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258" r:id="rId4"/>
    <p:sldId id="259" r:id="rId5"/>
    <p:sldId id="270" r:id="rId6"/>
    <p:sldId id="260" r:id="rId7"/>
    <p:sldId id="261" r:id="rId8"/>
    <p:sldId id="262" r:id="rId9"/>
    <p:sldId id="263" r:id="rId10"/>
    <p:sldId id="271" r:id="rId11"/>
    <p:sldId id="272" r:id="rId12"/>
    <p:sldId id="274" r:id="rId13"/>
    <p:sldId id="275" r:id="rId14"/>
    <p:sldId id="276" r:id="rId15"/>
    <p:sldId id="277" r:id="rId16"/>
    <p:sldId id="265" r:id="rId17"/>
    <p:sldId id="278" r:id="rId18"/>
    <p:sldId id="279" r:id="rId19"/>
    <p:sldId id="280" r:id="rId20"/>
    <p:sldId id="281" r:id="rId21"/>
    <p:sldId id="293" r:id="rId22"/>
    <p:sldId id="282" r:id="rId23"/>
    <p:sldId id="283" r:id="rId24"/>
    <p:sldId id="284" r:id="rId25"/>
    <p:sldId id="285"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79" autoAdjust="0"/>
  </p:normalViewPr>
  <p:slideViewPr>
    <p:cSldViewPr>
      <p:cViewPr>
        <p:scale>
          <a:sx n="60" d="100"/>
          <a:sy n="60" d="100"/>
        </p:scale>
        <p:origin x="-965"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D0A40B-41FD-44CA-9571-CFFE3D09BBDC}" type="datetimeFigureOut">
              <a:rPr lang="ru-RU" smtClean="0"/>
              <a:pPr/>
              <a:t>19.02.2009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1863D-9570-4DD0-9554-CC5E1D0B8C1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en-US" smtClean="0"/>
              <a:t>INTAS-GSI Meeting, Darmstadt</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en-US" smtClean="0"/>
              <a:t>INTAS-GSI Meeting, Darmstadt</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en-US" smtClean="0"/>
              <a:t>INTAS-GSI Meeting, Darmstadt</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r>
              <a:rPr lang="ru-RU" smtClean="0"/>
              <a:t>11-12 June 2007</a:t>
            </a: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r>
              <a:rPr lang="ru-RU"/>
              <a:t>INTAS-GSI Meeting, Darmstadt</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F2C0805A-2449-4782-9744-E12AEC0BE43E}"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r>
              <a:rPr lang="ru-RU" smtClean="0"/>
              <a:t>11-12 June 2007</a:t>
            </a:r>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r>
              <a:rPr lang="ru-RU"/>
              <a:t>INTAS-GSI Meeting, Darmstadt</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AC978756-ED4F-4C2B-A5F6-EC7AFAF610B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en-US" smtClean="0"/>
              <a:t>INTAS-GSI Meeting, Darmstadt</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en-US" smtClean="0"/>
              <a:t>INTAS-GSI Meeting, Darmstadt</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11-12 June 2007</a:t>
            </a:r>
            <a:endParaRPr lang="ru-RU"/>
          </a:p>
        </p:txBody>
      </p:sp>
      <p:sp>
        <p:nvSpPr>
          <p:cNvPr id="6" name="Нижний колонтитул 5"/>
          <p:cNvSpPr>
            <a:spLocks noGrp="1"/>
          </p:cNvSpPr>
          <p:nvPr>
            <p:ph type="ftr" sz="quarter" idx="11"/>
          </p:nvPr>
        </p:nvSpPr>
        <p:spPr/>
        <p:txBody>
          <a:bodyPr/>
          <a:lstStyle/>
          <a:p>
            <a:r>
              <a:rPr lang="en-US" smtClean="0"/>
              <a:t>INTAS-GSI Meeting, Darmstadt</a:t>
            </a:r>
            <a:endParaRPr lang="ru-RU"/>
          </a:p>
        </p:txBody>
      </p:sp>
      <p:sp>
        <p:nvSpPr>
          <p:cNvPr id="7" name="Номер слайда 6"/>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11-12 June 2007</a:t>
            </a:r>
            <a:endParaRPr lang="ru-RU"/>
          </a:p>
        </p:txBody>
      </p:sp>
      <p:sp>
        <p:nvSpPr>
          <p:cNvPr id="8" name="Нижний колонтитул 7"/>
          <p:cNvSpPr>
            <a:spLocks noGrp="1"/>
          </p:cNvSpPr>
          <p:nvPr>
            <p:ph type="ftr" sz="quarter" idx="11"/>
          </p:nvPr>
        </p:nvSpPr>
        <p:spPr/>
        <p:txBody>
          <a:bodyPr/>
          <a:lstStyle/>
          <a:p>
            <a:r>
              <a:rPr lang="en-US" smtClean="0"/>
              <a:t>INTAS-GSI Meeting, Darmstadt</a:t>
            </a:r>
            <a:endParaRPr lang="ru-RU"/>
          </a:p>
        </p:txBody>
      </p:sp>
      <p:sp>
        <p:nvSpPr>
          <p:cNvPr id="9" name="Номер слайда 8"/>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11-12 June 2007</a:t>
            </a:r>
            <a:endParaRPr lang="ru-RU"/>
          </a:p>
        </p:txBody>
      </p:sp>
      <p:sp>
        <p:nvSpPr>
          <p:cNvPr id="4" name="Нижний колонтитул 3"/>
          <p:cNvSpPr>
            <a:spLocks noGrp="1"/>
          </p:cNvSpPr>
          <p:nvPr>
            <p:ph type="ftr" sz="quarter" idx="11"/>
          </p:nvPr>
        </p:nvSpPr>
        <p:spPr/>
        <p:txBody>
          <a:bodyPr/>
          <a:lstStyle/>
          <a:p>
            <a:r>
              <a:rPr lang="en-US" smtClean="0"/>
              <a:t>INTAS-GSI Meeting, Darmstadt</a:t>
            </a:r>
            <a:endParaRPr lang="ru-RU"/>
          </a:p>
        </p:txBody>
      </p:sp>
      <p:sp>
        <p:nvSpPr>
          <p:cNvPr id="5" name="Номер слайда 4"/>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11-12 June 2007</a:t>
            </a:r>
            <a:endParaRPr lang="ru-RU"/>
          </a:p>
        </p:txBody>
      </p:sp>
      <p:sp>
        <p:nvSpPr>
          <p:cNvPr id="3" name="Нижний колонтитул 2"/>
          <p:cNvSpPr>
            <a:spLocks noGrp="1"/>
          </p:cNvSpPr>
          <p:nvPr>
            <p:ph type="ftr" sz="quarter" idx="11"/>
          </p:nvPr>
        </p:nvSpPr>
        <p:spPr/>
        <p:txBody>
          <a:bodyPr/>
          <a:lstStyle/>
          <a:p>
            <a:r>
              <a:rPr lang="en-US" smtClean="0"/>
              <a:t>INTAS-GSI Meeting, Darmstadt</a:t>
            </a:r>
            <a:endParaRPr lang="ru-RU"/>
          </a:p>
        </p:txBody>
      </p:sp>
      <p:sp>
        <p:nvSpPr>
          <p:cNvPr id="4" name="Номер слайда 3"/>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11-12 June 2007</a:t>
            </a:r>
            <a:endParaRPr lang="ru-RU"/>
          </a:p>
        </p:txBody>
      </p:sp>
      <p:sp>
        <p:nvSpPr>
          <p:cNvPr id="6" name="Нижний колонтитул 5"/>
          <p:cNvSpPr>
            <a:spLocks noGrp="1"/>
          </p:cNvSpPr>
          <p:nvPr>
            <p:ph type="ftr" sz="quarter" idx="11"/>
          </p:nvPr>
        </p:nvSpPr>
        <p:spPr/>
        <p:txBody>
          <a:bodyPr/>
          <a:lstStyle/>
          <a:p>
            <a:r>
              <a:rPr lang="en-US" smtClean="0"/>
              <a:t>INTAS-GSI Meeting, Darmstadt</a:t>
            </a:r>
            <a:endParaRPr lang="ru-RU"/>
          </a:p>
        </p:txBody>
      </p:sp>
      <p:sp>
        <p:nvSpPr>
          <p:cNvPr id="7" name="Номер слайда 6"/>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11-12 June 2007</a:t>
            </a:r>
            <a:endParaRPr lang="ru-RU"/>
          </a:p>
        </p:txBody>
      </p:sp>
      <p:sp>
        <p:nvSpPr>
          <p:cNvPr id="6" name="Нижний колонтитул 5"/>
          <p:cNvSpPr>
            <a:spLocks noGrp="1"/>
          </p:cNvSpPr>
          <p:nvPr>
            <p:ph type="ftr" sz="quarter" idx="11"/>
          </p:nvPr>
        </p:nvSpPr>
        <p:spPr/>
        <p:txBody>
          <a:bodyPr/>
          <a:lstStyle/>
          <a:p>
            <a:r>
              <a:rPr lang="en-US" smtClean="0"/>
              <a:t>INTAS-GSI Meeting, Darmstadt</a:t>
            </a:r>
            <a:endParaRPr lang="ru-RU"/>
          </a:p>
        </p:txBody>
      </p:sp>
      <p:sp>
        <p:nvSpPr>
          <p:cNvPr id="7" name="Номер слайда 6"/>
          <p:cNvSpPr>
            <a:spLocks noGrp="1"/>
          </p:cNvSpPr>
          <p:nvPr>
            <p:ph type="sldNum" sz="quarter" idx="12"/>
          </p:nvPr>
        </p:nvSpPr>
        <p:spPr/>
        <p:txBody>
          <a:bodyPr/>
          <a:lstStyle/>
          <a:p>
            <a:fld id="{EE51BB86-08E7-43E1-A8BA-7BD27CE4FC0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11-12 June 2007</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INTAS-GSI Meeting, Darmstadt</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BB86-08E7-43E1-A8BA-7BD27CE4FC0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oleObject" Target="../embeddings/_____Microsoft_Office_Excel_97-20031.xls"/><Relationship Id="rId7"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_____Microsoft_Office_Excel_97-20034.xls"/><Relationship Id="rId5" Type="http://schemas.openxmlformats.org/officeDocument/2006/relationships/oleObject" Target="../embeddings/_____Microsoft_Office_Excel_97-20033.xls"/><Relationship Id="rId4" Type="http://schemas.openxmlformats.org/officeDocument/2006/relationships/oleObject" Target="../embeddings/_____Microsoft_Office_Excel_97-20032.xls"/><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idx="4294967295"/>
          </p:nvPr>
        </p:nvSpPr>
        <p:spPr>
          <a:xfrm>
            <a:off x="1214414" y="642938"/>
            <a:ext cx="6557986" cy="1470025"/>
          </a:xfrm>
        </p:spPr>
        <p:txBody>
          <a:bodyPr>
            <a:normAutofit fontScale="90000"/>
          </a:bodyPr>
          <a:lstStyle/>
          <a:p>
            <a:r>
              <a:rPr lang="en-US" sz="3200" b="1" dirty="0">
                <a:solidFill>
                  <a:schemeClr val="accent2"/>
                </a:solidFill>
              </a:rPr>
              <a:t>Status of work on the </a:t>
            </a:r>
            <a:br>
              <a:rPr lang="en-US" sz="3200" b="1" dirty="0">
                <a:solidFill>
                  <a:schemeClr val="accent2"/>
                </a:solidFill>
              </a:rPr>
            </a:br>
            <a:r>
              <a:rPr lang="en-US" sz="3200" b="1" dirty="0">
                <a:solidFill>
                  <a:schemeClr val="accent2"/>
                </a:solidFill>
              </a:rPr>
              <a:t>project # 06-1000012-8865</a:t>
            </a:r>
            <a:r>
              <a:rPr lang="en-US" sz="3200" b="1" dirty="0"/>
              <a:t/>
            </a:r>
            <a:br>
              <a:rPr lang="en-US" sz="3200" b="1" dirty="0"/>
            </a:br>
            <a:r>
              <a:rPr lang="en-US" sz="3200" b="1" dirty="0"/>
              <a:t>(VNIINM)</a:t>
            </a:r>
            <a:endParaRPr lang="ru-RU" sz="3200" b="1" dirty="0"/>
          </a:p>
        </p:txBody>
      </p:sp>
      <p:pic>
        <p:nvPicPr>
          <p:cNvPr id="6" name="Picture 4"/>
          <p:cNvPicPr>
            <a:picLocks noChangeAspect="1" noChangeArrowheads="1"/>
          </p:cNvPicPr>
          <p:nvPr/>
        </p:nvPicPr>
        <p:blipFill>
          <a:blip r:embed="rId2"/>
          <a:srcRect/>
          <a:stretch>
            <a:fillRect/>
          </a:stretch>
        </p:blipFill>
        <p:spPr bwMode="auto">
          <a:xfrm>
            <a:off x="428596" y="2428868"/>
            <a:ext cx="8382000" cy="1295400"/>
          </a:xfrm>
          <a:prstGeom prst="rect">
            <a:avLst/>
          </a:prstGeom>
          <a:solidFill>
            <a:srgbClr val="FFFF99"/>
          </a:solidFill>
          <a:ln w="9525">
            <a:noFill/>
            <a:miter lim="800000"/>
            <a:headEnd/>
            <a:tailEnd/>
          </a:ln>
          <a:effectLst/>
        </p:spPr>
      </p:pic>
      <p:sp>
        <p:nvSpPr>
          <p:cNvPr id="7" name="Rectangle 3"/>
          <p:cNvSpPr txBox="1">
            <a:spLocks noChangeArrowheads="1"/>
          </p:cNvSpPr>
          <p:nvPr/>
        </p:nvSpPr>
        <p:spPr>
          <a:xfrm>
            <a:off x="2714612" y="4500570"/>
            <a:ext cx="3919542" cy="533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Team leader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V.Pantsyrny</a:t>
            </a:r>
            <a:endParaRPr kumimoji="0" lang="ru-RU"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Дата 7"/>
          <p:cNvSpPr>
            <a:spLocks noGrp="1"/>
          </p:cNvSpPr>
          <p:nvPr>
            <p:ph type="dt" sz="half" idx="10"/>
          </p:nvPr>
        </p:nvSpPr>
        <p:spPr/>
        <p:txBody>
          <a:bodyPr/>
          <a:lstStyle/>
          <a:p>
            <a:r>
              <a:rPr lang="ru-RU" smtClean="0"/>
              <a:t>11-12 June 2007</a:t>
            </a:r>
            <a:endParaRPr lang="ru-RU"/>
          </a:p>
        </p:txBody>
      </p:sp>
      <p:sp>
        <p:nvSpPr>
          <p:cNvPr id="9" name="Номер слайда 8"/>
          <p:cNvSpPr>
            <a:spLocks noGrp="1"/>
          </p:cNvSpPr>
          <p:nvPr>
            <p:ph type="sldNum" sz="quarter" idx="12"/>
          </p:nvPr>
        </p:nvSpPr>
        <p:spPr/>
        <p:txBody>
          <a:bodyPr/>
          <a:lstStyle/>
          <a:p>
            <a:fld id="{EE51BB86-08E7-43E1-A8BA-7BD27CE4FC0C}" type="slidenum">
              <a:rPr lang="ru-RU" smtClean="0"/>
              <a:pPr/>
              <a:t>1</a:t>
            </a:fld>
            <a:endParaRPr lang="ru-RU"/>
          </a:p>
        </p:txBody>
      </p:sp>
      <p:sp>
        <p:nvSpPr>
          <p:cNvPr id="10" name="Нижний колонтитул 9"/>
          <p:cNvSpPr>
            <a:spLocks noGrp="1"/>
          </p:cNvSpPr>
          <p:nvPr>
            <p:ph type="ftr" sz="quarter" idx="11"/>
          </p:nvPr>
        </p:nvSpPr>
        <p:spPr/>
        <p:txBody>
          <a:bodyPr/>
          <a:lstStyle/>
          <a:p>
            <a:r>
              <a:rPr lang="en-US" smtClean="0"/>
              <a:t>INTAS-GSI Meeting, Darmstadt</a:t>
            </a:r>
            <a:endParaRPr lang="ru-RU" dirty="0"/>
          </a:p>
        </p:txBody>
      </p:sp>
      <p:pic>
        <p:nvPicPr>
          <p:cNvPr id="11" name="Picture 16" descr="Deviatka VNIINM"/>
          <p:cNvPicPr>
            <a:picLocks noChangeAspect="1" noChangeArrowheads="1"/>
          </p:cNvPicPr>
          <p:nvPr/>
        </p:nvPicPr>
        <p:blipFill>
          <a:blip r:embed="rId3"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627313" y="476250"/>
            <a:ext cx="4144148" cy="461665"/>
          </a:xfrm>
          <a:prstGeom prst="rect">
            <a:avLst/>
          </a:prstGeom>
          <a:noFill/>
          <a:ln w="9525">
            <a:noFill/>
            <a:miter lim="800000"/>
            <a:headEnd/>
            <a:tailEnd/>
          </a:ln>
          <a:effectLst/>
        </p:spPr>
        <p:txBody>
          <a:bodyPr wrap="none">
            <a:spAutoFit/>
          </a:bodyPr>
          <a:lstStyle/>
          <a:p>
            <a:r>
              <a:rPr lang="en-US" sz="2400" dirty="0"/>
              <a:t>T1. </a:t>
            </a:r>
            <a:r>
              <a:rPr lang="en-US" sz="2400" b="1" dirty="0"/>
              <a:t>Calculation of wire design.</a:t>
            </a:r>
            <a:r>
              <a:rPr lang="en-US" sz="2400" dirty="0"/>
              <a:t>  </a:t>
            </a:r>
            <a:endParaRPr lang="ru-RU" sz="2400" dirty="0"/>
          </a:p>
        </p:txBody>
      </p:sp>
      <p:sp>
        <p:nvSpPr>
          <p:cNvPr id="6150" name="Rectangle 6"/>
          <p:cNvSpPr>
            <a:spLocks noChangeArrowheads="1"/>
          </p:cNvSpPr>
          <p:nvPr/>
        </p:nvSpPr>
        <p:spPr bwMode="auto">
          <a:xfrm>
            <a:off x="684213" y="933450"/>
            <a:ext cx="8229600" cy="4525963"/>
          </a:xfrm>
          <a:prstGeom prst="rect">
            <a:avLst/>
          </a:prstGeom>
          <a:noFill/>
          <a:ln w="9525">
            <a:noFill/>
            <a:miter lim="800000"/>
            <a:headEnd/>
            <a:tailEnd/>
          </a:ln>
          <a:effectLst/>
        </p:spPr>
        <p:txBody>
          <a:bodyPr/>
          <a:lstStyle/>
          <a:p>
            <a:pPr marL="609600" indent="-609600">
              <a:spcBef>
                <a:spcPct val="20000"/>
              </a:spcBef>
              <a:buFontTx/>
              <a:buChar char="•"/>
            </a:pPr>
            <a:r>
              <a:rPr lang="en-US" b="1"/>
              <a:t>1. SIS 300  0.825 mm wire  - Ordinary hot double stacking</a:t>
            </a:r>
          </a:p>
          <a:p>
            <a:pPr marL="609600" indent="-609600">
              <a:spcBef>
                <a:spcPct val="20000"/>
              </a:spcBef>
            </a:pPr>
            <a:r>
              <a:rPr lang="en-US" sz="1600"/>
              <a:t> </a:t>
            </a:r>
            <a:endParaRPr lang="ru-RU" sz="1600"/>
          </a:p>
        </p:txBody>
      </p:sp>
      <p:pic>
        <p:nvPicPr>
          <p:cNvPr id="6151" name="Picture 7" descr="253"/>
          <p:cNvPicPr>
            <a:picLocks noChangeAspect="1" noChangeArrowheads="1"/>
          </p:cNvPicPr>
          <p:nvPr/>
        </p:nvPicPr>
        <p:blipFill>
          <a:blip r:embed="rId2"/>
          <a:srcRect b="4214"/>
          <a:stretch>
            <a:fillRect/>
          </a:stretch>
        </p:blipFill>
        <p:spPr bwMode="auto">
          <a:xfrm>
            <a:off x="1598613" y="1314450"/>
            <a:ext cx="2195512" cy="2222500"/>
          </a:xfrm>
          <a:prstGeom prst="rect">
            <a:avLst/>
          </a:prstGeom>
          <a:noFill/>
          <a:ln w="9525">
            <a:noFill/>
            <a:miter lim="800000"/>
            <a:headEnd/>
            <a:tailEnd/>
          </a:ln>
        </p:spPr>
      </p:pic>
      <p:sp>
        <p:nvSpPr>
          <p:cNvPr id="6152" name="Text Box 8"/>
          <p:cNvSpPr txBox="1">
            <a:spLocks noChangeArrowheads="1"/>
          </p:cNvSpPr>
          <p:nvPr/>
        </p:nvSpPr>
        <p:spPr bwMode="auto">
          <a:xfrm>
            <a:off x="357159" y="3600450"/>
            <a:ext cx="8107392" cy="369332"/>
          </a:xfrm>
          <a:prstGeom prst="rect">
            <a:avLst/>
          </a:prstGeom>
          <a:noFill/>
          <a:ln w="9525">
            <a:noFill/>
            <a:miter lim="800000"/>
            <a:headEnd/>
            <a:tailEnd/>
          </a:ln>
          <a:effectLst/>
        </p:spPr>
        <p:txBody>
          <a:bodyPr wrap="square">
            <a:spAutoFit/>
          </a:bodyPr>
          <a:lstStyle/>
          <a:p>
            <a:pPr>
              <a:spcBef>
                <a:spcPct val="20000"/>
              </a:spcBef>
              <a:buFontTx/>
              <a:buChar char="•"/>
            </a:pPr>
            <a:r>
              <a:rPr lang="en-US" b="1" dirty="0"/>
              <a:t>2. SIS 300  0.825 mm wire  - I – hot single stacking + II-cold </a:t>
            </a:r>
            <a:r>
              <a:rPr lang="en-US" b="1" dirty="0" smtClean="0"/>
              <a:t>bonding (quasi single)</a:t>
            </a:r>
            <a:endParaRPr lang="ru-RU" b="1" dirty="0"/>
          </a:p>
        </p:txBody>
      </p:sp>
      <p:pic>
        <p:nvPicPr>
          <p:cNvPr id="6153" name="Picture 9" descr="3084"/>
          <p:cNvPicPr>
            <a:picLocks noChangeAspect="1" noChangeArrowheads="1"/>
          </p:cNvPicPr>
          <p:nvPr/>
        </p:nvPicPr>
        <p:blipFill>
          <a:blip r:embed="rId3"/>
          <a:srcRect/>
          <a:stretch>
            <a:fillRect/>
          </a:stretch>
        </p:blipFill>
        <p:spPr bwMode="auto">
          <a:xfrm>
            <a:off x="1522413" y="4033838"/>
            <a:ext cx="2438400" cy="2217737"/>
          </a:xfrm>
          <a:prstGeom prst="rect">
            <a:avLst/>
          </a:prstGeom>
          <a:noFill/>
          <a:ln w="9525">
            <a:noFill/>
            <a:miter lim="800000"/>
            <a:headEnd/>
            <a:tailEnd/>
          </a:ln>
        </p:spPr>
      </p:pic>
      <p:pic>
        <p:nvPicPr>
          <p:cNvPr id="6154" name="Picture 10" descr="7круг"/>
          <p:cNvPicPr>
            <a:picLocks noChangeAspect="1" noChangeArrowheads="1"/>
          </p:cNvPicPr>
          <p:nvPr/>
        </p:nvPicPr>
        <p:blipFill>
          <a:blip r:embed="rId4"/>
          <a:srcRect t="8035" b="8035"/>
          <a:stretch>
            <a:fillRect/>
          </a:stretch>
        </p:blipFill>
        <p:spPr bwMode="auto">
          <a:xfrm>
            <a:off x="5180013" y="4140200"/>
            <a:ext cx="2362200" cy="2159000"/>
          </a:xfrm>
          <a:prstGeom prst="rect">
            <a:avLst/>
          </a:prstGeom>
          <a:noFill/>
          <a:ln w="9525">
            <a:noFill/>
            <a:miter lim="800000"/>
            <a:headEnd/>
            <a:tailEnd/>
          </a:ln>
        </p:spPr>
      </p:pic>
      <p:sp>
        <p:nvSpPr>
          <p:cNvPr id="6155" name="Line 11"/>
          <p:cNvSpPr>
            <a:spLocks noChangeShapeType="1"/>
          </p:cNvSpPr>
          <p:nvPr/>
        </p:nvSpPr>
        <p:spPr bwMode="auto">
          <a:xfrm>
            <a:off x="4113213" y="2457450"/>
            <a:ext cx="685800" cy="0"/>
          </a:xfrm>
          <a:prstGeom prst="line">
            <a:avLst/>
          </a:prstGeom>
          <a:noFill/>
          <a:ln w="63500">
            <a:solidFill>
              <a:srgbClr val="CC0000"/>
            </a:solidFill>
            <a:round/>
            <a:headEnd/>
            <a:tailEnd type="triangle" w="med" len="med"/>
          </a:ln>
          <a:effectLst/>
        </p:spPr>
        <p:txBody>
          <a:bodyPr/>
          <a:lstStyle/>
          <a:p>
            <a:endParaRPr lang="ru-RU"/>
          </a:p>
        </p:txBody>
      </p:sp>
      <p:sp>
        <p:nvSpPr>
          <p:cNvPr id="6156" name="Line 12"/>
          <p:cNvSpPr>
            <a:spLocks noChangeShapeType="1"/>
          </p:cNvSpPr>
          <p:nvPr/>
        </p:nvSpPr>
        <p:spPr bwMode="auto">
          <a:xfrm>
            <a:off x="4265613" y="5048250"/>
            <a:ext cx="685800" cy="0"/>
          </a:xfrm>
          <a:prstGeom prst="line">
            <a:avLst/>
          </a:prstGeom>
          <a:noFill/>
          <a:ln w="63500">
            <a:solidFill>
              <a:srgbClr val="CC0000"/>
            </a:solidFill>
            <a:round/>
            <a:headEnd/>
            <a:tailEnd type="triangle" w="med" len="med"/>
          </a:ln>
          <a:effectLst/>
        </p:spPr>
        <p:txBody>
          <a:bodyPr/>
          <a:lstStyle/>
          <a:p>
            <a:endParaRPr lang="ru-RU"/>
          </a:p>
        </p:txBody>
      </p:sp>
      <p:pic>
        <p:nvPicPr>
          <p:cNvPr id="6157" name="Picture 13" descr="84"/>
          <p:cNvPicPr>
            <a:picLocks noChangeAspect="1" noChangeArrowheads="1"/>
          </p:cNvPicPr>
          <p:nvPr/>
        </p:nvPicPr>
        <p:blipFill>
          <a:blip r:embed="rId5"/>
          <a:srcRect/>
          <a:stretch>
            <a:fillRect/>
          </a:stretch>
        </p:blipFill>
        <p:spPr bwMode="auto">
          <a:xfrm>
            <a:off x="5086350" y="1300163"/>
            <a:ext cx="2211388" cy="2273300"/>
          </a:xfrm>
          <a:prstGeom prst="rect">
            <a:avLst/>
          </a:prstGeom>
          <a:noFill/>
          <a:ln w="9525">
            <a:noFill/>
            <a:miter lim="800000"/>
            <a:headEnd/>
            <a:tailEnd/>
          </a:ln>
        </p:spPr>
      </p:pic>
      <p:pic>
        <p:nvPicPr>
          <p:cNvPr id="11" name="Picture 16" descr="Deviatka VNIINM"/>
          <p:cNvPicPr>
            <a:picLocks noChangeAspect="1" noChangeArrowheads="1"/>
          </p:cNvPicPr>
          <p:nvPr/>
        </p:nvPicPr>
        <p:blipFill>
          <a:blip r:embed="rId6"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2" name="Дата 11"/>
          <p:cNvSpPr>
            <a:spLocks noGrp="1"/>
          </p:cNvSpPr>
          <p:nvPr>
            <p:ph type="dt" sz="half" idx="10"/>
          </p:nvPr>
        </p:nvSpPr>
        <p:spPr/>
        <p:txBody>
          <a:bodyPr/>
          <a:lstStyle/>
          <a:p>
            <a:r>
              <a:rPr lang="ru-RU" smtClean="0"/>
              <a:t>11-12 June 2007</a:t>
            </a:r>
            <a:endParaRPr lang="ru-RU"/>
          </a:p>
        </p:txBody>
      </p:sp>
      <p:sp>
        <p:nvSpPr>
          <p:cNvPr id="13" name="Номер слайда 12"/>
          <p:cNvSpPr>
            <a:spLocks noGrp="1"/>
          </p:cNvSpPr>
          <p:nvPr>
            <p:ph type="sldNum" sz="quarter" idx="12"/>
          </p:nvPr>
        </p:nvSpPr>
        <p:spPr/>
        <p:txBody>
          <a:bodyPr/>
          <a:lstStyle/>
          <a:p>
            <a:fld id="{EE51BB86-08E7-43E1-A8BA-7BD27CE4FC0C}" type="slidenum">
              <a:rPr lang="ru-RU" smtClean="0"/>
              <a:pPr/>
              <a:t>10</a:t>
            </a:fld>
            <a:endParaRPr lang="ru-RU"/>
          </a:p>
        </p:txBody>
      </p:sp>
      <p:sp>
        <p:nvSpPr>
          <p:cNvPr id="14" name="Нижний колонтитул 13"/>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539750" y="333375"/>
            <a:ext cx="7983538" cy="707886"/>
          </a:xfrm>
          <a:prstGeom prst="rect">
            <a:avLst/>
          </a:prstGeom>
          <a:noFill/>
          <a:ln w="9525">
            <a:noFill/>
            <a:miter lim="800000"/>
            <a:headEnd/>
            <a:tailEnd/>
          </a:ln>
          <a:effectLst/>
        </p:spPr>
        <p:txBody>
          <a:bodyPr>
            <a:spAutoFit/>
          </a:bodyPr>
          <a:lstStyle/>
          <a:p>
            <a:r>
              <a:rPr lang="en-US" sz="2000" dirty="0">
                <a:solidFill>
                  <a:srgbClr val="C00000"/>
                </a:solidFill>
              </a:rPr>
              <a:t>T2. </a:t>
            </a:r>
            <a:r>
              <a:rPr lang="en-US" sz="2000" b="1" dirty="0">
                <a:solidFill>
                  <a:srgbClr val="C00000"/>
                </a:solidFill>
              </a:rPr>
              <a:t>Design of three-metal (</a:t>
            </a:r>
            <a:r>
              <a:rPr lang="en-US" sz="2000" b="1" dirty="0" err="1">
                <a:solidFill>
                  <a:srgbClr val="C00000"/>
                </a:solidFill>
              </a:rPr>
              <a:t>NbTi</a:t>
            </a:r>
            <a:r>
              <a:rPr lang="en-US" sz="2000" b="1" dirty="0">
                <a:solidFill>
                  <a:srgbClr val="C00000"/>
                </a:solidFill>
              </a:rPr>
              <a:t>/Nb/ resistive matrix), the first </a:t>
            </a:r>
            <a:r>
              <a:rPr lang="en-US" sz="2000" b="1" dirty="0" err="1">
                <a:solidFill>
                  <a:srgbClr val="C00000"/>
                </a:solidFill>
              </a:rPr>
              <a:t>multifilamentary</a:t>
            </a:r>
            <a:r>
              <a:rPr lang="en-US" sz="2000" b="1" dirty="0">
                <a:solidFill>
                  <a:srgbClr val="C00000"/>
                </a:solidFill>
              </a:rPr>
              <a:t> and the second </a:t>
            </a:r>
            <a:r>
              <a:rPr lang="en-US" sz="2000" b="1" dirty="0" err="1">
                <a:solidFill>
                  <a:srgbClr val="C00000"/>
                </a:solidFill>
              </a:rPr>
              <a:t>multifilamentary</a:t>
            </a:r>
            <a:r>
              <a:rPr lang="en-US" sz="2000" b="1" dirty="0">
                <a:solidFill>
                  <a:srgbClr val="C00000"/>
                </a:solidFill>
              </a:rPr>
              <a:t> billets.</a:t>
            </a:r>
            <a:r>
              <a:rPr lang="en-US" sz="2000" dirty="0">
                <a:solidFill>
                  <a:srgbClr val="C00000"/>
                </a:solidFill>
              </a:rPr>
              <a:t> </a:t>
            </a:r>
          </a:p>
        </p:txBody>
      </p:sp>
      <p:sp>
        <p:nvSpPr>
          <p:cNvPr id="7173" name="Rectangle 5"/>
          <p:cNvSpPr>
            <a:spLocks noChangeArrowheads="1"/>
          </p:cNvSpPr>
          <p:nvPr/>
        </p:nvSpPr>
        <p:spPr bwMode="auto">
          <a:xfrm>
            <a:off x="3203575" y="1125538"/>
            <a:ext cx="3492500" cy="396875"/>
          </a:xfrm>
          <a:prstGeom prst="rect">
            <a:avLst/>
          </a:prstGeom>
          <a:noFill/>
          <a:ln w="9525">
            <a:noFill/>
            <a:miter lim="800000"/>
            <a:headEnd/>
            <a:tailEnd/>
          </a:ln>
          <a:effectLst/>
        </p:spPr>
        <p:txBody>
          <a:bodyPr wrap="none" anchor="ctr">
            <a:spAutoFit/>
          </a:bodyPr>
          <a:lstStyle/>
          <a:p>
            <a:r>
              <a:rPr lang="en-US" sz="2000" b="1">
                <a:ea typeface="MS Mincho" pitchFamily="49" charset="-128"/>
                <a:cs typeface="Times New Roman" pitchFamily="18" charset="0"/>
              </a:rPr>
              <a:t> </a:t>
            </a:r>
            <a:r>
              <a:rPr lang="en-US" b="1">
                <a:ea typeface="MS Mincho" pitchFamily="49" charset="-128"/>
                <a:cs typeface="Times New Roman" pitchFamily="18" charset="0"/>
              </a:rPr>
              <a:t>Final design of 0.825 mm wire</a:t>
            </a:r>
          </a:p>
        </p:txBody>
      </p:sp>
      <p:graphicFrame>
        <p:nvGraphicFramePr>
          <p:cNvPr id="7281" name="Group 113"/>
          <p:cNvGraphicFramePr>
            <a:graphicFrameLocks noGrp="1"/>
          </p:cNvGraphicFramePr>
          <p:nvPr/>
        </p:nvGraphicFramePr>
        <p:xfrm>
          <a:off x="1331913" y="1628775"/>
          <a:ext cx="7056437" cy="1950720"/>
        </p:xfrm>
        <a:graphic>
          <a:graphicData uri="http://schemas.openxmlformats.org/drawingml/2006/table">
            <a:tbl>
              <a:tblPr/>
              <a:tblGrid>
                <a:gridCol w="4770437"/>
                <a:gridCol w="2286000"/>
              </a:tblGrid>
              <a:tr h="517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Matrix/(NbTi+Nb) ratio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1.5/1</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(PF=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Filament diameter</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deviation possible</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5 </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μm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Filaments spacing</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 (</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deviation possible</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0</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a:t>
                      </a:r>
                      <a:r>
                        <a:rPr kumimoji="0" lang="ru-RU"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35 </a:t>
                      </a:r>
                      <a:r>
                        <a:rPr kumimoji="0" lang="en-US" sz="16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rPr>
                        <a:t>μm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rPr>
                        <a:t>Critical current (5 T, 4.2K), A</a:t>
                      </a:r>
                      <a:endParaRPr kumimoji="0" lang="ru-RU"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sym typeface="Symbol" pitchFamily="18" charset="2"/>
                        </a:rPr>
                        <a:t>500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RRR</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sym typeface="Symbol" pitchFamily="18" charset="2"/>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80" name="Text Box 112"/>
          <p:cNvSpPr txBox="1">
            <a:spLocks noChangeArrowheads="1"/>
          </p:cNvSpPr>
          <p:nvPr/>
        </p:nvSpPr>
        <p:spPr bwMode="auto">
          <a:xfrm>
            <a:off x="714348" y="4221163"/>
            <a:ext cx="7786742" cy="646331"/>
          </a:xfrm>
          <a:prstGeom prst="rect">
            <a:avLst/>
          </a:prstGeom>
          <a:noFill/>
          <a:ln w="9525">
            <a:noFill/>
            <a:miter lim="800000"/>
            <a:headEnd/>
            <a:tailEnd/>
          </a:ln>
          <a:effectLst/>
        </p:spPr>
        <p:txBody>
          <a:bodyPr wrap="square">
            <a:spAutoFit/>
          </a:bodyPr>
          <a:lstStyle/>
          <a:p>
            <a:r>
              <a:rPr lang="en-US" dirty="0"/>
              <a:t>Design of three-metal (</a:t>
            </a:r>
            <a:r>
              <a:rPr lang="en-US" dirty="0" err="1"/>
              <a:t>NbTi</a:t>
            </a:r>
            <a:r>
              <a:rPr lang="en-US" dirty="0"/>
              <a:t>/Nb/ Cu-0.5%Mn billets, the first and the second multifilament billets were calculated under</a:t>
            </a:r>
            <a:r>
              <a:rPr lang="ru-RU" dirty="0"/>
              <a:t> </a:t>
            </a:r>
            <a:r>
              <a:rPr lang="en-US" dirty="0"/>
              <a:t>these parameters.</a:t>
            </a:r>
            <a:endParaRPr lang="ru-RU" dirty="0"/>
          </a:p>
        </p:txBody>
      </p:sp>
      <p:pic>
        <p:nvPicPr>
          <p:cNvPr id="6"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7" name="Дата 6"/>
          <p:cNvSpPr>
            <a:spLocks noGrp="1"/>
          </p:cNvSpPr>
          <p:nvPr>
            <p:ph type="dt" sz="half" idx="10"/>
          </p:nvPr>
        </p:nvSpPr>
        <p:spPr/>
        <p:txBody>
          <a:bodyPr/>
          <a:lstStyle/>
          <a:p>
            <a:r>
              <a:rPr lang="ru-RU" smtClean="0"/>
              <a:t>11-12 June 2007</a:t>
            </a:r>
            <a:endParaRPr lang="ru-RU"/>
          </a:p>
        </p:txBody>
      </p:sp>
      <p:sp>
        <p:nvSpPr>
          <p:cNvPr id="8" name="Номер слайда 7"/>
          <p:cNvSpPr>
            <a:spLocks noGrp="1"/>
          </p:cNvSpPr>
          <p:nvPr>
            <p:ph type="sldNum" sz="quarter" idx="12"/>
          </p:nvPr>
        </p:nvSpPr>
        <p:spPr/>
        <p:txBody>
          <a:bodyPr/>
          <a:lstStyle/>
          <a:p>
            <a:fld id="{EE51BB86-08E7-43E1-A8BA-7BD27CE4FC0C}" type="slidenum">
              <a:rPr lang="ru-RU" smtClean="0"/>
              <a:pPr/>
              <a:t>11</a:t>
            </a:fld>
            <a:endParaRPr lang="ru-RU"/>
          </a:p>
        </p:txBody>
      </p:sp>
      <p:sp>
        <p:nvSpPr>
          <p:cNvPr id="9" name="Нижний колонтитул 8"/>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714348" y="333375"/>
            <a:ext cx="8001056"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T4. Fabrication of semi-products from </a:t>
            </a:r>
            <a:r>
              <a:rPr lang="en-US" sz="2400" b="1" dirty="0" err="1">
                <a:solidFill>
                  <a:srgbClr val="C00000"/>
                </a:solidFill>
                <a:sym typeface="Symbol" pitchFamily="18" charset="2"/>
              </a:rPr>
              <a:t>NbTi</a:t>
            </a:r>
            <a:r>
              <a:rPr lang="en-US" sz="2400" b="1" dirty="0">
                <a:solidFill>
                  <a:srgbClr val="C00000"/>
                </a:solidFill>
                <a:sym typeface="Symbol" pitchFamily="18" charset="2"/>
              </a:rPr>
              <a:t>, Nb, Cu and </a:t>
            </a:r>
            <a:r>
              <a:rPr lang="en-US" sz="2400" b="1" dirty="0" err="1">
                <a:solidFill>
                  <a:srgbClr val="C00000"/>
                </a:solidFill>
                <a:sym typeface="Symbol" pitchFamily="18" charset="2"/>
              </a:rPr>
              <a:t>CuMn</a:t>
            </a:r>
            <a:r>
              <a:rPr lang="en-US" sz="2400" b="1" dirty="0">
                <a:solidFill>
                  <a:srgbClr val="C00000"/>
                </a:solidFill>
                <a:sym typeface="Symbol" pitchFamily="18" charset="2"/>
              </a:rPr>
              <a:t>. Investigations of mechanical properties.</a:t>
            </a:r>
            <a:endParaRPr lang="ru-RU" sz="2400" b="1" dirty="0">
              <a:solidFill>
                <a:srgbClr val="C00000"/>
              </a:solidFill>
              <a:sym typeface="Symbol" pitchFamily="18" charset="2"/>
            </a:endParaRPr>
          </a:p>
        </p:txBody>
      </p:sp>
      <p:sp>
        <p:nvSpPr>
          <p:cNvPr id="9221" name="Text Box 5"/>
          <p:cNvSpPr txBox="1">
            <a:spLocks noChangeArrowheads="1"/>
          </p:cNvSpPr>
          <p:nvPr/>
        </p:nvSpPr>
        <p:spPr bwMode="auto">
          <a:xfrm>
            <a:off x="500034" y="1285860"/>
            <a:ext cx="8215370" cy="4893647"/>
          </a:xfrm>
          <a:prstGeom prst="rect">
            <a:avLst/>
          </a:prstGeom>
          <a:noFill/>
          <a:ln w="9525">
            <a:noFill/>
            <a:miter lim="800000"/>
            <a:headEnd/>
            <a:tailEnd/>
          </a:ln>
          <a:effectLst/>
        </p:spPr>
        <p:txBody>
          <a:bodyPr wrap="square">
            <a:spAutoFit/>
          </a:bodyPr>
          <a:lstStyle/>
          <a:p>
            <a:r>
              <a:rPr lang="en-US" sz="2400" dirty="0"/>
              <a:t>1. </a:t>
            </a:r>
            <a:r>
              <a:rPr lang="en-US" sz="2400" b="1" dirty="0"/>
              <a:t>Semi-products for fabrication of starting elements for three metal </a:t>
            </a:r>
            <a:r>
              <a:rPr lang="en-US" sz="2400" b="1" dirty="0" err="1"/>
              <a:t>NbTi</a:t>
            </a:r>
            <a:r>
              <a:rPr lang="en-US" sz="2400" b="1" dirty="0"/>
              <a:t>/Nb/ </a:t>
            </a:r>
            <a:r>
              <a:rPr lang="en-US" sz="2400" b="1" dirty="0" err="1"/>
              <a:t>CuMn</a:t>
            </a:r>
            <a:r>
              <a:rPr lang="en-US" sz="2400" b="1" dirty="0"/>
              <a:t> billets</a:t>
            </a:r>
            <a:r>
              <a:rPr lang="en-US" sz="2400" dirty="0"/>
              <a:t>:</a:t>
            </a:r>
          </a:p>
          <a:p>
            <a:r>
              <a:rPr lang="en-US" sz="2400" dirty="0" err="1"/>
              <a:t>NbTi</a:t>
            </a:r>
            <a:r>
              <a:rPr lang="en-US" sz="2400" dirty="0"/>
              <a:t> bars was extruded from </a:t>
            </a:r>
            <a:r>
              <a:rPr lang="en-US" sz="2400" dirty="0" err="1"/>
              <a:t>NbTi</a:t>
            </a:r>
            <a:r>
              <a:rPr lang="en-US" sz="2400" dirty="0"/>
              <a:t> ingot </a:t>
            </a:r>
          </a:p>
          <a:p>
            <a:r>
              <a:rPr lang="en-US" sz="2400" dirty="0"/>
              <a:t>Nb flat billet was extruded from Nb ingot </a:t>
            </a:r>
          </a:p>
          <a:p>
            <a:r>
              <a:rPr lang="en-US" sz="2400" dirty="0"/>
              <a:t>Cu-</a:t>
            </a:r>
            <a:r>
              <a:rPr lang="en-US" sz="2400" dirty="0" err="1"/>
              <a:t>Mn</a:t>
            </a:r>
            <a:r>
              <a:rPr lang="en-US" sz="2400" dirty="0"/>
              <a:t> tubes were extruded from Cu-0.5% </a:t>
            </a:r>
            <a:r>
              <a:rPr lang="en-US" sz="2400" dirty="0" err="1"/>
              <a:t>Mn</a:t>
            </a:r>
            <a:r>
              <a:rPr lang="en-US" sz="2400" dirty="0"/>
              <a:t> ingot.</a:t>
            </a:r>
          </a:p>
          <a:p>
            <a:r>
              <a:rPr lang="en-US" sz="2400" b="1" dirty="0"/>
              <a:t>2. Starting elements for three metal billet assemblies were fabricated:</a:t>
            </a:r>
          </a:p>
          <a:p>
            <a:r>
              <a:rPr lang="en-US" sz="2400" dirty="0" err="1"/>
              <a:t>NbTi</a:t>
            </a:r>
            <a:r>
              <a:rPr lang="en-US" sz="2400" dirty="0"/>
              <a:t> cores were annealed and machined</a:t>
            </a:r>
          </a:p>
          <a:p>
            <a:r>
              <a:rPr lang="en-US" sz="2400" dirty="0"/>
              <a:t>Nb sheets were rolled and vacuum annealed</a:t>
            </a:r>
          </a:p>
          <a:p>
            <a:r>
              <a:rPr lang="en-US" sz="2400" dirty="0"/>
              <a:t>Cu-</a:t>
            </a:r>
            <a:r>
              <a:rPr lang="en-US" sz="2400" dirty="0" err="1"/>
              <a:t>Mn</a:t>
            </a:r>
            <a:r>
              <a:rPr lang="en-US" sz="2400" dirty="0"/>
              <a:t> cans  and Cu caps were turned</a:t>
            </a:r>
          </a:p>
          <a:p>
            <a:r>
              <a:rPr lang="en-US" sz="2400" b="1" dirty="0"/>
              <a:t>3. Three metal </a:t>
            </a:r>
            <a:r>
              <a:rPr lang="en-US" sz="2400" b="1" dirty="0" err="1"/>
              <a:t>NbTi</a:t>
            </a:r>
            <a:r>
              <a:rPr lang="en-US" sz="2400" b="1" dirty="0"/>
              <a:t>/Nb/ </a:t>
            </a:r>
            <a:r>
              <a:rPr lang="en-US" sz="2400" b="1" dirty="0" err="1"/>
              <a:t>CuMn</a:t>
            </a:r>
            <a:r>
              <a:rPr lang="en-US" sz="2400" b="1" dirty="0"/>
              <a:t> billets </a:t>
            </a:r>
            <a:r>
              <a:rPr lang="en-US" sz="2400" dirty="0"/>
              <a:t>were assembled, evacuated, sealed and extruded into rods, cold drawn up to the final sizes of each design. </a:t>
            </a:r>
          </a:p>
        </p:txBody>
      </p:sp>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12</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785786" y="857232"/>
            <a:ext cx="7489825" cy="3785652"/>
          </a:xfrm>
          <a:prstGeom prst="rect">
            <a:avLst/>
          </a:prstGeom>
          <a:noFill/>
          <a:ln w="9525">
            <a:noFill/>
            <a:miter lim="800000"/>
            <a:headEnd/>
            <a:tailEnd/>
          </a:ln>
          <a:effectLst/>
        </p:spPr>
        <p:txBody>
          <a:bodyPr>
            <a:spAutoFit/>
          </a:bodyPr>
          <a:lstStyle/>
          <a:p>
            <a:r>
              <a:rPr lang="en-US" sz="2000" b="1" dirty="0"/>
              <a:t>4. Starting elements for the first multifilament billets were fabricated:</a:t>
            </a:r>
            <a:endParaRPr lang="ru-RU" sz="2000" b="1" dirty="0"/>
          </a:p>
          <a:p>
            <a:r>
              <a:rPr lang="en-US" sz="2000" dirty="0"/>
              <a:t>Three metal </a:t>
            </a:r>
            <a:r>
              <a:rPr lang="en-US" sz="2000" dirty="0" err="1"/>
              <a:t>NbTi</a:t>
            </a:r>
            <a:r>
              <a:rPr lang="en-US" sz="2000" dirty="0"/>
              <a:t>/Nb/ </a:t>
            </a:r>
            <a:r>
              <a:rPr lang="en-US" sz="2000" dirty="0" err="1"/>
              <a:t>CuMn</a:t>
            </a:r>
            <a:r>
              <a:rPr lang="en-US" sz="2000" dirty="0"/>
              <a:t> hexagonal rods were straightened and cut</a:t>
            </a:r>
            <a:endParaRPr lang="ru-RU" sz="2000" dirty="0"/>
          </a:p>
          <a:p>
            <a:r>
              <a:rPr lang="en-US" sz="2000" dirty="0"/>
              <a:t>Cu cans  and caps were turned</a:t>
            </a:r>
          </a:p>
          <a:p>
            <a:r>
              <a:rPr lang="en-US" sz="2000" dirty="0"/>
              <a:t>Cu fillers were drawn, straightened and cut.</a:t>
            </a:r>
          </a:p>
          <a:p>
            <a:r>
              <a:rPr lang="en-US" sz="2000" b="1" dirty="0"/>
              <a:t>5. Starting elements for the second multifilament billets of each design were fabricated:</a:t>
            </a:r>
          </a:p>
          <a:p>
            <a:r>
              <a:rPr lang="en-US" sz="2000" dirty="0"/>
              <a:t>Cu rod, cans  and caps were turned for HDS designs </a:t>
            </a:r>
          </a:p>
          <a:p>
            <a:r>
              <a:rPr lang="en-US" sz="2000" dirty="0"/>
              <a:t>Cu fillers were drawn, straightened and cut for HDS design</a:t>
            </a:r>
          </a:p>
          <a:p>
            <a:r>
              <a:rPr lang="en-US" sz="2000" dirty="0"/>
              <a:t>Cu tube were prepared and Cu caps were turned for (HSS+CB) design</a:t>
            </a:r>
            <a:endParaRPr lang="ru-RU" sz="2000" dirty="0"/>
          </a:p>
          <a:p>
            <a:endParaRPr lang="ru-RU" sz="2000" dirty="0"/>
          </a:p>
        </p:txBody>
      </p:sp>
      <p:pic>
        <p:nvPicPr>
          <p:cNvPr id="3"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4" name="Дата 3"/>
          <p:cNvSpPr>
            <a:spLocks noGrp="1"/>
          </p:cNvSpPr>
          <p:nvPr>
            <p:ph type="dt" sz="half" idx="10"/>
          </p:nvPr>
        </p:nvSpPr>
        <p:spPr/>
        <p:txBody>
          <a:bodyPr/>
          <a:lstStyle/>
          <a:p>
            <a:r>
              <a:rPr lang="ru-RU" smtClean="0"/>
              <a:t>11-12 June 2007</a:t>
            </a:r>
            <a:endParaRPr lang="ru-RU"/>
          </a:p>
        </p:txBody>
      </p:sp>
      <p:sp>
        <p:nvSpPr>
          <p:cNvPr id="5" name="Номер слайда 4"/>
          <p:cNvSpPr>
            <a:spLocks noGrp="1"/>
          </p:cNvSpPr>
          <p:nvPr>
            <p:ph type="sldNum" sz="quarter" idx="12"/>
          </p:nvPr>
        </p:nvSpPr>
        <p:spPr/>
        <p:txBody>
          <a:bodyPr/>
          <a:lstStyle/>
          <a:p>
            <a:fld id="{EE51BB86-08E7-43E1-A8BA-7BD27CE4FC0C}" type="slidenum">
              <a:rPr lang="ru-RU" smtClean="0"/>
              <a:pPr/>
              <a:t>13</a:t>
            </a:fld>
            <a:endParaRPr lang="ru-RU"/>
          </a:p>
        </p:txBody>
      </p:sp>
      <p:sp>
        <p:nvSpPr>
          <p:cNvPr id="6" name="Нижний колонтитул 5"/>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642910" y="214290"/>
            <a:ext cx="8286808"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T5. Assembly of the first </a:t>
            </a:r>
            <a:r>
              <a:rPr lang="en-US" sz="2400" b="1" dirty="0" err="1">
                <a:solidFill>
                  <a:srgbClr val="C00000"/>
                </a:solidFill>
                <a:sym typeface="Symbol" pitchFamily="18" charset="2"/>
              </a:rPr>
              <a:t>multifilamentary</a:t>
            </a:r>
            <a:r>
              <a:rPr lang="en-US" sz="2400" b="1" dirty="0">
                <a:solidFill>
                  <a:srgbClr val="C00000"/>
                </a:solidFill>
                <a:sym typeface="Symbol" pitchFamily="18" charset="2"/>
              </a:rPr>
              <a:t> billet and fabrication of samples of experimental single stacked wire.</a:t>
            </a:r>
            <a:r>
              <a:rPr lang="en-US" sz="2400" dirty="0">
                <a:solidFill>
                  <a:srgbClr val="C00000"/>
                </a:solidFill>
                <a:sym typeface="Symbol" pitchFamily="18" charset="2"/>
              </a:rPr>
              <a:t> </a:t>
            </a:r>
          </a:p>
        </p:txBody>
      </p:sp>
      <p:pic>
        <p:nvPicPr>
          <p:cNvPr id="10245" name="Picture 5" descr="DSCN0015m"/>
          <p:cNvPicPr>
            <a:picLocks noChangeAspect="1" noChangeArrowheads="1"/>
          </p:cNvPicPr>
          <p:nvPr/>
        </p:nvPicPr>
        <p:blipFill>
          <a:blip r:embed="rId2" cstate="print"/>
          <a:srcRect l="4938" t="5350" r="4938" b="5350"/>
          <a:stretch>
            <a:fillRect/>
          </a:stretch>
        </p:blipFill>
        <p:spPr bwMode="auto">
          <a:xfrm>
            <a:off x="1258888" y="1412875"/>
            <a:ext cx="2447925" cy="2247900"/>
          </a:xfrm>
          <a:prstGeom prst="rect">
            <a:avLst/>
          </a:prstGeom>
          <a:noFill/>
          <a:ln w="9525">
            <a:noFill/>
            <a:miter lim="800000"/>
            <a:headEnd/>
            <a:tailEnd/>
          </a:ln>
        </p:spPr>
      </p:pic>
      <p:pic>
        <p:nvPicPr>
          <p:cNvPr id="10246" name="Picture 6" descr="DSCN00018"/>
          <p:cNvPicPr>
            <a:picLocks noChangeAspect="1" noChangeArrowheads="1"/>
          </p:cNvPicPr>
          <p:nvPr/>
        </p:nvPicPr>
        <p:blipFill>
          <a:blip r:embed="rId3" cstate="print">
            <a:lum contrast="30000"/>
          </a:blip>
          <a:srcRect/>
          <a:stretch>
            <a:fillRect/>
          </a:stretch>
        </p:blipFill>
        <p:spPr bwMode="auto">
          <a:xfrm>
            <a:off x="4572000" y="1412875"/>
            <a:ext cx="2879725" cy="2162175"/>
          </a:xfrm>
          <a:prstGeom prst="rect">
            <a:avLst/>
          </a:prstGeom>
          <a:noFill/>
          <a:ln w="9525">
            <a:noFill/>
            <a:miter lim="800000"/>
            <a:headEnd/>
            <a:tailEnd/>
          </a:ln>
        </p:spPr>
      </p:pic>
      <p:pic>
        <p:nvPicPr>
          <p:cNvPr id="10247" name="Picture 7" descr="DSCN0001"/>
          <p:cNvPicPr>
            <a:picLocks noChangeAspect="1" noChangeArrowheads="1"/>
          </p:cNvPicPr>
          <p:nvPr/>
        </p:nvPicPr>
        <p:blipFill>
          <a:blip r:embed="rId4" cstate="print">
            <a:lum bright="6000" contrast="42000"/>
          </a:blip>
          <a:srcRect l="21449" t="5109" r="13962" b="9381"/>
          <a:stretch>
            <a:fillRect/>
          </a:stretch>
        </p:blipFill>
        <p:spPr bwMode="auto">
          <a:xfrm>
            <a:off x="3995738" y="4365625"/>
            <a:ext cx="1876425" cy="1857375"/>
          </a:xfrm>
          <a:prstGeom prst="rect">
            <a:avLst/>
          </a:prstGeom>
          <a:noFill/>
          <a:ln w="9525">
            <a:noFill/>
            <a:miter lim="800000"/>
            <a:headEnd/>
            <a:tailEnd/>
          </a:ln>
        </p:spPr>
      </p:pic>
      <p:pic>
        <p:nvPicPr>
          <p:cNvPr id="10248" name="Picture 8" descr="DSCN0006"/>
          <p:cNvPicPr>
            <a:picLocks noChangeAspect="1" noChangeArrowheads="1"/>
          </p:cNvPicPr>
          <p:nvPr/>
        </p:nvPicPr>
        <p:blipFill>
          <a:blip r:embed="rId5" cstate="print"/>
          <a:srcRect/>
          <a:stretch>
            <a:fillRect/>
          </a:stretch>
        </p:blipFill>
        <p:spPr bwMode="auto">
          <a:xfrm>
            <a:off x="6156325" y="4292600"/>
            <a:ext cx="2476500" cy="1857375"/>
          </a:xfrm>
          <a:prstGeom prst="rect">
            <a:avLst/>
          </a:prstGeom>
          <a:noFill/>
          <a:ln w="9525">
            <a:noFill/>
            <a:miter lim="800000"/>
            <a:headEnd/>
            <a:tailEnd/>
          </a:ln>
        </p:spPr>
      </p:pic>
      <p:sp>
        <p:nvSpPr>
          <p:cNvPr id="10249" name="Line 9"/>
          <p:cNvSpPr>
            <a:spLocks noChangeShapeType="1"/>
          </p:cNvSpPr>
          <p:nvPr/>
        </p:nvSpPr>
        <p:spPr bwMode="auto">
          <a:xfrm flipH="1">
            <a:off x="4500563" y="2997200"/>
            <a:ext cx="1150937" cy="1944688"/>
          </a:xfrm>
          <a:prstGeom prst="line">
            <a:avLst/>
          </a:prstGeom>
          <a:noFill/>
          <a:ln w="9525">
            <a:solidFill>
              <a:schemeClr val="tx1"/>
            </a:solidFill>
            <a:round/>
            <a:headEnd/>
            <a:tailEnd type="triangle" w="med" len="med"/>
          </a:ln>
          <a:effectLst/>
        </p:spPr>
        <p:txBody>
          <a:bodyPr/>
          <a:lstStyle/>
          <a:p>
            <a:endParaRPr lang="ru-RU"/>
          </a:p>
        </p:txBody>
      </p:sp>
      <p:sp>
        <p:nvSpPr>
          <p:cNvPr id="10250" name="Text Box 10"/>
          <p:cNvSpPr txBox="1">
            <a:spLocks noChangeArrowheads="1"/>
          </p:cNvSpPr>
          <p:nvPr/>
        </p:nvSpPr>
        <p:spPr bwMode="auto">
          <a:xfrm>
            <a:off x="1116013" y="4652963"/>
            <a:ext cx="2590800" cy="1465262"/>
          </a:xfrm>
          <a:prstGeom prst="rect">
            <a:avLst/>
          </a:prstGeom>
          <a:noFill/>
          <a:ln w="9525">
            <a:noFill/>
            <a:miter lim="800000"/>
            <a:headEnd/>
            <a:tailEnd/>
          </a:ln>
          <a:effectLst/>
        </p:spPr>
        <p:txBody>
          <a:bodyPr wrap="none">
            <a:spAutoFit/>
          </a:bodyPr>
          <a:lstStyle/>
          <a:p>
            <a:r>
              <a:rPr lang="en-US"/>
              <a:t>Model single stacked </a:t>
            </a:r>
          </a:p>
          <a:p>
            <a:r>
              <a:rPr lang="en-US"/>
              <a:t>3132 filament wire:</a:t>
            </a:r>
          </a:p>
          <a:p>
            <a:r>
              <a:rPr lang="en-US"/>
              <a:t>Wire dia = 0.24 mm</a:t>
            </a:r>
          </a:p>
          <a:p>
            <a:r>
              <a:rPr lang="en-US"/>
              <a:t>Filament dia = 3.5</a:t>
            </a:r>
            <a:r>
              <a:rPr lang="en-US">
                <a:sym typeface="Symbol" pitchFamily="18" charset="2"/>
              </a:rPr>
              <a:t>m</a:t>
            </a:r>
          </a:p>
          <a:p>
            <a:r>
              <a:rPr lang="en-US">
                <a:sym typeface="Symbol" pitchFamily="18" charset="2"/>
              </a:rPr>
              <a:t>P.F. (non Cu) = 64.85%</a:t>
            </a:r>
          </a:p>
        </p:txBody>
      </p:sp>
      <p:sp>
        <p:nvSpPr>
          <p:cNvPr id="10251" name="Text Box 11"/>
          <p:cNvSpPr txBox="1">
            <a:spLocks noChangeArrowheads="1"/>
          </p:cNvSpPr>
          <p:nvPr/>
        </p:nvSpPr>
        <p:spPr bwMode="auto">
          <a:xfrm>
            <a:off x="827088" y="3789363"/>
            <a:ext cx="2952750" cy="366712"/>
          </a:xfrm>
          <a:prstGeom prst="rect">
            <a:avLst/>
          </a:prstGeom>
          <a:noFill/>
          <a:ln w="9525">
            <a:noFill/>
            <a:miter lim="800000"/>
            <a:headEnd/>
            <a:tailEnd/>
          </a:ln>
          <a:effectLst/>
        </p:spPr>
        <p:txBody>
          <a:bodyPr wrap="none">
            <a:spAutoFit/>
          </a:bodyPr>
          <a:lstStyle/>
          <a:p>
            <a:r>
              <a:rPr lang="en-US"/>
              <a:t>First stage 379 filament rod</a:t>
            </a:r>
            <a:endParaRPr lang="ru-RU"/>
          </a:p>
        </p:txBody>
      </p:sp>
      <p:sp>
        <p:nvSpPr>
          <p:cNvPr id="10252" name="Rectangle 12"/>
          <p:cNvSpPr>
            <a:spLocks noChangeArrowheads="1"/>
          </p:cNvSpPr>
          <p:nvPr/>
        </p:nvSpPr>
        <p:spPr bwMode="auto">
          <a:xfrm>
            <a:off x="5292725" y="3716338"/>
            <a:ext cx="3079750" cy="366712"/>
          </a:xfrm>
          <a:prstGeom prst="rect">
            <a:avLst/>
          </a:prstGeom>
          <a:noFill/>
          <a:ln w="9525">
            <a:noFill/>
            <a:miter lim="800000"/>
            <a:headEnd/>
            <a:tailEnd/>
          </a:ln>
          <a:effectLst/>
        </p:spPr>
        <p:txBody>
          <a:bodyPr wrap="none">
            <a:spAutoFit/>
          </a:bodyPr>
          <a:lstStyle/>
          <a:p>
            <a:r>
              <a:rPr lang="en-US"/>
              <a:t>First stage 3132 filament rod</a:t>
            </a:r>
            <a:endParaRPr lang="ru-RU"/>
          </a:p>
        </p:txBody>
      </p:sp>
      <p:pic>
        <p:nvPicPr>
          <p:cNvPr id="11" name="Picture 16" descr="Deviatka VNIINM"/>
          <p:cNvPicPr>
            <a:picLocks noChangeAspect="1" noChangeArrowheads="1"/>
          </p:cNvPicPr>
          <p:nvPr/>
        </p:nvPicPr>
        <p:blipFill>
          <a:blip r:embed="rId6"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2" name="Дата 11"/>
          <p:cNvSpPr>
            <a:spLocks noGrp="1"/>
          </p:cNvSpPr>
          <p:nvPr>
            <p:ph type="dt" sz="half" idx="10"/>
          </p:nvPr>
        </p:nvSpPr>
        <p:spPr/>
        <p:txBody>
          <a:bodyPr/>
          <a:lstStyle/>
          <a:p>
            <a:r>
              <a:rPr lang="ru-RU" smtClean="0"/>
              <a:t>11-12 June 2007</a:t>
            </a:r>
            <a:endParaRPr lang="ru-RU"/>
          </a:p>
        </p:txBody>
      </p:sp>
      <p:sp>
        <p:nvSpPr>
          <p:cNvPr id="13" name="Номер слайда 12"/>
          <p:cNvSpPr>
            <a:spLocks noGrp="1"/>
          </p:cNvSpPr>
          <p:nvPr>
            <p:ph type="sldNum" sz="quarter" idx="12"/>
          </p:nvPr>
        </p:nvSpPr>
        <p:spPr/>
        <p:txBody>
          <a:bodyPr/>
          <a:lstStyle/>
          <a:p>
            <a:fld id="{EE51BB86-08E7-43E1-A8BA-7BD27CE4FC0C}" type="slidenum">
              <a:rPr lang="ru-RU" smtClean="0"/>
              <a:pPr/>
              <a:t>14</a:t>
            </a:fld>
            <a:endParaRPr lang="ru-RU"/>
          </a:p>
        </p:txBody>
      </p:sp>
      <p:sp>
        <p:nvSpPr>
          <p:cNvPr id="14" name="Нижний колонтитул 13"/>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2411413" y="1700213"/>
            <a:ext cx="3105150" cy="366712"/>
          </a:xfrm>
          <a:prstGeom prst="rect">
            <a:avLst/>
          </a:prstGeom>
          <a:noFill/>
          <a:ln w="9525">
            <a:noFill/>
            <a:miter lim="800000"/>
            <a:headEnd/>
            <a:tailEnd/>
          </a:ln>
          <a:effectLst/>
        </p:spPr>
        <p:txBody>
          <a:bodyPr wrap="none">
            <a:spAutoFit/>
          </a:bodyPr>
          <a:lstStyle/>
          <a:p>
            <a:r>
              <a:rPr lang="en-US"/>
              <a:t>Single stacked 0.24 mm wire</a:t>
            </a:r>
            <a:endParaRPr lang="ru-RU"/>
          </a:p>
        </p:txBody>
      </p:sp>
      <p:sp>
        <p:nvSpPr>
          <p:cNvPr id="20485" name="Text Box 5"/>
          <p:cNvSpPr txBox="1">
            <a:spLocks noChangeArrowheads="1"/>
          </p:cNvSpPr>
          <p:nvPr/>
        </p:nvSpPr>
        <p:spPr bwMode="auto">
          <a:xfrm>
            <a:off x="5724525" y="1700213"/>
            <a:ext cx="1635125" cy="366712"/>
          </a:xfrm>
          <a:prstGeom prst="rect">
            <a:avLst/>
          </a:prstGeom>
          <a:noFill/>
          <a:ln w="9525">
            <a:noFill/>
            <a:miter lim="800000"/>
            <a:headEnd/>
            <a:tailEnd/>
          </a:ln>
          <a:effectLst/>
        </p:spPr>
        <p:txBody>
          <a:bodyPr wrap="none">
            <a:spAutoFit/>
          </a:bodyPr>
          <a:lstStyle/>
          <a:p>
            <a:r>
              <a:rPr lang="en-US"/>
              <a:t>5 HT at 385</a:t>
            </a:r>
            <a:r>
              <a:rPr lang="en-US">
                <a:sym typeface="Symbol" pitchFamily="18" charset="2"/>
              </a:rPr>
              <a:t>C</a:t>
            </a:r>
          </a:p>
        </p:txBody>
      </p:sp>
      <p:sp>
        <p:nvSpPr>
          <p:cNvPr id="20486" name="Line 6"/>
          <p:cNvSpPr>
            <a:spLocks noChangeShapeType="1"/>
          </p:cNvSpPr>
          <p:nvPr/>
        </p:nvSpPr>
        <p:spPr bwMode="auto">
          <a:xfrm>
            <a:off x="4859338" y="2060575"/>
            <a:ext cx="0" cy="215900"/>
          </a:xfrm>
          <a:prstGeom prst="line">
            <a:avLst/>
          </a:prstGeom>
          <a:noFill/>
          <a:ln w="9525">
            <a:solidFill>
              <a:schemeClr val="tx1"/>
            </a:solidFill>
            <a:round/>
            <a:headEnd/>
            <a:tailEnd type="triangle" w="med" len="med"/>
          </a:ln>
          <a:effectLst/>
        </p:spPr>
        <p:txBody>
          <a:bodyPr/>
          <a:lstStyle/>
          <a:p>
            <a:endParaRPr lang="ru-RU"/>
          </a:p>
        </p:txBody>
      </p:sp>
      <p:sp>
        <p:nvSpPr>
          <p:cNvPr id="20487" name="Text Box 7"/>
          <p:cNvSpPr txBox="1">
            <a:spLocks noChangeArrowheads="1"/>
          </p:cNvSpPr>
          <p:nvPr/>
        </p:nvSpPr>
        <p:spPr bwMode="auto">
          <a:xfrm>
            <a:off x="1692275" y="2205038"/>
            <a:ext cx="6140450" cy="366712"/>
          </a:xfrm>
          <a:prstGeom prst="rect">
            <a:avLst/>
          </a:prstGeom>
          <a:noFill/>
          <a:ln w="9525">
            <a:noFill/>
            <a:miter lim="800000"/>
            <a:headEnd/>
            <a:tailEnd/>
          </a:ln>
          <a:effectLst/>
        </p:spPr>
        <p:txBody>
          <a:bodyPr wrap="none">
            <a:spAutoFit/>
          </a:bodyPr>
          <a:lstStyle/>
          <a:p>
            <a:r>
              <a:rPr lang="en-US"/>
              <a:t>Samples with different twist pitch – w/t; 7 mm; 4 mm; 2 mm</a:t>
            </a:r>
            <a:endParaRPr lang="ru-RU"/>
          </a:p>
        </p:txBody>
      </p:sp>
      <p:graphicFrame>
        <p:nvGraphicFramePr>
          <p:cNvPr id="20556" name="Group 76"/>
          <p:cNvGraphicFramePr>
            <a:graphicFrameLocks noGrp="1"/>
          </p:cNvGraphicFramePr>
          <p:nvPr/>
        </p:nvGraphicFramePr>
        <p:xfrm>
          <a:off x="827088" y="2852738"/>
          <a:ext cx="7616825" cy="2706942"/>
        </p:xfrm>
        <a:graphic>
          <a:graphicData uri="http://schemas.openxmlformats.org/drawingml/2006/table">
            <a:tbl>
              <a:tblPr/>
              <a:tblGrid>
                <a:gridCol w="2376487"/>
                <a:gridCol w="1152525"/>
                <a:gridCol w="987425"/>
                <a:gridCol w="1560513"/>
                <a:gridCol w="1539875"/>
              </a:tblGrid>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Parameter</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w/t</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7mm</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 mm</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 mm</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(5T, 4.2K, 0.1</a:t>
                      </a:r>
                      <a:r>
                        <a:rPr kumimoji="0" lang="en-US" sz="1800" b="0" i="0" u="none" strike="noStrike" cap="none" normalizeH="0" baseline="0" smtClean="0">
                          <a:ln>
                            <a:noFill/>
                          </a:ln>
                          <a:solidFill>
                            <a:schemeClr val="tx1"/>
                          </a:solidFill>
                          <a:effectLst/>
                          <a:latin typeface="Arial" pitchFamily="34" charset="0"/>
                          <a:sym typeface="Symbol" pitchFamily="18" charset="2"/>
                        </a:rPr>
                        <a:t>V/cm</a:t>
                      </a:r>
                      <a:r>
                        <a:rPr kumimoji="0" lang="en-US" sz="1800" b="0" i="0" u="none" strike="noStrike" cap="none" normalizeH="0" baseline="0" smtClean="0">
                          <a:ln>
                            <a:noFill/>
                          </a:ln>
                          <a:solidFill>
                            <a:schemeClr val="tx1"/>
                          </a:solidFill>
                          <a:effectLst/>
                          <a:latin typeface="Arial" pitchFamily="34" charset="0"/>
                        </a:rPr>
                        <a:t>)</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79</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77</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72</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55</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Jc, A/mm</a:t>
                      </a:r>
                      <a:r>
                        <a:rPr kumimoji="0" lang="en-US" sz="1800" b="0" i="0" u="none" strike="noStrike" cap="none" normalizeH="0" baseline="30000" dirty="0" smtClean="0">
                          <a:ln>
                            <a:noFill/>
                          </a:ln>
                          <a:solidFill>
                            <a:schemeClr val="tx1"/>
                          </a:solidFill>
                          <a:effectLst/>
                          <a:latin typeface="Arial" pitchFamily="34" charset="0"/>
                        </a:rPr>
                        <a:t>2</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(5T, 4.2K, 0.1</a:t>
                      </a:r>
                      <a:r>
                        <a:rPr kumimoji="0" lang="en-US" sz="1800" b="0" i="0" u="none" strike="noStrike" cap="none" normalizeH="0" baseline="0" dirty="0" smtClean="0">
                          <a:ln>
                            <a:noFill/>
                          </a:ln>
                          <a:solidFill>
                            <a:schemeClr val="tx1"/>
                          </a:solidFill>
                          <a:effectLst/>
                          <a:latin typeface="Arial" pitchFamily="34" charset="0"/>
                          <a:sym typeface="Symbol" pitchFamily="18" charset="2"/>
                        </a:rPr>
                        <a:t>V/cm</a:t>
                      </a:r>
                      <a:r>
                        <a:rPr kumimoji="0" lang="en-US" sz="1800" b="0" i="0" u="none" strike="noStrike" cap="none" normalizeH="0" baseline="0" dirty="0" smtClean="0">
                          <a:ln>
                            <a:noFill/>
                          </a:ln>
                          <a:solidFill>
                            <a:schemeClr val="tx1"/>
                          </a:solidFill>
                          <a:effectLst/>
                          <a:latin typeface="Arial" pitchFamily="34" charset="0"/>
                        </a:rPr>
                        <a:t>)</a:t>
                      </a:r>
                      <a:endParaRPr kumimoji="0" lang="ru-RU" sz="1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2804</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2626</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2553</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1950</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n</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37.5</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33</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25</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54" name="Text Box 74"/>
          <p:cNvSpPr txBox="1">
            <a:spLocks noChangeArrowheads="1"/>
          </p:cNvSpPr>
          <p:nvPr/>
        </p:nvSpPr>
        <p:spPr bwMode="auto">
          <a:xfrm>
            <a:off x="2627313" y="5734050"/>
            <a:ext cx="4146550" cy="366713"/>
          </a:xfrm>
          <a:prstGeom prst="rect">
            <a:avLst/>
          </a:prstGeom>
          <a:noFill/>
          <a:ln w="9525">
            <a:noFill/>
            <a:miter lim="800000"/>
            <a:headEnd/>
            <a:tailEnd/>
          </a:ln>
          <a:effectLst/>
        </p:spPr>
        <p:txBody>
          <a:bodyPr wrap="none">
            <a:spAutoFit/>
          </a:bodyPr>
          <a:lstStyle/>
          <a:p>
            <a:r>
              <a:rPr lang="en-US" dirty="0"/>
              <a:t>Crucial diminishing of Jc at 2mm pitch !</a:t>
            </a:r>
            <a:endParaRPr lang="ru-RU" dirty="0"/>
          </a:p>
        </p:txBody>
      </p:sp>
      <p:sp>
        <p:nvSpPr>
          <p:cNvPr id="20555" name="Rectangle 75"/>
          <p:cNvSpPr>
            <a:spLocks noChangeArrowheads="1"/>
          </p:cNvSpPr>
          <p:nvPr/>
        </p:nvSpPr>
        <p:spPr bwMode="auto">
          <a:xfrm>
            <a:off x="500034" y="476250"/>
            <a:ext cx="8429684" cy="1200329"/>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T6. Investigation of critical current density dependencies on heat treatment regime and twist pitch for the samples fabricated from the first </a:t>
            </a:r>
            <a:r>
              <a:rPr lang="en-US" sz="2400" b="1" dirty="0" err="1">
                <a:solidFill>
                  <a:srgbClr val="C00000"/>
                </a:solidFill>
                <a:sym typeface="Symbol" pitchFamily="18" charset="2"/>
              </a:rPr>
              <a:t>multifilamentary</a:t>
            </a:r>
            <a:r>
              <a:rPr lang="en-US" sz="2400" b="1" dirty="0">
                <a:solidFill>
                  <a:srgbClr val="C00000"/>
                </a:solidFill>
                <a:sym typeface="Symbol" pitchFamily="18" charset="2"/>
              </a:rPr>
              <a:t> billet.</a:t>
            </a:r>
            <a:r>
              <a:rPr lang="en-US" sz="2400" dirty="0">
                <a:solidFill>
                  <a:srgbClr val="C00000"/>
                </a:solidFill>
                <a:sym typeface="Symbol" pitchFamily="18" charset="2"/>
              </a:rPr>
              <a:t> </a:t>
            </a:r>
          </a:p>
        </p:txBody>
      </p:sp>
      <p:pic>
        <p:nvPicPr>
          <p:cNvPr id="9"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0" name="Дата 9"/>
          <p:cNvSpPr>
            <a:spLocks noGrp="1"/>
          </p:cNvSpPr>
          <p:nvPr>
            <p:ph type="dt" sz="half" idx="10"/>
          </p:nvPr>
        </p:nvSpPr>
        <p:spPr/>
        <p:txBody>
          <a:bodyPr/>
          <a:lstStyle/>
          <a:p>
            <a:r>
              <a:rPr lang="ru-RU" smtClean="0"/>
              <a:t>11-12 June 2007</a:t>
            </a:r>
            <a:endParaRPr lang="ru-RU"/>
          </a:p>
        </p:txBody>
      </p:sp>
      <p:sp>
        <p:nvSpPr>
          <p:cNvPr id="11" name="Номер слайда 10"/>
          <p:cNvSpPr>
            <a:spLocks noGrp="1"/>
          </p:cNvSpPr>
          <p:nvPr>
            <p:ph type="sldNum" sz="quarter" idx="12"/>
          </p:nvPr>
        </p:nvSpPr>
        <p:spPr/>
        <p:txBody>
          <a:bodyPr/>
          <a:lstStyle/>
          <a:p>
            <a:fld id="{EE51BB86-08E7-43E1-A8BA-7BD27CE4FC0C}" type="slidenum">
              <a:rPr lang="ru-RU" smtClean="0"/>
              <a:pPr/>
              <a:t>15</a:t>
            </a:fld>
            <a:endParaRPr lang="ru-RU"/>
          </a:p>
        </p:txBody>
      </p:sp>
      <p:sp>
        <p:nvSpPr>
          <p:cNvPr id="12" name="Нижний колонтитул 11"/>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11-12 June 2007</a:t>
            </a:r>
            <a:endParaRPr lang="ru-RU"/>
          </a:p>
        </p:txBody>
      </p:sp>
      <p:sp>
        <p:nvSpPr>
          <p:cNvPr id="3" name="Нижний колонтитул 2"/>
          <p:cNvSpPr>
            <a:spLocks noGrp="1"/>
          </p:cNvSpPr>
          <p:nvPr>
            <p:ph type="ftr" sz="quarter" idx="11"/>
          </p:nvPr>
        </p:nvSpPr>
        <p:spPr/>
        <p:txBody>
          <a:bodyPr/>
          <a:lstStyle/>
          <a:p>
            <a:r>
              <a:rPr lang="en-US" smtClean="0"/>
              <a:t>INTAS-GSI Meeting, Darmstadt</a:t>
            </a:r>
            <a:endParaRPr lang="ru-RU"/>
          </a:p>
        </p:txBody>
      </p:sp>
      <p:sp>
        <p:nvSpPr>
          <p:cNvPr id="4" name="Номер слайда 3"/>
          <p:cNvSpPr>
            <a:spLocks noGrp="1"/>
          </p:cNvSpPr>
          <p:nvPr>
            <p:ph type="sldNum" sz="quarter" idx="12"/>
          </p:nvPr>
        </p:nvSpPr>
        <p:spPr/>
        <p:txBody>
          <a:bodyPr/>
          <a:lstStyle/>
          <a:p>
            <a:fld id="{EE51BB86-08E7-43E1-A8BA-7BD27CE4FC0C}" type="slidenum">
              <a:rPr lang="ru-RU" smtClean="0"/>
              <a:pPr/>
              <a:t>16</a:t>
            </a:fld>
            <a:endParaRPr lang="ru-RU"/>
          </a:p>
        </p:txBody>
      </p:sp>
      <p:pic>
        <p:nvPicPr>
          <p:cNvPr id="5"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pic>
        <p:nvPicPr>
          <p:cNvPr id="38914" name="Picture 2" descr="общи гр"/>
          <p:cNvPicPr>
            <a:picLocks noChangeAspect="1" noChangeArrowheads="1"/>
          </p:cNvPicPr>
          <p:nvPr/>
        </p:nvPicPr>
        <p:blipFill>
          <a:blip r:embed="rId3" cstate="print"/>
          <a:srcRect/>
          <a:stretch>
            <a:fillRect/>
          </a:stretch>
        </p:blipFill>
        <p:spPr bwMode="auto">
          <a:xfrm>
            <a:off x="1785918" y="285728"/>
            <a:ext cx="3376660" cy="5786454"/>
          </a:xfrm>
          <a:prstGeom prst="rect">
            <a:avLst/>
          </a:prstGeom>
          <a:noFill/>
          <a:ln w="9525">
            <a:noFill/>
            <a:miter lim="800000"/>
            <a:headEnd/>
            <a:tailEnd/>
          </a:ln>
        </p:spPr>
      </p:pic>
      <p:sp>
        <p:nvSpPr>
          <p:cNvPr id="7" name="TextBox 6"/>
          <p:cNvSpPr txBox="1"/>
          <p:nvPr/>
        </p:nvSpPr>
        <p:spPr>
          <a:xfrm>
            <a:off x="5572132" y="285728"/>
            <a:ext cx="3286148" cy="1938992"/>
          </a:xfrm>
          <a:prstGeom prst="rect">
            <a:avLst/>
          </a:prstGeom>
          <a:noFill/>
        </p:spPr>
        <p:txBody>
          <a:bodyPr wrap="square" rtlCol="0">
            <a:spAutoFit/>
          </a:bodyPr>
          <a:lstStyle/>
          <a:p>
            <a:r>
              <a:rPr lang="en-US" sz="2400" dirty="0" smtClean="0">
                <a:solidFill>
                  <a:srgbClr val="C00000"/>
                </a:solidFill>
              </a:rPr>
              <a:t>The drastic drop in critical current and “n” parameter took place at twist pitch of approximately 5 </a:t>
            </a:r>
            <a:r>
              <a:rPr lang="el-GR" sz="2400" dirty="0" smtClean="0">
                <a:solidFill>
                  <a:srgbClr val="C00000"/>
                </a:solidFill>
              </a:rPr>
              <a:t>π</a:t>
            </a:r>
            <a:r>
              <a:rPr lang="en-US" sz="2400" dirty="0" smtClean="0">
                <a:solidFill>
                  <a:srgbClr val="C00000"/>
                </a:solidFill>
              </a:rPr>
              <a:t>D</a:t>
            </a:r>
            <a:endParaRPr lang="ru-RU" sz="2400"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14348" y="214290"/>
            <a:ext cx="8215370"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T7. Assembly of the second </a:t>
            </a:r>
            <a:r>
              <a:rPr lang="en-US" sz="2400" b="1" dirty="0" err="1">
                <a:solidFill>
                  <a:srgbClr val="C00000"/>
                </a:solidFill>
                <a:sym typeface="Symbol" pitchFamily="18" charset="2"/>
              </a:rPr>
              <a:t>multifilamentary</a:t>
            </a:r>
            <a:r>
              <a:rPr lang="en-US" sz="2400" b="1" dirty="0">
                <a:solidFill>
                  <a:srgbClr val="C00000"/>
                </a:solidFill>
                <a:sym typeface="Symbol" pitchFamily="18" charset="2"/>
              </a:rPr>
              <a:t> billet and fabrication of samples of experimental double stacked wire.</a:t>
            </a:r>
            <a:r>
              <a:rPr lang="en-US" sz="2400" dirty="0">
                <a:solidFill>
                  <a:srgbClr val="C00000"/>
                </a:solidFill>
                <a:sym typeface="Symbol" pitchFamily="18" charset="2"/>
              </a:rPr>
              <a:t> </a:t>
            </a:r>
          </a:p>
        </p:txBody>
      </p:sp>
      <p:pic>
        <p:nvPicPr>
          <p:cNvPr id="12293" name="Picture 5" descr="26,5m"/>
          <p:cNvPicPr>
            <a:picLocks noChangeAspect="1" noChangeArrowheads="1"/>
          </p:cNvPicPr>
          <p:nvPr/>
        </p:nvPicPr>
        <p:blipFill>
          <a:blip r:embed="rId2" cstate="print"/>
          <a:srcRect/>
          <a:stretch>
            <a:fillRect/>
          </a:stretch>
        </p:blipFill>
        <p:spPr bwMode="auto">
          <a:xfrm>
            <a:off x="684213" y="1125538"/>
            <a:ext cx="2520950" cy="2416175"/>
          </a:xfrm>
          <a:prstGeom prst="rect">
            <a:avLst/>
          </a:prstGeom>
          <a:noFill/>
          <a:ln w="9525">
            <a:noFill/>
            <a:miter lim="800000"/>
            <a:headEnd/>
            <a:tailEnd/>
          </a:ln>
        </p:spPr>
      </p:pic>
      <p:pic>
        <p:nvPicPr>
          <p:cNvPr id="12294" name="Picture 6" descr="DSCN0001"/>
          <p:cNvPicPr>
            <a:picLocks noChangeAspect="1" noChangeArrowheads="1"/>
          </p:cNvPicPr>
          <p:nvPr/>
        </p:nvPicPr>
        <p:blipFill>
          <a:blip r:embed="rId3" cstate="print"/>
          <a:srcRect/>
          <a:stretch>
            <a:fillRect/>
          </a:stretch>
        </p:blipFill>
        <p:spPr bwMode="auto">
          <a:xfrm>
            <a:off x="5940425" y="3933825"/>
            <a:ext cx="2971800" cy="2228850"/>
          </a:xfrm>
          <a:prstGeom prst="rect">
            <a:avLst/>
          </a:prstGeom>
          <a:noFill/>
          <a:ln w="9525">
            <a:noFill/>
            <a:miter lim="800000"/>
            <a:headEnd/>
            <a:tailEnd/>
          </a:ln>
        </p:spPr>
      </p:pic>
      <p:pic>
        <p:nvPicPr>
          <p:cNvPr id="12295" name="Picture 7" descr="DSCN0019"/>
          <p:cNvPicPr>
            <a:picLocks noChangeAspect="1" noChangeArrowheads="1"/>
          </p:cNvPicPr>
          <p:nvPr/>
        </p:nvPicPr>
        <p:blipFill>
          <a:blip r:embed="rId4" cstate="print"/>
          <a:srcRect/>
          <a:stretch>
            <a:fillRect/>
          </a:stretch>
        </p:blipFill>
        <p:spPr bwMode="auto">
          <a:xfrm>
            <a:off x="2916238" y="3933825"/>
            <a:ext cx="2914650" cy="2181225"/>
          </a:xfrm>
          <a:prstGeom prst="rect">
            <a:avLst/>
          </a:prstGeom>
          <a:noFill/>
          <a:ln w="9525">
            <a:noFill/>
            <a:miter lim="800000"/>
            <a:headEnd/>
            <a:tailEnd/>
          </a:ln>
        </p:spPr>
      </p:pic>
      <p:sp>
        <p:nvSpPr>
          <p:cNvPr id="12297" name="Text Box 9"/>
          <p:cNvSpPr txBox="1">
            <a:spLocks noChangeArrowheads="1"/>
          </p:cNvSpPr>
          <p:nvPr/>
        </p:nvSpPr>
        <p:spPr bwMode="auto">
          <a:xfrm>
            <a:off x="755650" y="3573463"/>
            <a:ext cx="2443163" cy="366712"/>
          </a:xfrm>
          <a:prstGeom prst="rect">
            <a:avLst/>
          </a:prstGeom>
          <a:noFill/>
          <a:ln w="9525">
            <a:noFill/>
            <a:miter lim="800000"/>
            <a:headEnd/>
            <a:tailEnd/>
          </a:ln>
          <a:effectLst/>
        </p:spPr>
        <p:txBody>
          <a:bodyPr wrap="none">
            <a:spAutoFit/>
          </a:bodyPr>
          <a:lstStyle/>
          <a:p>
            <a:r>
              <a:rPr lang="ru-RU" altLang="ja-JP"/>
              <a:t>379</a:t>
            </a:r>
            <a:r>
              <a:rPr lang="ru-RU" altLang="ja-JP">
                <a:sym typeface="Symbol" pitchFamily="18" charset="2"/>
              </a:rPr>
              <a:t></a:t>
            </a:r>
            <a:r>
              <a:rPr lang="ru-RU" altLang="ja-JP"/>
              <a:t>84 </a:t>
            </a:r>
            <a:r>
              <a:rPr lang="en-US" altLang="ja-JP">
                <a:ea typeface="MS PGothic" pitchFamily="34" charset="-128"/>
              </a:rPr>
              <a:t>–hot extrusion</a:t>
            </a:r>
            <a:endParaRPr lang="ru-RU"/>
          </a:p>
        </p:txBody>
      </p:sp>
      <p:sp>
        <p:nvSpPr>
          <p:cNvPr id="12298" name="Rectangle 10"/>
          <p:cNvSpPr>
            <a:spLocks noChangeArrowheads="1"/>
          </p:cNvSpPr>
          <p:nvPr/>
        </p:nvSpPr>
        <p:spPr bwMode="auto">
          <a:xfrm>
            <a:off x="6084888" y="6165850"/>
            <a:ext cx="2735262" cy="366713"/>
          </a:xfrm>
          <a:prstGeom prst="rect">
            <a:avLst/>
          </a:prstGeom>
          <a:noFill/>
          <a:ln w="9525">
            <a:noFill/>
            <a:miter lim="800000"/>
            <a:headEnd/>
            <a:tailEnd/>
          </a:ln>
          <a:effectLst/>
        </p:spPr>
        <p:txBody>
          <a:bodyPr>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7</a:t>
            </a:r>
            <a:r>
              <a:rPr lang="ru-RU" altLang="ja-JP"/>
              <a:t> </a:t>
            </a:r>
            <a:r>
              <a:rPr lang="en-US" altLang="ja-JP">
                <a:ea typeface="MS PGothic" pitchFamily="34" charset="-128"/>
              </a:rPr>
              <a:t>– hot extrusion</a:t>
            </a:r>
            <a:endParaRPr lang="ru-RU"/>
          </a:p>
        </p:txBody>
      </p:sp>
      <p:sp>
        <p:nvSpPr>
          <p:cNvPr id="12299" name="Rectangle 11"/>
          <p:cNvSpPr>
            <a:spLocks noChangeArrowheads="1"/>
          </p:cNvSpPr>
          <p:nvPr/>
        </p:nvSpPr>
        <p:spPr bwMode="auto">
          <a:xfrm>
            <a:off x="3132138" y="6165850"/>
            <a:ext cx="2493962" cy="366713"/>
          </a:xfrm>
          <a:prstGeom prst="rect">
            <a:avLst/>
          </a:prstGeom>
          <a:noFill/>
          <a:ln w="9525">
            <a:noFill/>
            <a:miter lim="800000"/>
            <a:headEnd/>
            <a:tailEnd/>
          </a:ln>
          <a:effectLst/>
        </p:spPr>
        <p:txBody>
          <a:bodyPr wrap="none">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7</a:t>
            </a:r>
            <a:r>
              <a:rPr lang="ru-RU" altLang="ja-JP"/>
              <a:t> </a:t>
            </a:r>
            <a:r>
              <a:rPr lang="en-US" altLang="ja-JP">
                <a:ea typeface="MS PGothic" pitchFamily="34" charset="-128"/>
              </a:rPr>
              <a:t>– cold bonding</a:t>
            </a:r>
            <a:endParaRPr lang="ru-RU"/>
          </a:p>
        </p:txBody>
      </p:sp>
      <p:sp>
        <p:nvSpPr>
          <p:cNvPr id="12301" name="Text Box 13"/>
          <p:cNvSpPr txBox="1">
            <a:spLocks noChangeArrowheads="1"/>
          </p:cNvSpPr>
          <p:nvPr/>
        </p:nvSpPr>
        <p:spPr bwMode="auto">
          <a:xfrm>
            <a:off x="3995738" y="1844675"/>
            <a:ext cx="1949450" cy="366713"/>
          </a:xfrm>
          <a:prstGeom prst="rect">
            <a:avLst/>
          </a:prstGeom>
          <a:noFill/>
          <a:ln w="9525">
            <a:noFill/>
            <a:miter lim="800000"/>
            <a:headEnd/>
            <a:tailEnd/>
          </a:ln>
          <a:effectLst/>
        </p:spPr>
        <p:txBody>
          <a:bodyPr wrap="none">
            <a:spAutoFit/>
          </a:bodyPr>
          <a:lstStyle/>
          <a:p>
            <a:r>
              <a:rPr lang="en-US"/>
              <a:t>Good drawability!</a:t>
            </a:r>
            <a:endParaRPr lang="ru-RU"/>
          </a:p>
        </p:txBody>
      </p:sp>
      <p:sp>
        <p:nvSpPr>
          <p:cNvPr id="12302" name="Rectangle 14"/>
          <p:cNvSpPr>
            <a:spLocks noChangeArrowheads="1"/>
          </p:cNvSpPr>
          <p:nvPr/>
        </p:nvSpPr>
        <p:spPr bwMode="auto">
          <a:xfrm>
            <a:off x="179388" y="4437063"/>
            <a:ext cx="2508250" cy="1465262"/>
          </a:xfrm>
          <a:prstGeom prst="rect">
            <a:avLst/>
          </a:prstGeom>
          <a:noFill/>
          <a:ln w="9525">
            <a:noFill/>
            <a:miter lim="800000"/>
            <a:headEnd/>
            <a:tailEnd/>
          </a:ln>
          <a:effectLst/>
        </p:spPr>
        <p:txBody>
          <a:bodyPr wrap="none">
            <a:spAutoFit/>
          </a:bodyPr>
          <a:lstStyle/>
          <a:p>
            <a:r>
              <a:rPr lang="en-US"/>
              <a:t>Pure drawability!</a:t>
            </a:r>
          </a:p>
          <a:p>
            <a:endParaRPr lang="en-US"/>
          </a:p>
          <a:p>
            <a:r>
              <a:rPr lang="en-US"/>
              <a:t>Breakage since </a:t>
            </a:r>
          </a:p>
          <a:p>
            <a:r>
              <a:rPr lang="en-US"/>
              <a:t>1.5 mm originated </a:t>
            </a:r>
          </a:p>
          <a:p>
            <a:r>
              <a:rPr lang="en-US"/>
              <a:t>from the central cluster</a:t>
            </a:r>
            <a:endParaRPr lang="ru-RU"/>
          </a:p>
        </p:txBody>
      </p:sp>
      <p:pic>
        <p:nvPicPr>
          <p:cNvPr id="11" name="Picture 16" descr="Deviatka VNIINM"/>
          <p:cNvPicPr>
            <a:picLocks noChangeAspect="1" noChangeArrowheads="1"/>
          </p:cNvPicPr>
          <p:nvPr/>
        </p:nvPicPr>
        <p:blipFill>
          <a:blip r:embed="rId5"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2" name="Дата 11"/>
          <p:cNvSpPr>
            <a:spLocks noGrp="1"/>
          </p:cNvSpPr>
          <p:nvPr>
            <p:ph type="dt" sz="half" idx="10"/>
          </p:nvPr>
        </p:nvSpPr>
        <p:spPr/>
        <p:txBody>
          <a:bodyPr/>
          <a:lstStyle/>
          <a:p>
            <a:r>
              <a:rPr lang="ru-RU" smtClean="0"/>
              <a:t>11-12 June 2007</a:t>
            </a:r>
            <a:endParaRPr lang="ru-RU"/>
          </a:p>
        </p:txBody>
      </p:sp>
      <p:sp>
        <p:nvSpPr>
          <p:cNvPr id="13" name="Номер слайда 12"/>
          <p:cNvSpPr>
            <a:spLocks noGrp="1"/>
          </p:cNvSpPr>
          <p:nvPr>
            <p:ph type="sldNum" sz="quarter" idx="12"/>
          </p:nvPr>
        </p:nvSpPr>
        <p:spPr/>
        <p:txBody>
          <a:bodyPr/>
          <a:lstStyle/>
          <a:p>
            <a:fld id="{EE51BB86-08E7-43E1-A8BA-7BD27CE4FC0C}" type="slidenum">
              <a:rPr lang="ru-RU" smtClean="0"/>
              <a:pPr/>
              <a:t>17</a:t>
            </a:fld>
            <a:endParaRPr lang="ru-RU"/>
          </a:p>
        </p:txBody>
      </p:sp>
      <p:sp>
        <p:nvSpPr>
          <p:cNvPr id="14" name="Нижний колонтитул 13"/>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DSCN0001"/>
          <p:cNvPicPr>
            <a:picLocks noChangeAspect="1" noChangeArrowheads="1"/>
          </p:cNvPicPr>
          <p:nvPr/>
        </p:nvPicPr>
        <p:blipFill>
          <a:blip r:embed="rId2" cstate="print"/>
          <a:srcRect/>
          <a:stretch>
            <a:fillRect/>
          </a:stretch>
        </p:blipFill>
        <p:spPr bwMode="auto">
          <a:xfrm>
            <a:off x="971550" y="1628775"/>
            <a:ext cx="2971800" cy="2228850"/>
          </a:xfrm>
          <a:prstGeom prst="rect">
            <a:avLst/>
          </a:prstGeom>
          <a:noFill/>
          <a:ln w="9525">
            <a:noFill/>
            <a:miter lim="800000"/>
            <a:headEnd/>
            <a:tailEnd/>
          </a:ln>
        </p:spPr>
      </p:pic>
      <p:pic>
        <p:nvPicPr>
          <p:cNvPr id="21509" name="Picture 5" descr="DSCN0014"/>
          <p:cNvPicPr>
            <a:picLocks noChangeAspect="1" noChangeArrowheads="1"/>
          </p:cNvPicPr>
          <p:nvPr/>
        </p:nvPicPr>
        <p:blipFill>
          <a:blip r:embed="rId3" cstate="print"/>
          <a:srcRect/>
          <a:stretch>
            <a:fillRect/>
          </a:stretch>
        </p:blipFill>
        <p:spPr bwMode="auto">
          <a:xfrm>
            <a:off x="5219700" y="1628775"/>
            <a:ext cx="2867025" cy="2152650"/>
          </a:xfrm>
          <a:prstGeom prst="rect">
            <a:avLst/>
          </a:prstGeom>
          <a:noFill/>
          <a:ln w="9525">
            <a:noFill/>
            <a:miter lim="800000"/>
            <a:headEnd/>
            <a:tailEnd/>
          </a:ln>
        </p:spPr>
      </p:pic>
      <p:sp>
        <p:nvSpPr>
          <p:cNvPr id="21510" name="Rectangle 6"/>
          <p:cNvSpPr>
            <a:spLocks noChangeArrowheads="1"/>
          </p:cNvSpPr>
          <p:nvPr/>
        </p:nvSpPr>
        <p:spPr bwMode="auto">
          <a:xfrm>
            <a:off x="5364163" y="3933825"/>
            <a:ext cx="2570162" cy="366713"/>
          </a:xfrm>
          <a:prstGeom prst="rect">
            <a:avLst/>
          </a:prstGeom>
          <a:noFill/>
          <a:ln w="9525">
            <a:noFill/>
            <a:miter lim="800000"/>
            <a:headEnd/>
            <a:tailEnd/>
          </a:ln>
          <a:effectLst/>
        </p:spPr>
        <p:txBody>
          <a:bodyPr wrap="none">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5</a:t>
            </a:r>
            <a:r>
              <a:rPr lang="ru-RU" altLang="ja-JP"/>
              <a:t> </a:t>
            </a:r>
            <a:r>
              <a:rPr lang="en-US" altLang="ja-JP">
                <a:ea typeface="MS PGothic" pitchFamily="34" charset="-128"/>
              </a:rPr>
              <a:t>– hot extrusion </a:t>
            </a:r>
            <a:endParaRPr lang="ru-RU"/>
          </a:p>
        </p:txBody>
      </p:sp>
      <p:sp>
        <p:nvSpPr>
          <p:cNvPr id="21511" name="Text Box 7"/>
          <p:cNvSpPr txBox="1">
            <a:spLocks noChangeArrowheads="1"/>
          </p:cNvSpPr>
          <p:nvPr/>
        </p:nvSpPr>
        <p:spPr bwMode="auto">
          <a:xfrm>
            <a:off x="1116013" y="692150"/>
            <a:ext cx="6769100" cy="707886"/>
          </a:xfrm>
          <a:prstGeom prst="rect">
            <a:avLst/>
          </a:prstGeom>
          <a:noFill/>
          <a:ln w="9525">
            <a:noFill/>
            <a:miter lim="800000"/>
            <a:headEnd/>
            <a:tailEnd/>
          </a:ln>
          <a:effectLst/>
        </p:spPr>
        <p:txBody>
          <a:bodyPr>
            <a:spAutoFit/>
          </a:bodyPr>
          <a:lstStyle/>
          <a:p>
            <a:r>
              <a:rPr lang="en-US" sz="2000" dirty="0"/>
              <a:t>We changed the design of second stage billet to </a:t>
            </a:r>
            <a:r>
              <a:rPr lang="en-US" sz="2000" dirty="0">
                <a:sym typeface="Symbol" pitchFamily="18" charset="2"/>
              </a:rPr>
              <a:t>(</a:t>
            </a:r>
            <a:r>
              <a:rPr lang="ru-RU" altLang="ja-JP" sz="2000" dirty="0"/>
              <a:t>3</a:t>
            </a:r>
            <a:r>
              <a:rPr lang="en-US" altLang="ja-JP" sz="2000" dirty="0">
                <a:ea typeface="MS PGothic" pitchFamily="34" charset="-128"/>
              </a:rPr>
              <a:t>132</a:t>
            </a:r>
            <a:r>
              <a:rPr lang="ru-RU" altLang="ja-JP" sz="2000" dirty="0">
                <a:sym typeface="Symbol" pitchFamily="18" charset="2"/>
              </a:rPr>
              <a:t></a:t>
            </a:r>
            <a:r>
              <a:rPr lang="en-US" altLang="ja-JP" sz="2000" dirty="0">
                <a:ea typeface="MS PGothic" pitchFamily="34" charset="-128"/>
              </a:rPr>
              <a:t>5) </a:t>
            </a:r>
            <a:r>
              <a:rPr lang="en-US" sz="2000" dirty="0"/>
              <a:t>on the base of  the same semi-products.</a:t>
            </a:r>
            <a:endParaRPr lang="ru-RU" sz="2000" dirty="0"/>
          </a:p>
        </p:txBody>
      </p:sp>
      <p:sp>
        <p:nvSpPr>
          <p:cNvPr id="21512" name="Rectangle 8"/>
          <p:cNvSpPr>
            <a:spLocks noChangeArrowheads="1"/>
          </p:cNvSpPr>
          <p:nvPr/>
        </p:nvSpPr>
        <p:spPr bwMode="auto">
          <a:xfrm>
            <a:off x="1258888" y="3933825"/>
            <a:ext cx="2506662" cy="366713"/>
          </a:xfrm>
          <a:prstGeom prst="rect">
            <a:avLst/>
          </a:prstGeom>
          <a:noFill/>
          <a:ln w="9525">
            <a:noFill/>
            <a:miter lim="800000"/>
            <a:headEnd/>
            <a:tailEnd/>
          </a:ln>
          <a:effectLst/>
        </p:spPr>
        <p:txBody>
          <a:bodyPr wrap="none">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7</a:t>
            </a:r>
            <a:r>
              <a:rPr lang="ru-RU" altLang="ja-JP"/>
              <a:t> </a:t>
            </a:r>
            <a:r>
              <a:rPr lang="en-US" altLang="ja-JP">
                <a:ea typeface="MS PGothic" pitchFamily="34" charset="-128"/>
              </a:rPr>
              <a:t>– hot extrusion</a:t>
            </a:r>
            <a:endParaRPr lang="ru-RU"/>
          </a:p>
        </p:txBody>
      </p:sp>
      <p:sp>
        <p:nvSpPr>
          <p:cNvPr id="21514" name="Line 10"/>
          <p:cNvSpPr>
            <a:spLocks noChangeShapeType="1"/>
          </p:cNvSpPr>
          <p:nvPr/>
        </p:nvSpPr>
        <p:spPr bwMode="auto">
          <a:xfrm flipV="1">
            <a:off x="2987675" y="2708275"/>
            <a:ext cx="3024188" cy="144463"/>
          </a:xfrm>
          <a:prstGeom prst="line">
            <a:avLst/>
          </a:prstGeom>
          <a:noFill/>
          <a:ln w="9525">
            <a:solidFill>
              <a:schemeClr val="tx1"/>
            </a:solidFill>
            <a:round/>
            <a:headEnd/>
            <a:tailEnd type="triangle" w="med" len="med"/>
          </a:ln>
          <a:effectLst/>
        </p:spPr>
        <p:txBody>
          <a:bodyPr/>
          <a:lstStyle/>
          <a:p>
            <a:endParaRPr lang="ru-RU"/>
          </a:p>
        </p:txBody>
      </p:sp>
      <p:sp>
        <p:nvSpPr>
          <p:cNvPr id="21515" name="Text Box 11"/>
          <p:cNvSpPr txBox="1">
            <a:spLocks noChangeArrowheads="1"/>
          </p:cNvSpPr>
          <p:nvPr/>
        </p:nvSpPr>
        <p:spPr bwMode="auto">
          <a:xfrm>
            <a:off x="684213" y="4508500"/>
            <a:ext cx="8328819" cy="1015663"/>
          </a:xfrm>
          <a:prstGeom prst="rect">
            <a:avLst/>
          </a:prstGeom>
          <a:noFill/>
          <a:ln w="9525">
            <a:noFill/>
            <a:miter lim="800000"/>
            <a:headEnd/>
            <a:tailEnd/>
          </a:ln>
          <a:effectLst/>
        </p:spPr>
        <p:txBody>
          <a:bodyPr wrap="none">
            <a:spAutoFit/>
          </a:bodyPr>
          <a:lstStyle/>
          <a:p>
            <a:r>
              <a:rPr lang="en-US" sz="2000" dirty="0"/>
              <a:t>Advantage – copper in the center;</a:t>
            </a:r>
          </a:p>
          <a:p>
            <a:r>
              <a:rPr lang="en-US" sz="2000" dirty="0"/>
              <a:t>Disadvantage – 4 </a:t>
            </a:r>
            <a:r>
              <a:rPr lang="en-US" sz="2000" dirty="0">
                <a:sym typeface="Symbol" pitchFamily="18" charset="2"/>
              </a:rPr>
              <a:t>m filaments instead of 3.5 m filaments in (</a:t>
            </a:r>
            <a:r>
              <a:rPr lang="ru-RU" altLang="ja-JP" sz="2000" dirty="0"/>
              <a:t>3</a:t>
            </a:r>
            <a:r>
              <a:rPr lang="en-US" altLang="ja-JP" sz="2000" dirty="0">
                <a:ea typeface="MS PGothic" pitchFamily="34" charset="-128"/>
              </a:rPr>
              <a:t>132</a:t>
            </a:r>
            <a:r>
              <a:rPr lang="ru-RU" altLang="ja-JP" sz="2000" dirty="0">
                <a:sym typeface="Symbol" pitchFamily="18" charset="2"/>
              </a:rPr>
              <a:t></a:t>
            </a:r>
            <a:r>
              <a:rPr lang="en-US" altLang="ja-JP" sz="2000" dirty="0">
                <a:ea typeface="MS PGothic" pitchFamily="34" charset="-128"/>
              </a:rPr>
              <a:t>7) layout</a:t>
            </a:r>
            <a:r>
              <a:rPr lang="ru-RU" altLang="ja-JP" sz="2000" dirty="0"/>
              <a:t> </a:t>
            </a:r>
            <a:endParaRPr lang="en-US" altLang="ja-JP" sz="2000" dirty="0">
              <a:ea typeface="MS PGothic" pitchFamily="34" charset="-128"/>
            </a:endParaRPr>
          </a:p>
          <a:p>
            <a:r>
              <a:rPr lang="en-US" altLang="ja-JP" sz="2000" dirty="0">
                <a:ea typeface="MS PGothic" pitchFamily="34" charset="-128"/>
              </a:rPr>
              <a:t> at wire diameter of 0.825 mm</a:t>
            </a:r>
            <a:endParaRPr lang="en-US" sz="2000" dirty="0"/>
          </a:p>
        </p:txBody>
      </p:sp>
      <p:sp>
        <p:nvSpPr>
          <p:cNvPr id="21516" name="Rectangle 12"/>
          <p:cNvSpPr>
            <a:spLocks noChangeArrowheads="1"/>
          </p:cNvSpPr>
          <p:nvPr/>
        </p:nvSpPr>
        <p:spPr bwMode="auto">
          <a:xfrm>
            <a:off x="3924300" y="5445125"/>
            <a:ext cx="1949450" cy="366713"/>
          </a:xfrm>
          <a:prstGeom prst="rect">
            <a:avLst/>
          </a:prstGeom>
          <a:noFill/>
          <a:ln w="9525">
            <a:noFill/>
            <a:miter lim="800000"/>
            <a:headEnd/>
            <a:tailEnd/>
          </a:ln>
          <a:effectLst/>
        </p:spPr>
        <p:txBody>
          <a:bodyPr wrap="none">
            <a:spAutoFit/>
          </a:bodyPr>
          <a:lstStyle/>
          <a:p>
            <a:r>
              <a:rPr lang="en-US"/>
              <a:t>Good drawability!</a:t>
            </a:r>
            <a:endParaRPr lang="ru-RU"/>
          </a:p>
        </p:txBody>
      </p:sp>
      <p:pic>
        <p:nvPicPr>
          <p:cNvPr id="10" name="Picture 16" descr="Deviatka VNIINM"/>
          <p:cNvPicPr>
            <a:picLocks noChangeAspect="1" noChangeArrowheads="1"/>
          </p:cNvPicPr>
          <p:nvPr/>
        </p:nvPicPr>
        <p:blipFill>
          <a:blip r:embed="rId4"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1" name="Дата 10"/>
          <p:cNvSpPr>
            <a:spLocks noGrp="1"/>
          </p:cNvSpPr>
          <p:nvPr>
            <p:ph type="dt" sz="half" idx="10"/>
          </p:nvPr>
        </p:nvSpPr>
        <p:spPr/>
        <p:txBody>
          <a:bodyPr/>
          <a:lstStyle/>
          <a:p>
            <a:r>
              <a:rPr lang="ru-RU" smtClean="0"/>
              <a:t>11-12 June 2007</a:t>
            </a:r>
            <a:endParaRPr lang="ru-RU"/>
          </a:p>
        </p:txBody>
      </p:sp>
      <p:sp>
        <p:nvSpPr>
          <p:cNvPr id="12" name="Номер слайда 11"/>
          <p:cNvSpPr>
            <a:spLocks noGrp="1"/>
          </p:cNvSpPr>
          <p:nvPr>
            <p:ph type="sldNum" sz="quarter" idx="12"/>
          </p:nvPr>
        </p:nvSpPr>
        <p:spPr/>
        <p:txBody>
          <a:bodyPr/>
          <a:lstStyle/>
          <a:p>
            <a:fld id="{EE51BB86-08E7-43E1-A8BA-7BD27CE4FC0C}" type="slidenum">
              <a:rPr lang="ru-RU" smtClean="0"/>
              <a:pPr/>
              <a:t>18</a:t>
            </a:fld>
            <a:endParaRPr lang="ru-RU"/>
          </a:p>
        </p:txBody>
      </p:sp>
      <p:sp>
        <p:nvSpPr>
          <p:cNvPr id="13" name="Нижний колонтитул 12"/>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635375" y="260350"/>
            <a:ext cx="1962150" cy="366713"/>
          </a:xfrm>
          <a:prstGeom prst="rect">
            <a:avLst/>
          </a:prstGeom>
          <a:noFill/>
          <a:ln w="9525">
            <a:noFill/>
            <a:miter lim="800000"/>
            <a:headEnd/>
            <a:tailEnd/>
          </a:ln>
          <a:effectLst/>
        </p:spPr>
        <p:txBody>
          <a:bodyPr wrap="none">
            <a:spAutoFit/>
          </a:bodyPr>
          <a:lstStyle/>
          <a:p>
            <a:r>
              <a:rPr lang="en-US" b="1"/>
              <a:t>Wires fabricated</a:t>
            </a:r>
            <a:endParaRPr lang="ru-RU" b="1"/>
          </a:p>
        </p:txBody>
      </p:sp>
      <p:pic>
        <p:nvPicPr>
          <p:cNvPr id="22533" name="Picture 5" descr="DSCN0004"/>
          <p:cNvPicPr>
            <a:picLocks noChangeAspect="1" noChangeArrowheads="1"/>
          </p:cNvPicPr>
          <p:nvPr/>
        </p:nvPicPr>
        <p:blipFill>
          <a:blip r:embed="rId2" cstate="print"/>
          <a:srcRect l="14922" t="743" r="16704" b="5031"/>
          <a:stretch>
            <a:fillRect/>
          </a:stretch>
        </p:blipFill>
        <p:spPr bwMode="auto">
          <a:xfrm>
            <a:off x="1116013" y="765175"/>
            <a:ext cx="2495550" cy="2581275"/>
          </a:xfrm>
          <a:prstGeom prst="rect">
            <a:avLst/>
          </a:prstGeom>
          <a:noFill/>
          <a:ln w="9525">
            <a:noFill/>
            <a:miter lim="800000"/>
            <a:headEnd/>
            <a:tailEnd/>
          </a:ln>
        </p:spPr>
      </p:pic>
      <p:pic>
        <p:nvPicPr>
          <p:cNvPr id="22534" name="Picture 6" descr="DSCN0001"/>
          <p:cNvPicPr>
            <a:picLocks noChangeAspect="1" noChangeArrowheads="1"/>
          </p:cNvPicPr>
          <p:nvPr/>
        </p:nvPicPr>
        <p:blipFill>
          <a:blip r:embed="rId3" cstate="print"/>
          <a:srcRect/>
          <a:stretch>
            <a:fillRect/>
          </a:stretch>
        </p:blipFill>
        <p:spPr bwMode="auto">
          <a:xfrm>
            <a:off x="4787900" y="819150"/>
            <a:ext cx="3168650" cy="2371725"/>
          </a:xfrm>
          <a:prstGeom prst="rect">
            <a:avLst/>
          </a:prstGeom>
          <a:noFill/>
          <a:ln w="9525">
            <a:noFill/>
            <a:miter lim="800000"/>
            <a:headEnd/>
            <a:tailEnd/>
          </a:ln>
        </p:spPr>
      </p:pic>
      <p:pic>
        <p:nvPicPr>
          <p:cNvPr id="22535" name="Picture 7" descr="DSCN0006"/>
          <p:cNvPicPr>
            <a:picLocks noChangeAspect="1" noChangeArrowheads="1"/>
          </p:cNvPicPr>
          <p:nvPr/>
        </p:nvPicPr>
        <p:blipFill>
          <a:blip r:embed="rId4" cstate="print">
            <a:lum bright="-6000"/>
          </a:blip>
          <a:srcRect l="17265" t="2498" r="15373" b="6876"/>
          <a:stretch>
            <a:fillRect/>
          </a:stretch>
        </p:blipFill>
        <p:spPr bwMode="auto">
          <a:xfrm>
            <a:off x="1187450" y="3644900"/>
            <a:ext cx="2524125" cy="2533650"/>
          </a:xfrm>
          <a:prstGeom prst="rect">
            <a:avLst/>
          </a:prstGeom>
          <a:noFill/>
          <a:ln w="9525">
            <a:noFill/>
            <a:miter lim="800000"/>
            <a:headEnd/>
            <a:tailEnd/>
          </a:ln>
        </p:spPr>
      </p:pic>
      <p:pic>
        <p:nvPicPr>
          <p:cNvPr id="22536" name="Picture 8" descr="DSCN0007"/>
          <p:cNvPicPr>
            <a:picLocks noChangeAspect="1" noChangeArrowheads="1"/>
          </p:cNvPicPr>
          <p:nvPr/>
        </p:nvPicPr>
        <p:blipFill>
          <a:blip r:embed="rId5" cstate="print">
            <a:lum bright="-12000" contrast="12000"/>
          </a:blip>
          <a:srcRect l="17265" t="3021" r="17720" b="9489"/>
          <a:stretch>
            <a:fillRect/>
          </a:stretch>
        </p:blipFill>
        <p:spPr bwMode="auto">
          <a:xfrm>
            <a:off x="5148263" y="3573463"/>
            <a:ext cx="2633662" cy="2663825"/>
          </a:xfrm>
          <a:prstGeom prst="rect">
            <a:avLst/>
          </a:prstGeom>
          <a:noFill/>
          <a:ln w="9525">
            <a:noFill/>
            <a:miter lim="800000"/>
            <a:headEnd/>
            <a:tailEnd/>
          </a:ln>
        </p:spPr>
      </p:pic>
      <p:sp>
        <p:nvSpPr>
          <p:cNvPr id="22537" name="Rectangle 9"/>
          <p:cNvSpPr>
            <a:spLocks noChangeArrowheads="1"/>
          </p:cNvSpPr>
          <p:nvPr/>
        </p:nvSpPr>
        <p:spPr bwMode="auto">
          <a:xfrm>
            <a:off x="1258888" y="3284538"/>
            <a:ext cx="2466975" cy="366712"/>
          </a:xfrm>
          <a:prstGeom prst="rect">
            <a:avLst/>
          </a:prstGeom>
          <a:noFill/>
          <a:ln w="9525">
            <a:noFill/>
            <a:miter lim="800000"/>
            <a:headEnd/>
            <a:tailEnd/>
          </a:ln>
          <a:effectLst/>
        </p:spPr>
        <p:txBody>
          <a:bodyPr wrap="none">
            <a:spAutoFit/>
          </a:bodyPr>
          <a:lstStyle/>
          <a:p>
            <a:r>
              <a:rPr lang="ru-RU" altLang="ja-JP"/>
              <a:t>379</a:t>
            </a:r>
            <a:r>
              <a:rPr lang="ru-RU" altLang="ja-JP">
                <a:sym typeface="Symbol" pitchFamily="18" charset="2"/>
              </a:rPr>
              <a:t></a:t>
            </a:r>
            <a:r>
              <a:rPr lang="ru-RU" altLang="ja-JP"/>
              <a:t>84 </a:t>
            </a:r>
            <a:r>
              <a:rPr lang="en-US" altLang="ja-JP">
                <a:ea typeface="MS PGothic" pitchFamily="34" charset="-128"/>
              </a:rPr>
              <a:t>– </a:t>
            </a:r>
            <a:r>
              <a:rPr lang="en-US" altLang="ja-JP">
                <a:ea typeface="MS PGothic" pitchFamily="34" charset="-128"/>
                <a:sym typeface="Symbol" pitchFamily="18" charset="2"/>
              </a:rPr>
              <a:t> 0.825 mm</a:t>
            </a:r>
            <a:endParaRPr lang="en-US">
              <a:sym typeface="Symbol" pitchFamily="18" charset="2"/>
            </a:endParaRPr>
          </a:p>
        </p:txBody>
      </p:sp>
      <p:sp>
        <p:nvSpPr>
          <p:cNvPr id="22538" name="Rectangle 10"/>
          <p:cNvSpPr>
            <a:spLocks noChangeArrowheads="1"/>
          </p:cNvSpPr>
          <p:nvPr/>
        </p:nvSpPr>
        <p:spPr bwMode="auto">
          <a:xfrm>
            <a:off x="5364163" y="3213100"/>
            <a:ext cx="3165475" cy="366713"/>
          </a:xfrm>
          <a:prstGeom prst="rect">
            <a:avLst/>
          </a:prstGeom>
          <a:noFill/>
          <a:ln w="9525">
            <a:noFill/>
            <a:miter lim="800000"/>
            <a:headEnd/>
            <a:tailEnd/>
          </a:ln>
          <a:effectLst/>
        </p:spPr>
        <p:txBody>
          <a:bodyPr wrap="none">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7 – </a:t>
            </a:r>
            <a:r>
              <a:rPr lang="en-US" altLang="ja-JP">
                <a:ea typeface="MS PGothic" pitchFamily="34" charset="-128"/>
                <a:sym typeface="Symbol" pitchFamily="18" charset="2"/>
              </a:rPr>
              <a:t> 1.5 mm -stopped</a:t>
            </a:r>
            <a:endParaRPr lang="ru-RU">
              <a:sym typeface="Symbol" pitchFamily="18" charset="2"/>
            </a:endParaRPr>
          </a:p>
        </p:txBody>
      </p:sp>
      <p:sp>
        <p:nvSpPr>
          <p:cNvPr id="22539" name="Rectangle 11"/>
          <p:cNvSpPr>
            <a:spLocks noChangeArrowheads="1"/>
          </p:cNvSpPr>
          <p:nvPr/>
        </p:nvSpPr>
        <p:spPr bwMode="auto">
          <a:xfrm>
            <a:off x="323850" y="6165850"/>
            <a:ext cx="3671888" cy="366713"/>
          </a:xfrm>
          <a:prstGeom prst="rect">
            <a:avLst/>
          </a:prstGeom>
          <a:noFill/>
          <a:ln w="9525">
            <a:noFill/>
            <a:miter lim="800000"/>
            <a:headEnd/>
            <a:tailEnd/>
          </a:ln>
          <a:effectLst/>
        </p:spPr>
        <p:txBody>
          <a:bodyPr wrap="none">
            <a:spAutoFit/>
          </a:bodyPr>
          <a:lstStyle/>
          <a:p>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5</a:t>
            </a:r>
            <a:r>
              <a:rPr lang="ru-RU" altLang="ja-JP"/>
              <a:t> </a:t>
            </a:r>
            <a:r>
              <a:rPr lang="en-US" altLang="ja-JP">
                <a:ea typeface="MS PGothic" pitchFamily="34" charset="-128"/>
              </a:rPr>
              <a:t>–</a:t>
            </a:r>
            <a:r>
              <a:rPr lang="en-US" altLang="ja-JP">
                <a:ea typeface="MS PGothic" pitchFamily="34" charset="-128"/>
                <a:sym typeface="Symbol" pitchFamily="18" charset="2"/>
              </a:rPr>
              <a:t> 0.825 mm;  0.79 mm</a:t>
            </a:r>
            <a:endParaRPr lang="ru-RU">
              <a:sym typeface="Symbol" pitchFamily="18" charset="2"/>
            </a:endParaRPr>
          </a:p>
        </p:txBody>
      </p:sp>
      <p:sp>
        <p:nvSpPr>
          <p:cNvPr id="22540" name="Rectangle 12"/>
          <p:cNvSpPr>
            <a:spLocks noChangeArrowheads="1"/>
          </p:cNvSpPr>
          <p:nvPr/>
        </p:nvSpPr>
        <p:spPr bwMode="auto">
          <a:xfrm>
            <a:off x="4787900" y="6237288"/>
            <a:ext cx="4117975" cy="641350"/>
          </a:xfrm>
          <a:prstGeom prst="rect">
            <a:avLst/>
          </a:prstGeom>
          <a:noFill/>
          <a:ln w="9525">
            <a:noFill/>
            <a:miter lim="800000"/>
            <a:headEnd/>
            <a:tailEnd/>
          </a:ln>
          <a:effectLst/>
        </p:spPr>
        <p:txBody>
          <a:bodyPr wrap="none">
            <a:spAutoFit/>
          </a:bodyPr>
          <a:lstStyle/>
          <a:p>
            <a:r>
              <a:rPr lang="ru-RU" altLang="ja-JP"/>
              <a:t>379</a:t>
            </a:r>
            <a:r>
              <a:rPr lang="ru-RU" altLang="ja-JP">
                <a:sym typeface="Symbol" pitchFamily="18" charset="2"/>
              </a:rPr>
              <a:t></a:t>
            </a:r>
            <a:r>
              <a:rPr lang="en-US" altLang="ja-JP">
                <a:ea typeface="MS PGothic" pitchFamily="34" charset="-128"/>
              </a:rPr>
              <a:t>27</a:t>
            </a:r>
            <a:r>
              <a:rPr lang="ru-RU" altLang="ja-JP"/>
              <a:t> </a:t>
            </a:r>
            <a:r>
              <a:rPr lang="en-US" altLang="ja-JP">
                <a:ea typeface="MS PGothic" pitchFamily="34" charset="-128"/>
              </a:rPr>
              <a:t>– </a:t>
            </a:r>
            <a:r>
              <a:rPr lang="en-US" altLang="ja-JP">
                <a:ea typeface="MS PGothic" pitchFamily="34" charset="-128"/>
                <a:sym typeface="Symbol" pitchFamily="18" charset="2"/>
              </a:rPr>
              <a:t> 0. 5 mm – fabricated from </a:t>
            </a:r>
          </a:p>
          <a:p>
            <a:r>
              <a:rPr lang="en-US" altLang="ja-JP">
                <a:ea typeface="MS PGothic" pitchFamily="34" charset="-128"/>
                <a:sym typeface="Symbol" pitchFamily="18" charset="2"/>
              </a:rPr>
              <a:t>the rest semi-products</a:t>
            </a:r>
            <a:endParaRPr lang="en-US">
              <a:sym typeface="Symbol" pitchFamily="18" charset="2"/>
            </a:endParaRPr>
          </a:p>
        </p:txBody>
      </p:sp>
      <p:pic>
        <p:nvPicPr>
          <p:cNvPr id="11" name="Picture 16" descr="Deviatka VNIINM"/>
          <p:cNvPicPr>
            <a:picLocks noChangeAspect="1" noChangeArrowheads="1"/>
          </p:cNvPicPr>
          <p:nvPr/>
        </p:nvPicPr>
        <p:blipFill>
          <a:blip r:embed="rId6"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2" name="Дата 11"/>
          <p:cNvSpPr>
            <a:spLocks noGrp="1"/>
          </p:cNvSpPr>
          <p:nvPr>
            <p:ph type="dt" sz="half" idx="10"/>
          </p:nvPr>
        </p:nvSpPr>
        <p:spPr/>
        <p:txBody>
          <a:bodyPr/>
          <a:lstStyle/>
          <a:p>
            <a:r>
              <a:rPr lang="ru-RU" smtClean="0"/>
              <a:t>11-12 June 2007</a:t>
            </a:r>
            <a:endParaRPr lang="ru-RU"/>
          </a:p>
        </p:txBody>
      </p:sp>
      <p:sp>
        <p:nvSpPr>
          <p:cNvPr id="13" name="Номер слайда 12"/>
          <p:cNvSpPr>
            <a:spLocks noGrp="1"/>
          </p:cNvSpPr>
          <p:nvPr>
            <p:ph type="sldNum" sz="quarter" idx="12"/>
          </p:nvPr>
        </p:nvSpPr>
        <p:spPr/>
        <p:txBody>
          <a:bodyPr/>
          <a:lstStyle/>
          <a:p>
            <a:fld id="{EE51BB86-08E7-43E1-A8BA-7BD27CE4FC0C}" type="slidenum">
              <a:rPr lang="ru-RU" smtClean="0"/>
              <a:pPr/>
              <a:t>19</a:t>
            </a:fld>
            <a:endParaRPr lang="ru-RU"/>
          </a:p>
        </p:txBody>
      </p:sp>
      <p:sp>
        <p:nvSpPr>
          <p:cNvPr id="14" name="Нижний колонтитул 13"/>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11-12 June 2007</a:t>
            </a:r>
            <a:endParaRPr lang="ru-RU"/>
          </a:p>
        </p:txBody>
      </p:sp>
      <p:sp>
        <p:nvSpPr>
          <p:cNvPr id="3" name="Нижний колонтитул 2"/>
          <p:cNvSpPr>
            <a:spLocks noGrp="1"/>
          </p:cNvSpPr>
          <p:nvPr>
            <p:ph type="ftr" sz="quarter" idx="11"/>
          </p:nvPr>
        </p:nvSpPr>
        <p:spPr/>
        <p:txBody>
          <a:bodyPr/>
          <a:lstStyle/>
          <a:p>
            <a:r>
              <a:rPr lang="en-US" smtClean="0"/>
              <a:t>INTAS-GSI Meeting, Darmstadt</a:t>
            </a:r>
            <a:endParaRPr lang="ru-RU"/>
          </a:p>
        </p:txBody>
      </p:sp>
      <p:sp>
        <p:nvSpPr>
          <p:cNvPr id="4" name="Номер слайда 3"/>
          <p:cNvSpPr>
            <a:spLocks noGrp="1"/>
          </p:cNvSpPr>
          <p:nvPr>
            <p:ph type="sldNum" sz="quarter" idx="12"/>
          </p:nvPr>
        </p:nvSpPr>
        <p:spPr/>
        <p:txBody>
          <a:bodyPr/>
          <a:lstStyle/>
          <a:p>
            <a:fld id="{EE51BB86-08E7-43E1-A8BA-7BD27CE4FC0C}" type="slidenum">
              <a:rPr lang="ru-RU" smtClean="0"/>
              <a:pPr/>
              <a:t>2</a:t>
            </a:fld>
            <a:endParaRPr lang="ru-RU"/>
          </a:p>
        </p:txBody>
      </p:sp>
      <p:sp>
        <p:nvSpPr>
          <p:cNvPr id="22530" name="Rectangle 2"/>
          <p:cNvSpPr>
            <a:spLocks noChangeArrowheads="1"/>
          </p:cNvSpPr>
          <p:nvPr/>
        </p:nvSpPr>
        <p:spPr bwMode="auto">
          <a:xfrm>
            <a:off x="285720" y="1000108"/>
            <a:ext cx="828680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dirty="0" smtClean="0">
                <a:ln>
                  <a:noFill/>
                </a:ln>
                <a:solidFill>
                  <a:srgbClr val="C00000"/>
                </a:solidFill>
                <a:effectLst/>
                <a:latin typeface="Times New Roman" pitchFamily="18" charset="0"/>
                <a:ea typeface="MS Mincho" pitchFamily="49" charset="-128"/>
                <a:cs typeface="Times New Roman" pitchFamily="18" charset="0"/>
              </a:rPr>
              <a:t>INTRODUCTION</a:t>
            </a:r>
            <a:endParaRPr kumimoji="0" lang="ru-RU" altLang="ja-JP" sz="2400" b="0" i="0" u="none" strike="noStrike" cap="none" normalizeH="0" baseline="0" dirty="0" smtClean="0">
              <a:ln>
                <a:noFill/>
              </a:ln>
              <a:solidFill>
                <a:srgbClr val="C00000"/>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chemeClr val="tx1"/>
                </a:solidFill>
                <a:effectLst/>
                <a:ea typeface="Times New Roman" pitchFamily="18" charset="0"/>
                <a:cs typeface="Arial" pitchFamily="34" charset="0"/>
              </a:rPr>
              <a:t>One of the main goals in development of magnets for FAIR is the reduction of AC losses in coils under pulse magnetic field. It is recognized that the main contribution in AC losses in coil comes from wire magnetization and filament hysteresis losses are the largest loss component during a magnet cycle. A wire with filaments diameter of 3.5-2.5 µ</a:t>
            </a:r>
            <a:r>
              <a:rPr lang="en-US" altLang="ja-JP" sz="2400" dirty="0" smtClean="0">
                <a:ea typeface="Times New Roman" pitchFamily="18" charset="0"/>
                <a:cs typeface="Arial" pitchFamily="34" charset="0"/>
              </a:rPr>
              <a:t>m </a:t>
            </a:r>
            <a:r>
              <a:rPr kumimoji="0" lang="en-US" altLang="ja-JP" sz="2400" b="0" i="0" u="none" strike="noStrike" cap="none" normalizeH="0" baseline="0" dirty="0" smtClean="0">
                <a:ln>
                  <a:noFill/>
                </a:ln>
                <a:solidFill>
                  <a:schemeClr val="tx1"/>
                </a:solidFill>
                <a:effectLst/>
                <a:ea typeface="Times New Roman" pitchFamily="18" charset="0"/>
                <a:cs typeface="Arial" pitchFamily="34" charset="0"/>
              </a:rPr>
              <a:t>is of interest with Jc</a:t>
            </a:r>
            <a:r>
              <a:rPr kumimoji="0" lang="en-US" altLang="ja-JP"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en-US" altLang="ja-JP" sz="2400" b="0" i="0" u="none" strike="noStrike" cap="none" normalizeH="0" baseline="0" dirty="0" smtClean="0">
                <a:ln>
                  <a:noFill/>
                </a:ln>
                <a:solidFill>
                  <a:schemeClr val="tx1"/>
                </a:solidFill>
                <a:effectLst/>
                <a:ea typeface="Times New Roman" pitchFamily="18" charset="0"/>
                <a:cs typeface="Arial" pitchFamily="34" charset="0"/>
              </a:rPr>
              <a:t>2700 A/mm</a:t>
            </a:r>
            <a:r>
              <a:rPr kumimoji="0" lang="en-US" altLang="ja-JP" sz="2400" b="0" i="0" u="none" strike="noStrike" cap="none" normalizeH="0" baseline="30000" dirty="0" smtClean="0">
                <a:ln>
                  <a:noFill/>
                </a:ln>
                <a:solidFill>
                  <a:schemeClr val="tx1"/>
                </a:solidFill>
                <a:effectLst/>
                <a:ea typeface="Times New Roman" pitchFamily="18" charset="0"/>
                <a:cs typeface="Arial" pitchFamily="34" charset="0"/>
                <a:sym typeface="Symbol" pitchFamily="18" charset="2"/>
              </a:rPr>
              <a:t>2</a:t>
            </a:r>
            <a:r>
              <a:rPr kumimoji="0" lang="en-US" altLang="ja-JP"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 (5 T; 4.2 K), Cu/non Cu ratio of 1.8-1.3 and filament twist pitch as small as possible without a degradation of critical current density. This wire with small filaments should contain a resistive (Cu-0.5%Mn or Cu-5-10% Ni) inter-filament matrix to reduce inter-filament coupling current loss and OF copper outside and inside the filamentary region to provide required stabilization. </a:t>
            </a:r>
          </a:p>
        </p:txBody>
      </p:sp>
      <p:pic>
        <p:nvPicPr>
          <p:cNvPr id="9"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28662" y="285728"/>
            <a:ext cx="7786774" cy="1015663"/>
          </a:xfrm>
          <a:prstGeom prst="rect">
            <a:avLst/>
          </a:prstGeom>
          <a:noFill/>
          <a:ln w="9525">
            <a:noFill/>
            <a:miter lim="800000"/>
            <a:headEnd/>
            <a:tailEnd/>
          </a:ln>
          <a:effectLst/>
        </p:spPr>
        <p:txBody>
          <a:bodyPr wrap="square">
            <a:spAutoFit/>
          </a:bodyPr>
          <a:lstStyle/>
          <a:p>
            <a:r>
              <a:rPr lang="en-US" sz="2000" b="1" dirty="0">
                <a:solidFill>
                  <a:srgbClr val="C00000"/>
                </a:solidFill>
                <a:sym typeface="Symbol" pitchFamily="18" charset="2"/>
              </a:rPr>
              <a:t>T8. Investigation of critical current density dependencies on heat treatment regime and twist pitch for the samples fabricated from the second </a:t>
            </a:r>
            <a:r>
              <a:rPr lang="en-US" sz="2000" b="1" dirty="0" err="1">
                <a:solidFill>
                  <a:srgbClr val="C00000"/>
                </a:solidFill>
                <a:sym typeface="Symbol" pitchFamily="18" charset="2"/>
              </a:rPr>
              <a:t>mutifilamentary</a:t>
            </a:r>
            <a:r>
              <a:rPr lang="en-US" sz="2000" b="1" dirty="0">
                <a:solidFill>
                  <a:srgbClr val="C00000"/>
                </a:solidFill>
                <a:sym typeface="Symbol" pitchFamily="18" charset="2"/>
              </a:rPr>
              <a:t> billet.</a:t>
            </a:r>
            <a:r>
              <a:rPr lang="en-US" sz="2000" dirty="0">
                <a:solidFill>
                  <a:srgbClr val="C00000"/>
                </a:solidFill>
                <a:sym typeface="Symbol" pitchFamily="18" charset="2"/>
              </a:rPr>
              <a:t> </a:t>
            </a:r>
          </a:p>
        </p:txBody>
      </p:sp>
      <p:sp>
        <p:nvSpPr>
          <p:cNvPr id="13317" name="Text Box 5"/>
          <p:cNvSpPr txBox="1">
            <a:spLocks noChangeArrowheads="1"/>
          </p:cNvSpPr>
          <p:nvPr/>
        </p:nvSpPr>
        <p:spPr bwMode="auto">
          <a:xfrm>
            <a:off x="214282" y="1357298"/>
            <a:ext cx="8626504" cy="5324535"/>
          </a:xfrm>
          <a:prstGeom prst="rect">
            <a:avLst/>
          </a:prstGeom>
          <a:noFill/>
          <a:ln w="9525">
            <a:noFill/>
            <a:miter lim="800000"/>
            <a:headEnd/>
            <a:tailEnd/>
          </a:ln>
          <a:effectLst/>
        </p:spPr>
        <p:txBody>
          <a:bodyPr wrap="square">
            <a:spAutoFit/>
          </a:bodyPr>
          <a:lstStyle/>
          <a:p>
            <a:pPr marL="342900" indent="-342900">
              <a:buFontTx/>
              <a:buAutoNum type="arabicPeriod"/>
            </a:pPr>
            <a:r>
              <a:rPr lang="en-US" sz="2000" b="1" dirty="0"/>
              <a:t>Jc </a:t>
            </a:r>
            <a:r>
              <a:rPr lang="en-US" sz="2000" b="1" dirty="0" err="1"/>
              <a:t>vs</a:t>
            </a:r>
            <a:r>
              <a:rPr lang="en-US" sz="2000" b="1" dirty="0"/>
              <a:t> HT  was studied for </a:t>
            </a:r>
            <a:r>
              <a:rPr lang="en-US" altLang="ja-JP" sz="2000" b="1" dirty="0">
                <a:ea typeface="MS PGothic" pitchFamily="34" charset="-128"/>
              </a:rPr>
              <a:t>0.825 mm </a:t>
            </a:r>
            <a:r>
              <a:rPr lang="en-US" sz="2000" b="1" dirty="0"/>
              <a:t>(</a:t>
            </a:r>
            <a:r>
              <a:rPr lang="ru-RU" altLang="ja-JP" sz="2000" b="1" dirty="0"/>
              <a:t>379</a:t>
            </a:r>
            <a:r>
              <a:rPr lang="ru-RU" altLang="ja-JP" sz="2000" b="1" dirty="0">
                <a:sym typeface="Symbol" pitchFamily="18" charset="2"/>
              </a:rPr>
              <a:t></a:t>
            </a:r>
            <a:r>
              <a:rPr lang="ru-RU" altLang="ja-JP" sz="2000" b="1" dirty="0"/>
              <a:t>84</a:t>
            </a:r>
            <a:r>
              <a:rPr lang="en-US" altLang="ja-JP" sz="2000" b="1" dirty="0">
                <a:ea typeface="MS PGothic" pitchFamily="34" charset="-128"/>
              </a:rPr>
              <a:t>) wire</a:t>
            </a:r>
          </a:p>
          <a:p>
            <a:pPr marL="342900" indent="-342900"/>
            <a:r>
              <a:rPr lang="en-US" altLang="ja-JP" sz="2000" b="1" dirty="0">
                <a:ea typeface="MS PGothic" pitchFamily="34" charset="-128"/>
              </a:rPr>
              <a:t> manufactured </a:t>
            </a:r>
            <a:r>
              <a:rPr lang="ru-RU" altLang="ja-JP" sz="2000" b="1" dirty="0"/>
              <a:t> </a:t>
            </a:r>
            <a:r>
              <a:rPr lang="en-US" altLang="ja-JP" sz="2000" b="1" dirty="0">
                <a:ea typeface="MS PGothic" pitchFamily="34" charset="-128"/>
              </a:rPr>
              <a:t>with 4 or 5 HT</a:t>
            </a:r>
          </a:p>
          <a:p>
            <a:pPr marL="342900" indent="-342900"/>
            <a:endParaRPr lang="en-US" altLang="ja-JP" sz="2000" b="1" dirty="0">
              <a:ea typeface="MS PGothic" pitchFamily="34" charset="-128"/>
            </a:endParaRPr>
          </a:p>
          <a:p>
            <a:pPr marL="342900" indent="-342900"/>
            <a:r>
              <a:rPr lang="en-US" altLang="ja-JP" sz="2000" dirty="0">
                <a:ea typeface="MS PGothic" pitchFamily="34" charset="-128"/>
              </a:rPr>
              <a:t>3% increase of Jc was found (from  2548 to 2632 A/mm</a:t>
            </a:r>
            <a:r>
              <a:rPr lang="en-US" altLang="ja-JP" sz="2000" baseline="30000" dirty="0">
                <a:ea typeface="MS PGothic" pitchFamily="34" charset="-128"/>
              </a:rPr>
              <a:t>2 </a:t>
            </a:r>
            <a:r>
              <a:rPr lang="en-US" altLang="ja-JP" sz="2000" dirty="0">
                <a:ea typeface="MS PGothic" pitchFamily="34" charset="-128"/>
              </a:rPr>
              <a:t> at 5T and twist pitch =11mm)</a:t>
            </a:r>
          </a:p>
          <a:p>
            <a:pPr marL="342900" indent="-342900"/>
            <a:endParaRPr lang="en-US" altLang="ja-JP" sz="2000" dirty="0">
              <a:ea typeface="MS PGothic" pitchFamily="34" charset="-128"/>
            </a:endParaRPr>
          </a:p>
          <a:p>
            <a:pPr marL="342900" indent="-342900"/>
            <a:r>
              <a:rPr lang="en-US" altLang="ja-JP" sz="2000" dirty="0">
                <a:ea typeface="MS PGothic" pitchFamily="34" charset="-128"/>
              </a:rPr>
              <a:t>2. </a:t>
            </a:r>
            <a:r>
              <a:rPr lang="en-US" sz="2000" b="1" dirty="0"/>
              <a:t>Jc </a:t>
            </a:r>
            <a:r>
              <a:rPr lang="en-US" sz="2000" b="1" dirty="0" err="1"/>
              <a:t>vs</a:t>
            </a:r>
            <a:r>
              <a:rPr lang="en-US" sz="2000" b="1" dirty="0"/>
              <a:t> </a:t>
            </a:r>
            <a:r>
              <a:rPr lang="en-US" altLang="ja-JP" sz="2000" b="1" dirty="0">
                <a:ea typeface="MS PGothic" pitchFamily="34" charset="-128"/>
              </a:rPr>
              <a:t>twist pitch </a:t>
            </a:r>
            <a:r>
              <a:rPr lang="en-US" sz="2000" b="1" dirty="0"/>
              <a:t>was studied for </a:t>
            </a:r>
            <a:r>
              <a:rPr lang="en-US" altLang="ja-JP" sz="2000" b="1" dirty="0">
                <a:ea typeface="MS PGothic" pitchFamily="34" charset="-128"/>
              </a:rPr>
              <a:t>0.825 mm </a:t>
            </a:r>
            <a:r>
              <a:rPr lang="en-US" sz="2000" b="1" dirty="0"/>
              <a:t>(</a:t>
            </a:r>
            <a:r>
              <a:rPr lang="ru-RU" altLang="ja-JP" sz="2000" b="1" dirty="0"/>
              <a:t>379</a:t>
            </a:r>
            <a:r>
              <a:rPr lang="ru-RU" altLang="ja-JP" sz="2000" b="1" dirty="0">
                <a:sym typeface="Symbol" pitchFamily="18" charset="2"/>
              </a:rPr>
              <a:t></a:t>
            </a:r>
            <a:r>
              <a:rPr lang="ru-RU" altLang="ja-JP" sz="2000" b="1" dirty="0"/>
              <a:t>84</a:t>
            </a:r>
            <a:r>
              <a:rPr lang="en-US" altLang="ja-JP" sz="2000" b="1" dirty="0">
                <a:ea typeface="MS PGothic" pitchFamily="34" charset="-128"/>
              </a:rPr>
              <a:t>) wire</a:t>
            </a:r>
          </a:p>
          <a:p>
            <a:pPr marL="342900" indent="-342900"/>
            <a:r>
              <a:rPr lang="en-US" altLang="ja-JP" sz="2000" b="1" dirty="0">
                <a:ea typeface="MS PGothic" pitchFamily="34" charset="-128"/>
              </a:rPr>
              <a:t> manufactured </a:t>
            </a:r>
            <a:r>
              <a:rPr lang="ru-RU" altLang="ja-JP" sz="2000" b="1" dirty="0"/>
              <a:t> </a:t>
            </a:r>
            <a:r>
              <a:rPr lang="en-US" altLang="ja-JP" sz="2000" b="1" dirty="0">
                <a:ea typeface="MS PGothic" pitchFamily="34" charset="-128"/>
              </a:rPr>
              <a:t>with 4 HT and twist pitch =11;8 and 6 mm</a:t>
            </a:r>
          </a:p>
          <a:p>
            <a:pPr marL="342900" indent="-342900"/>
            <a:r>
              <a:rPr lang="en-US" altLang="ja-JP" sz="2000" b="1" dirty="0">
                <a:ea typeface="MS PGothic" pitchFamily="34" charset="-128"/>
              </a:rPr>
              <a:t>and also for 0.825 mm </a:t>
            </a:r>
            <a:r>
              <a:rPr lang="en-US" sz="2000" b="1" dirty="0"/>
              <a:t>(</a:t>
            </a:r>
            <a:r>
              <a:rPr lang="ru-RU" altLang="ja-JP" sz="2000" b="1" dirty="0"/>
              <a:t>3</a:t>
            </a:r>
            <a:r>
              <a:rPr lang="en-US" altLang="ja-JP" sz="2000" b="1" dirty="0">
                <a:ea typeface="MS PGothic" pitchFamily="34" charset="-128"/>
              </a:rPr>
              <a:t>132</a:t>
            </a:r>
            <a:r>
              <a:rPr lang="ru-RU" altLang="ja-JP" sz="2000" b="1" dirty="0">
                <a:sym typeface="Symbol" pitchFamily="18" charset="2"/>
              </a:rPr>
              <a:t></a:t>
            </a:r>
            <a:r>
              <a:rPr lang="en-US" altLang="ja-JP" sz="2000" b="1" dirty="0">
                <a:ea typeface="MS PGothic" pitchFamily="34" charset="-128"/>
              </a:rPr>
              <a:t>5) wire  manufactured </a:t>
            </a:r>
            <a:r>
              <a:rPr lang="ru-RU" altLang="ja-JP" sz="2000" b="1" dirty="0"/>
              <a:t> </a:t>
            </a:r>
            <a:r>
              <a:rPr lang="en-US" altLang="ja-JP" sz="2000" b="1" dirty="0">
                <a:ea typeface="MS PGothic" pitchFamily="34" charset="-128"/>
              </a:rPr>
              <a:t>with 5 HT </a:t>
            </a:r>
          </a:p>
          <a:p>
            <a:pPr marL="342900" indent="-342900"/>
            <a:r>
              <a:rPr lang="en-US" altLang="ja-JP" sz="2000" b="1" dirty="0">
                <a:ea typeface="MS PGothic" pitchFamily="34" charset="-128"/>
              </a:rPr>
              <a:t>and twist pitch =12 and 8 mm.</a:t>
            </a:r>
          </a:p>
          <a:p>
            <a:pPr marL="342900" indent="-342900"/>
            <a:endParaRPr lang="en-US" altLang="ja-JP" sz="2000" b="1" dirty="0">
              <a:ea typeface="MS PGothic" pitchFamily="34" charset="-128"/>
            </a:endParaRPr>
          </a:p>
          <a:p>
            <a:pPr marL="342900" indent="-342900"/>
            <a:r>
              <a:rPr lang="en-US" altLang="ja-JP" sz="2000" b="1" dirty="0">
                <a:solidFill>
                  <a:srgbClr val="C00000"/>
                </a:solidFill>
                <a:ea typeface="MS PGothic" pitchFamily="34" charset="-128"/>
              </a:rPr>
              <a:t>No dependence was found for </a:t>
            </a:r>
            <a:r>
              <a:rPr lang="en-US" sz="2000" b="1" dirty="0">
                <a:solidFill>
                  <a:srgbClr val="C00000"/>
                </a:solidFill>
              </a:rPr>
              <a:t>(</a:t>
            </a:r>
            <a:r>
              <a:rPr lang="ru-RU" altLang="ja-JP" sz="2000" b="1" dirty="0">
                <a:solidFill>
                  <a:srgbClr val="C00000"/>
                </a:solidFill>
              </a:rPr>
              <a:t>379</a:t>
            </a:r>
            <a:r>
              <a:rPr lang="ru-RU" altLang="ja-JP" sz="2000" b="1" dirty="0">
                <a:solidFill>
                  <a:srgbClr val="C00000"/>
                </a:solidFill>
                <a:sym typeface="Symbol" pitchFamily="18" charset="2"/>
              </a:rPr>
              <a:t></a:t>
            </a:r>
            <a:r>
              <a:rPr lang="ru-RU" altLang="ja-JP" sz="2000" b="1" dirty="0">
                <a:solidFill>
                  <a:srgbClr val="C00000"/>
                </a:solidFill>
              </a:rPr>
              <a:t>84</a:t>
            </a:r>
            <a:r>
              <a:rPr lang="en-US" altLang="ja-JP" sz="2000" b="1" dirty="0">
                <a:solidFill>
                  <a:srgbClr val="C00000"/>
                </a:solidFill>
                <a:ea typeface="MS PGothic" pitchFamily="34" charset="-128"/>
              </a:rPr>
              <a:t>) wire at 11-6 mm pitch range. </a:t>
            </a:r>
          </a:p>
          <a:p>
            <a:pPr marL="342900" indent="-342900"/>
            <a:r>
              <a:rPr lang="en-US" altLang="ja-JP" sz="2000" b="1" dirty="0">
                <a:solidFill>
                  <a:srgbClr val="C00000"/>
                </a:solidFill>
                <a:ea typeface="MS PGothic" pitchFamily="34" charset="-128"/>
              </a:rPr>
              <a:t>Jc keeps on 2550 A/mm</a:t>
            </a:r>
            <a:r>
              <a:rPr lang="en-US" altLang="ja-JP" sz="2000" b="1" baseline="30000" dirty="0">
                <a:solidFill>
                  <a:srgbClr val="C00000"/>
                </a:solidFill>
                <a:ea typeface="MS PGothic" pitchFamily="34" charset="-128"/>
              </a:rPr>
              <a:t>2</a:t>
            </a:r>
            <a:r>
              <a:rPr lang="en-US" altLang="ja-JP" sz="2000" b="1" dirty="0">
                <a:solidFill>
                  <a:srgbClr val="C00000"/>
                </a:solidFill>
                <a:ea typeface="MS PGothic" pitchFamily="34" charset="-128"/>
              </a:rPr>
              <a:t> level (5T; 0.1 </a:t>
            </a:r>
            <a:r>
              <a:rPr lang="en-US" altLang="ja-JP" sz="2000" b="1" dirty="0">
                <a:solidFill>
                  <a:srgbClr val="C00000"/>
                </a:solidFill>
                <a:ea typeface="MS PGothic" pitchFamily="34" charset="-128"/>
                <a:sym typeface="Symbol" pitchFamily="18" charset="2"/>
              </a:rPr>
              <a:t>V/cm</a:t>
            </a:r>
            <a:r>
              <a:rPr lang="en-US" altLang="ja-JP" sz="2000" b="1" dirty="0">
                <a:solidFill>
                  <a:srgbClr val="C00000"/>
                </a:solidFill>
                <a:ea typeface="MS PGothic" pitchFamily="34" charset="-128"/>
              </a:rPr>
              <a:t>).</a:t>
            </a:r>
          </a:p>
          <a:p>
            <a:pPr marL="342900" indent="-342900"/>
            <a:endParaRPr lang="en-US" altLang="ja-JP" sz="2000" dirty="0">
              <a:ea typeface="MS PGothic" pitchFamily="34" charset="-128"/>
            </a:endParaRPr>
          </a:p>
          <a:p>
            <a:pPr marL="342900" indent="-342900"/>
            <a:r>
              <a:rPr lang="en-US" altLang="ja-JP" sz="2000" dirty="0">
                <a:ea typeface="MS PGothic" pitchFamily="34" charset="-128"/>
              </a:rPr>
              <a:t>Jc decrease from 2400 A/mm</a:t>
            </a:r>
            <a:r>
              <a:rPr lang="en-US" altLang="ja-JP" sz="2000" baseline="30000" dirty="0">
                <a:ea typeface="MS PGothic" pitchFamily="34" charset="-128"/>
              </a:rPr>
              <a:t>2  </a:t>
            </a:r>
            <a:r>
              <a:rPr lang="en-US" altLang="ja-JP" sz="2000" dirty="0">
                <a:ea typeface="MS PGothic" pitchFamily="34" charset="-128"/>
              </a:rPr>
              <a:t>at</a:t>
            </a:r>
            <a:r>
              <a:rPr lang="en-US" altLang="ja-JP" sz="2000" baseline="30000" dirty="0">
                <a:ea typeface="MS PGothic" pitchFamily="34" charset="-128"/>
              </a:rPr>
              <a:t> </a:t>
            </a:r>
            <a:r>
              <a:rPr lang="en-US" altLang="ja-JP" sz="2000" dirty="0">
                <a:ea typeface="MS PGothic" pitchFamily="34" charset="-128"/>
              </a:rPr>
              <a:t> </a:t>
            </a:r>
            <a:r>
              <a:rPr lang="en-US" altLang="ja-JP" sz="2000" dirty="0" err="1">
                <a:ea typeface="MS PGothic" pitchFamily="34" charset="-128"/>
              </a:rPr>
              <a:t>Lp</a:t>
            </a:r>
            <a:r>
              <a:rPr lang="en-US" altLang="ja-JP" sz="2000" dirty="0">
                <a:ea typeface="MS PGothic" pitchFamily="34" charset="-128"/>
              </a:rPr>
              <a:t>=12 mm to 2100 A/mm</a:t>
            </a:r>
            <a:r>
              <a:rPr lang="en-US" altLang="ja-JP" sz="2000" baseline="30000" dirty="0">
                <a:ea typeface="MS PGothic" pitchFamily="34" charset="-128"/>
              </a:rPr>
              <a:t>2</a:t>
            </a:r>
            <a:r>
              <a:rPr lang="en-US" altLang="ja-JP" sz="2000" dirty="0">
                <a:ea typeface="MS PGothic" pitchFamily="34" charset="-128"/>
              </a:rPr>
              <a:t>  at  </a:t>
            </a:r>
            <a:r>
              <a:rPr lang="en-US" altLang="ja-JP" sz="2000" dirty="0" err="1">
                <a:ea typeface="MS PGothic" pitchFamily="34" charset="-128"/>
              </a:rPr>
              <a:t>Lp</a:t>
            </a:r>
            <a:r>
              <a:rPr lang="en-US" altLang="ja-JP" sz="2000" dirty="0">
                <a:ea typeface="MS PGothic" pitchFamily="34" charset="-128"/>
              </a:rPr>
              <a:t>=8 mm was found for </a:t>
            </a:r>
            <a:r>
              <a:rPr lang="en-US" sz="2000" b="1" dirty="0"/>
              <a:t>(</a:t>
            </a:r>
            <a:r>
              <a:rPr lang="ru-RU" altLang="ja-JP" sz="2000" dirty="0"/>
              <a:t>3</a:t>
            </a:r>
            <a:r>
              <a:rPr lang="en-US" altLang="ja-JP" sz="2000" dirty="0">
                <a:ea typeface="MS PGothic" pitchFamily="34" charset="-128"/>
              </a:rPr>
              <a:t>132</a:t>
            </a:r>
            <a:r>
              <a:rPr lang="ru-RU" altLang="ja-JP" sz="2000" dirty="0">
                <a:sym typeface="Symbol" pitchFamily="18" charset="2"/>
              </a:rPr>
              <a:t></a:t>
            </a:r>
            <a:r>
              <a:rPr lang="en-US" altLang="ja-JP" sz="2000" dirty="0">
                <a:ea typeface="MS PGothic" pitchFamily="34" charset="-128"/>
              </a:rPr>
              <a:t>5) wire. </a:t>
            </a:r>
          </a:p>
          <a:p>
            <a:pPr marL="342900" indent="-342900"/>
            <a:endParaRPr lang="en-US" altLang="ja-JP" sz="2000" dirty="0">
              <a:ea typeface="MS PGothic" pitchFamily="34" charset="-128"/>
            </a:endParaRPr>
          </a:p>
        </p:txBody>
      </p:sp>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20</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11-12 June 2007</a:t>
            </a:r>
            <a:endParaRPr lang="ru-RU"/>
          </a:p>
        </p:txBody>
      </p:sp>
      <p:sp>
        <p:nvSpPr>
          <p:cNvPr id="3" name="Нижний колонтитул 2"/>
          <p:cNvSpPr>
            <a:spLocks noGrp="1"/>
          </p:cNvSpPr>
          <p:nvPr>
            <p:ph type="ftr" sz="quarter" idx="11"/>
          </p:nvPr>
        </p:nvSpPr>
        <p:spPr/>
        <p:txBody>
          <a:bodyPr/>
          <a:lstStyle/>
          <a:p>
            <a:r>
              <a:rPr lang="en-US" smtClean="0"/>
              <a:t>INTAS-GSI Meeting, Darmstadt</a:t>
            </a:r>
            <a:endParaRPr lang="ru-RU"/>
          </a:p>
        </p:txBody>
      </p:sp>
      <p:sp>
        <p:nvSpPr>
          <p:cNvPr id="4" name="Номер слайда 3"/>
          <p:cNvSpPr>
            <a:spLocks noGrp="1"/>
          </p:cNvSpPr>
          <p:nvPr>
            <p:ph type="sldNum" sz="quarter" idx="12"/>
          </p:nvPr>
        </p:nvSpPr>
        <p:spPr/>
        <p:txBody>
          <a:bodyPr/>
          <a:lstStyle/>
          <a:p>
            <a:fld id="{EE51BB86-08E7-43E1-A8BA-7BD27CE4FC0C}" type="slidenum">
              <a:rPr lang="ru-RU" smtClean="0"/>
              <a:pPr/>
              <a:t>21</a:t>
            </a:fld>
            <a:endParaRPr lang="ru-RU"/>
          </a:p>
        </p:txBody>
      </p:sp>
      <p:pic>
        <p:nvPicPr>
          <p:cNvPr id="39938" name="Picture 2" descr="общ вариант 5"/>
          <p:cNvPicPr>
            <a:picLocks noChangeAspect="1" noChangeArrowheads="1"/>
          </p:cNvPicPr>
          <p:nvPr/>
        </p:nvPicPr>
        <p:blipFill>
          <a:blip r:embed="rId2" cstate="print"/>
          <a:srcRect/>
          <a:stretch>
            <a:fillRect/>
          </a:stretch>
        </p:blipFill>
        <p:spPr bwMode="auto">
          <a:xfrm>
            <a:off x="428596" y="142852"/>
            <a:ext cx="4592638" cy="6102350"/>
          </a:xfrm>
          <a:prstGeom prst="rect">
            <a:avLst/>
          </a:prstGeom>
          <a:noFill/>
          <a:ln w="9525">
            <a:noFill/>
            <a:miter lim="800000"/>
            <a:headEnd/>
            <a:tailEnd/>
          </a:ln>
        </p:spPr>
      </p:pic>
      <p:sp>
        <p:nvSpPr>
          <p:cNvPr id="7" name="TextBox 6"/>
          <p:cNvSpPr txBox="1"/>
          <p:nvPr/>
        </p:nvSpPr>
        <p:spPr>
          <a:xfrm>
            <a:off x="5572132" y="285728"/>
            <a:ext cx="3000396" cy="1938992"/>
          </a:xfrm>
          <a:prstGeom prst="rect">
            <a:avLst/>
          </a:prstGeom>
          <a:noFill/>
        </p:spPr>
        <p:txBody>
          <a:bodyPr wrap="square" rtlCol="0">
            <a:spAutoFit/>
          </a:bodyPr>
          <a:lstStyle/>
          <a:p>
            <a:r>
              <a:rPr lang="en-US" sz="2400" dirty="0" smtClean="0">
                <a:solidFill>
                  <a:srgbClr val="C00000"/>
                </a:solidFill>
              </a:rPr>
              <a:t>No drop in critical current and “n” parameter down to twist pitch of approximately 2 </a:t>
            </a:r>
            <a:r>
              <a:rPr lang="el-GR" sz="2400" dirty="0" smtClean="0">
                <a:solidFill>
                  <a:srgbClr val="C00000"/>
                </a:solidFill>
              </a:rPr>
              <a:t>π</a:t>
            </a:r>
            <a:r>
              <a:rPr lang="en-US" sz="2400" dirty="0" smtClean="0">
                <a:solidFill>
                  <a:srgbClr val="C00000"/>
                </a:solidFill>
              </a:rPr>
              <a:t>D</a:t>
            </a:r>
            <a:endParaRPr lang="ru-RU" sz="2400" dirty="0">
              <a:solidFill>
                <a:srgbClr val="C00000"/>
              </a:solidFill>
            </a:endParaRPr>
          </a:p>
        </p:txBody>
      </p:sp>
      <p:sp>
        <p:nvSpPr>
          <p:cNvPr id="8" name="TextBox 7"/>
          <p:cNvSpPr txBox="1"/>
          <p:nvPr/>
        </p:nvSpPr>
        <p:spPr>
          <a:xfrm>
            <a:off x="5429256" y="5500702"/>
            <a:ext cx="3429024" cy="646331"/>
          </a:xfrm>
          <a:prstGeom prst="rect">
            <a:avLst/>
          </a:prstGeom>
          <a:noFill/>
        </p:spPr>
        <p:txBody>
          <a:bodyPr wrap="square" rtlCol="0">
            <a:spAutoFit/>
          </a:bodyPr>
          <a:lstStyle/>
          <a:p>
            <a:r>
              <a:rPr lang="en-US" b="1" dirty="0" smtClean="0"/>
              <a:t>Jc </a:t>
            </a:r>
            <a:r>
              <a:rPr lang="en-US" b="1" dirty="0" err="1" smtClean="0"/>
              <a:t>vs</a:t>
            </a:r>
            <a:r>
              <a:rPr lang="en-US" b="1" dirty="0" smtClean="0"/>
              <a:t> </a:t>
            </a:r>
            <a:r>
              <a:rPr lang="en-US" altLang="ja-JP" b="1" dirty="0" smtClean="0">
                <a:ea typeface="MS PGothic" pitchFamily="34" charset="-128"/>
              </a:rPr>
              <a:t>twist pitch </a:t>
            </a:r>
            <a:r>
              <a:rPr lang="en-US" b="1" dirty="0" smtClean="0"/>
              <a:t>was studied for </a:t>
            </a:r>
            <a:r>
              <a:rPr lang="en-US" altLang="ja-JP" b="1" dirty="0" smtClean="0">
                <a:ea typeface="MS PGothic" pitchFamily="34" charset="-128"/>
              </a:rPr>
              <a:t>0.825 mm </a:t>
            </a:r>
            <a:r>
              <a:rPr lang="en-US" b="1" dirty="0" smtClean="0"/>
              <a:t>(</a:t>
            </a:r>
            <a:r>
              <a:rPr lang="ru-RU" altLang="ja-JP" b="1" dirty="0" smtClean="0"/>
              <a:t>379</a:t>
            </a:r>
            <a:r>
              <a:rPr lang="ru-RU" altLang="ja-JP" b="1" dirty="0" smtClean="0">
                <a:sym typeface="Symbol" pitchFamily="18" charset="2"/>
              </a:rPr>
              <a:t></a:t>
            </a:r>
            <a:r>
              <a:rPr lang="ru-RU" altLang="ja-JP" b="1" dirty="0" smtClean="0"/>
              <a:t>84</a:t>
            </a:r>
            <a:r>
              <a:rPr lang="en-US" altLang="ja-JP" b="1" dirty="0" smtClean="0">
                <a:ea typeface="MS PGothic" pitchFamily="34" charset="-128"/>
              </a:rPr>
              <a:t>) wire</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827088" y="188913"/>
            <a:ext cx="7674002"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T9. Structural investigations. Testing of mechanical properties of experimental wires.</a:t>
            </a:r>
            <a:endParaRPr lang="ru-RU" sz="2400" b="1" dirty="0">
              <a:solidFill>
                <a:srgbClr val="C00000"/>
              </a:solidFill>
              <a:sym typeface="Symbol" pitchFamily="18" charset="2"/>
            </a:endParaRPr>
          </a:p>
        </p:txBody>
      </p:sp>
      <p:pic>
        <p:nvPicPr>
          <p:cNvPr id="15365" name="Picture 5" descr="DSCN0020"/>
          <p:cNvPicPr>
            <a:picLocks noChangeAspect="1" noChangeArrowheads="1"/>
          </p:cNvPicPr>
          <p:nvPr/>
        </p:nvPicPr>
        <p:blipFill>
          <a:blip r:embed="rId2"/>
          <a:srcRect l="30106" t="14650" r="49034" b="61812"/>
          <a:stretch>
            <a:fillRect/>
          </a:stretch>
        </p:blipFill>
        <p:spPr bwMode="auto">
          <a:xfrm>
            <a:off x="3357554" y="1500174"/>
            <a:ext cx="2447925" cy="2079625"/>
          </a:xfrm>
          <a:prstGeom prst="rect">
            <a:avLst/>
          </a:prstGeom>
          <a:noFill/>
          <a:ln w="9525">
            <a:noFill/>
            <a:miter lim="800000"/>
            <a:headEnd/>
            <a:tailEnd/>
          </a:ln>
        </p:spPr>
      </p:pic>
      <p:pic>
        <p:nvPicPr>
          <p:cNvPr id="15366" name="Picture 6" descr="DSCN0003"/>
          <p:cNvPicPr>
            <a:picLocks noChangeAspect="1" noChangeArrowheads="1"/>
          </p:cNvPicPr>
          <p:nvPr/>
        </p:nvPicPr>
        <p:blipFill>
          <a:blip r:embed="rId3" cstate="print">
            <a:lum bright="-6000" contrast="12000"/>
          </a:blip>
          <a:srcRect l="16501" t="17032" r="22578" b="6514"/>
          <a:stretch>
            <a:fillRect/>
          </a:stretch>
        </p:blipFill>
        <p:spPr bwMode="auto">
          <a:xfrm>
            <a:off x="409064" y="1155194"/>
            <a:ext cx="2823062" cy="2702434"/>
          </a:xfrm>
          <a:prstGeom prst="rect">
            <a:avLst/>
          </a:prstGeom>
          <a:noFill/>
          <a:ln w="9525">
            <a:noFill/>
            <a:miter lim="800000"/>
            <a:headEnd/>
            <a:tailEnd/>
          </a:ln>
        </p:spPr>
      </p:pic>
      <p:pic>
        <p:nvPicPr>
          <p:cNvPr id="15367" name="Picture 7" descr="DSCN0002"/>
          <p:cNvPicPr>
            <a:picLocks noChangeAspect="1" noChangeArrowheads="1"/>
          </p:cNvPicPr>
          <p:nvPr/>
        </p:nvPicPr>
        <p:blipFill>
          <a:blip r:embed="rId4" cstate="print"/>
          <a:srcRect/>
          <a:stretch>
            <a:fillRect/>
          </a:stretch>
        </p:blipFill>
        <p:spPr bwMode="auto">
          <a:xfrm>
            <a:off x="5940425" y="1484313"/>
            <a:ext cx="2700338" cy="2014537"/>
          </a:xfrm>
          <a:prstGeom prst="rect">
            <a:avLst/>
          </a:prstGeom>
          <a:noFill/>
          <a:ln w="9525">
            <a:noFill/>
            <a:miter lim="800000"/>
            <a:headEnd/>
            <a:tailEnd/>
          </a:ln>
        </p:spPr>
      </p:pic>
      <p:sp>
        <p:nvSpPr>
          <p:cNvPr id="15368" name="Text Box 8"/>
          <p:cNvSpPr txBox="1">
            <a:spLocks noChangeArrowheads="1"/>
          </p:cNvSpPr>
          <p:nvPr/>
        </p:nvSpPr>
        <p:spPr bwMode="auto">
          <a:xfrm>
            <a:off x="3500430" y="928670"/>
            <a:ext cx="2841227" cy="369332"/>
          </a:xfrm>
          <a:prstGeom prst="rect">
            <a:avLst/>
          </a:prstGeom>
          <a:noFill/>
          <a:ln w="9525">
            <a:noFill/>
            <a:miter lim="800000"/>
            <a:headEnd/>
            <a:tailEnd/>
          </a:ln>
          <a:effectLst/>
        </p:spPr>
        <p:txBody>
          <a:bodyPr wrap="none">
            <a:spAutoFit/>
          </a:bodyPr>
          <a:lstStyle/>
          <a:p>
            <a:r>
              <a:rPr lang="en-US" dirty="0"/>
              <a:t>Fragments of </a:t>
            </a:r>
            <a:r>
              <a:rPr lang="en-US" dirty="0" smtClean="0"/>
              <a:t>filaments </a:t>
            </a:r>
            <a:r>
              <a:rPr lang="en-US" dirty="0"/>
              <a:t>zone</a:t>
            </a:r>
            <a:endParaRPr lang="ru-RU" dirty="0"/>
          </a:p>
        </p:txBody>
      </p:sp>
      <p:sp>
        <p:nvSpPr>
          <p:cNvPr id="15369" name="Text Box 9"/>
          <p:cNvSpPr txBox="1">
            <a:spLocks noChangeArrowheads="1"/>
          </p:cNvSpPr>
          <p:nvPr/>
        </p:nvSpPr>
        <p:spPr bwMode="auto">
          <a:xfrm>
            <a:off x="3714744" y="3714752"/>
            <a:ext cx="2305050" cy="641350"/>
          </a:xfrm>
          <a:prstGeom prst="rect">
            <a:avLst/>
          </a:prstGeom>
          <a:noFill/>
          <a:ln w="9525">
            <a:noFill/>
            <a:miter lim="800000"/>
            <a:headEnd/>
            <a:tailEnd/>
          </a:ln>
          <a:effectLst/>
        </p:spPr>
        <p:txBody>
          <a:bodyPr wrap="none">
            <a:spAutoFit/>
          </a:bodyPr>
          <a:lstStyle/>
          <a:p>
            <a:r>
              <a:rPr lang="en-US" dirty="0"/>
              <a:t>Model 0.24 mm wire </a:t>
            </a:r>
          </a:p>
          <a:p>
            <a:r>
              <a:rPr lang="en-US" dirty="0"/>
              <a:t>(3132 filaments)</a:t>
            </a:r>
            <a:endParaRPr lang="ru-RU" dirty="0"/>
          </a:p>
        </p:txBody>
      </p:sp>
      <p:sp>
        <p:nvSpPr>
          <p:cNvPr id="15370" name="Text Box 10"/>
          <p:cNvSpPr txBox="1">
            <a:spLocks noChangeArrowheads="1"/>
          </p:cNvSpPr>
          <p:nvPr/>
        </p:nvSpPr>
        <p:spPr bwMode="auto">
          <a:xfrm>
            <a:off x="1142976" y="3857628"/>
            <a:ext cx="2074863" cy="641350"/>
          </a:xfrm>
          <a:prstGeom prst="rect">
            <a:avLst/>
          </a:prstGeom>
          <a:noFill/>
          <a:ln w="9525">
            <a:noFill/>
            <a:miter lim="800000"/>
            <a:headEnd/>
            <a:tailEnd/>
          </a:ln>
          <a:effectLst/>
        </p:spPr>
        <p:txBody>
          <a:bodyPr wrap="none">
            <a:spAutoFit/>
          </a:bodyPr>
          <a:lstStyle/>
          <a:p>
            <a:r>
              <a:rPr lang="en-US" altLang="ja-JP" dirty="0">
                <a:ea typeface="MS PGothic" pitchFamily="34" charset="-128"/>
                <a:sym typeface="Symbol" pitchFamily="18" charset="2"/>
              </a:rPr>
              <a:t>0.825 mm</a:t>
            </a:r>
            <a:r>
              <a:rPr lang="ru-RU" altLang="ja-JP" dirty="0"/>
              <a:t> </a:t>
            </a:r>
            <a:r>
              <a:rPr lang="en-US" altLang="ja-JP" dirty="0">
                <a:ea typeface="MS PGothic" pitchFamily="34" charset="-128"/>
              </a:rPr>
              <a:t>wire</a:t>
            </a:r>
          </a:p>
          <a:p>
            <a:r>
              <a:rPr lang="en-US" altLang="ja-JP" dirty="0">
                <a:ea typeface="MS PGothic" pitchFamily="34" charset="-128"/>
              </a:rPr>
              <a:t>(</a:t>
            </a:r>
            <a:r>
              <a:rPr lang="ru-RU" altLang="ja-JP" dirty="0"/>
              <a:t>379</a:t>
            </a:r>
            <a:r>
              <a:rPr lang="ru-RU" altLang="ja-JP" dirty="0">
                <a:sym typeface="Symbol" pitchFamily="18" charset="2"/>
              </a:rPr>
              <a:t></a:t>
            </a:r>
            <a:r>
              <a:rPr lang="ru-RU" altLang="ja-JP" dirty="0"/>
              <a:t>84 </a:t>
            </a:r>
            <a:r>
              <a:rPr lang="en-US" altLang="ja-JP" dirty="0">
                <a:ea typeface="MS PGothic" pitchFamily="34" charset="-128"/>
              </a:rPr>
              <a:t>filaments)</a:t>
            </a:r>
            <a:endParaRPr lang="en-US" dirty="0">
              <a:sym typeface="Symbol" pitchFamily="18" charset="2"/>
            </a:endParaRPr>
          </a:p>
        </p:txBody>
      </p:sp>
      <p:sp>
        <p:nvSpPr>
          <p:cNvPr id="15371" name="Rectangle 11"/>
          <p:cNvSpPr>
            <a:spLocks noChangeArrowheads="1"/>
          </p:cNvSpPr>
          <p:nvPr/>
        </p:nvSpPr>
        <p:spPr bwMode="auto">
          <a:xfrm>
            <a:off x="6300788" y="3573463"/>
            <a:ext cx="2303462" cy="641350"/>
          </a:xfrm>
          <a:prstGeom prst="rect">
            <a:avLst/>
          </a:prstGeom>
          <a:noFill/>
          <a:ln w="9525">
            <a:noFill/>
            <a:miter lim="800000"/>
            <a:headEnd/>
            <a:tailEnd/>
          </a:ln>
          <a:effectLst/>
        </p:spPr>
        <p:txBody>
          <a:bodyPr>
            <a:spAutoFit/>
          </a:bodyPr>
          <a:lstStyle/>
          <a:p>
            <a:r>
              <a:rPr lang="en-US" altLang="ja-JP">
                <a:ea typeface="MS PGothic" pitchFamily="34" charset="-128"/>
                <a:sym typeface="Symbol" pitchFamily="18" charset="2"/>
              </a:rPr>
              <a:t>0.825 mm</a:t>
            </a:r>
            <a:r>
              <a:rPr lang="ru-RU" altLang="ja-JP"/>
              <a:t> </a:t>
            </a:r>
            <a:r>
              <a:rPr lang="en-US" altLang="ja-JP">
                <a:ea typeface="MS PGothic" pitchFamily="34" charset="-128"/>
              </a:rPr>
              <a:t>wire</a:t>
            </a:r>
          </a:p>
          <a:p>
            <a:r>
              <a:rPr lang="en-US" altLang="ja-JP">
                <a:ea typeface="MS PGothic" pitchFamily="34" charset="-128"/>
              </a:rPr>
              <a:t>(</a:t>
            </a:r>
            <a:r>
              <a:rPr lang="ru-RU" altLang="ja-JP"/>
              <a:t>3</a:t>
            </a:r>
            <a:r>
              <a:rPr lang="en-US" altLang="ja-JP">
                <a:ea typeface="MS PGothic" pitchFamily="34" charset="-128"/>
              </a:rPr>
              <a:t>132</a:t>
            </a:r>
            <a:r>
              <a:rPr lang="ru-RU" altLang="ja-JP">
                <a:sym typeface="Symbol" pitchFamily="18" charset="2"/>
              </a:rPr>
              <a:t></a:t>
            </a:r>
            <a:r>
              <a:rPr lang="en-US" altLang="ja-JP">
                <a:ea typeface="MS PGothic" pitchFamily="34" charset="-128"/>
              </a:rPr>
              <a:t>5</a:t>
            </a:r>
            <a:r>
              <a:rPr lang="ru-RU" altLang="ja-JP"/>
              <a:t> </a:t>
            </a:r>
            <a:r>
              <a:rPr lang="en-US" altLang="ja-JP">
                <a:ea typeface="MS PGothic" pitchFamily="34" charset="-128"/>
              </a:rPr>
              <a:t>filaments)</a:t>
            </a:r>
            <a:endParaRPr lang="en-US"/>
          </a:p>
        </p:txBody>
      </p:sp>
      <p:sp>
        <p:nvSpPr>
          <p:cNvPr id="15372" name="Text Box 12"/>
          <p:cNvSpPr txBox="1">
            <a:spLocks noChangeArrowheads="1"/>
          </p:cNvSpPr>
          <p:nvPr/>
        </p:nvSpPr>
        <p:spPr bwMode="auto">
          <a:xfrm>
            <a:off x="3500430" y="4643446"/>
            <a:ext cx="2374900" cy="1465263"/>
          </a:xfrm>
          <a:prstGeom prst="rect">
            <a:avLst/>
          </a:prstGeom>
          <a:noFill/>
          <a:ln w="9525">
            <a:noFill/>
            <a:miter lim="800000"/>
            <a:headEnd/>
            <a:tailEnd/>
          </a:ln>
          <a:effectLst/>
        </p:spPr>
        <p:txBody>
          <a:bodyPr>
            <a:spAutoFit/>
          </a:bodyPr>
          <a:lstStyle/>
          <a:p>
            <a:r>
              <a:rPr lang="en-US" dirty="0"/>
              <a:t>Spacing – uniform.</a:t>
            </a:r>
          </a:p>
          <a:p>
            <a:r>
              <a:rPr lang="en-US" dirty="0"/>
              <a:t>Shape of filaments – </a:t>
            </a:r>
          </a:p>
          <a:p>
            <a:r>
              <a:rPr lang="en-US" dirty="0"/>
              <a:t>non uniform/</a:t>
            </a:r>
          </a:p>
          <a:p>
            <a:r>
              <a:rPr lang="en-US" dirty="0"/>
              <a:t>the </a:t>
            </a:r>
            <a:r>
              <a:rPr lang="ru-RU" dirty="0" err="1"/>
              <a:t>consequence</a:t>
            </a:r>
            <a:r>
              <a:rPr lang="en-US" dirty="0"/>
              <a:t> of hand straightening</a:t>
            </a:r>
            <a:endParaRPr lang="ru-RU" dirty="0"/>
          </a:p>
        </p:txBody>
      </p:sp>
      <p:sp>
        <p:nvSpPr>
          <p:cNvPr id="15374" name="Line 14"/>
          <p:cNvSpPr>
            <a:spLocks noChangeShapeType="1"/>
          </p:cNvSpPr>
          <p:nvPr/>
        </p:nvSpPr>
        <p:spPr bwMode="auto">
          <a:xfrm>
            <a:off x="1619250" y="4292600"/>
            <a:ext cx="0" cy="73025"/>
          </a:xfrm>
          <a:prstGeom prst="line">
            <a:avLst/>
          </a:prstGeom>
          <a:noFill/>
          <a:ln w="9525">
            <a:solidFill>
              <a:schemeClr val="tx1"/>
            </a:solidFill>
            <a:round/>
            <a:headEnd/>
            <a:tailEnd type="triangle" w="med" len="med"/>
          </a:ln>
          <a:effectLst/>
        </p:spPr>
        <p:txBody>
          <a:bodyPr/>
          <a:lstStyle/>
          <a:p>
            <a:endParaRPr lang="ru-RU"/>
          </a:p>
        </p:txBody>
      </p:sp>
      <p:sp>
        <p:nvSpPr>
          <p:cNvPr id="15375" name="Text Box 15"/>
          <p:cNvSpPr txBox="1">
            <a:spLocks noChangeArrowheads="1"/>
          </p:cNvSpPr>
          <p:nvPr/>
        </p:nvSpPr>
        <p:spPr bwMode="auto">
          <a:xfrm>
            <a:off x="500034" y="4643446"/>
            <a:ext cx="2376487" cy="1739900"/>
          </a:xfrm>
          <a:prstGeom prst="rect">
            <a:avLst/>
          </a:prstGeom>
          <a:noFill/>
          <a:ln w="9525">
            <a:noFill/>
            <a:miter lim="800000"/>
            <a:headEnd/>
            <a:tailEnd/>
          </a:ln>
          <a:effectLst/>
        </p:spPr>
        <p:txBody>
          <a:bodyPr>
            <a:spAutoFit/>
          </a:bodyPr>
          <a:lstStyle/>
          <a:p>
            <a:r>
              <a:rPr lang="en-US" dirty="0"/>
              <a:t>Shape of filaments in the center  of cluster –uniform; </a:t>
            </a:r>
          </a:p>
          <a:p>
            <a:r>
              <a:rPr lang="en-US" dirty="0"/>
              <a:t>on periphery - non uniform</a:t>
            </a:r>
          </a:p>
          <a:p>
            <a:endParaRPr lang="ru-RU" dirty="0"/>
          </a:p>
        </p:txBody>
      </p:sp>
      <p:sp>
        <p:nvSpPr>
          <p:cNvPr id="15382" name="Line 22"/>
          <p:cNvSpPr>
            <a:spLocks noChangeShapeType="1"/>
          </p:cNvSpPr>
          <p:nvPr/>
        </p:nvSpPr>
        <p:spPr bwMode="auto">
          <a:xfrm>
            <a:off x="4643438" y="4437063"/>
            <a:ext cx="0" cy="73025"/>
          </a:xfrm>
          <a:prstGeom prst="line">
            <a:avLst/>
          </a:prstGeom>
          <a:noFill/>
          <a:ln w="9525">
            <a:solidFill>
              <a:schemeClr val="tx1"/>
            </a:solidFill>
            <a:round/>
            <a:headEnd/>
            <a:tailEnd type="triangle" w="med" len="med"/>
          </a:ln>
          <a:effectLst/>
        </p:spPr>
        <p:txBody>
          <a:bodyPr/>
          <a:lstStyle/>
          <a:p>
            <a:endParaRPr lang="ru-RU"/>
          </a:p>
        </p:txBody>
      </p:sp>
      <p:sp>
        <p:nvSpPr>
          <p:cNvPr id="15383" name="Rectangle 23"/>
          <p:cNvSpPr>
            <a:spLocks noChangeArrowheads="1"/>
          </p:cNvSpPr>
          <p:nvPr/>
        </p:nvSpPr>
        <p:spPr bwMode="auto">
          <a:xfrm>
            <a:off x="6011863" y="4724400"/>
            <a:ext cx="2838450" cy="1190625"/>
          </a:xfrm>
          <a:prstGeom prst="rect">
            <a:avLst/>
          </a:prstGeom>
          <a:noFill/>
          <a:ln w="9525">
            <a:noFill/>
            <a:miter lim="800000"/>
            <a:headEnd/>
            <a:tailEnd/>
          </a:ln>
          <a:effectLst/>
        </p:spPr>
        <p:txBody>
          <a:bodyPr wrap="none">
            <a:spAutoFit/>
          </a:bodyPr>
          <a:lstStyle/>
          <a:p>
            <a:r>
              <a:rPr lang="en-US"/>
              <a:t>Shape of filaments – </a:t>
            </a:r>
          </a:p>
          <a:p>
            <a:r>
              <a:rPr lang="en-US"/>
              <a:t>non uniform/</a:t>
            </a:r>
            <a:r>
              <a:rPr lang="ru-RU"/>
              <a:t> </a:t>
            </a:r>
            <a:endParaRPr lang="en-US"/>
          </a:p>
          <a:p>
            <a:r>
              <a:rPr lang="en-US"/>
              <a:t>the i</a:t>
            </a:r>
            <a:r>
              <a:rPr lang="ru-RU"/>
              <a:t>nheritance</a:t>
            </a:r>
            <a:r>
              <a:rPr lang="en-US"/>
              <a:t> </a:t>
            </a:r>
          </a:p>
          <a:p>
            <a:r>
              <a:rPr lang="en-US"/>
              <a:t>of the first stage assembly</a:t>
            </a:r>
            <a:endParaRPr lang="ru-RU"/>
          </a:p>
        </p:txBody>
      </p:sp>
      <p:pic>
        <p:nvPicPr>
          <p:cNvPr id="15" name="Picture 16" descr="Deviatka VNIINM"/>
          <p:cNvPicPr>
            <a:picLocks noChangeAspect="1" noChangeArrowheads="1"/>
          </p:cNvPicPr>
          <p:nvPr/>
        </p:nvPicPr>
        <p:blipFill>
          <a:blip r:embed="rId5"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16" name="Дата 15"/>
          <p:cNvSpPr>
            <a:spLocks noGrp="1"/>
          </p:cNvSpPr>
          <p:nvPr>
            <p:ph type="dt" sz="half" idx="10"/>
          </p:nvPr>
        </p:nvSpPr>
        <p:spPr/>
        <p:txBody>
          <a:bodyPr/>
          <a:lstStyle/>
          <a:p>
            <a:r>
              <a:rPr lang="ru-RU" smtClean="0"/>
              <a:t>11-12 June 2007</a:t>
            </a:r>
            <a:endParaRPr lang="ru-RU"/>
          </a:p>
        </p:txBody>
      </p:sp>
      <p:sp>
        <p:nvSpPr>
          <p:cNvPr id="17" name="Номер слайда 16"/>
          <p:cNvSpPr>
            <a:spLocks noGrp="1"/>
          </p:cNvSpPr>
          <p:nvPr>
            <p:ph type="sldNum" sz="quarter" idx="12"/>
          </p:nvPr>
        </p:nvSpPr>
        <p:spPr/>
        <p:txBody>
          <a:bodyPr/>
          <a:lstStyle/>
          <a:p>
            <a:fld id="{EE51BB86-08E7-43E1-A8BA-7BD27CE4FC0C}" type="slidenum">
              <a:rPr lang="ru-RU" smtClean="0"/>
              <a:pPr/>
              <a:t>22</a:t>
            </a:fld>
            <a:endParaRPr lang="ru-RU" dirty="0"/>
          </a:p>
        </p:txBody>
      </p:sp>
      <p:sp>
        <p:nvSpPr>
          <p:cNvPr id="18" name="Нижний колонтитул 17"/>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543300" y="182563"/>
            <a:ext cx="3045257" cy="461665"/>
          </a:xfrm>
          <a:prstGeom prst="rect">
            <a:avLst/>
          </a:prstGeom>
          <a:noFill/>
          <a:ln w="9525">
            <a:noFill/>
            <a:miter lim="800000"/>
            <a:headEnd/>
            <a:tailEnd/>
          </a:ln>
          <a:effectLst/>
        </p:spPr>
        <p:txBody>
          <a:bodyPr wrap="none">
            <a:spAutoFit/>
          </a:bodyPr>
          <a:lstStyle/>
          <a:p>
            <a:r>
              <a:rPr lang="en-US" sz="2400" b="1" dirty="0">
                <a:solidFill>
                  <a:srgbClr val="C00000"/>
                </a:solidFill>
              </a:rPr>
              <a:t>Mechanical properties</a:t>
            </a:r>
            <a:endParaRPr lang="ru-RU" sz="2400" b="1" dirty="0">
              <a:solidFill>
                <a:srgbClr val="C00000"/>
              </a:solidFill>
            </a:endParaRPr>
          </a:p>
        </p:txBody>
      </p:sp>
      <p:graphicFrame>
        <p:nvGraphicFramePr>
          <p:cNvPr id="24687" name="Group 111"/>
          <p:cNvGraphicFramePr>
            <a:graphicFrameLocks noGrp="1"/>
          </p:cNvGraphicFramePr>
          <p:nvPr/>
        </p:nvGraphicFramePr>
        <p:xfrm>
          <a:off x="684213" y="908050"/>
          <a:ext cx="7775575" cy="4165600"/>
        </p:xfrm>
        <a:graphic>
          <a:graphicData uri="http://schemas.openxmlformats.org/drawingml/2006/table">
            <a:tbl>
              <a:tblPr/>
              <a:tblGrid>
                <a:gridCol w="647700"/>
                <a:gridCol w="2087562"/>
                <a:gridCol w="1081088"/>
                <a:gridCol w="935037"/>
                <a:gridCol w="1008063"/>
                <a:gridCol w="2016125"/>
              </a:tblGrid>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Position</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Sample</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σ</a:t>
                      </a:r>
                      <a:r>
                        <a:rPr kumimoji="0" lang="en-US" sz="1800" b="1" i="0" u="none" strike="noStrike" cap="none" normalizeH="0" baseline="-25000" smtClean="0">
                          <a:ln>
                            <a:noFill/>
                          </a:ln>
                          <a:solidFill>
                            <a:schemeClr val="tx1"/>
                          </a:solidFill>
                          <a:effectLst/>
                          <a:latin typeface="Arial" pitchFamily="34" charset="0"/>
                        </a:rPr>
                        <a:t>B</a:t>
                      </a:r>
                      <a:r>
                        <a:rPr kumimoji="0" lang="ru-RU" sz="1800" b="1" i="0" u="none" strike="noStrike" cap="none" normalizeH="0" baseline="0" smtClean="0">
                          <a:ln>
                            <a:noFill/>
                          </a:ln>
                          <a:solidFill>
                            <a:schemeClr val="tx1"/>
                          </a:solidFill>
                          <a:effectLst/>
                          <a:latin typeface="Arial" pitchFamily="34" charset="0"/>
                        </a:rPr>
                        <a:t>,</a:t>
                      </a:r>
                      <a:endParaRPr kumimoji="0" lang="en-US" sz="18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MPa</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σ</a:t>
                      </a:r>
                      <a:r>
                        <a:rPr kumimoji="0" lang="ru-RU" sz="1800" b="1" i="0" u="none" strike="noStrike" cap="none" normalizeH="0" baseline="-25000" smtClean="0">
                          <a:ln>
                            <a:noFill/>
                          </a:ln>
                          <a:solidFill>
                            <a:schemeClr val="tx1"/>
                          </a:solidFill>
                          <a:effectLst/>
                          <a:latin typeface="Arial" pitchFamily="34" charset="0"/>
                        </a:rPr>
                        <a:t>0,2</a:t>
                      </a:r>
                      <a:r>
                        <a:rPr kumimoji="0" lang="en-US" sz="1800" b="1" i="0" u="none" strike="noStrike" cap="none" normalizeH="0" baseline="0" smtClean="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MPa</a:t>
                      </a:r>
                      <a:endParaRPr kumimoji="0" lang="ru-RU" sz="18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sym typeface="Symbol" pitchFamily="18" charset="2"/>
                        </a:rPr>
                        <a:t></a:t>
                      </a:r>
                      <a:r>
                        <a:rPr kumimoji="0" lang="ru-RU" sz="1800" b="1" i="0" u="none" strike="noStrike" cap="none" normalizeH="0" baseline="0" smtClean="0">
                          <a:ln>
                            <a:noFill/>
                          </a:ln>
                          <a:solidFill>
                            <a:schemeClr val="tx1"/>
                          </a:solidFill>
                          <a:effectLst/>
                          <a:latin typeface="Arial" pitchFamily="34" charset="0"/>
                        </a:rPr>
                        <a:t>, </a:t>
                      </a:r>
                      <a:endParaRPr kumimoji="0" lang="en-US" sz="18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Note</a:t>
                      </a:r>
                      <a:endParaRPr kumimoji="0" lang="ru-RU" sz="18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0.825 (</a:t>
                      </a:r>
                      <a:r>
                        <a:rPr kumimoji="0" lang="ru-RU" altLang="ja-JP" sz="1800" b="0" i="0" u="none" strike="noStrike" cap="none" normalizeH="0" baseline="0" smtClean="0">
                          <a:ln>
                            <a:noFill/>
                          </a:ln>
                          <a:solidFill>
                            <a:schemeClr val="tx1"/>
                          </a:solidFill>
                          <a:effectLst/>
                          <a:latin typeface="Arial" pitchFamily="34" charset="0"/>
                        </a:rPr>
                        <a:t>379</a:t>
                      </a:r>
                      <a:r>
                        <a:rPr kumimoji="0" lang="ru-RU" altLang="ja-JP" sz="1800" b="0" i="0" u="none" strike="noStrike" cap="none" normalizeH="0" baseline="0" smtClean="0">
                          <a:ln>
                            <a:noFill/>
                          </a:ln>
                          <a:solidFill>
                            <a:schemeClr val="tx1"/>
                          </a:solidFill>
                          <a:effectLst/>
                          <a:latin typeface="Arial" pitchFamily="34" charset="0"/>
                          <a:sym typeface="Symbol" pitchFamily="18" charset="2"/>
                        </a:rPr>
                        <a:t></a:t>
                      </a:r>
                      <a:r>
                        <a:rPr kumimoji="0" lang="ru-RU" altLang="ja-JP" sz="1800" b="0" i="0" u="none" strike="noStrike" cap="none" normalizeH="0" baseline="0" smtClean="0">
                          <a:ln>
                            <a:noFill/>
                          </a:ln>
                          <a:solidFill>
                            <a:schemeClr val="tx1"/>
                          </a:solidFill>
                          <a:effectLst/>
                          <a:latin typeface="Arial" pitchFamily="34" charset="0"/>
                        </a:rPr>
                        <a:t>84</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a:t>
                      </a:r>
                      <a:r>
                        <a:rPr kumimoji="0" lang="ru-RU" altLang="ja-JP" sz="1800" b="0" i="0" u="none" strike="noStrike" cap="none" normalizeH="0" baseline="0" smtClean="0">
                          <a:ln>
                            <a:noFill/>
                          </a:ln>
                          <a:solidFill>
                            <a:schemeClr val="tx1"/>
                          </a:solidFill>
                          <a:effectLst/>
                          <a:latin typeface="Arial" pitchFamily="34" charset="0"/>
                        </a:rPr>
                        <a:t> </a:t>
                      </a:r>
                      <a:endParaRPr kumimoji="0" lang="en-US" altLang="ja-JP" sz="1800" b="0" i="0" u="none" strike="noStrike" cap="none" normalizeH="0" baseline="0" smtClean="0">
                        <a:ln>
                          <a:noFill/>
                        </a:ln>
                        <a:solidFill>
                          <a:schemeClr val="tx1"/>
                        </a:solidFill>
                        <a:effectLst/>
                        <a:latin typeface="Arial"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4 HT</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773</a:t>
                      </a: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0.825 (</a:t>
                      </a:r>
                      <a:r>
                        <a:rPr kumimoji="0" lang="ru-RU" altLang="ja-JP" sz="1800" b="0" i="0" u="none" strike="noStrike" cap="none" normalizeH="0" baseline="0" smtClean="0">
                          <a:ln>
                            <a:noFill/>
                          </a:ln>
                          <a:solidFill>
                            <a:schemeClr val="tx1"/>
                          </a:solidFill>
                          <a:effectLst/>
                          <a:latin typeface="Arial" pitchFamily="34" charset="0"/>
                        </a:rPr>
                        <a:t>379</a:t>
                      </a:r>
                      <a:r>
                        <a:rPr kumimoji="0" lang="ru-RU" altLang="ja-JP" sz="1800" b="0" i="0" u="none" strike="noStrike" cap="none" normalizeH="0" baseline="0" smtClean="0">
                          <a:ln>
                            <a:noFill/>
                          </a:ln>
                          <a:solidFill>
                            <a:schemeClr val="tx1"/>
                          </a:solidFill>
                          <a:effectLst/>
                          <a:latin typeface="Arial" pitchFamily="34" charset="0"/>
                          <a:sym typeface="Symbol" pitchFamily="18" charset="2"/>
                        </a:rPr>
                        <a:t></a:t>
                      </a:r>
                      <a:r>
                        <a:rPr kumimoji="0" lang="ru-RU" altLang="ja-JP" sz="1800" b="0" i="0" u="none" strike="noStrike" cap="none" normalizeH="0" baseline="0" smtClean="0">
                          <a:ln>
                            <a:noFill/>
                          </a:ln>
                          <a:solidFill>
                            <a:schemeClr val="tx1"/>
                          </a:solidFill>
                          <a:effectLst/>
                          <a:latin typeface="Arial" pitchFamily="34" charset="0"/>
                        </a:rPr>
                        <a:t>84</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a:t>
                      </a:r>
                      <a:r>
                        <a:rPr kumimoji="0" lang="ru-RU" altLang="ja-JP" sz="1800" b="0" i="0" u="none" strike="noStrike" cap="none" normalizeH="0" baseline="0" smtClean="0">
                          <a:ln>
                            <a:noFill/>
                          </a:ln>
                          <a:solidFill>
                            <a:schemeClr val="tx1"/>
                          </a:solidFill>
                          <a:effectLst/>
                          <a:latin typeface="Arial" pitchFamily="34" charset="0"/>
                        </a:rPr>
                        <a:t> </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5HT</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883</a:t>
                      </a: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1,</a:t>
                      </a:r>
                      <a:r>
                        <a:rPr kumimoji="0" lang="en-US" sz="1800" b="0" i="0" u="none" strike="noStrike" cap="none" normalizeH="0" baseline="0" smtClean="0">
                          <a:ln>
                            <a:noFill/>
                          </a:ln>
                          <a:solidFill>
                            <a:schemeClr val="tx1"/>
                          </a:solidFill>
                          <a:effectLst/>
                          <a:latin typeface="Arial" pitchFamily="34" charset="0"/>
                        </a:rPr>
                        <a:t>8</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M</a:t>
                      </a:r>
                      <a:r>
                        <a:rPr kumimoji="0" lang="ru-RU" sz="1800" b="0" i="0" u="none" strike="noStrike" cap="none" normalizeH="0" baseline="0" smtClean="0">
                          <a:ln>
                            <a:noFill/>
                          </a:ln>
                          <a:solidFill>
                            <a:schemeClr val="tx1"/>
                          </a:solidFill>
                          <a:effectLst/>
                          <a:latin typeface="Arial" pitchFamily="34" charset="0"/>
                        </a:rPr>
                        <a:t>inor</a:t>
                      </a:r>
                      <a:r>
                        <a:rPr kumimoji="0" lang="en-US" sz="1800" b="0" i="0" u="none" strike="noStrike" cap="none" normalizeH="0" baseline="0" smtClean="0">
                          <a:ln>
                            <a:noFill/>
                          </a:ln>
                          <a:solidFill>
                            <a:schemeClr val="tx1"/>
                          </a:solidFill>
                          <a:effectLst/>
                          <a:latin typeface="Arial" pitchFamily="34" charset="0"/>
                        </a:rPr>
                        <a:t> increase against 4HT</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0.825 (</a:t>
                      </a:r>
                      <a:r>
                        <a:rPr kumimoji="0" lang="ru-RU" altLang="ja-JP" sz="1800" b="0" i="0" u="none" strike="noStrike" cap="none" normalizeH="0" baseline="0" smtClean="0">
                          <a:ln>
                            <a:noFill/>
                          </a:ln>
                          <a:solidFill>
                            <a:schemeClr val="tx1"/>
                          </a:solidFill>
                          <a:effectLst/>
                          <a:latin typeface="Arial" pitchFamily="34" charset="0"/>
                        </a:rPr>
                        <a:t>3</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132</a:t>
                      </a:r>
                      <a:r>
                        <a:rPr kumimoji="0" lang="ru-RU" altLang="ja-JP" sz="1800" b="0"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cold drawn</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743</a:t>
                      </a: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576</a:t>
                      </a: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0.825 (</a:t>
                      </a:r>
                      <a:r>
                        <a:rPr kumimoji="0" lang="ru-RU" altLang="ja-JP" sz="1800" b="0" i="0" u="none" strike="noStrike" cap="none" normalizeH="0" baseline="0" smtClean="0">
                          <a:ln>
                            <a:noFill/>
                          </a:ln>
                          <a:solidFill>
                            <a:schemeClr val="tx1"/>
                          </a:solidFill>
                          <a:effectLst/>
                          <a:latin typeface="Arial" pitchFamily="34" charset="0"/>
                        </a:rPr>
                        <a:t>3</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132</a:t>
                      </a:r>
                      <a:r>
                        <a:rPr kumimoji="0" lang="ru-RU" altLang="ja-JP" sz="1800" b="0" i="0" u="none" strike="noStrike" cap="none" normalizeH="0" baseline="0" smtClean="0">
                          <a:ln>
                            <a:noFill/>
                          </a:ln>
                          <a:solidFill>
                            <a:schemeClr val="tx1"/>
                          </a:solidFill>
                          <a:effectLst/>
                          <a:latin typeface="Arial" pitchFamily="34" charset="0"/>
                          <a:sym typeface="Symbol" pitchFamily="18" charset="2"/>
                        </a:rPr>
                        <a:t></a:t>
                      </a: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Arial" pitchFamily="34" charset="0"/>
                          <a:ea typeface="MS PGothic" pitchFamily="34" charset="-128"/>
                        </a:rPr>
                        <a:t>5HT</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836</a:t>
                      </a:r>
                      <a:endParaRPr kumimoji="0" lang="en-US" sz="18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rPr>
                        <a:t>775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1,7</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Noticeable increase against cold drawn</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23</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000100" y="285728"/>
            <a:ext cx="7670830"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T10. Critical current measurements at 4.2-6K and investigation of critical current density and “n” parameter.</a:t>
            </a:r>
            <a:endParaRPr lang="ru-RU" sz="2400" b="1" dirty="0">
              <a:solidFill>
                <a:srgbClr val="C00000"/>
              </a:solidFill>
              <a:sym typeface="Symbol" pitchFamily="18" charset="2"/>
            </a:endParaRPr>
          </a:p>
        </p:txBody>
      </p:sp>
      <p:graphicFrame>
        <p:nvGraphicFramePr>
          <p:cNvPr id="16389" name="Object 5"/>
          <p:cNvGraphicFramePr>
            <a:graphicFrameLocks noChangeAspect="1"/>
          </p:cNvGraphicFramePr>
          <p:nvPr/>
        </p:nvGraphicFramePr>
        <p:xfrm>
          <a:off x="3492500" y="1484313"/>
          <a:ext cx="5400675" cy="3849687"/>
        </p:xfrm>
        <a:graphic>
          <a:graphicData uri="http://schemas.openxmlformats.org/presentationml/2006/ole">
            <p:oleObj spid="_x0000_s23554" name="Диаграмма" r:id="rId3" imgW="3648075" imgH="2600325" progId="Excel.Sheet.8">
              <p:embed/>
            </p:oleObj>
          </a:graphicData>
        </a:graphic>
      </p:graphicFrame>
      <p:graphicFrame>
        <p:nvGraphicFramePr>
          <p:cNvPr id="16500" name="Group 116"/>
          <p:cNvGraphicFramePr>
            <a:graphicFrameLocks noGrp="1"/>
          </p:cNvGraphicFramePr>
          <p:nvPr/>
        </p:nvGraphicFramePr>
        <p:xfrm>
          <a:off x="971550" y="2852738"/>
          <a:ext cx="2447925" cy="1949450"/>
        </p:xfrm>
        <a:graphic>
          <a:graphicData uri="http://schemas.openxmlformats.org/drawingml/2006/table">
            <a:tbl>
              <a:tblPr/>
              <a:tblGrid>
                <a:gridCol w="1260475"/>
                <a:gridCol w="1187450"/>
              </a:tblGrid>
              <a:tr h="4000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Co</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355542</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Bcm(0)</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14,83</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Tc0</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9,05</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Arial Cyr" charset="-52"/>
                          <a:ea typeface="Arial Cyr" charset="-52"/>
                          <a:cs typeface="Arial" pitchFamily="34" charset="0"/>
                        </a:rPr>
                        <a:t>Alfa</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1,84</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Arial Cyr" charset="-52"/>
                          <a:ea typeface="Arial Cyr" charset="-52"/>
                          <a:cs typeface="Arial" pitchFamily="34" charset="0"/>
                        </a:rPr>
                        <a:t>Betta</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1,9</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30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chemeClr val="tx1"/>
                          </a:solidFill>
                          <a:effectLst/>
                          <a:latin typeface="Arial Cyr" charset="-52"/>
                          <a:ea typeface="Arial Cyr" charset="-52"/>
                          <a:cs typeface="Arial" pitchFamily="34" charset="0"/>
                        </a:rPr>
                        <a:t>Gamma</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yr" charset="-52"/>
                          <a:ea typeface="Arial Cyr" charset="-52"/>
                          <a:cs typeface="Arial" pitchFamily="34" charset="0"/>
                        </a:rPr>
                        <a:t>2,58</a:t>
                      </a:r>
                      <a:endParaRPr kumimoji="0" lang="ru-RU" sz="1400" b="0" i="0" u="none" strike="noStrike" cap="none" normalizeH="0" baseline="0" smtClean="0">
                        <a:ln>
                          <a:noFill/>
                        </a:ln>
                        <a:solidFill>
                          <a:schemeClr val="tx1"/>
                        </a:solidFill>
                        <a:effectLst/>
                        <a:latin typeface="Arial" pitchFamily="34" charset="0"/>
                        <a:ea typeface="Arial Cyr" charset="-52"/>
                        <a:cs typeface="Arial" pitchFamily="34" charset="0"/>
                      </a:endParaRP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96" name="Text Box 112"/>
          <p:cNvSpPr txBox="1">
            <a:spLocks noChangeArrowheads="1"/>
          </p:cNvSpPr>
          <p:nvPr/>
        </p:nvSpPr>
        <p:spPr bwMode="auto">
          <a:xfrm>
            <a:off x="468313" y="1268413"/>
            <a:ext cx="8361362" cy="915987"/>
          </a:xfrm>
          <a:prstGeom prst="rect">
            <a:avLst/>
          </a:prstGeom>
          <a:noFill/>
          <a:ln w="9525">
            <a:noFill/>
            <a:miter lim="800000"/>
            <a:headEnd/>
            <a:tailEnd/>
          </a:ln>
          <a:effectLst/>
        </p:spPr>
        <p:txBody>
          <a:bodyPr wrap="none">
            <a:spAutoFit/>
          </a:bodyPr>
          <a:lstStyle/>
          <a:p>
            <a:r>
              <a:rPr lang="ru-RU">
                <a:sym typeface="Symbol" pitchFamily="18" charset="2"/>
              </a:rPr>
              <a:t>С</a:t>
            </a:r>
            <a:r>
              <a:rPr lang="en-US">
                <a:sym typeface="Symbol" pitchFamily="18" charset="2"/>
              </a:rPr>
              <a:t>ritical current density at 4.2-6K was determined for the 0.79 mm (31325) wire.</a:t>
            </a:r>
            <a:r>
              <a:rPr lang="ru-RU">
                <a:sym typeface="Symbol" pitchFamily="18" charset="2"/>
              </a:rPr>
              <a:t> </a:t>
            </a:r>
            <a:endParaRPr lang="en-US">
              <a:sym typeface="Symbol" pitchFamily="18" charset="2"/>
            </a:endParaRPr>
          </a:p>
          <a:p>
            <a:endParaRPr lang="en-US">
              <a:sym typeface="Symbol" pitchFamily="18" charset="2"/>
            </a:endParaRPr>
          </a:p>
          <a:p>
            <a:endParaRPr lang="ru-RU"/>
          </a:p>
        </p:txBody>
      </p:sp>
      <p:sp>
        <p:nvSpPr>
          <p:cNvPr id="16499" name="Text Box 115"/>
          <p:cNvSpPr txBox="1">
            <a:spLocks noChangeArrowheads="1"/>
          </p:cNvSpPr>
          <p:nvPr/>
        </p:nvSpPr>
        <p:spPr bwMode="auto">
          <a:xfrm>
            <a:off x="827088" y="5661025"/>
            <a:ext cx="3536950" cy="366713"/>
          </a:xfrm>
          <a:prstGeom prst="rect">
            <a:avLst/>
          </a:prstGeom>
          <a:noFill/>
          <a:ln w="9525">
            <a:noFill/>
            <a:miter lim="800000"/>
            <a:headEnd/>
            <a:tailEnd/>
          </a:ln>
          <a:effectLst/>
        </p:spPr>
        <p:txBody>
          <a:bodyPr wrap="none">
            <a:spAutoFit/>
          </a:bodyPr>
          <a:lstStyle/>
          <a:p>
            <a:r>
              <a:rPr lang="en-US"/>
              <a:t>Database on Jc(B,T) is available.</a:t>
            </a:r>
            <a:endParaRPr lang="ru-RU"/>
          </a:p>
        </p:txBody>
      </p:sp>
      <p:sp>
        <p:nvSpPr>
          <p:cNvPr id="16501" name="Text Box 117"/>
          <p:cNvSpPr txBox="1">
            <a:spLocks noChangeArrowheads="1"/>
          </p:cNvSpPr>
          <p:nvPr/>
        </p:nvSpPr>
        <p:spPr bwMode="auto">
          <a:xfrm>
            <a:off x="539750" y="1700213"/>
            <a:ext cx="3473450" cy="915987"/>
          </a:xfrm>
          <a:prstGeom prst="rect">
            <a:avLst/>
          </a:prstGeom>
          <a:noFill/>
          <a:ln w="9525">
            <a:noFill/>
            <a:miter lim="800000"/>
            <a:headEnd/>
            <a:tailEnd/>
          </a:ln>
          <a:effectLst/>
        </p:spPr>
        <p:txBody>
          <a:bodyPr wrap="none">
            <a:spAutoFit/>
          </a:bodyPr>
          <a:lstStyle/>
          <a:p>
            <a:r>
              <a:rPr lang="en-US">
                <a:sym typeface="Symbol" pitchFamily="18" charset="2"/>
              </a:rPr>
              <a:t>We use Bottura equation for the </a:t>
            </a:r>
          </a:p>
          <a:p>
            <a:r>
              <a:rPr lang="en-US">
                <a:sym typeface="Symbol" pitchFamily="18" charset="2"/>
              </a:rPr>
              <a:t>description of </a:t>
            </a:r>
            <a:r>
              <a:rPr lang="en-US"/>
              <a:t>Jc(B,T) </a:t>
            </a:r>
          </a:p>
          <a:p>
            <a:r>
              <a:rPr lang="en-US"/>
              <a:t>with the following parameters:</a:t>
            </a:r>
            <a:endParaRPr lang="ru-RU"/>
          </a:p>
        </p:txBody>
      </p:sp>
      <p:pic>
        <p:nvPicPr>
          <p:cNvPr id="8" name="Picture 16" descr="Deviatka VNIINM"/>
          <p:cNvPicPr>
            <a:picLocks noChangeAspect="1" noChangeArrowheads="1"/>
          </p:cNvPicPr>
          <p:nvPr/>
        </p:nvPicPr>
        <p:blipFill>
          <a:blip r:embed="rId4"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9" name="Дата 8"/>
          <p:cNvSpPr>
            <a:spLocks noGrp="1"/>
          </p:cNvSpPr>
          <p:nvPr>
            <p:ph type="dt" sz="half" idx="10"/>
          </p:nvPr>
        </p:nvSpPr>
        <p:spPr/>
        <p:txBody>
          <a:bodyPr/>
          <a:lstStyle/>
          <a:p>
            <a:r>
              <a:rPr lang="ru-RU" smtClean="0"/>
              <a:t>11-12 June 2007</a:t>
            </a:r>
            <a:endParaRPr lang="ru-RU"/>
          </a:p>
        </p:txBody>
      </p:sp>
      <p:sp>
        <p:nvSpPr>
          <p:cNvPr id="10" name="Номер слайда 9"/>
          <p:cNvSpPr>
            <a:spLocks noGrp="1"/>
          </p:cNvSpPr>
          <p:nvPr>
            <p:ph type="sldNum" sz="quarter" idx="12"/>
          </p:nvPr>
        </p:nvSpPr>
        <p:spPr/>
        <p:txBody>
          <a:bodyPr/>
          <a:lstStyle/>
          <a:p>
            <a:fld id="{EE51BB86-08E7-43E1-A8BA-7BD27CE4FC0C}" type="slidenum">
              <a:rPr lang="ru-RU" smtClean="0"/>
              <a:pPr/>
              <a:t>24</a:t>
            </a:fld>
            <a:endParaRPr lang="ru-RU"/>
          </a:p>
        </p:txBody>
      </p:sp>
      <p:sp>
        <p:nvSpPr>
          <p:cNvPr id="11" name="Нижний колонтитул 10"/>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142976" y="214290"/>
            <a:ext cx="7670829"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T11. Magnetization measurements at quasi-stationary and alternating fields, investigation of AC losses.</a:t>
            </a:r>
            <a:r>
              <a:rPr lang="en-US" sz="2400" dirty="0">
                <a:solidFill>
                  <a:srgbClr val="C00000"/>
                </a:solidFill>
                <a:sym typeface="Symbol" pitchFamily="18" charset="2"/>
              </a:rPr>
              <a:t> </a:t>
            </a:r>
          </a:p>
        </p:txBody>
      </p:sp>
      <p:graphicFrame>
        <p:nvGraphicFramePr>
          <p:cNvPr id="17589" name="Group 181"/>
          <p:cNvGraphicFramePr>
            <a:graphicFrameLocks noGrp="1"/>
          </p:cNvGraphicFramePr>
          <p:nvPr/>
        </p:nvGraphicFramePr>
        <p:xfrm>
          <a:off x="500034" y="1142984"/>
          <a:ext cx="8064500" cy="5247069"/>
        </p:xfrm>
        <a:graphic>
          <a:graphicData uri="http://schemas.openxmlformats.org/drawingml/2006/table">
            <a:tbl>
              <a:tblPr/>
              <a:tblGrid>
                <a:gridCol w="360362"/>
                <a:gridCol w="1512888"/>
                <a:gridCol w="719137"/>
                <a:gridCol w="792163"/>
                <a:gridCol w="792162"/>
                <a:gridCol w="769938"/>
                <a:gridCol w="985837"/>
                <a:gridCol w="1123950"/>
                <a:gridCol w="1008063"/>
              </a:tblGrid>
              <a:tr h="4318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Pos.</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Wire</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Qh, mJ/cm</a:t>
                      </a:r>
                      <a:r>
                        <a:rPr kumimoji="0" lang="en-US" sz="1400" b="0" i="0" u="none" strike="noStrike" cap="none" normalizeH="0" baseline="3000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D fil.</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D eff</a:t>
                      </a: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D eff/D fil.</a:t>
                      </a:r>
                      <a:endParaRPr kumimoji="0" lang="ru-RU"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sym typeface="Symbol" pitchFamily="18" charset="2"/>
                        </a:rPr>
                        <a:t></a:t>
                      </a:r>
                      <a:r>
                        <a:rPr kumimoji="0" lang="en-US" sz="1400" b="0" i="0" u="none" strike="noStrike" cap="none" normalizeH="0" baseline="0" smtClean="0">
                          <a:ln>
                            <a:noFill/>
                          </a:ln>
                          <a:solidFill>
                            <a:schemeClr val="tx1"/>
                          </a:solidFill>
                          <a:effectLst/>
                          <a:latin typeface="Arial" pitchFamily="34" charset="0"/>
                          <a:sym typeface="Symbol" pitchFamily="18" charset="2"/>
                        </a:rPr>
                        <a:t>0.5 T</a:t>
                      </a:r>
                      <a:endParaRPr kumimoji="0" lang="ru-RU" sz="1400" b="0"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sym typeface="Symbol" pitchFamily="18" charset="2"/>
                        </a:rPr>
                        <a:t></a:t>
                      </a:r>
                      <a:r>
                        <a:rPr kumimoji="0" lang="en-US" sz="1400" b="0" i="0" u="none" strike="noStrike" cap="none" normalizeH="0" baseline="0" smtClean="0">
                          <a:ln>
                            <a:noFill/>
                          </a:ln>
                          <a:solidFill>
                            <a:schemeClr val="tx1"/>
                          </a:solidFill>
                          <a:effectLst/>
                          <a:latin typeface="Arial" pitchFamily="34" charset="0"/>
                          <a:sym typeface="Symbol" pitchFamily="18" charset="2"/>
                        </a:rPr>
                        <a:t>1 T</a:t>
                      </a:r>
                      <a:endParaRPr kumimoji="0" lang="ru-RU" sz="1400" b="0"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sym typeface="Symbol" pitchFamily="18" charset="2"/>
                        </a:rPr>
                        <a:t></a:t>
                      </a:r>
                      <a:r>
                        <a:rPr kumimoji="0" lang="en-US" sz="1400" b="0" i="0" u="none" strike="noStrike" cap="none" normalizeH="0" baseline="0" smtClean="0">
                          <a:ln>
                            <a:noFill/>
                          </a:ln>
                          <a:solidFill>
                            <a:schemeClr val="tx1"/>
                          </a:solidFill>
                          <a:effectLst/>
                          <a:latin typeface="Arial" pitchFamily="34" charset="0"/>
                          <a:sym typeface="Symbol" pitchFamily="18" charset="2"/>
                        </a:rPr>
                        <a:t>1.5T</a:t>
                      </a:r>
                      <a:endParaRPr kumimoji="0" lang="ru-RU" sz="1400" b="0"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sym typeface="Symbol" pitchFamily="18" charset="2"/>
                        </a:rPr>
                        <a:t></a:t>
                      </a:r>
                      <a:r>
                        <a:rPr kumimoji="0" lang="en-US" sz="1400" b="0" i="0" u="none" strike="noStrike" cap="none" normalizeH="0" baseline="0" smtClean="0">
                          <a:ln>
                            <a:noFill/>
                          </a:ln>
                          <a:solidFill>
                            <a:schemeClr val="tx1"/>
                          </a:solidFill>
                          <a:effectLst/>
                          <a:latin typeface="Arial" pitchFamily="34" charset="0"/>
                          <a:sym typeface="Symbol" pitchFamily="18" charset="2"/>
                        </a:rPr>
                        <a:t>3T</a:t>
                      </a:r>
                      <a:endParaRPr kumimoji="0" lang="ru-RU" sz="1400" b="0"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tc vMerge="1">
                  <a:txBody>
                    <a:bodyPr/>
                    <a:lstStyle/>
                    <a:p>
                      <a:endParaRPr lang="ru-RU"/>
                    </a:p>
                  </a:txBody>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1</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0.24/3132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PF=0.65</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36.1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53.5</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65.2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88.3</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5.2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1.53</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2</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0.825/379</a:t>
                      </a:r>
                      <a:r>
                        <a:rPr kumimoji="0" lang="en-US" sz="1400" b="1" i="0" u="none" strike="noStrike" cap="none" normalizeH="0" baseline="0" smtClean="0">
                          <a:ln>
                            <a:noFill/>
                          </a:ln>
                          <a:solidFill>
                            <a:schemeClr val="tx1"/>
                          </a:solidFill>
                          <a:effectLst/>
                          <a:latin typeface="Arial" pitchFamily="34" charset="0"/>
                          <a:sym typeface="Symbol" pitchFamily="18" charset="2"/>
                        </a:rPr>
                        <a:t>84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PF=0.40</a:t>
                      </a:r>
                      <a:endParaRPr kumimoji="0" lang="en-US" sz="1400" b="1"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21.2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30.4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37</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50.6</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2.9</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4.68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1.61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3</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0.79/379</a:t>
                      </a:r>
                      <a:r>
                        <a:rPr kumimoji="0" lang="en-US" sz="1400" b="1" i="0" u="none" strike="noStrike" cap="none" normalizeH="0" baseline="0" smtClean="0">
                          <a:ln>
                            <a:noFill/>
                          </a:ln>
                          <a:solidFill>
                            <a:schemeClr val="tx1"/>
                          </a:solidFill>
                          <a:effectLst/>
                          <a:latin typeface="Arial" pitchFamily="34" charset="0"/>
                          <a:sym typeface="Symbol" pitchFamily="18" charset="2"/>
                        </a:rPr>
                        <a:t>84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PF=0.40</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14.9</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21.4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25.8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30.3</a:t>
                      </a:r>
                      <a:endParaRPr kumimoji="0" lang="ru-RU" sz="14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4.7</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1.68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4</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0.825/3132</a:t>
                      </a:r>
                      <a:r>
                        <a:rPr kumimoji="0" lang="en-US" sz="1400" b="1" i="0" u="none" strike="noStrike" cap="none" normalizeH="0" baseline="0" smtClean="0">
                          <a:ln>
                            <a:noFill/>
                          </a:ln>
                          <a:solidFill>
                            <a:schemeClr val="tx1"/>
                          </a:solidFill>
                          <a:effectLst/>
                          <a:latin typeface="Arial" pitchFamily="34" charset="0"/>
                          <a:sym typeface="Symbol" pitchFamily="18" charset="2"/>
                        </a:rPr>
                        <a:t>5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PF=0.41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28.2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52.2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71.4</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4.2</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7.1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1.69</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5</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0.79/3132</a:t>
                      </a:r>
                      <a:r>
                        <a:rPr kumimoji="0" lang="en-US" sz="1400" b="1" i="0" u="none" strike="noStrike" cap="none" normalizeH="0" baseline="0" smtClean="0">
                          <a:ln>
                            <a:noFill/>
                          </a:ln>
                          <a:solidFill>
                            <a:schemeClr val="tx1"/>
                          </a:solidFill>
                          <a:effectLst/>
                          <a:latin typeface="Arial" pitchFamily="34" charset="0"/>
                          <a:sym typeface="Symbol" pitchFamily="18" charset="2"/>
                        </a:rPr>
                        <a:t>5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PF=0.41 </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19.1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4.1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6.4</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1.56</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rPr>
                        <a:t>6</a:t>
                      </a:r>
                      <a:endParaRPr kumimoji="0" lang="ru-RU" sz="1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0.5/ 379</a:t>
                      </a:r>
                      <a:r>
                        <a:rPr kumimoji="0" lang="en-US" sz="1400" b="1" i="0" u="none" strike="noStrike" cap="none" normalizeH="0" baseline="0" smtClean="0">
                          <a:ln>
                            <a:noFill/>
                          </a:ln>
                          <a:solidFill>
                            <a:schemeClr val="tx1"/>
                          </a:solidFill>
                          <a:effectLst/>
                          <a:latin typeface="Arial" pitchFamily="34" charset="0"/>
                          <a:sym typeface="Symbol" pitchFamily="18" charset="2"/>
                        </a:rPr>
                        <a:t>27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PF=0.397</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14.8</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21.6</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26</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29</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3.1</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3.8</a:t>
                      </a:r>
                      <a:endParaRPr kumimoji="0" lang="ru-RU" sz="14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rPr>
                        <a:t>1.23</a:t>
                      </a:r>
                      <a:endParaRPr kumimoji="0" lang="ru-RU"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7</a:t>
                      </a:r>
                      <a:endParaRPr kumimoji="0" lang="ru-RU" sz="1400" b="1" i="0" u="none" strike="noStrike" cap="none" normalizeH="0" baseline="0" smtClean="0">
                        <a:ln>
                          <a:noFill/>
                        </a:ln>
                        <a:solidFill>
                          <a:srgbClr val="FF0066"/>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0.85/ 55</a:t>
                      </a:r>
                      <a:r>
                        <a:rPr kumimoji="0" lang="en-US" sz="1400" b="1" i="0" u="none" strike="noStrike" cap="none" normalizeH="0" baseline="0" smtClean="0">
                          <a:ln>
                            <a:noFill/>
                          </a:ln>
                          <a:solidFill>
                            <a:srgbClr val="FF0066"/>
                          </a:solidFill>
                          <a:effectLst/>
                          <a:latin typeface="Arial" pitchFamily="34" charset="0"/>
                          <a:sym typeface="Symbol" pitchFamily="18" charset="2"/>
                        </a:rPr>
                        <a:t>162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PF=0.42 (UNK)</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48</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66</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79</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106</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5.84</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12.4</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2.12</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8</a:t>
                      </a:r>
                      <a:endParaRPr kumimoji="0" lang="ru-RU" sz="1400" b="1" i="0" u="none" strike="noStrike" cap="none" normalizeH="0" baseline="0" smtClean="0">
                        <a:ln>
                          <a:noFill/>
                        </a:ln>
                        <a:solidFill>
                          <a:srgbClr val="FF0066"/>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0.73/4488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PF=0.392(ITER)</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48.1</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67.4</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6.7</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66"/>
                          </a:solidFill>
                          <a:effectLst/>
                          <a:latin typeface="Arial" pitchFamily="34" charset="0"/>
                        </a:rPr>
                        <a:t>7.6</a:t>
                      </a:r>
                      <a:endParaRPr kumimoji="0" lang="ru-RU" sz="1400" b="1" i="0" u="none" strike="noStrike" cap="none" normalizeH="0" baseline="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66"/>
                          </a:solidFill>
                          <a:effectLst/>
                          <a:latin typeface="Arial" pitchFamily="34" charset="0"/>
                        </a:rPr>
                        <a:t>1.13</a:t>
                      </a:r>
                      <a:endParaRPr kumimoji="0" lang="ru-RU" sz="1400" b="1" i="0" u="none" strike="noStrike" cap="none" normalizeH="0" baseline="0" dirty="0" smtClean="0">
                        <a:ln>
                          <a:noFill/>
                        </a:ln>
                        <a:solidFill>
                          <a:srgbClr val="FF0066"/>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25</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563938" y="333375"/>
            <a:ext cx="2728696" cy="461665"/>
          </a:xfrm>
          <a:prstGeom prst="rect">
            <a:avLst/>
          </a:prstGeom>
          <a:noFill/>
          <a:ln w="9525">
            <a:noFill/>
            <a:miter lim="800000"/>
            <a:headEnd/>
            <a:tailEnd/>
          </a:ln>
          <a:effectLst/>
        </p:spPr>
        <p:txBody>
          <a:bodyPr wrap="none">
            <a:spAutoFit/>
          </a:bodyPr>
          <a:lstStyle/>
          <a:p>
            <a:r>
              <a:rPr lang="en-US" sz="2400" dirty="0"/>
              <a:t>Magnetization loops</a:t>
            </a:r>
            <a:endParaRPr lang="ru-RU" sz="2400" dirty="0"/>
          </a:p>
        </p:txBody>
      </p:sp>
      <p:pic>
        <p:nvPicPr>
          <p:cNvPr id="25605" name="Picture 5" descr="N1_Intas_0"/>
          <p:cNvPicPr>
            <a:picLocks noChangeAspect="1" noChangeArrowheads="1"/>
          </p:cNvPicPr>
          <p:nvPr/>
        </p:nvPicPr>
        <p:blipFill>
          <a:blip r:embed="rId2" cstate="print"/>
          <a:srcRect l="9685" t="9909" r="13258" b="5281"/>
          <a:stretch>
            <a:fillRect/>
          </a:stretch>
        </p:blipFill>
        <p:spPr bwMode="auto">
          <a:xfrm>
            <a:off x="684213" y="836613"/>
            <a:ext cx="2735262" cy="2320925"/>
          </a:xfrm>
          <a:prstGeom prst="rect">
            <a:avLst/>
          </a:prstGeom>
          <a:noFill/>
          <a:ln w="9525">
            <a:noFill/>
            <a:miter lim="800000"/>
            <a:headEnd/>
            <a:tailEnd/>
          </a:ln>
        </p:spPr>
      </p:pic>
      <p:pic>
        <p:nvPicPr>
          <p:cNvPr id="25606" name="Picture 6" descr="Graph3_N3_55"/>
          <p:cNvPicPr>
            <a:picLocks noChangeAspect="1" noChangeArrowheads="1"/>
          </p:cNvPicPr>
          <p:nvPr/>
        </p:nvPicPr>
        <p:blipFill>
          <a:blip r:embed="rId3" cstate="print"/>
          <a:srcRect l="7761" t="9909" r="13258" b="5281"/>
          <a:stretch>
            <a:fillRect/>
          </a:stretch>
        </p:blipFill>
        <p:spPr bwMode="auto">
          <a:xfrm>
            <a:off x="4716463" y="836613"/>
            <a:ext cx="2952750" cy="2447925"/>
          </a:xfrm>
          <a:prstGeom prst="rect">
            <a:avLst/>
          </a:prstGeom>
          <a:noFill/>
          <a:ln w="9525">
            <a:noFill/>
            <a:miter lim="800000"/>
            <a:headEnd/>
            <a:tailEnd/>
          </a:ln>
        </p:spPr>
      </p:pic>
      <p:pic>
        <p:nvPicPr>
          <p:cNvPr id="25607" name="Picture 7" descr="Graph2_N2_71"/>
          <p:cNvPicPr>
            <a:picLocks noChangeAspect="1" noChangeArrowheads="1"/>
          </p:cNvPicPr>
          <p:nvPr/>
        </p:nvPicPr>
        <p:blipFill>
          <a:blip r:embed="rId4" cstate="print"/>
          <a:srcRect l="9685" t="7602" r="13258" b="5072"/>
          <a:stretch>
            <a:fillRect/>
          </a:stretch>
        </p:blipFill>
        <p:spPr bwMode="auto">
          <a:xfrm>
            <a:off x="684213" y="3284538"/>
            <a:ext cx="2879725" cy="2516187"/>
          </a:xfrm>
          <a:prstGeom prst="rect">
            <a:avLst/>
          </a:prstGeom>
          <a:noFill/>
          <a:ln w="9525">
            <a:noFill/>
            <a:miter lim="800000"/>
            <a:headEnd/>
            <a:tailEnd/>
          </a:ln>
        </p:spPr>
      </p:pic>
      <p:pic>
        <p:nvPicPr>
          <p:cNvPr id="25608" name="Picture 8" descr="Graph4"/>
          <p:cNvPicPr>
            <a:picLocks noChangeAspect="1" noChangeArrowheads="1"/>
          </p:cNvPicPr>
          <p:nvPr/>
        </p:nvPicPr>
        <p:blipFill>
          <a:blip r:embed="rId5" cstate="print"/>
          <a:srcRect l="9702" t="7401" r="11333" b="5481"/>
          <a:stretch>
            <a:fillRect/>
          </a:stretch>
        </p:blipFill>
        <p:spPr bwMode="auto">
          <a:xfrm>
            <a:off x="4932363" y="3284538"/>
            <a:ext cx="2952750" cy="2509837"/>
          </a:xfrm>
          <a:prstGeom prst="rect">
            <a:avLst/>
          </a:prstGeom>
          <a:noFill/>
          <a:ln w="9525">
            <a:noFill/>
            <a:miter lim="800000"/>
            <a:headEnd/>
            <a:tailEnd/>
          </a:ln>
        </p:spPr>
      </p:pic>
      <p:sp>
        <p:nvSpPr>
          <p:cNvPr id="25609" name="Text Box 9"/>
          <p:cNvSpPr txBox="1">
            <a:spLocks noChangeArrowheads="1"/>
          </p:cNvSpPr>
          <p:nvPr/>
        </p:nvSpPr>
        <p:spPr bwMode="auto">
          <a:xfrm>
            <a:off x="250825" y="5876925"/>
            <a:ext cx="8718550" cy="641350"/>
          </a:xfrm>
          <a:prstGeom prst="rect">
            <a:avLst/>
          </a:prstGeom>
          <a:noFill/>
          <a:ln w="9525">
            <a:noFill/>
            <a:miter lim="800000"/>
            <a:headEnd/>
            <a:tailEnd/>
          </a:ln>
          <a:effectLst/>
        </p:spPr>
        <p:txBody>
          <a:bodyPr wrap="none">
            <a:spAutoFit/>
          </a:bodyPr>
          <a:lstStyle/>
          <a:p>
            <a:r>
              <a:rPr lang="en-US"/>
              <a:t>Hysteresis losses can be diminished using modern straightening machine in industry</a:t>
            </a:r>
            <a:endParaRPr lang="ru-RU"/>
          </a:p>
          <a:p>
            <a:r>
              <a:rPr lang="en-US"/>
              <a:t> </a:t>
            </a:r>
            <a:endParaRPr lang="ru-RU"/>
          </a:p>
        </p:txBody>
      </p:sp>
      <p:pic>
        <p:nvPicPr>
          <p:cNvPr id="8" name="Picture 16" descr="Deviatka VNIINM"/>
          <p:cNvPicPr>
            <a:picLocks noChangeAspect="1" noChangeArrowheads="1"/>
          </p:cNvPicPr>
          <p:nvPr/>
        </p:nvPicPr>
        <p:blipFill>
          <a:blip r:embed="rId6"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9" name="Дата 8"/>
          <p:cNvSpPr>
            <a:spLocks noGrp="1"/>
          </p:cNvSpPr>
          <p:nvPr>
            <p:ph type="dt" sz="half" idx="10"/>
          </p:nvPr>
        </p:nvSpPr>
        <p:spPr/>
        <p:txBody>
          <a:bodyPr/>
          <a:lstStyle/>
          <a:p>
            <a:r>
              <a:rPr lang="ru-RU" smtClean="0"/>
              <a:t>11-12 June 2007</a:t>
            </a:r>
            <a:endParaRPr lang="ru-RU"/>
          </a:p>
        </p:txBody>
      </p:sp>
      <p:sp>
        <p:nvSpPr>
          <p:cNvPr id="10" name="Номер слайда 9"/>
          <p:cNvSpPr>
            <a:spLocks noGrp="1"/>
          </p:cNvSpPr>
          <p:nvPr>
            <p:ph type="sldNum" sz="quarter" idx="12"/>
          </p:nvPr>
        </p:nvSpPr>
        <p:spPr/>
        <p:txBody>
          <a:bodyPr/>
          <a:lstStyle/>
          <a:p>
            <a:fld id="{EE51BB86-08E7-43E1-A8BA-7BD27CE4FC0C}" type="slidenum">
              <a:rPr lang="ru-RU" smtClean="0"/>
              <a:pPr/>
              <a:t>26</a:t>
            </a:fld>
            <a:endParaRPr lang="ru-RU"/>
          </a:p>
        </p:txBody>
      </p:sp>
      <p:sp>
        <p:nvSpPr>
          <p:cNvPr id="11" name="Нижний колонтитул 10"/>
          <p:cNvSpPr>
            <a:spLocks noGrp="1"/>
          </p:cNvSpPr>
          <p:nvPr>
            <p:ph type="ftr" sz="quarter" idx="11"/>
          </p:nvPr>
        </p:nvSpPr>
        <p:spPr/>
        <p:txBody>
          <a:bodyPr/>
          <a:lstStyle/>
          <a:p>
            <a:r>
              <a:rPr lang="en-US" dirty="0" smtClean="0"/>
              <a:t>INTAS-GSI Meeting, Darmstadt</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3492500" y="333375"/>
            <a:ext cx="2084225" cy="461665"/>
          </a:xfrm>
          <a:prstGeom prst="rect">
            <a:avLst/>
          </a:prstGeom>
          <a:noFill/>
          <a:ln w="9525">
            <a:noFill/>
            <a:miter lim="800000"/>
            <a:headEnd/>
            <a:tailEnd/>
          </a:ln>
          <a:effectLst/>
        </p:spPr>
        <p:txBody>
          <a:bodyPr wrap="none">
            <a:spAutoFit/>
          </a:bodyPr>
          <a:lstStyle/>
          <a:p>
            <a:r>
              <a:rPr lang="en-US" sz="2400" dirty="0" smtClean="0"/>
              <a:t>Dynamic </a:t>
            </a:r>
            <a:r>
              <a:rPr lang="en-US" sz="2400" dirty="0"/>
              <a:t>losses</a:t>
            </a:r>
            <a:endParaRPr lang="ru-RU" sz="2400" dirty="0"/>
          </a:p>
        </p:txBody>
      </p:sp>
      <p:pic>
        <p:nvPicPr>
          <p:cNvPr id="26629" name="Picture 5" descr="Gr15_F_N3_55_0"/>
          <p:cNvPicPr>
            <a:picLocks noChangeAspect="1" noChangeArrowheads="1"/>
          </p:cNvPicPr>
          <p:nvPr/>
        </p:nvPicPr>
        <p:blipFill>
          <a:blip r:embed="rId2" cstate="print"/>
          <a:srcRect/>
          <a:stretch>
            <a:fillRect/>
          </a:stretch>
        </p:blipFill>
        <p:spPr bwMode="auto">
          <a:xfrm>
            <a:off x="395288" y="1268413"/>
            <a:ext cx="3671887" cy="2840037"/>
          </a:xfrm>
          <a:prstGeom prst="rect">
            <a:avLst/>
          </a:prstGeom>
          <a:noFill/>
          <a:ln w="9525">
            <a:noFill/>
            <a:miter lim="800000"/>
            <a:headEnd/>
            <a:tailEnd/>
          </a:ln>
        </p:spPr>
      </p:pic>
      <p:pic>
        <p:nvPicPr>
          <p:cNvPr id="26630" name="Picture 6" descr="Gr15_F_N2_71_0"/>
          <p:cNvPicPr>
            <a:picLocks noChangeAspect="1" noChangeArrowheads="1"/>
          </p:cNvPicPr>
          <p:nvPr/>
        </p:nvPicPr>
        <p:blipFill>
          <a:blip r:embed="rId3" cstate="print"/>
          <a:srcRect/>
          <a:stretch>
            <a:fillRect/>
          </a:stretch>
        </p:blipFill>
        <p:spPr bwMode="auto">
          <a:xfrm>
            <a:off x="4427538" y="1268413"/>
            <a:ext cx="3887787" cy="3006725"/>
          </a:xfrm>
          <a:prstGeom prst="rect">
            <a:avLst/>
          </a:prstGeom>
          <a:noFill/>
          <a:ln w="9525">
            <a:noFill/>
            <a:miter lim="800000"/>
            <a:headEnd/>
            <a:tailEnd/>
          </a:ln>
        </p:spPr>
      </p:pic>
      <p:sp>
        <p:nvSpPr>
          <p:cNvPr id="26631" name="Text Box 7"/>
          <p:cNvSpPr txBox="1">
            <a:spLocks noChangeArrowheads="1"/>
          </p:cNvSpPr>
          <p:nvPr/>
        </p:nvSpPr>
        <p:spPr bwMode="auto">
          <a:xfrm>
            <a:off x="1166813" y="4021138"/>
            <a:ext cx="2659062" cy="641350"/>
          </a:xfrm>
          <a:prstGeom prst="rect">
            <a:avLst/>
          </a:prstGeom>
          <a:noFill/>
          <a:ln w="9525">
            <a:noFill/>
            <a:miter lim="800000"/>
            <a:headEnd/>
            <a:tailEnd/>
          </a:ln>
          <a:effectLst/>
        </p:spPr>
        <p:txBody>
          <a:bodyPr wrap="none">
            <a:spAutoFit/>
          </a:bodyPr>
          <a:lstStyle/>
          <a:p>
            <a:r>
              <a:rPr lang="en-US"/>
              <a:t>0.825 mm wire (379</a:t>
            </a:r>
            <a:r>
              <a:rPr lang="en-US">
                <a:sym typeface="Symbol" pitchFamily="18" charset="2"/>
              </a:rPr>
              <a:t>84</a:t>
            </a:r>
            <a:r>
              <a:rPr lang="en-US"/>
              <a:t>)</a:t>
            </a:r>
          </a:p>
          <a:p>
            <a:r>
              <a:rPr lang="en-US"/>
              <a:t>Lp=12</a:t>
            </a:r>
            <a:endParaRPr lang="ru-RU"/>
          </a:p>
        </p:txBody>
      </p:sp>
      <p:sp>
        <p:nvSpPr>
          <p:cNvPr id="26632" name="Rectangle 8"/>
          <p:cNvSpPr>
            <a:spLocks noChangeArrowheads="1"/>
          </p:cNvSpPr>
          <p:nvPr/>
        </p:nvSpPr>
        <p:spPr bwMode="auto">
          <a:xfrm>
            <a:off x="5003800" y="4076700"/>
            <a:ext cx="2665413" cy="641350"/>
          </a:xfrm>
          <a:prstGeom prst="rect">
            <a:avLst/>
          </a:prstGeom>
          <a:noFill/>
          <a:ln w="9525">
            <a:noFill/>
            <a:miter lim="800000"/>
            <a:headEnd/>
            <a:tailEnd/>
          </a:ln>
          <a:effectLst/>
        </p:spPr>
        <p:txBody>
          <a:bodyPr>
            <a:spAutoFit/>
          </a:bodyPr>
          <a:lstStyle/>
          <a:p>
            <a:r>
              <a:rPr lang="en-US"/>
              <a:t>0.825 mm wire (3132</a:t>
            </a:r>
            <a:r>
              <a:rPr lang="en-US">
                <a:sym typeface="Symbol" pitchFamily="18" charset="2"/>
              </a:rPr>
              <a:t>5</a:t>
            </a:r>
            <a:r>
              <a:rPr lang="en-US"/>
              <a:t>)</a:t>
            </a:r>
          </a:p>
          <a:p>
            <a:r>
              <a:rPr lang="en-US"/>
              <a:t>Lp=12</a:t>
            </a:r>
            <a:endParaRPr lang="ru-RU"/>
          </a:p>
        </p:txBody>
      </p:sp>
      <p:sp>
        <p:nvSpPr>
          <p:cNvPr id="26633" name="Text Box 9"/>
          <p:cNvSpPr txBox="1">
            <a:spLocks noChangeArrowheads="1"/>
          </p:cNvSpPr>
          <p:nvPr/>
        </p:nvSpPr>
        <p:spPr bwMode="auto">
          <a:xfrm>
            <a:off x="1671638" y="5032375"/>
            <a:ext cx="6711950" cy="366713"/>
          </a:xfrm>
          <a:prstGeom prst="rect">
            <a:avLst/>
          </a:prstGeom>
          <a:noFill/>
          <a:ln w="9525">
            <a:noFill/>
            <a:miter lim="800000"/>
            <a:headEnd/>
            <a:tailEnd/>
          </a:ln>
          <a:effectLst/>
        </p:spPr>
        <p:txBody>
          <a:bodyPr wrap="none">
            <a:spAutoFit/>
          </a:bodyPr>
          <a:lstStyle/>
          <a:p>
            <a:r>
              <a:rPr lang="en-US"/>
              <a:t>Lp can be diminished using modern twisting machine in industry.</a:t>
            </a:r>
            <a:endParaRPr lang="ru-RU"/>
          </a:p>
        </p:txBody>
      </p:sp>
      <p:pic>
        <p:nvPicPr>
          <p:cNvPr id="8" name="Picture 16" descr="Deviatka VNIINM"/>
          <p:cNvPicPr>
            <a:picLocks noChangeAspect="1" noChangeArrowheads="1"/>
          </p:cNvPicPr>
          <p:nvPr/>
        </p:nvPicPr>
        <p:blipFill>
          <a:blip r:embed="rId4"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9" name="Дата 8"/>
          <p:cNvSpPr>
            <a:spLocks noGrp="1"/>
          </p:cNvSpPr>
          <p:nvPr>
            <p:ph type="dt" sz="half" idx="10"/>
          </p:nvPr>
        </p:nvSpPr>
        <p:spPr/>
        <p:txBody>
          <a:bodyPr/>
          <a:lstStyle/>
          <a:p>
            <a:r>
              <a:rPr lang="ru-RU" smtClean="0"/>
              <a:t>11-12 June 2007</a:t>
            </a:r>
            <a:endParaRPr lang="ru-RU"/>
          </a:p>
        </p:txBody>
      </p:sp>
      <p:sp>
        <p:nvSpPr>
          <p:cNvPr id="10" name="Номер слайда 9"/>
          <p:cNvSpPr>
            <a:spLocks noGrp="1"/>
          </p:cNvSpPr>
          <p:nvPr>
            <p:ph type="sldNum" sz="quarter" idx="12"/>
          </p:nvPr>
        </p:nvSpPr>
        <p:spPr/>
        <p:txBody>
          <a:bodyPr/>
          <a:lstStyle/>
          <a:p>
            <a:fld id="{EE51BB86-08E7-43E1-A8BA-7BD27CE4FC0C}" type="slidenum">
              <a:rPr lang="ru-RU" smtClean="0"/>
              <a:pPr/>
              <a:t>27</a:t>
            </a:fld>
            <a:endParaRPr lang="ru-RU"/>
          </a:p>
        </p:txBody>
      </p:sp>
      <p:sp>
        <p:nvSpPr>
          <p:cNvPr id="11" name="Нижний колонтитул 10"/>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3419475" y="476250"/>
            <a:ext cx="1625600" cy="457200"/>
          </a:xfrm>
          <a:prstGeom prst="rect">
            <a:avLst/>
          </a:prstGeom>
          <a:noFill/>
          <a:ln w="9525">
            <a:noFill/>
            <a:miter lim="800000"/>
            <a:headEnd/>
            <a:tailEnd/>
          </a:ln>
          <a:effectLst/>
        </p:spPr>
        <p:txBody>
          <a:bodyPr wrap="none">
            <a:spAutoFit/>
          </a:bodyPr>
          <a:lstStyle/>
          <a:p>
            <a:r>
              <a:rPr lang="en-US" sz="2400" b="1" dirty="0"/>
              <a:t>Deliveries</a:t>
            </a:r>
            <a:endParaRPr lang="ru-RU" sz="2400" b="1" dirty="0"/>
          </a:p>
        </p:txBody>
      </p:sp>
      <p:sp>
        <p:nvSpPr>
          <p:cNvPr id="23558" name="Text Box 6"/>
          <p:cNvSpPr txBox="1">
            <a:spLocks noChangeArrowheads="1"/>
          </p:cNvSpPr>
          <p:nvPr/>
        </p:nvSpPr>
        <p:spPr bwMode="auto">
          <a:xfrm>
            <a:off x="1042988" y="1557338"/>
            <a:ext cx="951158" cy="400110"/>
          </a:xfrm>
          <a:prstGeom prst="rect">
            <a:avLst/>
          </a:prstGeom>
          <a:noFill/>
          <a:ln w="9525">
            <a:noFill/>
            <a:miter lim="800000"/>
            <a:headEnd/>
            <a:tailEnd/>
          </a:ln>
          <a:effectLst/>
        </p:spPr>
        <p:txBody>
          <a:bodyPr wrap="none">
            <a:spAutoFit/>
          </a:bodyPr>
          <a:lstStyle/>
          <a:p>
            <a:r>
              <a:rPr lang="en-US" sz="2000" b="1" dirty="0"/>
              <a:t>To JINR</a:t>
            </a:r>
            <a:endParaRPr lang="ru-RU" sz="2000" b="1" dirty="0"/>
          </a:p>
        </p:txBody>
      </p:sp>
      <p:sp>
        <p:nvSpPr>
          <p:cNvPr id="23559" name="Text Box 7"/>
          <p:cNvSpPr txBox="1">
            <a:spLocks noChangeArrowheads="1"/>
          </p:cNvSpPr>
          <p:nvPr/>
        </p:nvSpPr>
        <p:spPr bwMode="auto">
          <a:xfrm>
            <a:off x="827088" y="2349500"/>
            <a:ext cx="7533024" cy="4031873"/>
          </a:xfrm>
          <a:prstGeom prst="rect">
            <a:avLst/>
          </a:prstGeom>
          <a:noFill/>
          <a:ln w="9525">
            <a:noFill/>
            <a:miter lim="800000"/>
            <a:headEnd/>
            <a:tailEnd/>
          </a:ln>
          <a:effectLst/>
        </p:spPr>
        <p:txBody>
          <a:bodyPr wrap="none">
            <a:spAutoFit/>
          </a:bodyPr>
          <a:lstStyle/>
          <a:p>
            <a:pPr marL="342900" indent="-342900">
              <a:buFontTx/>
              <a:buAutoNum type="arabicPeriod"/>
            </a:pPr>
            <a:r>
              <a:rPr lang="en-US" sz="2000" dirty="0"/>
              <a:t>0.825 mm wire </a:t>
            </a:r>
            <a:r>
              <a:rPr lang="ru-RU" sz="2000" dirty="0"/>
              <a:t>(3132</a:t>
            </a:r>
            <a:r>
              <a:rPr lang="ru-RU" sz="2000" dirty="0">
                <a:sym typeface="Symbol" pitchFamily="18" charset="2"/>
              </a:rPr>
              <a:t></a:t>
            </a:r>
            <a:r>
              <a:rPr lang="ru-RU" sz="2000" dirty="0"/>
              <a:t> 5) </a:t>
            </a:r>
            <a:r>
              <a:rPr lang="en-US" sz="2000" dirty="0"/>
              <a:t>with twist pitch 11 mm – 260 m</a:t>
            </a:r>
          </a:p>
          <a:p>
            <a:pPr marL="342900" indent="-342900">
              <a:buFontTx/>
              <a:buAutoNum type="arabicPeriod" startAt="2"/>
            </a:pPr>
            <a:r>
              <a:rPr lang="en-US" sz="2000" dirty="0"/>
              <a:t>  0.79 mm wire </a:t>
            </a:r>
            <a:r>
              <a:rPr lang="ru-RU" sz="2000" dirty="0"/>
              <a:t>(3132</a:t>
            </a:r>
            <a:r>
              <a:rPr lang="ru-RU" sz="2000" dirty="0">
                <a:sym typeface="Symbol" pitchFamily="18" charset="2"/>
              </a:rPr>
              <a:t></a:t>
            </a:r>
            <a:r>
              <a:rPr lang="ru-RU" sz="2000" dirty="0"/>
              <a:t> 5) </a:t>
            </a:r>
            <a:r>
              <a:rPr lang="en-US" sz="2000" dirty="0"/>
              <a:t>with twist pitch 8 mm – 244 m</a:t>
            </a:r>
          </a:p>
          <a:p>
            <a:pPr marL="342900" indent="-342900">
              <a:buFontTx/>
              <a:buAutoNum type="arabicPeriod" startAt="2"/>
            </a:pPr>
            <a:r>
              <a:rPr lang="en-US" sz="2000" dirty="0"/>
              <a:t>  0.5 mm wire </a:t>
            </a:r>
            <a:r>
              <a:rPr lang="ru-RU" sz="2000" dirty="0"/>
              <a:t>(3132</a:t>
            </a:r>
            <a:r>
              <a:rPr lang="ru-RU" sz="2000" dirty="0">
                <a:sym typeface="Symbol" pitchFamily="18" charset="2"/>
              </a:rPr>
              <a:t></a:t>
            </a:r>
            <a:r>
              <a:rPr lang="ru-RU" sz="2000" dirty="0"/>
              <a:t> 5) </a:t>
            </a:r>
            <a:r>
              <a:rPr lang="en-US" sz="2000" dirty="0"/>
              <a:t>with twist pitch 8 mm – 191 m</a:t>
            </a:r>
          </a:p>
          <a:p>
            <a:pPr marL="342900" indent="-342900">
              <a:buFontTx/>
              <a:buAutoNum type="arabicPeriod" startAt="2"/>
            </a:pPr>
            <a:r>
              <a:rPr lang="en-US" sz="2000" dirty="0"/>
              <a:t>0.825 mm wire sample </a:t>
            </a:r>
            <a:r>
              <a:rPr lang="ru-RU" sz="2000" dirty="0"/>
              <a:t>(379</a:t>
            </a:r>
            <a:r>
              <a:rPr lang="ru-RU" sz="2000" dirty="0">
                <a:sym typeface="Symbol" pitchFamily="18" charset="2"/>
              </a:rPr>
              <a:t></a:t>
            </a:r>
            <a:r>
              <a:rPr lang="ru-RU" sz="2000" dirty="0"/>
              <a:t> 84) </a:t>
            </a:r>
            <a:r>
              <a:rPr lang="en-US" sz="2000" dirty="0"/>
              <a:t> with twist pitch 11 mm </a:t>
            </a:r>
            <a:r>
              <a:rPr lang="ru-RU" sz="2000" dirty="0"/>
              <a:t>– 26 м</a:t>
            </a:r>
            <a:endParaRPr lang="en-US" sz="2000" dirty="0"/>
          </a:p>
          <a:p>
            <a:pPr marL="342900" indent="-342900"/>
            <a:r>
              <a:rPr lang="en-US" sz="2000" dirty="0"/>
              <a:t>5 .0.79 mm wire sample </a:t>
            </a:r>
            <a:r>
              <a:rPr lang="ru-RU" sz="2000" dirty="0"/>
              <a:t>(379</a:t>
            </a:r>
            <a:r>
              <a:rPr lang="ru-RU" sz="2000" dirty="0">
                <a:sym typeface="Symbol" pitchFamily="18" charset="2"/>
              </a:rPr>
              <a:t></a:t>
            </a:r>
            <a:r>
              <a:rPr lang="ru-RU" sz="2000" dirty="0"/>
              <a:t> 84) </a:t>
            </a:r>
            <a:r>
              <a:rPr lang="en-US" sz="2000" dirty="0"/>
              <a:t> with twist pitch 8 mm </a:t>
            </a:r>
            <a:r>
              <a:rPr lang="ru-RU" sz="2000" dirty="0"/>
              <a:t>– 2</a:t>
            </a:r>
            <a:r>
              <a:rPr lang="en-US" sz="2000" dirty="0"/>
              <a:t>3</a:t>
            </a:r>
            <a:r>
              <a:rPr lang="ru-RU" sz="2000" dirty="0"/>
              <a:t> м</a:t>
            </a:r>
            <a:endParaRPr lang="en-US" sz="2000" dirty="0"/>
          </a:p>
          <a:p>
            <a:pPr marL="342900" indent="-342900"/>
            <a:endParaRPr lang="ru-RU" sz="2000" dirty="0"/>
          </a:p>
          <a:p>
            <a:pPr marL="342900" indent="-342900"/>
            <a:r>
              <a:rPr lang="en-US" sz="2000" b="1" dirty="0"/>
              <a:t>To IHEP</a:t>
            </a:r>
          </a:p>
          <a:p>
            <a:pPr marL="342900" indent="-342900"/>
            <a:endParaRPr lang="en-US" sz="2000" dirty="0"/>
          </a:p>
          <a:p>
            <a:pPr marL="342900" indent="-342900">
              <a:buFontTx/>
              <a:buAutoNum type="arabicPeriod"/>
            </a:pPr>
            <a:r>
              <a:rPr lang="en-US" sz="2000" dirty="0"/>
              <a:t>0.825 mm wire </a:t>
            </a:r>
            <a:r>
              <a:rPr lang="ru-RU" sz="2000" dirty="0"/>
              <a:t>(379</a:t>
            </a:r>
            <a:r>
              <a:rPr lang="ru-RU" sz="2000" dirty="0">
                <a:sym typeface="Symbol" pitchFamily="18" charset="2"/>
              </a:rPr>
              <a:t></a:t>
            </a:r>
            <a:r>
              <a:rPr lang="ru-RU" sz="2000" dirty="0"/>
              <a:t> 84) </a:t>
            </a:r>
            <a:r>
              <a:rPr lang="en-US" sz="2000" dirty="0"/>
              <a:t> with twist pitch 11.7 mm </a:t>
            </a:r>
            <a:r>
              <a:rPr lang="ru-RU" sz="2000" dirty="0"/>
              <a:t>– </a:t>
            </a:r>
            <a:r>
              <a:rPr lang="en-US" sz="2000" dirty="0"/>
              <a:t>about 1000</a:t>
            </a:r>
            <a:r>
              <a:rPr lang="ru-RU" sz="2000" dirty="0"/>
              <a:t> м</a:t>
            </a:r>
            <a:endParaRPr lang="en-US" sz="2000" dirty="0"/>
          </a:p>
          <a:p>
            <a:pPr marL="342900" indent="-342900"/>
            <a:r>
              <a:rPr lang="en-US" sz="2000" dirty="0"/>
              <a:t> (separate contract).</a:t>
            </a:r>
            <a:endParaRPr lang="ru-RU" sz="2000" dirty="0"/>
          </a:p>
          <a:p>
            <a:pPr marL="342900" indent="-342900">
              <a:buFontTx/>
              <a:buAutoNum type="arabicPeriod" startAt="2"/>
            </a:pPr>
            <a:endParaRPr lang="en-US" sz="2000" dirty="0"/>
          </a:p>
          <a:p>
            <a:pPr marL="342900" indent="-342900">
              <a:buFontTx/>
              <a:buAutoNum type="arabicPeriod" startAt="2"/>
            </a:pPr>
            <a:endParaRPr lang="en-US" dirty="0"/>
          </a:p>
          <a:p>
            <a:pPr marL="342900" indent="-342900"/>
            <a:endParaRPr lang="en-US" dirty="0"/>
          </a:p>
        </p:txBody>
      </p:sp>
      <p:pic>
        <p:nvPicPr>
          <p:cNvPr id="5"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6" name="Дата 5"/>
          <p:cNvSpPr>
            <a:spLocks noGrp="1"/>
          </p:cNvSpPr>
          <p:nvPr>
            <p:ph type="dt" sz="half" idx="10"/>
          </p:nvPr>
        </p:nvSpPr>
        <p:spPr/>
        <p:txBody>
          <a:bodyPr/>
          <a:lstStyle/>
          <a:p>
            <a:r>
              <a:rPr lang="ru-RU" smtClean="0"/>
              <a:t>11-12 June 2007</a:t>
            </a:r>
            <a:endParaRPr lang="ru-RU"/>
          </a:p>
        </p:txBody>
      </p:sp>
      <p:sp>
        <p:nvSpPr>
          <p:cNvPr id="7" name="Номер слайда 6"/>
          <p:cNvSpPr>
            <a:spLocks noGrp="1"/>
          </p:cNvSpPr>
          <p:nvPr>
            <p:ph type="sldNum" sz="quarter" idx="12"/>
          </p:nvPr>
        </p:nvSpPr>
        <p:spPr/>
        <p:txBody>
          <a:bodyPr/>
          <a:lstStyle/>
          <a:p>
            <a:fld id="{EE51BB86-08E7-43E1-A8BA-7BD27CE4FC0C}" type="slidenum">
              <a:rPr lang="ru-RU" smtClean="0"/>
              <a:pPr/>
              <a:t>28</a:t>
            </a:fld>
            <a:endParaRPr lang="ru-RU"/>
          </a:p>
        </p:txBody>
      </p:sp>
      <p:sp>
        <p:nvSpPr>
          <p:cNvPr id="8" name="Нижний колонтитул 7"/>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857224" y="260350"/>
            <a:ext cx="8072494" cy="830997"/>
          </a:xfrm>
          <a:prstGeom prst="rect">
            <a:avLst/>
          </a:prstGeom>
          <a:noFill/>
          <a:ln w="9525">
            <a:noFill/>
            <a:miter lim="800000"/>
            <a:headEnd/>
            <a:tailEnd/>
          </a:ln>
          <a:effectLst/>
        </p:spPr>
        <p:txBody>
          <a:bodyPr wrap="square">
            <a:spAutoFit/>
          </a:bodyPr>
          <a:lstStyle/>
          <a:p>
            <a:r>
              <a:rPr lang="en-US" sz="2400" b="1" dirty="0">
                <a:solidFill>
                  <a:srgbClr val="C00000"/>
                </a:solidFill>
                <a:sym typeface="Symbol" pitchFamily="18" charset="2"/>
              </a:rPr>
              <a:t>T12. Fabrication and testing of model cable for SIS100 and investigation of wire and cable samples for SIS100 and SIS300.</a:t>
            </a:r>
            <a:endParaRPr lang="ru-RU" sz="2400" b="1" dirty="0">
              <a:solidFill>
                <a:srgbClr val="C00000"/>
              </a:solidFill>
              <a:sym typeface="Symbol" pitchFamily="18" charset="2"/>
            </a:endParaRPr>
          </a:p>
        </p:txBody>
      </p:sp>
      <p:pic>
        <p:nvPicPr>
          <p:cNvPr id="3"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4" name="Дата 3"/>
          <p:cNvSpPr>
            <a:spLocks noGrp="1"/>
          </p:cNvSpPr>
          <p:nvPr>
            <p:ph type="dt" sz="half" idx="10"/>
          </p:nvPr>
        </p:nvSpPr>
        <p:spPr/>
        <p:txBody>
          <a:bodyPr/>
          <a:lstStyle/>
          <a:p>
            <a:r>
              <a:rPr lang="ru-RU" smtClean="0"/>
              <a:t>11-12 June 2007</a:t>
            </a:r>
            <a:endParaRPr lang="ru-RU"/>
          </a:p>
        </p:txBody>
      </p:sp>
      <p:sp>
        <p:nvSpPr>
          <p:cNvPr id="5" name="Номер слайда 4"/>
          <p:cNvSpPr>
            <a:spLocks noGrp="1"/>
          </p:cNvSpPr>
          <p:nvPr>
            <p:ph type="sldNum" sz="quarter" idx="12"/>
          </p:nvPr>
        </p:nvSpPr>
        <p:spPr/>
        <p:txBody>
          <a:bodyPr/>
          <a:lstStyle/>
          <a:p>
            <a:fld id="{EE51BB86-08E7-43E1-A8BA-7BD27CE4FC0C}" type="slidenum">
              <a:rPr lang="ru-RU" smtClean="0"/>
              <a:pPr/>
              <a:t>29</a:t>
            </a:fld>
            <a:endParaRPr lang="ru-RU"/>
          </a:p>
        </p:txBody>
      </p:sp>
      <p:sp>
        <p:nvSpPr>
          <p:cNvPr id="6" name="Нижний колонтитул 5"/>
          <p:cNvSpPr>
            <a:spLocks noGrp="1"/>
          </p:cNvSpPr>
          <p:nvPr>
            <p:ph type="ftr" sz="quarter" idx="11"/>
          </p:nvPr>
        </p:nvSpPr>
        <p:spPr/>
        <p:txBody>
          <a:bodyPr/>
          <a:lstStyle/>
          <a:p>
            <a:r>
              <a:rPr lang="en-US" smtClean="0"/>
              <a:t>INTAS-GSI Meeting, Darmstadt</a:t>
            </a:r>
            <a:endParaRPr lang="ru-RU"/>
          </a:p>
        </p:txBody>
      </p:sp>
      <p:sp>
        <p:nvSpPr>
          <p:cNvPr id="7" name="TextBox 6"/>
          <p:cNvSpPr txBox="1"/>
          <p:nvPr/>
        </p:nvSpPr>
        <p:spPr>
          <a:xfrm>
            <a:off x="1857356" y="2071678"/>
            <a:ext cx="5572164" cy="369332"/>
          </a:xfrm>
          <a:prstGeom prst="rect">
            <a:avLst/>
          </a:prstGeom>
          <a:noFill/>
        </p:spPr>
        <p:txBody>
          <a:bodyPr wrap="square" rtlCol="0">
            <a:spAutoFit/>
          </a:bodyPr>
          <a:lstStyle/>
          <a:p>
            <a:r>
              <a:rPr lang="en-US" dirty="0" smtClean="0"/>
              <a:t>Will be reported by the JINR Team’s representative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Дата 1"/>
          <p:cNvSpPr>
            <a:spLocks noGrp="1"/>
          </p:cNvSpPr>
          <p:nvPr>
            <p:ph type="dt" sz="half" idx="10"/>
          </p:nvPr>
        </p:nvSpPr>
        <p:spPr/>
        <p:txBody>
          <a:bodyPr/>
          <a:lstStyle/>
          <a:p>
            <a:r>
              <a:rPr lang="ru-RU" smtClean="0"/>
              <a:t>11-12 June 2007</a:t>
            </a:r>
            <a:endParaRPr lang="ru-RU"/>
          </a:p>
        </p:txBody>
      </p:sp>
      <p:sp>
        <p:nvSpPr>
          <p:cNvPr id="14" name="Нижний колонтитул 2"/>
          <p:cNvSpPr>
            <a:spLocks noGrp="1"/>
          </p:cNvSpPr>
          <p:nvPr>
            <p:ph type="ftr" sz="quarter" idx="11"/>
          </p:nvPr>
        </p:nvSpPr>
        <p:spPr/>
        <p:txBody>
          <a:bodyPr/>
          <a:lstStyle/>
          <a:p>
            <a:r>
              <a:rPr lang="ru-RU"/>
              <a:t>INTAS-GSI Meeting, Darmstadt</a:t>
            </a:r>
          </a:p>
        </p:txBody>
      </p:sp>
      <p:sp>
        <p:nvSpPr>
          <p:cNvPr id="15" name="Номер слайда 3"/>
          <p:cNvSpPr>
            <a:spLocks noGrp="1"/>
          </p:cNvSpPr>
          <p:nvPr>
            <p:ph type="sldNum" sz="quarter" idx="12"/>
          </p:nvPr>
        </p:nvSpPr>
        <p:spPr/>
        <p:txBody>
          <a:bodyPr/>
          <a:lstStyle/>
          <a:p>
            <a:fld id="{101BADEC-5507-4D65-A8FD-AC2170225BE2}" type="slidenum">
              <a:rPr lang="ru-RU"/>
              <a:pPr/>
              <a:t>3</a:t>
            </a:fld>
            <a:endParaRPr lang="ru-RU"/>
          </a:p>
        </p:txBody>
      </p:sp>
      <p:grpSp>
        <p:nvGrpSpPr>
          <p:cNvPr id="2" name="Group 8"/>
          <p:cNvGrpSpPr>
            <a:grpSpLocks/>
          </p:cNvGrpSpPr>
          <p:nvPr/>
        </p:nvGrpSpPr>
        <p:grpSpPr bwMode="auto">
          <a:xfrm>
            <a:off x="142844" y="714356"/>
            <a:ext cx="8686800" cy="2019300"/>
            <a:chOff x="192" y="288"/>
            <a:chExt cx="5472" cy="1272"/>
          </a:xfrm>
        </p:grpSpPr>
        <p:pic>
          <p:nvPicPr>
            <p:cNvPr id="22530" name="Picture 2"/>
            <p:cNvPicPr>
              <a:picLocks noChangeAspect="1" noChangeArrowheads="1"/>
            </p:cNvPicPr>
            <p:nvPr/>
          </p:nvPicPr>
          <p:blipFill>
            <a:blip r:embed="rId2"/>
            <a:srcRect/>
            <a:stretch>
              <a:fillRect/>
            </a:stretch>
          </p:blipFill>
          <p:spPr bwMode="auto">
            <a:xfrm>
              <a:off x="192" y="288"/>
              <a:ext cx="5472" cy="1272"/>
            </a:xfrm>
            <a:prstGeom prst="rect">
              <a:avLst/>
            </a:prstGeom>
            <a:noFill/>
            <a:ln w="9525">
              <a:noFill/>
              <a:miter lim="800000"/>
              <a:headEnd/>
              <a:tailEnd/>
            </a:ln>
            <a:effectLst/>
          </p:spPr>
        </p:pic>
        <p:sp>
          <p:nvSpPr>
            <p:cNvPr id="22532" name="Line 4"/>
            <p:cNvSpPr>
              <a:spLocks noChangeShapeType="1"/>
            </p:cNvSpPr>
            <p:nvPr/>
          </p:nvSpPr>
          <p:spPr bwMode="auto">
            <a:xfrm>
              <a:off x="3168" y="816"/>
              <a:ext cx="2448" cy="0"/>
            </a:xfrm>
            <a:prstGeom prst="line">
              <a:avLst/>
            </a:prstGeom>
            <a:noFill/>
            <a:ln w="28575">
              <a:solidFill>
                <a:srgbClr val="FF0000"/>
              </a:solidFill>
              <a:round/>
              <a:headEnd/>
              <a:tailEnd/>
            </a:ln>
            <a:effectLst/>
          </p:spPr>
          <p:txBody>
            <a:bodyPr/>
            <a:lstStyle/>
            <a:p>
              <a:endParaRPr lang="ru-RU"/>
            </a:p>
          </p:txBody>
        </p:sp>
        <p:sp>
          <p:nvSpPr>
            <p:cNvPr id="22533" name="Line 5"/>
            <p:cNvSpPr>
              <a:spLocks noChangeShapeType="1"/>
            </p:cNvSpPr>
            <p:nvPr/>
          </p:nvSpPr>
          <p:spPr bwMode="auto">
            <a:xfrm>
              <a:off x="528" y="1152"/>
              <a:ext cx="720" cy="0"/>
            </a:xfrm>
            <a:prstGeom prst="line">
              <a:avLst/>
            </a:prstGeom>
            <a:noFill/>
            <a:ln w="28575">
              <a:solidFill>
                <a:srgbClr val="FF0000"/>
              </a:solidFill>
              <a:round/>
              <a:headEnd/>
              <a:tailEnd/>
            </a:ln>
            <a:effectLst/>
          </p:spPr>
          <p:txBody>
            <a:bodyPr/>
            <a:lstStyle/>
            <a:p>
              <a:endParaRPr lang="ru-RU"/>
            </a:p>
          </p:txBody>
        </p:sp>
        <p:sp>
          <p:nvSpPr>
            <p:cNvPr id="22534" name="Line 6"/>
            <p:cNvSpPr>
              <a:spLocks noChangeShapeType="1"/>
            </p:cNvSpPr>
            <p:nvPr/>
          </p:nvSpPr>
          <p:spPr bwMode="auto">
            <a:xfrm>
              <a:off x="816" y="1344"/>
              <a:ext cx="1056" cy="0"/>
            </a:xfrm>
            <a:prstGeom prst="line">
              <a:avLst/>
            </a:prstGeom>
            <a:noFill/>
            <a:ln w="28575">
              <a:solidFill>
                <a:srgbClr val="FF0000"/>
              </a:solidFill>
              <a:round/>
              <a:headEnd/>
              <a:tailEnd/>
            </a:ln>
            <a:effectLst/>
          </p:spPr>
          <p:txBody>
            <a:bodyPr/>
            <a:lstStyle/>
            <a:p>
              <a:endParaRPr lang="ru-RU"/>
            </a:p>
          </p:txBody>
        </p:sp>
        <p:sp>
          <p:nvSpPr>
            <p:cNvPr id="22535" name="Line 7"/>
            <p:cNvSpPr>
              <a:spLocks noChangeShapeType="1"/>
            </p:cNvSpPr>
            <p:nvPr/>
          </p:nvSpPr>
          <p:spPr bwMode="auto">
            <a:xfrm>
              <a:off x="528" y="1536"/>
              <a:ext cx="3360" cy="0"/>
            </a:xfrm>
            <a:prstGeom prst="line">
              <a:avLst/>
            </a:prstGeom>
            <a:noFill/>
            <a:ln w="28575">
              <a:solidFill>
                <a:srgbClr val="FF0000"/>
              </a:solidFill>
              <a:round/>
              <a:headEnd/>
              <a:tailEnd/>
            </a:ln>
            <a:effectLst/>
          </p:spPr>
          <p:txBody>
            <a:bodyPr/>
            <a:lstStyle/>
            <a:p>
              <a:endParaRPr lang="ru-RU"/>
            </a:p>
          </p:txBody>
        </p:sp>
      </p:grpSp>
      <p:grpSp>
        <p:nvGrpSpPr>
          <p:cNvPr id="3" name="Group 14"/>
          <p:cNvGrpSpPr>
            <a:grpSpLocks/>
          </p:cNvGrpSpPr>
          <p:nvPr/>
        </p:nvGrpSpPr>
        <p:grpSpPr bwMode="auto">
          <a:xfrm>
            <a:off x="214282" y="3429000"/>
            <a:ext cx="8686800" cy="2828925"/>
            <a:chOff x="96" y="1920"/>
            <a:chExt cx="5472" cy="1782"/>
          </a:xfrm>
        </p:grpSpPr>
        <p:pic>
          <p:nvPicPr>
            <p:cNvPr id="22531" name="Picture 3"/>
            <p:cNvPicPr>
              <a:picLocks noChangeAspect="1" noChangeArrowheads="1"/>
            </p:cNvPicPr>
            <p:nvPr/>
          </p:nvPicPr>
          <p:blipFill>
            <a:blip r:embed="rId3"/>
            <a:srcRect/>
            <a:stretch>
              <a:fillRect/>
            </a:stretch>
          </p:blipFill>
          <p:spPr bwMode="auto">
            <a:xfrm>
              <a:off x="96" y="1920"/>
              <a:ext cx="5472" cy="1782"/>
            </a:xfrm>
            <a:prstGeom prst="rect">
              <a:avLst/>
            </a:prstGeom>
            <a:noFill/>
            <a:ln w="9525">
              <a:noFill/>
              <a:miter lim="800000"/>
              <a:headEnd/>
              <a:tailEnd/>
            </a:ln>
            <a:effectLst/>
          </p:spPr>
        </p:pic>
        <p:sp>
          <p:nvSpPr>
            <p:cNvPr id="22537" name="Line 9"/>
            <p:cNvSpPr>
              <a:spLocks noChangeShapeType="1"/>
            </p:cNvSpPr>
            <p:nvPr/>
          </p:nvSpPr>
          <p:spPr bwMode="auto">
            <a:xfrm>
              <a:off x="768" y="2256"/>
              <a:ext cx="672" cy="0"/>
            </a:xfrm>
            <a:prstGeom prst="line">
              <a:avLst/>
            </a:prstGeom>
            <a:noFill/>
            <a:ln w="28575">
              <a:solidFill>
                <a:srgbClr val="FF0000"/>
              </a:solidFill>
              <a:round/>
              <a:headEnd/>
              <a:tailEnd/>
            </a:ln>
            <a:effectLst/>
          </p:spPr>
          <p:txBody>
            <a:bodyPr/>
            <a:lstStyle/>
            <a:p>
              <a:endParaRPr lang="ru-RU"/>
            </a:p>
          </p:txBody>
        </p:sp>
        <p:sp>
          <p:nvSpPr>
            <p:cNvPr id="22539" name="Line 11"/>
            <p:cNvSpPr>
              <a:spLocks noChangeShapeType="1"/>
            </p:cNvSpPr>
            <p:nvPr/>
          </p:nvSpPr>
          <p:spPr bwMode="auto">
            <a:xfrm>
              <a:off x="4704" y="2256"/>
              <a:ext cx="672" cy="0"/>
            </a:xfrm>
            <a:prstGeom prst="line">
              <a:avLst/>
            </a:prstGeom>
            <a:noFill/>
            <a:ln w="28575">
              <a:solidFill>
                <a:srgbClr val="FF0000"/>
              </a:solidFill>
              <a:round/>
              <a:headEnd/>
              <a:tailEnd/>
            </a:ln>
            <a:effectLst/>
          </p:spPr>
          <p:txBody>
            <a:bodyPr/>
            <a:lstStyle/>
            <a:p>
              <a:endParaRPr lang="ru-RU"/>
            </a:p>
          </p:txBody>
        </p:sp>
        <p:sp>
          <p:nvSpPr>
            <p:cNvPr id="22541" name="Line 13"/>
            <p:cNvSpPr>
              <a:spLocks noChangeShapeType="1"/>
            </p:cNvSpPr>
            <p:nvPr/>
          </p:nvSpPr>
          <p:spPr bwMode="auto">
            <a:xfrm>
              <a:off x="192" y="2448"/>
              <a:ext cx="480" cy="0"/>
            </a:xfrm>
            <a:prstGeom prst="line">
              <a:avLst/>
            </a:prstGeom>
            <a:noFill/>
            <a:ln w="28575">
              <a:solidFill>
                <a:srgbClr val="FF0000"/>
              </a:solidFill>
              <a:round/>
              <a:headEnd/>
              <a:tailEnd/>
            </a:ln>
            <a:effectLst/>
          </p:spPr>
          <p:txBody>
            <a:bodyPr/>
            <a:lstStyle/>
            <a:p>
              <a:endParaRPr lang="ru-RU"/>
            </a:p>
          </p:txBody>
        </p:sp>
      </p:grpSp>
      <p:pic>
        <p:nvPicPr>
          <p:cNvPr id="16" name="Picture 16" descr="Deviatka VNIINM"/>
          <p:cNvPicPr>
            <a:picLocks noChangeAspect="1" noChangeArrowheads="1"/>
          </p:cNvPicPr>
          <p:nvPr/>
        </p:nvPicPr>
        <p:blipFill>
          <a:blip r:embed="rId4"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692275" y="404813"/>
            <a:ext cx="5040313" cy="457200"/>
          </a:xfrm>
          <a:prstGeom prst="rect">
            <a:avLst/>
          </a:prstGeom>
          <a:noFill/>
          <a:ln w="9525">
            <a:noFill/>
            <a:miter lim="800000"/>
            <a:headEnd/>
            <a:tailEnd/>
          </a:ln>
          <a:effectLst/>
        </p:spPr>
        <p:txBody>
          <a:bodyPr wrap="none">
            <a:spAutoFit/>
          </a:bodyPr>
          <a:lstStyle/>
          <a:p>
            <a:r>
              <a:rPr lang="en-US" sz="2400" b="1" dirty="0"/>
              <a:t>What we have got from this work:</a:t>
            </a:r>
            <a:endParaRPr lang="ru-RU" sz="2400" b="1" dirty="0"/>
          </a:p>
        </p:txBody>
      </p:sp>
      <p:sp>
        <p:nvSpPr>
          <p:cNvPr id="27653" name="Text Box 5"/>
          <p:cNvSpPr txBox="1">
            <a:spLocks noChangeArrowheads="1"/>
          </p:cNvSpPr>
          <p:nvPr/>
        </p:nvSpPr>
        <p:spPr bwMode="auto">
          <a:xfrm>
            <a:off x="900113" y="1557338"/>
            <a:ext cx="7557838" cy="1938992"/>
          </a:xfrm>
          <a:prstGeom prst="rect">
            <a:avLst/>
          </a:prstGeom>
          <a:noFill/>
          <a:ln w="9525">
            <a:noFill/>
            <a:miter lim="800000"/>
            <a:headEnd/>
            <a:tailEnd/>
          </a:ln>
          <a:effectLst/>
        </p:spPr>
        <p:txBody>
          <a:bodyPr wrap="none">
            <a:spAutoFit/>
          </a:bodyPr>
          <a:lstStyle/>
          <a:p>
            <a:pPr marL="342900" indent="-342900">
              <a:buFontTx/>
              <a:buAutoNum type="arabicPeriod"/>
            </a:pPr>
            <a:r>
              <a:rPr lang="en-US" sz="2000" dirty="0"/>
              <a:t>The experience in melting and characterization of Cu-0.5%Mn alloy </a:t>
            </a:r>
          </a:p>
          <a:p>
            <a:pPr marL="342900" indent="-342900"/>
            <a:r>
              <a:rPr lang="en-US" sz="2000" dirty="0"/>
              <a:t>of high homogeneity </a:t>
            </a:r>
          </a:p>
          <a:p>
            <a:pPr marL="342900" indent="-342900"/>
            <a:r>
              <a:rPr lang="en-US" sz="2000" dirty="0"/>
              <a:t>2. The experience in correction of extrusion regimes for the</a:t>
            </a:r>
          </a:p>
          <a:p>
            <a:pPr marL="342900" indent="-342900"/>
            <a:r>
              <a:rPr lang="en-US" sz="2000" dirty="0"/>
              <a:t> wires with Cu-0.5%Mn  matrix</a:t>
            </a:r>
          </a:p>
          <a:p>
            <a:pPr marL="342900" indent="-342900"/>
            <a:r>
              <a:rPr lang="en-US" sz="2000" dirty="0"/>
              <a:t>3. Two double stacked lay outs  allowing to fabricate wire </a:t>
            </a:r>
          </a:p>
          <a:p>
            <a:pPr marL="342900" indent="-342900"/>
            <a:r>
              <a:rPr lang="en-US" sz="2000" dirty="0"/>
              <a:t>with a good </a:t>
            </a:r>
            <a:r>
              <a:rPr lang="en-US" sz="2000" dirty="0" err="1"/>
              <a:t>drawability</a:t>
            </a:r>
            <a:endParaRPr lang="ru-RU" sz="2000" dirty="0"/>
          </a:p>
        </p:txBody>
      </p:sp>
      <p:sp>
        <p:nvSpPr>
          <p:cNvPr id="27654" name="Text Box 6"/>
          <p:cNvSpPr txBox="1">
            <a:spLocks noChangeArrowheads="1"/>
          </p:cNvSpPr>
          <p:nvPr/>
        </p:nvSpPr>
        <p:spPr bwMode="auto">
          <a:xfrm>
            <a:off x="1071538" y="1142984"/>
            <a:ext cx="1466850" cy="366712"/>
          </a:xfrm>
          <a:prstGeom prst="rect">
            <a:avLst/>
          </a:prstGeom>
          <a:noFill/>
          <a:ln w="9525">
            <a:noFill/>
            <a:miter lim="800000"/>
            <a:headEnd/>
            <a:tailEnd/>
          </a:ln>
          <a:effectLst/>
        </p:spPr>
        <p:txBody>
          <a:bodyPr wrap="none">
            <a:spAutoFit/>
          </a:bodyPr>
          <a:lstStyle/>
          <a:p>
            <a:r>
              <a:rPr lang="en-US" b="1" dirty="0"/>
              <a:t>Technology</a:t>
            </a:r>
            <a:endParaRPr lang="ru-RU" b="1" dirty="0"/>
          </a:p>
        </p:txBody>
      </p:sp>
      <p:sp>
        <p:nvSpPr>
          <p:cNvPr id="27655" name="Text Box 7"/>
          <p:cNvSpPr txBox="1">
            <a:spLocks noChangeArrowheads="1"/>
          </p:cNvSpPr>
          <p:nvPr/>
        </p:nvSpPr>
        <p:spPr bwMode="auto">
          <a:xfrm>
            <a:off x="1142976" y="3786190"/>
            <a:ext cx="1720850" cy="366713"/>
          </a:xfrm>
          <a:prstGeom prst="rect">
            <a:avLst/>
          </a:prstGeom>
          <a:noFill/>
          <a:ln w="9525">
            <a:noFill/>
            <a:miter lim="800000"/>
            <a:headEnd/>
            <a:tailEnd/>
          </a:ln>
          <a:effectLst/>
        </p:spPr>
        <p:txBody>
          <a:bodyPr wrap="none">
            <a:spAutoFit/>
          </a:bodyPr>
          <a:lstStyle/>
          <a:p>
            <a:r>
              <a:rPr lang="en-US" b="1" dirty="0"/>
              <a:t>Investigations</a:t>
            </a:r>
            <a:endParaRPr lang="ru-RU" b="1" dirty="0"/>
          </a:p>
        </p:txBody>
      </p:sp>
      <p:sp>
        <p:nvSpPr>
          <p:cNvPr id="27656" name="Text Box 8"/>
          <p:cNvSpPr txBox="1">
            <a:spLocks noChangeArrowheads="1"/>
          </p:cNvSpPr>
          <p:nvPr/>
        </p:nvSpPr>
        <p:spPr bwMode="auto">
          <a:xfrm>
            <a:off x="1000100" y="4143380"/>
            <a:ext cx="6900543" cy="1323439"/>
          </a:xfrm>
          <a:prstGeom prst="rect">
            <a:avLst/>
          </a:prstGeom>
          <a:noFill/>
          <a:ln w="9525">
            <a:noFill/>
            <a:miter lim="800000"/>
            <a:headEnd/>
            <a:tailEnd/>
          </a:ln>
          <a:effectLst/>
        </p:spPr>
        <p:txBody>
          <a:bodyPr wrap="none">
            <a:spAutoFit/>
          </a:bodyPr>
          <a:lstStyle/>
          <a:p>
            <a:pPr marL="342900" indent="-342900">
              <a:buFontTx/>
              <a:buAutoNum type="arabicPeriod"/>
            </a:pPr>
            <a:r>
              <a:rPr lang="en-US" sz="2000" dirty="0"/>
              <a:t>Data base on Jc (3-8T, 4.2K) for the wires of different lay outs </a:t>
            </a:r>
          </a:p>
          <a:p>
            <a:pPr marL="342900" indent="-342900"/>
            <a:r>
              <a:rPr lang="en-US" sz="2000" dirty="0"/>
              <a:t>with different twist pitch</a:t>
            </a:r>
          </a:p>
          <a:p>
            <a:pPr marL="342900" indent="-342900">
              <a:buFontTx/>
              <a:buAutoNum type="arabicPeriod"/>
            </a:pPr>
            <a:r>
              <a:rPr lang="en-US" sz="2000" dirty="0"/>
              <a:t>Data base on Jc (5-8T, 4.2-7K)</a:t>
            </a:r>
          </a:p>
          <a:p>
            <a:pPr marL="342900" indent="-342900">
              <a:buFontTx/>
              <a:buAutoNum type="arabicPeriod"/>
            </a:pPr>
            <a:r>
              <a:rPr lang="en-US" sz="2000" dirty="0"/>
              <a:t>Data base on </a:t>
            </a:r>
            <a:r>
              <a:rPr lang="en-US" sz="2000" dirty="0" err="1"/>
              <a:t>Qh</a:t>
            </a:r>
            <a:r>
              <a:rPr lang="en-US" sz="2000" dirty="0"/>
              <a:t> for the wires of different lay outs </a:t>
            </a:r>
            <a:endParaRPr lang="ru-RU" sz="2000" dirty="0"/>
          </a:p>
        </p:txBody>
      </p:sp>
      <p:pic>
        <p:nvPicPr>
          <p:cNvPr id="7"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8" name="Дата 7"/>
          <p:cNvSpPr>
            <a:spLocks noGrp="1"/>
          </p:cNvSpPr>
          <p:nvPr>
            <p:ph type="dt" sz="half" idx="10"/>
          </p:nvPr>
        </p:nvSpPr>
        <p:spPr/>
        <p:txBody>
          <a:bodyPr/>
          <a:lstStyle/>
          <a:p>
            <a:r>
              <a:rPr lang="ru-RU" smtClean="0"/>
              <a:t>11-12 June 2007</a:t>
            </a:r>
            <a:endParaRPr lang="ru-RU"/>
          </a:p>
        </p:txBody>
      </p:sp>
      <p:sp>
        <p:nvSpPr>
          <p:cNvPr id="9" name="Номер слайда 8"/>
          <p:cNvSpPr>
            <a:spLocks noGrp="1"/>
          </p:cNvSpPr>
          <p:nvPr>
            <p:ph type="sldNum" sz="quarter" idx="12"/>
          </p:nvPr>
        </p:nvSpPr>
        <p:spPr/>
        <p:txBody>
          <a:bodyPr/>
          <a:lstStyle/>
          <a:p>
            <a:fld id="{EE51BB86-08E7-43E1-A8BA-7BD27CE4FC0C}" type="slidenum">
              <a:rPr lang="ru-RU" smtClean="0"/>
              <a:pPr/>
              <a:t>30</a:t>
            </a:fld>
            <a:endParaRPr lang="ru-RU"/>
          </a:p>
        </p:txBody>
      </p:sp>
      <p:sp>
        <p:nvSpPr>
          <p:cNvPr id="10" name="Нижний колонтитул 9"/>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124075" y="644525"/>
            <a:ext cx="6040438" cy="457200"/>
          </a:xfrm>
          <a:prstGeom prst="rect">
            <a:avLst/>
          </a:prstGeom>
          <a:noFill/>
          <a:ln w="9525">
            <a:noFill/>
            <a:miter lim="800000"/>
            <a:headEnd/>
            <a:tailEnd/>
          </a:ln>
          <a:effectLst/>
        </p:spPr>
        <p:txBody>
          <a:bodyPr wrap="none">
            <a:spAutoFit/>
          </a:bodyPr>
          <a:lstStyle/>
          <a:p>
            <a:r>
              <a:rPr lang="en-US" sz="2400" b="1"/>
              <a:t>What we have achieved in our first wires</a:t>
            </a:r>
            <a:endParaRPr lang="ru-RU" sz="2400" b="1"/>
          </a:p>
        </p:txBody>
      </p:sp>
      <p:sp>
        <p:nvSpPr>
          <p:cNvPr id="32773" name="Text Box 5"/>
          <p:cNvSpPr txBox="1">
            <a:spLocks noChangeArrowheads="1"/>
          </p:cNvSpPr>
          <p:nvPr/>
        </p:nvSpPr>
        <p:spPr bwMode="auto">
          <a:xfrm>
            <a:off x="357158" y="1484313"/>
            <a:ext cx="8501121" cy="3323987"/>
          </a:xfrm>
          <a:prstGeom prst="rect">
            <a:avLst/>
          </a:prstGeom>
          <a:noFill/>
          <a:ln w="9525">
            <a:noFill/>
            <a:miter lim="800000"/>
            <a:headEnd/>
            <a:tailEnd/>
          </a:ln>
          <a:effectLst/>
        </p:spPr>
        <p:txBody>
          <a:bodyPr wrap="square">
            <a:spAutoFit/>
          </a:bodyPr>
          <a:lstStyle/>
          <a:p>
            <a:pPr marL="342900" indent="-342900">
              <a:buFontTx/>
              <a:buAutoNum type="arabicPeriod"/>
            </a:pPr>
            <a:r>
              <a:rPr lang="en-US" sz="2400" dirty="0"/>
              <a:t>Critical current density up to </a:t>
            </a:r>
            <a:r>
              <a:rPr lang="ru-RU" altLang="ja-JP" sz="2400" dirty="0"/>
              <a:t>263</a:t>
            </a:r>
            <a:r>
              <a:rPr lang="en-US" altLang="ja-JP" sz="2400" dirty="0">
                <a:ea typeface="MS PGothic" pitchFamily="34" charset="-128"/>
              </a:rPr>
              <a:t>0 A/mm</a:t>
            </a:r>
            <a:r>
              <a:rPr lang="en-US" altLang="ja-JP" sz="2400" baseline="30000" dirty="0">
                <a:ea typeface="MS PGothic" pitchFamily="34" charset="-128"/>
              </a:rPr>
              <a:t>2 </a:t>
            </a:r>
            <a:r>
              <a:rPr lang="en-US" altLang="ja-JP" sz="2400" dirty="0">
                <a:ea typeface="MS PGothic" pitchFamily="34" charset="-128"/>
              </a:rPr>
              <a:t>(0.5 mm wire </a:t>
            </a:r>
            <a:r>
              <a:rPr lang="en-US" sz="2400" dirty="0"/>
              <a:t>379</a:t>
            </a:r>
            <a:r>
              <a:rPr lang="en-US" sz="2400" dirty="0">
                <a:sym typeface="Symbol" pitchFamily="18" charset="2"/>
              </a:rPr>
              <a:t>27 with 3.1 </a:t>
            </a:r>
            <a:r>
              <a:rPr lang="en-US" sz="2400" dirty="0">
                <a:cs typeface="Arial" pitchFamily="34" charset="0"/>
                <a:sym typeface="Symbol" pitchFamily="18" charset="2"/>
              </a:rPr>
              <a:t>µm filaments</a:t>
            </a:r>
            <a:r>
              <a:rPr lang="en-US" sz="2400" dirty="0">
                <a:sym typeface="Symbol" pitchFamily="18" charset="2"/>
              </a:rPr>
              <a:t>). </a:t>
            </a:r>
          </a:p>
          <a:p>
            <a:pPr marL="342900" indent="-342900">
              <a:buFontTx/>
              <a:buAutoNum type="arabicPeriod"/>
            </a:pPr>
            <a:endParaRPr lang="en-US" sz="2400" dirty="0">
              <a:sym typeface="Symbol" pitchFamily="18" charset="2"/>
            </a:endParaRPr>
          </a:p>
          <a:p>
            <a:pPr marL="342900" indent="-342900"/>
            <a:r>
              <a:rPr lang="en-US" altLang="ja-JP" sz="2400" dirty="0">
                <a:ea typeface="MS PGothic" pitchFamily="34" charset="-128"/>
              </a:rPr>
              <a:t>2. Hysteresis losses of </a:t>
            </a:r>
            <a:r>
              <a:rPr lang="en-US" sz="2400" dirty="0"/>
              <a:t>50.6 </a:t>
            </a:r>
            <a:r>
              <a:rPr lang="en-US" sz="2400" dirty="0" err="1"/>
              <a:t>mJ</a:t>
            </a:r>
            <a:r>
              <a:rPr lang="en-US" sz="2400" dirty="0"/>
              <a:t>/cm</a:t>
            </a:r>
            <a:r>
              <a:rPr lang="en-US" sz="2400" baseline="30000" dirty="0"/>
              <a:t>3</a:t>
            </a:r>
            <a:r>
              <a:rPr lang="en-US" sz="2400" dirty="0"/>
              <a:t> at </a:t>
            </a:r>
            <a:r>
              <a:rPr lang="ru-RU" sz="2400" dirty="0">
                <a:sym typeface="Symbol" pitchFamily="18" charset="2"/>
              </a:rPr>
              <a:t></a:t>
            </a:r>
            <a:r>
              <a:rPr lang="en-US" sz="2400" dirty="0">
                <a:sym typeface="Symbol" pitchFamily="18" charset="2"/>
              </a:rPr>
              <a:t>3T for </a:t>
            </a:r>
            <a:r>
              <a:rPr lang="en-US" sz="2400" dirty="0"/>
              <a:t>0.825/379</a:t>
            </a:r>
            <a:r>
              <a:rPr lang="en-US" sz="2400" dirty="0">
                <a:sym typeface="Symbol" pitchFamily="18" charset="2"/>
              </a:rPr>
              <a:t>84 wire</a:t>
            </a:r>
          </a:p>
          <a:p>
            <a:pPr marL="342900" indent="-342900"/>
            <a:r>
              <a:rPr lang="en-US" sz="2400" dirty="0">
                <a:sym typeface="Symbol" pitchFamily="18" charset="2"/>
              </a:rPr>
              <a:t> with Jc (5T) = 2550 </a:t>
            </a:r>
            <a:r>
              <a:rPr lang="en-US" altLang="ja-JP" sz="2400" dirty="0">
                <a:ea typeface="MS PGothic" pitchFamily="34" charset="-128"/>
              </a:rPr>
              <a:t>A/mm</a:t>
            </a:r>
            <a:r>
              <a:rPr lang="en-US" altLang="ja-JP" sz="2400" baseline="30000" dirty="0">
                <a:ea typeface="MS PGothic" pitchFamily="34" charset="-128"/>
              </a:rPr>
              <a:t>2 </a:t>
            </a:r>
            <a:r>
              <a:rPr lang="en-US" altLang="ja-JP" sz="2400" dirty="0">
                <a:ea typeface="MS PGothic" pitchFamily="34" charset="-128"/>
              </a:rPr>
              <a:t>and </a:t>
            </a:r>
            <a:r>
              <a:rPr lang="en-US" sz="2400" dirty="0">
                <a:sym typeface="Symbol" pitchFamily="18" charset="2"/>
              </a:rPr>
              <a:t>2.9 µm filaments</a:t>
            </a:r>
            <a:endParaRPr lang="en-US" altLang="ja-JP" sz="2400" baseline="30000" dirty="0">
              <a:ea typeface="MS PGothic" pitchFamily="34" charset="-128"/>
            </a:endParaRPr>
          </a:p>
          <a:p>
            <a:pPr marL="342900" indent="-342900"/>
            <a:endParaRPr lang="en-US" sz="2400" dirty="0"/>
          </a:p>
          <a:p>
            <a:pPr marL="342900" indent="-342900"/>
            <a:r>
              <a:rPr lang="en-US" sz="2400" dirty="0"/>
              <a:t>3. </a:t>
            </a:r>
            <a:r>
              <a:rPr lang="en-US" altLang="ja-JP" sz="2400" dirty="0">
                <a:ea typeface="MS PGothic" pitchFamily="34" charset="-128"/>
              </a:rPr>
              <a:t>Hysteresis losses of 29</a:t>
            </a:r>
            <a:r>
              <a:rPr lang="en-US" sz="2400" dirty="0"/>
              <a:t> </a:t>
            </a:r>
            <a:r>
              <a:rPr lang="en-US" sz="2400" dirty="0" err="1"/>
              <a:t>mJ</a:t>
            </a:r>
            <a:r>
              <a:rPr lang="en-US" sz="2400" dirty="0"/>
              <a:t>/cm3 at </a:t>
            </a:r>
            <a:r>
              <a:rPr lang="ru-RU" sz="2400" dirty="0">
                <a:sym typeface="Symbol" pitchFamily="18" charset="2"/>
              </a:rPr>
              <a:t></a:t>
            </a:r>
            <a:r>
              <a:rPr lang="en-US" sz="2400" dirty="0">
                <a:sym typeface="Symbol" pitchFamily="18" charset="2"/>
              </a:rPr>
              <a:t>3T for </a:t>
            </a:r>
            <a:r>
              <a:rPr lang="en-US" sz="2400" dirty="0"/>
              <a:t>0.5/379</a:t>
            </a:r>
            <a:r>
              <a:rPr lang="en-US" sz="2400" dirty="0">
                <a:sym typeface="Symbol" pitchFamily="18" charset="2"/>
              </a:rPr>
              <a:t>27 wire</a:t>
            </a:r>
          </a:p>
          <a:p>
            <a:pPr marL="342900" indent="-342900"/>
            <a:r>
              <a:rPr lang="en-US" sz="2400" dirty="0">
                <a:sym typeface="Symbol" pitchFamily="18" charset="2"/>
              </a:rPr>
              <a:t> with Jc (5T) = 2630 </a:t>
            </a:r>
            <a:r>
              <a:rPr lang="en-US" altLang="ja-JP" sz="2400" dirty="0">
                <a:ea typeface="MS PGothic" pitchFamily="34" charset="-128"/>
              </a:rPr>
              <a:t>A/mm</a:t>
            </a:r>
            <a:r>
              <a:rPr lang="en-US" altLang="ja-JP" sz="2400" baseline="30000" dirty="0">
                <a:ea typeface="MS PGothic" pitchFamily="34" charset="-128"/>
              </a:rPr>
              <a:t>2 </a:t>
            </a:r>
            <a:r>
              <a:rPr lang="en-US" altLang="ja-JP" sz="2400" dirty="0">
                <a:ea typeface="MS PGothic" pitchFamily="34" charset="-128"/>
              </a:rPr>
              <a:t>and </a:t>
            </a:r>
            <a:r>
              <a:rPr lang="en-US" altLang="ja-JP" sz="2400" dirty="0">
                <a:ea typeface="MS PGothic" pitchFamily="34" charset="-128"/>
                <a:sym typeface="Symbol" pitchFamily="18" charset="2"/>
              </a:rPr>
              <a:t>3</a:t>
            </a:r>
            <a:r>
              <a:rPr lang="en-US" sz="2400" dirty="0">
                <a:sym typeface="Symbol" pitchFamily="18" charset="2"/>
              </a:rPr>
              <a:t>.1 µm filaments</a:t>
            </a:r>
            <a:endParaRPr lang="en-US" altLang="ja-JP" sz="2400" dirty="0">
              <a:ea typeface="MS PGothic" pitchFamily="34" charset="-128"/>
            </a:endParaRPr>
          </a:p>
          <a:p>
            <a:pPr marL="342900" indent="-342900"/>
            <a:endParaRPr lang="ru-RU" dirty="0"/>
          </a:p>
        </p:txBody>
      </p:sp>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31</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14349" y="214290"/>
            <a:ext cx="7715304" cy="1200329"/>
          </a:xfrm>
          <a:prstGeom prst="rect">
            <a:avLst/>
          </a:prstGeom>
          <a:noFill/>
          <a:ln w="9525">
            <a:noFill/>
            <a:miter lim="800000"/>
            <a:headEnd/>
            <a:tailEnd/>
          </a:ln>
          <a:effectLst/>
        </p:spPr>
        <p:txBody>
          <a:bodyPr wrap="square">
            <a:spAutoFit/>
          </a:bodyPr>
          <a:lstStyle/>
          <a:p>
            <a:r>
              <a:rPr lang="en-US" sz="2400" b="1" dirty="0"/>
              <a:t>What </a:t>
            </a:r>
            <a:r>
              <a:rPr lang="en-US" sz="2400" b="1" dirty="0" smtClean="0"/>
              <a:t>could be improved </a:t>
            </a:r>
          </a:p>
          <a:p>
            <a:r>
              <a:rPr lang="en-US" sz="2400" b="1" dirty="0" smtClean="0"/>
              <a:t> on the base of experience accumulated  during the work on the Project</a:t>
            </a:r>
            <a:endParaRPr lang="ru-RU" sz="2400" b="1" dirty="0"/>
          </a:p>
        </p:txBody>
      </p:sp>
      <p:sp>
        <p:nvSpPr>
          <p:cNvPr id="33797" name="Text Box 5"/>
          <p:cNvSpPr txBox="1">
            <a:spLocks noChangeArrowheads="1"/>
          </p:cNvSpPr>
          <p:nvPr/>
        </p:nvSpPr>
        <p:spPr bwMode="auto">
          <a:xfrm>
            <a:off x="785786" y="1857364"/>
            <a:ext cx="7423150" cy="2616101"/>
          </a:xfrm>
          <a:prstGeom prst="rect">
            <a:avLst/>
          </a:prstGeom>
          <a:noFill/>
          <a:ln w="9525">
            <a:noFill/>
            <a:miter lim="800000"/>
            <a:headEnd/>
            <a:tailEnd/>
          </a:ln>
          <a:effectLst/>
        </p:spPr>
        <p:txBody>
          <a:bodyPr>
            <a:spAutoFit/>
          </a:bodyPr>
          <a:lstStyle/>
          <a:p>
            <a:pPr marL="342900" indent="-342900">
              <a:buFontTx/>
              <a:buAutoNum type="arabicPeriod"/>
            </a:pPr>
            <a:r>
              <a:rPr lang="en-US" sz="2400" dirty="0"/>
              <a:t>Filament shape distortion – available with use of modern straightening machine in our new plant</a:t>
            </a:r>
          </a:p>
          <a:p>
            <a:pPr marL="342900" indent="-342900"/>
            <a:endParaRPr lang="en-US" sz="2400" dirty="0"/>
          </a:p>
          <a:p>
            <a:pPr marL="342900" indent="-342900"/>
            <a:r>
              <a:rPr lang="en-US" sz="2400" dirty="0"/>
              <a:t>2. Twist pitch diminishing - available with use of modern  twisting machine in our new plant</a:t>
            </a:r>
          </a:p>
          <a:p>
            <a:pPr marL="342900" indent="-342900"/>
            <a:endParaRPr lang="en-US" sz="2400" dirty="0"/>
          </a:p>
          <a:p>
            <a:pPr marL="342900" indent="-342900"/>
            <a:endParaRPr lang="ru-RU" sz="2000" dirty="0"/>
          </a:p>
        </p:txBody>
      </p:sp>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32</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ru-RU" dirty="0"/>
              <a:t>INTAS-GSI </a:t>
            </a:r>
            <a:r>
              <a:rPr lang="ru-RU" dirty="0" err="1"/>
              <a:t>Meeting</a:t>
            </a:r>
            <a:r>
              <a:rPr lang="ru-RU" dirty="0"/>
              <a:t>, </a:t>
            </a:r>
            <a:r>
              <a:rPr lang="ru-RU" dirty="0" err="1"/>
              <a:t>Darmstadt</a:t>
            </a:r>
            <a:endParaRPr lang="ru-RU" dirty="0"/>
          </a:p>
        </p:txBody>
      </p:sp>
      <p:sp>
        <p:nvSpPr>
          <p:cNvPr id="6" name="Номер слайда 5"/>
          <p:cNvSpPr>
            <a:spLocks noGrp="1"/>
          </p:cNvSpPr>
          <p:nvPr>
            <p:ph type="sldNum" sz="quarter" idx="12"/>
          </p:nvPr>
        </p:nvSpPr>
        <p:spPr/>
        <p:txBody>
          <a:bodyPr/>
          <a:lstStyle/>
          <a:p>
            <a:fld id="{6394C1B3-B801-4472-BB31-C1A09A6AF3E9}" type="slidenum">
              <a:rPr lang="ru-RU"/>
              <a:pPr/>
              <a:t>4</a:t>
            </a:fld>
            <a:endParaRPr lang="ru-RU" dirty="0"/>
          </a:p>
        </p:txBody>
      </p:sp>
      <p:sp>
        <p:nvSpPr>
          <p:cNvPr id="3074" name="Rectangle 2"/>
          <p:cNvSpPr>
            <a:spLocks noGrp="1" noChangeArrowheads="1"/>
          </p:cNvSpPr>
          <p:nvPr>
            <p:ph type="title"/>
          </p:nvPr>
        </p:nvSpPr>
        <p:spPr>
          <a:xfrm>
            <a:off x="457200" y="0"/>
            <a:ext cx="8229600" cy="561975"/>
          </a:xfrm>
        </p:spPr>
        <p:txBody>
          <a:bodyPr>
            <a:normAutofit fontScale="90000"/>
          </a:bodyPr>
          <a:lstStyle/>
          <a:p>
            <a:r>
              <a:rPr lang="en-US" sz="2400" b="1" dirty="0">
                <a:solidFill>
                  <a:schemeClr val="accent2"/>
                </a:solidFill>
              </a:rPr>
              <a:t>RESEARCH</a:t>
            </a:r>
            <a:r>
              <a:rPr lang="en-US" sz="3200" b="1" dirty="0">
                <a:solidFill>
                  <a:schemeClr val="accent2"/>
                </a:solidFill>
              </a:rPr>
              <a:t> </a:t>
            </a:r>
            <a:r>
              <a:rPr lang="en-US" sz="2400" b="1" dirty="0" smtClean="0">
                <a:solidFill>
                  <a:schemeClr val="accent2"/>
                </a:solidFill>
              </a:rPr>
              <a:t>PROGRAM</a:t>
            </a:r>
            <a:endParaRPr lang="ru-RU" sz="2400" b="1" dirty="0">
              <a:solidFill>
                <a:schemeClr val="accent2"/>
              </a:solidFill>
            </a:endParaRPr>
          </a:p>
        </p:txBody>
      </p:sp>
      <p:sp>
        <p:nvSpPr>
          <p:cNvPr id="3075" name="Rectangle 3"/>
          <p:cNvSpPr>
            <a:spLocks noGrp="1" noChangeArrowheads="1"/>
          </p:cNvSpPr>
          <p:nvPr>
            <p:ph type="body" idx="1"/>
          </p:nvPr>
        </p:nvSpPr>
        <p:spPr>
          <a:xfrm>
            <a:off x="152400" y="533400"/>
            <a:ext cx="8839200" cy="5562600"/>
          </a:xfrm>
        </p:spPr>
        <p:txBody>
          <a:bodyPr/>
          <a:lstStyle/>
          <a:p>
            <a:pPr>
              <a:lnSpc>
                <a:spcPct val="80000"/>
              </a:lnSpc>
            </a:pPr>
            <a:endParaRPr lang="en-US" sz="1000" b="1" dirty="0"/>
          </a:p>
          <a:p>
            <a:pPr algn="ctr">
              <a:lnSpc>
                <a:spcPct val="80000"/>
              </a:lnSpc>
              <a:buFontTx/>
              <a:buNone/>
            </a:pPr>
            <a:r>
              <a:rPr lang="en-US" sz="1400" b="1" i="1" u="sng" dirty="0" smtClean="0"/>
              <a:t>Tasks </a:t>
            </a:r>
            <a:r>
              <a:rPr lang="en-US" sz="1400" b="1" i="1" u="sng" dirty="0"/>
              <a:t>Description</a:t>
            </a:r>
          </a:p>
          <a:p>
            <a:pPr>
              <a:lnSpc>
                <a:spcPct val="80000"/>
              </a:lnSpc>
              <a:buFont typeface="Wingdings" pitchFamily="2" charset="2"/>
              <a:buChar char="Ø"/>
            </a:pPr>
            <a:r>
              <a:rPr lang="en-US" sz="1600" b="1" i="1" dirty="0">
                <a:solidFill>
                  <a:srgbClr val="CC0000"/>
                </a:solidFill>
              </a:rPr>
              <a:t>1</a:t>
            </a:r>
            <a:r>
              <a:rPr lang="en-US" sz="1600" dirty="0"/>
              <a:t>. </a:t>
            </a:r>
            <a:r>
              <a:rPr lang="en-US" sz="1600" b="1" dirty="0"/>
              <a:t>Calculation of wire design</a:t>
            </a:r>
          </a:p>
          <a:p>
            <a:pPr>
              <a:lnSpc>
                <a:spcPct val="80000"/>
              </a:lnSpc>
              <a:buFont typeface="Wingdings" pitchFamily="2" charset="2"/>
              <a:buChar char="Ø"/>
            </a:pPr>
            <a:r>
              <a:rPr lang="en-US" sz="1600" b="1" i="1" dirty="0">
                <a:solidFill>
                  <a:srgbClr val="CC0000"/>
                </a:solidFill>
              </a:rPr>
              <a:t>2</a:t>
            </a:r>
            <a:r>
              <a:rPr lang="en-US" sz="1600" b="1" dirty="0"/>
              <a:t>. Design of three-metal (</a:t>
            </a:r>
            <a:r>
              <a:rPr lang="en-US" sz="1600" b="1" dirty="0" err="1"/>
              <a:t>NbTi</a:t>
            </a:r>
            <a:r>
              <a:rPr lang="en-US" sz="1600" b="1" dirty="0"/>
              <a:t>/Nb/ resistive matrix), the first </a:t>
            </a:r>
            <a:r>
              <a:rPr lang="en-US" sz="1600" b="1" dirty="0" err="1"/>
              <a:t>multifilamentary</a:t>
            </a:r>
            <a:r>
              <a:rPr lang="en-US" sz="1600" b="1" dirty="0"/>
              <a:t> and the second </a:t>
            </a:r>
            <a:r>
              <a:rPr lang="en-US" sz="1600" b="1" dirty="0" err="1"/>
              <a:t>multifilamentary</a:t>
            </a:r>
            <a:r>
              <a:rPr lang="en-US" sz="1600" b="1" dirty="0"/>
              <a:t> billets.</a:t>
            </a:r>
          </a:p>
          <a:p>
            <a:pPr>
              <a:lnSpc>
                <a:spcPct val="80000"/>
              </a:lnSpc>
              <a:buFont typeface="Wingdings" pitchFamily="2" charset="2"/>
              <a:buChar char="Ø"/>
            </a:pPr>
            <a:r>
              <a:rPr lang="en-US" sz="1600" b="1" i="1" dirty="0">
                <a:solidFill>
                  <a:srgbClr val="CC0000"/>
                </a:solidFill>
              </a:rPr>
              <a:t>3</a:t>
            </a:r>
            <a:r>
              <a:rPr lang="en-US" sz="1600" b="1" dirty="0"/>
              <a:t>. Procurement of initial materials (Nb, Ti, Cu, </a:t>
            </a:r>
            <a:r>
              <a:rPr lang="en-US" sz="1600" b="1" dirty="0" err="1"/>
              <a:t>Mn</a:t>
            </a:r>
            <a:r>
              <a:rPr lang="en-US" sz="1600" b="1" dirty="0"/>
              <a:t>), preparation and characterization of high homogeneity Nb-(47</a:t>
            </a:r>
            <a:r>
              <a:rPr lang="en-US" sz="1600" b="1" dirty="0">
                <a:sym typeface="Symbol" pitchFamily="18" charset="2"/>
              </a:rPr>
              <a:t></a:t>
            </a:r>
            <a:r>
              <a:rPr lang="en-US" sz="1600" b="1" dirty="0"/>
              <a:t>1%)Ti alloy and resistive Cu-0.5%Mn alloy.</a:t>
            </a:r>
          </a:p>
          <a:p>
            <a:pPr>
              <a:lnSpc>
                <a:spcPct val="80000"/>
              </a:lnSpc>
              <a:buFont typeface="Wingdings" pitchFamily="2" charset="2"/>
              <a:buChar char="Ø"/>
            </a:pPr>
            <a:r>
              <a:rPr lang="en-US" sz="1600" b="1" i="1" dirty="0">
                <a:solidFill>
                  <a:srgbClr val="CC0000"/>
                </a:solidFill>
              </a:rPr>
              <a:t>4</a:t>
            </a:r>
            <a:r>
              <a:rPr lang="en-US" sz="1600" b="1" dirty="0"/>
              <a:t>. Fabrication of semi-products from </a:t>
            </a:r>
            <a:r>
              <a:rPr lang="en-US" sz="1600" b="1" dirty="0" err="1"/>
              <a:t>NbTi</a:t>
            </a:r>
            <a:r>
              <a:rPr lang="en-US" sz="1600" b="1" dirty="0"/>
              <a:t>, Nb, Cu and </a:t>
            </a:r>
            <a:r>
              <a:rPr lang="en-US" sz="1600" b="1" dirty="0" err="1"/>
              <a:t>CuMn</a:t>
            </a:r>
            <a:r>
              <a:rPr lang="en-US" sz="1600" b="1" dirty="0"/>
              <a:t>. Investigations of mechanical properties.</a:t>
            </a:r>
          </a:p>
          <a:p>
            <a:pPr>
              <a:lnSpc>
                <a:spcPct val="80000"/>
              </a:lnSpc>
              <a:buFont typeface="Wingdings" pitchFamily="2" charset="2"/>
              <a:buChar char="Ø"/>
            </a:pPr>
            <a:r>
              <a:rPr lang="en-US" sz="1600" b="1" i="1" dirty="0">
                <a:solidFill>
                  <a:srgbClr val="CC0000"/>
                </a:solidFill>
              </a:rPr>
              <a:t>5</a:t>
            </a:r>
            <a:r>
              <a:rPr lang="en-US" sz="1600" b="1" dirty="0"/>
              <a:t>. Assembly of the first </a:t>
            </a:r>
            <a:r>
              <a:rPr lang="en-US" sz="1600" b="1" dirty="0" err="1"/>
              <a:t>multifilamentary</a:t>
            </a:r>
            <a:r>
              <a:rPr lang="en-US" sz="1600" b="1" dirty="0"/>
              <a:t> billet and fabrication of samples of experimental single stacked wire.</a:t>
            </a:r>
          </a:p>
          <a:p>
            <a:pPr>
              <a:lnSpc>
                <a:spcPct val="80000"/>
              </a:lnSpc>
              <a:buFont typeface="Wingdings" pitchFamily="2" charset="2"/>
              <a:buChar char="Ø"/>
            </a:pPr>
            <a:r>
              <a:rPr lang="en-US" sz="1600" b="1" i="1" dirty="0">
                <a:solidFill>
                  <a:srgbClr val="CC0000"/>
                </a:solidFill>
              </a:rPr>
              <a:t>6</a:t>
            </a:r>
            <a:r>
              <a:rPr lang="en-US" sz="1600" b="1" dirty="0"/>
              <a:t>. Investigation of critical current density dependencies on heat treatment regime and twist pitch for the samples fabricated from the first </a:t>
            </a:r>
            <a:r>
              <a:rPr lang="en-US" sz="1600" b="1" dirty="0" err="1"/>
              <a:t>multifilamentary</a:t>
            </a:r>
            <a:r>
              <a:rPr lang="en-US" sz="1600" b="1" dirty="0"/>
              <a:t> billet. </a:t>
            </a:r>
          </a:p>
          <a:p>
            <a:pPr>
              <a:lnSpc>
                <a:spcPct val="80000"/>
              </a:lnSpc>
              <a:buFont typeface="Wingdings" pitchFamily="2" charset="2"/>
              <a:buChar char="Ø"/>
            </a:pPr>
            <a:r>
              <a:rPr lang="en-US" sz="1600" b="1" i="1" dirty="0">
                <a:solidFill>
                  <a:srgbClr val="CC0000"/>
                </a:solidFill>
              </a:rPr>
              <a:t>7</a:t>
            </a:r>
            <a:r>
              <a:rPr lang="en-US" sz="1600" b="1" dirty="0"/>
              <a:t>. Assembly of the second </a:t>
            </a:r>
            <a:r>
              <a:rPr lang="en-US" sz="1600" b="1" dirty="0" err="1"/>
              <a:t>multifilamentary</a:t>
            </a:r>
            <a:r>
              <a:rPr lang="en-US" sz="1600" b="1" dirty="0"/>
              <a:t> billet and fabrication of samples of experimental double stacked wire.</a:t>
            </a:r>
          </a:p>
          <a:p>
            <a:pPr>
              <a:lnSpc>
                <a:spcPct val="80000"/>
              </a:lnSpc>
              <a:buFont typeface="Wingdings" pitchFamily="2" charset="2"/>
              <a:buChar char="Ø"/>
            </a:pPr>
            <a:r>
              <a:rPr lang="en-US" sz="1600" b="1" i="1" dirty="0">
                <a:solidFill>
                  <a:srgbClr val="CC0000"/>
                </a:solidFill>
              </a:rPr>
              <a:t>8</a:t>
            </a:r>
            <a:r>
              <a:rPr lang="en-US" sz="1600" b="1" dirty="0"/>
              <a:t>. Investigation of critical current density dependencies on heat treatment regime and twist pitch for the samples fabricated from the second </a:t>
            </a:r>
            <a:r>
              <a:rPr lang="en-US" sz="1600" b="1" dirty="0" err="1"/>
              <a:t>mutifilamentary</a:t>
            </a:r>
            <a:r>
              <a:rPr lang="en-US" sz="1600" b="1" dirty="0"/>
              <a:t> billet. </a:t>
            </a:r>
          </a:p>
          <a:p>
            <a:pPr>
              <a:lnSpc>
                <a:spcPct val="80000"/>
              </a:lnSpc>
              <a:buFont typeface="Wingdings" pitchFamily="2" charset="2"/>
              <a:buChar char="Ø"/>
            </a:pPr>
            <a:r>
              <a:rPr lang="en-US" sz="1600" b="1" i="1" dirty="0">
                <a:solidFill>
                  <a:srgbClr val="CC0000"/>
                </a:solidFill>
              </a:rPr>
              <a:t>9</a:t>
            </a:r>
            <a:r>
              <a:rPr lang="en-US" sz="1600" b="1" dirty="0"/>
              <a:t>. Structural investigations. Testing of mechanical properties of experimental wires.</a:t>
            </a:r>
          </a:p>
          <a:p>
            <a:pPr>
              <a:lnSpc>
                <a:spcPct val="80000"/>
              </a:lnSpc>
              <a:buFont typeface="Wingdings" pitchFamily="2" charset="2"/>
              <a:buChar char="Ø"/>
            </a:pPr>
            <a:r>
              <a:rPr lang="en-US" sz="1600" b="1" i="1" dirty="0">
                <a:solidFill>
                  <a:srgbClr val="CC0000"/>
                </a:solidFill>
              </a:rPr>
              <a:t>10</a:t>
            </a:r>
            <a:r>
              <a:rPr lang="en-US" sz="1600" b="1" dirty="0"/>
              <a:t>. Critical current measurements at 4.2-6K and investigation of critical current density and “n” parameter.</a:t>
            </a:r>
          </a:p>
          <a:p>
            <a:pPr>
              <a:lnSpc>
                <a:spcPct val="80000"/>
              </a:lnSpc>
              <a:buFont typeface="Wingdings" pitchFamily="2" charset="2"/>
              <a:buChar char="Ø"/>
            </a:pPr>
            <a:r>
              <a:rPr lang="en-US" sz="1600" b="1" i="1" dirty="0">
                <a:solidFill>
                  <a:srgbClr val="CC0000"/>
                </a:solidFill>
              </a:rPr>
              <a:t>11</a:t>
            </a:r>
            <a:r>
              <a:rPr lang="en-US" sz="1600" b="1" dirty="0"/>
              <a:t>. Magnetization measurements at quasi-stationary and alternating fields, investigation of AC losses.</a:t>
            </a:r>
          </a:p>
          <a:p>
            <a:pPr>
              <a:lnSpc>
                <a:spcPct val="80000"/>
              </a:lnSpc>
              <a:buFont typeface="Wingdings" pitchFamily="2" charset="2"/>
              <a:buChar char="Ø"/>
            </a:pPr>
            <a:r>
              <a:rPr lang="en-US" sz="1600" b="1" i="1" dirty="0">
                <a:solidFill>
                  <a:srgbClr val="CC0000"/>
                </a:solidFill>
              </a:rPr>
              <a:t>12.</a:t>
            </a:r>
            <a:r>
              <a:rPr lang="en-US" sz="1600" b="1" dirty="0"/>
              <a:t> Fabrication and testing of model cable for SIS100 and investigation of wire and cable samples for SIS100 and SIS300.</a:t>
            </a:r>
          </a:p>
          <a:p>
            <a:pPr>
              <a:lnSpc>
                <a:spcPct val="80000"/>
              </a:lnSpc>
              <a:buFont typeface="Wingdings" pitchFamily="2" charset="2"/>
              <a:buChar char="Ø"/>
            </a:pPr>
            <a:r>
              <a:rPr lang="en-US" sz="1600" b="1" i="1" u="sng" dirty="0">
                <a:solidFill>
                  <a:srgbClr val="C00000"/>
                </a:solidFill>
              </a:rPr>
              <a:t>13.</a:t>
            </a:r>
            <a:r>
              <a:rPr lang="en-US" sz="1600" b="1" u="sng" dirty="0">
                <a:solidFill>
                  <a:srgbClr val="C00000"/>
                </a:solidFill>
              </a:rPr>
              <a:t> Overall </a:t>
            </a:r>
            <a:r>
              <a:rPr lang="en-US" sz="1600" b="1" u="sng" dirty="0" smtClean="0">
                <a:solidFill>
                  <a:srgbClr val="C00000"/>
                </a:solidFill>
              </a:rPr>
              <a:t>analysis </a:t>
            </a:r>
            <a:r>
              <a:rPr lang="en-US" sz="1600" b="1" u="sng" dirty="0">
                <a:solidFill>
                  <a:srgbClr val="C00000"/>
                </a:solidFill>
              </a:rPr>
              <a:t>of the project results. Preparation of a final report.</a:t>
            </a:r>
            <a:endParaRPr lang="ru-RU" sz="1600" b="1" u="sng" dirty="0">
              <a:solidFill>
                <a:srgbClr val="C00000"/>
              </a:solidFill>
            </a:endParaRPr>
          </a:p>
        </p:txBody>
      </p:sp>
      <p:pic>
        <p:nvPicPr>
          <p:cNvPr id="7"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132138" y="260350"/>
            <a:ext cx="2584450" cy="1015663"/>
          </a:xfrm>
          <a:prstGeom prst="rect">
            <a:avLst/>
          </a:prstGeom>
          <a:noFill/>
          <a:ln w="9525">
            <a:noFill/>
            <a:miter lim="800000"/>
            <a:headEnd/>
            <a:tailEnd/>
          </a:ln>
          <a:effectLst/>
        </p:spPr>
        <p:txBody>
          <a:bodyPr>
            <a:spAutoFit/>
          </a:bodyPr>
          <a:lstStyle/>
          <a:p>
            <a:pPr algn="ctr"/>
            <a:r>
              <a:rPr lang="en-US" sz="2400" dirty="0" smtClean="0">
                <a:solidFill>
                  <a:srgbClr val="FF0000"/>
                </a:solidFill>
              </a:rPr>
              <a:t>AMENDMENTS</a:t>
            </a:r>
          </a:p>
          <a:p>
            <a:pPr algn="ctr"/>
            <a:r>
              <a:rPr lang="en-US" dirty="0" smtClean="0"/>
              <a:t>made during the work </a:t>
            </a:r>
            <a:endParaRPr lang="en-US" dirty="0"/>
          </a:p>
          <a:p>
            <a:pPr algn="ctr"/>
            <a:endParaRPr lang="ru-RU" dirty="0"/>
          </a:p>
        </p:txBody>
      </p:sp>
      <p:sp>
        <p:nvSpPr>
          <p:cNvPr id="19461" name="Text Box 5"/>
          <p:cNvSpPr txBox="1">
            <a:spLocks noChangeArrowheads="1"/>
          </p:cNvSpPr>
          <p:nvPr/>
        </p:nvSpPr>
        <p:spPr bwMode="auto">
          <a:xfrm>
            <a:off x="785786" y="1285860"/>
            <a:ext cx="7129462" cy="4401205"/>
          </a:xfrm>
          <a:prstGeom prst="rect">
            <a:avLst/>
          </a:prstGeom>
          <a:noFill/>
          <a:ln w="9525">
            <a:noFill/>
            <a:miter lim="800000"/>
            <a:headEnd/>
            <a:tailEnd/>
          </a:ln>
          <a:effectLst/>
        </p:spPr>
        <p:txBody>
          <a:bodyPr>
            <a:spAutoFit/>
          </a:bodyPr>
          <a:lstStyle/>
          <a:p>
            <a:pPr marL="342900" indent="-342900" algn="ctr"/>
            <a:r>
              <a:rPr lang="en-US" sz="2000" dirty="0"/>
              <a:t>The </a:t>
            </a:r>
            <a:r>
              <a:rPr lang="en-US" sz="2000" dirty="0" err="1"/>
              <a:t>programme</a:t>
            </a:r>
            <a:r>
              <a:rPr lang="en-US" sz="2000" dirty="0"/>
              <a:t> was </a:t>
            </a:r>
            <a:r>
              <a:rPr lang="en-US" sz="2000" dirty="0" smtClean="0"/>
              <a:t>corrected </a:t>
            </a:r>
            <a:r>
              <a:rPr lang="en-US" sz="2000" dirty="0"/>
              <a:t>twice on diameters and amount of wires to be fabricated :</a:t>
            </a:r>
          </a:p>
          <a:p>
            <a:pPr marL="342900" indent="-342900" algn="ctr"/>
            <a:endParaRPr lang="en-US" sz="2000" dirty="0"/>
          </a:p>
          <a:p>
            <a:pPr marL="342900" indent="-342900"/>
            <a:r>
              <a:rPr lang="en-US" sz="2000" dirty="0"/>
              <a:t>1. First, after discussion at the INTAS-GSI kick-off meeting in Darmstadt (the decision of 28.06.2007). </a:t>
            </a:r>
          </a:p>
          <a:p>
            <a:pPr marL="342900" indent="-342900">
              <a:buFontTx/>
              <a:buChar char="•"/>
            </a:pPr>
            <a:r>
              <a:rPr lang="en-US" sz="2000" dirty="0"/>
              <a:t>Two types of 0.825 mm wire / 250m + 250 m</a:t>
            </a:r>
          </a:p>
          <a:p>
            <a:pPr marL="342900" indent="-342900">
              <a:buFontTx/>
              <a:buChar char="•"/>
            </a:pPr>
            <a:r>
              <a:rPr lang="en-US" sz="2000" dirty="0"/>
              <a:t>One type of 0.46 mm wire / 400 m</a:t>
            </a:r>
          </a:p>
          <a:p>
            <a:pPr marL="342900" indent="-342900">
              <a:buFontTx/>
              <a:buChar char="•"/>
            </a:pPr>
            <a:endParaRPr lang="en-US" sz="2000" dirty="0"/>
          </a:p>
          <a:p>
            <a:pPr marL="342900" indent="-342900"/>
            <a:r>
              <a:rPr lang="en-US" sz="2000" dirty="0"/>
              <a:t>2. Second, after discussion on cable layout (the decision of 26.09.2008). </a:t>
            </a:r>
          </a:p>
          <a:p>
            <a:pPr marL="342900" indent="-342900">
              <a:buFontTx/>
              <a:buChar char="•"/>
            </a:pPr>
            <a:r>
              <a:rPr lang="en-US" sz="2000" dirty="0"/>
              <a:t>One type of </a:t>
            </a:r>
            <a:r>
              <a:rPr lang="en-US" sz="2000" b="1" dirty="0"/>
              <a:t>0.5</a:t>
            </a:r>
            <a:r>
              <a:rPr lang="en-US" sz="2000" dirty="0"/>
              <a:t> mm wire / 400 m</a:t>
            </a:r>
          </a:p>
          <a:p>
            <a:pPr marL="342900" indent="-342900">
              <a:buFontTx/>
              <a:buChar char="•"/>
            </a:pPr>
            <a:r>
              <a:rPr lang="en-US" sz="2000" dirty="0"/>
              <a:t>One type </a:t>
            </a:r>
            <a:r>
              <a:rPr lang="ru-RU" sz="2000" dirty="0" smtClean="0"/>
              <a:t>(</a:t>
            </a:r>
            <a:r>
              <a:rPr lang="en-US" sz="2000" dirty="0" smtClean="0"/>
              <a:t>double stacked) of </a:t>
            </a:r>
            <a:r>
              <a:rPr lang="en-US" sz="2000" dirty="0"/>
              <a:t>0.825 mm wire / 250 m</a:t>
            </a:r>
          </a:p>
          <a:p>
            <a:pPr marL="342900" indent="-342900">
              <a:buFontTx/>
              <a:buChar char="•"/>
            </a:pPr>
            <a:r>
              <a:rPr lang="en-US" sz="2000" dirty="0"/>
              <a:t>One type </a:t>
            </a:r>
            <a:r>
              <a:rPr lang="en-US" sz="2000" dirty="0" smtClean="0"/>
              <a:t>(single or quasi single stacked) of </a:t>
            </a:r>
            <a:r>
              <a:rPr lang="en-US" sz="2000" b="1" dirty="0"/>
              <a:t>0.8</a:t>
            </a:r>
            <a:r>
              <a:rPr lang="en-US" sz="2000" dirty="0"/>
              <a:t> mm wire /250 m</a:t>
            </a:r>
          </a:p>
          <a:p>
            <a:pPr marL="342900" indent="-342900">
              <a:buFontTx/>
              <a:buChar char="•"/>
            </a:pPr>
            <a:r>
              <a:rPr lang="en-US" sz="2000" dirty="0"/>
              <a:t>Short sample of 0.825 mm wire of different </a:t>
            </a:r>
            <a:r>
              <a:rPr lang="en-US" sz="2000" dirty="0" smtClean="0"/>
              <a:t>lay-outs</a:t>
            </a:r>
            <a:r>
              <a:rPr lang="ru-RU" dirty="0"/>
              <a:t> </a:t>
            </a:r>
          </a:p>
        </p:txBody>
      </p:sp>
      <p:pic>
        <p:nvPicPr>
          <p:cNvPr id="4"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
        <p:nvSpPr>
          <p:cNvPr id="5" name="Дата 4"/>
          <p:cNvSpPr>
            <a:spLocks noGrp="1"/>
          </p:cNvSpPr>
          <p:nvPr>
            <p:ph type="dt" sz="half" idx="10"/>
          </p:nvPr>
        </p:nvSpPr>
        <p:spPr/>
        <p:txBody>
          <a:bodyPr/>
          <a:lstStyle/>
          <a:p>
            <a:r>
              <a:rPr lang="ru-RU" smtClean="0"/>
              <a:t>11-12 June 2007</a:t>
            </a:r>
            <a:endParaRPr lang="ru-RU"/>
          </a:p>
        </p:txBody>
      </p:sp>
      <p:sp>
        <p:nvSpPr>
          <p:cNvPr id="6" name="Номер слайда 5"/>
          <p:cNvSpPr>
            <a:spLocks noGrp="1"/>
          </p:cNvSpPr>
          <p:nvPr>
            <p:ph type="sldNum" sz="quarter" idx="12"/>
          </p:nvPr>
        </p:nvSpPr>
        <p:spPr/>
        <p:txBody>
          <a:bodyPr/>
          <a:lstStyle/>
          <a:p>
            <a:fld id="{EE51BB86-08E7-43E1-A8BA-7BD27CE4FC0C}" type="slidenum">
              <a:rPr lang="ru-RU" smtClean="0"/>
              <a:pPr/>
              <a:t>5</a:t>
            </a:fld>
            <a:endParaRPr lang="ru-RU"/>
          </a:p>
        </p:txBody>
      </p:sp>
      <p:sp>
        <p:nvSpPr>
          <p:cNvPr id="7" name="Нижний колонтитул 6"/>
          <p:cNvSpPr>
            <a:spLocks noGrp="1"/>
          </p:cNvSpPr>
          <p:nvPr>
            <p:ph type="ftr" sz="quarter" idx="11"/>
          </p:nvPr>
        </p:nvSpPr>
        <p:spPr/>
        <p:txBody>
          <a:bodyPr/>
          <a:lstStyle/>
          <a:p>
            <a:r>
              <a:rPr lang="en-US" smtClean="0"/>
              <a:t>INTAS-GSI Meeting, Darmstadt</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ru-RU"/>
              <a:t>INTAS-GSI Meeting, Darmstadt</a:t>
            </a:r>
          </a:p>
        </p:txBody>
      </p:sp>
      <p:sp>
        <p:nvSpPr>
          <p:cNvPr id="6" name="Номер слайда 5"/>
          <p:cNvSpPr>
            <a:spLocks noGrp="1"/>
          </p:cNvSpPr>
          <p:nvPr>
            <p:ph type="sldNum" sz="quarter" idx="12"/>
          </p:nvPr>
        </p:nvSpPr>
        <p:spPr/>
        <p:txBody>
          <a:bodyPr/>
          <a:lstStyle/>
          <a:p>
            <a:fld id="{39A4B92E-4496-455D-ABCA-82A8B2A578E0}" type="slidenum">
              <a:rPr lang="ru-RU"/>
              <a:pPr/>
              <a:t>6</a:t>
            </a:fld>
            <a:endParaRPr lang="ru-RU"/>
          </a:p>
        </p:txBody>
      </p:sp>
      <p:sp>
        <p:nvSpPr>
          <p:cNvPr id="17410" name="Rectangle 2"/>
          <p:cNvSpPr>
            <a:spLocks noGrp="1" noChangeArrowheads="1"/>
          </p:cNvSpPr>
          <p:nvPr>
            <p:ph type="title"/>
          </p:nvPr>
        </p:nvSpPr>
        <p:spPr>
          <a:xfrm>
            <a:off x="500034" y="285728"/>
            <a:ext cx="8229600" cy="2654296"/>
          </a:xfrm>
        </p:spPr>
        <p:txBody>
          <a:bodyPr>
            <a:normAutofit fontScale="90000"/>
          </a:bodyPr>
          <a:lstStyle/>
          <a:p>
            <a:r>
              <a:rPr lang="en-US" sz="3600" b="1" dirty="0" smtClean="0">
                <a:solidFill>
                  <a:schemeClr val="accent2"/>
                </a:solidFill>
              </a:rPr>
              <a:t/>
            </a:r>
            <a:br>
              <a:rPr lang="en-US" sz="3600" b="1" dirty="0" smtClean="0">
                <a:solidFill>
                  <a:schemeClr val="accent2"/>
                </a:solidFill>
              </a:rPr>
            </a:br>
            <a:r>
              <a:rPr lang="en-US" sz="3600" b="1" dirty="0" smtClean="0">
                <a:solidFill>
                  <a:schemeClr val="accent2"/>
                </a:solidFill>
              </a:rPr>
              <a:t> Initial materials </a:t>
            </a:r>
            <a:br>
              <a:rPr lang="en-US" sz="3600" b="1" dirty="0" smtClean="0">
                <a:solidFill>
                  <a:schemeClr val="accent2"/>
                </a:solidFill>
              </a:rPr>
            </a:br>
            <a:r>
              <a:rPr lang="en-US" sz="3200" dirty="0" smtClean="0"/>
              <a:t>T3.</a:t>
            </a:r>
            <a:r>
              <a:rPr lang="en-US" sz="3200" b="1" dirty="0" smtClean="0"/>
              <a:t> Procurement of initial materials (Nb, Ti, Cu, </a:t>
            </a:r>
            <a:r>
              <a:rPr lang="en-US" sz="3200" b="1" dirty="0" err="1" smtClean="0"/>
              <a:t>Mn</a:t>
            </a:r>
            <a:r>
              <a:rPr lang="en-US" sz="3200" b="1" dirty="0" smtClean="0"/>
              <a:t>), preparation and characterization of high homogeneity Nb-(47</a:t>
            </a:r>
            <a:r>
              <a:rPr lang="en-US" sz="3200" b="1" dirty="0" smtClean="0">
                <a:sym typeface="Symbol" pitchFamily="18" charset="2"/>
              </a:rPr>
              <a:t></a:t>
            </a:r>
            <a:r>
              <a:rPr lang="en-US" sz="3200" b="1" dirty="0" smtClean="0"/>
              <a:t>1%)Ti alloy and resistive Cu-0.5%Mn alloy</a:t>
            </a:r>
            <a:r>
              <a:rPr lang="en-US" sz="3200" b="1" dirty="0" smtClean="0">
                <a:sym typeface="Symbol" pitchFamily="18" charset="2"/>
              </a:rPr>
              <a:t>.</a:t>
            </a:r>
            <a:r>
              <a:rPr lang="en-US" sz="3600" b="1" dirty="0" smtClean="0">
                <a:solidFill>
                  <a:schemeClr val="accent2"/>
                </a:solidFill>
              </a:rPr>
              <a:t/>
            </a:r>
            <a:br>
              <a:rPr lang="en-US" sz="3600" b="1" dirty="0" smtClean="0">
                <a:solidFill>
                  <a:schemeClr val="accent2"/>
                </a:solidFill>
              </a:rPr>
            </a:br>
            <a:endParaRPr lang="ru-RU" sz="3600" b="1" dirty="0">
              <a:solidFill>
                <a:schemeClr val="accent2"/>
              </a:solidFill>
            </a:endParaRPr>
          </a:p>
        </p:txBody>
      </p:sp>
      <p:sp>
        <p:nvSpPr>
          <p:cNvPr id="17411" name="Rectangle 3"/>
          <p:cNvSpPr>
            <a:spLocks noGrp="1" noChangeArrowheads="1"/>
          </p:cNvSpPr>
          <p:nvPr>
            <p:ph type="body" idx="1"/>
          </p:nvPr>
        </p:nvSpPr>
        <p:spPr>
          <a:xfrm>
            <a:off x="357158" y="2857496"/>
            <a:ext cx="8229600" cy="3429000"/>
          </a:xfrm>
        </p:spPr>
        <p:txBody>
          <a:bodyPr/>
          <a:lstStyle/>
          <a:p>
            <a:r>
              <a:rPr lang="en-US" sz="2800" dirty="0"/>
              <a:t>Certified initial materials (niobium, titanium, copper, manganese) </a:t>
            </a:r>
            <a:r>
              <a:rPr lang="en-US" sz="2800" dirty="0" smtClean="0"/>
              <a:t>were </a:t>
            </a:r>
            <a:r>
              <a:rPr lang="en-US" sz="2800" dirty="0"/>
              <a:t>prepared for fabrication of the billet’s elements</a:t>
            </a:r>
          </a:p>
          <a:p>
            <a:r>
              <a:rPr lang="en-US" sz="2800" dirty="0"/>
              <a:t>The ingot of superconducting Nb-(47</a:t>
            </a:r>
            <a:r>
              <a:rPr lang="en-US" sz="2800" dirty="0">
                <a:sym typeface="Symbol" pitchFamily="18" charset="2"/>
              </a:rPr>
              <a:t></a:t>
            </a:r>
            <a:r>
              <a:rPr lang="en-US" sz="2800" dirty="0"/>
              <a:t>1%)Ti alloy has been melted and </a:t>
            </a:r>
            <a:r>
              <a:rPr lang="en-US" sz="2800" dirty="0" smtClean="0"/>
              <a:t>homogenized </a:t>
            </a:r>
            <a:endParaRPr lang="en-US" sz="2800" dirty="0"/>
          </a:p>
          <a:p>
            <a:r>
              <a:rPr lang="en-US" sz="2800" dirty="0"/>
              <a:t>The ingot of resistive Cu-0.5%Mn alloy has been </a:t>
            </a:r>
            <a:r>
              <a:rPr lang="en-US" sz="2800" dirty="0" smtClean="0"/>
              <a:t>melted </a:t>
            </a:r>
            <a:endParaRPr lang="en-US" sz="2800" dirty="0"/>
          </a:p>
          <a:p>
            <a:endParaRPr lang="ru-RU" sz="2800" dirty="0"/>
          </a:p>
        </p:txBody>
      </p:sp>
      <p:pic>
        <p:nvPicPr>
          <p:cNvPr id="7"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Дата 4"/>
          <p:cNvSpPr>
            <a:spLocks noGrp="1"/>
          </p:cNvSpPr>
          <p:nvPr>
            <p:ph type="dt" sz="half" idx="10"/>
          </p:nvPr>
        </p:nvSpPr>
        <p:spPr/>
        <p:txBody>
          <a:bodyPr/>
          <a:lstStyle/>
          <a:p>
            <a:r>
              <a:rPr lang="ru-RU" smtClean="0"/>
              <a:t>11-12 June 2007</a:t>
            </a:r>
            <a:endParaRPr lang="ru-RU"/>
          </a:p>
        </p:txBody>
      </p:sp>
      <p:sp>
        <p:nvSpPr>
          <p:cNvPr id="67" name="Нижний колонтитул 5"/>
          <p:cNvSpPr>
            <a:spLocks noGrp="1"/>
          </p:cNvSpPr>
          <p:nvPr>
            <p:ph type="ftr" sz="quarter" idx="11"/>
          </p:nvPr>
        </p:nvSpPr>
        <p:spPr/>
        <p:txBody>
          <a:bodyPr/>
          <a:lstStyle/>
          <a:p>
            <a:r>
              <a:rPr lang="ru-RU"/>
              <a:t>INTAS-GSI Meeting, Darmstadt</a:t>
            </a:r>
          </a:p>
        </p:txBody>
      </p:sp>
      <p:sp>
        <p:nvSpPr>
          <p:cNvPr id="68" name="Номер слайда 6"/>
          <p:cNvSpPr>
            <a:spLocks noGrp="1"/>
          </p:cNvSpPr>
          <p:nvPr>
            <p:ph type="sldNum" sz="quarter" idx="12"/>
          </p:nvPr>
        </p:nvSpPr>
        <p:spPr/>
        <p:txBody>
          <a:bodyPr/>
          <a:lstStyle/>
          <a:p>
            <a:fld id="{25FD5D0C-2B0B-477F-A5B2-D869F402FEF1}" type="slidenum">
              <a:rPr lang="ru-RU"/>
              <a:pPr/>
              <a:t>7</a:t>
            </a:fld>
            <a:endParaRPr lang="ru-RU"/>
          </a:p>
        </p:txBody>
      </p:sp>
      <p:sp>
        <p:nvSpPr>
          <p:cNvPr id="9218" name="Rectangle 2"/>
          <p:cNvSpPr>
            <a:spLocks noGrp="1" noChangeArrowheads="1"/>
          </p:cNvSpPr>
          <p:nvPr>
            <p:ph type="title"/>
          </p:nvPr>
        </p:nvSpPr>
        <p:spPr>
          <a:xfrm>
            <a:off x="457200" y="274638"/>
            <a:ext cx="8229600" cy="868362"/>
          </a:xfrm>
        </p:spPr>
        <p:txBody>
          <a:bodyPr/>
          <a:lstStyle/>
          <a:p>
            <a:r>
              <a:rPr lang="en-US" sz="3600" b="1">
                <a:solidFill>
                  <a:schemeClr val="accent2"/>
                </a:solidFill>
              </a:rPr>
              <a:t>Tests of initial materials</a:t>
            </a:r>
            <a:endParaRPr lang="ru-RU" sz="3600" b="1">
              <a:solidFill>
                <a:schemeClr val="accent2"/>
              </a:solidFill>
            </a:endParaRPr>
          </a:p>
        </p:txBody>
      </p:sp>
      <p:sp>
        <p:nvSpPr>
          <p:cNvPr id="9219" name="Rectangle 3"/>
          <p:cNvSpPr>
            <a:spLocks noGrp="1" noChangeArrowheads="1"/>
          </p:cNvSpPr>
          <p:nvPr>
            <p:ph type="body" sz="half" idx="1"/>
          </p:nvPr>
        </p:nvSpPr>
        <p:spPr>
          <a:xfrm>
            <a:off x="395288" y="1628775"/>
            <a:ext cx="8569325" cy="576263"/>
          </a:xfrm>
        </p:spPr>
        <p:txBody>
          <a:bodyPr/>
          <a:lstStyle/>
          <a:p>
            <a:pPr algn="ctr">
              <a:buFontTx/>
              <a:buNone/>
            </a:pPr>
            <a:r>
              <a:rPr lang="en-US" sz="2000" b="1" dirty="0"/>
              <a:t>Chemical composition of superconducting alloy (ingot # 527)</a:t>
            </a:r>
          </a:p>
          <a:p>
            <a:pPr algn="ctr">
              <a:buFontTx/>
              <a:buNone/>
            </a:pPr>
            <a:endParaRPr lang="ru-RU" sz="1800" b="1" dirty="0"/>
          </a:p>
        </p:txBody>
      </p:sp>
      <p:graphicFrame>
        <p:nvGraphicFramePr>
          <p:cNvPr id="9297" name="Group 81"/>
          <p:cNvGraphicFramePr>
            <a:graphicFrameLocks noGrp="1"/>
          </p:cNvGraphicFramePr>
          <p:nvPr>
            <p:ph sz="half" idx="2"/>
          </p:nvPr>
        </p:nvGraphicFramePr>
        <p:xfrm>
          <a:off x="304800" y="2349500"/>
          <a:ext cx="8610600" cy="2400300"/>
        </p:xfrm>
        <a:graphic>
          <a:graphicData uri="http://schemas.openxmlformats.org/drawingml/2006/table">
            <a:tbl>
              <a:tblPr/>
              <a:tblGrid>
                <a:gridCol w="685800"/>
                <a:gridCol w="609600"/>
                <a:gridCol w="666750"/>
                <a:gridCol w="603250"/>
                <a:gridCol w="604838"/>
                <a:gridCol w="604837"/>
                <a:gridCol w="604838"/>
                <a:gridCol w="603250"/>
                <a:gridCol w="604837"/>
                <a:gridCol w="604838"/>
                <a:gridCol w="604837"/>
                <a:gridCol w="603250"/>
                <a:gridCol w="604838"/>
                <a:gridCol w="604837"/>
              </a:tblGrid>
              <a:tr h="98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wt%</a:t>
                      </a:r>
                      <a:endParaRPr kumimoji="0" lang="ru-RU" sz="16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Fe </a:t>
                      </a: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Sn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ppm</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Specified</a:t>
                      </a:r>
                      <a:endParaRPr kumimoji="0" lang="ru-R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46.0-48.5</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150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125</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700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150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Real</a:t>
                      </a:r>
                      <a:endParaRPr kumimoji="0" lang="ru-RU"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47.8</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110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36</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53</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75</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28</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&lt; 10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&lt;10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200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&lt;50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160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&lt;30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Дата 6"/>
          <p:cNvSpPr>
            <a:spLocks noGrp="1"/>
          </p:cNvSpPr>
          <p:nvPr>
            <p:ph type="dt" sz="half" idx="10"/>
          </p:nvPr>
        </p:nvSpPr>
        <p:spPr/>
        <p:txBody>
          <a:bodyPr/>
          <a:lstStyle/>
          <a:p>
            <a:r>
              <a:rPr lang="ru-RU" smtClean="0"/>
              <a:t>11-12 June 2007</a:t>
            </a:r>
            <a:endParaRPr lang="ru-RU"/>
          </a:p>
        </p:txBody>
      </p:sp>
      <p:sp>
        <p:nvSpPr>
          <p:cNvPr id="32" name="Нижний колонтитул 7"/>
          <p:cNvSpPr>
            <a:spLocks noGrp="1"/>
          </p:cNvSpPr>
          <p:nvPr>
            <p:ph type="ftr" sz="quarter" idx="11"/>
          </p:nvPr>
        </p:nvSpPr>
        <p:spPr/>
        <p:txBody>
          <a:bodyPr/>
          <a:lstStyle/>
          <a:p>
            <a:r>
              <a:rPr lang="ru-RU"/>
              <a:t>INTAS-GSI Meeting, Darmstadt</a:t>
            </a:r>
          </a:p>
        </p:txBody>
      </p:sp>
      <p:sp>
        <p:nvSpPr>
          <p:cNvPr id="33" name="Номер слайда 8"/>
          <p:cNvSpPr>
            <a:spLocks noGrp="1"/>
          </p:cNvSpPr>
          <p:nvPr>
            <p:ph type="sldNum" sz="quarter" idx="12"/>
          </p:nvPr>
        </p:nvSpPr>
        <p:spPr/>
        <p:txBody>
          <a:bodyPr/>
          <a:lstStyle/>
          <a:p>
            <a:fld id="{29ED64C6-E2E7-4CF6-B28D-ACC7D4E02CA8}" type="slidenum">
              <a:rPr lang="ru-RU"/>
              <a:pPr/>
              <a:t>8</a:t>
            </a:fld>
            <a:endParaRPr lang="ru-RU"/>
          </a:p>
        </p:txBody>
      </p:sp>
      <p:sp>
        <p:nvSpPr>
          <p:cNvPr id="6146" name="Rectangle 2"/>
          <p:cNvSpPr>
            <a:spLocks noGrp="1" noChangeArrowheads="1"/>
          </p:cNvSpPr>
          <p:nvPr>
            <p:ph type="title" sz="quarter"/>
          </p:nvPr>
        </p:nvSpPr>
        <p:spPr>
          <a:xfrm>
            <a:off x="642909" y="44450"/>
            <a:ext cx="8250265" cy="863600"/>
          </a:xfrm>
        </p:spPr>
        <p:txBody>
          <a:bodyPr/>
          <a:lstStyle/>
          <a:p>
            <a:r>
              <a:rPr lang="en-US" sz="2000" b="1" dirty="0">
                <a:solidFill>
                  <a:schemeClr val="accent2"/>
                </a:solidFill>
              </a:rPr>
              <a:t>Resistive alloy</a:t>
            </a:r>
            <a:r>
              <a:rPr lang="ru-RU" sz="2000" b="1" dirty="0">
                <a:solidFill>
                  <a:schemeClr val="accent2"/>
                </a:solidFill>
              </a:rPr>
              <a:t>.</a:t>
            </a:r>
            <a:r>
              <a:rPr lang="en-US" sz="2000" b="1" dirty="0">
                <a:solidFill>
                  <a:schemeClr val="accent2"/>
                </a:solidFill>
              </a:rPr>
              <a:t> Fragments of structure </a:t>
            </a:r>
            <a:r>
              <a:rPr lang="en-US" sz="2000" b="1" dirty="0" smtClean="0">
                <a:solidFill>
                  <a:schemeClr val="accent2"/>
                </a:solidFill>
              </a:rPr>
              <a:t>(ingot  130mm in </a:t>
            </a:r>
            <a:r>
              <a:rPr lang="en-US" sz="2000" b="1" dirty="0" err="1" smtClean="0">
                <a:solidFill>
                  <a:schemeClr val="accent2"/>
                </a:solidFill>
              </a:rPr>
              <a:t>dia</a:t>
            </a:r>
            <a:r>
              <a:rPr lang="en-US" sz="2000" b="1" dirty="0" smtClean="0">
                <a:solidFill>
                  <a:schemeClr val="accent2"/>
                </a:solidFill>
              </a:rPr>
              <a:t>) </a:t>
            </a:r>
            <a:br>
              <a:rPr lang="en-US" sz="2000" b="1" dirty="0" smtClean="0">
                <a:solidFill>
                  <a:schemeClr val="accent2"/>
                </a:solidFill>
              </a:rPr>
            </a:br>
            <a:r>
              <a:rPr lang="ru-RU" sz="2000" b="1" dirty="0" smtClean="0">
                <a:solidFill>
                  <a:schemeClr val="accent2"/>
                </a:solidFill>
              </a:rPr>
              <a:t> </a:t>
            </a:r>
            <a:r>
              <a:rPr lang="en-US" sz="2000" b="1" dirty="0" err="1">
                <a:solidFill>
                  <a:schemeClr val="accent2"/>
                </a:solidFill>
              </a:rPr>
              <a:t>Microhomogeneity</a:t>
            </a:r>
            <a:r>
              <a:rPr lang="en-US" sz="2000" b="1" dirty="0">
                <a:solidFill>
                  <a:schemeClr val="accent2"/>
                </a:solidFill>
              </a:rPr>
              <a:t>  (Profile of </a:t>
            </a:r>
            <a:r>
              <a:rPr lang="en-US" sz="2000" b="1" dirty="0" err="1">
                <a:solidFill>
                  <a:schemeClr val="accent2"/>
                </a:solidFill>
              </a:rPr>
              <a:t>Mn</a:t>
            </a:r>
            <a:r>
              <a:rPr lang="en-US" sz="2000" b="1" dirty="0">
                <a:solidFill>
                  <a:schemeClr val="accent2"/>
                </a:solidFill>
              </a:rPr>
              <a:t> content)</a:t>
            </a:r>
            <a:r>
              <a:rPr lang="ru-RU" sz="2000" b="1" dirty="0">
                <a:solidFill>
                  <a:schemeClr val="accent2"/>
                </a:solidFill>
              </a:rPr>
              <a:t>.</a:t>
            </a:r>
          </a:p>
        </p:txBody>
      </p:sp>
      <p:graphicFrame>
        <p:nvGraphicFramePr>
          <p:cNvPr id="6147" name="Object 3"/>
          <p:cNvGraphicFramePr>
            <a:graphicFrameLocks/>
          </p:cNvGraphicFramePr>
          <p:nvPr>
            <p:ph sz="quarter" idx="1"/>
          </p:nvPr>
        </p:nvGraphicFramePr>
        <p:xfrm>
          <a:off x="5310188" y="1484313"/>
          <a:ext cx="3203575" cy="1439862"/>
        </p:xfrm>
        <a:graphic>
          <a:graphicData uri="http://schemas.openxmlformats.org/presentationml/2006/ole">
            <p:oleObj spid="_x0000_s1026" name="Диаграмма" r:id="rId3" imgW="4206240" imgH="1889923" progId="Excel.Sheet.8">
              <p:embed/>
            </p:oleObj>
          </a:graphicData>
        </a:graphic>
      </p:graphicFrame>
      <p:graphicFrame>
        <p:nvGraphicFramePr>
          <p:cNvPr id="6148" name="Object 4"/>
          <p:cNvGraphicFramePr>
            <a:graphicFrameLocks/>
          </p:cNvGraphicFramePr>
          <p:nvPr>
            <p:ph sz="quarter" idx="2"/>
          </p:nvPr>
        </p:nvGraphicFramePr>
        <p:xfrm>
          <a:off x="5341938" y="2781300"/>
          <a:ext cx="3213100" cy="1439863"/>
        </p:xfrm>
        <a:graphic>
          <a:graphicData uri="http://schemas.openxmlformats.org/presentationml/2006/ole">
            <p:oleObj spid="_x0000_s1027" name="Диаграмма" r:id="rId4" imgW="4183380" imgH="1874642" progId="Excel.Sheet.8">
              <p:embed/>
            </p:oleObj>
          </a:graphicData>
        </a:graphic>
      </p:graphicFrame>
      <p:graphicFrame>
        <p:nvGraphicFramePr>
          <p:cNvPr id="6149" name="Object 5"/>
          <p:cNvGraphicFramePr>
            <a:graphicFrameLocks/>
          </p:cNvGraphicFramePr>
          <p:nvPr>
            <p:ph sz="quarter" idx="3"/>
          </p:nvPr>
        </p:nvGraphicFramePr>
        <p:xfrm>
          <a:off x="5364163" y="4221163"/>
          <a:ext cx="3168650" cy="1249362"/>
        </p:xfrm>
        <a:graphic>
          <a:graphicData uri="http://schemas.openxmlformats.org/presentationml/2006/ole">
            <p:oleObj spid="_x0000_s1028" name="Диаграмма" r:id="rId5" imgW="4076700" imgH="1546921" progId="Excel.Sheet.8">
              <p:embed/>
            </p:oleObj>
          </a:graphicData>
        </a:graphic>
      </p:graphicFrame>
      <p:graphicFrame>
        <p:nvGraphicFramePr>
          <p:cNvPr id="6150" name="Object 6"/>
          <p:cNvGraphicFramePr>
            <a:graphicFrameLocks/>
          </p:cNvGraphicFramePr>
          <p:nvPr>
            <p:ph sz="quarter" idx="4"/>
          </p:nvPr>
        </p:nvGraphicFramePr>
        <p:xfrm>
          <a:off x="5003800" y="5445125"/>
          <a:ext cx="3671888" cy="1344613"/>
        </p:xfrm>
        <a:graphic>
          <a:graphicData uri="http://schemas.openxmlformats.org/presentationml/2006/ole">
            <p:oleObj spid="_x0000_s1029" name="Диаграмма" r:id="rId6" imgW="4335780" imgH="1569679" progId="Excel.Sheet.8">
              <p:embed/>
            </p:oleObj>
          </a:graphicData>
        </a:graphic>
      </p:graphicFrame>
      <p:grpSp>
        <p:nvGrpSpPr>
          <p:cNvPr id="2" name="Group 7"/>
          <p:cNvGrpSpPr>
            <a:grpSpLocks/>
          </p:cNvGrpSpPr>
          <p:nvPr/>
        </p:nvGrpSpPr>
        <p:grpSpPr bwMode="auto">
          <a:xfrm>
            <a:off x="323850" y="836613"/>
            <a:ext cx="3700463" cy="5805487"/>
            <a:chOff x="281" y="572"/>
            <a:chExt cx="2331" cy="3657"/>
          </a:xfrm>
        </p:grpSpPr>
        <p:grpSp>
          <p:nvGrpSpPr>
            <p:cNvPr id="3" name="Group 8"/>
            <p:cNvGrpSpPr>
              <a:grpSpLocks/>
            </p:cNvGrpSpPr>
            <p:nvPr/>
          </p:nvGrpSpPr>
          <p:grpSpPr bwMode="auto">
            <a:xfrm>
              <a:off x="281" y="740"/>
              <a:ext cx="2327" cy="3377"/>
              <a:chOff x="281" y="740"/>
              <a:chExt cx="2327" cy="3377"/>
            </a:xfrm>
          </p:grpSpPr>
          <p:sp>
            <p:nvSpPr>
              <p:cNvPr id="6153" name="Line 9"/>
              <p:cNvSpPr>
                <a:spLocks noChangeShapeType="1"/>
              </p:cNvSpPr>
              <p:nvPr/>
            </p:nvSpPr>
            <p:spPr bwMode="auto">
              <a:xfrm flipV="1">
                <a:off x="281" y="754"/>
                <a:ext cx="0" cy="1587"/>
              </a:xfrm>
              <a:prstGeom prst="line">
                <a:avLst/>
              </a:prstGeom>
              <a:noFill/>
              <a:ln w="38100">
                <a:solidFill>
                  <a:schemeClr val="tx1"/>
                </a:solidFill>
                <a:round/>
                <a:headEnd/>
                <a:tailEnd/>
              </a:ln>
              <a:effectLst/>
            </p:spPr>
            <p:txBody>
              <a:bodyPr/>
              <a:lstStyle/>
              <a:p>
                <a:endParaRPr lang="ru-RU"/>
              </a:p>
            </p:txBody>
          </p:sp>
          <p:sp>
            <p:nvSpPr>
              <p:cNvPr id="6154" name="Freeform 10"/>
              <p:cNvSpPr>
                <a:spLocks/>
              </p:cNvSpPr>
              <p:nvPr/>
            </p:nvSpPr>
            <p:spPr bwMode="auto">
              <a:xfrm>
                <a:off x="281" y="2296"/>
                <a:ext cx="2313" cy="45"/>
              </a:xfrm>
              <a:custGeom>
                <a:avLst/>
                <a:gdLst/>
                <a:ahLst/>
                <a:cxnLst>
                  <a:cxn ang="0">
                    <a:pos x="0" y="45"/>
                  </a:cxn>
                  <a:cxn ang="0">
                    <a:pos x="136" y="0"/>
                  </a:cxn>
                  <a:cxn ang="0">
                    <a:pos x="317" y="45"/>
                  </a:cxn>
                  <a:cxn ang="0">
                    <a:pos x="499" y="0"/>
                  </a:cxn>
                  <a:cxn ang="0">
                    <a:pos x="680" y="45"/>
                  </a:cxn>
                  <a:cxn ang="0">
                    <a:pos x="907" y="0"/>
                  </a:cxn>
                  <a:cxn ang="0">
                    <a:pos x="1088" y="45"/>
                  </a:cxn>
                  <a:cxn ang="0">
                    <a:pos x="1270" y="0"/>
                  </a:cxn>
                  <a:cxn ang="0">
                    <a:pos x="1451" y="45"/>
                  </a:cxn>
                  <a:cxn ang="0">
                    <a:pos x="1632" y="0"/>
                  </a:cxn>
                  <a:cxn ang="0">
                    <a:pos x="1859" y="45"/>
                  </a:cxn>
                  <a:cxn ang="0">
                    <a:pos x="2041" y="0"/>
                  </a:cxn>
                  <a:cxn ang="0">
                    <a:pos x="2222" y="45"/>
                  </a:cxn>
                  <a:cxn ang="0">
                    <a:pos x="2268" y="0"/>
                  </a:cxn>
                </a:cxnLst>
                <a:rect l="0" t="0" r="r" b="b"/>
                <a:pathLst>
                  <a:path w="2268" h="45">
                    <a:moveTo>
                      <a:pt x="0" y="45"/>
                    </a:moveTo>
                    <a:cubicBezTo>
                      <a:pt x="41" y="22"/>
                      <a:pt x="83" y="0"/>
                      <a:pt x="136" y="0"/>
                    </a:cubicBezTo>
                    <a:cubicBezTo>
                      <a:pt x="189" y="0"/>
                      <a:pt x="257" y="45"/>
                      <a:pt x="317" y="45"/>
                    </a:cubicBezTo>
                    <a:cubicBezTo>
                      <a:pt x="377" y="45"/>
                      <a:pt x="439" y="0"/>
                      <a:pt x="499" y="0"/>
                    </a:cubicBezTo>
                    <a:cubicBezTo>
                      <a:pt x="559" y="0"/>
                      <a:pt x="612" y="45"/>
                      <a:pt x="680" y="45"/>
                    </a:cubicBezTo>
                    <a:cubicBezTo>
                      <a:pt x="748" y="45"/>
                      <a:pt x="839" y="0"/>
                      <a:pt x="907" y="0"/>
                    </a:cubicBezTo>
                    <a:cubicBezTo>
                      <a:pt x="975" y="0"/>
                      <a:pt x="1028" y="45"/>
                      <a:pt x="1088" y="45"/>
                    </a:cubicBezTo>
                    <a:cubicBezTo>
                      <a:pt x="1148" y="45"/>
                      <a:pt x="1210" y="0"/>
                      <a:pt x="1270" y="0"/>
                    </a:cubicBezTo>
                    <a:cubicBezTo>
                      <a:pt x="1330" y="0"/>
                      <a:pt x="1391" y="45"/>
                      <a:pt x="1451" y="45"/>
                    </a:cubicBezTo>
                    <a:cubicBezTo>
                      <a:pt x="1511" y="45"/>
                      <a:pt x="1564" y="0"/>
                      <a:pt x="1632" y="0"/>
                    </a:cubicBezTo>
                    <a:cubicBezTo>
                      <a:pt x="1700" y="0"/>
                      <a:pt x="1791" y="45"/>
                      <a:pt x="1859" y="45"/>
                    </a:cubicBezTo>
                    <a:cubicBezTo>
                      <a:pt x="1927" y="45"/>
                      <a:pt x="1981" y="0"/>
                      <a:pt x="2041" y="0"/>
                    </a:cubicBezTo>
                    <a:cubicBezTo>
                      <a:pt x="2101" y="0"/>
                      <a:pt x="2184" y="45"/>
                      <a:pt x="2222" y="45"/>
                    </a:cubicBezTo>
                    <a:cubicBezTo>
                      <a:pt x="2260" y="45"/>
                      <a:pt x="2253" y="15"/>
                      <a:pt x="2268" y="0"/>
                    </a:cubicBezTo>
                  </a:path>
                </a:pathLst>
              </a:custGeom>
              <a:noFill/>
              <a:ln w="38100" cmpd="sng">
                <a:solidFill>
                  <a:schemeClr val="tx1"/>
                </a:solidFill>
                <a:round/>
                <a:headEnd/>
                <a:tailEnd/>
              </a:ln>
              <a:effectLst/>
            </p:spPr>
            <p:txBody>
              <a:bodyPr/>
              <a:lstStyle/>
              <a:p>
                <a:endParaRPr lang="ru-RU"/>
              </a:p>
            </p:txBody>
          </p:sp>
          <p:sp>
            <p:nvSpPr>
              <p:cNvPr id="6155" name="Freeform 11"/>
              <p:cNvSpPr>
                <a:spLocks/>
              </p:cNvSpPr>
              <p:nvPr/>
            </p:nvSpPr>
            <p:spPr bwMode="auto">
              <a:xfrm>
                <a:off x="281" y="2387"/>
                <a:ext cx="2313" cy="45"/>
              </a:xfrm>
              <a:custGeom>
                <a:avLst/>
                <a:gdLst/>
                <a:ahLst/>
                <a:cxnLst>
                  <a:cxn ang="0">
                    <a:pos x="0" y="45"/>
                  </a:cxn>
                  <a:cxn ang="0">
                    <a:pos x="136" y="0"/>
                  </a:cxn>
                  <a:cxn ang="0">
                    <a:pos x="317" y="45"/>
                  </a:cxn>
                  <a:cxn ang="0">
                    <a:pos x="499" y="0"/>
                  </a:cxn>
                  <a:cxn ang="0">
                    <a:pos x="680" y="45"/>
                  </a:cxn>
                  <a:cxn ang="0">
                    <a:pos x="907" y="0"/>
                  </a:cxn>
                  <a:cxn ang="0">
                    <a:pos x="1088" y="45"/>
                  </a:cxn>
                  <a:cxn ang="0">
                    <a:pos x="1270" y="0"/>
                  </a:cxn>
                  <a:cxn ang="0">
                    <a:pos x="1451" y="45"/>
                  </a:cxn>
                  <a:cxn ang="0">
                    <a:pos x="1632" y="0"/>
                  </a:cxn>
                  <a:cxn ang="0">
                    <a:pos x="1859" y="45"/>
                  </a:cxn>
                  <a:cxn ang="0">
                    <a:pos x="2041" y="0"/>
                  </a:cxn>
                  <a:cxn ang="0">
                    <a:pos x="2222" y="45"/>
                  </a:cxn>
                  <a:cxn ang="0">
                    <a:pos x="2268" y="0"/>
                  </a:cxn>
                </a:cxnLst>
                <a:rect l="0" t="0" r="r" b="b"/>
                <a:pathLst>
                  <a:path w="2268" h="45">
                    <a:moveTo>
                      <a:pt x="0" y="45"/>
                    </a:moveTo>
                    <a:cubicBezTo>
                      <a:pt x="41" y="22"/>
                      <a:pt x="83" y="0"/>
                      <a:pt x="136" y="0"/>
                    </a:cubicBezTo>
                    <a:cubicBezTo>
                      <a:pt x="189" y="0"/>
                      <a:pt x="257" y="45"/>
                      <a:pt x="317" y="45"/>
                    </a:cubicBezTo>
                    <a:cubicBezTo>
                      <a:pt x="377" y="45"/>
                      <a:pt x="439" y="0"/>
                      <a:pt x="499" y="0"/>
                    </a:cubicBezTo>
                    <a:cubicBezTo>
                      <a:pt x="559" y="0"/>
                      <a:pt x="612" y="45"/>
                      <a:pt x="680" y="45"/>
                    </a:cubicBezTo>
                    <a:cubicBezTo>
                      <a:pt x="748" y="45"/>
                      <a:pt x="839" y="0"/>
                      <a:pt x="907" y="0"/>
                    </a:cubicBezTo>
                    <a:cubicBezTo>
                      <a:pt x="975" y="0"/>
                      <a:pt x="1028" y="45"/>
                      <a:pt x="1088" y="45"/>
                    </a:cubicBezTo>
                    <a:cubicBezTo>
                      <a:pt x="1148" y="45"/>
                      <a:pt x="1210" y="0"/>
                      <a:pt x="1270" y="0"/>
                    </a:cubicBezTo>
                    <a:cubicBezTo>
                      <a:pt x="1330" y="0"/>
                      <a:pt x="1391" y="45"/>
                      <a:pt x="1451" y="45"/>
                    </a:cubicBezTo>
                    <a:cubicBezTo>
                      <a:pt x="1511" y="45"/>
                      <a:pt x="1564" y="0"/>
                      <a:pt x="1632" y="0"/>
                    </a:cubicBezTo>
                    <a:cubicBezTo>
                      <a:pt x="1700" y="0"/>
                      <a:pt x="1791" y="45"/>
                      <a:pt x="1859" y="45"/>
                    </a:cubicBezTo>
                    <a:cubicBezTo>
                      <a:pt x="1927" y="45"/>
                      <a:pt x="1981" y="0"/>
                      <a:pt x="2041" y="0"/>
                    </a:cubicBezTo>
                    <a:cubicBezTo>
                      <a:pt x="2101" y="0"/>
                      <a:pt x="2184" y="45"/>
                      <a:pt x="2222" y="45"/>
                    </a:cubicBezTo>
                    <a:cubicBezTo>
                      <a:pt x="2260" y="45"/>
                      <a:pt x="2253" y="15"/>
                      <a:pt x="2268" y="0"/>
                    </a:cubicBezTo>
                  </a:path>
                </a:pathLst>
              </a:custGeom>
              <a:noFill/>
              <a:ln w="38100" cmpd="sng">
                <a:solidFill>
                  <a:schemeClr val="tx1"/>
                </a:solidFill>
                <a:round/>
                <a:headEnd/>
                <a:tailEnd/>
              </a:ln>
              <a:effectLst/>
            </p:spPr>
            <p:txBody>
              <a:bodyPr/>
              <a:lstStyle/>
              <a:p>
                <a:endParaRPr lang="ru-RU"/>
              </a:p>
            </p:txBody>
          </p:sp>
          <p:sp>
            <p:nvSpPr>
              <p:cNvPr id="6156" name="Line 12"/>
              <p:cNvSpPr>
                <a:spLocks noChangeShapeType="1"/>
              </p:cNvSpPr>
              <p:nvPr/>
            </p:nvSpPr>
            <p:spPr bwMode="auto">
              <a:xfrm>
                <a:off x="281" y="740"/>
                <a:ext cx="2313" cy="0"/>
              </a:xfrm>
              <a:prstGeom prst="line">
                <a:avLst/>
              </a:prstGeom>
              <a:noFill/>
              <a:ln w="38100">
                <a:solidFill>
                  <a:schemeClr val="tx1"/>
                </a:solidFill>
                <a:round/>
                <a:headEnd/>
                <a:tailEnd/>
              </a:ln>
              <a:effectLst/>
            </p:spPr>
            <p:txBody>
              <a:bodyPr/>
              <a:lstStyle/>
              <a:p>
                <a:endParaRPr lang="ru-RU"/>
              </a:p>
            </p:txBody>
          </p:sp>
          <p:sp>
            <p:nvSpPr>
              <p:cNvPr id="6157" name="Line 13"/>
              <p:cNvSpPr>
                <a:spLocks noChangeShapeType="1"/>
              </p:cNvSpPr>
              <p:nvPr/>
            </p:nvSpPr>
            <p:spPr bwMode="auto">
              <a:xfrm>
                <a:off x="281" y="2432"/>
                <a:ext cx="0" cy="1678"/>
              </a:xfrm>
              <a:prstGeom prst="line">
                <a:avLst/>
              </a:prstGeom>
              <a:noFill/>
              <a:ln w="38100">
                <a:solidFill>
                  <a:schemeClr val="tx1"/>
                </a:solidFill>
                <a:round/>
                <a:headEnd/>
                <a:tailEnd/>
              </a:ln>
              <a:effectLst/>
            </p:spPr>
            <p:txBody>
              <a:bodyPr/>
              <a:lstStyle/>
              <a:p>
                <a:endParaRPr lang="ru-RU"/>
              </a:p>
            </p:txBody>
          </p:sp>
          <p:sp>
            <p:nvSpPr>
              <p:cNvPr id="6158" name="Line 14"/>
              <p:cNvSpPr>
                <a:spLocks noChangeShapeType="1"/>
              </p:cNvSpPr>
              <p:nvPr/>
            </p:nvSpPr>
            <p:spPr bwMode="auto">
              <a:xfrm flipV="1">
                <a:off x="281" y="4117"/>
                <a:ext cx="2327" cy="0"/>
              </a:xfrm>
              <a:prstGeom prst="line">
                <a:avLst/>
              </a:prstGeom>
              <a:noFill/>
              <a:ln w="38100">
                <a:solidFill>
                  <a:schemeClr val="tx1"/>
                </a:solidFill>
                <a:round/>
                <a:headEnd/>
                <a:tailEnd/>
              </a:ln>
              <a:effectLst/>
            </p:spPr>
            <p:txBody>
              <a:bodyPr/>
              <a:lstStyle/>
              <a:p>
                <a:endParaRPr lang="ru-RU"/>
              </a:p>
            </p:txBody>
          </p:sp>
        </p:grpSp>
        <p:pic>
          <p:nvPicPr>
            <p:cNvPr id="6159" name="Picture 15" descr="1"/>
            <p:cNvPicPr>
              <a:picLocks noChangeAspect="1" noChangeArrowheads="1"/>
            </p:cNvPicPr>
            <p:nvPr/>
          </p:nvPicPr>
          <p:blipFill>
            <a:blip r:embed="rId7" cstate="print"/>
            <a:srcRect/>
            <a:stretch>
              <a:fillRect/>
            </a:stretch>
          </p:blipFill>
          <p:spPr bwMode="auto">
            <a:xfrm>
              <a:off x="295" y="754"/>
              <a:ext cx="2317" cy="1388"/>
            </a:xfrm>
            <a:prstGeom prst="rect">
              <a:avLst/>
            </a:prstGeom>
            <a:noFill/>
            <a:ln>
              <a:noFill/>
            </a:ln>
          </p:spPr>
        </p:pic>
        <p:pic>
          <p:nvPicPr>
            <p:cNvPr id="6160" name="Picture 16" descr="2"/>
            <p:cNvPicPr>
              <a:picLocks noChangeAspect="1" noChangeArrowheads="1"/>
            </p:cNvPicPr>
            <p:nvPr/>
          </p:nvPicPr>
          <p:blipFill>
            <a:blip r:embed="rId8" cstate="print"/>
            <a:srcRect/>
            <a:stretch>
              <a:fillRect/>
            </a:stretch>
          </p:blipFill>
          <p:spPr bwMode="auto">
            <a:xfrm>
              <a:off x="295" y="2613"/>
              <a:ext cx="2317" cy="1492"/>
            </a:xfrm>
            <a:prstGeom prst="rect">
              <a:avLst/>
            </a:prstGeom>
            <a:noFill/>
            <a:ln>
              <a:noFill/>
            </a:ln>
          </p:spPr>
        </p:pic>
        <p:sp>
          <p:nvSpPr>
            <p:cNvPr id="6161" name="Line 17"/>
            <p:cNvSpPr>
              <a:spLocks noChangeShapeType="1"/>
            </p:cNvSpPr>
            <p:nvPr/>
          </p:nvSpPr>
          <p:spPr bwMode="auto">
            <a:xfrm>
              <a:off x="2608" y="572"/>
              <a:ext cx="0" cy="3657"/>
            </a:xfrm>
            <a:prstGeom prst="line">
              <a:avLst/>
            </a:prstGeom>
            <a:noFill/>
            <a:ln w="76200">
              <a:solidFill>
                <a:srgbClr val="FF0000"/>
              </a:solidFill>
              <a:prstDash val="lgDashDot"/>
              <a:round/>
              <a:headEnd/>
              <a:tailEnd/>
            </a:ln>
            <a:effectLst/>
          </p:spPr>
          <p:txBody>
            <a:bodyPr/>
            <a:lstStyle/>
            <a:p>
              <a:endParaRPr lang="ru-RU"/>
            </a:p>
          </p:txBody>
        </p:sp>
      </p:grpSp>
      <p:grpSp>
        <p:nvGrpSpPr>
          <p:cNvPr id="4" name="Group 18"/>
          <p:cNvGrpSpPr>
            <a:grpSpLocks/>
          </p:cNvGrpSpPr>
          <p:nvPr/>
        </p:nvGrpSpPr>
        <p:grpSpPr bwMode="auto">
          <a:xfrm>
            <a:off x="468313" y="2133600"/>
            <a:ext cx="4751387" cy="3816350"/>
            <a:chOff x="295" y="1344"/>
            <a:chExt cx="2993" cy="2404"/>
          </a:xfrm>
        </p:grpSpPr>
        <p:sp>
          <p:nvSpPr>
            <p:cNvPr id="6163" name="Oval 19"/>
            <p:cNvSpPr>
              <a:spLocks noChangeArrowheads="1"/>
            </p:cNvSpPr>
            <p:nvPr/>
          </p:nvSpPr>
          <p:spPr bwMode="auto">
            <a:xfrm>
              <a:off x="340" y="1525"/>
              <a:ext cx="181" cy="181"/>
            </a:xfrm>
            <a:prstGeom prst="ellipse">
              <a:avLst/>
            </a:prstGeom>
            <a:noFill/>
            <a:ln w="28575">
              <a:solidFill>
                <a:schemeClr val="accent2"/>
              </a:solidFill>
              <a:round/>
              <a:headEnd/>
              <a:tailEnd/>
            </a:ln>
            <a:effectLst/>
          </p:spPr>
          <p:txBody>
            <a:bodyPr wrap="none" anchor="ctr"/>
            <a:lstStyle/>
            <a:p>
              <a:endParaRPr lang="ru-RU"/>
            </a:p>
          </p:txBody>
        </p:sp>
        <p:sp>
          <p:nvSpPr>
            <p:cNvPr id="6164" name="Line 20"/>
            <p:cNvSpPr>
              <a:spLocks noChangeShapeType="1"/>
            </p:cNvSpPr>
            <p:nvPr/>
          </p:nvSpPr>
          <p:spPr bwMode="auto">
            <a:xfrm>
              <a:off x="521" y="1616"/>
              <a:ext cx="2767" cy="453"/>
            </a:xfrm>
            <a:prstGeom prst="line">
              <a:avLst/>
            </a:prstGeom>
            <a:noFill/>
            <a:ln w="9525">
              <a:solidFill>
                <a:schemeClr val="tx1"/>
              </a:solidFill>
              <a:round/>
              <a:headEnd/>
              <a:tailEnd type="triangle" w="med" len="med"/>
            </a:ln>
            <a:effectLst/>
          </p:spPr>
          <p:txBody>
            <a:bodyPr/>
            <a:lstStyle/>
            <a:p>
              <a:endParaRPr lang="ru-RU"/>
            </a:p>
          </p:txBody>
        </p:sp>
        <p:sp>
          <p:nvSpPr>
            <p:cNvPr id="6165" name="Oval 21"/>
            <p:cNvSpPr>
              <a:spLocks noChangeArrowheads="1"/>
            </p:cNvSpPr>
            <p:nvPr/>
          </p:nvSpPr>
          <p:spPr bwMode="auto">
            <a:xfrm>
              <a:off x="2245" y="1525"/>
              <a:ext cx="181" cy="181"/>
            </a:xfrm>
            <a:prstGeom prst="ellipse">
              <a:avLst/>
            </a:prstGeom>
            <a:noFill/>
            <a:ln w="28575">
              <a:solidFill>
                <a:schemeClr val="accent2"/>
              </a:solidFill>
              <a:round/>
              <a:headEnd/>
              <a:tailEnd/>
            </a:ln>
            <a:effectLst/>
          </p:spPr>
          <p:txBody>
            <a:bodyPr wrap="none" anchor="ctr"/>
            <a:lstStyle/>
            <a:p>
              <a:endParaRPr lang="ru-RU"/>
            </a:p>
          </p:txBody>
        </p:sp>
        <p:sp>
          <p:nvSpPr>
            <p:cNvPr id="6166" name="Line 22"/>
            <p:cNvSpPr>
              <a:spLocks noChangeShapeType="1"/>
            </p:cNvSpPr>
            <p:nvPr/>
          </p:nvSpPr>
          <p:spPr bwMode="auto">
            <a:xfrm flipV="1">
              <a:off x="2426" y="1344"/>
              <a:ext cx="862" cy="272"/>
            </a:xfrm>
            <a:prstGeom prst="line">
              <a:avLst/>
            </a:prstGeom>
            <a:noFill/>
            <a:ln w="9525">
              <a:solidFill>
                <a:schemeClr val="tx1"/>
              </a:solidFill>
              <a:round/>
              <a:headEnd/>
              <a:tailEnd type="triangle" w="med" len="med"/>
            </a:ln>
            <a:effectLst/>
          </p:spPr>
          <p:txBody>
            <a:bodyPr/>
            <a:lstStyle/>
            <a:p>
              <a:endParaRPr lang="ru-RU"/>
            </a:p>
          </p:txBody>
        </p:sp>
        <p:sp>
          <p:nvSpPr>
            <p:cNvPr id="6167" name="Oval 23"/>
            <p:cNvSpPr>
              <a:spLocks noChangeArrowheads="1"/>
            </p:cNvSpPr>
            <p:nvPr/>
          </p:nvSpPr>
          <p:spPr bwMode="auto">
            <a:xfrm>
              <a:off x="295" y="3340"/>
              <a:ext cx="181" cy="181"/>
            </a:xfrm>
            <a:prstGeom prst="ellipse">
              <a:avLst/>
            </a:prstGeom>
            <a:noFill/>
            <a:ln w="28575">
              <a:solidFill>
                <a:schemeClr val="accent2"/>
              </a:solidFill>
              <a:round/>
              <a:headEnd/>
              <a:tailEnd/>
            </a:ln>
            <a:effectLst/>
          </p:spPr>
          <p:txBody>
            <a:bodyPr wrap="none" anchor="ctr"/>
            <a:lstStyle/>
            <a:p>
              <a:endParaRPr lang="ru-RU"/>
            </a:p>
          </p:txBody>
        </p:sp>
        <p:sp>
          <p:nvSpPr>
            <p:cNvPr id="6168" name="Line 24"/>
            <p:cNvSpPr>
              <a:spLocks noChangeShapeType="1"/>
            </p:cNvSpPr>
            <p:nvPr/>
          </p:nvSpPr>
          <p:spPr bwMode="auto">
            <a:xfrm>
              <a:off x="476" y="3431"/>
              <a:ext cx="2812" cy="317"/>
            </a:xfrm>
            <a:prstGeom prst="line">
              <a:avLst/>
            </a:prstGeom>
            <a:noFill/>
            <a:ln w="9525">
              <a:solidFill>
                <a:schemeClr val="tx1"/>
              </a:solidFill>
              <a:round/>
              <a:headEnd/>
              <a:tailEnd type="triangle" w="med" len="med"/>
            </a:ln>
            <a:effectLst/>
          </p:spPr>
          <p:txBody>
            <a:bodyPr/>
            <a:lstStyle/>
            <a:p>
              <a:endParaRPr lang="ru-RU"/>
            </a:p>
          </p:txBody>
        </p:sp>
        <p:sp>
          <p:nvSpPr>
            <p:cNvPr id="6169" name="Oval 25"/>
            <p:cNvSpPr>
              <a:spLocks noChangeArrowheads="1"/>
            </p:cNvSpPr>
            <p:nvPr/>
          </p:nvSpPr>
          <p:spPr bwMode="auto">
            <a:xfrm>
              <a:off x="2200" y="3340"/>
              <a:ext cx="181" cy="181"/>
            </a:xfrm>
            <a:prstGeom prst="ellipse">
              <a:avLst/>
            </a:prstGeom>
            <a:noFill/>
            <a:ln w="28575">
              <a:solidFill>
                <a:schemeClr val="accent2"/>
              </a:solidFill>
              <a:round/>
              <a:headEnd/>
              <a:tailEnd/>
            </a:ln>
            <a:effectLst/>
          </p:spPr>
          <p:txBody>
            <a:bodyPr wrap="none" anchor="ctr"/>
            <a:lstStyle/>
            <a:p>
              <a:endParaRPr lang="ru-RU"/>
            </a:p>
          </p:txBody>
        </p:sp>
        <p:sp>
          <p:nvSpPr>
            <p:cNvPr id="6170" name="Line 26"/>
            <p:cNvSpPr>
              <a:spLocks noChangeShapeType="1"/>
            </p:cNvSpPr>
            <p:nvPr/>
          </p:nvSpPr>
          <p:spPr bwMode="auto">
            <a:xfrm flipV="1">
              <a:off x="2381" y="3022"/>
              <a:ext cx="907" cy="409"/>
            </a:xfrm>
            <a:prstGeom prst="line">
              <a:avLst/>
            </a:prstGeom>
            <a:noFill/>
            <a:ln w="9525">
              <a:solidFill>
                <a:schemeClr val="tx1"/>
              </a:solidFill>
              <a:round/>
              <a:headEnd/>
              <a:tailEnd type="triangle" w="med" len="med"/>
            </a:ln>
            <a:effectLst/>
          </p:spPr>
          <p:txBody>
            <a:bodyPr/>
            <a:lstStyle/>
            <a:p>
              <a:endParaRPr lang="ru-RU"/>
            </a:p>
          </p:txBody>
        </p:sp>
      </p:grpSp>
      <p:sp>
        <p:nvSpPr>
          <p:cNvPr id="6171" name="Text Box 27"/>
          <p:cNvSpPr txBox="1">
            <a:spLocks noChangeArrowheads="1"/>
          </p:cNvSpPr>
          <p:nvPr/>
        </p:nvSpPr>
        <p:spPr bwMode="auto">
          <a:xfrm>
            <a:off x="4211638" y="1196975"/>
            <a:ext cx="806450" cy="825500"/>
          </a:xfrm>
          <a:prstGeom prst="rect">
            <a:avLst/>
          </a:prstGeom>
          <a:noFill/>
          <a:ln w="9525">
            <a:noFill/>
            <a:miter lim="800000"/>
            <a:headEnd/>
            <a:tailEnd/>
          </a:ln>
          <a:effectLst/>
        </p:spPr>
        <p:txBody>
          <a:bodyPr wrap="none">
            <a:spAutoFit/>
          </a:bodyPr>
          <a:lstStyle/>
          <a:p>
            <a:r>
              <a:rPr lang="en-US" sz="1600"/>
              <a:t>Top</a:t>
            </a:r>
          </a:p>
          <a:p>
            <a:endParaRPr lang="en-US" sz="1600"/>
          </a:p>
          <a:p>
            <a:r>
              <a:rPr lang="en-US" sz="1600"/>
              <a:t> center</a:t>
            </a:r>
            <a:endParaRPr lang="ru-RU" sz="1600"/>
          </a:p>
        </p:txBody>
      </p:sp>
      <p:sp>
        <p:nvSpPr>
          <p:cNvPr id="6172" name="Text Box 28"/>
          <p:cNvSpPr txBox="1">
            <a:spLocks noChangeArrowheads="1"/>
          </p:cNvSpPr>
          <p:nvPr/>
        </p:nvSpPr>
        <p:spPr bwMode="auto">
          <a:xfrm>
            <a:off x="4211638" y="2565400"/>
            <a:ext cx="1079500" cy="336550"/>
          </a:xfrm>
          <a:prstGeom prst="rect">
            <a:avLst/>
          </a:prstGeom>
          <a:noFill/>
          <a:ln w="9525">
            <a:noFill/>
            <a:miter lim="800000"/>
            <a:headEnd/>
            <a:tailEnd/>
          </a:ln>
          <a:effectLst/>
        </p:spPr>
        <p:txBody>
          <a:bodyPr>
            <a:spAutoFit/>
          </a:bodyPr>
          <a:lstStyle/>
          <a:p>
            <a:r>
              <a:rPr lang="en-US" sz="1600"/>
              <a:t>periphery</a:t>
            </a:r>
            <a:endParaRPr lang="ru-RU" sz="1600"/>
          </a:p>
        </p:txBody>
      </p:sp>
      <p:sp>
        <p:nvSpPr>
          <p:cNvPr id="6174" name="Text Box 30"/>
          <p:cNvSpPr txBox="1">
            <a:spLocks noChangeArrowheads="1"/>
          </p:cNvSpPr>
          <p:nvPr/>
        </p:nvSpPr>
        <p:spPr bwMode="auto">
          <a:xfrm>
            <a:off x="4211638" y="3933825"/>
            <a:ext cx="971550" cy="825500"/>
          </a:xfrm>
          <a:prstGeom prst="rect">
            <a:avLst/>
          </a:prstGeom>
          <a:noFill/>
          <a:ln w="9525">
            <a:noFill/>
            <a:miter lim="800000"/>
            <a:headEnd/>
            <a:tailEnd/>
          </a:ln>
          <a:effectLst/>
        </p:spPr>
        <p:txBody>
          <a:bodyPr>
            <a:spAutoFit/>
          </a:bodyPr>
          <a:lstStyle/>
          <a:p>
            <a:r>
              <a:rPr lang="en-US" sz="1600"/>
              <a:t>Bottom</a:t>
            </a:r>
          </a:p>
          <a:p>
            <a:r>
              <a:rPr lang="en-US" sz="1600"/>
              <a:t> </a:t>
            </a:r>
          </a:p>
          <a:p>
            <a:r>
              <a:rPr lang="en-US" sz="1600"/>
              <a:t>center</a:t>
            </a:r>
            <a:endParaRPr lang="ru-RU" sz="1600"/>
          </a:p>
        </p:txBody>
      </p:sp>
      <p:sp>
        <p:nvSpPr>
          <p:cNvPr id="6175" name="Text Box 31"/>
          <p:cNvSpPr txBox="1">
            <a:spLocks noChangeArrowheads="1"/>
          </p:cNvSpPr>
          <p:nvPr/>
        </p:nvSpPr>
        <p:spPr bwMode="auto">
          <a:xfrm>
            <a:off x="4067175" y="5468938"/>
            <a:ext cx="1030288" cy="336550"/>
          </a:xfrm>
          <a:prstGeom prst="rect">
            <a:avLst/>
          </a:prstGeom>
          <a:noFill/>
          <a:ln w="9525">
            <a:noFill/>
            <a:miter lim="800000"/>
            <a:headEnd/>
            <a:tailEnd/>
          </a:ln>
          <a:effectLst/>
        </p:spPr>
        <p:txBody>
          <a:bodyPr wrap="none">
            <a:spAutoFit/>
          </a:bodyPr>
          <a:lstStyle/>
          <a:p>
            <a:r>
              <a:rPr lang="en-US" sz="1600"/>
              <a:t>periphery</a:t>
            </a:r>
            <a:endParaRPr lang="ru-RU" sz="1600"/>
          </a:p>
        </p:txBody>
      </p:sp>
      <p:pic>
        <p:nvPicPr>
          <p:cNvPr id="34" name="Picture 16" descr="Deviatka VNIINM"/>
          <p:cNvPicPr>
            <a:picLocks noChangeAspect="1" noChangeArrowheads="1"/>
          </p:cNvPicPr>
          <p:nvPr/>
        </p:nvPicPr>
        <p:blipFill>
          <a:blip r:embed="rId9"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r>
              <a:rPr lang="ru-RU" smtClean="0"/>
              <a:t>11-12 June 2007</a:t>
            </a:r>
            <a:endParaRPr lang="ru-RU"/>
          </a:p>
        </p:txBody>
      </p:sp>
      <p:sp>
        <p:nvSpPr>
          <p:cNvPr id="5" name="Нижний колонтитул 4"/>
          <p:cNvSpPr>
            <a:spLocks noGrp="1"/>
          </p:cNvSpPr>
          <p:nvPr>
            <p:ph type="ftr" sz="quarter" idx="11"/>
          </p:nvPr>
        </p:nvSpPr>
        <p:spPr/>
        <p:txBody>
          <a:bodyPr/>
          <a:lstStyle/>
          <a:p>
            <a:r>
              <a:rPr lang="ru-RU"/>
              <a:t>INTAS-GSI Meeting, Darmstadt</a:t>
            </a:r>
          </a:p>
        </p:txBody>
      </p:sp>
      <p:sp>
        <p:nvSpPr>
          <p:cNvPr id="6" name="Номер слайда 5"/>
          <p:cNvSpPr>
            <a:spLocks noGrp="1"/>
          </p:cNvSpPr>
          <p:nvPr>
            <p:ph type="sldNum" sz="quarter" idx="12"/>
          </p:nvPr>
        </p:nvSpPr>
        <p:spPr/>
        <p:txBody>
          <a:bodyPr/>
          <a:lstStyle/>
          <a:p>
            <a:fld id="{AA5442ED-44B0-4DCB-AD2B-F710E9275141}" type="slidenum">
              <a:rPr lang="ru-RU"/>
              <a:pPr/>
              <a:t>9</a:t>
            </a:fld>
            <a:endParaRPr lang="ru-RU"/>
          </a:p>
        </p:txBody>
      </p:sp>
      <p:sp>
        <p:nvSpPr>
          <p:cNvPr id="18434" name="Rectangle 2"/>
          <p:cNvSpPr>
            <a:spLocks noGrp="1" noChangeArrowheads="1"/>
          </p:cNvSpPr>
          <p:nvPr>
            <p:ph type="title"/>
          </p:nvPr>
        </p:nvSpPr>
        <p:spPr>
          <a:xfrm>
            <a:off x="457200" y="228600"/>
            <a:ext cx="8229600" cy="609600"/>
          </a:xfrm>
        </p:spPr>
        <p:txBody>
          <a:bodyPr>
            <a:normAutofit fontScale="90000"/>
          </a:bodyPr>
          <a:lstStyle/>
          <a:p>
            <a:r>
              <a:rPr lang="en-US" sz="3600" b="1">
                <a:solidFill>
                  <a:schemeClr val="accent2"/>
                </a:solidFill>
              </a:rPr>
              <a:t>Tests of initial materials</a:t>
            </a:r>
            <a:endParaRPr lang="ru-RU" sz="3600" b="1">
              <a:solidFill>
                <a:schemeClr val="accent2"/>
              </a:solidFill>
            </a:endParaRPr>
          </a:p>
        </p:txBody>
      </p:sp>
      <p:sp>
        <p:nvSpPr>
          <p:cNvPr id="18435" name="Rectangle 3"/>
          <p:cNvSpPr>
            <a:spLocks noGrp="1" noChangeArrowheads="1"/>
          </p:cNvSpPr>
          <p:nvPr>
            <p:ph type="body" idx="1"/>
          </p:nvPr>
        </p:nvSpPr>
        <p:spPr>
          <a:xfrm>
            <a:off x="457200" y="1143000"/>
            <a:ext cx="8229600" cy="4876800"/>
          </a:xfrm>
        </p:spPr>
        <p:txBody>
          <a:bodyPr/>
          <a:lstStyle/>
          <a:p>
            <a:r>
              <a:rPr lang="en-US" sz="2400" b="1" dirty="0"/>
              <a:t>Resistive alloy Cu-0.5%Mn</a:t>
            </a:r>
          </a:p>
          <a:p>
            <a:pPr algn="ctr">
              <a:buFontTx/>
              <a:buNone/>
            </a:pPr>
            <a:r>
              <a:rPr lang="en-US" sz="2000" dirty="0"/>
              <a:t>Room temperature resistivity</a:t>
            </a:r>
          </a:p>
          <a:p>
            <a:pPr>
              <a:buFontTx/>
              <a:buNone/>
            </a:pPr>
            <a:r>
              <a:rPr lang="en-US" sz="2000" dirty="0"/>
              <a:t>Cold drawn – </a:t>
            </a:r>
            <a:r>
              <a:rPr lang="en-US" sz="2400" b="1" dirty="0"/>
              <a:t>3.37-3.41 </a:t>
            </a:r>
            <a:r>
              <a:rPr lang="en-US" sz="2400" b="1" dirty="0">
                <a:sym typeface="Symbol" pitchFamily="18" charset="2"/>
              </a:rPr>
              <a:t></a:t>
            </a:r>
            <a:r>
              <a:rPr lang="en-US" sz="2400" b="1" dirty="0"/>
              <a:t>-cm</a:t>
            </a:r>
            <a:r>
              <a:rPr lang="ru-RU" dirty="0"/>
              <a:t> </a:t>
            </a:r>
            <a:endParaRPr lang="en-US" sz="2000" dirty="0"/>
          </a:p>
          <a:p>
            <a:pPr>
              <a:buFontTx/>
              <a:buNone/>
            </a:pPr>
            <a:r>
              <a:rPr lang="en-US" sz="2000" dirty="0"/>
              <a:t>Annealed (500</a:t>
            </a:r>
            <a:r>
              <a:rPr lang="en-US" sz="2000" dirty="0">
                <a:sym typeface="Symbol" pitchFamily="18" charset="2"/>
              </a:rPr>
              <a:t>C</a:t>
            </a:r>
            <a:r>
              <a:rPr lang="en-US" sz="2000" dirty="0"/>
              <a:t>) – </a:t>
            </a:r>
            <a:r>
              <a:rPr lang="en-US" sz="2400" b="1" dirty="0"/>
              <a:t>3.41-3.42 </a:t>
            </a:r>
            <a:r>
              <a:rPr lang="en-US" sz="2400" b="1" dirty="0">
                <a:sym typeface="Symbol" pitchFamily="18" charset="2"/>
              </a:rPr>
              <a:t></a:t>
            </a:r>
            <a:r>
              <a:rPr lang="en-US" sz="2400" b="1" dirty="0"/>
              <a:t>-cm</a:t>
            </a:r>
            <a:r>
              <a:rPr lang="ru-RU" dirty="0"/>
              <a:t> </a:t>
            </a:r>
            <a:endParaRPr lang="en-US" sz="2000" dirty="0"/>
          </a:p>
          <a:p>
            <a:pPr algn="ctr">
              <a:buFontTx/>
              <a:buNone/>
            </a:pPr>
            <a:endParaRPr lang="en-US" sz="2000" dirty="0"/>
          </a:p>
          <a:p>
            <a:pPr algn="ctr">
              <a:buFontTx/>
              <a:buNone/>
            </a:pPr>
            <a:r>
              <a:rPr lang="en-US" sz="2000" dirty="0"/>
              <a:t>Resistivity in liquid helium</a:t>
            </a:r>
          </a:p>
          <a:p>
            <a:pPr>
              <a:buFontTx/>
              <a:buNone/>
            </a:pPr>
            <a:r>
              <a:rPr lang="en-US" sz="2000" dirty="0"/>
              <a:t>Cold drawn – </a:t>
            </a:r>
            <a:r>
              <a:rPr lang="en-US" sz="2400" b="1" dirty="0"/>
              <a:t>1.62 </a:t>
            </a:r>
            <a:r>
              <a:rPr lang="en-US" sz="2400" b="1" dirty="0">
                <a:sym typeface="Symbol" pitchFamily="18" charset="2"/>
              </a:rPr>
              <a:t></a:t>
            </a:r>
            <a:r>
              <a:rPr lang="en-US" sz="2400" b="1" dirty="0"/>
              <a:t>-cm</a:t>
            </a:r>
            <a:r>
              <a:rPr lang="ru-RU" dirty="0"/>
              <a:t> </a:t>
            </a:r>
            <a:endParaRPr lang="en-US" sz="2000" dirty="0"/>
          </a:p>
          <a:p>
            <a:pPr>
              <a:buFontTx/>
              <a:buNone/>
            </a:pPr>
            <a:r>
              <a:rPr lang="en-US" sz="2000" dirty="0"/>
              <a:t>Annealed (500</a:t>
            </a:r>
            <a:r>
              <a:rPr lang="en-US" sz="2000" dirty="0">
                <a:sym typeface="Symbol" pitchFamily="18" charset="2"/>
              </a:rPr>
              <a:t>C</a:t>
            </a:r>
            <a:r>
              <a:rPr lang="en-US" sz="2000" dirty="0"/>
              <a:t>) – </a:t>
            </a:r>
            <a:r>
              <a:rPr lang="en-US" sz="2400" b="1" dirty="0"/>
              <a:t>1.70 </a:t>
            </a:r>
            <a:r>
              <a:rPr lang="en-US" sz="2400" b="1" dirty="0">
                <a:sym typeface="Symbol" pitchFamily="18" charset="2"/>
              </a:rPr>
              <a:t></a:t>
            </a:r>
            <a:r>
              <a:rPr lang="en-US" sz="2400" b="1" dirty="0"/>
              <a:t>-cm</a:t>
            </a:r>
            <a:r>
              <a:rPr lang="ru-RU" sz="2400" b="1" dirty="0"/>
              <a:t> </a:t>
            </a:r>
            <a:endParaRPr lang="en-US" sz="2400" b="1" dirty="0"/>
          </a:p>
          <a:p>
            <a:pPr>
              <a:buFontTx/>
              <a:buNone/>
            </a:pPr>
            <a:endParaRPr lang="en-US" sz="2400" b="1" dirty="0"/>
          </a:p>
        </p:txBody>
      </p:sp>
      <p:pic>
        <p:nvPicPr>
          <p:cNvPr id="7" name="Picture 16" descr="Deviatka VNIINM"/>
          <p:cNvPicPr>
            <a:picLocks noChangeAspect="1" noChangeArrowheads="1"/>
          </p:cNvPicPr>
          <p:nvPr/>
        </p:nvPicPr>
        <p:blipFill>
          <a:blip r:embed="rId2" cstate="print"/>
          <a:srcRect/>
          <a:stretch>
            <a:fillRect/>
          </a:stretch>
        </p:blipFill>
        <p:spPr bwMode="auto">
          <a:xfrm>
            <a:off x="0" y="0"/>
            <a:ext cx="415925" cy="381000"/>
          </a:xfrm>
          <a:prstGeom prst="rect">
            <a:avLst/>
          </a:prstGeom>
          <a:noFill/>
          <a:ln w="12700">
            <a:noFill/>
            <a:miter lim="800000"/>
            <a:headEnd/>
            <a:tailEnd/>
          </a:ln>
          <a:effectLst>
            <a:outerShdw dist="45791" dir="7421404" algn="ctr" rotWithShape="0">
              <a:srgbClr val="5F5F5F"/>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321</TotalTime>
  <Words>2668</Words>
  <Application>Microsoft Office PowerPoint</Application>
  <PresentationFormat>Экран (4:3)</PresentationFormat>
  <Paragraphs>529</Paragraphs>
  <Slides>32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34" baseType="lpstr">
      <vt:lpstr>Тема Office</vt:lpstr>
      <vt:lpstr>Диаграмма</vt:lpstr>
      <vt:lpstr>Status of work on the  project # 06-1000012-8865 (VNIINM)</vt:lpstr>
      <vt:lpstr>Слайд 2</vt:lpstr>
      <vt:lpstr>Слайд 3</vt:lpstr>
      <vt:lpstr>RESEARCH PROGRAM</vt:lpstr>
      <vt:lpstr>Слайд 5</vt:lpstr>
      <vt:lpstr>  Initial materials  T3. Procurement of initial materials (Nb, Ti, Cu, Mn), preparation and characterization of high homogeneity Nb-(471%)Ti alloy and resistive Cu-0.5%Mn alloy. </vt:lpstr>
      <vt:lpstr>Tests of initial materials</vt:lpstr>
      <vt:lpstr>Resistive alloy. Fragments of structure (ingot  130mm in dia)   Microhomogeneity  (Profile of Mn content).</vt:lpstr>
      <vt:lpstr>Tests of initial materials</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work on the  project # 06-1000012-8865 (VNIINM)</dc:title>
  <dc:creator>Виктор Панцырный</dc:creator>
  <cp:lastModifiedBy>Виктор Панцырный</cp:lastModifiedBy>
  <cp:revision>23</cp:revision>
  <dcterms:created xsi:type="dcterms:W3CDTF">2009-02-14T11:58:09Z</dcterms:created>
  <dcterms:modified xsi:type="dcterms:W3CDTF">2009-02-19T07:12:54Z</dcterms:modified>
</cp:coreProperties>
</file>