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4" r:id="rId2"/>
    <p:sldId id="262" r:id="rId3"/>
    <p:sldId id="334" r:id="rId4"/>
    <p:sldId id="327" r:id="rId5"/>
    <p:sldId id="331" r:id="rId6"/>
    <p:sldId id="332" r:id="rId7"/>
    <p:sldId id="328" r:id="rId8"/>
    <p:sldId id="330" r:id="rId9"/>
    <p:sldId id="335" r:id="rId10"/>
    <p:sldId id="329" r:id="rId11"/>
    <p:sldId id="336" r:id="rId12"/>
    <p:sldId id="257" r:id="rId13"/>
    <p:sldId id="294" r:id="rId14"/>
    <p:sldId id="302" r:id="rId15"/>
    <p:sldId id="265" r:id="rId16"/>
    <p:sldId id="275" r:id="rId17"/>
    <p:sldId id="277" r:id="rId18"/>
    <p:sldId id="305" r:id="rId19"/>
    <p:sldId id="296" r:id="rId20"/>
    <p:sldId id="267" r:id="rId21"/>
    <p:sldId id="333" r:id="rId22"/>
    <p:sldId id="303" r:id="rId23"/>
    <p:sldId id="282" r:id="rId24"/>
    <p:sldId id="312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0B8"/>
    <a:srgbClr val="BAC804"/>
    <a:srgbClr val="A40C87"/>
    <a:srgbClr val="F2EC00"/>
    <a:srgbClr val="F8F200"/>
    <a:srgbClr val="F0EA00"/>
    <a:srgbClr val="FFFF3B"/>
    <a:srgbClr val="FCDCF6"/>
    <a:srgbClr val="FABEEF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811E99B-6815-4E67-800F-08B854AFA5B8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0C2870F-5B77-4C49-BC7B-B826535B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0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9EFA-8D95-4257-A42E-D2219D707442}" type="datetime4">
              <a:rPr lang="en-US" smtClean="0"/>
              <a:t>November 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1C90-1791-4AAA-9E18-A3392664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9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D23E-691B-4212-A63D-ADDF9D3F9864}" type="datetime4">
              <a:rPr lang="en-US" smtClean="0"/>
              <a:t>November 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1C90-1791-4AAA-9E18-A3392664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A1B9-6046-4F48-BC6F-38622547F190}" type="datetime4">
              <a:rPr lang="en-US" smtClean="0"/>
              <a:t>November 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1C90-1791-4AAA-9E18-A3392664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5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A44E-5965-4B13-9060-5D57024074BC}" type="datetime4">
              <a:rPr lang="en-US" smtClean="0"/>
              <a:t>November 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1C90-1791-4AAA-9E18-A3392664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1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CDBB-1C63-44CD-93A5-A6E3C6C1F316}" type="datetime4">
              <a:rPr lang="en-US" smtClean="0"/>
              <a:t>November 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1C90-1791-4AAA-9E18-A3392664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0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5158-1F61-4AB1-AFFB-D8B8E773EA02}" type="datetime4">
              <a:rPr lang="en-US" smtClean="0"/>
              <a:t>November 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1C90-1791-4AAA-9E18-A3392664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8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3F5C-0148-4E41-ACBF-226C9FE3DF76}" type="datetime4">
              <a:rPr lang="en-US" smtClean="0"/>
              <a:t>November 1,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1C90-1791-4AAA-9E18-A3392664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1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C870-FAE4-4025-90F1-3E7C82DBD10F}" type="datetime4">
              <a:rPr lang="en-US" smtClean="0"/>
              <a:t>November 1,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1C90-1791-4AAA-9E18-A3392664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9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6766-AE2A-4F86-AC62-A1FD4302C3C8}" type="datetime4">
              <a:rPr lang="en-US" smtClean="0"/>
              <a:t>November 1,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1C90-1791-4AAA-9E18-A3392664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4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EE00-7AB0-414B-A1AF-AB230C80AC39}" type="datetime4">
              <a:rPr lang="en-US" smtClean="0"/>
              <a:t>November 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1C90-1791-4AAA-9E18-A3392664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6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F2C4-1F41-4F7D-B56B-AD8E89718A4A}" type="datetime4">
              <a:rPr lang="en-US" smtClean="0"/>
              <a:t>November 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1C90-1791-4AAA-9E18-A3392664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6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rgbClr val="FFFF8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BD67D-D1DA-4EC5-AB05-4EDC005AC9F5}" type="datetime4">
              <a:rPr lang="en-US" smtClean="0"/>
              <a:t>November 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A1C90-1791-4AAA-9E18-A33926648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6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jpe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.png"/><Relationship Id="rId3" Type="http://schemas.microsoft.com/office/2007/relationships/hdphoto" Target="../media/hdphoto5.wdp"/><Relationship Id="rId7" Type="http://schemas.openxmlformats.org/officeDocument/2006/relationships/image" Target="../media/image21.png"/><Relationship Id="rId12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24.jpeg"/><Relationship Id="rId5" Type="http://schemas.openxmlformats.org/officeDocument/2006/relationships/image" Target="../media/image20.png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30.jpeg"/><Relationship Id="rId4" Type="http://schemas.openxmlformats.org/officeDocument/2006/relationships/image" Target="../media/image27.jpe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9036496" y="692696"/>
            <a:ext cx="0" cy="5731359"/>
          </a:xfrm>
          <a:prstGeom prst="line">
            <a:avLst/>
          </a:prstGeom>
          <a:ln w="76200">
            <a:solidFill>
              <a:srgbClr val="F4EE00"/>
            </a:solidFill>
          </a:ln>
          <a:effectLst>
            <a:outerShdw blurRad="50800" dist="76200" dir="12540000" algn="l" rotWithShape="0">
              <a:schemeClr val="accent6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504" y="2060848"/>
            <a:ext cx="8964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 Research </a:t>
            </a:r>
          </a:p>
          <a:p>
            <a:pPr algn="ctr"/>
            <a:r>
              <a:rPr lang="en-US" sz="36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en-US" sz="48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Education in Iran</a:t>
            </a:r>
            <a:endParaRPr lang="en-US" sz="4800" b="1" dirty="0">
              <a:solidFill>
                <a:srgbClr val="E010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225" y="4294837"/>
            <a:ext cx="8510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Masoomeh</a:t>
            </a:r>
            <a:r>
              <a:rPr lang="en-US" dirty="0" smtClean="0"/>
              <a:t> </a:t>
            </a:r>
            <a:r>
              <a:rPr lang="en-US" dirty="0" err="1" smtClean="0"/>
              <a:t>Yarmohammadi</a:t>
            </a:r>
            <a:r>
              <a:rPr lang="en-US" dirty="0" smtClean="0"/>
              <a:t> </a:t>
            </a:r>
            <a:r>
              <a:rPr lang="en-US" dirty="0" err="1" smtClean="0"/>
              <a:t>Satri</a:t>
            </a:r>
            <a:endParaRPr lang="en-US" dirty="0" smtClean="0"/>
          </a:p>
          <a:p>
            <a:pPr algn="ctr"/>
            <a:r>
              <a:rPr lang="en-US" dirty="0"/>
              <a:t>School of Particles and </a:t>
            </a:r>
            <a:r>
              <a:rPr lang="en-US" smtClean="0"/>
              <a:t>Accelerators, Institute </a:t>
            </a:r>
            <a:r>
              <a:rPr lang="en-US" dirty="0"/>
              <a:t>for Research in Fundamental Sciences (IPM</a:t>
            </a:r>
            <a:r>
              <a:rPr lang="en-US" dirty="0" smtClean="0"/>
              <a:t>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04448" y="650559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8000" y="10462"/>
            <a:ext cx="9188560" cy="6866153"/>
            <a:chOff x="-18000" y="10462"/>
            <a:chExt cx="9188560" cy="6866153"/>
          </a:xfrm>
        </p:grpSpPr>
        <p:grpSp>
          <p:nvGrpSpPr>
            <p:cNvPr id="2" name="Group 1"/>
            <p:cNvGrpSpPr/>
            <p:nvPr/>
          </p:nvGrpSpPr>
          <p:grpSpPr>
            <a:xfrm>
              <a:off x="-18000" y="10462"/>
              <a:ext cx="9188560" cy="6866153"/>
              <a:chOff x="-18000" y="10462"/>
              <a:chExt cx="9188560" cy="686615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-18000" y="10462"/>
                <a:ext cx="9188560" cy="6866153"/>
                <a:chOff x="-18000" y="10462"/>
                <a:chExt cx="9188560" cy="6866153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107504" y="697107"/>
                  <a:ext cx="0" cy="5731359"/>
                </a:xfrm>
                <a:prstGeom prst="line">
                  <a:avLst/>
                </a:prstGeom>
                <a:ln w="76200">
                  <a:solidFill>
                    <a:srgbClr val="F4EE00"/>
                  </a:solidFill>
                </a:ln>
                <a:effectLst>
                  <a:outerShdw blurRad="50800" dist="50800" algn="l" rotWithShape="0">
                    <a:schemeClr val="accent6">
                      <a:lumMod val="75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tangle 18"/>
                <p:cNvSpPr/>
                <p:nvPr/>
              </p:nvSpPr>
              <p:spPr>
                <a:xfrm>
                  <a:off x="-18000" y="6408000"/>
                  <a:ext cx="9188560" cy="432048"/>
                </a:xfrm>
                <a:prstGeom prst="rect">
                  <a:avLst/>
                </a:prstGeom>
                <a:solidFill>
                  <a:srgbClr val="F0EA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1" name="Picture 3" descr="F:\lal2016-Paris 3-4 Nov.2016\Capture4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68344" y="10462"/>
                  <a:ext cx="1440160" cy="6964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23" name="Straight Connector 22"/>
                <p:cNvCxnSpPr>
                  <a:endCxn id="21" idx="1"/>
                </p:cNvCxnSpPr>
                <p:nvPr/>
              </p:nvCxnSpPr>
              <p:spPr>
                <a:xfrm flipV="1">
                  <a:off x="1761141" y="358693"/>
                  <a:ext cx="5907203" cy="3105"/>
                </a:xfrm>
                <a:prstGeom prst="line">
                  <a:avLst/>
                </a:prstGeom>
                <a:ln w="76200">
                  <a:solidFill>
                    <a:srgbClr val="F4EE00"/>
                  </a:solidFill>
                </a:ln>
                <a:effectLst>
                  <a:outerShdw blurRad="38100" dist="50800" dir="5400000" algn="t" rotWithShape="0">
                    <a:schemeClr val="accent6">
                      <a:lumMod val="75000"/>
                      <a:alpha val="40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3050863" y="6414950"/>
                  <a:ext cx="3099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Laboratoire de L'Accélérateur Linéaire</a:t>
                  </a:r>
                </a:p>
                <a:p>
                  <a:pPr algn="ctr"/>
                  <a:r>
                    <a:rPr lang="fr-FR" sz="1200" dirty="0"/>
                    <a:t>Université Paris</a:t>
                  </a:r>
                  <a:endParaRPr lang="en-US" sz="1200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79512" y="6507282"/>
                  <a:ext cx="21602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November 3</a:t>
                  </a:r>
                  <a:r>
                    <a:rPr lang="en-US" sz="1200" dirty="0">
                      <a:latin typeface="+mj-lt"/>
                    </a:rPr>
                    <a:t>-4, 2016</a:t>
                  </a:r>
                </a:p>
              </p:txBody>
            </p:sp>
          </p:grpSp>
          <p:pic>
            <p:nvPicPr>
              <p:cNvPr id="14" name="Picture 2" descr="F:\lal2016-Paris 3-4 Nov.2016\Capture9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1353"/>
                <a:ext cx="1800200" cy="665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8676456" y="6507282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990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604448" y="650559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76456" y="650728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520" y="1235654"/>
            <a:ext cx="8496944" cy="31854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E010B8"/>
                </a:solidFill>
              </a:rPr>
              <a:t>IPM Research </a:t>
            </a:r>
            <a:r>
              <a:rPr lang="en-US" sz="2800" b="1" dirty="0">
                <a:solidFill>
                  <a:srgbClr val="E010B8"/>
                </a:solidFill>
              </a:rPr>
              <a:t>P</a:t>
            </a:r>
            <a:r>
              <a:rPr lang="en-US" sz="2800" b="1" dirty="0" smtClean="0">
                <a:solidFill>
                  <a:srgbClr val="E010B8"/>
                </a:solidFill>
              </a:rPr>
              <a:t>rogram:</a:t>
            </a:r>
          </a:p>
          <a:p>
            <a:pPr algn="just"/>
            <a:endParaRPr lang="en-US" sz="2800" b="1" dirty="0" smtClean="0">
              <a:solidFill>
                <a:srgbClr val="E010B8"/>
              </a:solidFill>
            </a:endParaRPr>
          </a:p>
          <a:p>
            <a:pPr algn="just"/>
            <a:endParaRPr lang="en-US" sz="2800" b="1" dirty="0" smtClean="0">
              <a:solidFill>
                <a:srgbClr val="E010B8"/>
              </a:solidFill>
            </a:endParaRPr>
          </a:p>
          <a:p>
            <a:pPr algn="just"/>
            <a:endParaRPr lang="en-US" sz="2800" b="1" dirty="0">
              <a:solidFill>
                <a:srgbClr val="E010B8"/>
              </a:solidFill>
            </a:endParaRPr>
          </a:p>
          <a:p>
            <a:pPr algn="just"/>
            <a:endParaRPr lang="en-US" sz="2800" b="1" dirty="0" smtClean="0">
              <a:solidFill>
                <a:srgbClr val="E010B8"/>
              </a:solidFill>
            </a:endParaRPr>
          </a:p>
          <a:p>
            <a:pPr algn="just"/>
            <a:endParaRPr lang="en-US" sz="500" b="1" dirty="0" smtClean="0">
              <a:solidFill>
                <a:srgbClr val="E010B8"/>
              </a:solidFill>
            </a:endParaRPr>
          </a:p>
          <a:p>
            <a:pPr algn="just"/>
            <a:r>
              <a:rPr lang="en-US" sz="2800" dirty="0" smtClean="0"/>
              <a:t>CLIC</a:t>
            </a:r>
            <a:r>
              <a:rPr lang="en-US" sz="2800" b="1" dirty="0" smtClean="0">
                <a:solidFill>
                  <a:srgbClr val="E010B8"/>
                </a:solidFill>
              </a:rPr>
              <a:t> </a:t>
            </a:r>
          </a:p>
          <a:p>
            <a:pPr algn="just"/>
            <a:endParaRPr lang="en-US" sz="2800" b="1" dirty="0">
              <a:solidFill>
                <a:srgbClr val="E010B8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1079612" y="2210662"/>
            <a:ext cx="468052" cy="3018538"/>
          </a:xfrm>
          <a:prstGeom prst="lef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75656" y="2243766"/>
            <a:ext cx="756084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buFont typeface="Arial" panose="020B0604020202020204" pitchFamily="34" charset="0"/>
              <a:buChar char="•"/>
            </a:pPr>
            <a:r>
              <a:rPr lang="en-US" sz="2800" dirty="0"/>
              <a:t>RF design of sub-harmonic </a:t>
            </a:r>
            <a:r>
              <a:rPr lang="en-US" sz="2800" dirty="0" err="1"/>
              <a:t>bunchers</a:t>
            </a:r>
            <a:r>
              <a:rPr lang="en-US" sz="2800" dirty="0"/>
              <a:t> </a:t>
            </a:r>
            <a:r>
              <a:rPr lang="en-US" sz="2800" dirty="0" smtClean="0"/>
              <a:t>(First one </a:t>
            </a:r>
            <a:r>
              <a:rPr lang="en-US" sz="2800" dirty="0"/>
              <a:t>has been machined in the </a:t>
            </a:r>
            <a:r>
              <a:rPr lang="en-US" sz="2800" dirty="0" smtClean="0"/>
              <a:t>CERN </a:t>
            </a:r>
            <a:r>
              <a:rPr lang="en-US" sz="2800" dirty="0"/>
              <a:t>workshop</a:t>
            </a:r>
            <a:r>
              <a:rPr lang="en-US" sz="2800" dirty="0" smtClean="0"/>
              <a:t>)</a:t>
            </a:r>
          </a:p>
          <a:p>
            <a:pPr marL="273050" indent="-27305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73050" indent="-273050" algn="just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73050" indent="-273050" algn="just">
              <a:buFont typeface="Arial" panose="020B0604020202020204" pitchFamily="34" charset="0"/>
              <a:buChar char="•"/>
            </a:pPr>
            <a:r>
              <a:rPr lang="en-US" sz="2800" dirty="0"/>
              <a:t>RF design of traveling wave </a:t>
            </a:r>
            <a:r>
              <a:rPr lang="en-US" sz="2800" dirty="0" err="1"/>
              <a:t>buncher</a:t>
            </a:r>
            <a:r>
              <a:rPr lang="en-US" sz="2800" dirty="0"/>
              <a:t> </a:t>
            </a:r>
            <a:endParaRPr lang="en-US" sz="2800" dirty="0" smtClean="0"/>
          </a:p>
          <a:p>
            <a:pPr marL="273050" indent="-273050" algn="just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73050" indent="-273050" algn="just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73050" indent="-273050" algn="just">
              <a:buFont typeface="Arial" panose="020B0604020202020204" pitchFamily="34" charset="0"/>
              <a:buChar char="•"/>
            </a:pPr>
            <a:r>
              <a:rPr lang="en-US" sz="2800" dirty="0"/>
              <a:t>Damping ring study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-18000" y="31353"/>
            <a:ext cx="9172854" cy="6845262"/>
            <a:chOff x="-18000" y="31353"/>
            <a:chExt cx="9172854" cy="6845262"/>
          </a:xfrm>
        </p:grpSpPr>
        <p:grpSp>
          <p:nvGrpSpPr>
            <p:cNvPr id="45" name="Group 44"/>
            <p:cNvGrpSpPr/>
            <p:nvPr/>
          </p:nvGrpSpPr>
          <p:grpSpPr>
            <a:xfrm>
              <a:off x="-18000" y="31353"/>
              <a:ext cx="9172854" cy="6845262"/>
              <a:chOff x="-18000" y="31353"/>
              <a:chExt cx="9172854" cy="6845262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-18000" y="6414950"/>
                <a:ext cx="9172854" cy="461665"/>
                <a:chOff x="-18000" y="6414950"/>
                <a:chExt cx="9172854" cy="461665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-18000" y="6425952"/>
                  <a:ext cx="9172854" cy="432048"/>
                </a:xfrm>
                <a:prstGeom prst="rect">
                  <a:avLst/>
                </a:prstGeom>
                <a:solidFill>
                  <a:srgbClr val="F0EA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050863" y="6414950"/>
                  <a:ext cx="3099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Laboratoire de L'Accélérateur Linéaire</a:t>
                  </a:r>
                </a:p>
                <a:p>
                  <a:pPr algn="ctr"/>
                  <a:r>
                    <a:rPr lang="fr-FR" sz="1200" dirty="0"/>
                    <a:t>Université Paris</a:t>
                  </a:r>
                  <a:endParaRPr lang="en-US" sz="1200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179512" y="6507282"/>
                  <a:ext cx="21602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November 3</a:t>
                  </a:r>
                  <a:r>
                    <a:rPr lang="en-US" sz="1200" dirty="0">
                      <a:latin typeface="+mj-lt"/>
                    </a:rPr>
                    <a:t>-4, 2016</a:t>
                  </a:r>
                </a:p>
              </p:txBody>
            </p:sp>
          </p:grpSp>
          <p:pic>
            <p:nvPicPr>
              <p:cNvPr id="48" name="Picture 2" descr="F:\lal2016-Paris 3-4 Nov.2016\Capture9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1353"/>
                <a:ext cx="1800200" cy="665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8604448" y="6507282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086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5" r="24266"/>
          <a:stretch/>
        </p:blipFill>
        <p:spPr>
          <a:xfrm>
            <a:off x="1435721" y="3656552"/>
            <a:ext cx="1964829" cy="222072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81584" y="471185"/>
            <a:ext cx="4682904" cy="2525767"/>
            <a:chOff x="1658057" y="2013658"/>
            <a:chExt cx="5986335" cy="3758264"/>
          </a:xfrm>
        </p:grpSpPr>
        <p:grpSp>
          <p:nvGrpSpPr>
            <p:cNvPr id="6" name="Group 5"/>
            <p:cNvGrpSpPr/>
            <p:nvPr/>
          </p:nvGrpSpPr>
          <p:grpSpPr>
            <a:xfrm>
              <a:off x="1658057" y="2013658"/>
              <a:ext cx="5986335" cy="3758264"/>
              <a:chOff x="2079815" y="1479178"/>
              <a:chExt cx="5986335" cy="3758264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079815" y="1479178"/>
                <a:ext cx="5146192" cy="3758264"/>
                <a:chOff x="2286002" y="1905000"/>
                <a:chExt cx="4253603" cy="3417328"/>
              </a:xfr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" name="Line 360"/>
                <p:cNvSpPr>
                  <a:spLocks noChangeShapeType="1"/>
                </p:cNvSpPr>
                <p:nvPr/>
              </p:nvSpPr>
              <p:spPr bwMode="auto">
                <a:xfrm>
                  <a:off x="2746796" y="2768165"/>
                  <a:ext cx="0" cy="106240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" name="Line 360"/>
                <p:cNvSpPr>
                  <a:spLocks noChangeShapeType="1"/>
                </p:cNvSpPr>
                <p:nvPr/>
              </p:nvSpPr>
              <p:spPr bwMode="auto">
                <a:xfrm>
                  <a:off x="2994917" y="2768166"/>
                  <a:ext cx="0" cy="106240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" name="Line 360"/>
                <p:cNvSpPr>
                  <a:spLocks noChangeShapeType="1"/>
                </p:cNvSpPr>
                <p:nvPr/>
              </p:nvSpPr>
              <p:spPr bwMode="auto">
                <a:xfrm>
                  <a:off x="3243038" y="2768166"/>
                  <a:ext cx="0" cy="106240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" name="Line 360"/>
                <p:cNvSpPr>
                  <a:spLocks noChangeShapeType="1"/>
                </p:cNvSpPr>
                <p:nvPr/>
              </p:nvSpPr>
              <p:spPr bwMode="auto">
                <a:xfrm>
                  <a:off x="3562050" y="2964906"/>
                  <a:ext cx="0" cy="86566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" name="Line 360"/>
                <p:cNvSpPr>
                  <a:spLocks noChangeShapeType="1"/>
                </p:cNvSpPr>
                <p:nvPr/>
              </p:nvSpPr>
              <p:spPr bwMode="auto">
                <a:xfrm flipV="1">
                  <a:off x="2463229" y="3962400"/>
                  <a:ext cx="3861372" cy="255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" name="Rectangle 350"/>
                <p:cNvSpPr>
                  <a:spLocks noChangeArrowheads="1"/>
                </p:cNvSpPr>
                <p:nvPr/>
              </p:nvSpPr>
              <p:spPr bwMode="auto">
                <a:xfrm>
                  <a:off x="2356892" y="3791220"/>
                  <a:ext cx="225638" cy="393482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100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4" name="AutoShape 358"/>
                <p:cNvSpPr>
                  <a:spLocks noChangeArrowheads="1"/>
                </p:cNvSpPr>
                <p:nvPr/>
              </p:nvSpPr>
              <p:spPr bwMode="auto">
                <a:xfrm>
                  <a:off x="2711350" y="3791220"/>
                  <a:ext cx="109716" cy="390251"/>
                </a:xfrm>
                <a:prstGeom prst="roundRect">
                  <a:avLst>
                    <a:gd name="adj" fmla="val 35870"/>
                  </a:avLst>
                </a:prstGeom>
                <a:gradFill flip="none" rotWithShape="1">
                  <a:gsLst>
                    <a:gs pos="0">
                      <a:srgbClr val="FF9966"/>
                    </a:gs>
                    <a:gs pos="100000">
                      <a:srgbClr val="FF9966">
                        <a:gamma/>
                        <a:shade val="46275"/>
                        <a:invGamma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5" name="AutoShape 361" descr="Wide upward diagonal"/>
                <p:cNvSpPr>
                  <a:spLocks noChangeArrowheads="1"/>
                </p:cNvSpPr>
                <p:nvPr/>
              </p:nvSpPr>
              <p:spPr bwMode="auto">
                <a:xfrm flipV="1">
                  <a:off x="2640458" y="2571425"/>
                  <a:ext cx="212674" cy="196742"/>
                </a:xfrm>
                <a:prstGeom prst="triangle">
                  <a:avLst>
                    <a:gd name="adj" fmla="val 50000"/>
                  </a:avLst>
                </a:prstGeom>
                <a:pattFill prst="wdUpDiag">
                  <a:fgClr>
                    <a:schemeClr val="accent2"/>
                  </a:fgClr>
                  <a:bgClr>
                    <a:srgbClr val="FFFFFF"/>
                  </a:bgClr>
                </a:patt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" name="AutoShape 358"/>
                <p:cNvSpPr>
                  <a:spLocks noChangeArrowheads="1"/>
                </p:cNvSpPr>
                <p:nvPr/>
              </p:nvSpPr>
              <p:spPr bwMode="auto">
                <a:xfrm>
                  <a:off x="2959471" y="3791220"/>
                  <a:ext cx="106338" cy="393483"/>
                </a:xfrm>
                <a:prstGeom prst="roundRect">
                  <a:avLst>
                    <a:gd name="adj" fmla="val 35870"/>
                  </a:avLst>
                </a:prstGeom>
                <a:gradFill flip="none" rotWithShape="1">
                  <a:gsLst>
                    <a:gs pos="0">
                      <a:srgbClr val="FF9966"/>
                    </a:gs>
                    <a:gs pos="100000">
                      <a:srgbClr val="FF9966">
                        <a:gamma/>
                        <a:shade val="46275"/>
                        <a:invGamma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7" name="AutoShape 358"/>
                <p:cNvSpPr>
                  <a:spLocks noChangeArrowheads="1"/>
                </p:cNvSpPr>
                <p:nvPr/>
              </p:nvSpPr>
              <p:spPr bwMode="auto">
                <a:xfrm>
                  <a:off x="3207592" y="3791220"/>
                  <a:ext cx="106338" cy="393483"/>
                </a:xfrm>
                <a:prstGeom prst="roundRect">
                  <a:avLst>
                    <a:gd name="adj" fmla="val 35870"/>
                  </a:avLst>
                </a:prstGeom>
                <a:gradFill flip="none" rotWithShape="1">
                  <a:gsLst>
                    <a:gs pos="0">
                      <a:srgbClr val="FF9966"/>
                    </a:gs>
                    <a:gs pos="100000">
                      <a:srgbClr val="FF9966">
                        <a:gamma/>
                        <a:shade val="46275"/>
                        <a:invGamma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>
                    <a:solidFill>
                      <a:prstClr val="black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28" name="AutoShape 356"/>
                <p:cNvSpPr>
                  <a:spLocks noChangeArrowheads="1"/>
                </p:cNvSpPr>
                <p:nvPr/>
              </p:nvSpPr>
              <p:spPr bwMode="auto">
                <a:xfrm>
                  <a:off x="3491158" y="3791219"/>
                  <a:ext cx="141783" cy="393483"/>
                </a:xfrm>
                <a:prstGeom prst="roundRect">
                  <a:avLst>
                    <a:gd name="adj" fmla="val 35870"/>
                  </a:avLst>
                </a:prstGeom>
                <a:gradFill rotWithShape="0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" name="Line 339"/>
                <p:cNvSpPr>
                  <a:spLocks noChangeShapeType="1"/>
                </p:cNvSpPr>
                <p:nvPr/>
              </p:nvSpPr>
              <p:spPr bwMode="auto">
                <a:xfrm flipH="1" flipV="1">
                  <a:off x="3810000" y="2590799"/>
                  <a:ext cx="170" cy="14932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" name="AutoShape 361" descr="Wide upward diagonal"/>
                <p:cNvSpPr>
                  <a:spLocks noChangeArrowheads="1"/>
                </p:cNvSpPr>
                <p:nvPr/>
              </p:nvSpPr>
              <p:spPr bwMode="auto">
                <a:xfrm flipV="1">
                  <a:off x="2888579" y="2571425"/>
                  <a:ext cx="212674" cy="196742"/>
                </a:xfrm>
                <a:prstGeom prst="triangle">
                  <a:avLst>
                    <a:gd name="adj" fmla="val 50000"/>
                  </a:avLst>
                </a:prstGeom>
                <a:pattFill prst="wdUpDiag">
                  <a:fgClr>
                    <a:schemeClr val="accent2"/>
                  </a:fgClr>
                  <a:bgClr>
                    <a:srgbClr val="FFFFFF"/>
                  </a:bgClr>
                </a:patt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" name="AutoShape 361" descr="Wide upward diagonal"/>
                <p:cNvSpPr>
                  <a:spLocks noChangeArrowheads="1"/>
                </p:cNvSpPr>
                <p:nvPr/>
              </p:nvSpPr>
              <p:spPr bwMode="auto">
                <a:xfrm flipV="1">
                  <a:off x="3136700" y="2571425"/>
                  <a:ext cx="212674" cy="196742"/>
                </a:xfrm>
                <a:prstGeom prst="triangle">
                  <a:avLst>
                    <a:gd name="adj" fmla="val 50000"/>
                  </a:avLst>
                </a:prstGeom>
                <a:pattFill prst="wdUpDiag">
                  <a:fgClr>
                    <a:schemeClr val="accent2"/>
                  </a:fgClr>
                  <a:bgClr>
                    <a:srgbClr val="FFFFFF"/>
                  </a:bgClr>
                </a:patt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3810171" y="3830568"/>
                  <a:ext cx="425350" cy="314786"/>
                </a:xfrm>
                <a:prstGeom prst="roundRect">
                  <a:avLst/>
                </a:prstGeom>
                <a:gradFill>
                  <a:gsLst>
                    <a:gs pos="0">
                      <a:srgbClr val="FF9900">
                        <a:gamma/>
                        <a:shade val="46275"/>
                        <a:invGamma/>
                      </a:srgbClr>
                    </a:gs>
                    <a:gs pos="50000">
                      <a:srgbClr val="FF9900"/>
                    </a:gs>
                    <a:gs pos="100000">
                      <a:srgbClr val="FF9900">
                        <a:gamma/>
                        <a:shade val="46275"/>
                        <a:invGamma/>
                      </a:srgbClr>
                    </a:gs>
                  </a:gsLst>
                  <a:lin ang="16200000" scaled="1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4377304" y="3830568"/>
                  <a:ext cx="567133" cy="314786"/>
                </a:xfrm>
                <a:prstGeom prst="roundRect">
                  <a:avLst/>
                </a:prstGeom>
                <a:gradFill>
                  <a:gsLst>
                    <a:gs pos="0">
                      <a:srgbClr val="FF9900">
                        <a:gamma/>
                        <a:shade val="46275"/>
                        <a:invGamma/>
                      </a:srgbClr>
                    </a:gs>
                    <a:gs pos="50000">
                      <a:srgbClr val="FF9900"/>
                    </a:gs>
                    <a:gs pos="100000">
                      <a:srgbClr val="FF9900">
                        <a:gamma/>
                        <a:shade val="46275"/>
                        <a:invGamma/>
                      </a:srgbClr>
                    </a:gs>
                  </a:gsLst>
                  <a:lin ang="16200000" scaled="1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4" name="AutoShape 338"/>
                <p:cNvSpPr>
                  <a:spLocks noChangeArrowheads="1"/>
                </p:cNvSpPr>
                <p:nvPr/>
              </p:nvSpPr>
              <p:spPr bwMode="auto">
                <a:xfrm flipV="1">
                  <a:off x="4197246" y="2258515"/>
                  <a:ext cx="354458" cy="32986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" name="Line 339"/>
                <p:cNvSpPr>
                  <a:spLocks noChangeShapeType="1"/>
                </p:cNvSpPr>
                <p:nvPr/>
              </p:nvSpPr>
              <p:spPr bwMode="auto">
                <a:xfrm flipV="1">
                  <a:off x="4377303" y="2571425"/>
                  <a:ext cx="0" cy="15126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5015329" y="3830568"/>
                  <a:ext cx="567133" cy="314786"/>
                </a:xfrm>
                <a:prstGeom prst="roundRect">
                  <a:avLst/>
                </a:prstGeom>
                <a:gradFill>
                  <a:gsLst>
                    <a:gs pos="0">
                      <a:srgbClr val="FF9900">
                        <a:gamma/>
                        <a:shade val="46275"/>
                        <a:invGamma/>
                      </a:srgbClr>
                    </a:gs>
                    <a:gs pos="50000">
                      <a:srgbClr val="FF9900"/>
                    </a:gs>
                    <a:gs pos="100000">
                      <a:srgbClr val="FF9900">
                        <a:gamma/>
                        <a:shade val="46275"/>
                        <a:invGamma/>
                      </a:srgbClr>
                    </a:gs>
                  </a:gsLst>
                  <a:lin ang="16200000" scaled="1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7" name="AutoShape 338"/>
                <p:cNvSpPr>
                  <a:spLocks noChangeArrowheads="1"/>
                </p:cNvSpPr>
                <p:nvPr/>
              </p:nvSpPr>
              <p:spPr bwMode="auto">
                <a:xfrm flipV="1">
                  <a:off x="4833740" y="2249550"/>
                  <a:ext cx="354458" cy="32986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" name="Line 339"/>
                <p:cNvSpPr>
                  <a:spLocks noChangeShapeType="1"/>
                </p:cNvSpPr>
                <p:nvPr/>
              </p:nvSpPr>
              <p:spPr bwMode="auto">
                <a:xfrm flipV="1">
                  <a:off x="5015329" y="2571425"/>
                  <a:ext cx="0" cy="15126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5653355" y="3830568"/>
                  <a:ext cx="567133" cy="314786"/>
                </a:xfrm>
                <a:prstGeom prst="roundRect">
                  <a:avLst/>
                </a:prstGeom>
                <a:gradFill>
                  <a:gsLst>
                    <a:gs pos="0">
                      <a:srgbClr val="FF9900">
                        <a:gamma/>
                        <a:shade val="46275"/>
                        <a:invGamma/>
                      </a:srgbClr>
                    </a:gs>
                    <a:gs pos="50000">
                      <a:srgbClr val="FF9900"/>
                    </a:gs>
                    <a:gs pos="100000">
                      <a:srgbClr val="FF9900">
                        <a:gamma/>
                        <a:shade val="46275"/>
                        <a:invGamma/>
                      </a:srgbClr>
                    </a:gs>
                  </a:gsLst>
                  <a:lin ang="16200000" scaled="1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0" name="AutoShape 338"/>
                <p:cNvSpPr>
                  <a:spLocks noChangeArrowheads="1"/>
                </p:cNvSpPr>
                <p:nvPr/>
              </p:nvSpPr>
              <p:spPr bwMode="auto">
                <a:xfrm flipV="1">
                  <a:off x="5474716" y="2251644"/>
                  <a:ext cx="354458" cy="32986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" name="Line 339"/>
                <p:cNvSpPr>
                  <a:spLocks noChangeShapeType="1"/>
                </p:cNvSpPr>
                <p:nvPr/>
              </p:nvSpPr>
              <p:spPr bwMode="auto">
                <a:xfrm flipV="1">
                  <a:off x="5653354" y="2571425"/>
                  <a:ext cx="0" cy="15126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" name="Rectangle 355"/>
                <p:cNvSpPr>
                  <a:spLocks noChangeArrowheads="1"/>
                </p:cNvSpPr>
                <p:nvPr/>
              </p:nvSpPr>
              <p:spPr bwMode="auto">
                <a:xfrm>
                  <a:off x="2321446" y="4578183"/>
                  <a:ext cx="358613" cy="153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rgbClr val="000000"/>
                      </a:solidFill>
                      <a:latin typeface="Calibri"/>
                    </a:rPr>
                    <a:t>Gun</a:t>
                  </a:r>
                  <a:endParaRPr lang="en-US" sz="1100" dirty="0">
                    <a:solidFill>
                      <a:srgbClr val="114FFB"/>
                    </a:solidFill>
                    <a:latin typeface="Calibri"/>
                  </a:endParaRPr>
                </a:p>
              </p:txBody>
            </p:sp>
            <p:sp>
              <p:nvSpPr>
                <p:cNvPr id="43" name="Rectangle 355"/>
                <p:cNvSpPr>
                  <a:spLocks noChangeArrowheads="1"/>
                </p:cNvSpPr>
                <p:nvPr/>
              </p:nvSpPr>
              <p:spPr bwMode="auto">
                <a:xfrm>
                  <a:off x="2782242" y="4538835"/>
                  <a:ext cx="511424" cy="153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rgbClr val="000000"/>
                      </a:solidFill>
                      <a:latin typeface="Calibri"/>
                    </a:rPr>
                    <a:t>SHB 1-2-3</a:t>
                  </a:r>
                  <a:endParaRPr lang="en-US" sz="1100" dirty="0">
                    <a:solidFill>
                      <a:srgbClr val="114FFB"/>
                    </a:solidFill>
                    <a:latin typeface="Calibri"/>
                  </a:endParaRPr>
                </a:p>
              </p:txBody>
            </p:sp>
            <p:sp>
              <p:nvSpPr>
                <p:cNvPr id="44" name="Rectangle 355"/>
                <p:cNvSpPr>
                  <a:spLocks noChangeArrowheads="1"/>
                </p:cNvSpPr>
                <p:nvPr/>
              </p:nvSpPr>
              <p:spPr bwMode="auto">
                <a:xfrm flipH="1">
                  <a:off x="3455713" y="4578183"/>
                  <a:ext cx="254871" cy="153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rgbClr val="000000"/>
                      </a:solidFill>
                      <a:latin typeface="Calibri"/>
                    </a:rPr>
                    <a:t>PB</a:t>
                  </a:r>
                  <a:endParaRPr lang="en-US" sz="1100" dirty="0">
                    <a:solidFill>
                      <a:srgbClr val="114FFB"/>
                    </a:solidFill>
                    <a:latin typeface="Calibri"/>
                  </a:endParaRPr>
                </a:p>
              </p:txBody>
            </p:sp>
            <p:sp>
              <p:nvSpPr>
                <p:cNvPr id="45" name="Rectangle 355"/>
                <p:cNvSpPr>
                  <a:spLocks noChangeArrowheads="1"/>
                </p:cNvSpPr>
                <p:nvPr/>
              </p:nvSpPr>
              <p:spPr bwMode="auto">
                <a:xfrm flipH="1">
                  <a:off x="3774725" y="4578183"/>
                  <a:ext cx="638025" cy="153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rgbClr val="000000"/>
                      </a:solidFill>
                      <a:latin typeface="Calibri"/>
                    </a:rPr>
                    <a:t>TW Buncher</a:t>
                  </a:r>
                  <a:endParaRPr lang="en-US" sz="1100" dirty="0">
                    <a:solidFill>
                      <a:srgbClr val="114FFB"/>
                    </a:solidFill>
                    <a:latin typeface="Calibri"/>
                  </a:endParaRPr>
                </a:p>
              </p:txBody>
            </p:sp>
            <p:sp>
              <p:nvSpPr>
                <p:cNvPr id="46" name="Rectangle 355"/>
                <p:cNvSpPr>
                  <a:spLocks noChangeArrowheads="1"/>
                </p:cNvSpPr>
                <p:nvPr/>
              </p:nvSpPr>
              <p:spPr bwMode="auto">
                <a:xfrm flipH="1">
                  <a:off x="5121667" y="4578183"/>
                  <a:ext cx="1134267" cy="153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rgbClr val="000000"/>
                      </a:solidFill>
                      <a:latin typeface="Calibri"/>
                    </a:rPr>
                    <a:t>Acc. Structures</a:t>
                  </a:r>
                  <a:endParaRPr lang="en-US" sz="1100" dirty="0">
                    <a:solidFill>
                      <a:srgbClr val="114FFB"/>
                    </a:solidFill>
                    <a:latin typeface="Calibri"/>
                  </a:endParaRPr>
                </a:p>
              </p:txBody>
            </p:sp>
            <p:grpSp>
              <p:nvGrpSpPr>
                <p:cNvPr id="47" name="Group 431"/>
                <p:cNvGrpSpPr>
                  <a:grpSpLocks/>
                </p:cNvGrpSpPr>
                <p:nvPr/>
              </p:nvGrpSpPr>
              <p:grpSpPr bwMode="auto">
                <a:xfrm>
                  <a:off x="5759687" y="3516390"/>
                  <a:ext cx="203736" cy="116827"/>
                  <a:chOff x="1560" y="3627"/>
                  <a:chExt cx="116" cy="96"/>
                </a:xfrm>
              </p:grpSpPr>
              <p:sp>
                <p:nvSpPr>
                  <p:cNvPr id="116" name="Rectangle 432"/>
                  <p:cNvSpPr>
                    <a:spLocks noChangeArrowheads="1"/>
                  </p:cNvSpPr>
                  <p:nvPr/>
                </p:nvSpPr>
                <p:spPr bwMode="auto">
                  <a:xfrm>
                    <a:off x="1560" y="3627"/>
                    <a:ext cx="116" cy="96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7" name="Line 4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" y="3628"/>
                    <a:ext cx="114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8" name="Line 4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62" y="3628"/>
                    <a:ext cx="112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48" name="Group 439"/>
                <p:cNvGrpSpPr>
                  <a:grpSpLocks/>
                </p:cNvGrpSpPr>
                <p:nvPr/>
              </p:nvGrpSpPr>
              <p:grpSpPr bwMode="auto">
                <a:xfrm>
                  <a:off x="5121664" y="3516390"/>
                  <a:ext cx="203736" cy="116827"/>
                  <a:chOff x="1560" y="3627"/>
                  <a:chExt cx="116" cy="96"/>
                </a:xfrm>
              </p:grpSpPr>
              <p:sp>
                <p:nvSpPr>
                  <p:cNvPr id="113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1560" y="3627"/>
                    <a:ext cx="116" cy="96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4" name="Line 4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" y="3628"/>
                    <a:ext cx="114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" name="Line 4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62" y="3628"/>
                    <a:ext cx="112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49" name="Group 431"/>
                <p:cNvGrpSpPr>
                  <a:grpSpLocks/>
                </p:cNvGrpSpPr>
                <p:nvPr/>
              </p:nvGrpSpPr>
              <p:grpSpPr bwMode="auto">
                <a:xfrm>
                  <a:off x="4483640" y="3516390"/>
                  <a:ext cx="203736" cy="116827"/>
                  <a:chOff x="1560" y="3627"/>
                  <a:chExt cx="116" cy="96"/>
                </a:xfrm>
              </p:grpSpPr>
              <p:sp>
                <p:nvSpPr>
                  <p:cNvPr id="110" name="Rectangle 432"/>
                  <p:cNvSpPr>
                    <a:spLocks noChangeArrowheads="1"/>
                  </p:cNvSpPr>
                  <p:nvPr/>
                </p:nvSpPr>
                <p:spPr bwMode="auto">
                  <a:xfrm>
                    <a:off x="1560" y="3627"/>
                    <a:ext cx="116" cy="96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1" name="Line 4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" y="3628"/>
                    <a:ext cx="114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2" name="Line 4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62" y="3628"/>
                    <a:ext cx="112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50" name="Group 439"/>
                <p:cNvGrpSpPr>
                  <a:grpSpLocks/>
                </p:cNvGrpSpPr>
                <p:nvPr/>
              </p:nvGrpSpPr>
              <p:grpSpPr bwMode="auto">
                <a:xfrm>
                  <a:off x="3881062" y="3516390"/>
                  <a:ext cx="203736" cy="116827"/>
                  <a:chOff x="1560" y="3627"/>
                  <a:chExt cx="116" cy="96"/>
                </a:xfrm>
              </p:grpSpPr>
              <p:sp>
                <p:nvSpPr>
                  <p:cNvPr id="107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1560" y="3627"/>
                    <a:ext cx="116" cy="96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8" name="Line 4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" y="3628"/>
                    <a:ext cx="114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" name="Line 4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62" y="3628"/>
                    <a:ext cx="112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51" name="Group 439"/>
                <p:cNvGrpSpPr>
                  <a:grpSpLocks/>
                </p:cNvGrpSpPr>
                <p:nvPr/>
              </p:nvGrpSpPr>
              <p:grpSpPr bwMode="auto">
                <a:xfrm>
                  <a:off x="3313929" y="3515781"/>
                  <a:ext cx="177229" cy="118044"/>
                  <a:chOff x="1560" y="3627"/>
                  <a:chExt cx="116" cy="96"/>
                </a:xfrm>
              </p:grpSpPr>
              <p:sp>
                <p:nvSpPr>
                  <p:cNvPr id="104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1560" y="3627"/>
                    <a:ext cx="116" cy="96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5" name="Line 4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" y="3628"/>
                    <a:ext cx="114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6" name="Line 4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62" y="3628"/>
                    <a:ext cx="112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52" name="Group 439"/>
                <p:cNvGrpSpPr>
                  <a:grpSpLocks/>
                </p:cNvGrpSpPr>
                <p:nvPr/>
              </p:nvGrpSpPr>
              <p:grpSpPr bwMode="auto">
                <a:xfrm>
                  <a:off x="3030363" y="3515781"/>
                  <a:ext cx="142909" cy="118044"/>
                  <a:chOff x="1560" y="3627"/>
                  <a:chExt cx="116" cy="96"/>
                </a:xfrm>
              </p:grpSpPr>
              <p:sp>
                <p:nvSpPr>
                  <p:cNvPr id="101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1560" y="3627"/>
                    <a:ext cx="116" cy="96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" name="Line 4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" y="3628"/>
                    <a:ext cx="114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3" name="Line 4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62" y="3628"/>
                    <a:ext cx="112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53" name="Group 439"/>
                <p:cNvGrpSpPr>
                  <a:grpSpLocks/>
                </p:cNvGrpSpPr>
                <p:nvPr/>
              </p:nvGrpSpPr>
              <p:grpSpPr bwMode="auto">
                <a:xfrm>
                  <a:off x="2782243" y="3515781"/>
                  <a:ext cx="142909" cy="118044"/>
                  <a:chOff x="1560" y="3627"/>
                  <a:chExt cx="116" cy="96"/>
                </a:xfrm>
              </p:grpSpPr>
              <p:sp>
                <p:nvSpPr>
                  <p:cNvPr id="98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1560" y="3627"/>
                    <a:ext cx="116" cy="96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9" name="Line 4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" y="3628"/>
                    <a:ext cx="114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0" name="Line 4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62" y="3628"/>
                    <a:ext cx="112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54" name="Group 439"/>
                <p:cNvGrpSpPr>
                  <a:grpSpLocks/>
                </p:cNvGrpSpPr>
                <p:nvPr/>
              </p:nvGrpSpPr>
              <p:grpSpPr bwMode="auto">
                <a:xfrm>
                  <a:off x="2286002" y="3515781"/>
                  <a:ext cx="142909" cy="118044"/>
                  <a:chOff x="1560" y="3627"/>
                  <a:chExt cx="116" cy="96"/>
                </a:xfrm>
              </p:grpSpPr>
              <p:sp>
                <p:nvSpPr>
                  <p:cNvPr id="95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1560" y="3627"/>
                    <a:ext cx="116" cy="96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6" name="Line 4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" y="3628"/>
                    <a:ext cx="114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7" name="Line 4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62" y="3628"/>
                    <a:ext cx="112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55" name="Group 431"/>
                <p:cNvGrpSpPr>
                  <a:grpSpLocks/>
                </p:cNvGrpSpPr>
                <p:nvPr/>
              </p:nvGrpSpPr>
              <p:grpSpPr bwMode="auto">
                <a:xfrm>
                  <a:off x="5759687" y="4342704"/>
                  <a:ext cx="203736" cy="116827"/>
                  <a:chOff x="1560" y="3627"/>
                  <a:chExt cx="116" cy="96"/>
                </a:xfrm>
              </p:grpSpPr>
              <p:sp>
                <p:nvSpPr>
                  <p:cNvPr id="92" name="Rectangle 432"/>
                  <p:cNvSpPr>
                    <a:spLocks noChangeArrowheads="1"/>
                  </p:cNvSpPr>
                  <p:nvPr/>
                </p:nvSpPr>
                <p:spPr bwMode="auto">
                  <a:xfrm>
                    <a:off x="1560" y="3627"/>
                    <a:ext cx="116" cy="96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3" name="Line 4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" y="3628"/>
                    <a:ext cx="114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4" name="Line 4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62" y="3628"/>
                    <a:ext cx="112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56" name="Group 439"/>
                <p:cNvGrpSpPr>
                  <a:grpSpLocks/>
                </p:cNvGrpSpPr>
                <p:nvPr/>
              </p:nvGrpSpPr>
              <p:grpSpPr bwMode="auto">
                <a:xfrm>
                  <a:off x="5121664" y="4342704"/>
                  <a:ext cx="203736" cy="116827"/>
                  <a:chOff x="1560" y="3627"/>
                  <a:chExt cx="116" cy="96"/>
                </a:xfrm>
              </p:grpSpPr>
              <p:sp>
                <p:nvSpPr>
                  <p:cNvPr id="89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1560" y="3627"/>
                    <a:ext cx="116" cy="96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0" name="Line 4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" y="3628"/>
                    <a:ext cx="114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1" name="Line 4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62" y="3628"/>
                    <a:ext cx="112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57" name="Group 431"/>
                <p:cNvGrpSpPr>
                  <a:grpSpLocks/>
                </p:cNvGrpSpPr>
                <p:nvPr/>
              </p:nvGrpSpPr>
              <p:grpSpPr bwMode="auto">
                <a:xfrm>
                  <a:off x="4483640" y="4342704"/>
                  <a:ext cx="203736" cy="116827"/>
                  <a:chOff x="1560" y="3627"/>
                  <a:chExt cx="116" cy="96"/>
                </a:xfrm>
              </p:grpSpPr>
              <p:sp>
                <p:nvSpPr>
                  <p:cNvPr id="86" name="Rectangle 432"/>
                  <p:cNvSpPr>
                    <a:spLocks noChangeArrowheads="1"/>
                  </p:cNvSpPr>
                  <p:nvPr/>
                </p:nvSpPr>
                <p:spPr bwMode="auto">
                  <a:xfrm>
                    <a:off x="1560" y="3627"/>
                    <a:ext cx="116" cy="96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7" name="Line 4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" y="3628"/>
                    <a:ext cx="114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8" name="Line 4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62" y="3628"/>
                    <a:ext cx="112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58" name="Group 439"/>
                <p:cNvGrpSpPr>
                  <a:grpSpLocks/>
                </p:cNvGrpSpPr>
                <p:nvPr/>
              </p:nvGrpSpPr>
              <p:grpSpPr bwMode="auto">
                <a:xfrm>
                  <a:off x="3881062" y="4342704"/>
                  <a:ext cx="203736" cy="116827"/>
                  <a:chOff x="1560" y="3627"/>
                  <a:chExt cx="116" cy="96"/>
                </a:xfrm>
              </p:grpSpPr>
              <p:sp>
                <p:nvSpPr>
                  <p:cNvPr id="83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1560" y="3627"/>
                    <a:ext cx="116" cy="96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4" name="Line 4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" y="3628"/>
                    <a:ext cx="114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" name="Line 4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62" y="3628"/>
                    <a:ext cx="112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59" name="Group 439"/>
                <p:cNvGrpSpPr>
                  <a:grpSpLocks/>
                </p:cNvGrpSpPr>
                <p:nvPr/>
              </p:nvGrpSpPr>
              <p:grpSpPr bwMode="auto">
                <a:xfrm>
                  <a:off x="3313929" y="4342095"/>
                  <a:ext cx="177229" cy="118044"/>
                  <a:chOff x="1560" y="3627"/>
                  <a:chExt cx="116" cy="96"/>
                </a:xfrm>
              </p:grpSpPr>
              <p:sp>
                <p:nvSpPr>
                  <p:cNvPr id="80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1560" y="3627"/>
                    <a:ext cx="116" cy="96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1" name="Line 4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" y="3628"/>
                    <a:ext cx="114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2" name="Line 4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62" y="3628"/>
                    <a:ext cx="112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60" name="Group 439"/>
                <p:cNvGrpSpPr>
                  <a:grpSpLocks/>
                </p:cNvGrpSpPr>
                <p:nvPr/>
              </p:nvGrpSpPr>
              <p:grpSpPr bwMode="auto">
                <a:xfrm>
                  <a:off x="3030363" y="4342095"/>
                  <a:ext cx="142909" cy="118044"/>
                  <a:chOff x="1560" y="3627"/>
                  <a:chExt cx="116" cy="96"/>
                </a:xfrm>
              </p:grpSpPr>
              <p:sp>
                <p:nvSpPr>
                  <p:cNvPr id="77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1560" y="3627"/>
                    <a:ext cx="116" cy="96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8" name="Line 4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" y="3628"/>
                    <a:ext cx="114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9" name="Line 4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62" y="3628"/>
                    <a:ext cx="112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61" name="Group 439"/>
                <p:cNvGrpSpPr>
                  <a:grpSpLocks/>
                </p:cNvGrpSpPr>
                <p:nvPr/>
              </p:nvGrpSpPr>
              <p:grpSpPr bwMode="auto">
                <a:xfrm>
                  <a:off x="2782243" y="4342095"/>
                  <a:ext cx="142909" cy="118044"/>
                  <a:chOff x="1560" y="3627"/>
                  <a:chExt cx="116" cy="96"/>
                </a:xfrm>
              </p:grpSpPr>
              <p:sp>
                <p:nvSpPr>
                  <p:cNvPr id="74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1560" y="3627"/>
                    <a:ext cx="116" cy="96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5" name="Line 4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" y="3628"/>
                    <a:ext cx="114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6" name="Line 4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62" y="3628"/>
                    <a:ext cx="112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62" name="Group 439"/>
                <p:cNvGrpSpPr>
                  <a:grpSpLocks/>
                </p:cNvGrpSpPr>
                <p:nvPr/>
              </p:nvGrpSpPr>
              <p:grpSpPr bwMode="auto">
                <a:xfrm>
                  <a:off x="2286002" y="4342095"/>
                  <a:ext cx="142909" cy="118044"/>
                  <a:chOff x="1560" y="3627"/>
                  <a:chExt cx="116" cy="96"/>
                </a:xfrm>
              </p:grpSpPr>
              <p:sp>
                <p:nvSpPr>
                  <p:cNvPr id="71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1560" y="3627"/>
                    <a:ext cx="116" cy="96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2" name="Line 4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" y="3628"/>
                    <a:ext cx="114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3" name="Line 4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62" y="3628"/>
                    <a:ext cx="112" cy="9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1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63" name="Rectangle 355"/>
                <p:cNvSpPr>
                  <a:spLocks noChangeArrowheads="1"/>
                </p:cNvSpPr>
                <p:nvPr/>
              </p:nvSpPr>
              <p:spPr bwMode="auto">
                <a:xfrm flipH="1">
                  <a:off x="2516589" y="2114653"/>
                  <a:ext cx="974569" cy="3078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rgbClr val="000000"/>
                      </a:solidFill>
                      <a:latin typeface="Calibri"/>
                    </a:rPr>
                    <a:t> Solid state amplifier, 500 MHz</a:t>
                  </a:r>
                  <a:endParaRPr lang="en-US" sz="1100" dirty="0">
                    <a:solidFill>
                      <a:srgbClr val="114FFB"/>
                    </a:solidFill>
                    <a:latin typeface="Calibri"/>
                  </a:endParaRPr>
                </a:p>
              </p:txBody>
            </p:sp>
            <p:sp>
              <p:nvSpPr>
                <p:cNvPr id="64" name="Rectangle 355"/>
                <p:cNvSpPr>
                  <a:spLocks noChangeArrowheads="1"/>
                </p:cNvSpPr>
                <p:nvPr/>
              </p:nvSpPr>
              <p:spPr bwMode="auto">
                <a:xfrm flipH="1">
                  <a:off x="3581400" y="1905000"/>
                  <a:ext cx="2587546" cy="153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rgbClr val="000000"/>
                      </a:solidFill>
                      <a:latin typeface="Calibri"/>
                    </a:rPr>
                    <a:t>Modulator-klystrons, 1 GHz, 20 MW</a:t>
                  </a:r>
                  <a:endParaRPr lang="en-US" sz="1100" dirty="0">
                    <a:solidFill>
                      <a:srgbClr val="114FFB"/>
                    </a:solidFill>
                    <a:latin typeface="Calibri"/>
                  </a:endParaRPr>
                </a:p>
              </p:txBody>
            </p:sp>
            <p:sp>
              <p:nvSpPr>
                <p:cNvPr id="65" name="Line 360"/>
                <p:cNvSpPr>
                  <a:spLocks noChangeShapeType="1"/>
                </p:cNvSpPr>
                <p:nvPr/>
              </p:nvSpPr>
              <p:spPr bwMode="auto">
                <a:xfrm>
                  <a:off x="3562049" y="2964906"/>
                  <a:ext cx="24812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6" name="Rectangle 348"/>
                <p:cNvSpPr>
                  <a:spLocks noChangeArrowheads="1"/>
                </p:cNvSpPr>
                <p:nvPr/>
              </p:nvSpPr>
              <p:spPr bwMode="auto">
                <a:xfrm>
                  <a:off x="3372395" y="5168407"/>
                  <a:ext cx="467714" cy="153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rgbClr val="000000"/>
                      </a:solidFill>
                      <a:latin typeface="Calibri"/>
                    </a:rPr>
                    <a:t>~ 140 keV</a:t>
                  </a:r>
                  <a:endParaRPr lang="en-US" sz="1100" dirty="0">
                    <a:solidFill>
                      <a:srgbClr val="114FFB"/>
                    </a:solidFill>
                    <a:latin typeface="Calibri"/>
                  </a:endParaRPr>
                </a:p>
              </p:txBody>
            </p:sp>
            <p:sp>
              <p:nvSpPr>
                <p:cNvPr id="67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3668388" y="4774925"/>
                  <a:ext cx="0" cy="3541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8" name="Rectangle 348"/>
                <p:cNvSpPr>
                  <a:spLocks noChangeArrowheads="1"/>
                </p:cNvSpPr>
                <p:nvPr/>
              </p:nvSpPr>
              <p:spPr bwMode="auto">
                <a:xfrm>
                  <a:off x="5996368" y="5123584"/>
                  <a:ext cx="543237" cy="153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rgbClr val="000000"/>
                      </a:solidFill>
                      <a:latin typeface="Calibri"/>
                    </a:rPr>
                    <a:t>~ 12.2 MeV</a:t>
                  </a:r>
                  <a:endParaRPr lang="en-US" sz="1100" dirty="0">
                    <a:solidFill>
                      <a:srgbClr val="114FFB"/>
                    </a:solidFill>
                    <a:latin typeface="Calibri"/>
                  </a:endParaRPr>
                </a:p>
              </p:txBody>
            </p:sp>
            <p:sp>
              <p:nvSpPr>
                <p:cNvPr id="69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6293996" y="4676314"/>
                  <a:ext cx="0" cy="35413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AutoShape 338"/>
                <p:cNvSpPr>
                  <a:spLocks noChangeArrowheads="1"/>
                </p:cNvSpPr>
                <p:nvPr/>
              </p:nvSpPr>
              <p:spPr bwMode="auto">
                <a:xfrm flipV="1">
                  <a:off x="3625767" y="2251041"/>
                  <a:ext cx="354458" cy="32986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1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4" name="Isosceles Triangle 13"/>
              <p:cNvSpPr/>
              <p:nvPr/>
            </p:nvSpPr>
            <p:spPr bwMode="auto">
              <a:xfrm>
                <a:off x="6893859" y="3532094"/>
                <a:ext cx="358589" cy="430306"/>
              </a:xfrm>
              <a:prstGeom prst="triangle">
                <a:avLst/>
              </a:prstGeom>
              <a:solidFill>
                <a:schemeClr val="accent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cxnSp>
            <p:nvCxnSpPr>
              <p:cNvPr id="15" name="Straight Connector 14"/>
              <p:cNvCxnSpPr>
                <a:stCxn id="14" idx="5"/>
              </p:cNvCxnSpPr>
              <p:nvPr/>
            </p:nvCxnSpPr>
            <p:spPr bwMode="auto">
              <a:xfrm flipV="1">
                <a:off x="7162801" y="3487271"/>
                <a:ext cx="322728" cy="259976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6" name="Rectangle 15"/>
              <p:cNvSpPr/>
              <p:nvPr/>
            </p:nvSpPr>
            <p:spPr bwMode="auto">
              <a:xfrm>
                <a:off x="7458636" y="3281082"/>
                <a:ext cx="116541" cy="412378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scene3d>
                <a:camera prst="isometricOffAxis1Left">
                  <a:rot lat="0" lon="3840000" rev="0"/>
                </a:camera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7" name="Rectangle 355"/>
              <p:cNvSpPr>
                <a:spLocks noChangeArrowheads="1"/>
              </p:cNvSpPr>
              <p:nvPr/>
            </p:nvSpPr>
            <p:spPr bwMode="auto">
              <a:xfrm flipH="1">
                <a:off x="6693865" y="3029527"/>
                <a:ext cx="1372285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000000"/>
                    </a:solidFill>
                    <a:latin typeface="Calibri"/>
                  </a:rPr>
                  <a:t>Diagnostics</a:t>
                </a:r>
                <a:endParaRPr lang="en-US" sz="1100" dirty="0">
                  <a:solidFill>
                    <a:srgbClr val="114FFB"/>
                  </a:solidFill>
                  <a:latin typeface="Calibri"/>
                </a:endParaRPr>
              </a:p>
            </p:txBody>
          </p:sp>
        </p:grpSp>
        <p:sp>
          <p:nvSpPr>
            <p:cNvPr id="7" name="Rectangle 348"/>
            <p:cNvSpPr>
              <a:spLocks noChangeArrowheads="1"/>
            </p:cNvSpPr>
            <p:nvPr/>
          </p:nvSpPr>
          <p:spPr bwMode="auto">
            <a:xfrm>
              <a:off x="3857786" y="5577077"/>
              <a:ext cx="585097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000000"/>
                  </a:solidFill>
                  <a:latin typeface="Calibri"/>
                </a:rPr>
                <a:t>~ 2.4 MeV</a:t>
              </a:r>
              <a:endParaRPr lang="en-US" sz="1100" dirty="0">
                <a:solidFill>
                  <a:srgbClr val="114FFB"/>
                </a:solidFill>
                <a:latin typeface="Calibri"/>
              </a:endParaRPr>
            </a:p>
          </p:txBody>
        </p:sp>
        <p:sp>
          <p:nvSpPr>
            <p:cNvPr id="8" name="Line 388"/>
            <p:cNvSpPr>
              <a:spLocks noChangeShapeType="1"/>
            </p:cNvSpPr>
            <p:nvPr/>
          </p:nvSpPr>
          <p:spPr bwMode="auto">
            <a:xfrm flipV="1">
              <a:off x="4181803" y="5085184"/>
              <a:ext cx="0" cy="3894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 sz="11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Rectangle 348"/>
            <p:cNvSpPr>
              <a:spLocks noChangeArrowheads="1"/>
            </p:cNvSpPr>
            <p:nvPr/>
          </p:nvSpPr>
          <p:spPr bwMode="auto">
            <a:xfrm>
              <a:off x="4619861" y="5571536"/>
              <a:ext cx="585097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000000"/>
                  </a:solidFill>
                  <a:latin typeface="Calibri"/>
                </a:rPr>
                <a:t>~ 4.6 MeV</a:t>
              </a:r>
              <a:endParaRPr lang="en-US" sz="1100" dirty="0">
                <a:solidFill>
                  <a:srgbClr val="114FFB"/>
                </a:solidFill>
                <a:latin typeface="Calibri"/>
              </a:endParaRPr>
            </a:p>
          </p:txBody>
        </p:sp>
        <p:sp>
          <p:nvSpPr>
            <p:cNvPr id="10" name="Line 388"/>
            <p:cNvSpPr>
              <a:spLocks noChangeShapeType="1"/>
            </p:cNvSpPr>
            <p:nvPr/>
          </p:nvSpPr>
          <p:spPr bwMode="auto">
            <a:xfrm flipV="1">
              <a:off x="4943878" y="5079643"/>
              <a:ext cx="0" cy="3894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 sz="11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Rectangle 348"/>
            <p:cNvSpPr>
              <a:spLocks noChangeArrowheads="1"/>
            </p:cNvSpPr>
            <p:nvPr/>
          </p:nvSpPr>
          <p:spPr bwMode="auto">
            <a:xfrm>
              <a:off x="5389278" y="5569520"/>
              <a:ext cx="585097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000000"/>
                  </a:solidFill>
                  <a:latin typeface="Calibri"/>
                </a:rPr>
                <a:t>~ 8.4 MeV</a:t>
              </a:r>
              <a:endParaRPr lang="en-US" sz="1100" dirty="0">
                <a:solidFill>
                  <a:srgbClr val="114FFB"/>
                </a:solidFill>
                <a:latin typeface="Calibri"/>
              </a:endParaRPr>
            </a:p>
          </p:txBody>
        </p:sp>
        <p:sp>
          <p:nvSpPr>
            <p:cNvPr id="12" name="Line 388"/>
            <p:cNvSpPr>
              <a:spLocks noChangeShapeType="1"/>
            </p:cNvSpPr>
            <p:nvPr/>
          </p:nvSpPr>
          <p:spPr bwMode="auto">
            <a:xfrm flipV="1">
              <a:off x="5713295" y="5127767"/>
              <a:ext cx="0" cy="3894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 sz="11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-18000" y="31353"/>
            <a:ext cx="9172854" cy="6845262"/>
            <a:chOff x="-18000" y="31353"/>
            <a:chExt cx="9172854" cy="6845262"/>
          </a:xfrm>
        </p:grpSpPr>
        <p:grpSp>
          <p:nvGrpSpPr>
            <p:cNvPr id="120" name="Group 119"/>
            <p:cNvGrpSpPr/>
            <p:nvPr/>
          </p:nvGrpSpPr>
          <p:grpSpPr>
            <a:xfrm>
              <a:off x="-18000" y="31353"/>
              <a:ext cx="9172854" cy="6845262"/>
              <a:chOff x="-18000" y="31353"/>
              <a:chExt cx="9172854" cy="6845262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-18000" y="6414950"/>
                <a:ext cx="9172854" cy="461665"/>
                <a:chOff x="-18000" y="6414950"/>
                <a:chExt cx="9172854" cy="461665"/>
              </a:xfrm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-18000" y="6425952"/>
                  <a:ext cx="9172854" cy="432048"/>
                </a:xfrm>
                <a:prstGeom prst="rect">
                  <a:avLst/>
                </a:prstGeom>
                <a:solidFill>
                  <a:srgbClr val="F0EA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3050863" y="6414950"/>
                  <a:ext cx="3099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b="1" dirty="0"/>
                    <a:t>Laboratoire de L'Accélérateur Linéaire</a:t>
                  </a:r>
                </a:p>
                <a:p>
                  <a:pPr algn="ctr"/>
                  <a:r>
                    <a:rPr lang="fr-FR" sz="1200" b="1" dirty="0"/>
                    <a:t>Université Paris</a:t>
                  </a:r>
                  <a:endParaRPr lang="en-US" sz="1200" b="1" dirty="0"/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179512" y="6507282"/>
                  <a:ext cx="21602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November 3</a:t>
                  </a:r>
                  <a:r>
                    <a:rPr lang="en-US" sz="1200" b="1" dirty="0">
                      <a:latin typeface="+mj-lt"/>
                    </a:rPr>
                    <a:t>-4, 2016</a:t>
                  </a:r>
                </a:p>
              </p:txBody>
            </p:sp>
          </p:grpSp>
          <p:pic>
            <p:nvPicPr>
              <p:cNvPr id="123" name="Picture 2" descr="F:\lal2016-Paris 3-4 Nov.2016\Capture9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1353"/>
                <a:ext cx="1800200" cy="665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1" name="TextBox 120"/>
            <p:cNvSpPr txBox="1"/>
            <p:nvPr/>
          </p:nvSpPr>
          <p:spPr>
            <a:xfrm>
              <a:off x="8580417" y="6507282"/>
              <a:ext cx="3840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11</a:t>
              </a:r>
              <a:endParaRPr lang="en-US" b="1" dirty="0"/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1331640" y="3573280"/>
            <a:ext cx="2155217" cy="2376000"/>
          </a:xfrm>
          <a:prstGeom prst="rect">
            <a:avLst/>
          </a:prstGeom>
          <a:noFill/>
          <a:ln w="19050">
            <a:solidFill>
              <a:srgbClr val="E01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989985" y="3256706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S</a:t>
            </a:r>
            <a:r>
              <a:rPr lang="en-US" sz="2000" dirty="0" smtClean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ub-harmonic </a:t>
            </a:r>
            <a:r>
              <a:rPr lang="en-US" sz="2000" dirty="0" err="1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bunchers</a:t>
            </a:r>
            <a:r>
              <a:rPr lang="en-US" sz="2000" dirty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 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3486857" y="2156127"/>
            <a:ext cx="1249203" cy="2425265"/>
            <a:chOff x="3417339" y="3501008"/>
            <a:chExt cx="1971282" cy="1008112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5388620" y="3501008"/>
              <a:ext cx="0" cy="1008112"/>
            </a:xfrm>
            <a:prstGeom prst="line">
              <a:avLst/>
            </a:prstGeom>
            <a:ln w="38100">
              <a:solidFill>
                <a:srgbClr val="E010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flipH="1">
              <a:off x="3417339" y="4509120"/>
              <a:ext cx="1971282" cy="0"/>
            </a:xfrm>
            <a:prstGeom prst="straightConnector1">
              <a:avLst/>
            </a:prstGeom>
            <a:ln w="38100">
              <a:solidFill>
                <a:srgbClr val="E010B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Rectangle 148"/>
          <p:cNvSpPr/>
          <p:nvPr/>
        </p:nvSpPr>
        <p:spPr>
          <a:xfrm>
            <a:off x="4355976" y="116632"/>
            <a:ext cx="3693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CLIC </a:t>
            </a:r>
            <a:r>
              <a:rPr lang="en-GB" sz="2000" dirty="0" smtClean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drive</a:t>
            </a:r>
            <a:r>
              <a:rPr lang="en-GB" dirty="0" smtClean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 </a:t>
            </a:r>
            <a:r>
              <a:rPr lang="en-GB" dirty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b</a:t>
            </a:r>
            <a:r>
              <a:rPr lang="en-GB" dirty="0" smtClean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eam </a:t>
            </a:r>
            <a:r>
              <a:rPr lang="en-GB" dirty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f</a:t>
            </a:r>
            <a:r>
              <a:rPr lang="en-GB" dirty="0" smtClean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ront-end </a:t>
            </a:r>
            <a:r>
              <a:rPr lang="en-GB" dirty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layout</a:t>
            </a:r>
            <a:endParaRPr lang="en-US" dirty="0">
              <a:solidFill>
                <a:srgbClr val="E010B8"/>
              </a:solidFill>
              <a:latin typeface="Bree Serif"/>
              <a:ea typeface="Bree Serif" charset="0"/>
              <a:cs typeface="Bree Serif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5436096" y="4221088"/>
            <a:ext cx="3036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T</a:t>
            </a:r>
            <a:r>
              <a:rPr lang="en-US" sz="2000" dirty="0" smtClean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raveling </a:t>
            </a:r>
            <a:r>
              <a:rPr lang="en-US" sz="2000" dirty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wave </a:t>
            </a:r>
            <a:r>
              <a:rPr lang="en-US" sz="2000" dirty="0" err="1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buncher</a:t>
            </a:r>
            <a:r>
              <a:rPr lang="en-US" sz="2000" dirty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 </a:t>
            </a:r>
          </a:p>
        </p:txBody>
      </p:sp>
      <p:cxnSp>
        <p:nvCxnSpPr>
          <p:cNvPr id="152" name="Elbow Connector 151"/>
          <p:cNvCxnSpPr/>
          <p:nvPr/>
        </p:nvCxnSpPr>
        <p:spPr>
          <a:xfrm rot="5400000">
            <a:off x="4227467" y="3391339"/>
            <a:ext cx="2497009" cy="26584"/>
          </a:xfrm>
          <a:prstGeom prst="bentConnector3">
            <a:avLst/>
          </a:prstGeom>
          <a:ln w="28575">
            <a:solidFill>
              <a:srgbClr val="E010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1274020" y="796642"/>
            <a:ext cx="1641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E010B8"/>
                </a:solidFill>
                <a:latin typeface="Bree Serif" pitchFamily="50" charset="0"/>
              </a:rPr>
              <a:t>Electron</a:t>
            </a:r>
            <a:r>
              <a:rPr lang="en-US" dirty="0">
                <a:solidFill>
                  <a:srgbClr val="E010B8"/>
                </a:solidFill>
                <a:latin typeface="Bree Serif" pitchFamily="50" charset="0"/>
              </a:rPr>
              <a:t> gun </a:t>
            </a:r>
          </a:p>
        </p:txBody>
      </p:sp>
      <p:pic>
        <p:nvPicPr>
          <p:cNvPr id="155" name="Content Placeholder 3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37" y="1212270"/>
            <a:ext cx="1335775" cy="1784682"/>
          </a:xfrm>
          <a:prstGeom prst="rect">
            <a:avLst/>
          </a:prstGeom>
        </p:spPr>
      </p:pic>
      <p:pic>
        <p:nvPicPr>
          <p:cNvPr id="1027" name="Picture 3" descr="F:\lal2016-Paris 3-4 Nov.2016\Dr. Shaker\TW_bunch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68" y="4653136"/>
            <a:ext cx="3769288" cy="1680285"/>
          </a:xfrm>
          <a:prstGeom prst="rect">
            <a:avLst/>
          </a:prstGeom>
          <a:noFill/>
          <a:ln w="19050">
            <a:solidFill>
              <a:srgbClr val="E010B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lal2016-Paris 3-4 Nov.2016\Dr. Shaker\Untitled (4)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5" r="23205" b="4027"/>
          <a:stretch/>
        </p:blipFill>
        <p:spPr bwMode="auto">
          <a:xfrm>
            <a:off x="2123728" y="1223285"/>
            <a:ext cx="1240440" cy="177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1028"/>
          <p:cNvSpPr/>
          <p:nvPr/>
        </p:nvSpPr>
        <p:spPr>
          <a:xfrm>
            <a:off x="616583" y="1181165"/>
            <a:ext cx="2783967" cy="1887795"/>
          </a:xfrm>
          <a:prstGeom prst="rect">
            <a:avLst/>
          </a:prstGeom>
          <a:noFill/>
          <a:ln>
            <a:solidFill>
              <a:srgbClr val="E01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1" name="Straight Arrow Connector 1030"/>
          <p:cNvCxnSpPr/>
          <p:nvPr/>
        </p:nvCxnSpPr>
        <p:spPr>
          <a:xfrm flipH="1" flipV="1">
            <a:off x="3400550" y="2001267"/>
            <a:ext cx="914579" cy="9447"/>
          </a:xfrm>
          <a:prstGeom prst="straightConnector1">
            <a:avLst/>
          </a:prstGeom>
          <a:ln>
            <a:solidFill>
              <a:srgbClr val="E010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6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96" y="620688"/>
            <a:ext cx="892899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5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</a:t>
            </a:r>
            <a:r>
              <a:rPr lang="en-US" sz="2600" b="1" dirty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6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</a:t>
            </a:r>
            <a:r>
              <a:rPr lang="en-US" sz="2600" b="1" dirty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6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enerators:</a:t>
            </a:r>
          </a:p>
          <a:p>
            <a:endParaRPr lang="en-US" sz="1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9113" indent="-342900">
              <a:buSzPct val="105000"/>
              <a:buFont typeface="Wingdings" panose="05000000000000000000" pitchFamily="2" charset="2"/>
              <a:buChar char="§"/>
            </a:pP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It has been used accelerators mostly were procured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from commercial companies ~ 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100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(2016 est.):</a:t>
            </a:r>
          </a:p>
          <a:p>
            <a:pPr marL="1077913" indent="-273050">
              <a:buFont typeface="Arial" panose="020B0604020202020204" pitchFamily="34" charset="0"/>
              <a:buChar char="•"/>
            </a:pPr>
            <a:r>
              <a:rPr lang="en-US" sz="2500" dirty="0" smtClean="0"/>
              <a:t>Hospital &amp; clinics : 80 electron </a:t>
            </a:r>
            <a:r>
              <a:rPr lang="en-US" sz="2500" dirty="0" err="1"/>
              <a:t>L</a:t>
            </a:r>
            <a:r>
              <a:rPr lang="en-US" sz="2500" dirty="0" err="1" smtClean="0"/>
              <a:t>inacs</a:t>
            </a:r>
            <a:r>
              <a:rPr lang="en-US" sz="2500" dirty="0" smtClean="0"/>
              <a:t> and 4 cyclotrons  </a:t>
            </a:r>
          </a:p>
          <a:p>
            <a:pPr marL="1077913" lvl="5" indent="-273050">
              <a:buFont typeface="Arial" panose="020B0604020202020204" pitchFamily="34" charset="0"/>
              <a:buChar char="•"/>
            </a:pPr>
            <a:r>
              <a:rPr lang="en-US" sz="2500" dirty="0" smtClean="0"/>
              <a:t>Educational and research institutes: 2 </a:t>
            </a:r>
          </a:p>
          <a:p>
            <a:pPr marL="1077913" lvl="5" indent="-273050">
              <a:buFont typeface="Arial" panose="020B0604020202020204" pitchFamily="34" charset="0"/>
              <a:buChar char="•"/>
            </a:pPr>
            <a:r>
              <a:rPr lang="en-US" sz="2500" dirty="0"/>
              <a:t>Industrial</a:t>
            </a:r>
            <a:r>
              <a:rPr lang="en-US" sz="2500" dirty="0" smtClean="0"/>
              <a:t>: 1 </a:t>
            </a:r>
            <a:r>
              <a:rPr lang="en-US" sz="2500" dirty="0" err="1"/>
              <a:t>r</a:t>
            </a:r>
            <a:r>
              <a:rPr lang="en-US" altLang="en-US" sz="2500" dirty="0" err="1" smtClean="0"/>
              <a:t>hodotron</a:t>
            </a:r>
            <a:r>
              <a:rPr lang="en-US" sz="2500" dirty="0" smtClean="0"/>
              <a:t>, 8 cargo inspections</a:t>
            </a:r>
          </a:p>
          <a:p>
            <a:pPr marL="633413" lvl="5" indent="-190500"/>
            <a:endParaRPr lang="en-US" sz="700" dirty="0" smtClean="0"/>
          </a:p>
          <a:p>
            <a:pPr marL="519113" lvl="5" indent="-342900">
              <a:buFont typeface="Wingdings" panose="05000000000000000000" pitchFamily="2" charset="2"/>
              <a:buChar char="§"/>
            </a:pP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Project completed</a:t>
            </a:r>
          </a:p>
          <a:p>
            <a:pPr marL="1077913" lvl="6" indent="-273050">
              <a:buFont typeface="Arial" panose="020B0604020202020204" pitchFamily="34" charset="0"/>
              <a:buChar char="•"/>
            </a:pPr>
            <a:r>
              <a:rPr lang="en-US" sz="2500" dirty="0"/>
              <a:t>Ion source</a:t>
            </a:r>
          </a:p>
          <a:p>
            <a:pPr marL="1077913" lvl="6" indent="-273050">
              <a:buFont typeface="Arial" panose="020B0604020202020204" pitchFamily="34" charset="0"/>
              <a:buChar char="•"/>
            </a:pPr>
            <a:r>
              <a:rPr lang="en-US" sz="2500" dirty="0"/>
              <a:t>3 of 200keV electrostatic accelerators</a:t>
            </a:r>
          </a:p>
          <a:p>
            <a:pPr marL="519113" lvl="5" indent="-342900">
              <a:buFont typeface="Wingdings" panose="05000000000000000000" pitchFamily="2" charset="2"/>
              <a:buChar char="§"/>
            </a:pP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Projects under design/planning and construction</a:t>
            </a:r>
            <a:endParaRPr lang="en-US" sz="2500" dirty="0"/>
          </a:p>
          <a:p>
            <a:pPr marL="1077913" lvl="6" indent="-273050">
              <a:buFont typeface="Arial" panose="020B0604020202020204" pitchFamily="34" charset="0"/>
              <a:buChar char="•"/>
            </a:pPr>
            <a:r>
              <a:rPr lang="en-US" sz="2500" dirty="0" smtClean="0"/>
              <a:t>Electron </a:t>
            </a:r>
            <a:r>
              <a:rPr lang="en-US" sz="2500" dirty="0" err="1"/>
              <a:t>L</a:t>
            </a:r>
            <a:r>
              <a:rPr lang="en-US" sz="2500" dirty="0" err="1" smtClean="0"/>
              <a:t>inac</a:t>
            </a:r>
            <a:endParaRPr lang="en-US" sz="2500" dirty="0" smtClean="0"/>
          </a:p>
          <a:p>
            <a:pPr marL="1077913" lvl="6" indent="-273050">
              <a:buFont typeface="Arial" panose="020B0604020202020204" pitchFamily="34" charset="0"/>
              <a:buChar char="•"/>
            </a:pPr>
            <a:r>
              <a:rPr lang="en-US" sz="2500" dirty="0" smtClean="0"/>
              <a:t>Synchrotron </a:t>
            </a:r>
            <a:r>
              <a:rPr lang="en-US" sz="2500" dirty="0"/>
              <a:t>l</a:t>
            </a:r>
            <a:r>
              <a:rPr lang="en-US" sz="2500" dirty="0" smtClean="0"/>
              <a:t>ight source</a:t>
            </a:r>
          </a:p>
          <a:p>
            <a:pPr marL="1077913" lvl="6" indent="-273050">
              <a:buFont typeface="Arial" panose="020B0604020202020204" pitchFamily="34" charset="0"/>
              <a:buChar char="•"/>
            </a:pPr>
            <a:r>
              <a:rPr lang="en-US" sz="2500" dirty="0" smtClean="0"/>
              <a:t>Baby cyclotron</a:t>
            </a:r>
          </a:p>
          <a:p>
            <a:pPr marL="633413" lvl="6" indent="-190500">
              <a:buFont typeface="Arial" panose="020B0604020202020204" pitchFamily="34" charset="0"/>
              <a:buChar char="•"/>
            </a:pPr>
            <a:endParaRPr lang="en-US" sz="500" dirty="0" smtClean="0"/>
          </a:p>
          <a:p>
            <a:pPr marL="520700" indent="-342900" algn="just">
              <a:buFont typeface="Wingdings" panose="05000000000000000000" pitchFamily="2" charset="2"/>
              <a:buChar char="§"/>
            </a:pPr>
            <a:r>
              <a:rPr lang="it-IT" sz="2500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it-IT" sz="2500" dirty="0" smtClean="0">
                <a:solidFill>
                  <a:schemeClr val="accent6">
                    <a:lumMod val="75000"/>
                  </a:schemeClr>
                </a:solidFill>
              </a:rPr>
              <a:t>rojects in conjuction with CERN &amp;</a:t>
            </a:r>
            <a:r>
              <a:rPr lang="en-US" sz="2500" dirty="0"/>
              <a:t> 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SESAME</a:t>
            </a:r>
            <a:endParaRPr lang="en-US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04448" y="650559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76456" y="650728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-18000" y="31353"/>
            <a:ext cx="9172854" cy="6845262"/>
            <a:chOff x="-18000" y="31353"/>
            <a:chExt cx="9172854" cy="6845262"/>
          </a:xfrm>
        </p:grpSpPr>
        <p:grpSp>
          <p:nvGrpSpPr>
            <p:cNvPr id="43" name="Group 42"/>
            <p:cNvGrpSpPr/>
            <p:nvPr/>
          </p:nvGrpSpPr>
          <p:grpSpPr>
            <a:xfrm>
              <a:off x="-18000" y="31353"/>
              <a:ext cx="9172854" cy="6845262"/>
              <a:chOff x="-18000" y="31353"/>
              <a:chExt cx="9172854" cy="6845262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-18000" y="6414950"/>
                <a:ext cx="9172854" cy="461665"/>
                <a:chOff x="-18000" y="6414950"/>
                <a:chExt cx="9172854" cy="461665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-18000" y="6425952"/>
                  <a:ext cx="9172854" cy="432048"/>
                </a:xfrm>
                <a:prstGeom prst="rect">
                  <a:avLst/>
                </a:prstGeom>
                <a:solidFill>
                  <a:srgbClr val="F0EA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050863" y="6414950"/>
                  <a:ext cx="3099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Laboratoire de L'Accélérateur Linéaire</a:t>
                  </a:r>
                </a:p>
                <a:p>
                  <a:pPr algn="ctr"/>
                  <a:r>
                    <a:rPr lang="fr-FR" sz="1200" dirty="0"/>
                    <a:t>Université Paris</a:t>
                  </a:r>
                  <a:endParaRPr lang="en-US" sz="1200" dirty="0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79512" y="6507282"/>
                  <a:ext cx="21602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November 3</a:t>
                  </a:r>
                  <a:r>
                    <a:rPr lang="en-US" sz="1200" dirty="0">
                      <a:latin typeface="+mj-lt"/>
                    </a:rPr>
                    <a:t>-4, 2016</a:t>
                  </a:r>
                </a:p>
              </p:txBody>
            </p:sp>
          </p:grpSp>
          <p:pic>
            <p:nvPicPr>
              <p:cNvPr id="46" name="Picture 2" descr="F:\lal2016-Paris 3-4 Nov.2016\Capture9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1353"/>
                <a:ext cx="1800200" cy="665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TextBox 43"/>
            <p:cNvSpPr txBox="1"/>
            <p:nvPr/>
          </p:nvSpPr>
          <p:spPr>
            <a:xfrm>
              <a:off x="8676456" y="6507282"/>
              <a:ext cx="467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116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1421482"/>
            <a:ext cx="507878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Procured on 1998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IBA, TT200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Beam energy : 10 MeV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Beam power </a:t>
            </a:r>
            <a:r>
              <a:rPr lang="en-US" sz="2000" dirty="0" smtClean="0"/>
              <a:t>: 1 </a:t>
            </a:r>
            <a:r>
              <a:rPr lang="en-US" sz="2000" dirty="0"/>
              <a:t>to 80 </a:t>
            </a:r>
            <a:r>
              <a:rPr lang="en-US" sz="2000" dirty="0" smtClean="0"/>
              <a:t>kW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RF system frequency</a:t>
            </a:r>
            <a:r>
              <a:rPr lang="en-US" sz="2000" dirty="0" smtClean="0"/>
              <a:t>: 107.5 MHz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Power RF </a:t>
            </a:r>
            <a:r>
              <a:rPr lang="en-US" sz="2000" dirty="0" smtClean="0"/>
              <a:t>tetrode </a:t>
            </a:r>
            <a:r>
              <a:rPr lang="en-US" sz="2000" dirty="0"/>
              <a:t>type</a:t>
            </a:r>
            <a:r>
              <a:rPr lang="en-US" sz="2000" dirty="0" smtClean="0"/>
              <a:t>: Thomson TH681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Total diameter </a:t>
            </a:r>
            <a:r>
              <a:rPr lang="en-US" sz="2000" dirty="0" smtClean="0"/>
              <a:t>: 3 </a:t>
            </a:r>
            <a:r>
              <a:rPr lang="en-US" sz="2000" dirty="0"/>
              <a:t>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Total </a:t>
            </a:r>
            <a:r>
              <a:rPr lang="en-US" sz="2000" dirty="0"/>
              <a:t>height </a:t>
            </a:r>
            <a:r>
              <a:rPr lang="en-US" sz="2000" dirty="0" smtClean="0"/>
              <a:t>: 2.4 </a:t>
            </a:r>
            <a:r>
              <a:rPr lang="en-US" sz="2000" dirty="0"/>
              <a:t>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Weight : 11 T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65" y="1201152"/>
            <a:ext cx="3554458" cy="337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604448" y="650559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3" y="764704"/>
            <a:ext cx="8568951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just" hangingPunct="0">
              <a:lnSpc>
                <a:spcPct val="93000"/>
              </a:lnSpc>
              <a:buClr>
                <a:srgbClr val="E010B8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Industrial </a:t>
            </a:r>
            <a:r>
              <a:rPr lang="en-US" altLang="en-US" sz="24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Electron </a:t>
            </a:r>
            <a:r>
              <a:rPr lang="en-US" altLang="en-US" sz="2400" b="1" dirty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altLang="en-US" sz="24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ccelerator of </a:t>
            </a:r>
            <a:r>
              <a:rPr lang="en-US" altLang="en-US" sz="2400" b="1" dirty="0" err="1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altLang="en-US" sz="2400" b="1" dirty="0" err="1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hodotron</a:t>
            </a:r>
            <a:r>
              <a:rPr lang="en-US" altLang="en-US" sz="24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400" b="1" dirty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altLang="en-US" sz="24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imed at Sterilization &amp; Food-Processing</a:t>
            </a:r>
            <a:endParaRPr lang="en-US" altLang="en-US" sz="2400" b="1" dirty="0">
              <a:solidFill>
                <a:srgbClr val="E010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25122"/>
            <a:ext cx="2140086" cy="182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2232248" cy="1783968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3136"/>
            <a:ext cx="2241396" cy="178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-18000" y="31353"/>
            <a:ext cx="9172854" cy="6845262"/>
            <a:chOff x="-18000" y="31353"/>
            <a:chExt cx="9172854" cy="6845262"/>
          </a:xfrm>
        </p:grpSpPr>
        <p:grpSp>
          <p:nvGrpSpPr>
            <p:cNvPr id="36" name="Group 35"/>
            <p:cNvGrpSpPr/>
            <p:nvPr/>
          </p:nvGrpSpPr>
          <p:grpSpPr>
            <a:xfrm>
              <a:off x="-18000" y="31353"/>
              <a:ext cx="9172854" cy="6845262"/>
              <a:chOff x="-18000" y="31353"/>
              <a:chExt cx="9172854" cy="684526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-18000" y="6414950"/>
                <a:ext cx="9172854" cy="461665"/>
                <a:chOff x="-18000" y="6414950"/>
                <a:chExt cx="9172854" cy="461665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-18000" y="6425952"/>
                  <a:ext cx="9172854" cy="432048"/>
                </a:xfrm>
                <a:prstGeom prst="rect">
                  <a:avLst/>
                </a:prstGeom>
                <a:solidFill>
                  <a:srgbClr val="F0EA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050863" y="6414950"/>
                  <a:ext cx="3099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Laboratoire de L'Accélérateur Linéaire</a:t>
                  </a:r>
                </a:p>
                <a:p>
                  <a:pPr algn="ctr"/>
                  <a:r>
                    <a:rPr lang="fr-FR" sz="1200" dirty="0"/>
                    <a:t>Université Paris</a:t>
                  </a:r>
                  <a:endParaRPr lang="en-US" sz="1200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179512" y="6507282"/>
                  <a:ext cx="21602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November 3</a:t>
                  </a:r>
                  <a:r>
                    <a:rPr lang="en-US" sz="1200" dirty="0">
                      <a:latin typeface="+mj-lt"/>
                    </a:rPr>
                    <a:t>-4, 2016</a:t>
                  </a:r>
                </a:p>
              </p:txBody>
            </p:sp>
          </p:grpSp>
          <p:pic>
            <p:nvPicPr>
              <p:cNvPr id="39" name="Picture 2" descr="F:\lal2016-Paris 3-4 Nov.2016\Capture9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1353"/>
                <a:ext cx="1800200" cy="665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8676456" y="6507282"/>
              <a:ext cx="467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11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19" y="1600339"/>
            <a:ext cx="694915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SzPct val="102000"/>
              <a:buFont typeface="Wingdings" panose="05000000000000000000" pitchFamily="2" charset="2"/>
              <a:buChar char="§"/>
            </a:pPr>
            <a:endParaRPr lang="en-GB" altLang="en-US" sz="1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50850" lvl="2" indent="-177800">
              <a:buSzPct val="102000"/>
              <a:buFont typeface="Wingdings" panose="05000000000000000000" pitchFamily="2" charset="2"/>
              <a:buChar char="§"/>
            </a:pPr>
            <a:r>
              <a:rPr lang="en-US" sz="2400" dirty="0" smtClean="0"/>
              <a:t>Designed and manufactured at </a:t>
            </a:r>
            <a:r>
              <a:rPr lang="en-US" sz="2400" dirty="0"/>
              <a:t>u</a:t>
            </a:r>
            <a:r>
              <a:rPr lang="en-US" sz="2400" dirty="0" smtClean="0"/>
              <a:t>niversity </a:t>
            </a:r>
            <a:r>
              <a:rPr lang="en-US" sz="2400" dirty="0"/>
              <a:t>of Tehran </a:t>
            </a:r>
            <a:r>
              <a:rPr lang="en-US" sz="2400" dirty="0" smtClean="0"/>
              <a:t>aimed at 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GB" altLang="en-US" sz="2400" dirty="0" smtClean="0">
                <a:ea typeface="Arial Unicode MS" pitchFamily="34" charset="-128"/>
                <a:cs typeface="Arial Unicode MS" pitchFamily="34" charset="-128"/>
              </a:rPr>
              <a:t>on implantation</a:t>
            </a:r>
          </a:p>
          <a:p>
            <a:pPr marL="450850" lvl="2" indent="-177800">
              <a:buSzPct val="102000"/>
              <a:buFont typeface="Wingdings" panose="05000000000000000000" pitchFamily="2" charset="2"/>
              <a:buChar char="§"/>
            </a:pPr>
            <a:endParaRPr lang="en-GB" altLang="en-US" sz="1600" dirty="0" smtClean="0">
              <a:ea typeface="Arial Unicode MS" pitchFamily="34" charset="-128"/>
              <a:cs typeface="Arial Unicode MS" pitchFamily="34" charset="-128"/>
            </a:endParaRPr>
          </a:p>
          <a:p>
            <a:pPr marL="450850" indent="-177800">
              <a:buSzPct val="102000"/>
              <a:buFont typeface="Wingdings" panose="05000000000000000000" pitchFamily="2" charset="2"/>
              <a:buChar char="§"/>
            </a:pPr>
            <a:r>
              <a:rPr lang="en-US" sz="2400" dirty="0"/>
              <a:t>I</a:t>
            </a:r>
            <a:r>
              <a:rPr lang="en-US" sz="2400" dirty="0" smtClean="0"/>
              <a:t>nitial idea was to be develop a small accelerator (2005)</a:t>
            </a:r>
          </a:p>
          <a:p>
            <a:pPr marL="450850" indent="-177800">
              <a:buSzPct val="102000"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450850" indent="-177800">
              <a:buSzPct val="102000"/>
              <a:buFont typeface="Wingdings" panose="05000000000000000000" pitchFamily="2" charset="2"/>
              <a:buChar char="§"/>
            </a:pPr>
            <a:r>
              <a:rPr lang="en-US" sz="2400" dirty="0" smtClean="0"/>
              <a:t>Started with </a:t>
            </a:r>
            <a:r>
              <a:rPr lang="en-US" sz="2400" dirty="0"/>
              <a:t>developing a Penning Ion </a:t>
            </a:r>
            <a:r>
              <a:rPr lang="en-US" sz="2400" dirty="0" smtClean="0"/>
              <a:t>Source (2007) </a:t>
            </a:r>
          </a:p>
          <a:p>
            <a:pPr marL="450850" indent="-177800">
              <a:buSzPct val="102000"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450850" indent="-177800">
              <a:buSzPct val="102000"/>
              <a:buFont typeface="Wingdings" panose="05000000000000000000" pitchFamily="2" charset="2"/>
              <a:buChar char="§"/>
            </a:pPr>
            <a:r>
              <a:rPr lang="en-US" sz="2400" dirty="0" smtClean="0"/>
              <a:t>Designed </a:t>
            </a:r>
            <a:r>
              <a:rPr lang="en-US" sz="2400" dirty="0"/>
              <a:t>and </a:t>
            </a:r>
            <a:r>
              <a:rPr lang="en-US" sz="2400" dirty="0" err="1" smtClean="0"/>
              <a:t>developmed</a:t>
            </a:r>
            <a:r>
              <a:rPr lang="en-US" sz="2400" dirty="0" smtClean="0"/>
              <a:t> </a:t>
            </a:r>
            <a:r>
              <a:rPr lang="en-US" sz="2400" dirty="0"/>
              <a:t>of 100 </a:t>
            </a:r>
            <a:r>
              <a:rPr lang="en-US" sz="2400" dirty="0" err="1"/>
              <a:t>keV</a:t>
            </a:r>
            <a:r>
              <a:rPr lang="en-US" sz="2400" dirty="0"/>
              <a:t> </a:t>
            </a:r>
            <a:r>
              <a:rPr lang="en-US" sz="2400" dirty="0" smtClean="0"/>
              <a:t>column, </a:t>
            </a:r>
            <a:r>
              <a:rPr lang="en-US" sz="2400" dirty="0"/>
              <a:t>2015</a:t>
            </a:r>
            <a:endParaRPr lang="en-US" sz="2400" dirty="0" smtClean="0"/>
          </a:p>
          <a:p>
            <a:pPr marL="285750" indent="-285750">
              <a:buSzPct val="102000"/>
              <a:buFont typeface="Wingdings" panose="05000000000000000000" pitchFamily="2" charset="2"/>
              <a:buChar char="§"/>
            </a:pPr>
            <a:endParaRPr lang="en-US" sz="300" dirty="0" smtClean="0"/>
          </a:p>
          <a:p>
            <a:pPr marL="804863" indent="-273050">
              <a:buSzPct val="102000"/>
              <a:buFont typeface="Arial" panose="020B0604020202020204" pitchFamily="34" charset="0"/>
              <a:buChar char="•"/>
            </a:pPr>
            <a:r>
              <a:rPr lang="en-US" sz="2400" dirty="0" smtClean="0"/>
              <a:t>Output beam: 10 </a:t>
            </a:r>
            <a:r>
              <a:rPr lang="el-GR" sz="2400" dirty="0"/>
              <a:t>μ</a:t>
            </a:r>
            <a:r>
              <a:rPr lang="en-US" sz="2400" dirty="0" smtClean="0"/>
              <a:t>A, 5 </a:t>
            </a:r>
            <a:r>
              <a:rPr lang="en-US" sz="2400" dirty="0"/>
              <a:t>- 100 </a:t>
            </a:r>
            <a:r>
              <a:rPr lang="en-US" sz="2400" dirty="0" err="1"/>
              <a:t>keV</a:t>
            </a:r>
            <a:r>
              <a:rPr lang="en-US" sz="2400" dirty="0"/>
              <a:t> </a:t>
            </a:r>
            <a:r>
              <a:rPr lang="en-US" sz="2400" dirty="0" smtClean="0"/>
              <a:t>of O2</a:t>
            </a:r>
            <a:r>
              <a:rPr lang="en-US" sz="2400" dirty="0"/>
              <a:t>, N2, He, </a:t>
            </a:r>
            <a:r>
              <a:rPr lang="en-US" sz="2400" dirty="0" err="1" smtClean="0"/>
              <a:t>Ar</a:t>
            </a:r>
            <a:r>
              <a:rPr lang="en-US" sz="2400" dirty="0"/>
              <a:t> </a:t>
            </a:r>
            <a:r>
              <a:rPr lang="en-US" sz="2400" dirty="0" smtClean="0"/>
              <a:t>and H2 gas flow in the source </a:t>
            </a:r>
            <a:r>
              <a:rPr lang="en-US" sz="2400" dirty="0" smtClean="0"/>
              <a:t>for research</a:t>
            </a:r>
            <a:endParaRPr lang="en-US" sz="2400" dirty="0" smtClean="0"/>
          </a:p>
          <a:p>
            <a:pPr marL="285750" indent="-285750">
              <a:buSzPct val="102000"/>
              <a:buFont typeface="Wingdings" panose="05000000000000000000" pitchFamily="2" charset="2"/>
              <a:buChar char="§"/>
            </a:pPr>
            <a:endParaRPr lang="en-US" sz="1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7504" y="75541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Successful Manufacturing </a:t>
            </a:r>
            <a:r>
              <a:rPr lang="en-US" sz="2400" b="1" dirty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xperiences: </a:t>
            </a:r>
            <a:endParaRPr lang="en-US" sz="2400" b="1" dirty="0">
              <a:solidFill>
                <a:srgbClr val="E010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760791" y="1471494"/>
            <a:ext cx="2131689" cy="4693809"/>
            <a:chOff x="6341633" y="2141894"/>
            <a:chExt cx="3085469" cy="7582820"/>
          </a:xfrm>
        </p:grpSpPr>
        <p:pic>
          <p:nvPicPr>
            <p:cNvPr id="4098" name="Picture 2" descr="F:\lal2016-Paris 3-4 Nov.2016\Dr. Mahjour Shafiei\DSC0173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9"/>
            <a:stretch/>
          </p:blipFill>
          <p:spPr bwMode="auto">
            <a:xfrm>
              <a:off x="6843865" y="6426192"/>
              <a:ext cx="2520106" cy="3298522"/>
            </a:xfrm>
            <a:prstGeom prst="rect">
              <a:avLst/>
            </a:prstGeom>
            <a:noFill/>
            <a:ln>
              <a:solidFill>
                <a:srgbClr val="F4EE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F:\lal2016-Paris 3-4 Nov.2016\Dr. Mahjour Shafiei\DSC0172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3"/>
            <a:stretch/>
          </p:blipFill>
          <p:spPr bwMode="auto">
            <a:xfrm>
              <a:off x="6341633" y="2141894"/>
              <a:ext cx="3085469" cy="3976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508762" y="2221987"/>
              <a:ext cx="1656183" cy="2267945"/>
            </a:xfrm>
            <a:prstGeom prst="rect">
              <a:avLst/>
            </a:prstGeom>
            <a:noFill/>
            <a:ln>
              <a:solidFill>
                <a:srgbClr val="F4E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endCxn id="4098" idx="1"/>
            </p:cNvCxnSpPr>
            <p:nvPr/>
          </p:nvCxnSpPr>
          <p:spPr>
            <a:xfrm flipH="1">
              <a:off x="6843865" y="4489932"/>
              <a:ext cx="492989" cy="3585521"/>
            </a:xfrm>
            <a:prstGeom prst="straightConnector1">
              <a:avLst/>
            </a:prstGeom>
            <a:ln w="28575">
              <a:solidFill>
                <a:srgbClr val="F4EE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251520" y="1196752"/>
            <a:ext cx="3816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buSzPct val="69000"/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E010B8"/>
                </a:solidFill>
              </a:rPr>
              <a:t>Penning i</a:t>
            </a:r>
            <a:r>
              <a:rPr lang="en-US" sz="2400" b="1" dirty="0" smtClean="0">
                <a:solidFill>
                  <a:srgbClr val="E010B8"/>
                </a:solidFill>
              </a:rPr>
              <a:t>on source 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580112" y="1130261"/>
            <a:ext cx="3784426" cy="6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Penning source structure at Tehran University</a:t>
            </a:r>
            <a:endParaRPr lang="en-US" sz="1800" dirty="0">
              <a:solidFill>
                <a:srgbClr val="E010B8"/>
              </a:solidFill>
              <a:latin typeface="Bree Serif"/>
              <a:ea typeface="Bree Serif" charset="0"/>
              <a:cs typeface="Bree Serif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04448" y="650559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-18000" y="31353"/>
            <a:ext cx="9172854" cy="6845262"/>
            <a:chOff x="-18000" y="31353"/>
            <a:chExt cx="9172854" cy="6845262"/>
          </a:xfrm>
        </p:grpSpPr>
        <p:grpSp>
          <p:nvGrpSpPr>
            <p:cNvPr id="27" name="Group 26"/>
            <p:cNvGrpSpPr/>
            <p:nvPr/>
          </p:nvGrpSpPr>
          <p:grpSpPr>
            <a:xfrm>
              <a:off x="-18000" y="31353"/>
              <a:ext cx="9172854" cy="6845262"/>
              <a:chOff x="-18000" y="31353"/>
              <a:chExt cx="9172854" cy="6845262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-18000" y="6414950"/>
                <a:ext cx="9172854" cy="461665"/>
                <a:chOff x="-18000" y="6414950"/>
                <a:chExt cx="9172854" cy="461665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-18000" y="6425952"/>
                  <a:ext cx="9172854" cy="432048"/>
                </a:xfrm>
                <a:prstGeom prst="rect">
                  <a:avLst/>
                </a:prstGeom>
                <a:solidFill>
                  <a:srgbClr val="F0EA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050863" y="6414950"/>
                  <a:ext cx="3099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Laboratoire de L'Accélérateur Linéaire</a:t>
                  </a:r>
                </a:p>
                <a:p>
                  <a:pPr algn="ctr"/>
                  <a:r>
                    <a:rPr lang="fr-FR" sz="1200" dirty="0"/>
                    <a:t>Université Paris</a:t>
                  </a:r>
                  <a:endParaRPr lang="en-US" sz="1200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79512" y="6507282"/>
                  <a:ext cx="21602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November 3</a:t>
                  </a:r>
                  <a:r>
                    <a:rPr lang="en-US" sz="1200" dirty="0">
                      <a:latin typeface="+mj-lt"/>
                    </a:rPr>
                    <a:t>-4, 2016</a:t>
                  </a:r>
                </a:p>
              </p:txBody>
            </p:sp>
          </p:grpSp>
          <p:pic>
            <p:nvPicPr>
              <p:cNvPr id="30" name="Picture 2" descr="F:\lal2016-Paris 3-4 Nov.2016\Capture9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1353"/>
                <a:ext cx="1800200" cy="665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8640960" y="6507282"/>
              <a:ext cx="467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779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6512" y="1473190"/>
            <a:ext cx="9145016" cy="490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2" indent="-17780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500" dirty="0" smtClean="0">
              <a:ea typeface="Arial Unicode MS" pitchFamily="34" charset="-128"/>
              <a:cs typeface="Arial Unicode MS" pitchFamily="34" charset="-128"/>
            </a:endParaRPr>
          </a:p>
          <a:p>
            <a:pPr marL="342900" lvl="2" indent="-165100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ea typeface="Arial Unicode MS" pitchFamily="34" charset="-128"/>
                <a:cs typeface="Arial Unicode MS" pitchFamily="34" charset="-128"/>
              </a:rPr>
              <a:t>Aimed at proof of principle, make commercial &amp; the future prospect : some beamlines for users and the injector of the other accelerators</a:t>
            </a:r>
            <a:r>
              <a:rPr lang="en-US" altLang="en-US" sz="24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177800" lvl="2" indent="-177800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500" dirty="0" smtClean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indent="-1651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itchFamily="18" charset="0"/>
              </a:rPr>
              <a:t>The main specifications of </a:t>
            </a:r>
            <a:r>
              <a:rPr lang="en-US" sz="2400" dirty="0" smtClean="0">
                <a:cs typeface="Times New Roman" pitchFamily="18" charset="0"/>
              </a:rPr>
              <a:t>accelerator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n-US" sz="500" dirty="0">
              <a:cs typeface="Times New Roman" pitchFamily="18" charset="0"/>
            </a:endParaRPr>
          </a:p>
          <a:p>
            <a:pPr marL="520700" indent="-342900" algn="just">
              <a:buSzPct val="80000"/>
              <a:buFont typeface="Arial" panose="020B0604020202020204" pitchFamily="34" charset="0"/>
              <a:buChar char="•"/>
            </a:pPr>
            <a:r>
              <a:rPr lang="en-US" sz="2200" dirty="0">
                <a:cs typeface="Times New Roman" pitchFamily="18" charset="0"/>
              </a:rPr>
              <a:t>Output E-gun energy: </a:t>
            </a:r>
            <a:r>
              <a:rPr lang="en-US" sz="2200" dirty="0" smtClean="0">
                <a:cs typeface="Times New Roman" pitchFamily="18" charset="0"/>
              </a:rPr>
              <a:t>45keV</a:t>
            </a:r>
          </a:p>
          <a:p>
            <a:pPr marL="355600" indent="-177800" algn="just">
              <a:buSzPct val="80000"/>
              <a:buFont typeface="Arial" panose="020B0604020202020204" pitchFamily="34" charset="0"/>
              <a:buChar char="•"/>
            </a:pPr>
            <a:endParaRPr lang="en-US" sz="400" dirty="0">
              <a:cs typeface="Times New Roman" pitchFamily="18" charset="0"/>
            </a:endParaRPr>
          </a:p>
          <a:p>
            <a:pPr marL="520700" indent="-342900" algn="just">
              <a:buSzPct val="80000"/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itchFamily="18" charset="0"/>
              </a:rPr>
              <a:t>Maximum </a:t>
            </a:r>
            <a:r>
              <a:rPr lang="en-US" sz="2200" dirty="0">
                <a:cs typeface="Times New Roman" pitchFamily="18" charset="0"/>
              </a:rPr>
              <a:t>E-gun current: </a:t>
            </a:r>
            <a:r>
              <a:rPr lang="en-US" sz="2200" dirty="0" smtClean="0">
                <a:cs typeface="Times New Roman" pitchFamily="18" charset="0"/>
              </a:rPr>
              <a:t>10mA</a:t>
            </a:r>
          </a:p>
          <a:p>
            <a:pPr marL="349250" indent="-171450" algn="just">
              <a:buSzPct val="80000"/>
              <a:buFont typeface="Arial" panose="020B0604020202020204" pitchFamily="34" charset="0"/>
              <a:buChar char="•"/>
            </a:pPr>
            <a:endParaRPr lang="en-US" sz="400" dirty="0" smtClean="0">
              <a:cs typeface="Times New Roman" pitchFamily="18" charset="0"/>
            </a:endParaRPr>
          </a:p>
          <a:p>
            <a:pPr marL="520700" indent="-342900" algn="just">
              <a:buSzPct val="80000"/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itchFamily="18" charset="0"/>
              </a:rPr>
              <a:t>Machine Output </a:t>
            </a:r>
            <a:r>
              <a:rPr lang="en-US" sz="2200" dirty="0">
                <a:cs typeface="Times New Roman" pitchFamily="18" charset="0"/>
              </a:rPr>
              <a:t>energy: </a:t>
            </a:r>
            <a:r>
              <a:rPr lang="en-US" sz="2200" dirty="0" smtClean="0">
                <a:cs typeface="Times New Roman" pitchFamily="18" charset="0"/>
              </a:rPr>
              <a:t>8MeV</a:t>
            </a:r>
          </a:p>
          <a:p>
            <a:pPr marL="355600" indent="-177800" algn="just">
              <a:buSzPct val="80000"/>
              <a:buFont typeface="Arial" panose="020B0604020202020204" pitchFamily="34" charset="0"/>
              <a:buChar char="•"/>
            </a:pPr>
            <a:endParaRPr lang="en-US" sz="400" dirty="0">
              <a:cs typeface="Times New Roman" pitchFamily="18" charset="0"/>
            </a:endParaRPr>
          </a:p>
          <a:p>
            <a:pPr marL="520700" indent="-342900" algn="just">
              <a:buSzPct val="80000"/>
              <a:buFont typeface="Arial" panose="020B0604020202020204" pitchFamily="34" charset="0"/>
              <a:buChar char="•"/>
            </a:pPr>
            <a:r>
              <a:rPr lang="en-US" sz="2200" dirty="0">
                <a:cs typeface="Times New Roman" pitchFamily="18" charset="0"/>
              </a:rPr>
              <a:t>Frequency: </a:t>
            </a:r>
            <a:r>
              <a:rPr lang="en-US" sz="2200" dirty="0" smtClean="0">
                <a:cs typeface="Times New Roman" pitchFamily="18" charset="0"/>
              </a:rPr>
              <a:t>2997.92MHz</a:t>
            </a:r>
          </a:p>
          <a:p>
            <a:pPr marL="355600" indent="-177800" algn="just">
              <a:buSzPct val="80000"/>
              <a:buFont typeface="Arial" panose="020B0604020202020204" pitchFamily="34" charset="0"/>
              <a:buChar char="•"/>
            </a:pPr>
            <a:endParaRPr lang="en-US" sz="400" dirty="0" smtClean="0">
              <a:cs typeface="Times New Roman" pitchFamily="18" charset="0"/>
            </a:endParaRPr>
          </a:p>
          <a:p>
            <a:pPr marL="520700" indent="-342900" algn="just">
              <a:buSzPct val="80000"/>
              <a:buFont typeface="Arial" panose="020B0604020202020204" pitchFamily="34" charset="0"/>
              <a:buChar char="•"/>
            </a:pPr>
            <a:r>
              <a:rPr lang="en-US" sz="2200" dirty="0">
                <a:cs typeface="Times New Roman" pitchFamily="18" charset="0"/>
              </a:rPr>
              <a:t>Operational mode: </a:t>
            </a:r>
            <a:r>
              <a:rPr lang="el-GR" sz="2200" dirty="0">
                <a:cs typeface="Times New Roman" pitchFamily="18" charset="0"/>
              </a:rPr>
              <a:t>π</a:t>
            </a:r>
            <a:r>
              <a:rPr lang="en-US" sz="2200" dirty="0" smtClean="0">
                <a:cs typeface="Times New Roman" pitchFamily="18" charset="0"/>
              </a:rPr>
              <a:t>/2-TW</a:t>
            </a:r>
          </a:p>
          <a:p>
            <a:pPr marL="349250" indent="-171450" algn="just">
              <a:buSzPct val="80000"/>
              <a:buFont typeface="Arial" panose="020B0604020202020204" pitchFamily="34" charset="0"/>
              <a:buChar char="•"/>
            </a:pPr>
            <a:endParaRPr lang="en-US" sz="400" dirty="0">
              <a:cs typeface="Times New Roman" pitchFamily="18" charset="0"/>
            </a:endParaRPr>
          </a:p>
          <a:p>
            <a:pPr marL="520700" indent="-342900" algn="just">
              <a:buSzPct val="80000"/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itchFamily="18" charset="0"/>
              </a:rPr>
              <a:t>RF </a:t>
            </a:r>
            <a:r>
              <a:rPr lang="en-US" sz="2200" dirty="0">
                <a:cs typeface="Times New Roman" pitchFamily="18" charset="0"/>
              </a:rPr>
              <a:t>peak power: 2MW</a:t>
            </a:r>
          </a:p>
          <a:p>
            <a:pPr marL="355600" indent="-177800" algn="just">
              <a:buSzPct val="80000"/>
              <a:buFont typeface="Arial" panose="020B0604020202020204" pitchFamily="34" charset="0"/>
              <a:buChar char="•"/>
            </a:pPr>
            <a:endParaRPr lang="en-US" sz="400" dirty="0">
              <a:cs typeface="Times New Roman" pitchFamily="18" charset="0"/>
            </a:endParaRPr>
          </a:p>
          <a:p>
            <a:pPr marL="520700" indent="-342900" algn="just">
              <a:buSzPct val="80000"/>
              <a:buFont typeface="Arial" panose="020B0604020202020204" pitchFamily="34" charset="0"/>
              <a:buChar char="•"/>
            </a:pPr>
            <a:r>
              <a:rPr lang="en-US" sz="2200" dirty="0">
                <a:cs typeface="Times New Roman" pitchFamily="18" charset="0"/>
              </a:rPr>
              <a:t>Maximum PRF: </a:t>
            </a:r>
            <a:r>
              <a:rPr lang="en-US" sz="2200" dirty="0" smtClean="0">
                <a:cs typeface="Times New Roman" pitchFamily="18" charset="0"/>
              </a:rPr>
              <a:t>250Hz</a:t>
            </a:r>
          </a:p>
          <a:p>
            <a:pPr marL="355600" indent="-177800" algn="just">
              <a:buSzPct val="80000"/>
              <a:buFont typeface="Arial" panose="020B0604020202020204" pitchFamily="34" charset="0"/>
              <a:buChar char="•"/>
            </a:pPr>
            <a:endParaRPr lang="en-US" sz="400" dirty="0" smtClean="0">
              <a:cs typeface="Times New Roman" pitchFamily="18" charset="0"/>
            </a:endParaRPr>
          </a:p>
          <a:p>
            <a:pPr marL="520700" indent="-342900" algn="just">
              <a:buSzPct val="80000"/>
              <a:buFont typeface="Arial" panose="020B0604020202020204" pitchFamily="34" charset="0"/>
              <a:buChar char="•"/>
            </a:pPr>
            <a:r>
              <a:rPr lang="en-US" sz="2200" dirty="0">
                <a:cs typeface="Times New Roman" pitchFamily="18" charset="0"/>
              </a:rPr>
              <a:t>RF pulse length: 2-7</a:t>
            </a:r>
            <a:r>
              <a:rPr lang="el-GR" sz="2200" dirty="0">
                <a:cs typeface="Times New Roman" pitchFamily="18" charset="0"/>
              </a:rPr>
              <a:t>μ</a:t>
            </a:r>
            <a:r>
              <a:rPr lang="en-US" sz="2200" dirty="0" smtClean="0">
                <a:cs typeface="Times New Roman" pitchFamily="18" charset="0"/>
              </a:rPr>
              <a:t>s</a:t>
            </a:r>
          </a:p>
          <a:p>
            <a:pPr marL="349250" indent="-171450" algn="just">
              <a:buSzPct val="80000"/>
              <a:buFont typeface="Arial" panose="020B0604020202020204" pitchFamily="34" charset="0"/>
              <a:buChar char="•"/>
            </a:pPr>
            <a:endParaRPr lang="en-US" sz="400" dirty="0">
              <a:cs typeface="Times New Roman" pitchFamily="18" charset="0"/>
            </a:endParaRPr>
          </a:p>
          <a:p>
            <a:pPr marL="520700" indent="-342900" algn="just">
              <a:buSzPct val="80000"/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itchFamily="18" charset="0"/>
              </a:rPr>
              <a:t>Accelerating structure ~ 170cm</a:t>
            </a:r>
            <a:endParaRPr lang="en-US" sz="2200" dirty="0"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04448" y="650559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504" y="663079"/>
            <a:ext cx="77048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5" indent="-342900">
              <a:buFont typeface="Wingdings" panose="05000000000000000000" pitchFamily="2" charset="2"/>
              <a:buChar char="q"/>
            </a:pPr>
            <a:r>
              <a:rPr lang="en-US" sz="25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under </a:t>
            </a:r>
            <a:r>
              <a:rPr lang="en-US" sz="2500" b="1" dirty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5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onstructions </a:t>
            </a:r>
            <a:endParaRPr lang="en-US" sz="2500" b="1" dirty="0">
              <a:solidFill>
                <a:srgbClr val="E010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174" y="1125905"/>
            <a:ext cx="286610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rgbClr val="E010B8"/>
                </a:solidFill>
                <a:sym typeface="Wingdings" panose="05000000000000000000" pitchFamily="2" charset="2"/>
              </a:rPr>
              <a:t>IPM </a:t>
            </a:r>
            <a:r>
              <a:rPr lang="en-US" sz="2300" b="1" dirty="0" smtClean="0">
                <a:solidFill>
                  <a:srgbClr val="E010B8"/>
                </a:solidFill>
                <a:sym typeface="Wingdings" panose="05000000000000000000" pitchFamily="2" charset="2"/>
              </a:rPr>
              <a:t>electron </a:t>
            </a:r>
            <a:r>
              <a:rPr lang="en-US" sz="2300" b="1" dirty="0" err="1">
                <a:solidFill>
                  <a:srgbClr val="E010B8"/>
                </a:solidFill>
                <a:sym typeface="Wingdings" panose="05000000000000000000" pitchFamily="2" charset="2"/>
              </a:rPr>
              <a:t>Linac</a:t>
            </a:r>
            <a:r>
              <a:rPr lang="en-US" sz="2300" b="1" dirty="0">
                <a:solidFill>
                  <a:srgbClr val="E010B8"/>
                </a:solidFill>
                <a:sym typeface="Wingdings" panose="05000000000000000000" pitchFamily="2" charset="2"/>
              </a:rPr>
              <a:t> </a:t>
            </a:r>
            <a:endParaRPr lang="en-US" sz="2300" b="1" dirty="0">
              <a:solidFill>
                <a:srgbClr val="E010B8"/>
              </a:solidFill>
            </a:endParaRPr>
          </a:p>
        </p:txBody>
      </p: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00" y="3284983"/>
            <a:ext cx="4660788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3978529" y="2811596"/>
            <a:ext cx="5233261" cy="401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Linac</a:t>
            </a:r>
            <a:r>
              <a:rPr lang="en-US" sz="1800" dirty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 </a:t>
            </a:r>
            <a:r>
              <a:rPr lang="en-US" sz="1800" dirty="0" smtClean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laboratory </a:t>
            </a:r>
            <a:r>
              <a:rPr lang="en-US" sz="1800" dirty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at IPM, RF </a:t>
            </a:r>
            <a:r>
              <a:rPr lang="en-US" sz="1800" dirty="0" smtClean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(klystron</a:t>
            </a:r>
            <a:r>
              <a:rPr lang="en-US" sz="1800" dirty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, </a:t>
            </a:r>
            <a:r>
              <a:rPr lang="en-US" sz="1800" dirty="0" smtClean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modulator</a:t>
            </a:r>
            <a:r>
              <a:rPr lang="en-US" sz="1800" dirty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, </a:t>
            </a:r>
            <a:r>
              <a:rPr lang="en-US" sz="1800" dirty="0" smtClean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waveguide</a:t>
            </a:r>
            <a:r>
              <a:rPr lang="en-US" sz="1800" dirty="0">
                <a:solidFill>
                  <a:srgbClr val="E010B8"/>
                </a:solidFill>
                <a:latin typeface="Bree Serif"/>
                <a:ea typeface="Bree Serif" charset="0"/>
                <a:cs typeface="Bree Serif" charset="0"/>
              </a:rPr>
              <a:t>) 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93958" y="5486400"/>
            <a:ext cx="82624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18000" y="31353"/>
            <a:ext cx="9172854" cy="6845262"/>
            <a:chOff x="-18000" y="31353"/>
            <a:chExt cx="9172854" cy="6845262"/>
          </a:xfrm>
        </p:grpSpPr>
        <p:grpSp>
          <p:nvGrpSpPr>
            <p:cNvPr id="24" name="Group 23"/>
            <p:cNvGrpSpPr/>
            <p:nvPr/>
          </p:nvGrpSpPr>
          <p:grpSpPr>
            <a:xfrm>
              <a:off x="-18000" y="31353"/>
              <a:ext cx="9172854" cy="6845262"/>
              <a:chOff x="-18000" y="31353"/>
              <a:chExt cx="9172854" cy="6845262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-18000" y="6414950"/>
                <a:ext cx="9172854" cy="461665"/>
                <a:chOff x="-18000" y="6414950"/>
                <a:chExt cx="9172854" cy="461665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-18000" y="6425952"/>
                  <a:ext cx="9172854" cy="432048"/>
                </a:xfrm>
                <a:prstGeom prst="rect">
                  <a:avLst/>
                </a:prstGeom>
                <a:solidFill>
                  <a:srgbClr val="F0EA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050863" y="6414950"/>
                  <a:ext cx="3099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Laboratoire de L'Accélérateur Linéaire</a:t>
                  </a:r>
                </a:p>
                <a:p>
                  <a:pPr algn="ctr"/>
                  <a:r>
                    <a:rPr lang="fr-FR" sz="1200" dirty="0"/>
                    <a:t>Université Paris</a:t>
                  </a:r>
                  <a:endParaRPr lang="en-US" sz="1200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79512" y="6507282"/>
                  <a:ext cx="21602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November 3</a:t>
                  </a:r>
                  <a:r>
                    <a:rPr lang="en-US" sz="1200" dirty="0">
                      <a:latin typeface="+mj-lt"/>
                    </a:rPr>
                    <a:t>-4, 2016</a:t>
                  </a:r>
                </a:p>
              </p:txBody>
            </p:sp>
          </p:grpSp>
          <p:pic>
            <p:nvPicPr>
              <p:cNvPr id="27" name="Picture 2" descr="F:\lal2016-Paris 3-4 Nov.2016\Capture9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1353"/>
                <a:ext cx="1800200" cy="665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8676456" y="6507282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46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8604448" y="650559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7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1"/>
          <a:stretch/>
        </p:blipFill>
        <p:spPr bwMode="auto">
          <a:xfrm>
            <a:off x="3523877" y="3033982"/>
            <a:ext cx="5440611" cy="334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5496" y="764704"/>
            <a:ext cx="6048672" cy="2952328"/>
            <a:chOff x="5715690" y="3298921"/>
            <a:chExt cx="5328592" cy="2952328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5715690" y="3298921"/>
              <a:ext cx="5328592" cy="49011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>
                  <a:solidFill>
                    <a:srgbClr val="E010B8"/>
                  </a:solidFill>
                  <a:latin typeface="Bree Serif"/>
                  <a:cs typeface="Times New Roman" pitchFamily="18" charset="0"/>
                </a:rPr>
                <a:t>Test </a:t>
              </a:r>
              <a:r>
                <a:rPr lang="en-US" sz="2400" dirty="0" smtClean="0">
                  <a:solidFill>
                    <a:srgbClr val="E010B8"/>
                  </a:solidFill>
                  <a:latin typeface="Bree Serif"/>
                  <a:cs typeface="Times New Roman" pitchFamily="18" charset="0"/>
                </a:rPr>
                <a:t>setup of the KS37 constructed (Iran) </a:t>
              </a:r>
            </a:p>
          </p:txBody>
        </p:sp>
        <p:pic>
          <p:nvPicPr>
            <p:cNvPr id="4" name="Picture 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096302" y="3802977"/>
              <a:ext cx="3272357" cy="2448272"/>
            </a:xfrm>
            <a:prstGeom prst="rect">
              <a:avLst/>
            </a:prstGeom>
          </p:spPr>
        </p:pic>
      </p:grpSp>
      <p:sp>
        <p:nvSpPr>
          <p:cNvPr id="29" name="Title 1"/>
          <p:cNvSpPr txBox="1">
            <a:spLocks/>
          </p:cNvSpPr>
          <p:nvPr/>
        </p:nvSpPr>
        <p:spPr>
          <a:xfrm>
            <a:off x="3971939" y="2852936"/>
            <a:ext cx="4632509" cy="2998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E010B8"/>
                </a:solidFill>
                <a:latin typeface="Bree Serif"/>
                <a:cs typeface="Times New Roman" pitchFamily="18" charset="0"/>
              </a:rPr>
              <a:t> The accelerating tube layout</a:t>
            </a:r>
            <a:endParaRPr lang="en-US" sz="2400" dirty="0">
              <a:solidFill>
                <a:srgbClr val="E010B8"/>
              </a:solidFill>
              <a:latin typeface="Bree Serif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18000" y="31353"/>
            <a:ext cx="9172854" cy="6845262"/>
            <a:chOff x="-18000" y="31353"/>
            <a:chExt cx="9172854" cy="6845262"/>
          </a:xfrm>
        </p:grpSpPr>
        <p:grpSp>
          <p:nvGrpSpPr>
            <p:cNvPr id="23" name="Group 22"/>
            <p:cNvGrpSpPr/>
            <p:nvPr/>
          </p:nvGrpSpPr>
          <p:grpSpPr>
            <a:xfrm>
              <a:off x="-18000" y="31353"/>
              <a:ext cx="9172854" cy="6845262"/>
              <a:chOff x="-18000" y="31353"/>
              <a:chExt cx="9172854" cy="6845262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-18000" y="6414950"/>
                <a:ext cx="9172854" cy="461665"/>
                <a:chOff x="-18000" y="6414950"/>
                <a:chExt cx="9172854" cy="461665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-18000" y="6425952"/>
                  <a:ext cx="9172854" cy="432048"/>
                </a:xfrm>
                <a:prstGeom prst="rect">
                  <a:avLst/>
                </a:prstGeom>
                <a:solidFill>
                  <a:srgbClr val="F0EA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3050863" y="6414950"/>
                  <a:ext cx="3099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Laboratoire de L'Accélérateur Linéaire</a:t>
                  </a:r>
                </a:p>
                <a:p>
                  <a:pPr algn="ctr"/>
                  <a:r>
                    <a:rPr lang="fr-FR" sz="1200" dirty="0"/>
                    <a:t>Université Paris</a:t>
                  </a:r>
                  <a:endParaRPr lang="en-US" sz="1200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79512" y="6507282"/>
                  <a:ext cx="21602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November 3</a:t>
                  </a:r>
                  <a:r>
                    <a:rPr lang="en-US" sz="1200" dirty="0">
                      <a:latin typeface="+mj-lt"/>
                    </a:rPr>
                    <a:t>-4, 2016</a:t>
                  </a:r>
                </a:p>
              </p:txBody>
            </p:sp>
          </p:grpSp>
          <p:pic>
            <p:nvPicPr>
              <p:cNvPr id="26" name="Picture 2" descr="F:\lal2016-Paris 3-4 Nov.2016\Capture9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1353"/>
                <a:ext cx="1800200" cy="665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8676456" y="6507282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16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679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8604448" y="650559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8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148064" y="1250176"/>
            <a:ext cx="3960440" cy="4411072"/>
            <a:chOff x="6116179" y="1102057"/>
            <a:chExt cx="3370768" cy="4089631"/>
          </a:xfrm>
        </p:grpSpPr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6116179" y="1102057"/>
              <a:ext cx="3370768" cy="684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63800" algn="l"/>
                </a:tabLst>
              </a:pPr>
              <a:r>
                <a:rPr lang="en-US" sz="2100" dirty="0" smtClean="0">
                  <a:solidFill>
                    <a:srgbClr val="E010B8"/>
                  </a:solidFill>
                  <a:latin typeface="Bree Serif"/>
                  <a:cs typeface="Times New Roman" pitchFamily="18" charset="0"/>
                </a:rPr>
                <a:t>Setup of </a:t>
              </a:r>
              <a:r>
                <a:rPr lang="en-US" sz="2100" dirty="0">
                  <a:solidFill>
                    <a:srgbClr val="E010B8"/>
                  </a:solidFill>
                  <a:latin typeface="Bree Serif"/>
                  <a:ea typeface="+mj-ea"/>
                  <a:cs typeface="Times New Roman" pitchFamily="18" charset="0"/>
                </a:rPr>
                <a:t>s</a:t>
              </a:r>
              <a:r>
                <a:rPr lang="en-US" sz="2100" dirty="0" smtClean="0">
                  <a:solidFill>
                    <a:srgbClr val="E010B8"/>
                  </a:solidFill>
                  <a:latin typeface="Bree Serif"/>
                  <a:ea typeface="+mj-ea"/>
                  <a:cs typeface="Times New Roman" pitchFamily="18" charset="0"/>
                </a:rPr>
                <a:t>later </a:t>
              </a:r>
              <a:r>
                <a:rPr lang="en-US" sz="2100" dirty="0">
                  <a:solidFill>
                    <a:srgbClr val="E010B8"/>
                  </a:solidFill>
                  <a:latin typeface="Bree Serif"/>
                  <a:ea typeface="+mj-ea"/>
                  <a:cs typeface="Times New Roman" pitchFamily="18" charset="0"/>
                </a:rPr>
                <a:t>p</a:t>
              </a:r>
              <a:r>
                <a:rPr lang="en-US" sz="2100" dirty="0" smtClean="0">
                  <a:solidFill>
                    <a:srgbClr val="E010B8"/>
                  </a:solidFill>
                  <a:latin typeface="Bree Serif"/>
                  <a:ea typeface="+mj-ea"/>
                  <a:cs typeface="Times New Roman" pitchFamily="18" charset="0"/>
                </a:rPr>
                <a:t>erturbation </a:t>
              </a:r>
              <a:r>
                <a:rPr lang="en-US" sz="2100" dirty="0">
                  <a:solidFill>
                    <a:srgbClr val="E010B8"/>
                  </a:solidFill>
                  <a:latin typeface="Bree Serif"/>
                  <a:ea typeface="+mj-ea"/>
                  <a:cs typeface="Times New Roman" pitchFamily="18" charset="0"/>
                </a:rPr>
                <a:t>m</a:t>
              </a:r>
              <a:r>
                <a:rPr lang="en-US" sz="2100" dirty="0" smtClean="0">
                  <a:solidFill>
                    <a:srgbClr val="E010B8"/>
                  </a:solidFill>
                  <a:latin typeface="Bree Serif"/>
                  <a:ea typeface="+mj-ea"/>
                  <a:cs typeface="Times New Roman" pitchFamily="18" charset="0"/>
                </a:rPr>
                <a:t>easurement</a:t>
              </a:r>
              <a:endParaRPr lang="en-US" sz="2100" dirty="0">
                <a:solidFill>
                  <a:srgbClr val="E010B8"/>
                </a:solidFill>
                <a:latin typeface="Bree Serif"/>
                <a:ea typeface="+mj-ea"/>
                <a:cs typeface="Times New Roman" pitchFamily="18" charset="0"/>
              </a:endParaRPr>
            </a:p>
          </p:txBody>
        </p:sp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649" y="1772816"/>
              <a:ext cx="2426839" cy="3418872"/>
            </a:xfrm>
            <a:prstGeom prst="rect">
              <a:avLst/>
            </a:prstGeom>
            <a:solidFill>
              <a:srgbClr val="E010B8"/>
            </a:solidFill>
            <a:ln w="12700">
              <a:solidFill>
                <a:srgbClr val="E010B8"/>
              </a:solidFill>
              <a:miter lim="800000"/>
              <a:headEnd/>
              <a:tailEnd/>
            </a:ln>
            <a:effectLst/>
            <a:extLst/>
          </p:spPr>
        </p:pic>
      </p:grpSp>
      <p:grpSp>
        <p:nvGrpSpPr>
          <p:cNvPr id="23" name="Group 22"/>
          <p:cNvGrpSpPr/>
          <p:nvPr/>
        </p:nvGrpSpPr>
        <p:grpSpPr>
          <a:xfrm>
            <a:off x="148611" y="898804"/>
            <a:ext cx="5143469" cy="5255786"/>
            <a:chOff x="-67413" y="754788"/>
            <a:chExt cx="5143469" cy="5255786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3504" y="1268760"/>
              <a:ext cx="2048256" cy="1536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658" y="2924944"/>
              <a:ext cx="2346016" cy="1350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b="6535"/>
            <a:stretch/>
          </p:blipFill>
          <p:spPr bwMode="auto">
            <a:xfrm>
              <a:off x="2663683" y="1268760"/>
              <a:ext cx="2191386" cy="152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itle 1"/>
            <p:cNvSpPr txBox="1">
              <a:spLocks/>
            </p:cNvSpPr>
            <p:nvPr/>
          </p:nvSpPr>
          <p:spPr>
            <a:xfrm>
              <a:off x="-67413" y="754788"/>
              <a:ext cx="5143469" cy="3262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US" sz="2200" dirty="0" smtClean="0">
                  <a:solidFill>
                    <a:srgbClr val="E010B8"/>
                  </a:solidFill>
                  <a:latin typeface="Bree Serif"/>
                  <a:cs typeface="Times New Roman" pitchFamily="18" charset="0"/>
                </a:rPr>
                <a:t>Construction of the accelerating tube</a:t>
              </a:r>
              <a:endParaRPr lang="en-US" sz="2200" dirty="0">
                <a:solidFill>
                  <a:srgbClr val="E010B8"/>
                </a:solidFill>
                <a:latin typeface="Bree Serif"/>
                <a:cs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1308" y="1189520"/>
              <a:ext cx="4780732" cy="4821054"/>
            </a:xfrm>
            <a:prstGeom prst="rect">
              <a:avLst/>
            </a:prstGeom>
            <a:noFill/>
            <a:ln>
              <a:solidFill>
                <a:srgbClr val="E01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41" b="1"/>
          <a:stretch/>
        </p:blipFill>
        <p:spPr bwMode="auto">
          <a:xfrm>
            <a:off x="2836205" y="3060732"/>
            <a:ext cx="2234888" cy="1465007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"/>
          <a:stretch/>
        </p:blipFill>
        <p:spPr bwMode="auto">
          <a:xfrm>
            <a:off x="2771800" y="4669755"/>
            <a:ext cx="2299293" cy="135153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28" descr="H:\ax linac\IMG_0308.jpg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6727" y="4470540"/>
            <a:ext cx="1989049" cy="1550748"/>
          </a:xfrm>
          <a:prstGeom prst="rect">
            <a:avLst/>
          </a:prstGeom>
          <a:noFill/>
          <a:ln w="25400">
            <a:noFill/>
          </a:ln>
        </p:spPr>
      </p:pic>
      <p:grpSp>
        <p:nvGrpSpPr>
          <p:cNvPr id="30" name="Group 29"/>
          <p:cNvGrpSpPr/>
          <p:nvPr/>
        </p:nvGrpSpPr>
        <p:grpSpPr>
          <a:xfrm>
            <a:off x="-18000" y="31353"/>
            <a:ext cx="9172854" cy="6845262"/>
            <a:chOff x="-18000" y="31353"/>
            <a:chExt cx="9172854" cy="6845262"/>
          </a:xfrm>
        </p:grpSpPr>
        <p:grpSp>
          <p:nvGrpSpPr>
            <p:cNvPr id="31" name="Group 30"/>
            <p:cNvGrpSpPr/>
            <p:nvPr/>
          </p:nvGrpSpPr>
          <p:grpSpPr>
            <a:xfrm>
              <a:off x="-18000" y="31353"/>
              <a:ext cx="9172854" cy="6845262"/>
              <a:chOff x="-18000" y="31353"/>
              <a:chExt cx="9172854" cy="6845262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-18000" y="6414950"/>
                <a:ext cx="9172854" cy="461665"/>
                <a:chOff x="-18000" y="6414950"/>
                <a:chExt cx="9172854" cy="461665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-18000" y="6425952"/>
                  <a:ext cx="9172854" cy="432048"/>
                </a:xfrm>
                <a:prstGeom prst="rect">
                  <a:avLst/>
                </a:prstGeom>
                <a:solidFill>
                  <a:srgbClr val="F0EA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050863" y="6414950"/>
                  <a:ext cx="3099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Laboratoire de L'Accélérateur Linéaire</a:t>
                  </a:r>
                </a:p>
                <a:p>
                  <a:pPr algn="ctr"/>
                  <a:r>
                    <a:rPr lang="fr-FR" sz="1200" dirty="0"/>
                    <a:t>Université Paris</a:t>
                  </a:r>
                  <a:endParaRPr lang="en-US" sz="1200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179512" y="6507282"/>
                  <a:ext cx="21602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November 3</a:t>
                  </a:r>
                  <a:r>
                    <a:rPr lang="en-US" sz="1200" dirty="0">
                      <a:latin typeface="+mj-lt"/>
                    </a:rPr>
                    <a:t>-4, 2016</a:t>
                  </a:r>
                </a:p>
              </p:txBody>
            </p:sp>
          </p:grpSp>
          <p:pic>
            <p:nvPicPr>
              <p:cNvPr id="34" name="Picture 2" descr="F:\lal2016-Paris 3-4 Nov.2016\Capture9.PN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1353"/>
                <a:ext cx="1800200" cy="665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8638664" y="6507282"/>
              <a:ext cx="469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17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526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6269" r="5858" b="27071"/>
          <a:stretch/>
        </p:blipFill>
        <p:spPr>
          <a:xfrm>
            <a:off x="5207928" y="1494440"/>
            <a:ext cx="3737801" cy="387877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51520" y="1187460"/>
            <a:ext cx="5088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E010B8"/>
                </a:solidFill>
              </a:rPr>
              <a:t>ILSF (Iranian Light Source Facility), IPM project</a:t>
            </a:r>
            <a:endParaRPr lang="en-US" sz="2400" dirty="0">
              <a:solidFill>
                <a:srgbClr val="E010B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6512" y="1907877"/>
            <a:ext cx="8928992" cy="562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lvl="2" indent="-206375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ea typeface="Arial Unicode MS" pitchFamily="34" charset="-128"/>
                <a:cs typeface="Arial Unicode MS" pitchFamily="34" charset="-128"/>
              </a:rPr>
              <a:t>The main specification of project:</a:t>
            </a:r>
          </a:p>
          <a:p>
            <a:pPr marL="450850" lvl="2" indent="176213">
              <a:spcAft>
                <a:spcPts val="300"/>
              </a:spcAft>
              <a:buSzPct val="64000"/>
            </a:pPr>
            <a:r>
              <a:rPr lang="en-US" altLang="en-US" sz="2000" dirty="0" smtClean="0">
                <a:ea typeface="Arial Unicode MS" pitchFamily="34" charset="-128"/>
                <a:cs typeface="Arial Unicode MS" pitchFamily="34" charset="-128"/>
              </a:rPr>
              <a:t>3GeV storage ring </a:t>
            </a:r>
            <a:endParaRPr lang="en-US" altLang="en-US" sz="2000" dirty="0">
              <a:ea typeface="Arial Unicode MS" pitchFamily="34" charset="-128"/>
              <a:cs typeface="Arial Unicode MS" pitchFamily="34" charset="-128"/>
            </a:endParaRPr>
          </a:p>
          <a:p>
            <a:pPr marL="450850" indent="176213">
              <a:spcAft>
                <a:spcPts val="300"/>
              </a:spcAft>
              <a:buSzPct val="64000"/>
            </a:pPr>
            <a:r>
              <a:rPr lang="en-US" sz="2000" dirty="0"/>
              <a:t>Total area: 38000 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endParaRPr lang="en-US" sz="2000" baseline="30000" dirty="0"/>
          </a:p>
          <a:p>
            <a:pPr marL="450850" indent="176213">
              <a:spcAft>
                <a:spcPts val="300"/>
              </a:spcAft>
              <a:buSzPct val="64000"/>
            </a:pPr>
            <a:r>
              <a:rPr lang="en-US" sz="2000" dirty="0" smtClean="0"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Machine </a:t>
            </a:r>
            <a:r>
              <a:rPr lang="en-US" sz="2000" dirty="0"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circumference: 528 </a:t>
            </a:r>
            <a:r>
              <a:rPr lang="en-US" sz="2000" dirty="0" smtClean="0"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m</a:t>
            </a:r>
          </a:p>
          <a:p>
            <a:pPr marL="450850" indent="176213">
              <a:spcAft>
                <a:spcPts val="300"/>
              </a:spcAft>
              <a:buSzPct val="64000"/>
            </a:pPr>
            <a:r>
              <a:rPr lang="en-US" sz="2000" dirty="0"/>
              <a:t>Beam current: 400mA</a:t>
            </a:r>
          </a:p>
          <a:p>
            <a:pPr marL="450850" indent="176213">
              <a:spcAft>
                <a:spcPts val="300"/>
              </a:spcAft>
              <a:buSzPct val="64000"/>
            </a:pPr>
            <a:r>
              <a:rPr lang="en-US" sz="2000" dirty="0"/>
              <a:t>Natural emittance: </a:t>
            </a:r>
            <a:r>
              <a:rPr lang="en-US" sz="2000" dirty="0" smtClean="0"/>
              <a:t>0.28 </a:t>
            </a:r>
            <a:r>
              <a:rPr lang="en-US" sz="2000" dirty="0" err="1" smtClean="0"/>
              <a:t>nm.rad</a:t>
            </a:r>
            <a:endParaRPr lang="en-US" sz="2000" dirty="0" smtClean="0"/>
          </a:p>
          <a:p>
            <a:pPr marL="450850" indent="176213">
              <a:spcAft>
                <a:spcPts val="300"/>
              </a:spcAft>
              <a:buSzPct val="64000"/>
            </a:pPr>
            <a:r>
              <a:rPr lang="en-US" sz="2000" dirty="0"/>
              <a:t>RF frequency: </a:t>
            </a:r>
            <a:r>
              <a:rPr lang="en-US" sz="2000" dirty="0" smtClean="0"/>
              <a:t>100MHz</a:t>
            </a:r>
          </a:p>
          <a:p>
            <a:pPr marL="450850" indent="176213">
              <a:spcAft>
                <a:spcPts val="300"/>
              </a:spcAft>
              <a:buSzPct val="64000"/>
            </a:pPr>
            <a:r>
              <a:rPr lang="en-GB" sz="2000" dirty="0"/>
              <a:t>Lattice structure</a:t>
            </a:r>
            <a:r>
              <a:rPr lang="en-US" sz="2000" dirty="0"/>
              <a:t>: </a:t>
            </a:r>
            <a:r>
              <a:rPr lang="en-US" sz="2000" dirty="0" smtClean="0"/>
              <a:t>5BA</a:t>
            </a:r>
          </a:p>
          <a:p>
            <a:pPr marL="450850" indent="176213">
              <a:spcAft>
                <a:spcPts val="300"/>
              </a:spcAft>
              <a:buSzPct val="64000"/>
            </a:pPr>
            <a:r>
              <a:rPr lang="en-US" sz="2000" dirty="0" smtClean="0"/>
              <a:t>Number of super periods: 20</a:t>
            </a:r>
          </a:p>
          <a:p>
            <a:pPr marL="450850" indent="176213">
              <a:spcAft>
                <a:spcPts val="300"/>
              </a:spcAft>
              <a:buSzPct val="64000"/>
            </a:pPr>
            <a:r>
              <a:rPr lang="en-US" sz="2000" dirty="0" smtClean="0"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No. of dipole/quad./sext.: 100/240/320</a:t>
            </a:r>
          </a:p>
          <a:p>
            <a:pPr marL="450850" indent="176213">
              <a:spcAft>
                <a:spcPts val="300"/>
              </a:spcAft>
              <a:buSzPct val="64000"/>
            </a:pPr>
            <a:r>
              <a:rPr lang="en-US" sz="2000" dirty="0" smtClean="0">
                <a:cs typeface="Calibri" pitchFamily="34" charset="0"/>
              </a:rPr>
              <a:t>Project </a:t>
            </a:r>
            <a:r>
              <a:rPr lang="en-US" sz="2000" dirty="0">
                <a:cs typeface="Calibri" pitchFamily="34" charset="0"/>
              </a:rPr>
              <a:t>proposal </a:t>
            </a:r>
            <a:r>
              <a:rPr lang="en-US" sz="2000" dirty="0" smtClean="0">
                <a:cs typeface="Calibri" pitchFamily="34" charset="0"/>
              </a:rPr>
              <a:t>was submitted </a:t>
            </a:r>
            <a:r>
              <a:rPr lang="en-US" sz="2000" dirty="0">
                <a:cs typeface="Calibri" pitchFamily="34" charset="0"/>
              </a:rPr>
              <a:t>to the m</a:t>
            </a:r>
            <a:r>
              <a:rPr lang="en-US" sz="2000" dirty="0" smtClean="0">
                <a:cs typeface="Calibri" pitchFamily="34" charset="0"/>
              </a:rPr>
              <a:t>inistry of science (2009)</a:t>
            </a:r>
          </a:p>
          <a:p>
            <a:pPr marL="450850" indent="176213">
              <a:spcAft>
                <a:spcPts val="300"/>
              </a:spcAft>
              <a:buSzPct val="64000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Conceptual design report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(CDR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 (2013) </a:t>
            </a:r>
          </a:p>
          <a:p>
            <a:pPr marL="450850" indent="176213">
              <a:spcAft>
                <a:spcPts val="300"/>
              </a:spcAft>
              <a:buSzPct val="64000"/>
            </a:pPr>
            <a:r>
              <a:rPr lang="en-US" sz="2000" dirty="0" smtClean="0">
                <a:cs typeface="Calibri" pitchFamily="34" charset="0"/>
              </a:rPr>
              <a:t>Project </a:t>
            </a:r>
            <a:r>
              <a:rPr lang="en-US" sz="2000" dirty="0" smtClean="0">
                <a:ea typeface="Times New Roman" panose="02020603050405020304" pitchFamily="18" charset="0"/>
                <a:cs typeface="Calibri" pitchFamily="34" charset="0"/>
              </a:rPr>
              <a:t>design approval (MAC</a:t>
            </a:r>
            <a:r>
              <a:rPr lang="en-US" sz="2000" dirty="0" smtClean="0">
                <a:cs typeface="Calibri" pitchFamily="34" charset="0"/>
              </a:rPr>
              <a:t>) meeting (2015)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</a:t>
            </a:r>
            <a:endParaRPr lang="en-US" dirty="0"/>
          </a:p>
          <a:p>
            <a:pPr marL="504000" indent="-176213"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</a:pPr>
            <a:endParaRPr lang="en-US" altLang="en-US" dirty="0" smtClean="0">
              <a:ea typeface="Arial Unicode MS" pitchFamily="34" charset="-128"/>
              <a:cs typeface="Arial Unicode MS" pitchFamily="34" charset="-128"/>
            </a:endParaRPr>
          </a:p>
          <a:p>
            <a:pPr marL="95250" lvl="2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altLang="en-US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04448" y="650559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8600" y="692696"/>
            <a:ext cx="74177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5" indent="-342900">
              <a:buFont typeface="Wingdings" panose="05000000000000000000" pitchFamily="2" charset="2"/>
              <a:buChar char="q"/>
            </a:pPr>
            <a:r>
              <a:rPr lang="en-US" sz="25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under Design and Planning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194800" y="1143184"/>
            <a:ext cx="3751200" cy="34401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n w="0"/>
                <a:solidFill>
                  <a:srgbClr val="E010B8"/>
                </a:solidFill>
                <a:latin typeface="Bree Serif" pitchFamily="50" charset="0"/>
                <a:cs typeface="Times New Roman" panose="02020603050405020304" pitchFamily="18" charset="0"/>
              </a:rPr>
              <a:t>General layout of ILSF</a:t>
            </a:r>
            <a:endParaRPr lang="en-US" sz="2000" dirty="0">
              <a:ln w="0"/>
              <a:solidFill>
                <a:srgbClr val="E010B8"/>
              </a:solidFill>
              <a:latin typeface="Bree Serif" pitchFamily="50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18000" y="31353"/>
            <a:ext cx="9172854" cy="6845262"/>
            <a:chOff x="-18000" y="31353"/>
            <a:chExt cx="9172854" cy="6845262"/>
          </a:xfrm>
        </p:grpSpPr>
        <p:grpSp>
          <p:nvGrpSpPr>
            <p:cNvPr id="23" name="Group 22"/>
            <p:cNvGrpSpPr/>
            <p:nvPr/>
          </p:nvGrpSpPr>
          <p:grpSpPr>
            <a:xfrm>
              <a:off x="-18000" y="31353"/>
              <a:ext cx="9172854" cy="6845262"/>
              <a:chOff x="-18000" y="31353"/>
              <a:chExt cx="9172854" cy="6845262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-18000" y="6414950"/>
                <a:ext cx="9172854" cy="461665"/>
                <a:chOff x="-18000" y="6414950"/>
                <a:chExt cx="9172854" cy="461665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-18000" y="6425952"/>
                  <a:ext cx="9172854" cy="432048"/>
                </a:xfrm>
                <a:prstGeom prst="rect">
                  <a:avLst/>
                </a:prstGeom>
                <a:solidFill>
                  <a:srgbClr val="F0EA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050863" y="6414950"/>
                  <a:ext cx="3099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Laboratoire de L'Accélérateur Linéaire</a:t>
                  </a:r>
                </a:p>
                <a:p>
                  <a:pPr algn="ctr"/>
                  <a:r>
                    <a:rPr lang="fr-FR" sz="1200" dirty="0"/>
                    <a:t>Université Paris</a:t>
                  </a:r>
                  <a:endParaRPr lang="en-US" sz="1200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79512" y="6507282"/>
                  <a:ext cx="21602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November 3</a:t>
                  </a:r>
                  <a:r>
                    <a:rPr lang="en-US" sz="1200" dirty="0">
                      <a:latin typeface="+mj-lt"/>
                    </a:rPr>
                    <a:t>-4, 2016</a:t>
                  </a:r>
                </a:p>
              </p:txBody>
            </p:sp>
          </p:grpSp>
          <p:pic>
            <p:nvPicPr>
              <p:cNvPr id="26" name="Picture 2" descr="F:\lal2016-Paris 3-4 Nov.2016\Capture9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1353"/>
                <a:ext cx="1800200" cy="665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8604448" y="6507282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18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06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755" y="1516722"/>
            <a:ext cx="12282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accent6">
                    <a:lumMod val="75000"/>
                  </a:schemeClr>
                </a:solidFill>
                <a:latin typeface="Bree Serif" pitchFamily="50" charset="0"/>
              </a:rPr>
              <a:t>Dipole-H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272" y="3132624"/>
            <a:ext cx="16161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accent6">
                    <a:lumMod val="75000"/>
                  </a:schemeClr>
                </a:solidFill>
                <a:latin typeface="Bree Serif" pitchFamily="50" charset="0"/>
              </a:rPr>
              <a:t>Quadrupole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601" y="5170723"/>
            <a:ext cx="18870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chemeClr val="accent6">
                    <a:lumMod val="75000"/>
                  </a:schemeClr>
                </a:solidFill>
                <a:latin typeface="Bree Serif" pitchFamily="50" charset="0"/>
              </a:rPr>
              <a:t>Alpha magnet</a:t>
            </a:r>
            <a:endParaRPr lang="en-US" sz="2100" dirty="0">
              <a:solidFill>
                <a:schemeClr val="accent6">
                  <a:lumMod val="75000"/>
                </a:schemeClr>
              </a:solidFill>
              <a:latin typeface="Bree Serif" pitchFamily="50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30779" y="620688"/>
            <a:ext cx="4417285" cy="56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rgbClr val="E010B8"/>
                </a:solidFill>
                <a:latin typeface="Bree Serif" pitchFamily="50" charset="0"/>
              </a:rPr>
              <a:t>Fabricated prototype </a:t>
            </a:r>
            <a:r>
              <a:rPr lang="en-US" sz="2200" dirty="0">
                <a:solidFill>
                  <a:srgbClr val="E010B8"/>
                </a:solidFill>
                <a:latin typeface="Bree Serif" pitchFamily="50" charset="0"/>
              </a:rPr>
              <a:t>m</a:t>
            </a:r>
            <a:r>
              <a:rPr lang="en-US" sz="2200" dirty="0" smtClean="0">
                <a:solidFill>
                  <a:srgbClr val="E010B8"/>
                </a:solidFill>
                <a:latin typeface="Bree Serif" pitchFamily="50" charset="0"/>
              </a:rPr>
              <a:t>agnets</a:t>
            </a:r>
            <a:endParaRPr lang="en-US" sz="2200" dirty="0">
              <a:solidFill>
                <a:srgbClr val="E010B8"/>
              </a:solidFill>
              <a:latin typeface="Bree Serif" pitchFamily="50" charset="0"/>
            </a:endParaRPr>
          </a:p>
        </p:txBody>
      </p:sp>
      <p:pic>
        <p:nvPicPr>
          <p:cNvPr id="20" name="Picture 2" descr="C:\Users\vejdani\Pictures\Dipo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862"/>
          <a:stretch>
            <a:fillRect/>
          </a:stretch>
        </p:blipFill>
        <p:spPr bwMode="auto">
          <a:xfrm>
            <a:off x="2102916" y="1124744"/>
            <a:ext cx="1800200" cy="120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9" r="19441"/>
          <a:stretch/>
        </p:blipFill>
        <p:spPr>
          <a:xfrm>
            <a:off x="2030907" y="4470056"/>
            <a:ext cx="2109045" cy="19112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3932" r="9051"/>
          <a:stretch/>
        </p:blipFill>
        <p:spPr>
          <a:xfrm>
            <a:off x="2133488" y="2414317"/>
            <a:ext cx="1765903" cy="2022795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3779912" y="1251341"/>
            <a:ext cx="5760641" cy="521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 smtClean="0">
                <a:solidFill>
                  <a:srgbClr val="E010B8"/>
                </a:solidFill>
                <a:latin typeface="Bree Serif" pitchFamily="50" charset="0"/>
              </a:rPr>
              <a:t> 3 axis</a:t>
            </a:r>
            <a:r>
              <a:rPr lang="fa-IR" sz="2100" dirty="0" smtClean="0">
                <a:solidFill>
                  <a:srgbClr val="E010B8"/>
                </a:solidFill>
                <a:latin typeface="Bree Serif" pitchFamily="50" charset="0"/>
              </a:rPr>
              <a:t> </a:t>
            </a:r>
            <a:r>
              <a:rPr lang="en-US" sz="2100" dirty="0" smtClean="0">
                <a:solidFill>
                  <a:srgbClr val="E010B8"/>
                </a:solidFill>
                <a:latin typeface="Bree Serif" pitchFamily="50" charset="0"/>
              </a:rPr>
              <a:t> hall probe measurement </a:t>
            </a:r>
            <a:r>
              <a:rPr lang="en-US" sz="2100" dirty="0">
                <a:solidFill>
                  <a:srgbClr val="E010B8"/>
                </a:solidFill>
                <a:latin typeface="Bree Serif" pitchFamily="50" charset="0"/>
              </a:rPr>
              <a:t>b</a:t>
            </a:r>
            <a:r>
              <a:rPr lang="en-US" sz="2100" dirty="0" smtClean="0">
                <a:solidFill>
                  <a:srgbClr val="E010B8"/>
                </a:solidFill>
                <a:latin typeface="Bree Serif" pitchFamily="50" charset="0"/>
              </a:rPr>
              <a:t>ench </a:t>
            </a:r>
            <a:r>
              <a:rPr lang="fa-IR" sz="2100" dirty="0" smtClean="0">
                <a:solidFill>
                  <a:srgbClr val="E010B8"/>
                </a:solidFill>
                <a:latin typeface="Bree Serif" pitchFamily="50" charset="0"/>
              </a:rPr>
              <a:t> </a:t>
            </a:r>
            <a:endParaRPr lang="en-US" sz="2100" dirty="0">
              <a:solidFill>
                <a:srgbClr val="E010B8"/>
              </a:solidFill>
              <a:latin typeface="Bree Serif" pitchFamily="50" charset="0"/>
            </a:endParaRPr>
          </a:p>
        </p:txBody>
      </p:sp>
      <p:pic>
        <p:nvPicPr>
          <p:cNvPr id="25" name="Picture 24" descr="D:\My Picture\ILSF Lab\IMG_231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0959" r="7722"/>
          <a:stretch/>
        </p:blipFill>
        <p:spPr bwMode="auto">
          <a:xfrm>
            <a:off x="5216125" y="1804241"/>
            <a:ext cx="3242906" cy="2086088"/>
          </a:xfrm>
          <a:prstGeom prst="rect">
            <a:avLst/>
          </a:prstGeom>
          <a:noFill/>
        </p:spPr>
      </p:pic>
      <p:pic>
        <p:nvPicPr>
          <p:cNvPr id="26" name="Picture 25" descr="D:\My Picture\ILSF Lab\IMG_231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2417" t="17384" b="8858"/>
          <a:stretch/>
        </p:blipFill>
        <p:spPr bwMode="auto">
          <a:xfrm>
            <a:off x="5274034" y="4088312"/>
            <a:ext cx="3186398" cy="178896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8604448" y="650559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11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18000" y="31353"/>
            <a:ext cx="9172854" cy="6845262"/>
            <a:chOff x="-18000" y="31353"/>
            <a:chExt cx="9172854" cy="6845262"/>
          </a:xfrm>
        </p:grpSpPr>
        <p:grpSp>
          <p:nvGrpSpPr>
            <p:cNvPr id="27" name="Group 26"/>
            <p:cNvGrpSpPr/>
            <p:nvPr/>
          </p:nvGrpSpPr>
          <p:grpSpPr>
            <a:xfrm>
              <a:off x="-18000" y="31353"/>
              <a:ext cx="9172854" cy="6845262"/>
              <a:chOff x="-18000" y="31353"/>
              <a:chExt cx="9172854" cy="6845262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-18000" y="6414950"/>
                <a:ext cx="9172854" cy="461665"/>
                <a:chOff x="-18000" y="6414950"/>
                <a:chExt cx="9172854" cy="461665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-18000" y="6425952"/>
                  <a:ext cx="9172854" cy="432048"/>
                </a:xfrm>
                <a:prstGeom prst="rect">
                  <a:avLst/>
                </a:prstGeom>
                <a:solidFill>
                  <a:srgbClr val="F0EA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3050863" y="6414950"/>
                  <a:ext cx="3099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Laboratoire de L'Accélérateur Linéaire</a:t>
                  </a:r>
                </a:p>
                <a:p>
                  <a:pPr algn="ctr"/>
                  <a:r>
                    <a:rPr lang="fr-FR" sz="1200" dirty="0"/>
                    <a:t>Université Paris</a:t>
                  </a:r>
                  <a:endParaRPr lang="en-US" sz="1200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79512" y="6507282"/>
                  <a:ext cx="21602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November 3</a:t>
                  </a:r>
                  <a:r>
                    <a:rPr lang="en-US" sz="1200" dirty="0">
                      <a:latin typeface="+mj-lt"/>
                    </a:rPr>
                    <a:t>-4, 2016</a:t>
                  </a:r>
                </a:p>
              </p:txBody>
            </p:sp>
          </p:grpSp>
          <p:pic>
            <p:nvPicPr>
              <p:cNvPr id="31" name="Picture 2" descr="F:\lal2016-Paris 3-4 Nov.2016\Capture9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1353"/>
                <a:ext cx="1800200" cy="665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8604448" y="6507282"/>
              <a:ext cx="467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19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526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lal2016-Paris 3-4 Nov.2016\Captur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71" y="1614263"/>
            <a:ext cx="4684006" cy="325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92696"/>
            <a:ext cx="547260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  <a:r>
              <a:rPr lang="en-US" sz="24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                                        </a:t>
            </a:r>
          </a:p>
          <a:p>
            <a:r>
              <a:rPr lang="en-US" sz="2000" dirty="0" smtClean="0"/>
              <a:t>total</a:t>
            </a:r>
            <a:r>
              <a:rPr lang="en-US" sz="2000" b="1" dirty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000" dirty="0">
                <a:solidFill>
                  <a:srgbClr val="E010B8"/>
                </a:solidFill>
              </a:rPr>
              <a:t> </a:t>
            </a:r>
            <a:r>
              <a:rPr lang="en-US" sz="2000" dirty="0"/>
              <a:t>1,648,195 </a:t>
            </a:r>
            <a:r>
              <a:rPr lang="en-US" sz="2000" dirty="0" err="1"/>
              <a:t>sq</a:t>
            </a:r>
            <a:r>
              <a:rPr lang="en-US" sz="2000" dirty="0"/>
              <a:t> </a:t>
            </a:r>
            <a:r>
              <a:rPr lang="en-US" sz="2000" dirty="0" smtClean="0"/>
              <a:t>km</a:t>
            </a:r>
          </a:p>
          <a:p>
            <a:r>
              <a:rPr lang="en-US" sz="2000" dirty="0" smtClean="0"/>
              <a:t>          land</a:t>
            </a:r>
            <a:r>
              <a:rPr lang="en-US" sz="2000" b="1" dirty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 smtClean="0"/>
              <a:t>1,531,595 </a:t>
            </a:r>
            <a:r>
              <a:rPr lang="en-US" sz="2000" dirty="0" err="1" smtClean="0"/>
              <a:t>sq</a:t>
            </a:r>
            <a:r>
              <a:rPr lang="en-US" sz="2000" dirty="0" smtClean="0"/>
              <a:t> km</a:t>
            </a:r>
          </a:p>
          <a:p>
            <a:r>
              <a:rPr lang="en-US" sz="2000" dirty="0" smtClean="0"/>
              <a:t>          water</a:t>
            </a:r>
            <a:r>
              <a:rPr lang="en-US" sz="2000" b="1" dirty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/>
              <a:t>116,600 </a:t>
            </a:r>
            <a:r>
              <a:rPr lang="en-US" sz="2000" dirty="0" err="1"/>
              <a:t>sq</a:t>
            </a:r>
            <a:r>
              <a:rPr lang="en-US" sz="2000" dirty="0"/>
              <a:t> </a:t>
            </a:r>
            <a:r>
              <a:rPr lang="en-US" sz="2000" dirty="0" smtClean="0"/>
              <a:t>km</a:t>
            </a:r>
          </a:p>
          <a:p>
            <a:endParaRPr lang="en-US" sz="1400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GDP </a:t>
            </a:r>
            <a:r>
              <a:rPr lang="en-US" sz="2000" b="1" dirty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(official exchange rate): </a:t>
            </a:r>
            <a:endParaRPr lang="en-US" sz="2000" b="1" dirty="0" smtClean="0">
              <a:solidFill>
                <a:srgbClr val="E010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/>
              <a:t>$387.6 billion (2015 est</a:t>
            </a:r>
            <a:r>
              <a:rPr lang="en-US" sz="2000" dirty="0" smtClean="0"/>
              <a:t>.)</a:t>
            </a:r>
          </a:p>
          <a:p>
            <a:endParaRPr lang="en-US" sz="1400" dirty="0"/>
          </a:p>
          <a:p>
            <a:r>
              <a:rPr lang="en-US" sz="20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</a:t>
            </a:r>
            <a:r>
              <a:rPr lang="en-US" sz="2000" b="1" dirty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</a:t>
            </a:r>
            <a:r>
              <a:rPr lang="en-US" sz="20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generally is:</a:t>
            </a:r>
          </a:p>
          <a:p>
            <a:pPr marL="355600" indent="-177800">
              <a:buFont typeface="Arial" panose="020B0604020202020204" pitchFamily="34" charset="0"/>
              <a:buChar char="•"/>
            </a:pPr>
            <a:r>
              <a:rPr lang="en-US" sz="2000" dirty="0"/>
              <a:t>Technicians (2 years)</a:t>
            </a:r>
          </a:p>
          <a:p>
            <a:pPr marL="355600" indent="-177800">
              <a:buFont typeface="Arial" panose="020B0604020202020204" pitchFamily="34" charset="0"/>
              <a:buChar char="•"/>
            </a:pPr>
            <a:r>
              <a:rPr lang="en-US" sz="2000" dirty="0"/>
              <a:t>Bachelor Program </a:t>
            </a:r>
            <a:r>
              <a:rPr lang="en-US" sz="2000" dirty="0" smtClean="0"/>
              <a:t>(~4 </a:t>
            </a:r>
            <a:r>
              <a:rPr lang="en-US" sz="2000" dirty="0"/>
              <a:t>years)</a:t>
            </a:r>
          </a:p>
          <a:p>
            <a:pPr marL="355600" indent="-177800">
              <a:buFont typeface="Arial" panose="020B0604020202020204" pitchFamily="34" charset="0"/>
              <a:buChar char="•"/>
            </a:pPr>
            <a:r>
              <a:rPr lang="en-US" sz="2000" dirty="0"/>
              <a:t>Masters Program </a:t>
            </a:r>
            <a:r>
              <a:rPr lang="en-US" sz="2000" dirty="0" smtClean="0"/>
              <a:t>(~2 </a:t>
            </a:r>
            <a:r>
              <a:rPr lang="en-US" sz="2000" dirty="0"/>
              <a:t>years)</a:t>
            </a:r>
          </a:p>
          <a:p>
            <a:pPr marL="355600" indent="-177800">
              <a:buFont typeface="Arial" panose="020B0604020202020204" pitchFamily="34" charset="0"/>
              <a:buChar char="•"/>
            </a:pPr>
            <a:r>
              <a:rPr lang="en-US" sz="2000" dirty="0"/>
              <a:t>PhD Program </a:t>
            </a:r>
            <a:r>
              <a:rPr lang="en-US" sz="2000" dirty="0" smtClean="0"/>
              <a:t>(~4 </a:t>
            </a:r>
            <a:r>
              <a:rPr lang="en-US" sz="2000" dirty="0"/>
              <a:t>years</a:t>
            </a:r>
            <a:r>
              <a:rPr lang="en-US" sz="2000" dirty="0" smtClean="0"/>
              <a:t>)</a:t>
            </a:r>
          </a:p>
          <a:p>
            <a:pPr marL="355600" indent="-17780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20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Universities</a:t>
            </a:r>
            <a:r>
              <a:rPr lang="en-US" sz="2000" b="1" dirty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 smtClean="0"/>
              <a:t>Almost 2800 </a:t>
            </a:r>
          </a:p>
          <a:p>
            <a:r>
              <a:rPr lang="en-US" sz="2000" b="1" dirty="0" smtClean="0">
                <a:solidFill>
                  <a:srgbClr val="E010B8"/>
                </a:solidFill>
              </a:rPr>
              <a:t>State universities:			</a:t>
            </a:r>
          </a:p>
          <a:p>
            <a:r>
              <a:rPr lang="en-US" sz="2000" b="1" dirty="0" smtClean="0">
                <a:solidFill>
                  <a:srgbClr val="E010B8"/>
                </a:solidFill>
              </a:rPr>
              <a:t>	</a:t>
            </a:r>
            <a:r>
              <a:rPr lang="en-US" sz="2000" b="1" dirty="0">
                <a:solidFill>
                  <a:srgbClr val="E010B8"/>
                </a:solidFill>
              </a:rPr>
              <a:t> </a:t>
            </a:r>
            <a:r>
              <a:rPr lang="en-US" sz="2000" b="1" dirty="0" smtClean="0">
                <a:solidFill>
                  <a:srgbClr val="E010B8"/>
                </a:solidFill>
              </a:rPr>
              <a:t> 	</a:t>
            </a:r>
            <a:r>
              <a:rPr lang="en-US" sz="2000" dirty="0" smtClean="0">
                <a:solidFill>
                  <a:srgbClr val="E010B8"/>
                </a:solidFill>
              </a:rPr>
              <a:t>Level </a:t>
            </a:r>
            <a:r>
              <a:rPr lang="en-US" sz="2000" dirty="0">
                <a:solidFill>
                  <a:srgbClr val="E010B8"/>
                </a:solidFill>
              </a:rPr>
              <a:t>A :12</a:t>
            </a:r>
          </a:p>
          <a:p>
            <a:r>
              <a:rPr lang="en-US" sz="2000" dirty="0" smtClean="0">
                <a:solidFill>
                  <a:srgbClr val="E010B8"/>
                </a:solidFill>
              </a:rPr>
              <a:t>		Level </a:t>
            </a:r>
            <a:r>
              <a:rPr lang="en-US" sz="2000" dirty="0">
                <a:solidFill>
                  <a:srgbClr val="E010B8"/>
                </a:solidFill>
              </a:rPr>
              <a:t>B: 18</a:t>
            </a:r>
          </a:p>
          <a:p>
            <a:r>
              <a:rPr lang="en-US" sz="2000" dirty="0" smtClean="0">
                <a:solidFill>
                  <a:srgbClr val="E010B8"/>
                </a:solidFill>
              </a:rPr>
              <a:t>		Level </a:t>
            </a:r>
            <a:r>
              <a:rPr lang="en-US" sz="2000" dirty="0">
                <a:solidFill>
                  <a:srgbClr val="E010B8"/>
                </a:solidFill>
              </a:rPr>
              <a:t>C: </a:t>
            </a:r>
            <a:r>
              <a:rPr lang="en-US" sz="2000" dirty="0" smtClean="0">
                <a:solidFill>
                  <a:srgbClr val="E010B8"/>
                </a:solidFill>
              </a:rPr>
              <a:t>21</a:t>
            </a:r>
            <a:endParaRPr lang="en-US" sz="2000" dirty="0">
              <a:solidFill>
                <a:srgbClr val="E010B8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             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0479" y="5126127"/>
            <a:ext cx="4770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E010B8"/>
                </a:solidFill>
              </a:rPr>
              <a:t>Non-state universities</a:t>
            </a:r>
            <a:r>
              <a:rPr lang="en-US" sz="2000" b="1" dirty="0">
                <a:solidFill>
                  <a:srgbClr val="E010B8"/>
                </a:solidFill>
              </a:rPr>
              <a:t>:</a:t>
            </a:r>
          </a:p>
          <a:p>
            <a:r>
              <a:rPr lang="en-US" sz="2000" dirty="0">
                <a:solidFill>
                  <a:srgbClr val="E010B8"/>
                </a:solidFill>
              </a:rPr>
              <a:t>A significant number of private </a:t>
            </a:r>
            <a:r>
              <a:rPr lang="en-US" sz="2000" dirty="0" smtClean="0">
                <a:solidFill>
                  <a:srgbClr val="E010B8"/>
                </a:solidFill>
              </a:rPr>
              <a:t>universities</a:t>
            </a:r>
            <a:endParaRPr lang="en-US" sz="2000" dirty="0">
              <a:solidFill>
                <a:srgbClr val="E010B8"/>
              </a:solidFill>
            </a:endParaRPr>
          </a:p>
          <a:p>
            <a:endParaRPr lang="en-US" sz="2400" dirty="0">
              <a:solidFill>
                <a:srgbClr val="E010B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04448" y="650559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676456" y="650728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-18000" y="31353"/>
            <a:ext cx="9172854" cy="6845262"/>
            <a:chOff x="-18000" y="31353"/>
            <a:chExt cx="9172854" cy="6845262"/>
          </a:xfrm>
        </p:grpSpPr>
        <p:grpSp>
          <p:nvGrpSpPr>
            <p:cNvPr id="69" name="Group 68"/>
            <p:cNvGrpSpPr/>
            <p:nvPr/>
          </p:nvGrpSpPr>
          <p:grpSpPr>
            <a:xfrm>
              <a:off x="-18000" y="31353"/>
              <a:ext cx="9172854" cy="6845262"/>
              <a:chOff x="-18000" y="31353"/>
              <a:chExt cx="9172854" cy="6845262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-18000" y="6414950"/>
                <a:ext cx="9172854" cy="461665"/>
                <a:chOff x="-18000" y="6414950"/>
                <a:chExt cx="9172854" cy="461665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-18000" y="6425952"/>
                  <a:ext cx="9172854" cy="432048"/>
                </a:xfrm>
                <a:prstGeom prst="rect">
                  <a:avLst/>
                </a:prstGeom>
                <a:solidFill>
                  <a:srgbClr val="F0EA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050863" y="6414950"/>
                  <a:ext cx="3099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Laboratoire de L'Accélérateur Linéaire</a:t>
                  </a:r>
                </a:p>
                <a:p>
                  <a:pPr algn="ctr"/>
                  <a:r>
                    <a:rPr lang="fr-FR" sz="1200" dirty="0"/>
                    <a:t>Université Paris</a:t>
                  </a:r>
                  <a:endParaRPr lang="en-US" sz="1200" dirty="0"/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179512" y="6507282"/>
                  <a:ext cx="21602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November 3</a:t>
                  </a:r>
                  <a:r>
                    <a:rPr lang="en-US" sz="1200" dirty="0">
                      <a:latin typeface="+mj-lt"/>
                    </a:rPr>
                    <a:t>-4, 2016</a:t>
                  </a:r>
                </a:p>
              </p:txBody>
            </p:sp>
          </p:grpSp>
          <p:pic>
            <p:nvPicPr>
              <p:cNvPr id="72" name="Picture 2" descr="F:\lal2016-Paris 3-4 Nov.2016\Capture9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1353"/>
                <a:ext cx="1800200" cy="665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0" name="TextBox 69"/>
            <p:cNvSpPr txBox="1"/>
            <p:nvPr/>
          </p:nvSpPr>
          <p:spPr>
            <a:xfrm>
              <a:off x="8676456" y="6507282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</a:t>
              </a:r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230967" y="6731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:</a:t>
            </a:r>
            <a:r>
              <a:rPr lang="en-US" sz="2200" dirty="0">
                <a:solidFill>
                  <a:srgbClr val="E010B8"/>
                </a:solidFill>
              </a:rPr>
              <a:t> </a:t>
            </a:r>
          </a:p>
          <a:p>
            <a:r>
              <a:rPr lang="en-US" sz="2000" dirty="0"/>
              <a:t>82,801,633 (July 2016 est.)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1417131"/>
            <a:ext cx="8743764" cy="6335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The machine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main 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specifications :</a:t>
            </a:r>
          </a:p>
          <a:p>
            <a:pPr marL="627063" indent="-271463" algn="just">
              <a:spcAft>
                <a:spcPts val="2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A self-shield AVF baby cyclotron 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(diameter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: 176cm)</a:t>
            </a:r>
          </a:p>
          <a:p>
            <a:pPr marL="627063" indent="-271463" algn="just">
              <a:spcAft>
                <a:spcPts val="2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Four sector magnets &amp; two RF cavities </a:t>
            </a:r>
          </a:p>
          <a:p>
            <a:pPr marL="627063" indent="-271463" algn="just">
              <a:spcAft>
                <a:spcPts val="2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Out-put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beam: 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proton &amp; the max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energy of 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10MeV</a:t>
            </a: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 marL="627063" indent="-271463" algn="just">
              <a:spcAft>
                <a:spcPts val="2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PIG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internal injection 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ion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source</a:t>
            </a:r>
          </a:p>
          <a:p>
            <a:pPr marL="627063" indent="-271463" algn="just">
              <a:spcAft>
                <a:spcPts val="2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RF power: 11kW</a:t>
            </a:r>
          </a:p>
          <a:p>
            <a:pPr marL="627063" indent="-271463" algn="just">
              <a:spcAft>
                <a:spcPts val="2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Maximum magnetic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field 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: 1.78T</a:t>
            </a:r>
          </a:p>
          <a:p>
            <a:pPr marL="627063" indent="-271463" algn="just">
              <a:spcAft>
                <a:spcPts val="2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Operating 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frequency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: 71 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MHz</a:t>
            </a: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 algn="just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The main institute: </a:t>
            </a:r>
            <a:r>
              <a:rPr lang="en-US" sz="2000" dirty="0" err="1" smtClean="0">
                <a:ea typeface="Arial Unicode MS" pitchFamily="34" charset="-128"/>
                <a:cs typeface="Arial Unicode MS" pitchFamily="34" charset="-128"/>
              </a:rPr>
              <a:t>Amirkabir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niversity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of 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technology, Iran</a:t>
            </a:r>
            <a:endParaRPr lang="en-US" sz="2000" dirty="0" smtClean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 algn="just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The collaborators :</a:t>
            </a: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 marL="450850" lvl="0" indent="-273050" algn="just" fontAlgn="base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dirty="0" err="1">
                <a:ea typeface="Arial Unicode MS" pitchFamily="34" charset="-128"/>
                <a:cs typeface="Arial Unicode MS" pitchFamily="34" charset="-128"/>
              </a:rPr>
              <a:t>Shahid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sz="2000" dirty="0" err="1" smtClean="0">
                <a:ea typeface="Arial Unicode MS" pitchFamily="34" charset="-128"/>
                <a:cs typeface="Arial Unicode MS" pitchFamily="34" charset="-128"/>
              </a:rPr>
              <a:t>eheshti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niversity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, Iran </a:t>
            </a:r>
          </a:p>
          <a:p>
            <a:pPr marL="450850" lvl="0" indent="-273050" algn="just" fontAlgn="base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Tehran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niversity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Iran</a:t>
            </a: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 marL="450850" lvl="0" indent="-273050" algn="just">
              <a:buSzPct val="80000"/>
              <a:buFont typeface="Wingdings" panose="05000000000000000000" pitchFamily="2" charset="2"/>
              <a:buChar char="§"/>
            </a:pPr>
            <a:r>
              <a:rPr lang="en-US" sz="2000" dirty="0" err="1">
                <a:ea typeface="Arial Unicode MS" pitchFamily="34" charset="-128"/>
                <a:cs typeface="Arial Unicode MS" pitchFamily="34" charset="-128"/>
              </a:rPr>
              <a:t>SungKyunKwan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university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Korea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Arial Unicode MS" pitchFamily="34" charset="-128"/>
                <a:cs typeface="Arial Unicode MS" pitchFamily="34" charset="-128"/>
              </a:rPr>
              <a:t>The sponsor : </a:t>
            </a:r>
            <a:r>
              <a:rPr lang="en-US" altLang="en-US" sz="20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smtClean="0"/>
              <a:t>Ministry </a:t>
            </a:r>
            <a:r>
              <a:rPr lang="en-US" sz="2000" dirty="0"/>
              <a:t>of </a:t>
            </a:r>
            <a:r>
              <a:rPr lang="en-US" sz="2000" dirty="0" smtClean="0"/>
              <a:t>Science</a:t>
            </a:r>
          </a:p>
          <a:p>
            <a:pPr marL="1609725" lvl="1"/>
            <a:r>
              <a:rPr lang="en-US" sz="2000" dirty="0" smtClean="0"/>
              <a:t>    Ministry of health and medical education </a:t>
            </a:r>
            <a:endParaRPr lang="en-US" altLang="en-US" sz="2000" dirty="0" smtClean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Arial Unicode MS" pitchFamily="34" charset="-128"/>
                <a:cs typeface="Arial Unicode MS" pitchFamily="34" charset="-128"/>
              </a:rPr>
              <a:t>Aimed at </a:t>
            </a:r>
            <a:r>
              <a:rPr lang="es-ES" altLang="en-US" sz="2000" dirty="0">
                <a:ea typeface="Arial Unicode MS" pitchFamily="34" charset="-128"/>
                <a:cs typeface="Arial Unicode MS" pitchFamily="34" charset="-128"/>
              </a:rPr>
              <a:t>FDG </a:t>
            </a:r>
            <a:r>
              <a:rPr lang="es-ES" altLang="en-US" sz="2000" dirty="0" err="1">
                <a:ea typeface="Arial Unicode MS" pitchFamily="34" charset="-128"/>
                <a:cs typeface="Arial Unicode MS" pitchFamily="34" charset="-128"/>
              </a:rPr>
              <a:t>radioisotope</a:t>
            </a:r>
            <a:r>
              <a:rPr lang="es-ES" altLang="en-US" sz="2000" dirty="0"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s-ES" altLang="en-US" sz="2000" dirty="0" err="1">
                <a:ea typeface="Arial Unicode MS" pitchFamily="34" charset="-128"/>
                <a:cs typeface="Arial Unicode MS" pitchFamily="34" charset="-128"/>
              </a:rPr>
              <a:t>production</a:t>
            </a:r>
            <a:r>
              <a:rPr lang="es-ES" altLang="en-US" sz="2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altLang="en-US" sz="2000" dirty="0" err="1"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es-ES" altLang="en-US" sz="2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PET 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imaging</a:t>
            </a: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 marL="177800" lvl="0" indent="-177800" algn="just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itchFamily="18" charset="0"/>
              <a:cs typeface="Arial" pitchFamily="34" charset="0"/>
            </a:endParaRPr>
          </a:p>
          <a:p>
            <a:pPr marL="177800" lvl="0" indent="-177800" algn="just">
              <a:buFont typeface="Arial" panose="020B0604020202020204" pitchFamily="34" charset="0"/>
              <a:buChar char="•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n-US" sz="2000" dirty="0"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04448" y="650559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9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504" y="69269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5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under Design and Construction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052736"/>
            <a:ext cx="59093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5" indent="-342900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E010B8"/>
                </a:solidFill>
              </a:rPr>
              <a:t>Baby cyclotron (</a:t>
            </a:r>
            <a:r>
              <a:rPr lang="en-US" sz="2200" b="1" dirty="0">
                <a:solidFill>
                  <a:srgbClr val="E010B8"/>
                </a:solidFill>
              </a:rPr>
              <a:t>IRANCYC10</a:t>
            </a:r>
            <a:r>
              <a:rPr lang="en-US" sz="2200" b="1" dirty="0" smtClean="0">
                <a:solidFill>
                  <a:srgbClr val="E010B8"/>
                </a:solidFill>
              </a:rPr>
              <a:t>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588224" y="2035563"/>
            <a:ext cx="2560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E010B8"/>
                </a:solidFill>
                <a:latin typeface="Bree Serif"/>
                <a:cs typeface="Times New Roman" pitchFamily="18" charset="0"/>
              </a:rPr>
              <a:t>IRANCYC10  layout</a:t>
            </a:r>
            <a:endParaRPr lang="en-US" dirty="0"/>
          </a:p>
        </p:txBody>
      </p:sp>
      <p:pic>
        <p:nvPicPr>
          <p:cNvPr id="25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875" y="2387296"/>
            <a:ext cx="2379168" cy="235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F:\lal2016-Paris 3-4 Nov.2016\Dr. Afarideh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081" y="4835337"/>
            <a:ext cx="2032692" cy="1545991"/>
          </a:xfrm>
          <a:prstGeom prst="rect">
            <a:avLst/>
          </a:prstGeom>
          <a:noFill/>
          <a:ln w="19050">
            <a:solidFill>
              <a:srgbClr val="E010B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6755962" y="2708496"/>
            <a:ext cx="2165337" cy="1334984"/>
          </a:xfrm>
          <a:prstGeom prst="rect">
            <a:avLst/>
          </a:prstGeom>
          <a:noFill/>
          <a:ln>
            <a:solidFill>
              <a:srgbClr val="E01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9" idx="2"/>
            <a:endCxn id="26" idx="0"/>
          </p:cNvCxnSpPr>
          <p:nvPr/>
        </p:nvCxnSpPr>
        <p:spPr>
          <a:xfrm>
            <a:off x="7838631" y="4043480"/>
            <a:ext cx="51796" cy="791857"/>
          </a:xfrm>
          <a:prstGeom prst="straightConnector1">
            <a:avLst/>
          </a:prstGeom>
          <a:ln w="12700">
            <a:solidFill>
              <a:srgbClr val="E010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-18000" y="31353"/>
            <a:ext cx="9172854" cy="6845262"/>
            <a:chOff x="-18000" y="31353"/>
            <a:chExt cx="9172854" cy="6845262"/>
          </a:xfrm>
        </p:grpSpPr>
        <p:grpSp>
          <p:nvGrpSpPr>
            <p:cNvPr id="32" name="Group 31"/>
            <p:cNvGrpSpPr/>
            <p:nvPr/>
          </p:nvGrpSpPr>
          <p:grpSpPr>
            <a:xfrm>
              <a:off x="-18000" y="31353"/>
              <a:ext cx="9172854" cy="6845262"/>
              <a:chOff x="-18000" y="31353"/>
              <a:chExt cx="9172854" cy="684526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-18000" y="6414950"/>
                <a:ext cx="9172854" cy="461665"/>
                <a:chOff x="-18000" y="6414950"/>
                <a:chExt cx="9172854" cy="461665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-18000" y="6425952"/>
                  <a:ext cx="9172854" cy="432048"/>
                </a:xfrm>
                <a:prstGeom prst="rect">
                  <a:avLst/>
                </a:prstGeom>
                <a:solidFill>
                  <a:srgbClr val="F0EA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3050863" y="6414950"/>
                  <a:ext cx="3099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Laboratoire de L'Accélérateur Linéaire</a:t>
                  </a:r>
                </a:p>
                <a:p>
                  <a:pPr algn="ctr"/>
                  <a:r>
                    <a:rPr lang="fr-FR" sz="1200" dirty="0"/>
                    <a:t>Université Paris</a:t>
                  </a:r>
                  <a:endParaRPr lang="en-US" sz="1200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79512" y="6507282"/>
                  <a:ext cx="21602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November 3</a:t>
                  </a:r>
                  <a:r>
                    <a:rPr lang="en-US" sz="1200" dirty="0">
                      <a:latin typeface="+mj-lt"/>
                    </a:rPr>
                    <a:t>-4, 2016</a:t>
                  </a:r>
                </a:p>
              </p:txBody>
            </p:sp>
          </p:grpSp>
          <p:pic>
            <p:nvPicPr>
              <p:cNvPr id="35" name="Picture 2" descr="F:\lal2016-Paris 3-4 Nov.2016\Capture9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1353"/>
                <a:ext cx="1800200" cy="665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8604448" y="6507282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425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604448" y="650559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692696"/>
            <a:ext cx="6041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Colaboration with P</a:t>
            </a:r>
            <a:r>
              <a:rPr lang="it-IT" sz="24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rojects </a:t>
            </a:r>
            <a:r>
              <a:rPr lang="it-IT" sz="2400" b="1" dirty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CERN &amp;</a:t>
            </a:r>
            <a:r>
              <a:rPr lang="en-US" sz="2400" b="1" dirty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SESAME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2411596"/>
            <a:ext cx="1151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CERN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74694" y="4581128"/>
            <a:ext cx="8590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SESAME: </a:t>
            </a:r>
            <a:r>
              <a:rPr lang="en-US" sz="2800" dirty="0" smtClean="0"/>
              <a:t>The membership was signed by Ministry of Science (2005)</a:t>
            </a:r>
            <a:endParaRPr lang="en-US" sz="2800" dirty="0"/>
          </a:p>
        </p:txBody>
      </p:sp>
      <p:sp>
        <p:nvSpPr>
          <p:cNvPr id="10" name="Left Brace 9"/>
          <p:cNvSpPr/>
          <p:nvPr/>
        </p:nvSpPr>
        <p:spPr>
          <a:xfrm>
            <a:off x="1066782" y="1628800"/>
            <a:ext cx="338997" cy="2160240"/>
          </a:xfrm>
          <a:prstGeom prst="leftBrace">
            <a:avLst/>
          </a:prstGeom>
          <a:ln w="28575">
            <a:solidFill>
              <a:srgbClr val="E010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54815" y="1646312"/>
            <a:ext cx="5593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800" dirty="0" smtClean="0"/>
              <a:t>CMS experiment: Data analysis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dirty="0"/>
              <a:t> </a:t>
            </a:r>
            <a:r>
              <a:rPr lang="en-US" sz="2800" dirty="0" smtClean="0"/>
              <a:t>           </a:t>
            </a:r>
            <a:r>
              <a:rPr lang="en-US" sz="1100" dirty="0" smtClean="0"/>
              <a:t> </a:t>
            </a:r>
            <a:r>
              <a:rPr lang="en-US" sz="2800" dirty="0" smtClean="0"/>
              <a:t>HF table (2004)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332593" y="2429108"/>
            <a:ext cx="3474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800" dirty="0" smtClean="0"/>
              <a:t>LINAC4 project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354815" y="3193812"/>
            <a:ext cx="3474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800" dirty="0" smtClean="0"/>
              <a:t>CLIC project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49175"/>
            <a:ext cx="2448272" cy="171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-18000" y="31353"/>
            <a:ext cx="9172854" cy="6845262"/>
            <a:chOff x="-18000" y="31353"/>
            <a:chExt cx="9172854" cy="6845262"/>
          </a:xfrm>
        </p:grpSpPr>
        <p:grpSp>
          <p:nvGrpSpPr>
            <p:cNvPr id="27" name="Group 26"/>
            <p:cNvGrpSpPr/>
            <p:nvPr/>
          </p:nvGrpSpPr>
          <p:grpSpPr>
            <a:xfrm>
              <a:off x="-18000" y="31353"/>
              <a:ext cx="9172854" cy="6845262"/>
              <a:chOff x="-18000" y="31353"/>
              <a:chExt cx="9172854" cy="6845262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-18000" y="6414950"/>
                <a:ext cx="9172854" cy="461665"/>
                <a:chOff x="-18000" y="6414950"/>
                <a:chExt cx="9172854" cy="461665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-18000" y="6425952"/>
                  <a:ext cx="9172854" cy="432048"/>
                </a:xfrm>
                <a:prstGeom prst="rect">
                  <a:avLst/>
                </a:prstGeom>
                <a:solidFill>
                  <a:srgbClr val="F0EA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050863" y="6414950"/>
                  <a:ext cx="3099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Laboratoire de L'Accélérateur Linéaire</a:t>
                  </a:r>
                </a:p>
                <a:p>
                  <a:pPr algn="ctr"/>
                  <a:r>
                    <a:rPr lang="fr-FR" sz="1200" dirty="0"/>
                    <a:t>Université Paris</a:t>
                  </a:r>
                  <a:endParaRPr lang="en-US" sz="1200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79512" y="6507282"/>
                  <a:ext cx="21602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November 3</a:t>
                  </a:r>
                  <a:r>
                    <a:rPr lang="en-US" sz="1200" dirty="0">
                      <a:latin typeface="+mj-lt"/>
                    </a:rPr>
                    <a:t>-4, 2016</a:t>
                  </a:r>
                </a:p>
              </p:txBody>
            </p:sp>
          </p:grpSp>
          <p:pic>
            <p:nvPicPr>
              <p:cNvPr id="30" name="Picture 2" descr="F:\lal2016-Paris 3-4 Nov.2016\Capture9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1353"/>
                <a:ext cx="1800200" cy="665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8604448" y="6507282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354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8604448" y="650559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14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1520" y="692696"/>
            <a:ext cx="8640960" cy="5855449"/>
            <a:chOff x="251520" y="692696"/>
            <a:chExt cx="8640960" cy="5855449"/>
          </a:xfrm>
        </p:grpSpPr>
        <p:sp>
          <p:nvSpPr>
            <p:cNvPr id="26" name="Rectangle 25"/>
            <p:cNvSpPr/>
            <p:nvPr/>
          </p:nvSpPr>
          <p:spPr>
            <a:xfrm>
              <a:off x="251520" y="692696"/>
              <a:ext cx="8640960" cy="5855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en-US" sz="2400" dirty="0" smtClean="0">
                  <a:sym typeface="Wingdings" panose="05000000000000000000" pitchFamily="2" charset="2"/>
                </a:rPr>
                <a:t>Having national accelerator projects, labs and International collaboration         </a:t>
              </a:r>
              <a:r>
                <a:rPr lang="en-US" sz="2400" dirty="0">
                  <a:sym typeface="Wingdings" panose="05000000000000000000" pitchFamily="2" charset="2"/>
                </a:rPr>
                <a:t>P</a:t>
              </a:r>
              <a:r>
                <a:rPr lang="en-US" sz="2400" dirty="0" smtClean="0">
                  <a:sym typeface="Wingdings" panose="05000000000000000000" pitchFamily="2" charset="2"/>
                </a:rPr>
                <a:t>ushing forward </a:t>
              </a:r>
              <a:r>
                <a:rPr lang="en-US" sz="2400" dirty="0">
                  <a:sym typeface="Wingdings" panose="05000000000000000000" pitchFamily="2" charset="2"/>
                </a:rPr>
                <a:t>the </a:t>
              </a:r>
              <a:r>
                <a:rPr lang="en-US" sz="2400" dirty="0" smtClean="0">
                  <a:sym typeface="Wingdings" panose="05000000000000000000" pitchFamily="2" charset="2"/>
                </a:rPr>
                <a:t>frontiers </a:t>
              </a:r>
              <a:r>
                <a:rPr lang="en-US" sz="2400" dirty="0">
                  <a:sym typeface="Wingdings" panose="05000000000000000000" pitchFamily="2" charset="2"/>
                </a:rPr>
                <a:t>of </a:t>
              </a:r>
              <a:r>
                <a:rPr lang="en-US" sz="2400" dirty="0" smtClean="0">
                  <a:sym typeface="Wingdings" panose="05000000000000000000" pitchFamily="2" charset="2"/>
                </a:rPr>
                <a:t>technology, research and </a:t>
              </a:r>
              <a:r>
                <a:rPr lang="en-US" sz="2400" dirty="0">
                  <a:sym typeface="Wingdings" panose="05000000000000000000" pitchFamily="2" charset="2"/>
                </a:rPr>
                <a:t>science </a:t>
              </a:r>
              <a:r>
                <a:rPr lang="en-US" sz="2400" dirty="0" smtClean="0">
                  <a:sym typeface="Wingdings" panose="05000000000000000000" pitchFamily="2" charset="2"/>
                </a:rPr>
                <a:t>in the country. </a:t>
              </a:r>
            </a:p>
            <a:p>
              <a:pPr algn="just"/>
              <a:endParaRPr lang="en-US" sz="2400" dirty="0" smtClean="0">
                <a:sym typeface="Wingdings" panose="05000000000000000000" pitchFamily="2" charset="2"/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en-US" sz="2400" dirty="0" smtClean="0">
                  <a:sym typeface="Wingdings" panose="05000000000000000000" pitchFamily="2" charset="2"/>
                </a:rPr>
                <a:t>The beneficent/necessity of accelerator group and lab in the universities or institutes:</a:t>
              </a:r>
            </a:p>
            <a:p>
              <a:pPr algn="just"/>
              <a:endParaRPr lang="en-US" sz="2400" dirty="0" smtClean="0">
                <a:sym typeface="Wingdings" panose="05000000000000000000" pitchFamily="2" charset="2"/>
              </a:endParaRPr>
            </a:p>
            <a:p>
              <a:pPr algn="just"/>
              <a:r>
                <a:rPr lang="en-US" sz="2400" b="1" dirty="0" smtClean="0">
                  <a:solidFill>
                    <a:srgbClr val="E010B8"/>
                  </a:solidFill>
                  <a:sym typeface="Wingdings" panose="05000000000000000000" pitchFamily="2" charset="2"/>
                </a:rPr>
                <a:t>Pro’s: </a:t>
              </a:r>
            </a:p>
            <a:p>
              <a:pPr marL="438150" indent="-342900" algn="just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ym typeface="Wingdings" panose="05000000000000000000" pitchFamily="2" charset="2"/>
                </a:rPr>
                <a:t>Improve the industries and the science environment </a:t>
              </a:r>
            </a:p>
            <a:p>
              <a:pPr marL="438150" indent="-342900" algn="just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ym typeface="Wingdings" panose="05000000000000000000" pitchFamily="2" charset="2"/>
                </a:rPr>
                <a:t>Varity of fields involvement</a:t>
              </a:r>
            </a:p>
            <a:p>
              <a:pPr marL="355600" indent="-260350" algn="just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ym typeface="Wingdings" panose="05000000000000000000" pitchFamily="2" charset="2"/>
                </a:rPr>
                <a:t> Connection between the university &amp; industry</a:t>
              </a:r>
              <a:endParaRPr lang="en-US" sz="2400" dirty="0">
                <a:sym typeface="Wingdings" panose="05000000000000000000" pitchFamily="2" charset="2"/>
              </a:endParaRPr>
            </a:p>
            <a:p>
              <a:pPr algn="just"/>
              <a:endParaRPr lang="en-US" sz="1050" dirty="0">
                <a:sym typeface="Wingdings" panose="05000000000000000000" pitchFamily="2" charset="2"/>
              </a:endParaRPr>
            </a:p>
            <a:p>
              <a:pPr algn="just"/>
              <a:r>
                <a:rPr lang="en-US" sz="2400" b="1" dirty="0" smtClean="0">
                  <a:solidFill>
                    <a:srgbClr val="E010B8"/>
                  </a:solidFill>
                  <a:sym typeface="Wingdings" panose="05000000000000000000" pitchFamily="2" charset="2"/>
                </a:rPr>
                <a:t>Con’s</a:t>
              </a:r>
              <a:r>
                <a:rPr lang="en-US" sz="2400" dirty="0" smtClean="0">
                  <a:sym typeface="Wingdings" panose="05000000000000000000" pitchFamily="2" charset="2"/>
                </a:rPr>
                <a:t>:</a:t>
              </a:r>
            </a:p>
            <a:p>
              <a:pPr marL="355600" indent="-260350" algn="just">
                <a:buFont typeface="Arial" panose="020B0604020202020204" pitchFamily="34" charset="0"/>
                <a:buChar char="•"/>
              </a:pPr>
              <a:r>
                <a:rPr lang="en-US" sz="2400" dirty="0">
                  <a:sym typeface="Wingdings" panose="05000000000000000000" pitchFamily="2" charset="2"/>
                </a:rPr>
                <a:t>N</a:t>
              </a:r>
              <a:r>
                <a:rPr lang="en-US" sz="2400" dirty="0" smtClean="0">
                  <a:sym typeface="Wingdings" panose="05000000000000000000" pitchFamily="2" charset="2"/>
                </a:rPr>
                <a:t>ew physics field and not wide/well-known in the academia</a:t>
              </a:r>
            </a:p>
            <a:p>
              <a:pPr marL="355600" indent="-260350" algn="just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ym typeface="Wingdings" panose="05000000000000000000" pitchFamily="2" charset="2"/>
                </a:rPr>
                <a:t>It is not easy to find an academic job </a:t>
              </a:r>
            </a:p>
            <a:p>
              <a:pPr marL="355600" indent="-260350" algn="just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ym typeface="Wingdings" panose="05000000000000000000" pitchFamily="2" charset="2"/>
                </a:rPr>
                <a:t>Difficulties to fulfill the publication interest of the universities</a:t>
              </a:r>
              <a:endParaRPr lang="en-US" sz="2400" dirty="0">
                <a:sym typeface="Wingdings" panose="05000000000000000000" pitchFamily="2" charset="2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2376000" y="1188000"/>
              <a:ext cx="567095" cy="259407"/>
            </a:xfrm>
            <a:prstGeom prst="rightArrow">
              <a:avLst/>
            </a:prstGeom>
            <a:solidFill>
              <a:srgbClr val="E010B8"/>
            </a:solidFill>
            <a:ln>
              <a:solidFill>
                <a:srgbClr val="E01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rgbClr val="E010B8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18000" y="31353"/>
            <a:ext cx="9172854" cy="6845262"/>
            <a:chOff x="-18000" y="31353"/>
            <a:chExt cx="9172854" cy="6845262"/>
          </a:xfrm>
        </p:grpSpPr>
        <p:grpSp>
          <p:nvGrpSpPr>
            <p:cNvPr id="21" name="Group 20"/>
            <p:cNvGrpSpPr/>
            <p:nvPr/>
          </p:nvGrpSpPr>
          <p:grpSpPr>
            <a:xfrm>
              <a:off x="-18000" y="31353"/>
              <a:ext cx="9172854" cy="6845262"/>
              <a:chOff x="-18000" y="31353"/>
              <a:chExt cx="9172854" cy="6845262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-18000" y="6414950"/>
                <a:ext cx="9172854" cy="461665"/>
                <a:chOff x="-18000" y="6414950"/>
                <a:chExt cx="9172854" cy="461665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-18000" y="6425952"/>
                  <a:ext cx="9172854" cy="432048"/>
                </a:xfrm>
                <a:prstGeom prst="rect">
                  <a:avLst/>
                </a:prstGeom>
                <a:solidFill>
                  <a:srgbClr val="F0EA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050863" y="6414950"/>
                  <a:ext cx="3099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Laboratoire de L'Accélérateur Linéaire</a:t>
                  </a:r>
                </a:p>
                <a:p>
                  <a:pPr algn="ctr"/>
                  <a:r>
                    <a:rPr lang="fr-FR" sz="1200" dirty="0"/>
                    <a:t>Université Paris</a:t>
                  </a:r>
                  <a:endParaRPr lang="en-US" sz="1200" dirty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179512" y="6507282"/>
                  <a:ext cx="21602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November 3</a:t>
                  </a:r>
                  <a:r>
                    <a:rPr lang="en-US" sz="1200" dirty="0">
                      <a:latin typeface="+mj-lt"/>
                    </a:rPr>
                    <a:t>-4, 2016</a:t>
                  </a:r>
                </a:p>
              </p:txBody>
            </p:sp>
          </p:grpSp>
          <p:pic>
            <p:nvPicPr>
              <p:cNvPr id="24" name="Picture 2" descr="F:\lal2016-Paris 3-4 Nov.2016\Capture9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1353"/>
                <a:ext cx="1800200" cy="665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8604448" y="6507282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237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971436"/>
            <a:ext cx="7596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This </a:t>
            </a:r>
            <a:r>
              <a:rPr lang="en-US" sz="2400" dirty="0"/>
              <a:t>talk </a:t>
            </a:r>
            <a:r>
              <a:rPr lang="en-US" sz="2400" dirty="0" smtClean="0"/>
              <a:t>is mainly based on </a:t>
            </a:r>
            <a:r>
              <a:rPr lang="en-US" sz="2400" dirty="0"/>
              <a:t>my personal </a:t>
            </a:r>
            <a:r>
              <a:rPr lang="en-US" sz="2400" dirty="0" smtClean="0"/>
              <a:t>view.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604448" y="650559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1445875"/>
            <a:ext cx="887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133A"/>
                </a:solidFill>
              </a:rPr>
              <a:t>with help from: </a:t>
            </a:r>
            <a:r>
              <a:rPr lang="en-US" sz="2400" dirty="0" smtClean="0">
                <a:solidFill>
                  <a:srgbClr val="00133A"/>
                </a:solidFill>
              </a:rPr>
              <a:t>Prof. M. </a:t>
            </a:r>
            <a:r>
              <a:rPr lang="en-US" sz="2400" dirty="0" err="1" smtClean="0">
                <a:solidFill>
                  <a:srgbClr val="00133A"/>
                </a:solidFill>
              </a:rPr>
              <a:t>Lamehi-Rachti</a:t>
            </a:r>
            <a:r>
              <a:rPr lang="en-US" sz="2400" dirty="0" smtClean="0">
                <a:solidFill>
                  <a:srgbClr val="00133A"/>
                </a:solidFill>
              </a:rPr>
              <a:t> , Prof. J. </a:t>
            </a:r>
            <a:r>
              <a:rPr lang="en-US" sz="2400" dirty="0" err="1" smtClean="0">
                <a:solidFill>
                  <a:srgbClr val="00133A"/>
                </a:solidFill>
              </a:rPr>
              <a:t>Rahighi</a:t>
            </a:r>
            <a:r>
              <a:rPr lang="en-US" sz="2400" dirty="0" smtClean="0">
                <a:solidFill>
                  <a:srgbClr val="00133A"/>
                </a:solidFill>
              </a:rPr>
              <a:t>,</a:t>
            </a:r>
          </a:p>
          <a:p>
            <a:r>
              <a:rPr lang="en-US" sz="2400" dirty="0" smtClean="0">
                <a:solidFill>
                  <a:srgbClr val="00133A"/>
                </a:solidFill>
              </a:rPr>
              <a:t> Dr. M. </a:t>
            </a:r>
            <a:r>
              <a:rPr lang="en-US" sz="2400" dirty="0" err="1" smtClean="0">
                <a:solidFill>
                  <a:srgbClr val="00133A"/>
                </a:solidFill>
              </a:rPr>
              <a:t>Mahjour-Shafiei</a:t>
            </a:r>
            <a:r>
              <a:rPr lang="en-US" sz="2400" dirty="0" smtClean="0">
                <a:solidFill>
                  <a:srgbClr val="00133A"/>
                </a:solidFill>
              </a:rPr>
              <a:t>,</a:t>
            </a:r>
            <a:r>
              <a:rPr lang="en-US" sz="2400" dirty="0">
                <a:solidFill>
                  <a:srgbClr val="00133A"/>
                </a:solidFill>
              </a:rPr>
              <a:t> </a:t>
            </a:r>
            <a:r>
              <a:rPr lang="en-US" sz="2400" dirty="0" smtClean="0">
                <a:solidFill>
                  <a:srgbClr val="00133A"/>
                </a:solidFill>
              </a:rPr>
              <a:t>Prof. H. </a:t>
            </a:r>
            <a:r>
              <a:rPr lang="en-US" sz="2400" dirty="0" err="1" smtClean="0">
                <a:solidFill>
                  <a:srgbClr val="00133A"/>
                </a:solidFill>
              </a:rPr>
              <a:t>Afarideh</a:t>
            </a:r>
            <a:endParaRPr lang="en-US" sz="2400" dirty="0">
              <a:solidFill>
                <a:srgbClr val="00133A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1" y="2282096"/>
            <a:ext cx="68681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smtClean="0"/>
              <a:t>en.msrt.ir/en/page/24/universities-research-institutions</a:t>
            </a:r>
          </a:p>
          <a:p>
            <a:r>
              <a:rPr lang="en-US" sz="2400" dirty="0"/>
              <a:t>http://</a:t>
            </a:r>
            <a:r>
              <a:rPr lang="en-US" sz="2400" dirty="0" smtClean="0"/>
              <a:t>psi.ir/pages_en.asp?id=1</a:t>
            </a:r>
          </a:p>
          <a:p>
            <a:r>
              <a:rPr lang="en-US" sz="2400" dirty="0" smtClean="0"/>
              <a:t>http://ilsf.ipm.ir/</a:t>
            </a:r>
          </a:p>
          <a:p>
            <a:r>
              <a:rPr lang="en-US" sz="2400" dirty="0" smtClean="0"/>
              <a:t>http://camp.aut.ir/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31353"/>
            <a:ext cx="9172854" cy="6845262"/>
            <a:chOff x="0" y="31353"/>
            <a:chExt cx="9172854" cy="6845262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31353"/>
              <a:ext cx="9172854" cy="6845262"/>
              <a:chOff x="0" y="31353"/>
              <a:chExt cx="9172854" cy="6845262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0" y="6414950"/>
                <a:ext cx="9172854" cy="461665"/>
                <a:chOff x="0" y="6414950"/>
                <a:chExt cx="9172854" cy="461665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0" y="6425952"/>
                  <a:ext cx="9172854" cy="432048"/>
                </a:xfrm>
                <a:prstGeom prst="rect">
                  <a:avLst/>
                </a:prstGeom>
                <a:solidFill>
                  <a:srgbClr val="F0EA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050863" y="6414950"/>
                  <a:ext cx="3099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Laboratoire de L'Accélérateur Linéaire</a:t>
                  </a:r>
                </a:p>
                <a:p>
                  <a:pPr algn="ctr"/>
                  <a:r>
                    <a:rPr lang="fr-FR" sz="1200" dirty="0"/>
                    <a:t>Université Paris</a:t>
                  </a:r>
                  <a:endParaRPr lang="en-US" sz="1200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79512" y="6507282"/>
                  <a:ext cx="21602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November 3</a:t>
                  </a:r>
                  <a:r>
                    <a:rPr lang="en-US" sz="1200" dirty="0">
                      <a:latin typeface="+mj-lt"/>
                    </a:rPr>
                    <a:t>-4, 2016</a:t>
                  </a:r>
                </a:p>
              </p:txBody>
            </p:sp>
          </p:grpSp>
          <p:pic>
            <p:nvPicPr>
              <p:cNvPr id="21" name="Picture 2" descr="F:\lal2016-Paris 3-4 Nov.2016\Capture9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1353"/>
                <a:ext cx="1800200" cy="665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8604448" y="6507282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304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947591"/>
            <a:ext cx="7200800" cy="769441"/>
          </a:xfrm>
          <a:prstGeom prst="rect">
            <a:avLst/>
          </a:prstGeom>
          <a:noFill/>
          <a:effectLst>
            <a:outerShdw blurRad="50800" dist="50800" dir="4080000" algn="t" rotWithShape="0">
              <a:prstClr val="black">
                <a:alpha val="42000"/>
              </a:prstClr>
            </a:outerShdw>
            <a:reflection blurRad="6350" stA="85000" endPos="20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E010B8"/>
                </a:solidFill>
              </a:rPr>
              <a:t>Thanks for Your </a:t>
            </a:r>
            <a:r>
              <a:rPr lang="en-US" sz="4400" b="1" dirty="0">
                <a:solidFill>
                  <a:srgbClr val="E010B8"/>
                </a:solidFill>
              </a:rPr>
              <a:t>A</a:t>
            </a:r>
            <a:r>
              <a:rPr lang="en-US" sz="4400" b="1" dirty="0" smtClean="0">
                <a:solidFill>
                  <a:srgbClr val="E010B8"/>
                </a:solidFill>
              </a:rPr>
              <a:t>ttention</a:t>
            </a:r>
            <a:endParaRPr lang="en-US" sz="4400" b="1" dirty="0">
              <a:solidFill>
                <a:srgbClr val="E01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8469692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50" b="1" dirty="0" smtClean="0">
                <a:solidFill>
                  <a:srgbClr val="E010B8"/>
                </a:solidFill>
              </a:rPr>
              <a:t>Physics Domestic Societies in Iran: </a:t>
            </a:r>
            <a:r>
              <a:rPr lang="en-US" sz="2400" dirty="0"/>
              <a:t>Physics Society of Iran (</a:t>
            </a:r>
            <a:r>
              <a:rPr lang="en-US" sz="2400" dirty="0" smtClean="0"/>
              <a:t>PSI)</a:t>
            </a:r>
            <a:endParaRPr lang="en-US" sz="2400" b="1" dirty="0">
              <a:solidFill>
                <a:srgbClr val="E010B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3" y="1124744"/>
            <a:ext cx="7920881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" b="1" dirty="0" smtClean="0"/>
          </a:p>
          <a:p>
            <a:r>
              <a:rPr lang="en-US" sz="2200" b="1" dirty="0" smtClean="0"/>
              <a:t>Since</a:t>
            </a:r>
            <a:r>
              <a:rPr lang="en-US" sz="2200" dirty="0" smtClean="0"/>
              <a:t> 1932</a:t>
            </a:r>
          </a:p>
          <a:p>
            <a:endParaRPr lang="en-US" sz="300" dirty="0"/>
          </a:p>
          <a:p>
            <a:r>
              <a:rPr lang="en-US" sz="2200" b="1" dirty="0" smtClean="0"/>
              <a:t>Membership:</a:t>
            </a:r>
            <a:r>
              <a:rPr lang="en-US" sz="2200" dirty="0" smtClean="0"/>
              <a:t>10014 (students and faculty members)  </a:t>
            </a:r>
          </a:p>
          <a:p>
            <a:endParaRPr lang="en-US" sz="200" dirty="0" smtClean="0"/>
          </a:p>
          <a:p>
            <a:r>
              <a:rPr lang="en-US" sz="2200" b="1" dirty="0"/>
              <a:t>B</a:t>
            </a:r>
            <a:r>
              <a:rPr lang="en-US" sz="2200" b="1" dirty="0" smtClean="0"/>
              <a:t>ranches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Condensed matter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Particles and </a:t>
            </a:r>
            <a:r>
              <a:rPr lang="en-US" sz="2200" dirty="0" smtClean="0"/>
              <a:t>fields</a:t>
            </a:r>
            <a:endParaRPr lang="en-US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Computational 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Nuclear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Atomic &amp; molecular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Gravity &amp; Cosmology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Statistical physics &amp; complex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" dirty="0"/>
          </a:p>
          <a:p>
            <a:r>
              <a:rPr lang="en-US" sz="2200" b="1" dirty="0" smtClean="0"/>
              <a:t>Journals:</a:t>
            </a:r>
          </a:p>
          <a:p>
            <a:r>
              <a:rPr lang="en-US" sz="2200" dirty="0" smtClean="0"/>
              <a:t>Journal of Applied Fluid mechanics (ISI)</a:t>
            </a:r>
          </a:p>
          <a:p>
            <a:r>
              <a:rPr lang="en-US" sz="2200" dirty="0" smtClean="0"/>
              <a:t>Journal of Theoretical and Applied Physics (ISI)</a:t>
            </a:r>
          </a:p>
          <a:p>
            <a:r>
              <a:rPr lang="en-US" sz="2200" dirty="0" smtClean="0"/>
              <a:t>Iranian journal of physics research (Farsi)</a:t>
            </a:r>
          </a:p>
          <a:p>
            <a:r>
              <a:rPr lang="en-US" sz="2200" dirty="0" smtClean="0"/>
              <a:t>General topics in physics (Farsi)</a:t>
            </a:r>
          </a:p>
          <a:p>
            <a:endParaRPr lang="en-US" sz="2200" dirty="0" smtClean="0">
              <a:solidFill>
                <a:srgbClr val="FF0000"/>
              </a:solidFill>
            </a:endParaRP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8604448" y="650559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13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18000" y="31353"/>
            <a:ext cx="9162000" cy="6845262"/>
            <a:chOff x="-18000" y="31353"/>
            <a:chExt cx="9162000" cy="6845262"/>
          </a:xfrm>
        </p:grpSpPr>
        <p:grpSp>
          <p:nvGrpSpPr>
            <p:cNvPr id="32" name="Group 31"/>
            <p:cNvGrpSpPr/>
            <p:nvPr/>
          </p:nvGrpSpPr>
          <p:grpSpPr>
            <a:xfrm>
              <a:off x="-18000" y="31353"/>
              <a:ext cx="9162000" cy="6845262"/>
              <a:chOff x="-18000" y="31353"/>
              <a:chExt cx="9162000" cy="684526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-18000" y="6414950"/>
                <a:ext cx="9162000" cy="461665"/>
                <a:chOff x="-18000" y="6414950"/>
                <a:chExt cx="9162000" cy="461665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-18000" y="6425952"/>
                  <a:ext cx="9162000" cy="432048"/>
                </a:xfrm>
                <a:prstGeom prst="rect">
                  <a:avLst/>
                </a:prstGeom>
                <a:solidFill>
                  <a:srgbClr val="F0EA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3050863" y="6414950"/>
                  <a:ext cx="3099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Laboratoire de L'Accélérateur Linéaire</a:t>
                  </a:r>
                </a:p>
                <a:p>
                  <a:pPr algn="ctr"/>
                  <a:r>
                    <a:rPr lang="fr-FR" sz="1200" dirty="0"/>
                    <a:t>Université Paris</a:t>
                  </a:r>
                  <a:endParaRPr lang="en-US" sz="1200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79512" y="6507282"/>
                  <a:ext cx="21602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November 3</a:t>
                  </a:r>
                  <a:r>
                    <a:rPr lang="en-US" sz="1200" dirty="0">
                      <a:latin typeface="+mj-lt"/>
                    </a:rPr>
                    <a:t>-4, 2016</a:t>
                  </a:r>
                </a:p>
              </p:txBody>
            </p:sp>
          </p:grpSp>
          <p:pic>
            <p:nvPicPr>
              <p:cNvPr id="35" name="Picture 2" descr="F:\lal2016-Paris 3-4 Nov.2016\Capture9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1353"/>
                <a:ext cx="1800200" cy="665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8676456" y="6507282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260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00808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</a:t>
            </a:r>
            <a:r>
              <a:rPr lang="en-US" sz="3200" b="1" dirty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ccelerator </a:t>
            </a:r>
            <a:r>
              <a:rPr lang="en-US" sz="3200" b="1" dirty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200" b="1" dirty="0" smtClean="0">
                <a:solidFill>
                  <a:srgbClr val="E010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achine in Iran</a:t>
            </a:r>
          </a:p>
          <a:p>
            <a:pPr algn="just"/>
            <a:endParaRPr lang="en-US" sz="1600" b="1" dirty="0" smtClean="0">
              <a:solidFill>
                <a:srgbClr val="E010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800" dirty="0">
                <a:sym typeface="Wingdings" panose="05000000000000000000" pitchFamily="2" charset="2"/>
              </a:rPr>
              <a:t>A</a:t>
            </a:r>
            <a:r>
              <a:rPr lang="en-US" sz="2800" dirty="0" smtClean="0">
                <a:sym typeface="Wingdings" panose="05000000000000000000" pitchFamily="2" charset="2"/>
              </a:rPr>
              <a:t> 3MV Van </a:t>
            </a:r>
            <a:r>
              <a:rPr lang="en-US" sz="2800" dirty="0">
                <a:sym typeface="Wingdings" panose="05000000000000000000" pitchFamily="2" charset="2"/>
              </a:rPr>
              <a:t>de Graff </a:t>
            </a:r>
            <a:r>
              <a:rPr lang="en-US" sz="2800" dirty="0" smtClean="0">
                <a:sym typeface="Wingdings" panose="05000000000000000000" pitchFamily="2" charset="2"/>
              </a:rPr>
              <a:t>was procured </a:t>
            </a:r>
            <a:r>
              <a:rPr lang="en-US" sz="2800" dirty="0">
                <a:sym typeface="Wingdings" panose="05000000000000000000" pitchFamily="2" charset="2"/>
              </a:rPr>
              <a:t>in 1956 by Tehran University and transferred to AEOI (1973) </a:t>
            </a:r>
            <a:r>
              <a:rPr lang="en-US" sz="2800" dirty="0" smtClean="0">
                <a:sym typeface="Wingdings" panose="05000000000000000000" pitchFamily="2" charset="2"/>
              </a:rPr>
              <a:t>aimed at the ion beam </a:t>
            </a:r>
            <a:r>
              <a:rPr lang="en-US" sz="2800" dirty="0">
                <a:sym typeface="Wingdings" panose="05000000000000000000" pitchFamily="2" charset="2"/>
              </a:rPr>
              <a:t>analysis </a:t>
            </a:r>
            <a:r>
              <a:rPr lang="en-US" sz="2800" dirty="0" smtClean="0">
                <a:sym typeface="Wingdings" panose="05000000000000000000" pitchFamily="2" charset="2"/>
              </a:rPr>
              <a:t>by researches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and students.</a:t>
            </a:r>
            <a:endParaRPr lang="en-US" sz="2800" dirty="0">
              <a:sym typeface="Wingdings" panose="05000000000000000000" pitchFamily="2" charset="2"/>
            </a:endParaRPr>
          </a:p>
          <a:p>
            <a:pPr algn="just"/>
            <a:endParaRPr lang="en-US" sz="2800" b="1" dirty="0">
              <a:solidFill>
                <a:srgbClr val="A40C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04448" y="650559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76456" y="650728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-18000" y="31353"/>
            <a:ext cx="9172854" cy="6845262"/>
            <a:chOff x="-18000" y="31353"/>
            <a:chExt cx="9172854" cy="6845262"/>
          </a:xfrm>
        </p:grpSpPr>
        <p:grpSp>
          <p:nvGrpSpPr>
            <p:cNvPr id="44" name="Group 43"/>
            <p:cNvGrpSpPr/>
            <p:nvPr/>
          </p:nvGrpSpPr>
          <p:grpSpPr>
            <a:xfrm>
              <a:off x="-18000" y="31353"/>
              <a:ext cx="9172854" cy="6845262"/>
              <a:chOff x="-18000" y="31353"/>
              <a:chExt cx="9172854" cy="6845262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-18000" y="6414950"/>
                <a:ext cx="9172854" cy="461665"/>
                <a:chOff x="-18000" y="6414950"/>
                <a:chExt cx="9172854" cy="461665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-18000" y="6425952"/>
                  <a:ext cx="9172854" cy="432048"/>
                </a:xfrm>
                <a:prstGeom prst="rect">
                  <a:avLst/>
                </a:prstGeom>
                <a:solidFill>
                  <a:srgbClr val="F0EA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3050863" y="6414950"/>
                  <a:ext cx="3099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Laboratoire de L'Accélérateur Linéaire</a:t>
                  </a:r>
                </a:p>
                <a:p>
                  <a:pPr algn="ctr"/>
                  <a:r>
                    <a:rPr lang="fr-FR" sz="1200" dirty="0"/>
                    <a:t>Université Paris</a:t>
                  </a:r>
                  <a:endParaRPr lang="en-US" sz="1200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179512" y="6507282"/>
                  <a:ext cx="21602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November 3</a:t>
                  </a:r>
                  <a:r>
                    <a:rPr lang="en-US" sz="1200" dirty="0">
                      <a:latin typeface="+mj-lt"/>
                    </a:rPr>
                    <a:t>-4, 2016</a:t>
                  </a:r>
                </a:p>
              </p:txBody>
            </p:sp>
          </p:grpSp>
          <p:pic>
            <p:nvPicPr>
              <p:cNvPr id="47" name="Picture 2" descr="F:\lal2016-Paris 3-4 Nov.2016\Capture9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1353"/>
                <a:ext cx="1800200" cy="665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8676456" y="6507282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400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04448" y="650559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76456" y="650728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60648"/>
            <a:ext cx="884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en-US" sz="2800" b="1" dirty="0" smtClean="0">
              <a:solidFill>
                <a:srgbClr val="E010B8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E010B8"/>
                </a:solidFill>
              </a:rPr>
              <a:t>Accelerator Education in Iran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7504" y="1124744"/>
            <a:ext cx="907300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2300" b="1" dirty="0"/>
              <a:t>I</a:t>
            </a:r>
            <a:r>
              <a:rPr lang="it-IT" sz="2300" b="1" dirty="0" smtClean="0"/>
              <a:t>ntrodutory courses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it-IT" sz="2000" b="1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2300" b="1" dirty="0" smtClean="0"/>
              <a:t>MSc and PhD theses with accelerator topics in universities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it-IT" sz="2000" b="1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2300" b="1" dirty="0" smtClean="0"/>
              <a:t>In-house traing course for accelerator staff projects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it-IT" sz="2000" b="1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2300" b="1" dirty="0" smtClean="0"/>
              <a:t>To motivate the Iranian initiatives : </a:t>
            </a:r>
          </a:p>
          <a:p>
            <a:endParaRPr lang="it-IT" sz="2300" b="1" dirty="0" smtClean="0">
              <a:solidFill>
                <a:srgbClr val="E010B8"/>
              </a:solidFill>
            </a:endParaRPr>
          </a:p>
          <a:p>
            <a:pPr marL="520700" indent="-342900">
              <a:buFont typeface="Wingdings" panose="05000000000000000000" pitchFamily="2" charset="2"/>
              <a:buChar char="ü"/>
            </a:pPr>
            <a:r>
              <a:rPr lang="it-IT" sz="2300" b="1" dirty="0" smtClean="0"/>
              <a:t>1</a:t>
            </a:r>
            <a:r>
              <a:rPr lang="it-IT" sz="2300" b="1" baseline="30000" dirty="0" smtClean="0"/>
              <a:t>st</a:t>
            </a:r>
            <a:r>
              <a:rPr lang="it-IT" sz="2300" b="1" baseline="30000" dirty="0" smtClean="0">
                <a:solidFill>
                  <a:srgbClr val="FF0000"/>
                </a:solidFill>
              </a:rPr>
              <a:t> </a:t>
            </a:r>
            <a:r>
              <a:rPr lang="it-IT" sz="2300" b="1" dirty="0"/>
              <a:t>c</a:t>
            </a:r>
            <a:r>
              <a:rPr lang="it-IT" sz="2300" b="1" dirty="0" smtClean="0"/>
              <a:t>ourse of Iranian Particle Accelerator School (2016</a:t>
            </a:r>
            <a:r>
              <a:rPr lang="it-IT" sz="2300" b="1" dirty="0"/>
              <a:t>)</a:t>
            </a:r>
            <a:endParaRPr lang="it-IT" sz="2300" b="1" dirty="0" smtClean="0"/>
          </a:p>
          <a:p>
            <a:pPr marL="463550" indent="-285750">
              <a:buFont typeface="Wingdings" panose="05000000000000000000" pitchFamily="2" charset="2"/>
              <a:buChar char="ü"/>
            </a:pPr>
            <a:endParaRPr lang="it-IT" sz="2300" b="1" dirty="0" smtClean="0"/>
          </a:p>
          <a:p>
            <a:pPr marL="520700" indent="-342900">
              <a:buFont typeface="Wingdings" panose="05000000000000000000" pitchFamily="2" charset="2"/>
              <a:buChar char="ü"/>
            </a:pPr>
            <a:r>
              <a:rPr lang="it-IT" sz="2300" b="1" dirty="0" smtClean="0"/>
              <a:t>Two national conferences on particle </a:t>
            </a:r>
            <a:r>
              <a:rPr lang="it-IT" sz="2300" b="1" dirty="0"/>
              <a:t>a</a:t>
            </a:r>
            <a:r>
              <a:rPr lang="it-IT" sz="2300" b="1" dirty="0" smtClean="0"/>
              <a:t>ccelerators and their </a:t>
            </a:r>
            <a:r>
              <a:rPr lang="it-IT" sz="2300" b="1" dirty="0"/>
              <a:t>a</a:t>
            </a:r>
            <a:r>
              <a:rPr lang="it-IT" sz="2300" b="1" dirty="0" smtClean="0"/>
              <a:t>pplication (2013 and 2015).</a:t>
            </a:r>
          </a:p>
          <a:p>
            <a:pPr marL="463550" indent="-285750">
              <a:buFont typeface="Wingdings" panose="05000000000000000000" pitchFamily="2" charset="2"/>
              <a:buChar char="ü"/>
            </a:pPr>
            <a:endParaRPr lang="it-IT" sz="2300" b="1" dirty="0" smtClean="0"/>
          </a:p>
          <a:p>
            <a:pPr marL="520700" indent="-342900">
              <a:buFont typeface="Wingdings" panose="05000000000000000000" pitchFamily="2" charset="2"/>
              <a:buChar char="ü"/>
            </a:pPr>
            <a:r>
              <a:rPr lang="it-IT" sz="2300" b="1" dirty="0" smtClean="0"/>
              <a:t>1</a:t>
            </a:r>
            <a:r>
              <a:rPr lang="it-IT" sz="2300" b="1" baseline="30000" dirty="0" smtClean="0"/>
              <a:t>st </a:t>
            </a:r>
            <a:r>
              <a:rPr lang="it-IT" sz="2300" b="1" dirty="0"/>
              <a:t>i</a:t>
            </a:r>
            <a:r>
              <a:rPr lang="it-IT" sz="2300" b="1" dirty="0" smtClean="0"/>
              <a:t>ntroductory </a:t>
            </a:r>
            <a:r>
              <a:rPr lang="en-US" sz="2300" b="1" dirty="0" smtClean="0"/>
              <a:t>workshop about CERN for high school teachers (2016)</a:t>
            </a:r>
            <a:endParaRPr lang="en-US" sz="2300" b="1" dirty="0"/>
          </a:p>
        </p:txBody>
      </p:sp>
      <p:grpSp>
        <p:nvGrpSpPr>
          <p:cNvPr id="56" name="Group 55"/>
          <p:cNvGrpSpPr/>
          <p:nvPr/>
        </p:nvGrpSpPr>
        <p:grpSpPr>
          <a:xfrm>
            <a:off x="-18000" y="31353"/>
            <a:ext cx="9172854" cy="6845262"/>
            <a:chOff x="-18000" y="31353"/>
            <a:chExt cx="9172854" cy="6845262"/>
          </a:xfrm>
        </p:grpSpPr>
        <p:grpSp>
          <p:nvGrpSpPr>
            <p:cNvPr id="57" name="Group 56"/>
            <p:cNvGrpSpPr/>
            <p:nvPr/>
          </p:nvGrpSpPr>
          <p:grpSpPr>
            <a:xfrm>
              <a:off x="-18000" y="31353"/>
              <a:ext cx="9172854" cy="6845262"/>
              <a:chOff x="-18000" y="31353"/>
              <a:chExt cx="9172854" cy="6845262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-18000" y="6414950"/>
                <a:ext cx="9172854" cy="461665"/>
                <a:chOff x="-18000" y="6414950"/>
                <a:chExt cx="9172854" cy="461665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-18000" y="6425952"/>
                  <a:ext cx="9172854" cy="432048"/>
                </a:xfrm>
                <a:prstGeom prst="rect">
                  <a:avLst/>
                </a:prstGeom>
                <a:solidFill>
                  <a:srgbClr val="F0EA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3050863" y="6414950"/>
                  <a:ext cx="3099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Laboratoire de L'Accélérateur Linéaire</a:t>
                  </a:r>
                </a:p>
                <a:p>
                  <a:pPr algn="ctr"/>
                  <a:r>
                    <a:rPr lang="fr-FR" sz="1200" dirty="0"/>
                    <a:t>Université Paris</a:t>
                  </a:r>
                  <a:endParaRPr lang="en-US" sz="1200" dirty="0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79512" y="6507282"/>
                  <a:ext cx="21602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November 3</a:t>
                  </a:r>
                  <a:r>
                    <a:rPr lang="en-US" sz="1200" dirty="0">
                      <a:latin typeface="+mj-lt"/>
                    </a:rPr>
                    <a:t>-4, 2016</a:t>
                  </a:r>
                </a:p>
              </p:txBody>
            </p:sp>
          </p:grpSp>
          <p:pic>
            <p:nvPicPr>
              <p:cNvPr id="60" name="Picture 2" descr="F:\lal2016-Paris 3-4 Nov.2016\Capture9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1353"/>
                <a:ext cx="1800200" cy="665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8" name="TextBox 57"/>
            <p:cNvSpPr txBox="1"/>
            <p:nvPr/>
          </p:nvSpPr>
          <p:spPr>
            <a:xfrm>
              <a:off x="8676456" y="6507282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832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04448" y="650559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76456" y="650728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7504" y="476672"/>
            <a:ext cx="8849326" cy="5878532"/>
            <a:chOff x="107504" y="616322"/>
            <a:chExt cx="8849326" cy="5878532"/>
          </a:xfrm>
        </p:grpSpPr>
        <p:grpSp>
          <p:nvGrpSpPr>
            <p:cNvPr id="33" name="Group 32"/>
            <p:cNvGrpSpPr/>
            <p:nvPr/>
          </p:nvGrpSpPr>
          <p:grpSpPr>
            <a:xfrm>
              <a:off x="107504" y="616322"/>
              <a:ext cx="8849326" cy="5878532"/>
              <a:chOff x="259178" y="1268760"/>
              <a:chExt cx="8849326" cy="5878532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59178" y="1268760"/>
                <a:ext cx="8849326" cy="587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000" b="1" dirty="0" smtClean="0">
                  <a:solidFill>
                    <a:schemeClr val="accent6"/>
                  </a:solidFill>
                </a:endParaRPr>
              </a:p>
              <a:p>
                <a:endParaRPr lang="en-US" sz="1000" b="1" dirty="0" smtClean="0">
                  <a:solidFill>
                    <a:schemeClr val="accent6"/>
                  </a:solidFill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solidFill>
                      <a:srgbClr val="E010B8"/>
                    </a:solidFill>
                  </a:rPr>
                  <a:t>Institute </a:t>
                </a:r>
                <a:r>
                  <a:rPr lang="en-US" sz="2800" dirty="0">
                    <a:solidFill>
                      <a:srgbClr val="E010B8"/>
                    </a:solidFill>
                  </a:rPr>
                  <a:t>for Research in </a:t>
                </a:r>
                <a:r>
                  <a:rPr lang="en-US" sz="2800" dirty="0" smtClean="0">
                    <a:solidFill>
                      <a:srgbClr val="E010B8"/>
                    </a:solidFill>
                  </a:rPr>
                  <a:t>Fundamental </a:t>
                </a:r>
                <a:r>
                  <a:rPr lang="en-US" sz="2800" dirty="0">
                    <a:solidFill>
                      <a:srgbClr val="E010B8"/>
                    </a:solidFill>
                  </a:rPr>
                  <a:t>S</a:t>
                </a:r>
                <a:r>
                  <a:rPr lang="en-US" sz="2800" dirty="0" smtClean="0">
                    <a:solidFill>
                      <a:srgbClr val="E010B8"/>
                    </a:solidFill>
                  </a:rPr>
                  <a:t>cience (IPM) </a:t>
                </a:r>
              </a:p>
              <a:p>
                <a:pPr algn="just"/>
                <a:r>
                  <a:rPr lang="en-US" sz="2400" dirty="0" smtClean="0"/>
                  <a:t>It was founded </a:t>
                </a:r>
                <a:r>
                  <a:rPr lang="en-US" sz="2400" dirty="0"/>
                  <a:t>In </a:t>
                </a:r>
                <a:r>
                  <a:rPr lang="en-US" sz="2400" dirty="0" smtClean="0"/>
                  <a:t>1989. </a:t>
                </a:r>
                <a:r>
                  <a:rPr lang="en-US" sz="2400" dirty="0"/>
                  <a:t>The Institute is comprised of </a:t>
                </a:r>
                <a:r>
                  <a:rPr lang="en-US" sz="2400" dirty="0" smtClean="0"/>
                  <a:t>nine schools (2016):</a:t>
                </a:r>
              </a:p>
              <a:p>
                <a:endParaRPr lang="en-US" sz="2000" dirty="0" smtClean="0"/>
              </a:p>
              <a:p>
                <a:pPr marL="273050" indent="-1778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Astronomy</a:t>
                </a:r>
              </a:p>
              <a:p>
                <a:pPr marL="273050" indent="-1778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Biological Sciences</a:t>
                </a:r>
              </a:p>
              <a:p>
                <a:pPr marL="273050" indent="-1778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Cognitive </a:t>
                </a:r>
                <a:r>
                  <a:rPr lang="en-US" sz="2400" dirty="0" smtClean="0"/>
                  <a:t>Sciences</a:t>
                </a:r>
              </a:p>
              <a:p>
                <a:pPr marL="273050" indent="-1778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Computer Science</a:t>
                </a:r>
              </a:p>
              <a:p>
                <a:pPr marL="273050" indent="-1778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Mathematics</a:t>
                </a:r>
              </a:p>
              <a:p>
                <a:pPr marL="273050" indent="-1778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Nano-science</a:t>
                </a:r>
              </a:p>
              <a:p>
                <a:pPr marL="273050" indent="-1778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 smtClean="0"/>
                  <a:t>Particles and </a:t>
                </a:r>
                <a:r>
                  <a:rPr lang="en-US" sz="2400" b="1" dirty="0" smtClean="0">
                    <a:solidFill>
                      <a:srgbClr val="E010B8"/>
                    </a:solidFill>
                  </a:rPr>
                  <a:t>Accelerators</a:t>
                </a:r>
              </a:p>
              <a:p>
                <a:pPr marL="273050" indent="-1778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Philosophy</a:t>
                </a:r>
              </a:p>
              <a:p>
                <a:pPr marL="273050" indent="-1778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Physics 	</a:t>
                </a:r>
                <a:endParaRPr lang="it-IT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147611" y="4293096"/>
                <a:ext cx="4960893" cy="272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 algn="just">
                  <a:buFont typeface="Wingdings" panose="05000000000000000000" pitchFamily="2" charset="2"/>
                  <a:buChar char="ü"/>
                </a:pPr>
                <a:r>
                  <a:rPr lang="en-US" sz="1900" dirty="0" smtClean="0"/>
                  <a:t>Pioneer of the accelerator physics PhD program in Iran </a:t>
                </a:r>
              </a:p>
              <a:p>
                <a:pPr marL="171450" indent="-171450" algn="just">
                  <a:buFont typeface="Wingdings" panose="05000000000000000000" pitchFamily="2" charset="2"/>
                  <a:buChar char="ü"/>
                </a:pPr>
                <a:endParaRPr lang="en-US" sz="1900" dirty="0" smtClean="0"/>
              </a:p>
              <a:p>
                <a:pPr marL="177800" indent="-177800" algn="just">
                  <a:buFont typeface="Wingdings" panose="05000000000000000000" pitchFamily="2" charset="2"/>
                  <a:buChar char="ü"/>
                </a:pPr>
                <a:r>
                  <a:rPr lang="en-US" sz="1900" dirty="0" smtClean="0"/>
                  <a:t>IPM E-</a:t>
                </a:r>
                <a:r>
                  <a:rPr lang="en-US" sz="1900" dirty="0" err="1" smtClean="0"/>
                  <a:t>Linac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&amp;</a:t>
                </a:r>
                <a:r>
                  <a:rPr lang="en-US" sz="1900" dirty="0" smtClean="0"/>
                  <a:t> Iranian Light Source Facility (ILSF) accelerator projects</a:t>
                </a:r>
              </a:p>
              <a:p>
                <a:pPr marL="177800" indent="-177800" algn="just">
                  <a:buFont typeface="Wingdings" panose="05000000000000000000" pitchFamily="2" charset="2"/>
                  <a:buChar char="ü"/>
                </a:pPr>
                <a:endParaRPr lang="en-US" sz="1900" dirty="0" smtClean="0"/>
              </a:p>
              <a:p>
                <a:pPr marL="177800" indent="-177800" algn="just">
                  <a:buFont typeface="Wingdings" panose="05000000000000000000" pitchFamily="2" charset="2"/>
                  <a:buChar char="ü"/>
                </a:pPr>
                <a:r>
                  <a:rPr lang="en-US" sz="1900" dirty="0" smtClean="0"/>
                  <a:t> CERN &amp; IPM collaboration (officially signed at 2001 by the ministry </a:t>
                </a:r>
                <a:r>
                  <a:rPr lang="en-US" sz="1900" dirty="0"/>
                  <a:t>of  </a:t>
                </a:r>
                <a:r>
                  <a:rPr lang="en-US" sz="1900" dirty="0" smtClean="0"/>
                  <a:t>science), </a:t>
                </a:r>
                <a:r>
                  <a:rPr lang="en-US" sz="1900" dirty="0" smtClean="0"/>
                  <a:t>with the CMS experiment</a:t>
                </a:r>
                <a:endParaRPr lang="en-US" sz="1900" dirty="0"/>
              </a:p>
            </p:txBody>
          </p:sp>
        </p:grpSp>
        <p:sp>
          <p:nvSpPr>
            <p:cNvPr id="5" name="Left Brace 4"/>
            <p:cNvSpPr/>
            <p:nvPr/>
          </p:nvSpPr>
          <p:spPr>
            <a:xfrm>
              <a:off x="3779912" y="3568650"/>
              <a:ext cx="352382" cy="2903840"/>
            </a:xfrm>
            <a:prstGeom prst="leftBrace">
              <a:avLst>
                <a:gd name="adj1" fmla="val 8333"/>
                <a:gd name="adj2" fmla="val 59473"/>
              </a:avLst>
            </a:prstGeom>
            <a:ln w="28575">
              <a:solidFill>
                <a:srgbClr val="E010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-18000" y="31353"/>
            <a:ext cx="9172854" cy="6845262"/>
            <a:chOff x="-18000" y="31353"/>
            <a:chExt cx="9172854" cy="6845262"/>
          </a:xfrm>
        </p:grpSpPr>
        <p:grpSp>
          <p:nvGrpSpPr>
            <p:cNvPr id="47" name="Group 46"/>
            <p:cNvGrpSpPr/>
            <p:nvPr/>
          </p:nvGrpSpPr>
          <p:grpSpPr>
            <a:xfrm>
              <a:off x="-18000" y="31353"/>
              <a:ext cx="9172854" cy="6845262"/>
              <a:chOff x="-18000" y="31353"/>
              <a:chExt cx="9172854" cy="6845262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-18000" y="6414950"/>
                <a:ext cx="9172854" cy="461665"/>
                <a:chOff x="-18000" y="6414950"/>
                <a:chExt cx="9172854" cy="461665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-18000" y="6425952"/>
                  <a:ext cx="9172854" cy="432048"/>
                </a:xfrm>
                <a:prstGeom prst="rect">
                  <a:avLst/>
                </a:prstGeom>
                <a:solidFill>
                  <a:srgbClr val="F0EA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3050863" y="6414950"/>
                  <a:ext cx="3099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Laboratoire de L'Accélérateur Linéaire</a:t>
                  </a:r>
                </a:p>
                <a:p>
                  <a:pPr algn="ctr"/>
                  <a:r>
                    <a:rPr lang="fr-FR" sz="1200" dirty="0"/>
                    <a:t>Université Paris</a:t>
                  </a:r>
                  <a:endParaRPr lang="en-US" sz="1200" dirty="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179512" y="6507282"/>
                  <a:ext cx="21602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November 3</a:t>
                  </a:r>
                  <a:r>
                    <a:rPr lang="en-US" sz="1200" dirty="0">
                      <a:latin typeface="+mj-lt"/>
                    </a:rPr>
                    <a:t>-4, 2016</a:t>
                  </a:r>
                </a:p>
              </p:txBody>
            </p:sp>
          </p:grpSp>
          <p:pic>
            <p:nvPicPr>
              <p:cNvPr id="50" name="Picture 2" descr="F:\lal2016-Paris 3-4 Nov.2016\Capture9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1353"/>
                <a:ext cx="1800200" cy="665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8" name="TextBox 47"/>
            <p:cNvSpPr txBox="1"/>
            <p:nvPr/>
          </p:nvSpPr>
          <p:spPr>
            <a:xfrm>
              <a:off x="8676456" y="6507282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6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1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23528" y="1249596"/>
            <a:ext cx="8568952" cy="523220"/>
          </a:xfrm>
          <a:prstGeom prst="rect">
            <a:avLst/>
          </a:prstGeom>
          <a:solidFill>
            <a:srgbClr val="FCDCF6"/>
          </a:solidFill>
          <a:ln>
            <a:solidFill>
              <a:srgbClr val="E010B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IPM School of </a:t>
            </a:r>
            <a:r>
              <a:rPr lang="en-US" sz="2800" b="1" dirty="0">
                <a:solidFill>
                  <a:srgbClr val="C00000"/>
                </a:solidFill>
              </a:rPr>
              <a:t>P</a:t>
            </a:r>
            <a:r>
              <a:rPr lang="en-US" sz="2800" b="1" dirty="0" smtClean="0">
                <a:solidFill>
                  <a:srgbClr val="C00000"/>
                </a:solidFill>
              </a:rPr>
              <a:t>articles &amp; Accelerators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23527" y="2289645"/>
            <a:ext cx="8424937" cy="1704386"/>
            <a:chOff x="395535" y="1124743"/>
            <a:chExt cx="8424937" cy="1704386"/>
          </a:xfrm>
        </p:grpSpPr>
        <p:grpSp>
          <p:nvGrpSpPr>
            <p:cNvPr id="24" name="Group 23"/>
            <p:cNvGrpSpPr/>
            <p:nvPr/>
          </p:nvGrpSpPr>
          <p:grpSpPr>
            <a:xfrm>
              <a:off x="1799691" y="1124743"/>
              <a:ext cx="5832650" cy="504057"/>
              <a:chOff x="1799691" y="1124743"/>
              <a:chExt cx="5832650" cy="504057"/>
            </a:xfrm>
          </p:grpSpPr>
          <p:sp>
            <p:nvSpPr>
              <p:cNvPr id="18" name="Right Brace 17"/>
              <p:cNvSpPr/>
              <p:nvPr/>
            </p:nvSpPr>
            <p:spPr>
              <a:xfrm rot="16200000">
                <a:off x="4572000" y="-1647566"/>
                <a:ext cx="288032" cy="5832650"/>
              </a:xfrm>
              <a:prstGeom prst="rightBrace">
                <a:avLst/>
              </a:prstGeom>
              <a:ln w="28575">
                <a:solidFill>
                  <a:srgbClr val="E010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0" name="Straight Connector 19"/>
              <p:cNvCxnSpPr>
                <a:stCxn id="18" idx="2"/>
              </p:cNvCxnSpPr>
              <p:nvPr/>
            </p:nvCxnSpPr>
            <p:spPr>
              <a:xfrm>
                <a:off x="7632341" y="1412775"/>
                <a:ext cx="0" cy="216025"/>
              </a:xfrm>
              <a:prstGeom prst="line">
                <a:avLst/>
              </a:prstGeom>
              <a:ln w="28575">
                <a:solidFill>
                  <a:srgbClr val="E010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8" idx="0"/>
              </p:cNvCxnSpPr>
              <p:nvPr/>
            </p:nvCxnSpPr>
            <p:spPr>
              <a:xfrm>
                <a:off x="1799691" y="1412775"/>
                <a:ext cx="0" cy="216024"/>
              </a:xfrm>
              <a:prstGeom prst="line">
                <a:avLst/>
              </a:prstGeom>
              <a:ln w="28575">
                <a:solidFill>
                  <a:srgbClr val="E010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395535" y="1628799"/>
              <a:ext cx="4284475" cy="1200329"/>
            </a:xfrm>
            <a:prstGeom prst="rect">
              <a:avLst/>
            </a:prstGeom>
            <a:noFill/>
            <a:ln w="12700">
              <a:solidFill>
                <a:srgbClr val="E010B8"/>
              </a:solidFill>
            </a:ln>
          </p:spPr>
          <p:txBody>
            <a:bodyPr wrap="square" rtlCol="0">
              <a:spAutoFit/>
            </a:bodyPr>
            <a:lstStyle/>
            <a:p>
              <a:pPr marL="273050" indent="-273050" algn="just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5 PhD students, 2004</a:t>
              </a:r>
            </a:p>
            <a:p>
              <a:pPr marL="273050" indent="-273050" algn="just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Courses were passed in-house &amp; JUAS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44870" y="1628800"/>
              <a:ext cx="4075602" cy="1200329"/>
            </a:xfrm>
            <a:prstGeom prst="rect">
              <a:avLst/>
            </a:prstGeom>
            <a:noFill/>
            <a:ln>
              <a:solidFill>
                <a:srgbClr val="E010B8"/>
              </a:solidFill>
            </a:ln>
          </p:spPr>
          <p:txBody>
            <a:bodyPr wrap="square" rtlCol="0">
              <a:spAutoFit/>
            </a:bodyPr>
            <a:lstStyle/>
            <a:p>
              <a:pPr marL="273050" indent="-273050" algn="just">
                <a:buFont typeface="Arial" panose="020B0604020202020204" pitchFamily="34" charset="0"/>
                <a:buChar char="•"/>
              </a:pPr>
              <a:r>
                <a:rPr lang="en-US" sz="2400" dirty="0"/>
                <a:t>7</a:t>
              </a:r>
              <a:r>
                <a:rPr lang="en-US" sz="2400" dirty="0" smtClean="0"/>
                <a:t> PhD students, 2010</a:t>
              </a:r>
            </a:p>
            <a:p>
              <a:pPr marL="273050" indent="-273050" algn="just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Courses were passed in-house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39552" y="4797152"/>
            <a:ext cx="7992888" cy="830997"/>
          </a:xfrm>
          <a:prstGeom prst="rect">
            <a:avLst/>
          </a:prstGeom>
          <a:noFill/>
          <a:ln>
            <a:solidFill>
              <a:srgbClr val="E010B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  <a:r>
              <a:rPr lang="en-US" sz="2400" dirty="0" smtClean="0"/>
              <a:t>n-house and out-house (at different light sources) accelerator training courses for ILSF staff 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8676456" y="650728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644008" y="1772816"/>
            <a:ext cx="2" cy="516829"/>
          </a:xfrm>
          <a:prstGeom prst="line">
            <a:avLst/>
          </a:prstGeom>
          <a:ln w="38100">
            <a:solidFill>
              <a:srgbClr val="E010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-18000" y="31353"/>
            <a:ext cx="9172854" cy="6845262"/>
            <a:chOff x="-18000" y="31353"/>
            <a:chExt cx="9172854" cy="6845262"/>
          </a:xfrm>
        </p:grpSpPr>
        <p:grpSp>
          <p:nvGrpSpPr>
            <p:cNvPr id="50" name="Group 49"/>
            <p:cNvGrpSpPr/>
            <p:nvPr/>
          </p:nvGrpSpPr>
          <p:grpSpPr>
            <a:xfrm>
              <a:off x="-18000" y="31353"/>
              <a:ext cx="9172854" cy="6845262"/>
              <a:chOff x="-18000" y="31353"/>
              <a:chExt cx="9172854" cy="6845262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-18000" y="6414950"/>
                <a:ext cx="9172854" cy="461665"/>
                <a:chOff x="-18000" y="6414950"/>
                <a:chExt cx="9172854" cy="461665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-18000" y="6425952"/>
                  <a:ext cx="9172854" cy="432048"/>
                </a:xfrm>
                <a:prstGeom prst="rect">
                  <a:avLst/>
                </a:prstGeom>
                <a:solidFill>
                  <a:srgbClr val="F0EA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050863" y="6414950"/>
                  <a:ext cx="3099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Laboratoire de L'Accélérateur Linéaire</a:t>
                  </a:r>
                </a:p>
                <a:p>
                  <a:pPr algn="ctr"/>
                  <a:r>
                    <a:rPr lang="fr-FR" sz="1200" dirty="0"/>
                    <a:t>Université Paris</a:t>
                  </a:r>
                  <a:endParaRPr lang="en-US" sz="1200" dirty="0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79512" y="6507282"/>
                  <a:ext cx="21602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November 3</a:t>
                  </a:r>
                  <a:r>
                    <a:rPr lang="en-US" sz="1200" dirty="0">
                      <a:latin typeface="+mj-lt"/>
                    </a:rPr>
                    <a:t>-4, 2016</a:t>
                  </a:r>
                </a:p>
              </p:txBody>
            </p:sp>
          </p:grpSp>
          <p:pic>
            <p:nvPicPr>
              <p:cNvPr id="58" name="Picture 2" descr="F:\lal2016-Paris 3-4 Nov.2016\Capture9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1353"/>
                <a:ext cx="1800200" cy="665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1" name="TextBox 50"/>
            <p:cNvSpPr txBox="1"/>
            <p:nvPr/>
          </p:nvSpPr>
          <p:spPr>
            <a:xfrm>
              <a:off x="8676456" y="6507282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7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704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79512" y="692696"/>
            <a:ext cx="8892988" cy="61093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E010B8"/>
                </a:solidFill>
              </a:rPr>
              <a:t>IPM PhD Theses in Collaboration with:</a:t>
            </a:r>
            <a:endParaRPr lang="en-US" sz="2800" dirty="0" smtClean="0">
              <a:solidFill>
                <a:srgbClr val="E010B8"/>
              </a:solidFill>
            </a:endParaRPr>
          </a:p>
          <a:p>
            <a:pPr algn="just"/>
            <a:endParaRPr lang="en-US" sz="1400" dirty="0" smtClean="0"/>
          </a:p>
          <a:p>
            <a:pPr algn="just"/>
            <a:r>
              <a:rPr lang="en-US" sz="2500" dirty="0" smtClean="0"/>
              <a:t>Linac4 (CERN): </a:t>
            </a:r>
          </a:p>
          <a:p>
            <a:pPr marL="5207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500" dirty="0" smtClean="0"/>
              <a:t>Beam dynamic </a:t>
            </a:r>
            <a:r>
              <a:rPr lang="en-US" sz="2500" dirty="0"/>
              <a:t>&amp;</a:t>
            </a:r>
            <a:r>
              <a:rPr lang="en-US" sz="2500" dirty="0" smtClean="0"/>
              <a:t> commissioning </a:t>
            </a:r>
          </a:p>
          <a:p>
            <a:pPr marL="5207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500" dirty="0" smtClean="0"/>
              <a:t>Magnetic measurements</a:t>
            </a:r>
          </a:p>
          <a:p>
            <a:pPr marL="5207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500" dirty="0" smtClean="0"/>
              <a:t>DTL RF cavity measurements</a:t>
            </a:r>
          </a:p>
          <a:p>
            <a:pPr marL="5207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1000" dirty="0" smtClean="0"/>
          </a:p>
          <a:p>
            <a:pPr marL="177800" indent="-1778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500" dirty="0" smtClean="0"/>
              <a:t>CLIC (CERN)</a:t>
            </a:r>
          </a:p>
          <a:p>
            <a:pPr marL="5207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500" dirty="0"/>
              <a:t>CLIC drive beam </a:t>
            </a:r>
            <a:r>
              <a:rPr lang="en-US" sz="2500" dirty="0" smtClean="0"/>
              <a:t>injector</a:t>
            </a:r>
          </a:p>
          <a:p>
            <a:pPr marL="5207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100" dirty="0" smtClean="0"/>
          </a:p>
          <a:p>
            <a:pPr marL="5207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500" dirty="0" smtClean="0"/>
              <a:t>CTF3 </a:t>
            </a:r>
            <a:r>
              <a:rPr lang="en-US" sz="2500" dirty="0"/>
              <a:t>l</a:t>
            </a:r>
            <a:r>
              <a:rPr lang="en-US" sz="2500" dirty="0" smtClean="0"/>
              <a:t>ongitudinal </a:t>
            </a:r>
            <a:r>
              <a:rPr lang="en-US" sz="2500" dirty="0"/>
              <a:t>b</a:t>
            </a:r>
            <a:r>
              <a:rPr lang="en-US" sz="2500" dirty="0" smtClean="0"/>
              <a:t>eam </a:t>
            </a:r>
            <a:r>
              <a:rPr lang="en-US" sz="2500" dirty="0"/>
              <a:t>d</a:t>
            </a:r>
            <a:r>
              <a:rPr lang="en-US" sz="2500" dirty="0" smtClean="0"/>
              <a:t>ynamics study</a:t>
            </a:r>
          </a:p>
          <a:p>
            <a:pPr marL="5207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100" dirty="0" smtClean="0"/>
          </a:p>
          <a:p>
            <a:pPr marL="5207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500" dirty="0" smtClean="0"/>
              <a:t>CTF3 pulse compressors control</a:t>
            </a:r>
          </a:p>
          <a:p>
            <a:pPr marL="5207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100" dirty="0" smtClean="0"/>
          </a:p>
          <a:p>
            <a:pPr marL="177800" indent="-1778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500" dirty="0" smtClean="0"/>
              <a:t>NSRRC </a:t>
            </a:r>
            <a:r>
              <a:rPr lang="en-US" sz="2500" dirty="0"/>
              <a:t>(Taiwan</a:t>
            </a:r>
            <a:r>
              <a:rPr lang="en-US" sz="2500" dirty="0" smtClean="0"/>
              <a:t>)</a:t>
            </a:r>
          </a:p>
          <a:p>
            <a:pPr marL="177800" indent="-1778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" dirty="0" smtClean="0"/>
          </a:p>
          <a:p>
            <a:pPr marL="177800" indent="-1778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500" dirty="0" smtClean="0"/>
              <a:t>FEL (INFN)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76456" y="650728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4572000" y="3333185"/>
            <a:ext cx="432048" cy="1152128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30711" y="3284984"/>
            <a:ext cx="331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Pre-</a:t>
            </a:r>
            <a:r>
              <a:rPr lang="en-US" sz="2400" dirty="0" err="1" smtClean="0"/>
              <a:t>buncher</a:t>
            </a:r>
            <a:r>
              <a:rPr lang="en-US" sz="2400" dirty="0" smtClean="0"/>
              <a:t> design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lectron gun design</a:t>
            </a:r>
            <a:endParaRPr lang="en-US" sz="1100" dirty="0" smtClean="0"/>
          </a:p>
          <a:p>
            <a:r>
              <a:rPr lang="en-US" sz="2400" dirty="0" smtClean="0"/>
              <a:t>Beam </a:t>
            </a:r>
            <a:r>
              <a:rPr lang="en-US" sz="2400" dirty="0"/>
              <a:t>dynamics study</a:t>
            </a:r>
            <a:r>
              <a:rPr lang="en-US" sz="2400" dirty="0" smtClean="0"/>
              <a:t> </a:t>
            </a:r>
          </a:p>
        </p:txBody>
      </p:sp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4067944" y="3909249"/>
            <a:ext cx="504056" cy="21602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-18000" y="31353"/>
            <a:ext cx="9172854" cy="6845262"/>
            <a:chOff x="-18000" y="31353"/>
            <a:chExt cx="9172854" cy="6845262"/>
          </a:xfrm>
        </p:grpSpPr>
        <p:grpSp>
          <p:nvGrpSpPr>
            <p:cNvPr id="42" name="Group 41"/>
            <p:cNvGrpSpPr/>
            <p:nvPr/>
          </p:nvGrpSpPr>
          <p:grpSpPr>
            <a:xfrm>
              <a:off x="-18000" y="31353"/>
              <a:ext cx="9172854" cy="6845262"/>
              <a:chOff x="-18000" y="31353"/>
              <a:chExt cx="9172854" cy="6845262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-18000" y="6414950"/>
                <a:ext cx="9172854" cy="461665"/>
                <a:chOff x="-18000" y="6414950"/>
                <a:chExt cx="9172854" cy="461665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-18000" y="6425952"/>
                  <a:ext cx="9172854" cy="432048"/>
                </a:xfrm>
                <a:prstGeom prst="rect">
                  <a:avLst/>
                </a:prstGeom>
                <a:solidFill>
                  <a:srgbClr val="F0EA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050863" y="6414950"/>
                  <a:ext cx="3099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Laboratoire de L'Accélérateur Linéaire</a:t>
                  </a:r>
                </a:p>
                <a:p>
                  <a:pPr algn="ctr"/>
                  <a:r>
                    <a:rPr lang="fr-FR" sz="1200" dirty="0"/>
                    <a:t>Université Paris</a:t>
                  </a:r>
                  <a:endParaRPr lang="en-US" sz="1200" dirty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179512" y="6507282"/>
                  <a:ext cx="21602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November 3</a:t>
                  </a:r>
                  <a:r>
                    <a:rPr lang="en-US" sz="1200" dirty="0">
                      <a:latin typeface="+mj-lt"/>
                    </a:rPr>
                    <a:t>-4, 2016</a:t>
                  </a:r>
                </a:p>
              </p:txBody>
            </p:sp>
          </p:grpSp>
          <p:pic>
            <p:nvPicPr>
              <p:cNvPr id="45" name="Picture 2" descr="F:\lal2016-Paris 3-4 Nov.2016\Capture9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1353"/>
                <a:ext cx="1800200" cy="665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TextBox 42"/>
            <p:cNvSpPr txBox="1"/>
            <p:nvPr/>
          </p:nvSpPr>
          <p:spPr>
            <a:xfrm>
              <a:off x="8676456" y="6507282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8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556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yar\Desktop\Linac4-Cern Bulletin-107 Mev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5" t="12914" r="14706"/>
          <a:stretch/>
        </p:blipFill>
        <p:spPr bwMode="auto">
          <a:xfrm>
            <a:off x="509401" y="1324302"/>
            <a:ext cx="8095047" cy="502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904898" y="5832000"/>
            <a:ext cx="2531198" cy="576000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15806" y="673532"/>
            <a:ext cx="4254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E010B8"/>
                </a:solidFill>
              </a:rPr>
              <a:t>Linac4 (CERN</a:t>
            </a:r>
            <a:r>
              <a:rPr lang="en-US" sz="2800" dirty="0" smtClean="0">
                <a:solidFill>
                  <a:srgbClr val="E010B8"/>
                </a:solidFill>
              </a:rPr>
              <a:t>) Activities: </a:t>
            </a:r>
            <a:endParaRPr lang="en-US" sz="2800" dirty="0">
              <a:solidFill>
                <a:srgbClr val="E010B8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8000" y="31353"/>
            <a:ext cx="9172854" cy="6845262"/>
            <a:chOff x="-18000" y="31353"/>
            <a:chExt cx="9172854" cy="6845262"/>
          </a:xfrm>
        </p:grpSpPr>
        <p:grpSp>
          <p:nvGrpSpPr>
            <p:cNvPr id="6" name="Group 5"/>
            <p:cNvGrpSpPr/>
            <p:nvPr/>
          </p:nvGrpSpPr>
          <p:grpSpPr>
            <a:xfrm>
              <a:off x="-18000" y="31353"/>
              <a:ext cx="9172854" cy="6845262"/>
              <a:chOff x="-18000" y="31353"/>
              <a:chExt cx="9172854" cy="684526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-18000" y="6414950"/>
                <a:ext cx="9172854" cy="461665"/>
                <a:chOff x="-18000" y="6414950"/>
                <a:chExt cx="9172854" cy="461665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-18000" y="6425952"/>
                  <a:ext cx="9172854" cy="432048"/>
                </a:xfrm>
                <a:prstGeom prst="rect">
                  <a:avLst/>
                </a:prstGeom>
                <a:solidFill>
                  <a:srgbClr val="F0EA00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050863" y="6414950"/>
                  <a:ext cx="30999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/>
                    <a:t>Laboratoire de L'Accélérateur Linéaire</a:t>
                  </a:r>
                </a:p>
                <a:p>
                  <a:pPr algn="ctr"/>
                  <a:r>
                    <a:rPr lang="fr-FR" sz="1200" dirty="0"/>
                    <a:t>Université Paris</a:t>
                  </a:r>
                  <a:endParaRPr lang="en-US" sz="1200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79512" y="6507282"/>
                  <a:ext cx="21602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November 3</a:t>
                  </a:r>
                  <a:r>
                    <a:rPr lang="en-US" sz="1200" dirty="0">
                      <a:latin typeface="+mj-lt"/>
                    </a:rPr>
                    <a:t>-4, 2016</a:t>
                  </a:r>
                </a:p>
              </p:txBody>
            </p:sp>
          </p:grpSp>
          <p:pic>
            <p:nvPicPr>
              <p:cNvPr id="9" name="Picture 2" descr="F:\lal2016-Paris 3-4 Nov.2016\Capture9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31353"/>
                <a:ext cx="1800200" cy="665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8676456" y="6507282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9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916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3780</TotalTime>
  <Words>1552</Words>
  <Application>Microsoft Office PowerPoint</Application>
  <PresentationFormat>On-screen Show (4:3)</PresentationFormat>
  <Paragraphs>412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myar</dc:creator>
  <cp:lastModifiedBy>myar</cp:lastModifiedBy>
  <cp:revision>735</cp:revision>
  <cp:lastPrinted>2016-10-30T12:38:36Z</cp:lastPrinted>
  <dcterms:created xsi:type="dcterms:W3CDTF">2016-10-11T07:59:12Z</dcterms:created>
  <dcterms:modified xsi:type="dcterms:W3CDTF">2016-11-01T07:44:45Z</dcterms:modified>
</cp:coreProperties>
</file>