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73" r:id="rId3"/>
    <p:sldId id="256" r:id="rId4"/>
    <p:sldId id="258" r:id="rId5"/>
    <p:sldId id="259" r:id="rId6"/>
    <p:sldId id="262" r:id="rId7"/>
    <p:sldId id="266" r:id="rId8"/>
    <p:sldId id="265" r:id="rId9"/>
    <p:sldId id="269" r:id="rId10"/>
    <p:sldId id="270" r:id="rId11"/>
    <p:sldId id="272" r:id="rId12"/>
    <p:sldId id="267" r:id="rId13"/>
    <p:sldId id="268" r:id="rId14"/>
    <p:sldId id="271"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69" d="100"/>
          <a:sy n="69" d="100"/>
        </p:scale>
        <p:origin x="140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6466D-6F1B-4690-B92A-8AA229918597}" type="datetimeFigureOut">
              <a:rPr lang="en-GB" smtClean="0"/>
              <a:t>04/11/2016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993DDC-5387-4E5E-8F3E-F8893C75CC4D}" type="slidenum">
              <a:rPr lang="en-GB" smtClean="0"/>
              <a:t>‹#›</a:t>
            </a:fld>
            <a:endParaRPr lang="en-GB"/>
          </a:p>
        </p:txBody>
      </p:sp>
    </p:spTree>
    <p:extLst>
      <p:ext uri="{BB962C8B-B14F-4D97-AF65-F5344CB8AC3E}">
        <p14:creationId xmlns:p14="http://schemas.microsoft.com/office/powerpoint/2010/main" val="1644108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ED1C79-2D9D-445A-AFE6-E0CD8525910A}" type="slidenum">
              <a:rPr lang="en-US"/>
              <a:pPr/>
              <a:t>2</a:t>
            </a:fld>
            <a:endParaRPr lang="en-US"/>
          </a:p>
        </p:txBody>
      </p:sp>
      <p:sp>
        <p:nvSpPr>
          <p:cNvPr id="19458" name="Rectangle 2"/>
          <p:cNvSpPr>
            <a:spLocks noGrp="1" noRot="1" noChangeAspect="1" noChangeArrowheads="1" noTextEdit="1"/>
          </p:cNvSpPr>
          <p:nvPr>
            <p:ph type="sldImg"/>
          </p:nvPr>
        </p:nvSpPr>
        <p:spPr>
          <a:xfrm>
            <a:off x="1143000" y="685800"/>
            <a:ext cx="4572000" cy="3429000"/>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0223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3BCA64-07E6-4373-948D-631A02358A12}" type="datetimeFigureOut">
              <a:rPr lang="en-GB" smtClean="0"/>
              <a:t>04/11/2016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5CB1FE-7905-4A57-AE2A-7CF4522C926B}" type="slidenum">
              <a:rPr lang="en-GB" smtClean="0"/>
              <a:t>‹#›</a:t>
            </a:fld>
            <a:endParaRPr lang="en-GB"/>
          </a:p>
        </p:txBody>
      </p:sp>
    </p:spTree>
    <p:extLst>
      <p:ext uri="{BB962C8B-B14F-4D97-AF65-F5344CB8AC3E}">
        <p14:creationId xmlns:p14="http://schemas.microsoft.com/office/powerpoint/2010/main" val="576767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3BCA64-07E6-4373-948D-631A02358A12}" type="datetimeFigureOut">
              <a:rPr lang="en-GB" smtClean="0"/>
              <a:t>04/11/2016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5CB1FE-7905-4A57-AE2A-7CF4522C926B}" type="slidenum">
              <a:rPr lang="en-GB" smtClean="0"/>
              <a:t>‹#›</a:t>
            </a:fld>
            <a:endParaRPr lang="en-GB"/>
          </a:p>
        </p:txBody>
      </p:sp>
    </p:spTree>
    <p:extLst>
      <p:ext uri="{BB962C8B-B14F-4D97-AF65-F5344CB8AC3E}">
        <p14:creationId xmlns:p14="http://schemas.microsoft.com/office/powerpoint/2010/main" val="3882255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3BCA64-07E6-4373-948D-631A02358A12}" type="datetimeFigureOut">
              <a:rPr lang="en-GB" smtClean="0"/>
              <a:t>04/11/2016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5CB1FE-7905-4A57-AE2A-7CF4522C926B}" type="slidenum">
              <a:rPr lang="en-GB" smtClean="0"/>
              <a:t>‹#›</a:t>
            </a:fld>
            <a:endParaRPr lang="en-GB"/>
          </a:p>
        </p:txBody>
      </p:sp>
    </p:spTree>
    <p:extLst>
      <p:ext uri="{BB962C8B-B14F-4D97-AF65-F5344CB8AC3E}">
        <p14:creationId xmlns:p14="http://schemas.microsoft.com/office/powerpoint/2010/main" val="412623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3BCA64-07E6-4373-948D-631A02358A12}" type="datetimeFigureOut">
              <a:rPr lang="en-GB" smtClean="0"/>
              <a:t>04/11/2016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5CB1FE-7905-4A57-AE2A-7CF4522C926B}" type="slidenum">
              <a:rPr lang="en-GB" smtClean="0"/>
              <a:t>‹#›</a:t>
            </a:fld>
            <a:endParaRPr lang="en-GB"/>
          </a:p>
        </p:txBody>
      </p:sp>
    </p:spTree>
    <p:extLst>
      <p:ext uri="{BB962C8B-B14F-4D97-AF65-F5344CB8AC3E}">
        <p14:creationId xmlns:p14="http://schemas.microsoft.com/office/powerpoint/2010/main" val="311629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3BCA64-07E6-4373-948D-631A02358A12}" type="datetimeFigureOut">
              <a:rPr lang="en-GB" smtClean="0"/>
              <a:t>04/11/2016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5CB1FE-7905-4A57-AE2A-7CF4522C926B}" type="slidenum">
              <a:rPr lang="en-GB" smtClean="0"/>
              <a:t>‹#›</a:t>
            </a:fld>
            <a:endParaRPr lang="en-GB"/>
          </a:p>
        </p:txBody>
      </p:sp>
    </p:spTree>
    <p:extLst>
      <p:ext uri="{BB962C8B-B14F-4D97-AF65-F5344CB8AC3E}">
        <p14:creationId xmlns:p14="http://schemas.microsoft.com/office/powerpoint/2010/main" val="3485262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3BCA64-07E6-4373-948D-631A02358A12}" type="datetimeFigureOut">
              <a:rPr lang="en-GB" smtClean="0"/>
              <a:t>04/11/2016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5CB1FE-7905-4A57-AE2A-7CF4522C926B}" type="slidenum">
              <a:rPr lang="en-GB" smtClean="0"/>
              <a:t>‹#›</a:t>
            </a:fld>
            <a:endParaRPr lang="en-GB"/>
          </a:p>
        </p:txBody>
      </p:sp>
    </p:spTree>
    <p:extLst>
      <p:ext uri="{BB962C8B-B14F-4D97-AF65-F5344CB8AC3E}">
        <p14:creationId xmlns:p14="http://schemas.microsoft.com/office/powerpoint/2010/main" val="275614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3BCA64-07E6-4373-948D-631A02358A12}" type="datetimeFigureOut">
              <a:rPr lang="en-GB" smtClean="0"/>
              <a:t>04/11/2016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5CB1FE-7905-4A57-AE2A-7CF4522C926B}" type="slidenum">
              <a:rPr lang="en-GB" smtClean="0"/>
              <a:t>‹#›</a:t>
            </a:fld>
            <a:endParaRPr lang="en-GB"/>
          </a:p>
        </p:txBody>
      </p:sp>
    </p:spTree>
    <p:extLst>
      <p:ext uri="{BB962C8B-B14F-4D97-AF65-F5344CB8AC3E}">
        <p14:creationId xmlns:p14="http://schemas.microsoft.com/office/powerpoint/2010/main" val="2406540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3BCA64-07E6-4373-948D-631A02358A12}" type="datetimeFigureOut">
              <a:rPr lang="en-GB" smtClean="0"/>
              <a:t>04/11/2016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5CB1FE-7905-4A57-AE2A-7CF4522C926B}" type="slidenum">
              <a:rPr lang="en-GB" smtClean="0"/>
              <a:t>‹#›</a:t>
            </a:fld>
            <a:endParaRPr lang="en-GB"/>
          </a:p>
        </p:txBody>
      </p:sp>
    </p:spTree>
    <p:extLst>
      <p:ext uri="{BB962C8B-B14F-4D97-AF65-F5344CB8AC3E}">
        <p14:creationId xmlns:p14="http://schemas.microsoft.com/office/powerpoint/2010/main" val="1182734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BCA64-07E6-4373-948D-631A02358A12}" type="datetimeFigureOut">
              <a:rPr lang="en-GB" smtClean="0"/>
              <a:t>04/11/2016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5CB1FE-7905-4A57-AE2A-7CF4522C926B}" type="slidenum">
              <a:rPr lang="en-GB" smtClean="0"/>
              <a:t>‹#›</a:t>
            </a:fld>
            <a:endParaRPr lang="en-GB"/>
          </a:p>
        </p:txBody>
      </p:sp>
    </p:spTree>
    <p:extLst>
      <p:ext uri="{BB962C8B-B14F-4D97-AF65-F5344CB8AC3E}">
        <p14:creationId xmlns:p14="http://schemas.microsoft.com/office/powerpoint/2010/main" val="3250937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BCA64-07E6-4373-948D-631A02358A12}" type="datetimeFigureOut">
              <a:rPr lang="en-GB" smtClean="0"/>
              <a:t>04/11/2016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5CB1FE-7905-4A57-AE2A-7CF4522C926B}" type="slidenum">
              <a:rPr lang="en-GB" smtClean="0"/>
              <a:t>‹#›</a:t>
            </a:fld>
            <a:endParaRPr lang="en-GB"/>
          </a:p>
        </p:txBody>
      </p:sp>
    </p:spTree>
    <p:extLst>
      <p:ext uri="{BB962C8B-B14F-4D97-AF65-F5344CB8AC3E}">
        <p14:creationId xmlns:p14="http://schemas.microsoft.com/office/powerpoint/2010/main" val="676147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BCA64-07E6-4373-948D-631A02358A12}" type="datetimeFigureOut">
              <a:rPr lang="en-GB" smtClean="0"/>
              <a:t>04/11/2016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5CB1FE-7905-4A57-AE2A-7CF4522C926B}" type="slidenum">
              <a:rPr lang="en-GB" smtClean="0"/>
              <a:t>‹#›</a:t>
            </a:fld>
            <a:endParaRPr lang="en-GB"/>
          </a:p>
        </p:txBody>
      </p:sp>
    </p:spTree>
    <p:extLst>
      <p:ext uri="{BB962C8B-B14F-4D97-AF65-F5344CB8AC3E}">
        <p14:creationId xmlns:p14="http://schemas.microsoft.com/office/powerpoint/2010/main" val="1500007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BCA64-07E6-4373-948D-631A02358A12}" type="datetimeFigureOut">
              <a:rPr lang="en-GB" smtClean="0"/>
              <a:t>04/11/2016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CB1FE-7905-4A57-AE2A-7CF4522C926B}" type="slidenum">
              <a:rPr lang="en-GB" smtClean="0"/>
              <a:t>‹#›</a:t>
            </a:fld>
            <a:endParaRPr lang="en-GB"/>
          </a:p>
        </p:txBody>
      </p:sp>
    </p:spTree>
    <p:extLst>
      <p:ext uri="{BB962C8B-B14F-4D97-AF65-F5344CB8AC3E}">
        <p14:creationId xmlns:p14="http://schemas.microsoft.com/office/powerpoint/2010/main" val="375155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journals.aps.org/prab/"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journals.aps.org/prab/sponsors"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4165" y="6412776"/>
            <a:ext cx="3911392" cy="487506"/>
          </a:xfrm>
          <a:prstGeom prst="rect">
            <a:avLst/>
          </a:prstGeom>
        </p:spPr>
        <p:txBody>
          <a:bodyPr wrap="none">
            <a:spAutoFit/>
          </a:bodyPr>
          <a:lstStyle/>
          <a:p>
            <a:pPr>
              <a:lnSpc>
                <a:spcPct val="107000"/>
              </a:lnSpc>
              <a:spcAft>
                <a:spcPts val="800"/>
              </a:spcAft>
            </a:pPr>
            <a:r>
              <a:rPr lang="en-GB" sz="24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http://journals.aps.org/prab</a:t>
            </a:r>
            <a:r>
              <a:rPr lang="en-GB" sz="2400" u="sng"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a:t>
            </a:r>
            <a:r>
              <a:rPr lang="en-GB" sz="240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8158"/>
            <a:ext cx="9232881" cy="3557950"/>
          </a:xfrm>
          <a:prstGeom prst="rect">
            <a:avLst/>
          </a:prstGeom>
        </p:spPr>
      </p:pic>
      <p:sp>
        <p:nvSpPr>
          <p:cNvPr id="15" name="TextBox 14"/>
          <p:cNvSpPr txBox="1"/>
          <p:nvPr/>
        </p:nvSpPr>
        <p:spPr>
          <a:xfrm>
            <a:off x="3043202" y="1957327"/>
            <a:ext cx="3453318" cy="461665"/>
          </a:xfrm>
          <a:prstGeom prst="rect">
            <a:avLst/>
          </a:prstGeom>
          <a:noFill/>
        </p:spPr>
        <p:txBody>
          <a:bodyPr wrap="none" rtlCol="0">
            <a:spAutoFit/>
          </a:bodyPr>
          <a:lstStyle/>
          <a:p>
            <a:r>
              <a:rPr lang="en-GB" sz="2400" dirty="0" smtClean="0"/>
              <a:t>Frank Zimmermann, </a:t>
            </a:r>
            <a:r>
              <a:rPr lang="en-GB" sz="2400" dirty="0" smtClean="0"/>
              <a:t>CERN</a:t>
            </a:r>
            <a:endParaRPr lang="en-GB" sz="2400"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366"/>
            <a:ext cx="2824702" cy="1268928"/>
          </a:xfrm>
          <a:prstGeom prst="rect">
            <a:avLst/>
          </a:prstGeom>
        </p:spPr>
      </p:pic>
      <p:sp>
        <p:nvSpPr>
          <p:cNvPr id="2" name="Title 1"/>
          <p:cNvSpPr>
            <a:spLocks noGrp="1"/>
          </p:cNvSpPr>
          <p:nvPr>
            <p:ph type="title"/>
          </p:nvPr>
        </p:nvSpPr>
        <p:spPr>
          <a:xfrm>
            <a:off x="2107889" y="-17312"/>
            <a:ext cx="7886700" cy="1325563"/>
          </a:xfrm>
        </p:spPr>
        <p:txBody>
          <a:bodyPr>
            <a:normAutofit/>
          </a:bodyPr>
          <a:lstStyle/>
          <a:p>
            <a:r>
              <a:rPr lang="en-GB" sz="4000" i="1" dirty="0"/>
              <a:t>f</a:t>
            </a:r>
            <a:r>
              <a:rPr lang="en-GB" sz="4000" i="1" dirty="0" smtClean="0"/>
              <a:t>rom PRST-AB to PRAB</a:t>
            </a:r>
            <a:r>
              <a:rPr lang="en-GB" sz="3200" i="1" dirty="0" smtClean="0"/>
              <a:t/>
            </a:r>
            <a:br>
              <a:rPr lang="en-GB" sz="3200" i="1" dirty="0" smtClean="0"/>
            </a:br>
            <a:r>
              <a:rPr lang="en-GB" sz="3200" i="1" dirty="0" smtClean="0"/>
              <a:t>challenges for Accelerator Journals</a:t>
            </a:r>
            <a:endParaRPr lang="en-GB" sz="3200" i="1"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5623" y="1169973"/>
            <a:ext cx="2057687" cy="62873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5910" y="16819"/>
            <a:ext cx="2057400" cy="628650"/>
          </a:xfrm>
          <a:prstGeom prst="rect">
            <a:avLst/>
          </a:prstGeom>
        </p:spPr>
      </p:pic>
      <p:sp>
        <p:nvSpPr>
          <p:cNvPr id="6" name="Down Arrow 5"/>
          <p:cNvSpPr/>
          <p:nvPr/>
        </p:nvSpPr>
        <p:spPr>
          <a:xfrm>
            <a:off x="8024466" y="645469"/>
            <a:ext cx="329825" cy="519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5306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32" y="315883"/>
            <a:ext cx="8578735" cy="6226233"/>
          </a:xfrm>
          <a:prstGeom prst="rect">
            <a:avLst/>
          </a:prstGeom>
        </p:spPr>
      </p:pic>
      <p:sp>
        <p:nvSpPr>
          <p:cNvPr id="3" name="TextBox 2"/>
          <p:cNvSpPr txBox="1"/>
          <p:nvPr/>
        </p:nvSpPr>
        <p:spPr>
          <a:xfrm>
            <a:off x="6892687" y="6488668"/>
            <a:ext cx="1782476" cy="369332"/>
          </a:xfrm>
          <a:prstGeom prst="rect">
            <a:avLst/>
          </a:prstGeom>
          <a:noFill/>
        </p:spPr>
        <p:txBody>
          <a:bodyPr wrap="none" rtlCol="0">
            <a:spAutoFit/>
          </a:bodyPr>
          <a:lstStyle/>
          <a:p>
            <a:r>
              <a:rPr lang="en-GB" dirty="0" smtClean="0"/>
              <a:t>K. Kirby, APS CEO</a:t>
            </a:r>
            <a:endParaRPr lang="en-GB" dirty="0"/>
          </a:p>
        </p:txBody>
      </p:sp>
    </p:spTree>
    <p:extLst>
      <p:ext uri="{BB962C8B-B14F-4D97-AF65-F5344CB8AC3E}">
        <p14:creationId xmlns:p14="http://schemas.microsoft.com/office/powerpoint/2010/main" val="1608504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34" y="1814252"/>
            <a:ext cx="8217131" cy="3229495"/>
          </a:xfrm>
          <a:prstGeom prst="rect">
            <a:avLst/>
          </a:prstGeom>
        </p:spPr>
      </p:pic>
      <p:sp>
        <p:nvSpPr>
          <p:cNvPr id="3" name="TextBox 2"/>
          <p:cNvSpPr txBox="1"/>
          <p:nvPr/>
        </p:nvSpPr>
        <p:spPr>
          <a:xfrm>
            <a:off x="651164" y="637309"/>
            <a:ext cx="7268528" cy="707886"/>
          </a:xfrm>
          <a:prstGeom prst="rect">
            <a:avLst/>
          </a:prstGeom>
          <a:noFill/>
        </p:spPr>
        <p:txBody>
          <a:bodyPr wrap="none" rtlCol="0">
            <a:spAutoFit/>
          </a:bodyPr>
          <a:lstStyle/>
          <a:p>
            <a:r>
              <a:rPr lang="en-GB" sz="4000" dirty="0" smtClean="0"/>
              <a:t>Physical Review Family of Journals</a:t>
            </a:r>
            <a:endParaRPr lang="en-GB" sz="4000" dirty="0"/>
          </a:p>
        </p:txBody>
      </p:sp>
      <p:sp>
        <p:nvSpPr>
          <p:cNvPr id="4" name="TextBox 3"/>
          <p:cNvSpPr txBox="1"/>
          <p:nvPr/>
        </p:nvSpPr>
        <p:spPr>
          <a:xfrm>
            <a:off x="6441140" y="6263640"/>
            <a:ext cx="1968680" cy="369332"/>
          </a:xfrm>
          <a:prstGeom prst="rect">
            <a:avLst/>
          </a:prstGeom>
          <a:noFill/>
        </p:spPr>
        <p:txBody>
          <a:bodyPr wrap="none" rtlCol="0">
            <a:spAutoFit/>
          </a:bodyPr>
          <a:lstStyle/>
          <a:p>
            <a:r>
              <a:rPr lang="en-GB" dirty="0" smtClean="0"/>
              <a:t>P. </a:t>
            </a:r>
            <a:r>
              <a:rPr lang="en-GB" dirty="0" err="1" smtClean="0"/>
              <a:t>Meystre</a:t>
            </a:r>
            <a:r>
              <a:rPr lang="en-GB" dirty="0" smtClean="0"/>
              <a:t>, APS EIC</a:t>
            </a:r>
            <a:endParaRPr lang="en-GB" dirty="0"/>
          </a:p>
        </p:txBody>
      </p:sp>
      <p:sp>
        <p:nvSpPr>
          <p:cNvPr id="5" name="Oval 4"/>
          <p:cNvSpPr/>
          <p:nvPr/>
        </p:nvSpPr>
        <p:spPr>
          <a:xfrm>
            <a:off x="6691745" y="3311236"/>
            <a:ext cx="1227947" cy="49876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480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516" y="594360"/>
            <a:ext cx="7946967" cy="5669280"/>
          </a:xfrm>
          <a:prstGeom prst="rect">
            <a:avLst/>
          </a:prstGeom>
        </p:spPr>
      </p:pic>
      <p:sp>
        <p:nvSpPr>
          <p:cNvPr id="4" name="TextBox 3"/>
          <p:cNvSpPr txBox="1"/>
          <p:nvPr/>
        </p:nvSpPr>
        <p:spPr>
          <a:xfrm>
            <a:off x="6441140" y="6263640"/>
            <a:ext cx="1968680" cy="369332"/>
          </a:xfrm>
          <a:prstGeom prst="rect">
            <a:avLst/>
          </a:prstGeom>
          <a:noFill/>
        </p:spPr>
        <p:txBody>
          <a:bodyPr wrap="none" rtlCol="0">
            <a:spAutoFit/>
          </a:bodyPr>
          <a:lstStyle/>
          <a:p>
            <a:r>
              <a:rPr lang="en-GB" dirty="0" smtClean="0"/>
              <a:t>P. </a:t>
            </a:r>
            <a:r>
              <a:rPr lang="en-GB" dirty="0" err="1" smtClean="0"/>
              <a:t>Meystre</a:t>
            </a:r>
            <a:r>
              <a:rPr lang="en-GB" dirty="0" smtClean="0"/>
              <a:t>, APS EIC</a:t>
            </a:r>
            <a:endParaRPr lang="en-GB" dirty="0"/>
          </a:p>
        </p:txBody>
      </p:sp>
    </p:spTree>
    <p:extLst>
      <p:ext uri="{BB962C8B-B14F-4D97-AF65-F5344CB8AC3E}">
        <p14:creationId xmlns:p14="http://schemas.microsoft.com/office/powerpoint/2010/main" val="2022743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561" y="1030224"/>
            <a:ext cx="8150877" cy="4797552"/>
          </a:xfrm>
          <a:prstGeom prst="rect">
            <a:avLst/>
          </a:prstGeom>
        </p:spPr>
      </p:pic>
      <p:sp>
        <p:nvSpPr>
          <p:cNvPr id="3" name="TextBox 2"/>
          <p:cNvSpPr txBox="1"/>
          <p:nvPr/>
        </p:nvSpPr>
        <p:spPr>
          <a:xfrm>
            <a:off x="6441140" y="6263640"/>
            <a:ext cx="1968680" cy="369332"/>
          </a:xfrm>
          <a:prstGeom prst="rect">
            <a:avLst/>
          </a:prstGeom>
          <a:noFill/>
        </p:spPr>
        <p:txBody>
          <a:bodyPr wrap="none" rtlCol="0">
            <a:spAutoFit/>
          </a:bodyPr>
          <a:lstStyle/>
          <a:p>
            <a:r>
              <a:rPr lang="en-GB" dirty="0" smtClean="0"/>
              <a:t>P. </a:t>
            </a:r>
            <a:r>
              <a:rPr lang="en-GB" dirty="0" err="1" smtClean="0"/>
              <a:t>Meystre</a:t>
            </a:r>
            <a:r>
              <a:rPr lang="en-GB" dirty="0" smtClean="0"/>
              <a:t>, APS EIC</a:t>
            </a:r>
            <a:endParaRPr lang="en-GB" dirty="0"/>
          </a:p>
        </p:txBody>
      </p:sp>
    </p:spTree>
    <p:extLst>
      <p:ext uri="{BB962C8B-B14F-4D97-AF65-F5344CB8AC3E}">
        <p14:creationId xmlns:p14="http://schemas.microsoft.com/office/powerpoint/2010/main" val="3868957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336" y="96982"/>
            <a:ext cx="8726720" cy="6924973"/>
          </a:xfrm>
          <a:prstGeom prst="rect">
            <a:avLst/>
          </a:prstGeom>
          <a:noFill/>
        </p:spPr>
        <p:txBody>
          <a:bodyPr wrap="square" rtlCol="0">
            <a:spAutoFit/>
          </a:bodyPr>
          <a:lstStyle/>
          <a:p>
            <a:r>
              <a:rPr lang="en-GB" sz="2800" dirty="0"/>
              <a:t>s</a:t>
            </a:r>
            <a:r>
              <a:rPr lang="en-GB" sz="2800" dirty="0" smtClean="0"/>
              <a:t>ome of the PRAB challenges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400" dirty="0">
                <a:solidFill>
                  <a:srgbClr val="002060"/>
                </a:solidFill>
              </a:rPr>
              <a:t>m</a:t>
            </a:r>
            <a:r>
              <a:rPr lang="en-GB" sz="2400" dirty="0" smtClean="0">
                <a:solidFill>
                  <a:srgbClr val="002060"/>
                </a:solidFill>
              </a:rPr>
              <a:t>aking the Open Access journal fully self-sustained financially </a:t>
            </a:r>
          </a:p>
          <a:p>
            <a:pPr marL="742950" lvl="1" indent="-285750">
              <a:buFont typeface="Arial" panose="020B0604020202020204" pitchFamily="34" charset="0"/>
              <a:buChar char="•"/>
            </a:pPr>
            <a:r>
              <a:rPr lang="en-GB" sz="2000" dirty="0" smtClean="0"/>
              <a:t>annual deficit ~20% covered by APS</a:t>
            </a:r>
          </a:p>
          <a:p>
            <a:pPr marL="742950" lvl="1" indent="-285750">
              <a:buFont typeface="Arial" panose="020B0604020202020204" pitchFamily="34" charset="0"/>
              <a:buChar char="•"/>
            </a:pPr>
            <a:r>
              <a:rPr lang="en-GB" sz="2000" dirty="0" smtClean="0"/>
              <a:t>sponsorship drives etc.</a:t>
            </a:r>
          </a:p>
          <a:p>
            <a:endParaRPr lang="en-GB" sz="2000" dirty="0" smtClean="0"/>
          </a:p>
          <a:p>
            <a:pPr marL="285750" indent="-285750">
              <a:buFont typeface="Arial" panose="020B0604020202020204" pitchFamily="34" charset="0"/>
              <a:buChar char="•"/>
            </a:pPr>
            <a:r>
              <a:rPr lang="en-GB" sz="2400" dirty="0">
                <a:solidFill>
                  <a:srgbClr val="002060"/>
                </a:solidFill>
              </a:rPr>
              <a:t>i</a:t>
            </a:r>
            <a:r>
              <a:rPr lang="en-GB" sz="2400" dirty="0" smtClean="0">
                <a:solidFill>
                  <a:srgbClr val="002060"/>
                </a:solidFill>
              </a:rPr>
              <a:t>mproving the academic standing of accelerator physics</a:t>
            </a:r>
          </a:p>
          <a:p>
            <a:pPr marL="742950" lvl="1" indent="-285750">
              <a:buFont typeface="Arial" panose="020B0604020202020204" pitchFamily="34" charset="0"/>
              <a:buChar char="•"/>
            </a:pPr>
            <a:r>
              <a:rPr lang="en-GB" sz="2000" dirty="0" smtClean="0"/>
              <a:t>cultivating journal publications in the accelerator field </a:t>
            </a:r>
          </a:p>
          <a:p>
            <a:pPr marL="742950" lvl="1" indent="-285750">
              <a:buFont typeface="Arial" panose="020B0604020202020204" pitchFamily="34" charset="0"/>
              <a:buChar char="•"/>
            </a:pPr>
            <a:r>
              <a:rPr lang="en-GB" sz="2000" dirty="0" smtClean="0"/>
              <a:t>raising the impact factor (will IPAC light proceedings help?)</a:t>
            </a:r>
          </a:p>
          <a:p>
            <a:pPr marL="742950" lvl="1" indent="-285750">
              <a:buFont typeface="Arial" panose="020B0604020202020204" pitchFamily="34" charset="0"/>
              <a:buChar char="•"/>
            </a:pPr>
            <a:r>
              <a:rPr lang="en-GB" sz="2000" dirty="0"/>
              <a:t>i</a:t>
            </a:r>
            <a:r>
              <a:rPr lang="en-GB" sz="2000" dirty="0" smtClean="0"/>
              <a:t>nviting / publishing more review articles </a:t>
            </a:r>
          </a:p>
          <a:p>
            <a:endParaRPr lang="en-GB" sz="2000" dirty="0" smtClean="0"/>
          </a:p>
          <a:p>
            <a:pPr marL="285750" indent="-285750">
              <a:buFont typeface="Arial" panose="020B0604020202020204" pitchFamily="34" charset="0"/>
              <a:buChar char="•"/>
            </a:pPr>
            <a:r>
              <a:rPr lang="en-GB" sz="2400" dirty="0">
                <a:solidFill>
                  <a:srgbClr val="002060"/>
                </a:solidFill>
              </a:rPr>
              <a:t>r</a:t>
            </a:r>
            <a:r>
              <a:rPr lang="en-GB" sz="2400" dirty="0" smtClean="0">
                <a:solidFill>
                  <a:srgbClr val="002060"/>
                </a:solidFill>
              </a:rPr>
              <a:t>eferring process  / review procedure</a:t>
            </a:r>
          </a:p>
          <a:p>
            <a:pPr marL="742950" lvl="1" indent="-285750">
              <a:buFont typeface="Arial" panose="020B0604020202020204" pitchFamily="34" charset="0"/>
              <a:buChar char="•"/>
            </a:pPr>
            <a:r>
              <a:rPr lang="en-GB" sz="2000" dirty="0"/>
              <a:t>f</a:t>
            </a:r>
            <a:r>
              <a:rPr lang="en-GB" sz="2000" dirty="0" smtClean="0"/>
              <a:t>inding and motivating referees</a:t>
            </a:r>
          </a:p>
          <a:p>
            <a:pPr marL="742950" lvl="1" indent="-285750">
              <a:buFont typeface="Arial" panose="020B0604020202020204" pitchFamily="34" charset="0"/>
              <a:buChar char="•"/>
            </a:pPr>
            <a:r>
              <a:rPr lang="en-GB" sz="2000" dirty="0"/>
              <a:t>a</a:t>
            </a:r>
            <a:r>
              <a:rPr lang="en-GB" sz="2000" dirty="0" smtClean="0"/>
              <a:t>voiding referee overload</a:t>
            </a: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400" dirty="0" smtClean="0">
                <a:solidFill>
                  <a:srgbClr val="002060"/>
                </a:solidFill>
              </a:rPr>
              <a:t>adjusting the acceptance criteria / standards</a:t>
            </a:r>
          </a:p>
          <a:p>
            <a:pPr marL="742950" lvl="1" indent="-285750">
              <a:buFont typeface="Arial" panose="020B0604020202020204" pitchFamily="34" charset="0"/>
              <a:buChar char="•"/>
            </a:pPr>
            <a:r>
              <a:rPr lang="en-GB" sz="2000" dirty="0"/>
              <a:t>m</a:t>
            </a:r>
            <a:r>
              <a:rPr lang="en-GB" sz="2000" dirty="0" smtClean="0"/>
              <a:t>ore/fewer rejections without review?</a:t>
            </a:r>
          </a:p>
          <a:p>
            <a:pPr marL="742950" lvl="1" indent="-285750">
              <a:buFont typeface="Arial" panose="020B0604020202020204" pitchFamily="34" charset="0"/>
              <a:buChar char="•"/>
            </a:pPr>
            <a:r>
              <a:rPr lang="en-GB" sz="2000" dirty="0" smtClean="0"/>
              <a:t>“physics at the boundaries” (e.g. material papers on ferrites, NEG, shielding concretes, or applications – medical treatments, biological studies, nuclear physics etc.)</a:t>
            </a:r>
          </a:p>
          <a:p>
            <a:endParaRPr lang="en-GB" sz="2000" dirty="0"/>
          </a:p>
        </p:txBody>
      </p:sp>
    </p:spTree>
    <p:extLst>
      <p:ext uri="{BB962C8B-B14F-4D97-AF65-F5344CB8AC3E}">
        <p14:creationId xmlns:p14="http://schemas.microsoft.com/office/powerpoint/2010/main" val="308571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336" y="96982"/>
            <a:ext cx="8726720" cy="523220"/>
          </a:xfrm>
          <a:prstGeom prst="rect">
            <a:avLst/>
          </a:prstGeom>
          <a:noFill/>
        </p:spPr>
        <p:txBody>
          <a:bodyPr wrap="square" rtlCol="0">
            <a:spAutoFit/>
          </a:bodyPr>
          <a:lstStyle/>
          <a:p>
            <a:r>
              <a:rPr lang="en-GB" sz="2800" dirty="0" smtClean="0"/>
              <a:t>h-index of institutes</a:t>
            </a:r>
            <a:endParaRPr lang="en-GB" sz="2800" dirty="0" smtClean="0"/>
          </a:p>
        </p:txBody>
      </p:sp>
      <p:sp>
        <p:nvSpPr>
          <p:cNvPr id="3" name="Rectangle 2"/>
          <p:cNvSpPr/>
          <p:nvPr/>
        </p:nvSpPr>
        <p:spPr>
          <a:xfrm>
            <a:off x="374073" y="358592"/>
            <a:ext cx="4572000" cy="6942093"/>
          </a:xfrm>
          <a:prstGeom prst="rect">
            <a:avLst/>
          </a:prstGeom>
        </p:spPr>
        <p:txBody>
          <a:bodyPr>
            <a:spAutoFit/>
          </a:bodyPr>
          <a:lstStyle/>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dirty="0">
                <a:latin typeface="Helvetica" panose="020B0604020202020204" pitchFamily="34"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600" dirty="0">
                <a:latin typeface="Helvetica" panose="020B0604020202020204" pitchFamily="34" charset="0"/>
                <a:ea typeface="Times New Roman" panose="02020603050405020304" pitchFamily="18" charset="0"/>
                <a:cs typeface="Times New Roman" panose="02020603050405020304" pitchFamily="18" charset="0"/>
              </a:rPr>
              <a:t>PRSTB / PRAB       H-index  43</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600" dirty="0" smtClean="0">
                <a:latin typeface="Helvetica" panose="020B0604020202020204" pitchFamily="34" charset="0"/>
                <a:ea typeface="Times New Roman" panose="02020603050405020304" pitchFamily="18" charset="0"/>
                <a:cs typeface="Times New Roman" panose="02020603050405020304" pitchFamily="18" charset="0"/>
              </a:rPr>
              <a:t> </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Institution                     H-index   </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 </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LBL                                       27</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ARGONNE                           21</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LIVERMORE                        18</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UCLA                                    18</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CERN                                   16</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FERMILAB                           16</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PRINCETON                        16</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BNL                                       15</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DESY                                    15</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SLAC                                    15</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JLAB                                     14</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LOS ALAMOS                      14</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KEK                                      14</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MSU                                     14</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CORNELL                            </a:t>
            </a:r>
            <a:r>
              <a:rPr lang="en-GB" sz="1400" dirty="0" smtClean="0">
                <a:latin typeface="Helvetica" panose="020B0604020202020204" pitchFamily="34" charset="0"/>
                <a:ea typeface="Times New Roman" panose="02020603050405020304" pitchFamily="18" charset="0"/>
                <a:cs typeface="Times New Roman" panose="02020603050405020304" pitchFamily="18" charset="0"/>
              </a:rPr>
              <a:t>12</a:t>
            </a: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FRASCATI                            12</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INFN  (all sections)               12</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MARYLAND UNIVERSITY   12</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OXFORD                              </a:t>
            </a:r>
            <a:r>
              <a:rPr lang="en-GB" sz="1400" dirty="0" smtClean="0">
                <a:latin typeface="Helvetica" panose="020B0604020202020204" pitchFamily="34" charset="0"/>
                <a:ea typeface="Times New Roman" panose="02020603050405020304" pitchFamily="18" charset="0"/>
                <a:cs typeface="Times New Roman" panose="02020603050405020304" pitchFamily="18" charset="0"/>
              </a:rPr>
              <a:t>11</a:t>
            </a: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GSI                                       10</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OAK RIDGE                         10</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5472548" y="358592"/>
            <a:ext cx="5334000" cy="6535059"/>
          </a:xfrm>
          <a:prstGeom prst="rect">
            <a:avLst/>
          </a:prstGeom>
        </p:spPr>
        <p:txBody>
          <a:bodyPr wrap="square">
            <a:spAutoFit/>
          </a:bodyPr>
          <a:lstStyle/>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smtClean="0">
                <a:latin typeface="Helvetica" panose="020B0604020202020204" pitchFamily="34" charset="0"/>
                <a:ea typeface="Times New Roman" panose="02020603050405020304" pitchFamily="18" charset="0"/>
                <a:cs typeface="Times New Roman" panose="02020603050405020304" pitchFamily="18" charset="0"/>
              </a:rPr>
              <a:t>MAX-PLANCK                      </a:t>
            </a:r>
            <a:r>
              <a:rPr lang="en-GB" sz="1400" dirty="0">
                <a:latin typeface="Helvetica" panose="020B0604020202020204" pitchFamily="34" charset="0"/>
                <a:ea typeface="Times New Roman" panose="02020603050405020304" pitchFamily="18" charset="0"/>
                <a:cs typeface="Times New Roman" panose="02020603050405020304" pitchFamily="18" charset="0"/>
              </a:rPr>
              <a:t>10</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NOVOSIBIRSK                      9</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RAL                                        9</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Indiana university                   8</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PSI                                         8</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err="1">
                <a:latin typeface="Helvetica" panose="020B0604020202020204" pitchFamily="34" charset="0"/>
                <a:ea typeface="Times New Roman" panose="02020603050405020304" pitchFamily="18" charset="0"/>
                <a:cs typeface="Times New Roman" panose="02020603050405020304" pitchFamily="18" charset="0"/>
              </a:rPr>
              <a:t>Muenchen</a:t>
            </a:r>
            <a:r>
              <a:rPr lang="en-GB" sz="1400" dirty="0">
                <a:latin typeface="Helvetica" panose="020B0604020202020204" pitchFamily="34" charset="0"/>
                <a:ea typeface="Times New Roman" panose="02020603050405020304" pitchFamily="18" charset="0"/>
                <a:cs typeface="Times New Roman" panose="02020603050405020304" pitchFamily="18" charset="0"/>
              </a:rPr>
              <a:t>                              7</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PROTVINO                            7</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University la Sapienza           7 </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DIAMOND                              6</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DUBNA                                   6   </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J-PARC                                   6</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University Frankfurt                6</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dirty="0">
                <a:latin typeface="Helvetica" panose="020B0604020202020204" pitchFamily="34" charset="0"/>
                <a:ea typeface="Times New Roman" panose="02020603050405020304" pitchFamily="18" charset="0"/>
                <a:cs typeface="Times New Roman" panose="02020603050405020304" pitchFamily="18" charset="0"/>
              </a:rPr>
              <a:t>BESSY                                    5</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GB" sz="1400" dirty="0">
                <a:solidFill>
                  <a:srgbClr val="1A1A1A"/>
                </a:solidFill>
                <a:latin typeface="HelveticaNeue"/>
                <a:ea typeface="Times New Roman" panose="02020603050405020304" pitchFamily="18" charset="0"/>
                <a:cs typeface="HelveticaNeue"/>
              </a:rPr>
              <a:t>Cockcroft                         </a:t>
            </a:r>
            <a:r>
              <a:rPr lang="en-GB" sz="1400" dirty="0" smtClean="0">
                <a:solidFill>
                  <a:srgbClr val="1A1A1A"/>
                </a:solidFill>
                <a:latin typeface="HelveticaNeue"/>
                <a:ea typeface="Times New Roman" panose="02020603050405020304" pitchFamily="18" charset="0"/>
                <a:cs typeface="HelveticaNeue"/>
              </a:rPr>
              <a:t>        </a:t>
            </a:r>
            <a:r>
              <a:rPr lang="en-GB" sz="1400" dirty="0">
                <a:solidFill>
                  <a:srgbClr val="1A1A1A"/>
                </a:solidFill>
                <a:latin typeface="HelveticaNeue"/>
                <a:ea typeface="Times New Roman" panose="02020603050405020304" pitchFamily="18" charset="0"/>
                <a:cs typeface="HelveticaNeue"/>
              </a:rPr>
              <a:t>5</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GB" sz="1400" dirty="0">
                <a:solidFill>
                  <a:srgbClr val="1A1A1A"/>
                </a:solidFill>
                <a:latin typeface="HelveticaNeue"/>
                <a:ea typeface="Times New Roman" panose="02020603050405020304" pitchFamily="18" charset="0"/>
                <a:cs typeface="HelveticaNeue"/>
              </a:rPr>
              <a:t>Old Dominion                   </a:t>
            </a:r>
            <a:r>
              <a:rPr lang="en-GB" sz="1400" dirty="0" smtClean="0">
                <a:solidFill>
                  <a:srgbClr val="1A1A1A"/>
                </a:solidFill>
                <a:latin typeface="HelveticaNeue"/>
                <a:ea typeface="Times New Roman" panose="02020603050405020304" pitchFamily="18" charset="0"/>
                <a:cs typeface="HelveticaNeue"/>
              </a:rPr>
              <a:t>       5</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kern="50" dirty="0">
                <a:latin typeface="Helvetica" panose="020B0604020202020204" pitchFamily="34" charset="0"/>
                <a:ea typeface="Times New Roman" panose="02020603050405020304" pitchFamily="18" charset="0"/>
                <a:cs typeface="Times New Roman" panose="02020603050405020304" pitchFamily="18" charset="0"/>
              </a:rPr>
              <a:t>MAX-lab                                  5</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kern="50" dirty="0">
                <a:latin typeface="Helvetica" panose="020B0604020202020204" pitchFamily="34" charset="0"/>
                <a:ea typeface="Times New Roman" panose="02020603050405020304" pitchFamily="18" charset="0"/>
                <a:cs typeface="Times New Roman" panose="02020603050405020304" pitchFamily="18" charset="0"/>
              </a:rPr>
              <a:t>STONY BROOK                      5</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kern="50" dirty="0">
                <a:latin typeface="Helvetica" panose="020B0604020202020204" pitchFamily="34" charset="0"/>
                <a:ea typeface="Times New Roman" panose="02020603050405020304" pitchFamily="18" charset="0"/>
                <a:cs typeface="Times New Roman" panose="02020603050405020304" pitchFamily="18" charset="0"/>
              </a:rPr>
              <a:t>University TUD                        5</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kern="50" dirty="0">
                <a:latin typeface="Helvetica" panose="020B0604020202020204" pitchFamily="34" charset="0"/>
                <a:ea typeface="Times New Roman" panose="02020603050405020304" pitchFamily="18" charset="0"/>
                <a:cs typeface="Times New Roman" panose="02020603050405020304" pitchFamily="18" charset="0"/>
              </a:rPr>
              <a:t>TRIUMF                                  5</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kern="50" dirty="0">
                <a:latin typeface="Helvetica" panose="020B0604020202020204" pitchFamily="34" charset="0"/>
                <a:ea typeface="Times New Roman" panose="02020603050405020304" pitchFamily="18" charset="0"/>
                <a:cs typeface="Times New Roman" panose="02020603050405020304" pitchFamily="18" charset="0"/>
              </a:rPr>
              <a:t>ELETTRA                                4</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kern="50" dirty="0">
                <a:latin typeface="Helvetica" panose="020B0604020202020204" pitchFamily="34" charset="0"/>
                <a:ea typeface="Times New Roman" panose="02020603050405020304" pitchFamily="18" charset="0"/>
                <a:cs typeface="Times New Roman" panose="02020603050405020304" pitchFamily="18" charset="0"/>
              </a:rPr>
              <a:t>LEGNARO                               4</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kern="50" dirty="0">
                <a:latin typeface="Helvetica" panose="020B0604020202020204" pitchFamily="34" charset="0"/>
                <a:ea typeface="Times New Roman" panose="02020603050405020304" pitchFamily="18" charset="0"/>
                <a:cs typeface="Times New Roman" panose="02020603050405020304" pitchFamily="18" charset="0"/>
              </a:rPr>
              <a:t>SNS                                         4</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kern="50" dirty="0">
                <a:latin typeface="Helvetica" panose="020B0604020202020204" pitchFamily="34" charset="0"/>
                <a:ea typeface="Times New Roman" panose="02020603050405020304" pitchFamily="18" charset="0"/>
                <a:cs typeface="Times New Roman" panose="02020603050405020304" pitchFamily="18" charset="0"/>
              </a:rPr>
              <a:t>FZJ                                          3</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kern="50" dirty="0">
                <a:latin typeface="Helvetica" panose="020B0604020202020204" pitchFamily="34" charset="0"/>
                <a:ea typeface="Times New Roman" panose="02020603050405020304" pitchFamily="18" charset="0"/>
                <a:cs typeface="Times New Roman" panose="02020603050405020304" pitchFamily="18" charset="0"/>
              </a:rPr>
              <a:t>MIT                                          3</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kern="50" dirty="0">
                <a:latin typeface="Helvetica" panose="020B0604020202020204" pitchFamily="34" charset="0"/>
                <a:ea typeface="Times New Roman" panose="02020603050405020304" pitchFamily="18" charset="0"/>
                <a:cs typeface="Times New Roman" panose="02020603050405020304" pitchFamily="18" charset="0"/>
              </a:rPr>
              <a:t>SOLEIL                                    3</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kern="50" dirty="0">
                <a:latin typeface="Helvetica" panose="020B0604020202020204" pitchFamily="34" charset="0"/>
                <a:ea typeface="Times New Roman" panose="02020603050405020304" pitchFamily="18" charset="0"/>
                <a:cs typeface="Times New Roman" panose="02020603050405020304" pitchFamily="18" charset="0"/>
              </a:rPr>
              <a:t>ESRF                                       2</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kern="50" dirty="0">
                <a:latin typeface="Helvetica" panose="020B0604020202020204" pitchFamily="34" charset="0"/>
                <a:ea typeface="Times New Roman" panose="02020603050405020304" pitchFamily="18" charset="0"/>
                <a:cs typeface="Times New Roman" panose="02020603050405020304" pitchFamily="18" charset="0"/>
              </a:rPr>
              <a:t>IHEP                                        2</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1400" kern="50" dirty="0">
                <a:latin typeface="Helvetica" panose="020B0604020202020204" pitchFamily="34" charset="0"/>
                <a:ea typeface="Times New Roman" panose="02020603050405020304" pitchFamily="18" charset="0"/>
                <a:cs typeface="Times New Roman" panose="02020603050405020304" pitchFamily="18" charset="0"/>
              </a:rPr>
              <a:t> </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p:cNvSpPr txBox="1"/>
          <p:nvPr/>
        </p:nvSpPr>
        <p:spPr>
          <a:xfrm flipH="1">
            <a:off x="126336" y="6524319"/>
            <a:ext cx="4166063" cy="369332"/>
          </a:xfrm>
          <a:prstGeom prst="rect">
            <a:avLst/>
          </a:prstGeom>
          <a:noFill/>
        </p:spPr>
        <p:txBody>
          <a:bodyPr wrap="square" rtlCol="0">
            <a:spAutoFit/>
          </a:bodyPr>
          <a:lstStyle/>
          <a:p>
            <a:r>
              <a:rPr lang="en-GB" dirty="0" smtClean="0"/>
              <a:t>Computed by G. Franchetti</a:t>
            </a:r>
            <a:endParaRPr lang="en-GB" dirty="0"/>
          </a:p>
        </p:txBody>
      </p:sp>
    </p:spTree>
    <p:extLst>
      <p:ext uri="{BB962C8B-B14F-4D97-AF65-F5344CB8AC3E}">
        <p14:creationId xmlns:p14="http://schemas.microsoft.com/office/powerpoint/2010/main" val="1597828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12217" y="1273839"/>
            <a:ext cx="9144000" cy="6678751"/>
          </a:xfrm>
          <a:prstGeom prst="rect">
            <a:avLst/>
          </a:prstGeom>
          <a:noFill/>
          <a:ln w="9525">
            <a:noFill/>
            <a:miter lim="800000"/>
            <a:headEnd/>
            <a:tailEnd/>
          </a:ln>
          <a:effectLst/>
        </p:spPr>
        <p:txBody>
          <a:bodyPr>
            <a:spAutoFit/>
          </a:bodyPr>
          <a:lstStyle/>
          <a:p>
            <a:r>
              <a:rPr lang="en-US" sz="1600" b="1" dirty="0">
                <a:solidFill>
                  <a:srgbClr val="FF0000"/>
                </a:solidFill>
              </a:rPr>
              <a:t>Editor</a:t>
            </a:r>
          </a:p>
          <a:p>
            <a:r>
              <a:rPr lang="en-US" sz="1600" b="1" dirty="0"/>
              <a:t>	Frank Zimmermann, </a:t>
            </a:r>
            <a:r>
              <a:rPr lang="en-US" sz="1600" b="1" dirty="0" smtClean="0"/>
              <a:t>CERN</a:t>
            </a:r>
            <a:endParaRPr lang="en-US" sz="1600" dirty="0"/>
          </a:p>
          <a:p>
            <a:r>
              <a:rPr lang="en-US" sz="1600" b="1" dirty="0">
                <a:solidFill>
                  <a:srgbClr val="FF0000"/>
                </a:solidFill>
              </a:rPr>
              <a:t>Associate Editors</a:t>
            </a:r>
          </a:p>
          <a:p>
            <a:r>
              <a:rPr lang="en-US" sz="1600" dirty="0"/>
              <a:t>	</a:t>
            </a:r>
            <a:r>
              <a:rPr lang="en-US" sz="1600" b="1" dirty="0" smtClean="0"/>
              <a:t>Jean </a:t>
            </a:r>
            <a:r>
              <a:rPr lang="en-US" sz="1600" b="1" dirty="0" err="1" smtClean="0"/>
              <a:t>Delayen</a:t>
            </a:r>
            <a:r>
              <a:rPr lang="en-US" sz="1600" b="1" dirty="0" smtClean="0"/>
              <a:t>, ODU</a:t>
            </a:r>
            <a:endParaRPr lang="en-US" sz="1600" b="1" dirty="0"/>
          </a:p>
          <a:p>
            <a:r>
              <a:rPr lang="en-US" sz="1600" b="1" dirty="0"/>
              <a:t>	Brant M. Johnson, Brookhaven National </a:t>
            </a:r>
            <a:r>
              <a:rPr lang="en-US" sz="1600" b="1" dirty="0" smtClean="0"/>
              <a:t>Laboratory</a:t>
            </a:r>
          </a:p>
          <a:p>
            <a:r>
              <a:rPr lang="en-US" sz="1600" b="1" dirty="0"/>
              <a:t>	</a:t>
            </a:r>
            <a:r>
              <a:rPr lang="en-US" sz="1600" b="1" dirty="0" smtClean="0"/>
              <a:t>Kazuhito Ohmi, KEK</a:t>
            </a:r>
            <a:endParaRPr lang="en-US" sz="1600" dirty="0"/>
          </a:p>
          <a:p>
            <a:r>
              <a:rPr lang="en-US" sz="1600" b="1" dirty="0" smtClean="0">
                <a:solidFill>
                  <a:srgbClr val="FF0000"/>
                </a:solidFill>
              </a:rPr>
              <a:t>Journal Manager</a:t>
            </a:r>
            <a:endParaRPr lang="en-US" sz="1600" b="1" dirty="0">
              <a:solidFill>
                <a:srgbClr val="FF0000"/>
              </a:solidFill>
            </a:endParaRPr>
          </a:p>
          <a:p>
            <a:r>
              <a:rPr lang="en-US" sz="1600" dirty="0"/>
              <a:t>	</a:t>
            </a:r>
            <a:r>
              <a:rPr lang="en-US" sz="1600" b="1" dirty="0"/>
              <a:t>Debbie Brodbar, APS Editorial </a:t>
            </a:r>
            <a:r>
              <a:rPr lang="en-US" sz="1600" b="1" dirty="0" smtClean="0"/>
              <a:t>Office</a:t>
            </a:r>
            <a:endParaRPr lang="en-US" sz="1600" b="1" dirty="0" smtClean="0">
              <a:solidFill>
                <a:srgbClr val="FF0000"/>
              </a:solidFill>
            </a:endParaRPr>
          </a:p>
          <a:p>
            <a:r>
              <a:rPr lang="en-US" sz="1600" b="1" dirty="0" smtClean="0">
                <a:solidFill>
                  <a:srgbClr val="FF0000"/>
                </a:solidFill>
              </a:rPr>
              <a:t>Assistant Editor</a:t>
            </a:r>
            <a:r>
              <a:rPr lang="en-US" sz="1600" b="1" dirty="0"/>
              <a:t>	</a:t>
            </a:r>
            <a:r>
              <a:rPr lang="en-US" sz="1600" b="1" dirty="0" smtClean="0"/>
              <a:t> </a:t>
            </a:r>
          </a:p>
          <a:p>
            <a:r>
              <a:rPr lang="en-US" sz="1600" b="1" dirty="0"/>
              <a:t>	</a:t>
            </a:r>
            <a:r>
              <a:rPr lang="en-US" sz="1600" b="1" dirty="0" smtClean="0"/>
              <a:t>Maria Poko, APS Editorial Office</a:t>
            </a:r>
            <a:endParaRPr lang="en-US" sz="1000" b="1" dirty="0" smtClean="0">
              <a:solidFill>
                <a:srgbClr val="FF0000"/>
              </a:solidFill>
            </a:endParaRPr>
          </a:p>
          <a:p>
            <a:r>
              <a:rPr lang="en-US" sz="1600" b="1" dirty="0" smtClean="0">
                <a:solidFill>
                  <a:srgbClr val="FF0000"/>
                </a:solidFill>
              </a:rPr>
              <a:t>Editorial </a:t>
            </a:r>
            <a:r>
              <a:rPr lang="en-US" sz="1600" b="1" dirty="0">
                <a:solidFill>
                  <a:srgbClr val="FF0000"/>
                </a:solidFill>
              </a:rPr>
              <a:t>Board</a:t>
            </a:r>
            <a:r>
              <a:rPr lang="en-US" sz="1600" dirty="0"/>
              <a:t> </a:t>
            </a:r>
          </a:p>
          <a:p>
            <a:r>
              <a:rPr lang="en-US" sz="1600" dirty="0" smtClean="0"/>
              <a:t>[(</a:t>
            </a:r>
            <a:r>
              <a:rPr lang="en-US" sz="1600" dirty="0"/>
              <a:t>2008) - Rick </a:t>
            </a:r>
            <a:r>
              <a:rPr lang="en-US" sz="1600" dirty="0" err="1"/>
              <a:t>Baartman</a:t>
            </a:r>
            <a:r>
              <a:rPr lang="en-US" sz="1600" dirty="0"/>
              <a:t>, Samuel Krinsky, </a:t>
            </a:r>
            <a:r>
              <a:rPr lang="en-US" sz="1600" dirty="0">
                <a:solidFill>
                  <a:srgbClr val="008000"/>
                </a:solidFill>
              </a:rPr>
              <a:t>Michael W. Poole, Ferdinand Joachim </a:t>
            </a:r>
            <a:r>
              <a:rPr lang="en-US" sz="1600" dirty="0" err="1" smtClean="0">
                <a:solidFill>
                  <a:srgbClr val="008000"/>
                </a:solidFill>
              </a:rPr>
              <a:t>Willeke</a:t>
            </a:r>
            <a:endParaRPr lang="en-US" sz="1600" dirty="0"/>
          </a:p>
          <a:p>
            <a:r>
              <a:rPr lang="en-US" sz="1600" dirty="0" smtClean="0"/>
              <a:t> (</a:t>
            </a:r>
            <a:r>
              <a:rPr lang="en-US" sz="1600" dirty="0"/>
              <a:t>2009</a:t>
            </a:r>
            <a:r>
              <a:rPr lang="en-US" sz="1600" dirty="0" smtClean="0"/>
              <a:t>)  </a:t>
            </a:r>
            <a:r>
              <a:rPr lang="en-US" sz="1600" dirty="0"/>
              <a:t>- </a:t>
            </a:r>
            <a:r>
              <a:rPr lang="en-US" sz="1600" dirty="0">
                <a:solidFill>
                  <a:srgbClr val="008000"/>
                </a:solidFill>
              </a:rPr>
              <a:t>Oliver </a:t>
            </a:r>
            <a:r>
              <a:rPr lang="en-US" sz="1600" dirty="0" err="1">
                <a:solidFill>
                  <a:srgbClr val="008000"/>
                </a:solidFill>
              </a:rPr>
              <a:t>Boine-Frankenheim</a:t>
            </a:r>
            <a:r>
              <a:rPr lang="en-US" sz="1600" dirty="0">
                <a:solidFill>
                  <a:srgbClr val="008000"/>
                </a:solidFill>
              </a:rPr>
              <a:t>, </a:t>
            </a:r>
            <a:r>
              <a:rPr lang="en-US" sz="1600" dirty="0">
                <a:solidFill>
                  <a:srgbClr val="996633"/>
                </a:solidFill>
              </a:rPr>
              <a:t>Shinji Machida, </a:t>
            </a:r>
            <a:r>
              <a:rPr lang="en-US" sz="1600" dirty="0" err="1"/>
              <a:t>Lia</a:t>
            </a:r>
            <a:r>
              <a:rPr lang="en-US" sz="1600" dirty="0"/>
              <a:t> </a:t>
            </a:r>
            <a:r>
              <a:rPr lang="en-US" sz="1600" dirty="0" err="1"/>
              <a:t>Merminga</a:t>
            </a:r>
            <a:r>
              <a:rPr lang="en-US" sz="1600" dirty="0"/>
              <a:t>, Peter </a:t>
            </a:r>
            <a:r>
              <a:rPr lang="en-US" sz="1600" dirty="0" err="1" smtClean="0"/>
              <a:t>Ostroumov</a:t>
            </a:r>
            <a:endParaRPr lang="en-US" sz="1600" dirty="0" smtClean="0"/>
          </a:p>
          <a:p>
            <a:r>
              <a:rPr lang="en-US" sz="1600" dirty="0" smtClean="0"/>
              <a:t> (2010)  - </a:t>
            </a:r>
            <a:r>
              <a:rPr lang="en-US" sz="1600" dirty="0" smtClean="0">
                <a:solidFill>
                  <a:srgbClr val="008000"/>
                </a:solidFill>
              </a:rPr>
              <a:t>Reinhard Brinkmann, </a:t>
            </a:r>
            <a:r>
              <a:rPr lang="en-US" sz="1600" dirty="0" smtClean="0">
                <a:solidFill>
                  <a:srgbClr val="C00000"/>
                </a:solidFill>
              </a:rPr>
              <a:t>Yong Ho Chin, </a:t>
            </a:r>
            <a:r>
              <a:rPr lang="en-US" sz="1600" dirty="0" smtClean="0"/>
              <a:t>Jean </a:t>
            </a:r>
            <a:r>
              <a:rPr lang="en-US" sz="1600" dirty="0" err="1" smtClean="0"/>
              <a:t>Delayen</a:t>
            </a:r>
            <a:r>
              <a:rPr lang="en-US" sz="1600" dirty="0" smtClean="0"/>
              <a:t>, </a:t>
            </a:r>
            <a:r>
              <a:rPr lang="en-US" sz="1600" dirty="0" smtClean="0">
                <a:solidFill>
                  <a:srgbClr val="008000"/>
                </a:solidFill>
              </a:rPr>
              <a:t>Jean-Marc </a:t>
            </a:r>
            <a:r>
              <a:rPr lang="en-US" sz="1600" dirty="0" err="1" smtClean="0">
                <a:solidFill>
                  <a:srgbClr val="008000"/>
                </a:solidFill>
              </a:rPr>
              <a:t>Filhol</a:t>
            </a:r>
            <a:r>
              <a:rPr lang="en-US" sz="1600" dirty="0" smtClean="0">
                <a:solidFill>
                  <a:srgbClr val="008000"/>
                </a:solidFill>
              </a:rPr>
              <a:t> ]</a:t>
            </a:r>
          </a:p>
          <a:p>
            <a:r>
              <a:rPr lang="en-US" sz="1600" dirty="0" smtClean="0"/>
              <a:t> (2011)  - Shane </a:t>
            </a:r>
            <a:r>
              <a:rPr lang="en-US" sz="1600" dirty="0" err="1" smtClean="0"/>
              <a:t>Koscielniak</a:t>
            </a:r>
            <a:r>
              <a:rPr lang="en-US" sz="1600" dirty="0" smtClean="0"/>
              <a:t>, </a:t>
            </a:r>
            <a:r>
              <a:rPr lang="en-US" sz="1600" dirty="0" smtClean="0">
                <a:solidFill>
                  <a:srgbClr val="996633"/>
                </a:solidFill>
              </a:rPr>
              <a:t>Eugene </a:t>
            </a:r>
            <a:r>
              <a:rPr lang="en-US" sz="1600" dirty="0" err="1" smtClean="0">
                <a:solidFill>
                  <a:srgbClr val="996633"/>
                </a:solidFill>
              </a:rPr>
              <a:t>Perevedentsev</a:t>
            </a:r>
            <a:r>
              <a:rPr lang="en-US" sz="1600" dirty="0" smtClean="0"/>
              <a:t>, Vladimir Shiltsev, </a:t>
            </a:r>
            <a:r>
              <a:rPr lang="en-US" sz="1600" dirty="0" smtClean="0">
                <a:solidFill>
                  <a:srgbClr val="008000"/>
                </a:solidFill>
              </a:rPr>
              <a:t>Andy </a:t>
            </a:r>
            <a:r>
              <a:rPr lang="en-US" sz="1600" dirty="0" err="1" smtClean="0">
                <a:solidFill>
                  <a:srgbClr val="008000"/>
                </a:solidFill>
              </a:rPr>
              <a:t>Wolski</a:t>
            </a:r>
            <a:r>
              <a:rPr lang="en-US" sz="1600" dirty="0" smtClean="0">
                <a:solidFill>
                  <a:srgbClr val="008000"/>
                </a:solidFill>
              </a:rPr>
              <a:t> </a:t>
            </a:r>
          </a:p>
          <a:p>
            <a:r>
              <a:rPr lang="en-US" sz="1600" dirty="0" smtClean="0"/>
              <a:t> (2012)  - John </a:t>
            </a:r>
            <a:r>
              <a:rPr lang="en-US" sz="1600" dirty="0" err="1" smtClean="0"/>
              <a:t>Corlett</a:t>
            </a:r>
            <a:r>
              <a:rPr lang="en-US" sz="1600" dirty="0" smtClean="0"/>
              <a:t>, </a:t>
            </a:r>
            <a:r>
              <a:rPr lang="en-US" sz="1600" dirty="0" smtClean="0">
                <a:solidFill>
                  <a:srgbClr val="008000"/>
                </a:solidFill>
              </a:rPr>
              <a:t>Luca Giannessi, Lars </a:t>
            </a:r>
            <a:r>
              <a:rPr lang="en-US" sz="1600" dirty="0" err="1" smtClean="0">
                <a:solidFill>
                  <a:srgbClr val="008000"/>
                </a:solidFill>
              </a:rPr>
              <a:t>Gr</a:t>
            </a:r>
            <a:r>
              <a:rPr lang="en-US" sz="1600" dirty="0" err="1" smtClean="0">
                <a:solidFill>
                  <a:srgbClr val="008000"/>
                </a:solidFill>
                <a:latin typeface="Calibri"/>
              </a:rPr>
              <a:t>ö</a:t>
            </a:r>
            <a:r>
              <a:rPr lang="en-US" sz="1600" dirty="0" err="1" smtClean="0">
                <a:solidFill>
                  <a:srgbClr val="008000"/>
                </a:solidFill>
              </a:rPr>
              <a:t>ning</a:t>
            </a:r>
            <a:r>
              <a:rPr lang="en-US" sz="1600" dirty="0" smtClean="0">
                <a:solidFill>
                  <a:srgbClr val="008000"/>
                </a:solidFill>
              </a:rPr>
              <a:t>, </a:t>
            </a:r>
            <a:r>
              <a:rPr lang="en-US" sz="1600" dirty="0" smtClean="0"/>
              <a:t>Gennady </a:t>
            </a:r>
            <a:r>
              <a:rPr lang="en-US" sz="1600" dirty="0" err="1" smtClean="0"/>
              <a:t>Stupakov</a:t>
            </a:r>
            <a:r>
              <a:rPr lang="en-US" sz="1600" dirty="0" smtClean="0"/>
              <a:t> </a:t>
            </a:r>
          </a:p>
          <a:p>
            <a:r>
              <a:rPr lang="en-US" sz="1600" dirty="0" smtClean="0"/>
              <a:t> (2013)  - </a:t>
            </a:r>
            <a:r>
              <a:rPr lang="en-US" sz="1600" dirty="0" smtClean="0">
                <a:solidFill>
                  <a:srgbClr val="008000"/>
                </a:solidFill>
              </a:rPr>
              <a:t>Marie-Emmanuelle </a:t>
            </a:r>
            <a:r>
              <a:rPr lang="en-US" sz="1600" dirty="0" err="1" smtClean="0">
                <a:solidFill>
                  <a:srgbClr val="008000"/>
                </a:solidFill>
              </a:rPr>
              <a:t>Couprie</a:t>
            </a:r>
            <a:r>
              <a:rPr lang="en-US" sz="1600" dirty="0" smtClean="0"/>
              <a:t>, Georg Hoffstaetter, </a:t>
            </a:r>
            <a:r>
              <a:rPr lang="en-US" sz="1600" dirty="0" smtClean="0">
                <a:solidFill>
                  <a:srgbClr val="008000"/>
                </a:solidFill>
              </a:rPr>
              <a:t>Richard Walker</a:t>
            </a:r>
            <a:r>
              <a:rPr lang="en-US" sz="1600" dirty="0" smtClean="0"/>
              <a:t>, </a:t>
            </a:r>
            <a:r>
              <a:rPr lang="en-US" sz="1600" dirty="0" smtClean="0">
                <a:solidFill>
                  <a:srgbClr val="C00000"/>
                </a:solidFill>
              </a:rPr>
              <a:t>Kaoru Yokoya</a:t>
            </a:r>
            <a:endParaRPr lang="en-US" sz="1600" dirty="0" smtClean="0"/>
          </a:p>
          <a:p>
            <a:r>
              <a:rPr lang="en-US" sz="1600" dirty="0">
                <a:solidFill>
                  <a:srgbClr val="C00000"/>
                </a:solidFill>
              </a:rPr>
              <a:t> </a:t>
            </a:r>
            <a:r>
              <a:rPr lang="en-US" sz="1600" dirty="0" smtClean="0"/>
              <a:t>(2014)  - </a:t>
            </a:r>
            <a:r>
              <a:rPr lang="en-US" sz="1600" dirty="0" smtClean="0">
                <a:solidFill>
                  <a:srgbClr val="008000"/>
                </a:solidFill>
              </a:rPr>
              <a:t>Klaus </a:t>
            </a:r>
            <a:r>
              <a:rPr lang="en-US" sz="1600" dirty="0" err="1" smtClean="0">
                <a:solidFill>
                  <a:srgbClr val="008000"/>
                </a:solidFill>
              </a:rPr>
              <a:t>Flöttmann</a:t>
            </a:r>
            <a:r>
              <a:rPr lang="en-US" sz="1600" dirty="0" smtClean="0">
                <a:solidFill>
                  <a:srgbClr val="008000"/>
                </a:solidFill>
              </a:rPr>
              <a:t>,</a:t>
            </a:r>
            <a:r>
              <a:rPr lang="en-US" sz="1600" dirty="0" smtClean="0">
                <a:solidFill>
                  <a:srgbClr val="00B050"/>
                </a:solidFill>
              </a:rPr>
              <a:t> </a:t>
            </a:r>
            <a:r>
              <a:rPr lang="en-US" sz="1600" dirty="0" smtClean="0"/>
              <a:t>Wolfram Fischer</a:t>
            </a:r>
            <a:r>
              <a:rPr lang="en-US" sz="1600" dirty="0" smtClean="0">
                <a:solidFill>
                  <a:srgbClr val="006600"/>
                </a:solidFill>
              </a:rPr>
              <a:t>, </a:t>
            </a:r>
            <a:r>
              <a:rPr lang="en-US" sz="1600" dirty="0" smtClean="0">
                <a:solidFill>
                  <a:srgbClr val="008000"/>
                </a:solidFill>
              </a:rPr>
              <a:t>Andrei Seryi,</a:t>
            </a:r>
            <a:r>
              <a:rPr lang="en-US" sz="1600" dirty="0" smtClean="0"/>
              <a:t> Uli Wienands</a:t>
            </a:r>
          </a:p>
          <a:p>
            <a:r>
              <a:rPr lang="en-US" sz="1600" dirty="0" smtClean="0"/>
              <a:t> (2015)  - </a:t>
            </a:r>
            <a:r>
              <a:rPr lang="en-US" sz="1600" dirty="0" smtClean="0">
                <a:solidFill>
                  <a:srgbClr val="006600"/>
                </a:solidFill>
              </a:rPr>
              <a:t>Oliver </a:t>
            </a:r>
            <a:r>
              <a:rPr lang="en-US" sz="1600" dirty="0" err="1" smtClean="0">
                <a:solidFill>
                  <a:srgbClr val="006600"/>
                </a:solidFill>
              </a:rPr>
              <a:t>Br</a:t>
            </a:r>
            <a:r>
              <a:rPr lang="en-US" sz="1600" dirty="0" err="1" smtClean="0">
                <a:solidFill>
                  <a:srgbClr val="006600"/>
                </a:solidFill>
                <a:latin typeface="Calibri"/>
              </a:rPr>
              <a:t>ü</a:t>
            </a:r>
            <a:r>
              <a:rPr lang="en-US" sz="1600" dirty="0" err="1" smtClean="0">
                <a:solidFill>
                  <a:srgbClr val="006600"/>
                </a:solidFill>
              </a:rPr>
              <a:t>ning</a:t>
            </a:r>
            <a:r>
              <a:rPr lang="en-US" sz="1600" dirty="0" smtClean="0">
                <a:solidFill>
                  <a:srgbClr val="006600"/>
                </a:solidFill>
              </a:rPr>
              <a:t>, </a:t>
            </a:r>
            <a:r>
              <a:rPr lang="en-US" sz="1600" dirty="0" smtClean="0"/>
              <a:t>Sarah Cousineau, </a:t>
            </a:r>
            <a:r>
              <a:rPr lang="en-US" sz="1600" dirty="0" smtClean="0">
                <a:solidFill>
                  <a:schemeClr val="accent3">
                    <a:lumMod val="50000"/>
                  </a:schemeClr>
                </a:solidFill>
              </a:rPr>
              <a:t>William </a:t>
            </a:r>
            <a:r>
              <a:rPr lang="en-US" sz="1600" dirty="0" err="1" smtClean="0">
                <a:solidFill>
                  <a:schemeClr val="accent3">
                    <a:lumMod val="50000"/>
                  </a:schemeClr>
                </a:solidFill>
              </a:rPr>
              <a:t>Fawley</a:t>
            </a:r>
            <a:r>
              <a:rPr lang="en-US" sz="1600" dirty="0" smtClean="0">
                <a:solidFill>
                  <a:schemeClr val="accent3">
                    <a:lumMod val="50000"/>
                  </a:schemeClr>
                </a:solidFill>
              </a:rPr>
              <a:t>, Steve Peggs]</a:t>
            </a:r>
          </a:p>
          <a:p>
            <a:pPr lvl="0"/>
            <a:r>
              <a:rPr lang="en-US" b="1" dirty="0">
                <a:solidFill>
                  <a:prstClr val="black"/>
                </a:solidFill>
              </a:rPr>
              <a:t> (</a:t>
            </a:r>
            <a:r>
              <a:rPr lang="en-US" b="1" dirty="0" smtClean="0">
                <a:solidFill>
                  <a:prstClr val="black"/>
                </a:solidFill>
              </a:rPr>
              <a:t>2016)  </a:t>
            </a:r>
            <a:r>
              <a:rPr lang="en-US" b="1" dirty="0">
                <a:solidFill>
                  <a:prstClr val="black"/>
                </a:solidFill>
              </a:rPr>
              <a:t>- </a:t>
            </a:r>
            <a:r>
              <a:rPr lang="en-US" b="1" dirty="0" smtClean="0">
                <a:solidFill>
                  <a:srgbClr val="006600"/>
                </a:solidFill>
              </a:rPr>
              <a:t>Jim Clarke, Olivier Napoly, </a:t>
            </a:r>
            <a:r>
              <a:rPr lang="en-US" b="1" dirty="0" smtClean="0">
                <a:solidFill>
                  <a:srgbClr val="A50021"/>
                </a:solidFill>
              </a:rPr>
              <a:t>Qing Qin</a:t>
            </a:r>
            <a:r>
              <a:rPr lang="en-US" b="1" dirty="0" smtClean="0">
                <a:solidFill>
                  <a:srgbClr val="006600"/>
                </a:solidFill>
              </a:rPr>
              <a:t>, </a:t>
            </a:r>
            <a:r>
              <a:rPr lang="en-US" b="1" dirty="0" smtClean="0">
                <a:solidFill>
                  <a:prstClr val="black"/>
                </a:solidFill>
              </a:rPr>
              <a:t>Charles Reece</a:t>
            </a:r>
          </a:p>
          <a:p>
            <a:pPr lvl="0"/>
            <a:r>
              <a:rPr lang="en-US" b="1" dirty="0" smtClean="0">
                <a:solidFill>
                  <a:prstClr val="black"/>
                </a:solidFill>
              </a:rPr>
              <a:t> (2017)  - </a:t>
            </a:r>
            <a:r>
              <a:rPr lang="en-US" b="1" dirty="0" smtClean="0">
                <a:solidFill>
                  <a:srgbClr val="008000"/>
                </a:solidFill>
              </a:rPr>
              <a:t>Riccardo </a:t>
            </a:r>
            <a:r>
              <a:rPr lang="en-US" b="1" dirty="0">
                <a:solidFill>
                  <a:srgbClr val="008000"/>
                </a:solidFill>
              </a:rPr>
              <a:t>Bartolini</a:t>
            </a:r>
            <a:r>
              <a:rPr lang="en-US" b="1" dirty="0">
                <a:solidFill>
                  <a:srgbClr val="9BBB59">
                    <a:lumMod val="50000"/>
                  </a:srgbClr>
                </a:solidFill>
              </a:rPr>
              <a:t>, </a:t>
            </a:r>
            <a:r>
              <a:rPr lang="en-US" b="1" dirty="0" smtClean="0"/>
              <a:t>Bruce </a:t>
            </a:r>
            <a:r>
              <a:rPr lang="en-US" b="1" dirty="0" err="1"/>
              <a:t>Carlsten</a:t>
            </a:r>
            <a:r>
              <a:rPr lang="en-US" b="1" dirty="0"/>
              <a:t>, </a:t>
            </a:r>
            <a:r>
              <a:rPr lang="en-US" b="1" dirty="0" smtClean="0">
                <a:solidFill>
                  <a:srgbClr val="008000"/>
                </a:solidFill>
              </a:rPr>
              <a:t>Luigi Palumbo</a:t>
            </a:r>
            <a:r>
              <a:rPr lang="en-US" b="1" dirty="0" smtClean="0">
                <a:solidFill>
                  <a:srgbClr val="9BBB59">
                    <a:lumMod val="50000"/>
                  </a:srgbClr>
                </a:solidFill>
              </a:rPr>
              <a:t>, </a:t>
            </a:r>
            <a:r>
              <a:rPr lang="en-US" b="1" dirty="0" smtClean="0"/>
              <a:t>Igor </a:t>
            </a:r>
            <a:r>
              <a:rPr lang="en-US" b="1" dirty="0" err="1" smtClean="0"/>
              <a:t>Pogorelsky</a:t>
            </a:r>
            <a:endParaRPr lang="en-US" b="1" dirty="0" smtClean="0"/>
          </a:p>
          <a:p>
            <a:pPr lvl="0"/>
            <a:r>
              <a:rPr lang="en-US" b="1" dirty="0"/>
              <a:t> </a:t>
            </a:r>
            <a:r>
              <a:rPr lang="en-US" b="1" dirty="0" smtClean="0"/>
              <a:t>(2018) – </a:t>
            </a:r>
            <a:r>
              <a:rPr lang="en-US" b="1" dirty="0" smtClean="0">
                <a:solidFill>
                  <a:srgbClr val="C00000"/>
                </a:solidFill>
              </a:rPr>
              <a:t>Mark Boland</a:t>
            </a:r>
            <a:r>
              <a:rPr lang="en-US" b="1" dirty="0" smtClean="0"/>
              <a:t>, Sergey Belomestnykh, </a:t>
            </a:r>
            <a:r>
              <a:rPr lang="en-US" b="1" dirty="0" smtClean="0">
                <a:solidFill>
                  <a:srgbClr val="008000"/>
                </a:solidFill>
              </a:rPr>
              <a:t>Angeles Faus-Golfe</a:t>
            </a:r>
            <a:r>
              <a:rPr lang="en-US" b="1" dirty="0" smtClean="0"/>
              <a:t>, Alexander Zholents</a:t>
            </a:r>
          </a:p>
          <a:p>
            <a:pPr lvl="0"/>
            <a:endParaRPr lang="en-US" b="1" dirty="0"/>
          </a:p>
          <a:p>
            <a:endParaRPr lang="en-US" dirty="0" smtClean="0">
              <a:solidFill>
                <a:srgbClr val="C00000"/>
              </a:solidFill>
            </a:endParaRPr>
          </a:p>
          <a:p>
            <a:r>
              <a:rPr lang="en-US" b="1" dirty="0" smtClean="0"/>
              <a:t>	</a:t>
            </a:r>
          </a:p>
          <a:p>
            <a:r>
              <a:rPr lang="en-US" b="1" dirty="0" smtClean="0"/>
              <a:t> </a:t>
            </a:r>
          </a:p>
        </p:txBody>
      </p:sp>
      <p:sp>
        <p:nvSpPr>
          <p:cNvPr id="6148" name="Text Box 4"/>
          <p:cNvSpPr txBox="1">
            <a:spLocks noChangeArrowheads="1"/>
          </p:cNvSpPr>
          <p:nvPr/>
        </p:nvSpPr>
        <p:spPr bwMode="auto">
          <a:xfrm>
            <a:off x="-2390879" y="27344"/>
            <a:ext cx="5867400" cy="954107"/>
          </a:xfrm>
          <a:prstGeom prst="rect">
            <a:avLst/>
          </a:prstGeom>
          <a:noFill/>
          <a:ln w="9525">
            <a:noFill/>
            <a:miter lim="800000"/>
            <a:headEnd/>
            <a:tailEnd/>
          </a:ln>
          <a:effectLst/>
        </p:spPr>
        <p:txBody>
          <a:bodyPr>
            <a:spAutoFit/>
          </a:bodyPr>
          <a:lstStyle/>
          <a:p>
            <a:pPr algn="ctr"/>
            <a:r>
              <a:rPr lang="en-US" sz="2800" dirty="0" smtClean="0"/>
              <a:t>PRAB</a:t>
            </a:r>
            <a:endParaRPr lang="en-US" sz="2800" dirty="0"/>
          </a:p>
          <a:p>
            <a:pPr algn="ctr"/>
            <a:r>
              <a:rPr lang="en-US" sz="2800" dirty="0" smtClean="0"/>
              <a:t>	people</a:t>
            </a:r>
          </a:p>
        </p:txBody>
      </p:sp>
      <p:pic>
        <p:nvPicPr>
          <p:cNvPr id="6151" name="Picture 7" descr="zimmermann"/>
          <p:cNvPicPr>
            <a:picLocks noChangeAspect="1" noChangeArrowheads="1"/>
          </p:cNvPicPr>
          <p:nvPr/>
        </p:nvPicPr>
        <p:blipFill>
          <a:blip r:embed="rId3" cstate="print"/>
          <a:srcRect/>
          <a:stretch>
            <a:fillRect/>
          </a:stretch>
        </p:blipFill>
        <p:spPr bwMode="auto">
          <a:xfrm>
            <a:off x="3713871" y="1103631"/>
            <a:ext cx="762000" cy="1104900"/>
          </a:xfrm>
          <a:prstGeom prst="rect">
            <a:avLst/>
          </a:prstGeom>
          <a:noFill/>
        </p:spPr>
      </p:pic>
      <p:pic>
        <p:nvPicPr>
          <p:cNvPr id="6152" name="Picture 8" descr="brant2"/>
          <p:cNvPicPr>
            <a:picLocks noChangeAspect="1" noChangeArrowheads="1"/>
          </p:cNvPicPr>
          <p:nvPr/>
        </p:nvPicPr>
        <p:blipFill>
          <a:blip r:embed="rId4" cstate="print"/>
          <a:srcRect/>
          <a:stretch>
            <a:fillRect/>
          </a:stretch>
        </p:blipFill>
        <p:spPr bwMode="auto">
          <a:xfrm>
            <a:off x="5448301" y="1456731"/>
            <a:ext cx="881222" cy="1057466"/>
          </a:xfrm>
          <a:prstGeom prst="rect">
            <a:avLst/>
          </a:prstGeom>
          <a:noFill/>
        </p:spPr>
      </p:pic>
      <p:pic>
        <p:nvPicPr>
          <p:cNvPr id="6153" name="Picture 9" descr="debbie"/>
          <p:cNvPicPr>
            <a:picLocks noChangeAspect="1" noChangeArrowheads="1"/>
          </p:cNvPicPr>
          <p:nvPr/>
        </p:nvPicPr>
        <p:blipFill>
          <a:blip r:embed="rId5" cstate="print"/>
          <a:srcRect/>
          <a:stretch>
            <a:fillRect/>
          </a:stretch>
        </p:blipFill>
        <p:spPr bwMode="auto">
          <a:xfrm>
            <a:off x="4162425" y="2615802"/>
            <a:ext cx="819150" cy="1092200"/>
          </a:xfrm>
          <a:prstGeom prst="rect">
            <a:avLst/>
          </a:prstGeom>
          <a:noFill/>
        </p:spPr>
      </p:pic>
      <p:pic>
        <p:nvPicPr>
          <p:cNvPr id="9" name="Picture 8" descr="dan.jpg"/>
          <p:cNvPicPr>
            <a:picLocks noChangeAspect="1"/>
          </p:cNvPicPr>
          <p:nvPr/>
        </p:nvPicPr>
        <p:blipFill>
          <a:blip r:embed="rId6" cstate="print"/>
          <a:stretch>
            <a:fillRect/>
          </a:stretch>
        </p:blipFill>
        <p:spPr>
          <a:xfrm>
            <a:off x="7924800" y="533400"/>
            <a:ext cx="838200" cy="1117600"/>
          </a:xfrm>
          <a:prstGeom prst="rect">
            <a:avLst/>
          </a:prstGeom>
        </p:spPr>
      </p:pic>
      <p:pic>
        <p:nvPicPr>
          <p:cNvPr id="10" name="Picture 9" descr="mm.jpg"/>
          <p:cNvPicPr>
            <a:picLocks noChangeAspect="1"/>
          </p:cNvPicPr>
          <p:nvPr/>
        </p:nvPicPr>
        <p:blipFill>
          <a:blip r:embed="rId7" cstate="print"/>
          <a:stretch>
            <a:fillRect/>
          </a:stretch>
        </p:blipFill>
        <p:spPr>
          <a:xfrm>
            <a:off x="5147386" y="3105624"/>
            <a:ext cx="702078" cy="936104"/>
          </a:xfrm>
          <a:prstGeom prst="rect">
            <a:avLst/>
          </a:prstGeom>
        </p:spPr>
      </p:pic>
      <p:sp>
        <p:nvSpPr>
          <p:cNvPr id="12" name="Rectangle 11"/>
          <p:cNvSpPr/>
          <p:nvPr/>
        </p:nvSpPr>
        <p:spPr>
          <a:xfrm>
            <a:off x="3247499" y="350509"/>
            <a:ext cx="1648143" cy="1200329"/>
          </a:xfrm>
          <a:prstGeom prst="rect">
            <a:avLst/>
          </a:prstGeom>
        </p:spPr>
        <p:txBody>
          <a:bodyPr wrap="none">
            <a:spAutoFit/>
          </a:bodyPr>
          <a:lstStyle/>
          <a:p>
            <a:r>
              <a:rPr lang="en-US" b="1" dirty="0" smtClean="0">
                <a:solidFill>
                  <a:srgbClr val="FF0000"/>
                </a:solidFill>
              </a:rPr>
              <a:t>Editor in Chief</a:t>
            </a:r>
          </a:p>
          <a:p>
            <a:r>
              <a:rPr lang="en-US" b="1" dirty="0" smtClean="0"/>
              <a:t>Pierre Meystre</a:t>
            </a:r>
            <a:endParaRPr lang="en-US" b="1" dirty="0" smtClean="0">
              <a:solidFill>
                <a:srgbClr val="FF0000"/>
              </a:solidFill>
            </a:endParaRPr>
          </a:p>
          <a:p>
            <a:endParaRPr lang="en-US" b="1" dirty="0" smtClean="0"/>
          </a:p>
          <a:p>
            <a:endParaRPr lang="en-US" b="1" dirty="0">
              <a:solidFill>
                <a:srgbClr val="FF0000"/>
              </a:solidFill>
            </a:endParaRPr>
          </a:p>
        </p:txBody>
      </p:sp>
      <p:sp>
        <p:nvSpPr>
          <p:cNvPr id="13" name="Rectangle 12"/>
          <p:cNvSpPr/>
          <p:nvPr/>
        </p:nvSpPr>
        <p:spPr>
          <a:xfrm>
            <a:off x="5715001" y="533401"/>
            <a:ext cx="2235677" cy="923330"/>
          </a:xfrm>
          <a:prstGeom prst="rect">
            <a:avLst/>
          </a:prstGeom>
        </p:spPr>
        <p:txBody>
          <a:bodyPr wrap="none">
            <a:spAutoFit/>
          </a:bodyPr>
          <a:lstStyle/>
          <a:p>
            <a:r>
              <a:rPr lang="en-US" b="1" dirty="0" smtClean="0">
                <a:solidFill>
                  <a:srgbClr val="FF0000"/>
                </a:solidFill>
              </a:rPr>
              <a:t>APS Editorial Director</a:t>
            </a:r>
            <a:endParaRPr lang="en-US" b="1" dirty="0" smtClean="0"/>
          </a:p>
          <a:p>
            <a:r>
              <a:rPr lang="en-US" b="1" dirty="0" smtClean="0"/>
              <a:t>Daniel T. </a:t>
            </a:r>
            <a:r>
              <a:rPr lang="en-US" b="1" dirty="0" err="1" smtClean="0"/>
              <a:t>Kulp</a:t>
            </a:r>
            <a:endParaRPr lang="en-US" b="1" dirty="0" smtClean="0">
              <a:solidFill>
                <a:srgbClr val="FF0000"/>
              </a:solidFill>
            </a:endParaRPr>
          </a:p>
          <a:p>
            <a:endParaRPr lang="en-US" b="1" dirty="0">
              <a:solidFill>
                <a:srgbClr val="FF0000"/>
              </a:solidFill>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5551" y="1295399"/>
            <a:ext cx="683314" cy="1020415"/>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09585" y="2514197"/>
            <a:ext cx="936888" cy="803048"/>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45136" y="350509"/>
            <a:ext cx="914698" cy="1125078"/>
          </a:xfrm>
          <a:prstGeom prst="rect">
            <a:avLst/>
          </a:prstGeom>
        </p:spPr>
      </p:pic>
    </p:spTree>
    <p:extLst>
      <p:ext uri="{BB962C8B-B14F-4D97-AF65-F5344CB8AC3E}">
        <p14:creationId xmlns:p14="http://schemas.microsoft.com/office/powerpoint/2010/main" val="23330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0" dur="500"/>
                                        <p:tgtEl>
                                          <p:spTgt spid="614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151"/>
                                        </p:tgtEl>
                                        <p:attrNameLst>
                                          <p:attrName>style.visibility</p:attrName>
                                        </p:attrNameLst>
                                      </p:cBhvr>
                                      <p:to>
                                        <p:strVal val="visible"/>
                                      </p:to>
                                    </p:set>
                                    <p:animEffect transition="in" filter="blinds(horizontal)">
                                      <p:cBhvr>
                                        <p:cTn id="15" dur="500"/>
                                        <p:tgtEl>
                                          <p:spTgt spid="615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147">
                                            <p:txEl>
                                              <p:pRg st="2" end="2"/>
                                            </p:txEl>
                                          </p:spTgt>
                                        </p:tgtEl>
                                        <p:attrNameLst>
                                          <p:attrName>style.visibility</p:attrName>
                                        </p:attrNameLst>
                                      </p:cBhvr>
                                      <p:to>
                                        <p:strVal val="visible"/>
                                      </p:to>
                                    </p:set>
                                    <p:animEffect transition="in" filter="blinds(horizontal)">
                                      <p:cBhvr>
                                        <p:cTn id="20" dur="500"/>
                                        <p:tgtEl>
                                          <p:spTgt spid="6147">
                                            <p:txEl>
                                              <p:pRg st="2" end="2"/>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6147">
                                            <p:txEl>
                                              <p:pRg st="3" end="3"/>
                                            </p:txEl>
                                          </p:spTgt>
                                        </p:tgtEl>
                                        <p:attrNameLst>
                                          <p:attrName>style.visibility</p:attrName>
                                        </p:attrNameLst>
                                      </p:cBhvr>
                                      <p:to>
                                        <p:strVal val="visible"/>
                                      </p:to>
                                    </p:set>
                                    <p:animEffect transition="in" filter="blinds(horizontal)">
                                      <p:cBhvr>
                                        <p:cTn id="23" dur="500"/>
                                        <p:tgtEl>
                                          <p:spTgt spid="6147">
                                            <p:txEl>
                                              <p:pRg st="3" end="3"/>
                                            </p:txEl>
                                          </p:spTgt>
                                        </p:tgtEl>
                                      </p:cBhvr>
                                    </p:animEffect>
                                  </p:childTnLst>
                                </p:cTn>
                              </p:par>
                              <p:par>
                                <p:cTn id="24" presetID="1"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childTnLst>
                                </p:cTn>
                              </p:par>
                              <p:par>
                                <p:cTn id="26" presetID="3" presetClass="entr" presetSubtype="10" fill="hold" nodeType="withEffect">
                                  <p:stCondLst>
                                    <p:cond delay="0"/>
                                  </p:stCondLst>
                                  <p:childTnLst>
                                    <p:set>
                                      <p:cBhvr>
                                        <p:cTn id="27" dur="1" fill="hold">
                                          <p:stCondLst>
                                            <p:cond delay="0"/>
                                          </p:stCondLst>
                                        </p:cTn>
                                        <p:tgtEl>
                                          <p:spTgt spid="6147">
                                            <p:txEl>
                                              <p:pRg st="4" end="4"/>
                                            </p:txEl>
                                          </p:spTgt>
                                        </p:tgtEl>
                                        <p:attrNameLst>
                                          <p:attrName>style.visibility</p:attrName>
                                        </p:attrNameLst>
                                      </p:cBhvr>
                                      <p:to>
                                        <p:strVal val="visible"/>
                                      </p:to>
                                    </p:set>
                                    <p:animEffect transition="in" filter="blinds(horizontal)">
                                      <p:cBhvr>
                                        <p:cTn id="28" dur="500"/>
                                        <p:tgtEl>
                                          <p:spTgt spid="6147">
                                            <p:txEl>
                                              <p:pRg st="4" end="4"/>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6147">
                                            <p:txEl>
                                              <p:pRg st="5" end="5"/>
                                            </p:txEl>
                                          </p:spTgt>
                                        </p:tgtEl>
                                        <p:attrNameLst>
                                          <p:attrName>style.visibility</p:attrName>
                                        </p:attrNameLst>
                                      </p:cBhvr>
                                      <p:to>
                                        <p:strVal val="visible"/>
                                      </p:to>
                                    </p:set>
                                    <p:animEffect transition="in" filter="blinds(horizontal)">
                                      <p:cBhvr>
                                        <p:cTn id="31" dur="500"/>
                                        <p:tgtEl>
                                          <p:spTgt spid="6147">
                                            <p:txEl>
                                              <p:pRg st="5" end="5"/>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6152"/>
                                        </p:tgtEl>
                                        <p:attrNameLst>
                                          <p:attrName>style.visibility</p:attrName>
                                        </p:attrNameLst>
                                      </p:cBhvr>
                                      <p:to>
                                        <p:strVal val="visible"/>
                                      </p:to>
                                    </p:set>
                                    <p:animEffect transition="in" filter="blinds(horizontal)">
                                      <p:cBhvr>
                                        <p:cTn id="34" dur="500"/>
                                        <p:tgtEl>
                                          <p:spTgt spid="6152"/>
                                        </p:tgtEl>
                                      </p:cBhvr>
                                    </p:animEffec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6147">
                                            <p:txEl>
                                              <p:pRg st="6" end="6"/>
                                            </p:txEl>
                                          </p:spTgt>
                                        </p:tgtEl>
                                        <p:attrNameLst>
                                          <p:attrName>style.visibility</p:attrName>
                                        </p:attrNameLst>
                                      </p:cBhvr>
                                      <p:to>
                                        <p:strVal val="visible"/>
                                      </p:to>
                                    </p:set>
                                    <p:animEffect transition="in" filter="blinds(horizontal)">
                                      <p:cBhvr>
                                        <p:cTn id="41" dur="500"/>
                                        <p:tgtEl>
                                          <p:spTgt spid="6147">
                                            <p:txEl>
                                              <p:pRg st="6" end="6"/>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6147">
                                            <p:txEl>
                                              <p:pRg st="7" end="7"/>
                                            </p:txEl>
                                          </p:spTgt>
                                        </p:tgtEl>
                                        <p:attrNameLst>
                                          <p:attrName>style.visibility</p:attrName>
                                        </p:attrNameLst>
                                      </p:cBhvr>
                                      <p:to>
                                        <p:strVal val="visible"/>
                                      </p:to>
                                    </p:set>
                                    <p:animEffect transition="in" filter="blinds(horizontal)">
                                      <p:cBhvr>
                                        <p:cTn id="44" dur="500"/>
                                        <p:tgtEl>
                                          <p:spTgt spid="6147">
                                            <p:txEl>
                                              <p:pRg st="7" end="7"/>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6153"/>
                                        </p:tgtEl>
                                        <p:attrNameLst>
                                          <p:attrName>style.visibility</p:attrName>
                                        </p:attrNameLst>
                                      </p:cBhvr>
                                      <p:to>
                                        <p:strVal val="visible"/>
                                      </p:to>
                                    </p:set>
                                    <p:animEffect transition="in" filter="blinds(horizontal)">
                                      <p:cBhvr>
                                        <p:cTn id="47" dur="500"/>
                                        <p:tgtEl>
                                          <p:spTgt spid="615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147">
                                            <p:txEl>
                                              <p:pRg st="8" end="8"/>
                                            </p:txEl>
                                          </p:spTgt>
                                        </p:tgtEl>
                                        <p:attrNameLst>
                                          <p:attrName>style.visibility</p:attrName>
                                        </p:attrNameLst>
                                      </p:cBhvr>
                                      <p:to>
                                        <p:strVal val="visible"/>
                                      </p:to>
                                    </p:set>
                                    <p:animEffect transition="in" filter="blinds(horizontal)">
                                      <p:cBhvr>
                                        <p:cTn id="52" dur="500"/>
                                        <p:tgtEl>
                                          <p:spTgt spid="6147">
                                            <p:txEl>
                                              <p:pRg st="8" end="8"/>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6147">
                                            <p:txEl>
                                              <p:pRg st="9" end="9"/>
                                            </p:txEl>
                                          </p:spTgt>
                                        </p:tgtEl>
                                        <p:attrNameLst>
                                          <p:attrName>style.visibility</p:attrName>
                                        </p:attrNameLst>
                                      </p:cBhvr>
                                      <p:to>
                                        <p:strVal val="visible"/>
                                      </p:to>
                                    </p:set>
                                    <p:animEffect transition="in" filter="blinds(horizontal)">
                                      <p:cBhvr>
                                        <p:cTn id="55" dur="500"/>
                                        <p:tgtEl>
                                          <p:spTgt spid="6147">
                                            <p:txEl>
                                              <p:pRg st="9" end="9"/>
                                            </p:txEl>
                                          </p:spTgt>
                                        </p:tgtEl>
                                      </p:cBhvr>
                                    </p:animEffect>
                                  </p:childTnLst>
                                </p:cTn>
                              </p:par>
                              <p:par>
                                <p:cTn id="56" presetID="4" presetClass="entr" presetSubtype="16"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box(in)">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6147">
                                            <p:txEl>
                                              <p:pRg st="10" end="10"/>
                                            </p:txEl>
                                          </p:spTgt>
                                        </p:tgtEl>
                                        <p:attrNameLst>
                                          <p:attrName>style.visibility</p:attrName>
                                        </p:attrNameLst>
                                      </p:cBhvr>
                                      <p:to>
                                        <p:strVal val="visible"/>
                                      </p:to>
                                    </p:set>
                                    <p:animEffect transition="in" filter="blinds(horizontal)">
                                      <p:cBhvr>
                                        <p:cTn id="63" dur="500"/>
                                        <p:tgtEl>
                                          <p:spTgt spid="6147">
                                            <p:txEl>
                                              <p:pRg st="10" end="10"/>
                                            </p:txEl>
                                          </p:spTgt>
                                        </p:tgtEl>
                                      </p:cBhvr>
                                    </p:animEffect>
                                  </p:childTnLst>
                                </p:cTn>
                              </p:par>
                              <p:par>
                                <p:cTn id="64" presetID="3" presetClass="entr" presetSubtype="10" fill="hold" nodeType="withEffect">
                                  <p:stCondLst>
                                    <p:cond delay="0"/>
                                  </p:stCondLst>
                                  <p:childTnLst>
                                    <p:set>
                                      <p:cBhvr>
                                        <p:cTn id="65" dur="1" fill="hold">
                                          <p:stCondLst>
                                            <p:cond delay="0"/>
                                          </p:stCondLst>
                                        </p:cTn>
                                        <p:tgtEl>
                                          <p:spTgt spid="6147">
                                            <p:txEl>
                                              <p:pRg st="11" end="11"/>
                                            </p:txEl>
                                          </p:spTgt>
                                        </p:tgtEl>
                                        <p:attrNameLst>
                                          <p:attrName>style.visibility</p:attrName>
                                        </p:attrNameLst>
                                      </p:cBhvr>
                                      <p:to>
                                        <p:strVal val="visible"/>
                                      </p:to>
                                    </p:set>
                                    <p:animEffect transition="in" filter="blinds(horizontal)">
                                      <p:cBhvr>
                                        <p:cTn id="66" dur="500"/>
                                        <p:tgtEl>
                                          <p:spTgt spid="6147">
                                            <p:txEl>
                                              <p:pRg st="11" end="11"/>
                                            </p:txEl>
                                          </p:spTgt>
                                        </p:tgtEl>
                                      </p:cBhvr>
                                    </p:animEffect>
                                  </p:childTnLst>
                                </p:cTn>
                              </p:par>
                              <p:par>
                                <p:cTn id="67" presetID="3" presetClass="entr" presetSubtype="10" fill="hold" nodeType="withEffect">
                                  <p:stCondLst>
                                    <p:cond delay="0"/>
                                  </p:stCondLst>
                                  <p:childTnLst>
                                    <p:set>
                                      <p:cBhvr>
                                        <p:cTn id="68" dur="1" fill="hold">
                                          <p:stCondLst>
                                            <p:cond delay="0"/>
                                          </p:stCondLst>
                                        </p:cTn>
                                        <p:tgtEl>
                                          <p:spTgt spid="6147">
                                            <p:txEl>
                                              <p:pRg st="12" end="12"/>
                                            </p:txEl>
                                          </p:spTgt>
                                        </p:tgtEl>
                                        <p:attrNameLst>
                                          <p:attrName>style.visibility</p:attrName>
                                        </p:attrNameLst>
                                      </p:cBhvr>
                                      <p:to>
                                        <p:strVal val="visible"/>
                                      </p:to>
                                    </p:set>
                                    <p:animEffect transition="in" filter="blinds(horizontal)">
                                      <p:cBhvr>
                                        <p:cTn id="69" dur="500"/>
                                        <p:tgtEl>
                                          <p:spTgt spid="6147">
                                            <p:txEl>
                                              <p:pRg st="12" end="12"/>
                                            </p:txEl>
                                          </p:spTgt>
                                        </p:tgtEl>
                                      </p:cBhvr>
                                    </p:animEffect>
                                  </p:childTnLst>
                                </p:cTn>
                              </p:par>
                              <p:par>
                                <p:cTn id="70" presetID="3" presetClass="entr" presetSubtype="10" fill="hold" nodeType="withEffect">
                                  <p:stCondLst>
                                    <p:cond delay="0"/>
                                  </p:stCondLst>
                                  <p:childTnLst>
                                    <p:set>
                                      <p:cBhvr>
                                        <p:cTn id="71" dur="1" fill="hold">
                                          <p:stCondLst>
                                            <p:cond delay="0"/>
                                          </p:stCondLst>
                                        </p:cTn>
                                        <p:tgtEl>
                                          <p:spTgt spid="6147">
                                            <p:txEl>
                                              <p:pRg st="13" end="13"/>
                                            </p:txEl>
                                          </p:spTgt>
                                        </p:tgtEl>
                                        <p:attrNameLst>
                                          <p:attrName>style.visibility</p:attrName>
                                        </p:attrNameLst>
                                      </p:cBhvr>
                                      <p:to>
                                        <p:strVal val="visible"/>
                                      </p:to>
                                    </p:set>
                                    <p:animEffect transition="in" filter="blinds(horizontal)">
                                      <p:cBhvr>
                                        <p:cTn id="72" dur="500"/>
                                        <p:tgtEl>
                                          <p:spTgt spid="6147">
                                            <p:txEl>
                                              <p:pRg st="13" end="13"/>
                                            </p:txEl>
                                          </p:spTgt>
                                        </p:tgtEl>
                                      </p:cBhvr>
                                    </p:animEffect>
                                  </p:childTnLst>
                                </p:cTn>
                              </p:par>
                              <p:par>
                                <p:cTn id="73" presetID="3" presetClass="entr" presetSubtype="10" fill="hold" nodeType="withEffect">
                                  <p:stCondLst>
                                    <p:cond delay="0"/>
                                  </p:stCondLst>
                                  <p:childTnLst>
                                    <p:set>
                                      <p:cBhvr>
                                        <p:cTn id="74" dur="1" fill="hold">
                                          <p:stCondLst>
                                            <p:cond delay="0"/>
                                          </p:stCondLst>
                                        </p:cTn>
                                        <p:tgtEl>
                                          <p:spTgt spid="6147">
                                            <p:txEl>
                                              <p:pRg st="14" end="14"/>
                                            </p:txEl>
                                          </p:spTgt>
                                        </p:tgtEl>
                                        <p:attrNameLst>
                                          <p:attrName>style.visibility</p:attrName>
                                        </p:attrNameLst>
                                      </p:cBhvr>
                                      <p:to>
                                        <p:strVal val="visible"/>
                                      </p:to>
                                    </p:set>
                                    <p:animEffect transition="in" filter="blinds(horizontal)">
                                      <p:cBhvr>
                                        <p:cTn id="75" dur="500"/>
                                        <p:tgtEl>
                                          <p:spTgt spid="6147">
                                            <p:txEl>
                                              <p:pRg st="14" end="14"/>
                                            </p:txEl>
                                          </p:spTgt>
                                        </p:tgtEl>
                                      </p:cBhvr>
                                    </p:animEffect>
                                  </p:childTnLst>
                                </p:cTn>
                              </p:par>
                              <p:par>
                                <p:cTn id="76" presetID="3" presetClass="entr" presetSubtype="10" fill="hold" nodeType="withEffect">
                                  <p:stCondLst>
                                    <p:cond delay="0"/>
                                  </p:stCondLst>
                                  <p:childTnLst>
                                    <p:set>
                                      <p:cBhvr>
                                        <p:cTn id="77" dur="1" fill="hold">
                                          <p:stCondLst>
                                            <p:cond delay="0"/>
                                          </p:stCondLst>
                                        </p:cTn>
                                        <p:tgtEl>
                                          <p:spTgt spid="6147">
                                            <p:txEl>
                                              <p:pRg st="15" end="15"/>
                                            </p:txEl>
                                          </p:spTgt>
                                        </p:tgtEl>
                                        <p:attrNameLst>
                                          <p:attrName>style.visibility</p:attrName>
                                        </p:attrNameLst>
                                      </p:cBhvr>
                                      <p:to>
                                        <p:strVal val="visible"/>
                                      </p:to>
                                    </p:set>
                                    <p:animEffect transition="in" filter="blinds(horizontal)">
                                      <p:cBhvr>
                                        <p:cTn id="78" dur="500"/>
                                        <p:tgtEl>
                                          <p:spTgt spid="6147">
                                            <p:txEl>
                                              <p:pRg st="15" end="15"/>
                                            </p:txEl>
                                          </p:spTgt>
                                        </p:tgtEl>
                                      </p:cBhvr>
                                    </p:animEffect>
                                  </p:childTnLst>
                                </p:cTn>
                              </p:par>
                              <p:par>
                                <p:cTn id="79" presetID="3" presetClass="entr" presetSubtype="10" fill="hold" nodeType="withEffect">
                                  <p:stCondLst>
                                    <p:cond delay="0"/>
                                  </p:stCondLst>
                                  <p:childTnLst>
                                    <p:set>
                                      <p:cBhvr>
                                        <p:cTn id="80" dur="1" fill="hold">
                                          <p:stCondLst>
                                            <p:cond delay="0"/>
                                          </p:stCondLst>
                                        </p:cTn>
                                        <p:tgtEl>
                                          <p:spTgt spid="6147">
                                            <p:txEl>
                                              <p:pRg st="16" end="16"/>
                                            </p:txEl>
                                          </p:spTgt>
                                        </p:tgtEl>
                                        <p:attrNameLst>
                                          <p:attrName>style.visibility</p:attrName>
                                        </p:attrNameLst>
                                      </p:cBhvr>
                                      <p:to>
                                        <p:strVal val="visible"/>
                                      </p:to>
                                    </p:set>
                                    <p:animEffect transition="in" filter="blinds(horizontal)">
                                      <p:cBhvr>
                                        <p:cTn id="81" dur="500"/>
                                        <p:tgtEl>
                                          <p:spTgt spid="6147">
                                            <p:txEl>
                                              <p:pRg st="16" end="16"/>
                                            </p:txEl>
                                          </p:spTgt>
                                        </p:tgtEl>
                                      </p:cBhvr>
                                    </p:animEffect>
                                  </p:childTnLst>
                                </p:cTn>
                              </p:par>
                              <p:par>
                                <p:cTn id="82" presetID="3" presetClass="entr" presetSubtype="10" fill="hold" nodeType="withEffect">
                                  <p:stCondLst>
                                    <p:cond delay="0"/>
                                  </p:stCondLst>
                                  <p:childTnLst>
                                    <p:set>
                                      <p:cBhvr>
                                        <p:cTn id="83" dur="1" fill="hold">
                                          <p:stCondLst>
                                            <p:cond delay="0"/>
                                          </p:stCondLst>
                                        </p:cTn>
                                        <p:tgtEl>
                                          <p:spTgt spid="6147">
                                            <p:txEl>
                                              <p:pRg st="17" end="17"/>
                                            </p:txEl>
                                          </p:spTgt>
                                        </p:tgtEl>
                                        <p:attrNameLst>
                                          <p:attrName>style.visibility</p:attrName>
                                        </p:attrNameLst>
                                      </p:cBhvr>
                                      <p:to>
                                        <p:strVal val="visible"/>
                                      </p:to>
                                    </p:set>
                                    <p:animEffect transition="in" filter="blinds(horizontal)">
                                      <p:cBhvr>
                                        <p:cTn id="84" dur="500"/>
                                        <p:tgtEl>
                                          <p:spTgt spid="6147">
                                            <p:txEl>
                                              <p:pRg st="17" end="17"/>
                                            </p:txEl>
                                          </p:spTgt>
                                        </p:tgtEl>
                                      </p:cBhvr>
                                    </p:animEffect>
                                  </p:childTnLst>
                                </p:cTn>
                              </p:par>
                              <p:par>
                                <p:cTn id="85" presetID="3" presetClass="entr" presetSubtype="10" fill="hold" nodeType="withEffect">
                                  <p:stCondLst>
                                    <p:cond delay="0"/>
                                  </p:stCondLst>
                                  <p:childTnLst>
                                    <p:set>
                                      <p:cBhvr>
                                        <p:cTn id="86" dur="1" fill="hold">
                                          <p:stCondLst>
                                            <p:cond delay="0"/>
                                          </p:stCondLst>
                                        </p:cTn>
                                        <p:tgtEl>
                                          <p:spTgt spid="6147">
                                            <p:txEl>
                                              <p:pRg st="18" end="18"/>
                                            </p:txEl>
                                          </p:spTgt>
                                        </p:tgtEl>
                                        <p:attrNameLst>
                                          <p:attrName>style.visibility</p:attrName>
                                        </p:attrNameLst>
                                      </p:cBhvr>
                                      <p:to>
                                        <p:strVal val="visible"/>
                                      </p:to>
                                    </p:set>
                                    <p:animEffect transition="in" filter="blinds(horizontal)">
                                      <p:cBhvr>
                                        <p:cTn id="87" dur="500"/>
                                        <p:tgtEl>
                                          <p:spTgt spid="6147">
                                            <p:txEl>
                                              <p:pRg st="18" end="18"/>
                                            </p:txEl>
                                          </p:spTgt>
                                        </p:tgtEl>
                                      </p:cBhvr>
                                    </p:animEffect>
                                  </p:childTnLst>
                                </p:cTn>
                              </p:par>
                              <p:par>
                                <p:cTn id="88" presetID="3" presetClass="entr" presetSubtype="10" fill="hold" nodeType="withEffect">
                                  <p:stCondLst>
                                    <p:cond delay="0"/>
                                  </p:stCondLst>
                                  <p:childTnLst>
                                    <p:set>
                                      <p:cBhvr>
                                        <p:cTn id="89" dur="1" fill="hold">
                                          <p:stCondLst>
                                            <p:cond delay="0"/>
                                          </p:stCondLst>
                                        </p:cTn>
                                        <p:tgtEl>
                                          <p:spTgt spid="6147">
                                            <p:txEl>
                                              <p:pRg st="19" end="19"/>
                                            </p:txEl>
                                          </p:spTgt>
                                        </p:tgtEl>
                                        <p:attrNameLst>
                                          <p:attrName>style.visibility</p:attrName>
                                        </p:attrNameLst>
                                      </p:cBhvr>
                                      <p:to>
                                        <p:strVal val="visible"/>
                                      </p:to>
                                    </p:set>
                                    <p:animEffect transition="in" filter="blinds(horizontal)">
                                      <p:cBhvr>
                                        <p:cTn id="90" dur="500"/>
                                        <p:tgtEl>
                                          <p:spTgt spid="6147">
                                            <p:txEl>
                                              <p:pRg st="19" end="19"/>
                                            </p:txEl>
                                          </p:spTgt>
                                        </p:tgtEl>
                                      </p:cBhvr>
                                    </p:animEffect>
                                  </p:childTnLst>
                                </p:cTn>
                              </p:par>
                              <p:par>
                                <p:cTn id="91" presetID="3" presetClass="entr" presetSubtype="10" fill="hold" nodeType="withEffect">
                                  <p:stCondLst>
                                    <p:cond delay="0"/>
                                  </p:stCondLst>
                                  <p:childTnLst>
                                    <p:set>
                                      <p:cBhvr>
                                        <p:cTn id="92" dur="1" fill="hold">
                                          <p:stCondLst>
                                            <p:cond delay="0"/>
                                          </p:stCondLst>
                                        </p:cTn>
                                        <p:tgtEl>
                                          <p:spTgt spid="6147">
                                            <p:txEl>
                                              <p:pRg st="20" end="20"/>
                                            </p:txEl>
                                          </p:spTgt>
                                        </p:tgtEl>
                                        <p:attrNameLst>
                                          <p:attrName>style.visibility</p:attrName>
                                        </p:attrNameLst>
                                      </p:cBhvr>
                                      <p:to>
                                        <p:strVal val="visible"/>
                                      </p:to>
                                    </p:set>
                                    <p:animEffect transition="in" filter="blinds(horizontal)">
                                      <p:cBhvr>
                                        <p:cTn id="93" dur="500"/>
                                        <p:tgtEl>
                                          <p:spTgt spid="6147">
                                            <p:txEl>
                                              <p:pRg st="20" end="20"/>
                                            </p:txEl>
                                          </p:spTgt>
                                        </p:tgtEl>
                                      </p:cBhvr>
                                    </p:animEffect>
                                  </p:childTnLst>
                                </p:cTn>
                              </p:par>
                              <p:par>
                                <p:cTn id="94" presetID="3" presetClass="entr" presetSubtype="10" fill="hold" nodeType="withEffect">
                                  <p:stCondLst>
                                    <p:cond delay="0"/>
                                  </p:stCondLst>
                                  <p:childTnLst>
                                    <p:set>
                                      <p:cBhvr>
                                        <p:cTn id="95" dur="1" fill="hold">
                                          <p:stCondLst>
                                            <p:cond delay="0"/>
                                          </p:stCondLst>
                                        </p:cTn>
                                        <p:tgtEl>
                                          <p:spTgt spid="6147">
                                            <p:txEl>
                                              <p:pRg st="21" end="21"/>
                                            </p:txEl>
                                          </p:spTgt>
                                        </p:tgtEl>
                                        <p:attrNameLst>
                                          <p:attrName>style.visibility</p:attrName>
                                        </p:attrNameLst>
                                      </p:cBhvr>
                                      <p:to>
                                        <p:strVal val="visible"/>
                                      </p:to>
                                    </p:set>
                                    <p:animEffect transition="in" filter="blinds(horizontal)">
                                      <p:cBhvr>
                                        <p:cTn id="96" dur="500"/>
                                        <p:tgtEl>
                                          <p:spTgt spid="6147">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891" y="-1343747"/>
            <a:ext cx="7772400" cy="2387600"/>
          </a:xfrm>
        </p:spPr>
        <p:txBody>
          <a:bodyPr>
            <a:noAutofit/>
          </a:bodyPr>
          <a:lstStyle/>
          <a:p>
            <a:pPr algn="l"/>
            <a:r>
              <a:rPr lang="en-GB" sz="3600" dirty="0"/>
              <a:t>i</a:t>
            </a:r>
            <a:r>
              <a:rPr lang="en-GB" sz="3600" dirty="0" smtClean="0"/>
              <a:t>ntroducing PRAB </a:t>
            </a:r>
            <a:r>
              <a:rPr lang="en-GB" sz="3600" dirty="0"/>
              <a:t>(formerly </a:t>
            </a:r>
            <a:r>
              <a:rPr lang="en-GB" sz="3600" dirty="0" smtClean="0"/>
              <a:t>PRST-AB)</a:t>
            </a:r>
            <a:r>
              <a:rPr lang="en-GB" sz="2000" dirty="0" smtClean="0"/>
              <a:t> </a:t>
            </a:r>
            <a:br>
              <a:rPr lang="en-GB" sz="2000" dirty="0" smtClean="0"/>
            </a:br>
            <a:endParaRPr lang="en-GB" sz="2000" dirty="0"/>
          </a:p>
        </p:txBody>
      </p:sp>
      <p:sp>
        <p:nvSpPr>
          <p:cNvPr id="4" name="Rectangle 3"/>
          <p:cNvSpPr/>
          <p:nvPr/>
        </p:nvSpPr>
        <p:spPr>
          <a:xfrm>
            <a:off x="200891" y="1043853"/>
            <a:ext cx="9047017" cy="5632311"/>
          </a:xfrm>
          <a:prstGeom prst="rect">
            <a:avLst/>
          </a:prstGeom>
        </p:spPr>
        <p:txBody>
          <a:bodyPr wrap="square">
            <a:spAutoFit/>
          </a:bodyPr>
          <a:lstStyle/>
          <a:p>
            <a:pPr marL="285750" indent="-285750">
              <a:buFont typeface="Arial" panose="020B0604020202020204" pitchFamily="34" charset="0"/>
              <a:buChar char="•"/>
            </a:pPr>
            <a:r>
              <a:rPr lang="en-GB" sz="2400" dirty="0" smtClean="0">
                <a:solidFill>
                  <a:srgbClr val="0070C0"/>
                </a:solidFill>
              </a:rPr>
              <a:t>pioneering Open Access journal</a:t>
            </a:r>
            <a:r>
              <a:rPr lang="en-GB" sz="2400" dirty="0" smtClean="0"/>
              <a:t>, launched by the APS in 1998, on the initiative of the founding editor Robert H. </a:t>
            </a:r>
            <a:r>
              <a:rPr lang="en-GB" sz="2400" dirty="0" err="1" smtClean="0"/>
              <a:t>Siemann</a:t>
            </a:r>
            <a:r>
              <a:rPr lang="en-GB" sz="2400" dirty="0" smtClean="0"/>
              <a:t> and his colleagues</a:t>
            </a:r>
          </a:p>
          <a:p>
            <a:pPr marL="285750" indent="-285750">
              <a:buFont typeface="Arial" panose="020B0604020202020204" pitchFamily="34" charset="0"/>
              <a:buChar char="•"/>
            </a:pPr>
            <a:r>
              <a:rPr lang="en-GB" sz="2400" dirty="0" smtClean="0"/>
              <a:t>APS journal covering all aspects of accelerators from fundamental physics to technology; </a:t>
            </a:r>
            <a:r>
              <a:rPr lang="en-GB" sz="2400" dirty="0" smtClean="0">
                <a:solidFill>
                  <a:srgbClr val="00B050"/>
                </a:solidFill>
              </a:rPr>
              <a:t>articles </a:t>
            </a:r>
            <a:r>
              <a:rPr lang="en-GB" sz="2400" dirty="0">
                <a:solidFill>
                  <a:srgbClr val="00B050"/>
                </a:solidFill>
              </a:rPr>
              <a:t>on original work, reporting a significant scientific or technical advance, plus review </a:t>
            </a:r>
            <a:r>
              <a:rPr lang="en-GB" sz="2400" dirty="0" smtClean="0">
                <a:solidFill>
                  <a:srgbClr val="00B050"/>
                </a:solidFill>
              </a:rPr>
              <a:t>articles</a:t>
            </a:r>
          </a:p>
          <a:p>
            <a:pPr marL="285750" indent="-285750">
              <a:buFont typeface="Arial" panose="020B0604020202020204" pitchFamily="34" charset="0"/>
              <a:buChar char="•"/>
            </a:pPr>
            <a:r>
              <a:rPr lang="en-GB" sz="2400" dirty="0">
                <a:solidFill>
                  <a:srgbClr val="0070C0"/>
                </a:solidFill>
              </a:rPr>
              <a:t>f</a:t>
            </a:r>
            <a:r>
              <a:rPr lang="en-GB" sz="2400" dirty="0" smtClean="0">
                <a:solidFill>
                  <a:srgbClr val="0070C0"/>
                </a:solidFill>
              </a:rPr>
              <a:t>unding from Sponsors allows its distribution at no cost to authors or readers</a:t>
            </a:r>
          </a:p>
          <a:p>
            <a:pPr marL="285750" indent="-285750">
              <a:buFont typeface="Arial" panose="020B0604020202020204" pitchFamily="34" charset="0"/>
              <a:buChar char="•"/>
            </a:pPr>
            <a:r>
              <a:rPr lang="en-GB" sz="2400" dirty="0">
                <a:solidFill>
                  <a:srgbClr val="00B050"/>
                </a:solidFill>
              </a:rPr>
              <a:t>t</a:t>
            </a:r>
            <a:r>
              <a:rPr lang="en-GB" sz="2400" dirty="0" smtClean="0">
                <a:solidFill>
                  <a:srgbClr val="00B050"/>
                </a:solidFill>
              </a:rPr>
              <a:t>wo affiliated professional groups – the EPS-AG and the APS-DPB – are jointly responsible for the health and vitality of PRAB </a:t>
            </a:r>
            <a:r>
              <a:rPr lang="en-GB" sz="2400" dirty="0" smtClean="0"/>
              <a:t>by providing advice and encouraging scholarly publication in accelerator science and technology</a:t>
            </a:r>
          </a:p>
          <a:p>
            <a:pPr marL="285750" indent="-285750">
              <a:buFont typeface="Arial" panose="020B0604020202020204" pitchFamily="34" charset="0"/>
              <a:buChar char="•"/>
            </a:pPr>
            <a:r>
              <a:rPr lang="en-GB" sz="2400" dirty="0" smtClean="0"/>
              <a:t>of roughly 3,600 manuscripts submitted since the journal inception, about two thirds have been published or accepted for publication; </a:t>
            </a:r>
            <a:r>
              <a:rPr lang="en-GB" sz="2400" dirty="0"/>
              <a:t>t</a:t>
            </a:r>
            <a:r>
              <a:rPr lang="en-GB" sz="2400" dirty="0" smtClean="0"/>
              <a:t>his fraction has remained rather stable throughout the journal history</a:t>
            </a:r>
            <a:endParaRPr lang="en-GB" sz="2400" dirty="0"/>
          </a:p>
        </p:txBody>
      </p:sp>
    </p:spTree>
    <p:extLst>
      <p:ext uri="{BB962C8B-B14F-4D97-AF65-F5344CB8AC3E}">
        <p14:creationId xmlns:p14="http://schemas.microsoft.com/office/powerpoint/2010/main" val="1955549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63" y="0"/>
            <a:ext cx="7886700" cy="1325563"/>
          </a:xfrm>
        </p:spPr>
        <p:txBody>
          <a:bodyPr>
            <a:normAutofit/>
          </a:bodyPr>
          <a:lstStyle/>
          <a:p>
            <a:pPr algn="ctr"/>
            <a:r>
              <a:rPr lang="en-GB" sz="4000" dirty="0" smtClean="0"/>
              <a:t>annual </a:t>
            </a:r>
            <a:r>
              <a:rPr lang="en-GB" sz="4000" dirty="0"/>
              <a:t>manuscript receipts and PRAB/PRST-AB </a:t>
            </a:r>
            <a:r>
              <a:rPr lang="en-GB" sz="4000" dirty="0" smtClean="0"/>
              <a:t>publications</a:t>
            </a:r>
            <a:endParaRPr lang="en-GB" sz="40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84463" y="1422101"/>
            <a:ext cx="8007927" cy="4321157"/>
          </a:xfrm>
          <a:prstGeom prst="rect">
            <a:avLst/>
          </a:prstGeom>
          <a:noFill/>
        </p:spPr>
      </p:pic>
      <p:sp>
        <p:nvSpPr>
          <p:cNvPr id="6" name="Rectangle 5"/>
          <p:cNvSpPr/>
          <p:nvPr/>
        </p:nvSpPr>
        <p:spPr>
          <a:xfrm>
            <a:off x="232063" y="5473005"/>
            <a:ext cx="8911937" cy="1384995"/>
          </a:xfrm>
          <a:prstGeom prst="rect">
            <a:avLst/>
          </a:prstGeom>
        </p:spPr>
        <p:txBody>
          <a:bodyPr wrap="square">
            <a:spAutoFit/>
          </a:bodyPr>
          <a:lstStyle/>
          <a:p>
            <a:endParaRPr lang="en-GB" sz="2800" dirty="0" smtClean="0"/>
          </a:p>
          <a:p>
            <a:r>
              <a:rPr lang="en-GB" sz="2800" dirty="0" smtClean="0"/>
              <a:t>PRST-AB/PRAB has been steadily growing; in 2014, for the first time more than 200 articles were published in a year</a:t>
            </a:r>
            <a:endParaRPr lang="en-GB" sz="2800" dirty="0"/>
          </a:p>
        </p:txBody>
      </p:sp>
    </p:spTree>
    <p:extLst>
      <p:ext uri="{BB962C8B-B14F-4D97-AF65-F5344CB8AC3E}">
        <p14:creationId xmlns:p14="http://schemas.microsoft.com/office/powerpoint/2010/main" val="3544831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71" y="1648928"/>
            <a:ext cx="8243410" cy="47659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716727" y="3479170"/>
            <a:ext cx="64472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Figure 2</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Title 1"/>
          <p:cNvSpPr txBox="1">
            <a:spLocks/>
          </p:cNvSpPr>
          <p:nvPr/>
        </p:nvSpPr>
        <p:spPr>
          <a:xfrm>
            <a:off x="232063" y="228600"/>
            <a:ext cx="7886700" cy="1325563"/>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t>a</a:t>
            </a:r>
            <a:r>
              <a:rPr lang="en-GB" sz="4000" dirty="0" smtClean="0"/>
              <a:t>nnual </a:t>
            </a:r>
            <a:r>
              <a:rPr lang="en-GB" sz="4000" dirty="0"/>
              <a:t>PRAB/PRST-AB manuscript receipts per region of submitting </a:t>
            </a:r>
            <a:r>
              <a:rPr lang="en-GB" sz="4000" dirty="0" smtClean="0"/>
              <a:t>author</a:t>
            </a:r>
            <a:endParaRPr lang="en-GB" sz="4000" dirty="0"/>
          </a:p>
        </p:txBody>
      </p:sp>
      <p:sp>
        <p:nvSpPr>
          <p:cNvPr id="6" name="TextBox 5"/>
          <p:cNvSpPr txBox="1"/>
          <p:nvPr/>
        </p:nvSpPr>
        <p:spPr>
          <a:xfrm>
            <a:off x="350812" y="6217269"/>
            <a:ext cx="8442376" cy="584775"/>
          </a:xfrm>
          <a:prstGeom prst="rect">
            <a:avLst/>
          </a:prstGeom>
          <a:noFill/>
        </p:spPr>
        <p:txBody>
          <a:bodyPr wrap="none" rtlCol="0">
            <a:spAutoFit/>
          </a:bodyPr>
          <a:lstStyle/>
          <a:p>
            <a:r>
              <a:rPr lang="en-GB" sz="3200" dirty="0"/>
              <a:t>n</a:t>
            </a:r>
            <a:r>
              <a:rPr lang="en-GB" sz="3200" dirty="0" smtClean="0"/>
              <a:t>ow ~70% of papers from outside North America </a:t>
            </a:r>
            <a:endParaRPr lang="en-GB" sz="3200" dirty="0"/>
          </a:p>
        </p:txBody>
      </p:sp>
    </p:spTree>
    <p:extLst>
      <p:ext uri="{BB962C8B-B14F-4D97-AF65-F5344CB8AC3E}">
        <p14:creationId xmlns:p14="http://schemas.microsoft.com/office/powerpoint/2010/main" val="4252410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96239"/>
            <a:ext cx="9144000" cy="6064545"/>
          </a:xfrm>
          <a:prstGeom prst="rect">
            <a:avLst/>
          </a:prstGeom>
        </p:spPr>
        <p:txBody>
          <a:bodyPr wrap="square">
            <a:spAutoFit/>
          </a:bodyPr>
          <a:lstStyle/>
          <a:p>
            <a:pPr>
              <a:lnSpc>
                <a:spcPct val="107000"/>
              </a:lnSpc>
              <a:spcAft>
                <a:spcPts val="800"/>
              </a:spcAft>
            </a:pPr>
            <a:r>
              <a:rPr lang="en-GB" sz="20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For many years, the</a:t>
            </a:r>
            <a:r>
              <a:rPr lang="en-GB" sz="2000" b="1" i="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PRST-AB </a:t>
            </a:r>
            <a:r>
              <a:rPr lang="en-GB" sz="20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Editors, the </a:t>
            </a:r>
            <a:r>
              <a:rPr lang="en-GB" sz="2000" b="1" i="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PRST-AB</a:t>
            </a:r>
            <a:r>
              <a:rPr lang="en-GB" sz="20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Editorial Board and many </a:t>
            </a:r>
            <a:r>
              <a:rPr lang="en-GB" sz="2000" b="1" i="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PRST-AB</a:t>
            </a:r>
            <a:r>
              <a:rPr lang="en-GB" sz="20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authors had expressed concerns that the “Special Topics” in the journal title created confusion and diminished the standing of the journal.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From various institutes it was reported that the “Special Topics” label had lowered the perceived value of articles published in this journal, despite the fact that its acceptance criteria were (and are) essentially the same as those of the other Physical Review journals. </a:t>
            </a:r>
            <a:r>
              <a:rPr lang="en-GB" sz="20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Since 1 January 2016 the name of the journal is Physical Review Accelerators and Beams without “Special Topics” (ST). </a:t>
            </a:r>
          </a:p>
          <a:p>
            <a:pPr>
              <a:lnSpc>
                <a:spcPct val="107000"/>
              </a:lnSpc>
              <a:spcAft>
                <a:spcPts val="80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With the arrival of two additional subject-specific journals in the Physical Review family of journal – namely </a:t>
            </a:r>
            <a:r>
              <a:rPr lang="en-GB" sz="1600" i="1" dirty="0" smtClean="0">
                <a:effectLst/>
                <a:latin typeface="Calibri" panose="020F0502020204030204" pitchFamily="34" charset="0"/>
                <a:ea typeface="Calibri" panose="020F0502020204030204" pitchFamily="34" charset="0"/>
                <a:cs typeface="Times New Roman" panose="02020603050405020304" pitchFamily="18" charset="0"/>
              </a:rPr>
              <a:t>Physical Review Applied </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and </a:t>
            </a:r>
            <a:r>
              <a:rPr lang="en-GB" sz="1600" i="1" dirty="0" smtClean="0">
                <a:effectLst/>
                <a:latin typeface="Calibri" panose="020F0502020204030204" pitchFamily="34" charset="0"/>
                <a:ea typeface="Calibri" panose="020F0502020204030204" pitchFamily="34" charset="0"/>
                <a:cs typeface="Times New Roman" panose="02020603050405020304" pitchFamily="18" charset="0"/>
              </a:rPr>
              <a:t>Physical Review Fluids</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 it had become apparent that the Special Topics name was definitely no longer needed for any of the APS journals. The removal of “Special Topics” also visually integrates </a:t>
            </a:r>
            <a:r>
              <a:rPr lang="en-GB" sz="1600" i="1" dirty="0" smtClean="0">
                <a:effectLst/>
                <a:latin typeface="Calibri" panose="020F0502020204030204" pitchFamily="34" charset="0"/>
                <a:ea typeface="Calibri" panose="020F0502020204030204" pitchFamily="34" charset="0"/>
                <a:cs typeface="Times New Roman" panose="02020603050405020304" pitchFamily="18" charset="0"/>
              </a:rPr>
              <a:t>PRAB i</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nto the Physical Review family of journals and better emphasizes its content. </a:t>
            </a:r>
          </a:p>
          <a:p>
            <a:pPr>
              <a:lnSpc>
                <a:spcPct val="107000"/>
              </a:lnSpc>
              <a:spcAft>
                <a:spcPts val="80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While this name change clearly serves the best long-term interest of the accelerator community, some short-term difficulties may be encountered. The most important immediate consequence of this name change will be the lack of a meaningful Impact Factor for up to two years. It may also require some time for readers, authors, referees, librarians, and sponsors to make the proper connections between the old and new names or ISSNs. </a:t>
            </a:r>
          </a:p>
          <a:p>
            <a:pPr>
              <a:lnSpc>
                <a:spcPct val="107000"/>
              </a:lnSpc>
              <a:spcAft>
                <a:spcPts val="800"/>
              </a:spcAft>
            </a:pPr>
            <a:r>
              <a:rPr lang="en-GB" sz="2000" dirty="0" smtClean="0">
                <a:latin typeface="Calibri" panose="020F0502020204030204" pitchFamily="34" charset="0"/>
                <a:ea typeface="Calibri" panose="020F0502020204030204" pitchFamily="34" charset="0"/>
                <a:cs typeface="Times New Roman" panose="02020603050405020304" pitchFamily="18" charset="0"/>
              </a:rPr>
              <a:t>T</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his change in name was fully supported by the </a:t>
            </a:r>
            <a:r>
              <a:rPr lang="en-GB" sz="2000" i="1" dirty="0" smtClean="0">
                <a:effectLst/>
                <a:latin typeface="Calibri" panose="020F0502020204030204" pitchFamily="34" charset="0"/>
                <a:ea typeface="Calibri" panose="020F0502020204030204" pitchFamily="34" charset="0"/>
                <a:cs typeface="Times New Roman" panose="02020603050405020304" pitchFamily="18" charset="0"/>
              </a:rPr>
              <a:t>PRST-AB</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 Editorial Board and had been intensely discussed with the APS leadership.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p:cNvSpPr txBox="1">
            <a:spLocks/>
          </p:cNvSpPr>
          <p:nvPr/>
        </p:nvSpPr>
        <p:spPr>
          <a:xfrm>
            <a:off x="0" y="152544"/>
            <a:ext cx="7772400" cy="2387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smtClean="0"/>
              <a:t>PRST-AB has </a:t>
            </a:r>
            <a:r>
              <a:rPr lang="en-GB" sz="3600" dirty="0"/>
              <a:t>j</a:t>
            </a:r>
            <a:r>
              <a:rPr lang="en-GB" sz="3600" dirty="0" smtClean="0"/>
              <a:t>ust become PRAB </a:t>
            </a:r>
            <a:endParaRPr lang="en-GB" sz="2000" dirty="0"/>
          </a:p>
        </p:txBody>
      </p:sp>
    </p:spTree>
    <p:extLst>
      <p:ext uri="{BB962C8B-B14F-4D97-AF65-F5344CB8AC3E}">
        <p14:creationId xmlns:p14="http://schemas.microsoft.com/office/powerpoint/2010/main" val="3681161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2120"/>
            <a:ext cx="9144000" cy="5879220"/>
          </a:xfrm>
          <a:prstGeom prst="rect">
            <a:avLst/>
          </a:prstGeom>
        </p:spPr>
      </p:pic>
      <p:sp>
        <p:nvSpPr>
          <p:cNvPr id="4" name="TextBox 3"/>
          <p:cNvSpPr txBox="1"/>
          <p:nvPr/>
        </p:nvSpPr>
        <p:spPr>
          <a:xfrm>
            <a:off x="207819" y="138545"/>
            <a:ext cx="5094280" cy="584775"/>
          </a:xfrm>
          <a:prstGeom prst="rect">
            <a:avLst/>
          </a:prstGeom>
          <a:noFill/>
        </p:spPr>
        <p:txBody>
          <a:bodyPr wrap="none" rtlCol="0">
            <a:spAutoFit/>
          </a:bodyPr>
          <a:lstStyle/>
          <a:p>
            <a:r>
              <a:rPr lang="en-GB" sz="3200" dirty="0" smtClean="0"/>
              <a:t>PRAB – Institutional Sponsors</a:t>
            </a:r>
            <a:endParaRPr lang="en-GB" sz="3200" dirty="0"/>
          </a:p>
        </p:txBody>
      </p:sp>
    </p:spTree>
    <p:extLst>
      <p:ext uri="{BB962C8B-B14F-4D97-AF65-F5344CB8AC3E}">
        <p14:creationId xmlns:p14="http://schemas.microsoft.com/office/powerpoint/2010/main" val="261854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29947"/>
            <a:ext cx="9144000" cy="974249"/>
          </a:xfrm>
          <a:prstGeom prst="rect">
            <a:avLst/>
          </a:prstGeom>
        </p:spPr>
      </p:pic>
      <p:sp>
        <p:nvSpPr>
          <p:cNvPr id="3" name="TextBox 2"/>
          <p:cNvSpPr txBox="1"/>
          <p:nvPr/>
        </p:nvSpPr>
        <p:spPr>
          <a:xfrm>
            <a:off x="207819" y="138545"/>
            <a:ext cx="6900863" cy="584775"/>
          </a:xfrm>
          <a:prstGeom prst="rect">
            <a:avLst/>
          </a:prstGeom>
          <a:noFill/>
        </p:spPr>
        <p:txBody>
          <a:bodyPr wrap="none" rtlCol="0">
            <a:spAutoFit/>
          </a:bodyPr>
          <a:lstStyle/>
          <a:p>
            <a:r>
              <a:rPr lang="en-GB" sz="3200" dirty="0" smtClean="0"/>
              <a:t>PRAB – Industrial Sponsors (since 2015!)</a:t>
            </a:r>
            <a:endParaRPr lang="en-GB" sz="3200" dirty="0"/>
          </a:p>
        </p:txBody>
      </p:sp>
      <p:sp>
        <p:nvSpPr>
          <p:cNvPr id="4" name="Rectangle 3"/>
          <p:cNvSpPr/>
          <p:nvPr/>
        </p:nvSpPr>
        <p:spPr>
          <a:xfrm>
            <a:off x="207819" y="2435516"/>
            <a:ext cx="8569038" cy="4093428"/>
          </a:xfrm>
          <a:prstGeom prst="rect">
            <a:avLst/>
          </a:prstGeom>
        </p:spPr>
        <p:txBody>
          <a:bodyPr wrap="square">
            <a:spAutoFit/>
          </a:bodyPr>
          <a:lstStyle/>
          <a:p>
            <a:r>
              <a:rPr lang="en-GB" sz="2000" dirty="0" smtClean="0"/>
              <a:t>At the annual Editorial Board meeting held during IPAC’16, representatives from the industrial sponsors reported that also these benefit from their sponsorship:</a:t>
            </a:r>
          </a:p>
          <a:p>
            <a:endParaRPr lang="en-GB" sz="2000" dirty="0" smtClean="0"/>
          </a:p>
          <a:p>
            <a:pPr marL="285750" indent="-285750">
              <a:buFont typeface="Arial" panose="020B0604020202020204" pitchFamily="34" charset="0"/>
              <a:buChar char="•"/>
            </a:pPr>
            <a:r>
              <a:rPr lang="en-GB" sz="2000" dirty="0" err="1" smtClean="0"/>
              <a:t>RadiaBeam</a:t>
            </a:r>
            <a:r>
              <a:rPr lang="en-GB" sz="2000" dirty="0" smtClean="0"/>
              <a:t> sees </a:t>
            </a:r>
            <a:r>
              <a:rPr lang="en-GB" sz="2000" b="1" dirty="0" smtClean="0">
                <a:solidFill>
                  <a:srgbClr val="0070C0"/>
                </a:solidFill>
              </a:rPr>
              <a:t>additional web-site visitors </a:t>
            </a:r>
            <a:r>
              <a:rPr lang="en-GB" sz="2000" dirty="0" smtClean="0"/>
              <a:t>coming from PRAB, resulting in </a:t>
            </a:r>
            <a:r>
              <a:rPr lang="en-GB" sz="2000" b="1" dirty="0" smtClean="0">
                <a:solidFill>
                  <a:srgbClr val="0070C0"/>
                </a:solidFill>
              </a:rPr>
              <a:t>additional sales</a:t>
            </a:r>
            <a:r>
              <a:rPr lang="en-GB" sz="2000" dirty="0" smtClean="0"/>
              <a:t>, which more than compensate for the amount of the PRAB sponsorship</a:t>
            </a:r>
          </a:p>
          <a:p>
            <a:r>
              <a:rPr lang="en-GB" sz="2000" dirty="0" smtClean="0"/>
              <a:t> </a:t>
            </a:r>
          </a:p>
          <a:p>
            <a:pPr marL="285750" indent="-285750">
              <a:buFont typeface="Arial" panose="020B0604020202020204" pitchFamily="34" charset="0"/>
              <a:buChar char="•"/>
            </a:pPr>
            <a:r>
              <a:rPr lang="en-GB" sz="2000" dirty="0" smtClean="0"/>
              <a:t>COSYLAB values the </a:t>
            </a:r>
            <a:r>
              <a:rPr lang="en-GB" sz="2000" b="1" dirty="0" smtClean="0">
                <a:solidFill>
                  <a:srgbClr val="0070C0"/>
                </a:solidFill>
              </a:rPr>
              <a:t>additional link</a:t>
            </a:r>
            <a:r>
              <a:rPr lang="en-GB" sz="2000" dirty="0" smtClean="0"/>
              <a:t>, thanks to the PRAB sponsorship, </a:t>
            </a:r>
            <a:r>
              <a:rPr lang="en-GB" sz="2000" b="1" dirty="0" smtClean="0">
                <a:solidFill>
                  <a:srgbClr val="0070C0"/>
                </a:solidFill>
              </a:rPr>
              <a:t>between the sponsoring company and the accelerator community</a:t>
            </a:r>
            <a:r>
              <a:rPr lang="en-GB" sz="2000" dirty="0" smtClean="0"/>
              <a:t> </a:t>
            </a:r>
          </a:p>
          <a:p>
            <a:endParaRPr lang="en-GB" sz="2000" dirty="0"/>
          </a:p>
          <a:p>
            <a:r>
              <a:rPr lang="en-GB" sz="2000" dirty="0" smtClean="0"/>
              <a:t>Continually updated lists of industrial and institutional PRAB sponsors are available at </a:t>
            </a:r>
          </a:p>
          <a:p>
            <a:r>
              <a:rPr lang="en-GB" sz="2000" dirty="0" smtClean="0">
                <a:hlinkClick r:id="rId3"/>
              </a:rPr>
              <a:t>http://journals.aps.org/prab/sponsors</a:t>
            </a:r>
            <a:r>
              <a:rPr lang="en-GB" sz="2000" dirty="0" smtClean="0"/>
              <a:t> </a:t>
            </a:r>
            <a:endParaRPr lang="en-GB" sz="2000" dirty="0"/>
          </a:p>
        </p:txBody>
      </p:sp>
    </p:spTree>
    <p:extLst>
      <p:ext uri="{BB962C8B-B14F-4D97-AF65-F5344CB8AC3E}">
        <p14:creationId xmlns:p14="http://schemas.microsoft.com/office/powerpoint/2010/main" val="1975057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974" y="199505"/>
            <a:ext cx="8720051" cy="6458989"/>
          </a:xfrm>
          <a:prstGeom prst="rect">
            <a:avLst/>
          </a:prstGeom>
        </p:spPr>
      </p:pic>
      <p:sp>
        <p:nvSpPr>
          <p:cNvPr id="3" name="TextBox 2"/>
          <p:cNvSpPr txBox="1"/>
          <p:nvPr/>
        </p:nvSpPr>
        <p:spPr>
          <a:xfrm>
            <a:off x="6892687" y="6488668"/>
            <a:ext cx="1782476" cy="369332"/>
          </a:xfrm>
          <a:prstGeom prst="rect">
            <a:avLst/>
          </a:prstGeom>
          <a:noFill/>
        </p:spPr>
        <p:txBody>
          <a:bodyPr wrap="none" rtlCol="0">
            <a:spAutoFit/>
          </a:bodyPr>
          <a:lstStyle/>
          <a:p>
            <a:r>
              <a:rPr lang="en-GB" dirty="0" smtClean="0"/>
              <a:t>K. Kirby, APS CEO</a:t>
            </a:r>
            <a:endParaRPr lang="en-GB" dirty="0"/>
          </a:p>
        </p:txBody>
      </p:sp>
    </p:spTree>
    <p:extLst>
      <p:ext uri="{BB962C8B-B14F-4D97-AF65-F5344CB8AC3E}">
        <p14:creationId xmlns:p14="http://schemas.microsoft.com/office/powerpoint/2010/main" val="2567560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1430</TotalTime>
  <Words>811</Words>
  <Application>Microsoft Office PowerPoint</Application>
  <PresentationFormat>On-screen Show (4:3)</PresentationFormat>
  <Paragraphs>143</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Helvetica</vt:lpstr>
      <vt:lpstr>HelveticaNeue</vt:lpstr>
      <vt:lpstr>Times New Roman</vt:lpstr>
      <vt:lpstr>Office Theme</vt:lpstr>
      <vt:lpstr>from PRST-AB to PRAB challenges for Accelerator Journals</vt:lpstr>
      <vt:lpstr>PowerPoint Presentation</vt:lpstr>
      <vt:lpstr>introducing PRAB (formerly PRST-AB)  </vt:lpstr>
      <vt:lpstr>annual manuscript receipts and PRAB/PRST-AB publications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Review  Accelerators and Beams</dc:title>
  <dc:creator>Frank Zimmermann</dc:creator>
  <cp:lastModifiedBy>Frank Zimmermann</cp:lastModifiedBy>
  <cp:revision>20</cp:revision>
  <dcterms:created xsi:type="dcterms:W3CDTF">2016-11-01T14:17:14Z</dcterms:created>
  <dcterms:modified xsi:type="dcterms:W3CDTF">2016-11-04T09:19:06Z</dcterms:modified>
</cp:coreProperties>
</file>