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56" r:id="rId2"/>
    <p:sldId id="266" r:id="rId3"/>
    <p:sldId id="268" r:id="rId4"/>
    <p:sldId id="270" r:id="rId5"/>
    <p:sldId id="271" r:id="rId6"/>
    <p:sldId id="272" r:id="rId7"/>
    <p:sldId id="265" r:id="rId8"/>
    <p:sldId id="269" r:id="rId9"/>
    <p:sldId id="257" r:id="rId10"/>
    <p:sldId id="258" r:id="rId11"/>
    <p:sldId id="284" r:id="rId12"/>
    <p:sldId id="259" r:id="rId13"/>
    <p:sldId id="273" r:id="rId14"/>
    <p:sldId id="261" r:id="rId15"/>
    <p:sldId id="286" r:id="rId16"/>
    <p:sldId id="260" r:id="rId17"/>
    <p:sldId id="274" r:id="rId18"/>
    <p:sldId id="281" r:id="rId19"/>
    <p:sldId id="282" r:id="rId20"/>
    <p:sldId id="283" r:id="rId21"/>
    <p:sldId id="279" r:id="rId22"/>
    <p:sldId id="280" r:id="rId23"/>
    <p:sldId id="285" r:id="rId24"/>
    <p:sldId id="264" r:id="rId25"/>
    <p:sldId id="277" r:id="rId26"/>
    <p:sldId id="287" r:id="rId27"/>
    <p:sldId id="278" r:id="rId28"/>
    <p:sldId id="276" r:id="rId29"/>
  </p:sldIdLst>
  <p:sldSz cx="9144000" cy="6858000" type="screen4x3"/>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07" autoAdjust="0"/>
    <p:restoredTop sz="94660"/>
  </p:normalViewPr>
  <p:slideViewPr>
    <p:cSldViewPr snapToGrid="0" snapToObjects="1">
      <p:cViewPr>
        <p:scale>
          <a:sx n="130" d="100"/>
          <a:sy n="130" d="100"/>
        </p:scale>
        <p:origin x="-576" y="-2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kumimoji="1" lang="en-US" altLang="zh-CN" smtClean="0"/>
              <a:t>Nov. 3 - Nov. 4, 2016, Pairs</a:t>
            </a:r>
            <a:endParaRPr kumimoji="1"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B9C881-9030-9A44-A49F-7027D24ED431}" type="slidenum">
              <a:rPr kumimoji="1" lang="zh-CN" altLang="en-US" smtClean="0"/>
              <a:t>‹#›</a:t>
            </a:fld>
            <a:endParaRPr kumimoji="1" lang="zh-CN" altLang="en-US"/>
          </a:p>
        </p:txBody>
      </p:sp>
    </p:spTree>
    <p:extLst>
      <p:ext uri="{BB962C8B-B14F-4D97-AF65-F5344CB8AC3E}">
        <p14:creationId xmlns:p14="http://schemas.microsoft.com/office/powerpoint/2010/main" val="25511272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kumimoji="1" lang="en-US" altLang="zh-CN" smtClean="0"/>
              <a:t>Nov. 3 - Nov. 4, 2016, Pairs</a:t>
            </a:r>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234C09-EC93-8D49-AC47-F70E4FE17B5D}" type="slidenum">
              <a:rPr kumimoji="1" lang="zh-CN" altLang="en-US" smtClean="0"/>
              <a:t>‹#›</a:t>
            </a:fld>
            <a:endParaRPr kumimoji="1" lang="zh-CN" altLang="en-US"/>
          </a:p>
        </p:txBody>
      </p:sp>
    </p:spTree>
    <p:extLst>
      <p:ext uri="{BB962C8B-B14F-4D97-AF65-F5344CB8AC3E}">
        <p14:creationId xmlns:p14="http://schemas.microsoft.com/office/powerpoint/2010/main" val="2208680273"/>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幻灯片编号占位符 3"/>
          <p:cNvSpPr>
            <a:spLocks noGrp="1"/>
          </p:cNvSpPr>
          <p:nvPr>
            <p:ph type="sldNum" sz="quarter" idx="10"/>
          </p:nvPr>
        </p:nvSpPr>
        <p:spPr/>
        <p:txBody>
          <a:bodyPr/>
          <a:lstStyle/>
          <a:p>
            <a:fld id="{FE234C09-EC93-8D49-AC47-F70E4FE17B5D}" type="slidenum">
              <a:rPr kumimoji="1" lang="zh-CN" altLang="en-US" smtClean="0"/>
              <a:t>1</a:t>
            </a:fld>
            <a:endParaRPr kumimoji="1" lang="zh-CN" altLang="en-US"/>
          </a:p>
        </p:txBody>
      </p:sp>
      <p:sp>
        <p:nvSpPr>
          <p:cNvPr id="5" name="日期占位符 4"/>
          <p:cNvSpPr>
            <a:spLocks noGrp="1"/>
          </p:cNvSpPr>
          <p:nvPr>
            <p:ph type="dt" idx="11"/>
          </p:nvPr>
        </p:nvSpPr>
        <p:spPr/>
        <p:txBody>
          <a:bodyPr/>
          <a:lstStyle/>
          <a:p>
            <a:r>
              <a:rPr kumimoji="1" lang="en-US" altLang="zh-CN" smtClean="0"/>
              <a:t>Nov. 3 - Nov. 4, 2016, Pairs</a:t>
            </a:r>
            <a:endParaRPr kumimoji="1" lang="zh-CN" altLang="en-US"/>
          </a:p>
        </p:txBody>
      </p:sp>
    </p:spTree>
    <p:extLst>
      <p:ext uri="{BB962C8B-B14F-4D97-AF65-F5344CB8AC3E}">
        <p14:creationId xmlns:p14="http://schemas.microsoft.com/office/powerpoint/2010/main" val="2383931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r>
              <a:rPr kumimoji="1" lang="en-US" altLang="zh-CN" smtClean="0"/>
              <a:t>Nov. 3 – Nov. 4, 2016, Paris</a:t>
            </a:r>
            <a:endParaRPr kumimoji="1" lang="zh-CN" altLang="en-US"/>
          </a:p>
        </p:txBody>
      </p:sp>
      <p:sp>
        <p:nvSpPr>
          <p:cNvPr id="5" name="页脚占位符 4"/>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6" name="幻灯片编号占位符 5"/>
          <p:cNvSpPr>
            <a:spLocks noGrp="1"/>
          </p:cNvSpPr>
          <p:nvPr>
            <p:ph type="sldNum" sz="quarter" idx="12"/>
          </p:nvPr>
        </p:nvSpPr>
        <p:spPr/>
        <p:txBody>
          <a:bodyPr/>
          <a:lstStyle/>
          <a:p>
            <a:fld id="{460C80A0-B8D2-E24B-BB0B-F9CFF760956B}" type="slidenum">
              <a:rPr kumimoji="1" lang="zh-CN" altLang="en-US" smtClean="0"/>
              <a:t>‹#›</a:t>
            </a:fld>
            <a:endParaRPr kumimoji="1" lang="zh-CN" altLang="en-US"/>
          </a:p>
        </p:txBody>
      </p:sp>
    </p:spTree>
    <p:extLst>
      <p:ext uri="{BB962C8B-B14F-4D97-AF65-F5344CB8AC3E}">
        <p14:creationId xmlns:p14="http://schemas.microsoft.com/office/powerpoint/2010/main" val="2651534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r>
              <a:rPr kumimoji="1" lang="en-US" altLang="zh-CN" smtClean="0"/>
              <a:t>Nov. 3 – Nov. 4, 2016, Paris</a:t>
            </a:r>
            <a:endParaRPr kumimoji="1" lang="zh-CN" altLang="en-US"/>
          </a:p>
        </p:txBody>
      </p:sp>
      <p:sp>
        <p:nvSpPr>
          <p:cNvPr id="5" name="页脚占位符 4"/>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6" name="幻灯片编号占位符 5"/>
          <p:cNvSpPr>
            <a:spLocks noGrp="1"/>
          </p:cNvSpPr>
          <p:nvPr>
            <p:ph type="sldNum" sz="quarter" idx="12"/>
          </p:nvPr>
        </p:nvSpPr>
        <p:spPr/>
        <p:txBody>
          <a:bodyPr/>
          <a:lstStyle/>
          <a:p>
            <a:fld id="{460C80A0-B8D2-E24B-BB0B-F9CFF760956B}" type="slidenum">
              <a:rPr kumimoji="1" lang="zh-CN" altLang="en-US" smtClean="0"/>
              <a:t>‹#›</a:t>
            </a:fld>
            <a:endParaRPr kumimoji="1" lang="zh-CN" altLang="en-US"/>
          </a:p>
        </p:txBody>
      </p:sp>
    </p:spTree>
    <p:extLst>
      <p:ext uri="{BB962C8B-B14F-4D97-AF65-F5344CB8AC3E}">
        <p14:creationId xmlns:p14="http://schemas.microsoft.com/office/powerpoint/2010/main" val="1048330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457200" y="274638"/>
            <a:ext cx="6019800" cy="5851525"/>
          </a:xfrm>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r>
              <a:rPr kumimoji="1" lang="en-US" altLang="zh-CN" smtClean="0"/>
              <a:t>Nov. 3 – Nov. 4, 2016, Paris</a:t>
            </a:r>
            <a:endParaRPr kumimoji="1" lang="zh-CN" altLang="en-US"/>
          </a:p>
        </p:txBody>
      </p:sp>
      <p:sp>
        <p:nvSpPr>
          <p:cNvPr id="5" name="页脚占位符 4"/>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6" name="幻灯片编号占位符 5"/>
          <p:cNvSpPr>
            <a:spLocks noGrp="1"/>
          </p:cNvSpPr>
          <p:nvPr>
            <p:ph type="sldNum" sz="quarter" idx="12"/>
          </p:nvPr>
        </p:nvSpPr>
        <p:spPr/>
        <p:txBody>
          <a:bodyPr/>
          <a:lstStyle/>
          <a:p>
            <a:fld id="{460C80A0-B8D2-E24B-BB0B-F9CFF760956B}" type="slidenum">
              <a:rPr kumimoji="1" lang="zh-CN" altLang="en-US" smtClean="0"/>
              <a:t>‹#›</a:t>
            </a:fld>
            <a:endParaRPr kumimoji="1" lang="zh-CN" altLang="en-US"/>
          </a:p>
        </p:txBody>
      </p:sp>
    </p:spTree>
    <p:extLst>
      <p:ext uri="{BB962C8B-B14F-4D97-AF65-F5344CB8AC3E}">
        <p14:creationId xmlns:p14="http://schemas.microsoft.com/office/powerpoint/2010/main" val="1629429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r>
              <a:rPr kumimoji="1" lang="en-US" altLang="zh-CN" smtClean="0"/>
              <a:t>Nov. 3 – Nov. 4, 2016, Paris</a:t>
            </a:r>
            <a:endParaRPr kumimoji="1" lang="zh-CN" altLang="en-US"/>
          </a:p>
        </p:txBody>
      </p:sp>
      <p:sp>
        <p:nvSpPr>
          <p:cNvPr id="5" name="页脚占位符 4"/>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6" name="幻灯片编号占位符 5"/>
          <p:cNvSpPr>
            <a:spLocks noGrp="1"/>
          </p:cNvSpPr>
          <p:nvPr>
            <p:ph type="sldNum" sz="quarter" idx="12"/>
          </p:nvPr>
        </p:nvSpPr>
        <p:spPr/>
        <p:txBody>
          <a:bodyPr/>
          <a:lstStyle/>
          <a:p>
            <a:fld id="{460C80A0-B8D2-E24B-BB0B-F9CFF760956B}" type="slidenum">
              <a:rPr kumimoji="1" lang="zh-CN" altLang="en-US" smtClean="0"/>
              <a:t>‹#›</a:t>
            </a:fld>
            <a:endParaRPr kumimoji="1" lang="zh-CN" altLang="en-US"/>
          </a:p>
        </p:txBody>
      </p:sp>
    </p:spTree>
    <p:extLst>
      <p:ext uri="{BB962C8B-B14F-4D97-AF65-F5344CB8AC3E}">
        <p14:creationId xmlns:p14="http://schemas.microsoft.com/office/powerpoint/2010/main" val="4124651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CN" altLang="en-US" smtClean="0"/>
              <a:t>单击此处编辑母版文本样式</a:t>
            </a:r>
          </a:p>
        </p:txBody>
      </p:sp>
      <p:sp>
        <p:nvSpPr>
          <p:cNvPr id="4" name="日期占位符 3"/>
          <p:cNvSpPr>
            <a:spLocks noGrp="1"/>
          </p:cNvSpPr>
          <p:nvPr>
            <p:ph type="dt" sz="half" idx="10"/>
          </p:nvPr>
        </p:nvSpPr>
        <p:spPr/>
        <p:txBody>
          <a:bodyPr/>
          <a:lstStyle/>
          <a:p>
            <a:r>
              <a:rPr kumimoji="1" lang="en-US" altLang="zh-CN" smtClean="0"/>
              <a:t>Nov. 3 – Nov. 4, 2016, Paris</a:t>
            </a:r>
            <a:endParaRPr kumimoji="1" lang="zh-CN" altLang="en-US"/>
          </a:p>
        </p:txBody>
      </p:sp>
      <p:sp>
        <p:nvSpPr>
          <p:cNvPr id="5" name="页脚占位符 4"/>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6" name="幻灯片编号占位符 5"/>
          <p:cNvSpPr>
            <a:spLocks noGrp="1"/>
          </p:cNvSpPr>
          <p:nvPr>
            <p:ph type="sldNum" sz="quarter" idx="12"/>
          </p:nvPr>
        </p:nvSpPr>
        <p:spPr/>
        <p:txBody>
          <a:bodyPr/>
          <a:lstStyle/>
          <a:p>
            <a:fld id="{460C80A0-B8D2-E24B-BB0B-F9CFF760956B}" type="slidenum">
              <a:rPr kumimoji="1" lang="zh-CN" altLang="en-US" smtClean="0"/>
              <a:t>‹#›</a:t>
            </a:fld>
            <a:endParaRPr kumimoji="1" lang="zh-CN" altLang="en-US"/>
          </a:p>
        </p:txBody>
      </p:sp>
    </p:spTree>
    <p:extLst>
      <p:ext uri="{BB962C8B-B14F-4D97-AF65-F5344CB8AC3E}">
        <p14:creationId xmlns:p14="http://schemas.microsoft.com/office/powerpoint/2010/main" val="482147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r>
              <a:rPr kumimoji="1" lang="en-US" altLang="zh-CN" smtClean="0"/>
              <a:t>Nov. 3 – Nov. 4, 2016, Paris</a:t>
            </a:r>
            <a:endParaRPr kumimoji="1" lang="zh-CN" altLang="en-US"/>
          </a:p>
        </p:txBody>
      </p:sp>
      <p:sp>
        <p:nvSpPr>
          <p:cNvPr id="6" name="页脚占位符 5"/>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7" name="幻灯片编号占位符 6"/>
          <p:cNvSpPr>
            <a:spLocks noGrp="1"/>
          </p:cNvSpPr>
          <p:nvPr>
            <p:ph type="sldNum" sz="quarter" idx="12"/>
          </p:nvPr>
        </p:nvSpPr>
        <p:spPr/>
        <p:txBody>
          <a:bodyPr/>
          <a:lstStyle/>
          <a:p>
            <a:fld id="{460C80A0-B8D2-E24B-BB0B-F9CFF760956B}" type="slidenum">
              <a:rPr kumimoji="1" lang="zh-CN" altLang="en-US" smtClean="0"/>
              <a:t>‹#›</a:t>
            </a:fld>
            <a:endParaRPr kumimoji="1" lang="zh-CN" altLang="en-US"/>
          </a:p>
        </p:txBody>
      </p:sp>
    </p:spTree>
    <p:extLst>
      <p:ext uri="{BB962C8B-B14F-4D97-AF65-F5344CB8AC3E}">
        <p14:creationId xmlns:p14="http://schemas.microsoft.com/office/powerpoint/2010/main" val="2998513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r>
              <a:rPr kumimoji="1" lang="en-US" altLang="zh-CN" smtClean="0"/>
              <a:t>Nov. 3 – Nov. 4, 2016, Paris</a:t>
            </a:r>
            <a:endParaRPr kumimoji="1" lang="zh-CN" altLang="en-US"/>
          </a:p>
        </p:txBody>
      </p:sp>
      <p:sp>
        <p:nvSpPr>
          <p:cNvPr id="8" name="页脚占位符 7"/>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9" name="幻灯片编号占位符 8"/>
          <p:cNvSpPr>
            <a:spLocks noGrp="1"/>
          </p:cNvSpPr>
          <p:nvPr>
            <p:ph type="sldNum" sz="quarter" idx="12"/>
          </p:nvPr>
        </p:nvSpPr>
        <p:spPr/>
        <p:txBody>
          <a:bodyPr/>
          <a:lstStyle/>
          <a:p>
            <a:fld id="{460C80A0-B8D2-E24B-BB0B-F9CFF760956B}" type="slidenum">
              <a:rPr kumimoji="1" lang="zh-CN" altLang="en-US" smtClean="0"/>
              <a:t>‹#›</a:t>
            </a:fld>
            <a:endParaRPr kumimoji="1" lang="zh-CN" altLang="en-US"/>
          </a:p>
        </p:txBody>
      </p:sp>
    </p:spTree>
    <p:extLst>
      <p:ext uri="{BB962C8B-B14F-4D97-AF65-F5344CB8AC3E}">
        <p14:creationId xmlns:p14="http://schemas.microsoft.com/office/powerpoint/2010/main" val="358145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r>
              <a:rPr kumimoji="1" lang="en-US" altLang="zh-CN" smtClean="0"/>
              <a:t>Nov. 3 – Nov. 4, 2016, Paris</a:t>
            </a:r>
            <a:endParaRPr kumimoji="1" lang="zh-CN" altLang="en-US"/>
          </a:p>
        </p:txBody>
      </p:sp>
      <p:sp>
        <p:nvSpPr>
          <p:cNvPr id="4" name="页脚占位符 3"/>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5" name="幻灯片编号占位符 4"/>
          <p:cNvSpPr>
            <a:spLocks noGrp="1"/>
          </p:cNvSpPr>
          <p:nvPr>
            <p:ph type="sldNum" sz="quarter" idx="12"/>
          </p:nvPr>
        </p:nvSpPr>
        <p:spPr/>
        <p:txBody>
          <a:bodyPr/>
          <a:lstStyle/>
          <a:p>
            <a:fld id="{460C80A0-B8D2-E24B-BB0B-F9CFF760956B}" type="slidenum">
              <a:rPr kumimoji="1" lang="zh-CN" altLang="en-US" smtClean="0"/>
              <a:t>‹#›</a:t>
            </a:fld>
            <a:endParaRPr kumimoji="1" lang="zh-CN" altLang="en-US"/>
          </a:p>
        </p:txBody>
      </p:sp>
    </p:spTree>
    <p:extLst>
      <p:ext uri="{BB962C8B-B14F-4D97-AF65-F5344CB8AC3E}">
        <p14:creationId xmlns:p14="http://schemas.microsoft.com/office/powerpoint/2010/main" val="1428678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r>
              <a:rPr kumimoji="1" lang="en-US" altLang="zh-CN" smtClean="0"/>
              <a:t>Nov. 3 – Nov. 4, 2016, Paris</a:t>
            </a:r>
            <a:endParaRPr kumimoji="1" lang="zh-CN" altLang="en-US"/>
          </a:p>
        </p:txBody>
      </p:sp>
      <p:sp>
        <p:nvSpPr>
          <p:cNvPr id="3" name="页脚占位符 2"/>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4" name="幻灯片编号占位符 3"/>
          <p:cNvSpPr>
            <a:spLocks noGrp="1"/>
          </p:cNvSpPr>
          <p:nvPr>
            <p:ph type="sldNum" sz="quarter" idx="12"/>
          </p:nvPr>
        </p:nvSpPr>
        <p:spPr/>
        <p:txBody>
          <a:bodyPr/>
          <a:lstStyle/>
          <a:p>
            <a:fld id="{460C80A0-B8D2-E24B-BB0B-F9CFF760956B}" type="slidenum">
              <a:rPr kumimoji="1" lang="zh-CN" altLang="en-US" smtClean="0"/>
              <a:t>‹#›</a:t>
            </a:fld>
            <a:endParaRPr kumimoji="1" lang="zh-CN" altLang="en-US"/>
          </a:p>
        </p:txBody>
      </p:sp>
    </p:spTree>
    <p:extLst>
      <p:ext uri="{BB962C8B-B14F-4D97-AF65-F5344CB8AC3E}">
        <p14:creationId xmlns:p14="http://schemas.microsoft.com/office/powerpoint/2010/main" val="2040735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r>
              <a:rPr kumimoji="1" lang="en-US" altLang="zh-CN" smtClean="0"/>
              <a:t>Nov. 3 – Nov. 4, 2016, Paris</a:t>
            </a:r>
            <a:endParaRPr kumimoji="1" lang="zh-CN" altLang="en-US"/>
          </a:p>
        </p:txBody>
      </p:sp>
      <p:sp>
        <p:nvSpPr>
          <p:cNvPr id="6" name="页脚占位符 5"/>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7" name="幻灯片编号占位符 6"/>
          <p:cNvSpPr>
            <a:spLocks noGrp="1"/>
          </p:cNvSpPr>
          <p:nvPr>
            <p:ph type="sldNum" sz="quarter" idx="12"/>
          </p:nvPr>
        </p:nvSpPr>
        <p:spPr/>
        <p:txBody>
          <a:bodyPr/>
          <a:lstStyle/>
          <a:p>
            <a:fld id="{460C80A0-B8D2-E24B-BB0B-F9CFF760956B}" type="slidenum">
              <a:rPr kumimoji="1" lang="zh-CN" altLang="en-US" smtClean="0"/>
              <a:t>‹#›</a:t>
            </a:fld>
            <a:endParaRPr kumimoji="1" lang="zh-CN" altLang="en-US"/>
          </a:p>
        </p:txBody>
      </p:sp>
    </p:spTree>
    <p:extLst>
      <p:ext uri="{BB962C8B-B14F-4D97-AF65-F5344CB8AC3E}">
        <p14:creationId xmlns:p14="http://schemas.microsoft.com/office/powerpoint/2010/main" val="1254688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r>
              <a:rPr kumimoji="1" lang="en-US" altLang="zh-CN" smtClean="0"/>
              <a:t>Nov. 3 – Nov. 4, 2016, Paris</a:t>
            </a:r>
            <a:endParaRPr kumimoji="1" lang="zh-CN" altLang="en-US"/>
          </a:p>
        </p:txBody>
      </p:sp>
      <p:sp>
        <p:nvSpPr>
          <p:cNvPr id="6" name="页脚占位符 5"/>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7" name="幻灯片编号占位符 6"/>
          <p:cNvSpPr>
            <a:spLocks noGrp="1"/>
          </p:cNvSpPr>
          <p:nvPr>
            <p:ph type="sldNum" sz="quarter" idx="12"/>
          </p:nvPr>
        </p:nvSpPr>
        <p:spPr/>
        <p:txBody>
          <a:bodyPr/>
          <a:lstStyle/>
          <a:p>
            <a:fld id="{460C80A0-B8D2-E24B-BB0B-F9CFF760956B}" type="slidenum">
              <a:rPr kumimoji="1" lang="zh-CN" altLang="en-US" smtClean="0"/>
              <a:t>‹#›</a:t>
            </a:fld>
            <a:endParaRPr kumimoji="1" lang="zh-CN" altLang="en-US"/>
          </a:p>
        </p:txBody>
      </p:sp>
    </p:spTree>
    <p:extLst>
      <p:ext uri="{BB962C8B-B14F-4D97-AF65-F5344CB8AC3E}">
        <p14:creationId xmlns:p14="http://schemas.microsoft.com/office/powerpoint/2010/main" val="33563058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zh-CN" smtClean="0"/>
              <a:t>Nov. 3 – Nov. 4, 2016, Paris</a:t>
            </a:r>
            <a:endParaRPr kumimoji="1" lang="zh-CN" altLang="en-US" dirty="0"/>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zh-CN" smtClean="0"/>
              <a:t>Universities meet laboratories 2016</a:t>
            </a:r>
            <a:endParaRPr kumimoji="1" lang="zh-CN" altLang="en-US" dirty="0"/>
          </a:p>
        </p:txBody>
      </p:sp>
      <p:sp>
        <p:nvSpPr>
          <p:cNvPr id="6" name="幻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C80A0-B8D2-E24B-BB0B-F9CFF760956B}" type="slidenum">
              <a:rPr kumimoji="1" lang="zh-CN" altLang="en-US" smtClean="0"/>
              <a:t>‹#›</a:t>
            </a:fld>
            <a:endParaRPr kumimoji="1" lang="zh-CN" altLang="en-US"/>
          </a:p>
        </p:txBody>
      </p:sp>
    </p:spTree>
    <p:extLst>
      <p:ext uri="{BB962C8B-B14F-4D97-AF65-F5344CB8AC3E}">
        <p14:creationId xmlns:p14="http://schemas.microsoft.com/office/powerpoint/2010/main" val="1803171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 Id="rId3"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817810"/>
            <a:ext cx="7772400" cy="1470025"/>
          </a:xfrm>
        </p:spPr>
        <p:txBody>
          <a:bodyPr>
            <a:normAutofit/>
          </a:bodyPr>
          <a:lstStyle/>
          <a:p>
            <a:r>
              <a:rPr kumimoji="1" lang="en-US" altLang="zh-CN" sz="3600" b="1" dirty="0" smtClean="0">
                <a:solidFill>
                  <a:srgbClr val="FF0000"/>
                </a:solidFill>
              </a:rPr>
              <a:t>Universities and Laboratories in China</a:t>
            </a:r>
            <a:endParaRPr kumimoji="1" lang="zh-CN" altLang="en-US" sz="3600" b="1" dirty="0">
              <a:solidFill>
                <a:srgbClr val="FF0000"/>
              </a:solidFill>
            </a:endParaRPr>
          </a:p>
        </p:txBody>
      </p:sp>
      <p:sp>
        <p:nvSpPr>
          <p:cNvPr id="3" name="副标题 2"/>
          <p:cNvSpPr>
            <a:spLocks noGrp="1"/>
          </p:cNvSpPr>
          <p:nvPr>
            <p:ph type="subTitle" idx="1"/>
          </p:nvPr>
        </p:nvSpPr>
        <p:spPr>
          <a:xfrm>
            <a:off x="1371600" y="3397739"/>
            <a:ext cx="6400800" cy="1752600"/>
          </a:xfrm>
        </p:spPr>
        <p:txBody>
          <a:bodyPr/>
          <a:lstStyle/>
          <a:p>
            <a:r>
              <a:rPr kumimoji="1" lang="en-US" altLang="zh-CN" dirty="0" smtClean="0">
                <a:solidFill>
                  <a:srgbClr val="FF6600"/>
                </a:solidFill>
              </a:rPr>
              <a:t>Weibin Liu</a:t>
            </a:r>
          </a:p>
          <a:p>
            <a:r>
              <a:rPr kumimoji="1" lang="en-US" altLang="zh-CN" dirty="0" smtClean="0">
                <a:solidFill>
                  <a:srgbClr val="FF6600"/>
                </a:solidFill>
              </a:rPr>
              <a:t>IHEP, China</a:t>
            </a:r>
            <a:endParaRPr kumimoji="1" lang="zh-CN" altLang="en-US" dirty="0">
              <a:solidFill>
                <a:srgbClr val="FF6600"/>
              </a:solidFill>
            </a:endParaRPr>
          </a:p>
        </p:txBody>
      </p:sp>
      <p:sp>
        <p:nvSpPr>
          <p:cNvPr id="5" name="日期占位符 4"/>
          <p:cNvSpPr>
            <a:spLocks noGrp="1"/>
          </p:cNvSpPr>
          <p:nvPr>
            <p:ph type="dt" sz="half" idx="10"/>
          </p:nvPr>
        </p:nvSpPr>
        <p:spPr/>
        <p:txBody>
          <a:bodyPr/>
          <a:lstStyle/>
          <a:p>
            <a:r>
              <a:rPr kumimoji="1" lang="en-US" altLang="zh-CN" smtClean="0"/>
              <a:t>Nov. 3 – Nov. 4, 2016, Paris</a:t>
            </a:r>
            <a:endParaRPr kumimoji="1" lang="zh-CN" altLang="en-US" dirty="0"/>
          </a:p>
        </p:txBody>
      </p:sp>
      <p:sp>
        <p:nvSpPr>
          <p:cNvPr id="6" name="页脚占位符 5"/>
          <p:cNvSpPr>
            <a:spLocks noGrp="1"/>
          </p:cNvSpPr>
          <p:nvPr>
            <p:ph type="ftr" sz="quarter" idx="11"/>
          </p:nvPr>
        </p:nvSpPr>
        <p:spPr/>
        <p:txBody>
          <a:bodyPr/>
          <a:lstStyle/>
          <a:p>
            <a:r>
              <a:rPr kumimoji="1" lang="en-US" altLang="zh-CN" dirty="0" smtClean="0"/>
              <a:t>Universities meet laboratories 2016</a:t>
            </a:r>
            <a:endParaRPr kumimoji="1" lang="zh-CN" altLang="en-US" dirty="0"/>
          </a:p>
        </p:txBody>
      </p:sp>
      <p:sp>
        <p:nvSpPr>
          <p:cNvPr id="7" name="幻灯片编号占位符 6"/>
          <p:cNvSpPr>
            <a:spLocks noGrp="1"/>
          </p:cNvSpPr>
          <p:nvPr>
            <p:ph type="sldNum" sz="quarter" idx="12"/>
          </p:nvPr>
        </p:nvSpPr>
        <p:spPr/>
        <p:txBody>
          <a:bodyPr/>
          <a:lstStyle/>
          <a:p>
            <a:fld id="{460C80A0-B8D2-E24B-BB0B-F9CFF760956B}" type="slidenum">
              <a:rPr kumimoji="1" lang="zh-CN" altLang="en-US" smtClean="0"/>
              <a:t>1</a:t>
            </a:fld>
            <a:endParaRPr kumimoji="1" lang="zh-CN" altLang="en-US"/>
          </a:p>
        </p:txBody>
      </p:sp>
    </p:spTree>
    <p:extLst>
      <p:ext uri="{BB962C8B-B14F-4D97-AF65-F5344CB8AC3E}">
        <p14:creationId xmlns:p14="http://schemas.microsoft.com/office/powerpoint/2010/main" val="278763145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57199" y="1516778"/>
            <a:ext cx="8061569" cy="4401206"/>
          </a:xfrm>
          <a:prstGeom prst="rect">
            <a:avLst/>
          </a:prstGeom>
          <a:noFill/>
        </p:spPr>
        <p:txBody>
          <a:bodyPr wrap="square" rtlCol="0">
            <a:spAutoFit/>
          </a:bodyPr>
          <a:lstStyle/>
          <a:p>
            <a:pPr algn="just">
              <a:spcAft>
                <a:spcPts val="600"/>
              </a:spcAft>
            </a:pPr>
            <a:r>
              <a:rPr lang="en-US" altLang="zh-CN" dirty="0"/>
              <a:t>Since the first successful </a:t>
            </a:r>
            <a:r>
              <a:rPr lang="en-US" altLang="zh-CN" dirty="0" err="1"/>
              <a:t>e+e</a:t>
            </a:r>
            <a:r>
              <a:rPr lang="en-US" altLang="zh-CN" dirty="0"/>
              <a:t>- collisions at the Beijing Electron Positron Collider (BEPC) in October 1988, IHEP has become established as one of the world’s major High Energy Physics (HEP) laboratories. Several important physics results were obtained with BEPC by the Beijing Spectrometer (BES) collaboration, such as the precision measurement of the </a:t>
            </a:r>
            <a:r>
              <a:rPr lang="en-US" altLang="zh-CN" dirty="0" err="1"/>
              <a:t>τ</a:t>
            </a:r>
            <a:r>
              <a:rPr lang="en-US" altLang="zh-CN" dirty="0"/>
              <a:t> lepton mass, direct and model-independent measurement of the Ds meson decay constant, precision measurement of the resonance parameters of the J/</a:t>
            </a:r>
            <a:r>
              <a:rPr lang="en-US" altLang="zh-CN" dirty="0" err="1"/>
              <a:t>ψ</a:t>
            </a:r>
            <a:r>
              <a:rPr lang="en-US" altLang="zh-CN" dirty="0"/>
              <a:t>, and precision measurements of hadron cross-sections (R values) for electron-positron annihilations in the 2-5 </a:t>
            </a:r>
            <a:r>
              <a:rPr lang="en-US" altLang="zh-CN" dirty="0" err="1"/>
              <a:t>GeV</a:t>
            </a:r>
            <a:r>
              <a:rPr lang="en-US" altLang="zh-CN" dirty="0"/>
              <a:t> energy region</a:t>
            </a:r>
            <a:r>
              <a:rPr lang="en-US" altLang="zh-CN" dirty="0" smtClean="0"/>
              <a:t>.</a:t>
            </a:r>
          </a:p>
          <a:p>
            <a:pPr algn="just">
              <a:spcAft>
                <a:spcPts val="600"/>
              </a:spcAft>
            </a:pPr>
            <a:r>
              <a:rPr lang="en-US" altLang="zh-CN" dirty="0"/>
              <a:t>In July 2009, the major upgrade of BEPC (BEPCII) passed the State Acceptance Test and was put into operation, with an initial luminosity 30 times greater than </a:t>
            </a:r>
            <a:r>
              <a:rPr lang="en-US" altLang="zh-CN" dirty="0" smtClean="0"/>
              <a:t>BEPC. </a:t>
            </a:r>
            <a:r>
              <a:rPr lang="en-US" altLang="zh-CN" dirty="0"/>
              <a:t>In recent years, the luminosity of BEPCII has been continuously improved to an unprecedented level, allowing the BESIII Collaboration to obtain a number of very important new results, such as the discovery of charged </a:t>
            </a:r>
            <a:r>
              <a:rPr lang="en-US" altLang="zh-CN" dirty="0" err="1"/>
              <a:t>charmonium</a:t>
            </a:r>
            <a:r>
              <a:rPr lang="en-US" altLang="zh-CN" dirty="0"/>
              <a:t> </a:t>
            </a:r>
            <a:r>
              <a:rPr lang="en-US" altLang="zh-CN" dirty="0" err="1"/>
              <a:t>Zc</a:t>
            </a:r>
            <a:r>
              <a:rPr lang="en-US" altLang="zh-CN" dirty="0"/>
              <a:t> (3900) and the first observation of many new light hadrons</a:t>
            </a:r>
            <a:r>
              <a:rPr lang="en-US" altLang="zh-CN" dirty="0" smtClean="0"/>
              <a:t>.</a:t>
            </a:r>
          </a:p>
          <a:p>
            <a:pPr algn="just">
              <a:spcAft>
                <a:spcPts val="600"/>
              </a:spcAft>
            </a:pPr>
            <a:r>
              <a:rPr lang="en-US" altLang="zh-CN" b="1" dirty="0" smtClean="0">
                <a:solidFill>
                  <a:srgbClr val="FF0000"/>
                </a:solidFill>
              </a:rPr>
              <a:t>On April 5</a:t>
            </a:r>
            <a:r>
              <a:rPr lang="en-US" altLang="zh-CN" b="1" baseline="30000" dirty="0" smtClean="0">
                <a:solidFill>
                  <a:srgbClr val="FF0000"/>
                </a:solidFill>
              </a:rPr>
              <a:t>th</a:t>
            </a:r>
            <a:r>
              <a:rPr lang="en-US" altLang="zh-CN" b="1" dirty="0" smtClean="0">
                <a:solidFill>
                  <a:srgbClr val="FF0000"/>
                </a:solidFill>
              </a:rPr>
              <a:t> 2016, the luminosity of BEPCII reached the design goal, 1×10</a:t>
            </a:r>
            <a:r>
              <a:rPr lang="en-US" altLang="zh-CN" b="1" baseline="30000" dirty="0" smtClean="0">
                <a:solidFill>
                  <a:srgbClr val="FF0000"/>
                </a:solidFill>
              </a:rPr>
              <a:t>33</a:t>
            </a:r>
            <a:r>
              <a:rPr lang="en-US" altLang="zh-CN" b="1" dirty="0" smtClean="0">
                <a:solidFill>
                  <a:srgbClr val="FF0000"/>
                </a:solidFill>
              </a:rPr>
              <a:t> cm</a:t>
            </a:r>
            <a:r>
              <a:rPr lang="en-US" altLang="zh-CN" b="1" baseline="30000" dirty="0" smtClean="0">
                <a:solidFill>
                  <a:srgbClr val="FF0000"/>
                </a:solidFill>
              </a:rPr>
              <a:t>-2</a:t>
            </a:r>
            <a:r>
              <a:rPr lang="en-US" altLang="zh-CN" b="1" dirty="0" smtClean="0">
                <a:solidFill>
                  <a:srgbClr val="FF0000"/>
                </a:solidFill>
              </a:rPr>
              <a:t>s</a:t>
            </a:r>
            <a:r>
              <a:rPr lang="en-US" altLang="zh-CN" b="1" baseline="30000" dirty="0" smtClean="0">
                <a:solidFill>
                  <a:srgbClr val="FF0000"/>
                </a:solidFill>
              </a:rPr>
              <a:t>-1</a:t>
            </a:r>
            <a:r>
              <a:rPr lang="en-US" altLang="zh-CN" b="1" dirty="0" smtClean="0"/>
              <a:t>.</a:t>
            </a:r>
            <a:endParaRPr lang="en-US" altLang="zh-CN" b="1" dirty="0"/>
          </a:p>
        </p:txBody>
      </p:sp>
      <p:sp>
        <p:nvSpPr>
          <p:cNvPr id="3" name="日期占位符 2"/>
          <p:cNvSpPr>
            <a:spLocks noGrp="1"/>
          </p:cNvSpPr>
          <p:nvPr>
            <p:ph type="dt" sz="half" idx="10"/>
          </p:nvPr>
        </p:nvSpPr>
        <p:spPr/>
        <p:txBody>
          <a:bodyPr/>
          <a:lstStyle/>
          <a:p>
            <a:r>
              <a:rPr kumimoji="1" lang="en-US" altLang="zh-CN" dirty="0" smtClean="0"/>
              <a:t>Nov. 3 – Nov. 4, 2016, Paris</a:t>
            </a:r>
            <a:endParaRPr kumimoji="1" lang="zh-CN" altLang="en-US" dirty="0"/>
          </a:p>
        </p:txBody>
      </p:sp>
      <p:sp>
        <p:nvSpPr>
          <p:cNvPr id="7" name="页脚占位符 6"/>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8" name="幻灯片编号占位符 7"/>
          <p:cNvSpPr>
            <a:spLocks noGrp="1"/>
          </p:cNvSpPr>
          <p:nvPr>
            <p:ph type="sldNum" sz="quarter" idx="12"/>
          </p:nvPr>
        </p:nvSpPr>
        <p:spPr/>
        <p:txBody>
          <a:bodyPr/>
          <a:lstStyle/>
          <a:p>
            <a:fld id="{460C80A0-B8D2-E24B-BB0B-F9CFF760956B}" type="slidenum">
              <a:rPr kumimoji="1" lang="zh-CN" altLang="en-US" smtClean="0"/>
              <a:t>10</a:t>
            </a:fld>
            <a:endParaRPr kumimoji="1" lang="zh-CN" altLang="en-US"/>
          </a:p>
        </p:txBody>
      </p:sp>
      <p:pic>
        <p:nvPicPr>
          <p:cNvPr id="11" name="图片 10"/>
          <p:cNvPicPr>
            <a:picLocks noChangeAspect="1"/>
          </p:cNvPicPr>
          <p:nvPr/>
        </p:nvPicPr>
        <p:blipFill>
          <a:blip r:embed="rId2"/>
          <a:stretch>
            <a:fillRect/>
          </a:stretch>
        </p:blipFill>
        <p:spPr>
          <a:xfrm>
            <a:off x="73269" y="556846"/>
            <a:ext cx="1210008" cy="797292"/>
          </a:xfrm>
          <a:prstGeom prst="rect">
            <a:avLst/>
          </a:prstGeom>
        </p:spPr>
      </p:pic>
    </p:spTree>
    <p:extLst>
      <p:ext uri="{BB962C8B-B14F-4D97-AF65-F5344CB8AC3E}">
        <p14:creationId xmlns:p14="http://schemas.microsoft.com/office/powerpoint/2010/main" val="289312978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274638"/>
            <a:ext cx="8229600" cy="1143000"/>
          </a:xfrm>
        </p:spPr>
        <p:txBody>
          <a:bodyPr>
            <a:normAutofit/>
          </a:bodyPr>
          <a:lstStyle/>
          <a:p>
            <a:r>
              <a:rPr kumimoji="1" lang="en-US" altLang="zh-CN" sz="3600" dirty="0" smtClean="0">
                <a:solidFill>
                  <a:srgbClr val="FF0000"/>
                </a:solidFill>
              </a:rPr>
              <a:t>China Spallation Neutron Source (CSNS)</a:t>
            </a:r>
            <a:endParaRPr kumimoji="1" lang="zh-CN" altLang="en-US" sz="3600" dirty="0">
              <a:solidFill>
                <a:srgbClr val="FF0000"/>
              </a:solidFill>
            </a:endParaRPr>
          </a:p>
        </p:txBody>
      </p:sp>
      <p:sp>
        <p:nvSpPr>
          <p:cNvPr id="4" name="日期占位符 3"/>
          <p:cNvSpPr>
            <a:spLocks noGrp="1"/>
          </p:cNvSpPr>
          <p:nvPr>
            <p:ph type="dt" sz="half" idx="10"/>
          </p:nvPr>
        </p:nvSpPr>
        <p:spPr/>
        <p:txBody>
          <a:bodyPr/>
          <a:lstStyle/>
          <a:p>
            <a:r>
              <a:rPr kumimoji="1" lang="en-US" altLang="zh-CN" smtClean="0"/>
              <a:t>Nov. 3 – Nov. 4, 2016, Paris</a:t>
            </a:r>
            <a:endParaRPr kumimoji="1" lang="zh-CN" altLang="en-US"/>
          </a:p>
        </p:txBody>
      </p:sp>
      <p:sp>
        <p:nvSpPr>
          <p:cNvPr id="5" name="页脚占位符 4"/>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6" name="幻灯片编号占位符 5"/>
          <p:cNvSpPr>
            <a:spLocks noGrp="1"/>
          </p:cNvSpPr>
          <p:nvPr>
            <p:ph type="sldNum" sz="quarter" idx="12"/>
          </p:nvPr>
        </p:nvSpPr>
        <p:spPr/>
        <p:txBody>
          <a:bodyPr/>
          <a:lstStyle/>
          <a:p>
            <a:fld id="{460C80A0-B8D2-E24B-BB0B-F9CFF760956B}" type="slidenum">
              <a:rPr kumimoji="1" lang="zh-CN" altLang="en-US" smtClean="0"/>
              <a:t>11</a:t>
            </a:fld>
            <a:endParaRPr kumimoji="1" lang="zh-CN" altLang="en-US"/>
          </a:p>
        </p:txBody>
      </p:sp>
      <p:pic>
        <p:nvPicPr>
          <p:cNvPr id="8" name="图片 7" descr="W02015092233095505687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0384" y="3757735"/>
            <a:ext cx="4294926" cy="2373923"/>
          </a:xfrm>
          <a:prstGeom prst="rect">
            <a:avLst/>
          </a:prstGeom>
        </p:spPr>
      </p:pic>
      <p:pic>
        <p:nvPicPr>
          <p:cNvPr id="10" name="图片 9" descr="201503094210568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077" y="3757735"/>
            <a:ext cx="4159164" cy="2373923"/>
          </a:xfrm>
          <a:prstGeom prst="rect">
            <a:avLst/>
          </a:prstGeom>
        </p:spPr>
      </p:pic>
      <p:sp>
        <p:nvSpPr>
          <p:cNvPr id="11" name="文本框 10"/>
          <p:cNvSpPr txBox="1"/>
          <p:nvPr/>
        </p:nvSpPr>
        <p:spPr>
          <a:xfrm>
            <a:off x="1260231" y="6131658"/>
            <a:ext cx="2305538" cy="307777"/>
          </a:xfrm>
          <a:prstGeom prst="rect">
            <a:avLst/>
          </a:prstGeom>
          <a:noFill/>
        </p:spPr>
        <p:txBody>
          <a:bodyPr wrap="square" rtlCol="0">
            <a:spAutoFit/>
          </a:bodyPr>
          <a:lstStyle/>
          <a:p>
            <a:r>
              <a:rPr kumimoji="1" lang="en-US" altLang="zh-CN" sz="1400" dirty="0" smtClean="0"/>
              <a:t>Bird view of CSNS (2015)</a:t>
            </a:r>
            <a:endParaRPr kumimoji="1" lang="zh-CN" altLang="en-US" sz="1400" dirty="0"/>
          </a:p>
        </p:txBody>
      </p:sp>
      <p:sp>
        <p:nvSpPr>
          <p:cNvPr id="12" name="文本框 11"/>
          <p:cNvSpPr txBox="1"/>
          <p:nvPr/>
        </p:nvSpPr>
        <p:spPr>
          <a:xfrm>
            <a:off x="5920154" y="6131658"/>
            <a:ext cx="1856154" cy="307777"/>
          </a:xfrm>
          <a:prstGeom prst="rect">
            <a:avLst/>
          </a:prstGeom>
          <a:noFill/>
        </p:spPr>
        <p:txBody>
          <a:bodyPr wrap="square" rtlCol="0">
            <a:spAutoFit/>
          </a:bodyPr>
          <a:lstStyle/>
          <a:p>
            <a:pPr algn="ctr"/>
            <a:r>
              <a:rPr kumimoji="1" lang="en-US" altLang="zh-CN" sz="1400" dirty="0" smtClean="0"/>
              <a:t>RCS of CSNS (2016)</a:t>
            </a:r>
            <a:endParaRPr kumimoji="1" lang="zh-CN" altLang="en-US" sz="1400" dirty="0"/>
          </a:p>
        </p:txBody>
      </p:sp>
      <p:sp>
        <p:nvSpPr>
          <p:cNvPr id="13" name="矩形 12"/>
          <p:cNvSpPr/>
          <p:nvPr/>
        </p:nvSpPr>
        <p:spPr>
          <a:xfrm>
            <a:off x="457200" y="1417638"/>
            <a:ext cx="8229600" cy="2323713"/>
          </a:xfrm>
          <a:prstGeom prst="rect">
            <a:avLst/>
          </a:prstGeom>
        </p:spPr>
        <p:txBody>
          <a:bodyPr wrap="square">
            <a:spAutoFit/>
          </a:bodyPr>
          <a:lstStyle/>
          <a:p>
            <a:pPr algn="just">
              <a:spcAft>
                <a:spcPts val="600"/>
              </a:spcAft>
            </a:pPr>
            <a:r>
              <a:rPr lang="en-US" altLang="zh-CN" sz="2000" dirty="0"/>
              <a:t>CSNS construction site locates </a:t>
            </a:r>
            <a:r>
              <a:rPr lang="en-US" altLang="zh-CN" sz="2000" dirty="0" smtClean="0"/>
              <a:t>in</a:t>
            </a:r>
            <a:r>
              <a:rPr lang="en-US" altLang="zh-CN" sz="2000" dirty="0" smtClean="0"/>
              <a:t> </a:t>
            </a:r>
            <a:r>
              <a:rPr lang="en-US" altLang="zh-CN" sz="2000" dirty="0"/>
              <a:t>Dongguan, Guangdong province. It is about 85 km from Guangzhou and about 125 km from Hong Kong. IHEP will set up a new branch on the present green field. CSNS will be the first large scientific facility in the south China where the economy grows very rapidly. It is expected the CSNS construction and operation will have positive effects in promoting the sciences and high-tech development in the area</a:t>
            </a:r>
            <a:r>
              <a:rPr lang="en-US" altLang="zh-CN" sz="2000" dirty="0" smtClean="0"/>
              <a:t>.</a:t>
            </a:r>
          </a:p>
          <a:p>
            <a:pPr algn="just">
              <a:spcAft>
                <a:spcPts val="600"/>
              </a:spcAft>
            </a:pPr>
            <a:r>
              <a:rPr lang="en-US" altLang="zh-CN" sz="2000" dirty="0" smtClean="0"/>
              <a:t>(1.6 </a:t>
            </a:r>
            <a:r>
              <a:rPr lang="en-US" altLang="zh-CN" sz="2000" dirty="0" err="1" smtClean="0"/>
              <a:t>GeV</a:t>
            </a:r>
            <a:r>
              <a:rPr lang="en-US" altLang="zh-CN" sz="2000" dirty="0" smtClean="0"/>
              <a:t>, 100 kW, ~ 230 m)</a:t>
            </a:r>
            <a:endParaRPr lang="zh-CN" altLang="en-US" sz="2000" dirty="0"/>
          </a:p>
        </p:txBody>
      </p:sp>
      <p:pic>
        <p:nvPicPr>
          <p:cNvPr id="14" name="图片 13"/>
          <p:cNvPicPr>
            <a:picLocks noChangeAspect="1"/>
          </p:cNvPicPr>
          <p:nvPr/>
        </p:nvPicPr>
        <p:blipFill>
          <a:blip r:embed="rId4"/>
          <a:stretch>
            <a:fillRect/>
          </a:stretch>
        </p:blipFill>
        <p:spPr>
          <a:xfrm>
            <a:off x="105011" y="517768"/>
            <a:ext cx="1155220" cy="665407"/>
          </a:xfrm>
          <a:prstGeom prst="rect">
            <a:avLst/>
          </a:prstGeom>
        </p:spPr>
      </p:pic>
    </p:spTree>
    <p:extLst>
      <p:ext uri="{BB962C8B-B14F-4D97-AF65-F5344CB8AC3E}">
        <p14:creationId xmlns:p14="http://schemas.microsoft.com/office/powerpoint/2010/main" val="24909110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dirty="0">
                <a:solidFill>
                  <a:srgbClr val="FF0000"/>
                </a:solidFill>
              </a:rPr>
              <a:t>The Institute of Modern </a:t>
            </a:r>
            <a:r>
              <a:rPr lang="en-US" altLang="zh-CN" sz="4000" dirty="0" smtClean="0">
                <a:solidFill>
                  <a:srgbClr val="FF0000"/>
                </a:solidFill>
              </a:rPr>
              <a:t>Physics</a:t>
            </a:r>
            <a:endParaRPr kumimoji="1" lang="zh-CN" altLang="en-US" sz="4000" dirty="0">
              <a:solidFill>
                <a:srgbClr val="FF0000"/>
              </a:solidFill>
            </a:endParaRPr>
          </a:p>
        </p:txBody>
      </p:sp>
      <p:sp>
        <p:nvSpPr>
          <p:cNvPr id="4" name="文本框 3"/>
          <p:cNvSpPr txBox="1"/>
          <p:nvPr/>
        </p:nvSpPr>
        <p:spPr>
          <a:xfrm>
            <a:off x="654538" y="1328615"/>
            <a:ext cx="7727462" cy="2662268"/>
          </a:xfrm>
          <a:prstGeom prst="rect">
            <a:avLst/>
          </a:prstGeom>
          <a:noFill/>
        </p:spPr>
        <p:txBody>
          <a:bodyPr wrap="square" rtlCol="0">
            <a:spAutoFit/>
          </a:bodyPr>
          <a:lstStyle/>
          <a:p>
            <a:pPr algn="just">
              <a:spcAft>
                <a:spcPts val="600"/>
              </a:spcAft>
            </a:pPr>
            <a:r>
              <a:rPr lang="en-US" altLang="zh-CN" dirty="0"/>
              <a:t>The Institute of Modern Physics (IMP) of the Chinese Academy of Sciences was founded in l957</a:t>
            </a:r>
            <a:r>
              <a:rPr lang="en-US" altLang="zh-CN" dirty="0" smtClean="0"/>
              <a:t>.</a:t>
            </a:r>
            <a:r>
              <a:rPr lang="en-US" altLang="zh-CN" dirty="0"/>
              <a:t> IMP operates the Heavy Ion Research Facility in Lanzhou (HIRFL), which consists of the Sector Focusing Cyclotron, the Separated Sector Cyclotron, the Cooler Storage Ring (CSR), and a number of experimental terminals. After a half century of development, IMP has become the most important research center for heavy ion sciences in China. </a:t>
            </a:r>
            <a:endParaRPr lang="en-US" altLang="zh-CN" dirty="0" smtClean="0"/>
          </a:p>
          <a:p>
            <a:pPr algn="just">
              <a:spcAft>
                <a:spcPts val="600"/>
              </a:spcAft>
            </a:pPr>
            <a:r>
              <a:rPr lang="en-US" altLang="zh-CN" dirty="0"/>
              <a:t>Cancer therapy has been developed at IMP since </a:t>
            </a:r>
            <a:r>
              <a:rPr lang="en-US" altLang="zh-CN" dirty="0" smtClean="0"/>
              <a:t>2006. </a:t>
            </a:r>
            <a:r>
              <a:rPr lang="en-US" altLang="zh-CN" dirty="0"/>
              <a:t>In collaboration with local government agencies and hospitals</a:t>
            </a:r>
            <a:r>
              <a:rPr lang="zh-CN" altLang="en-US" dirty="0"/>
              <a:t>，</a:t>
            </a:r>
            <a:r>
              <a:rPr lang="en-US" altLang="zh-CN" dirty="0"/>
              <a:t>two dedicated heavy-ion treatment facilities are under construction in Lanzhou and </a:t>
            </a:r>
            <a:r>
              <a:rPr lang="en-US" altLang="zh-CN" dirty="0" err="1"/>
              <a:t>Wuwei</a:t>
            </a:r>
            <a:r>
              <a:rPr lang="en-US" altLang="zh-CN" dirty="0"/>
              <a:t> in Gansu Province</a:t>
            </a:r>
            <a:r>
              <a:rPr lang="en-US" altLang="zh-CN" dirty="0" smtClean="0"/>
              <a:t>.</a:t>
            </a:r>
          </a:p>
        </p:txBody>
      </p:sp>
      <p:sp>
        <p:nvSpPr>
          <p:cNvPr id="3" name="日期占位符 2"/>
          <p:cNvSpPr>
            <a:spLocks noGrp="1"/>
          </p:cNvSpPr>
          <p:nvPr>
            <p:ph type="dt" sz="half" idx="10"/>
          </p:nvPr>
        </p:nvSpPr>
        <p:spPr/>
        <p:txBody>
          <a:bodyPr/>
          <a:lstStyle/>
          <a:p>
            <a:r>
              <a:rPr kumimoji="1" lang="en-US" altLang="zh-CN" smtClean="0"/>
              <a:t>Nov. 3 – Nov. 4, 2016, Paris</a:t>
            </a:r>
            <a:endParaRPr kumimoji="1" lang="zh-CN" altLang="en-US"/>
          </a:p>
        </p:txBody>
      </p:sp>
      <p:sp>
        <p:nvSpPr>
          <p:cNvPr id="5" name="页脚占位符 4"/>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6" name="幻灯片编号占位符 5"/>
          <p:cNvSpPr>
            <a:spLocks noGrp="1"/>
          </p:cNvSpPr>
          <p:nvPr>
            <p:ph type="sldNum" sz="quarter" idx="12"/>
          </p:nvPr>
        </p:nvSpPr>
        <p:spPr/>
        <p:txBody>
          <a:bodyPr/>
          <a:lstStyle/>
          <a:p>
            <a:fld id="{460C80A0-B8D2-E24B-BB0B-F9CFF760956B}" type="slidenum">
              <a:rPr kumimoji="1" lang="zh-CN" altLang="en-US" smtClean="0"/>
              <a:t>12</a:t>
            </a:fld>
            <a:endParaRPr kumimoji="1" lang="zh-CN" altLang="en-US"/>
          </a:p>
        </p:txBody>
      </p:sp>
      <p:pic>
        <p:nvPicPr>
          <p:cNvPr id="7" name="图片 6"/>
          <p:cNvPicPr>
            <a:picLocks noChangeAspect="1"/>
          </p:cNvPicPr>
          <p:nvPr/>
        </p:nvPicPr>
        <p:blipFill>
          <a:blip r:embed="rId2"/>
          <a:stretch>
            <a:fillRect/>
          </a:stretch>
        </p:blipFill>
        <p:spPr>
          <a:xfrm>
            <a:off x="2240468" y="3913938"/>
            <a:ext cx="4469040" cy="2409092"/>
          </a:xfrm>
          <a:prstGeom prst="rect">
            <a:avLst/>
          </a:prstGeom>
        </p:spPr>
      </p:pic>
      <p:pic>
        <p:nvPicPr>
          <p:cNvPr id="8" name="图片 7"/>
          <p:cNvPicPr>
            <a:picLocks noChangeAspect="1"/>
          </p:cNvPicPr>
          <p:nvPr/>
        </p:nvPicPr>
        <p:blipFill>
          <a:blip r:embed="rId3"/>
          <a:stretch>
            <a:fillRect/>
          </a:stretch>
        </p:blipFill>
        <p:spPr>
          <a:xfrm>
            <a:off x="25400" y="426915"/>
            <a:ext cx="863600" cy="901700"/>
          </a:xfrm>
          <a:prstGeom prst="rect">
            <a:avLst/>
          </a:prstGeom>
        </p:spPr>
      </p:pic>
    </p:spTree>
    <p:extLst>
      <p:ext uri="{BB962C8B-B14F-4D97-AF65-F5344CB8AC3E}">
        <p14:creationId xmlns:p14="http://schemas.microsoft.com/office/powerpoint/2010/main" val="386902667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280738" y="3203463"/>
            <a:ext cx="3998185" cy="2373922"/>
          </a:xfrm>
          <a:prstGeom prst="rect">
            <a:avLst/>
          </a:prstGeom>
        </p:spPr>
      </p:pic>
      <p:sp>
        <p:nvSpPr>
          <p:cNvPr id="8" name="文本框 7"/>
          <p:cNvSpPr txBox="1"/>
          <p:nvPr/>
        </p:nvSpPr>
        <p:spPr>
          <a:xfrm>
            <a:off x="713155" y="5577385"/>
            <a:ext cx="3282461" cy="307777"/>
          </a:xfrm>
          <a:prstGeom prst="rect">
            <a:avLst/>
          </a:prstGeom>
          <a:noFill/>
        </p:spPr>
        <p:txBody>
          <a:bodyPr wrap="square" rtlCol="0">
            <a:spAutoFit/>
          </a:bodyPr>
          <a:lstStyle/>
          <a:p>
            <a:pPr algn="ctr"/>
            <a:r>
              <a:rPr kumimoji="1" lang="en-US" altLang="zh-CN" sz="1400" dirty="0" smtClean="0"/>
              <a:t>Road map of ADS</a:t>
            </a:r>
            <a:endParaRPr kumimoji="1" lang="zh-CN" altLang="en-US" sz="1400" dirty="0"/>
          </a:p>
        </p:txBody>
      </p:sp>
      <p:pic>
        <p:nvPicPr>
          <p:cNvPr id="9" name="图片 8"/>
          <p:cNvPicPr>
            <a:picLocks noChangeAspect="1"/>
          </p:cNvPicPr>
          <p:nvPr/>
        </p:nvPicPr>
        <p:blipFill>
          <a:blip r:embed="rId3"/>
          <a:stretch>
            <a:fillRect/>
          </a:stretch>
        </p:blipFill>
        <p:spPr>
          <a:xfrm>
            <a:off x="4507332" y="2730363"/>
            <a:ext cx="3542487" cy="1535627"/>
          </a:xfrm>
          <a:prstGeom prst="rect">
            <a:avLst/>
          </a:prstGeom>
        </p:spPr>
      </p:pic>
      <p:sp>
        <p:nvSpPr>
          <p:cNvPr id="10" name="文本框 9"/>
          <p:cNvSpPr txBox="1"/>
          <p:nvPr/>
        </p:nvSpPr>
        <p:spPr>
          <a:xfrm>
            <a:off x="4986026" y="4265990"/>
            <a:ext cx="2813538" cy="307777"/>
          </a:xfrm>
          <a:prstGeom prst="rect">
            <a:avLst/>
          </a:prstGeom>
          <a:noFill/>
        </p:spPr>
        <p:txBody>
          <a:bodyPr wrap="square" rtlCol="0">
            <a:spAutoFit/>
          </a:bodyPr>
          <a:lstStyle/>
          <a:p>
            <a:pPr algn="ctr"/>
            <a:r>
              <a:rPr kumimoji="1" lang="en-US" altLang="zh-CN" sz="1400" dirty="0" smtClean="0"/>
              <a:t>Layout of ADS Accelerator</a:t>
            </a:r>
            <a:endParaRPr kumimoji="1" lang="zh-CN" altLang="en-US" sz="1400" dirty="0"/>
          </a:p>
        </p:txBody>
      </p:sp>
      <p:sp>
        <p:nvSpPr>
          <p:cNvPr id="11" name="矩形 10"/>
          <p:cNvSpPr/>
          <p:nvPr/>
        </p:nvSpPr>
        <p:spPr>
          <a:xfrm>
            <a:off x="888999" y="791371"/>
            <a:ext cx="7903309" cy="1938992"/>
          </a:xfrm>
          <a:prstGeom prst="rect">
            <a:avLst/>
          </a:prstGeom>
        </p:spPr>
        <p:txBody>
          <a:bodyPr wrap="square">
            <a:spAutoFit/>
          </a:bodyPr>
          <a:lstStyle/>
          <a:p>
            <a:pPr algn="just"/>
            <a:r>
              <a:rPr lang="en-US" altLang="zh-CN" sz="2000" dirty="0"/>
              <a:t>In 2010, IMP took charge of the Advanced Nuclear Fission Energy Program-ADS Transmutation System, a strategic priority research program of CAS. In collaboration with other institutes in China, the project was approved by the central government at the end of 2010. This long-term project aims to build a demonstration facility for the transmutation of nuclear waste produced in nuclear power </a:t>
            </a:r>
            <a:r>
              <a:rPr lang="en-US" altLang="zh-CN" sz="2000" dirty="0" smtClean="0"/>
              <a:t>plants.</a:t>
            </a:r>
            <a:endParaRPr kumimoji="1" lang="zh-CN" altLang="en-US" sz="2000" dirty="0"/>
          </a:p>
        </p:txBody>
      </p:sp>
      <p:grpSp>
        <p:nvGrpSpPr>
          <p:cNvPr id="12" name="组 11"/>
          <p:cNvGrpSpPr/>
          <p:nvPr/>
        </p:nvGrpSpPr>
        <p:grpSpPr>
          <a:xfrm>
            <a:off x="4507332" y="4759756"/>
            <a:ext cx="3382299" cy="1555435"/>
            <a:chOff x="599831" y="1752600"/>
            <a:chExt cx="6744286" cy="3352800"/>
          </a:xfrm>
        </p:grpSpPr>
        <p:pic>
          <p:nvPicPr>
            <p:cNvPr id="13" name="图片 12"/>
            <p:cNvPicPr>
              <a:picLocks noChangeAspect="1"/>
            </p:cNvPicPr>
            <p:nvPr/>
          </p:nvPicPr>
          <p:blipFill>
            <a:blip r:embed="rId4"/>
            <a:stretch>
              <a:fillRect/>
            </a:stretch>
          </p:blipFill>
          <p:spPr>
            <a:xfrm>
              <a:off x="599831" y="1752600"/>
              <a:ext cx="3352800" cy="3352800"/>
            </a:xfrm>
            <a:prstGeom prst="rect">
              <a:avLst/>
            </a:prstGeom>
          </p:spPr>
        </p:pic>
        <p:pic>
          <p:nvPicPr>
            <p:cNvPr id="14" name="图片 13"/>
            <p:cNvPicPr>
              <a:picLocks noChangeAspect="1"/>
            </p:cNvPicPr>
            <p:nvPr/>
          </p:nvPicPr>
          <p:blipFill>
            <a:blip r:embed="rId5"/>
            <a:stretch>
              <a:fillRect/>
            </a:stretch>
          </p:blipFill>
          <p:spPr>
            <a:xfrm>
              <a:off x="3952631" y="1752600"/>
              <a:ext cx="3391486" cy="3352800"/>
            </a:xfrm>
            <a:prstGeom prst="rect">
              <a:avLst/>
            </a:prstGeom>
          </p:spPr>
        </p:pic>
      </p:grpSp>
      <p:sp>
        <p:nvSpPr>
          <p:cNvPr id="15" name="矩形 14"/>
          <p:cNvSpPr/>
          <p:nvPr/>
        </p:nvSpPr>
        <p:spPr>
          <a:xfrm>
            <a:off x="4327742" y="6315191"/>
            <a:ext cx="3722077" cy="307777"/>
          </a:xfrm>
          <a:prstGeom prst="rect">
            <a:avLst/>
          </a:prstGeom>
        </p:spPr>
        <p:txBody>
          <a:bodyPr wrap="square">
            <a:spAutoFit/>
          </a:bodyPr>
          <a:lstStyle/>
          <a:p>
            <a:pPr algn="ctr"/>
            <a:r>
              <a:rPr lang="fi-FI" altLang="zh-CN" sz="1400" dirty="0"/>
              <a:t>162.5MHz/2.1MeV </a:t>
            </a:r>
            <a:r>
              <a:rPr lang="en-US" altLang="zh-CN" sz="1400" dirty="0" smtClean="0"/>
              <a:t>15mA </a:t>
            </a:r>
            <a:r>
              <a:rPr lang="fi-FI" altLang="zh-CN" sz="1400" dirty="0" smtClean="0"/>
              <a:t>RFQ for ADS (2014)</a:t>
            </a:r>
            <a:endParaRPr lang="zh-CN" altLang="en-US" sz="1400" dirty="0"/>
          </a:p>
        </p:txBody>
      </p:sp>
      <p:pic>
        <p:nvPicPr>
          <p:cNvPr id="16" name="图片 15"/>
          <p:cNvPicPr>
            <a:picLocks noChangeAspect="1"/>
          </p:cNvPicPr>
          <p:nvPr/>
        </p:nvPicPr>
        <p:blipFill>
          <a:blip r:embed="rId6"/>
          <a:stretch>
            <a:fillRect/>
          </a:stretch>
        </p:blipFill>
        <p:spPr>
          <a:xfrm>
            <a:off x="25400" y="426915"/>
            <a:ext cx="863600" cy="901700"/>
          </a:xfrm>
          <a:prstGeom prst="rect">
            <a:avLst/>
          </a:prstGeom>
        </p:spPr>
      </p:pic>
    </p:spTree>
    <p:extLst>
      <p:ext uri="{BB962C8B-B14F-4D97-AF65-F5344CB8AC3E}">
        <p14:creationId xmlns:p14="http://schemas.microsoft.com/office/powerpoint/2010/main" val="191136347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4000" dirty="0" smtClean="0">
                <a:solidFill>
                  <a:srgbClr val="FF0000"/>
                </a:solidFill>
              </a:rPr>
              <a:t>National</a:t>
            </a:r>
            <a:r>
              <a:rPr kumimoji="1" lang="zh-CN" altLang="en-US" sz="4000" dirty="0" smtClean="0">
                <a:solidFill>
                  <a:srgbClr val="FF0000"/>
                </a:solidFill>
              </a:rPr>
              <a:t> </a:t>
            </a:r>
            <a:r>
              <a:rPr kumimoji="1" lang="en-US" altLang="zh-CN" sz="4000" dirty="0" smtClean="0">
                <a:solidFill>
                  <a:srgbClr val="FF0000"/>
                </a:solidFill>
              </a:rPr>
              <a:t>Synchrotron</a:t>
            </a:r>
            <a:r>
              <a:rPr kumimoji="1" lang="zh-CN" altLang="en-US" sz="4000" dirty="0" smtClean="0">
                <a:solidFill>
                  <a:srgbClr val="FF0000"/>
                </a:solidFill>
              </a:rPr>
              <a:t> </a:t>
            </a:r>
            <a:r>
              <a:rPr kumimoji="1" lang="en-US" altLang="zh-CN" sz="4000" dirty="0" smtClean="0">
                <a:solidFill>
                  <a:srgbClr val="FF0000"/>
                </a:solidFill>
              </a:rPr>
              <a:t>Laboratory</a:t>
            </a:r>
            <a:endParaRPr kumimoji="1" lang="zh-CN" altLang="en-US" sz="4000" dirty="0">
              <a:solidFill>
                <a:srgbClr val="FF0000"/>
              </a:solidFill>
            </a:endParaRPr>
          </a:p>
        </p:txBody>
      </p:sp>
      <p:pic>
        <p:nvPicPr>
          <p:cNvPr id="5" name="图片 4"/>
          <p:cNvPicPr>
            <a:picLocks noChangeAspect="1"/>
          </p:cNvPicPr>
          <p:nvPr/>
        </p:nvPicPr>
        <p:blipFill>
          <a:blip r:embed="rId2"/>
          <a:stretch>
            <a:fillRect/>
          </a:stretch>
        </p:blipFill>
        <p:spPr>
          <a:xfrm>
            <a:off x="922465" y="4422246"/>
            <a:ext cx="7302500" cy="2146300"/>
          </a:xfrm>
          <a:prstGeom prst="rect">
            <a:avLst/>
          </a:prstGeom>
        </p:spPr>
      </p:pic>
      <p:sp>
        <p:nvSpPr>
          <p:cNvPr id="4" name="矩形 3"/>
          <p:cNvSpPr/>
          <p:nvPr/>
        </p:nvSpPr>
        <p:spPr>
          <a:xfrm>
            <a:off x="673783" y="1200575"/>
            <a:ext cx="7895787" cy="3216266"/>
          </a:xfrm>
          <a:prstGeom prst="rect">
            <a:avLst/>
          </a:prstGeom>
        </p:spPr>
        <p:txBody>
          <a:bodyPr wrap="square">
            <a:spAutoFit/>
          </a:bodyPr>
          <a:lstStyle/>
          <a:p>
            <a:pPr algn="just">
              <a:spcAft>
                <a:spcPts val="600"/>
              </a:spcAft>
            </a:pPr>
            <a:r>
              <a:rPr lang="en-US" altLang="zh-CN" dirty="0"/>
              <a:t>National Synchrotron </a:t>
            </a:r>
            <a:r>
              <a:rPr lang="en-US" altLang="zh-CN" dirty="0" smtClean="0"/>
              <a:t>Laboratory (NSRL) </a:t>
            </a:r>
            <a:r>
              <a:rPr lang="en-US" altLang="zh-CN" dirty="0"/>
              <a:t>is the first dedicated synchrotron radiation facility in China, which locates on the West Campus of the University of Science and Technology of China (USTC), in Hefei, Anhui Province.</a:t>
            </a:r>
          </a:p>
          <a:p>
            <a:pPr algn="just">
              <a:spcAft>
                <a:spcPts val="600"/>
              </a:spcAft>
            </a:pPr>
            <a:r>
              <a:rPr lang="en-US" altLang="zh-CN" dirty="0"/>
              <a:t>It is one of the key issues of China’s investments on large-scale scientific research facilities. Its construction began on Nov. 20, 1984, and completed with a national review in Dec. 1991. After Phase II Project from 1999 to 2004 and Upgrading from 2012 to 2014, NSRL now owns a fully upgraded soft X-ray synchrotron radiation facility. The synchrotron is close to the 3rd generation level, and the facility is now with five ready-to-use </a:t>
            </a:r>
            <a:r>
              <a:rPr lang="en-US" altLang="zh-CN" dirty="0" err="1"/>
              <a:t>endstations</a:t>
            </a:r>
            <a:r>
              <a:rPr lang="en-US" altLang="zh-CN" dirty="0"/>
              <a:t>: combustion and flame, soft X-ray microscopy, catalysis and surface science, angle resolved photo-emission spectroscopy, atomic and molecular physics. It has six other </a:t>
            </a:r>
            <a:r>
              <a:rPr lang="en-US" altLang="zh-CN" dirty="0" err="1"/>
              <a:t>beamlines</a:t>
            </a:r>
            <a:r>
              <a:rPr lang="en-US" altLang="zh-CN" dirty="0"/>
              <a:t> now open for future </a:t>
            </a:r>
            <a:r>
              <a:rPr lang="en-US" altLang="zh-CN" dirty="0" err="1"/>
              <a:t>endstations</a:t>
            </a:r>
            <a:r>
              <a:rPr lang="en-US" altLang="zh-CN" dirty="0" smtClean="0"/>
              <a:t>.</a:t>
            </a:r>
            <a:endParaRPr lang="en-US" altLang="zh-CN" dirty="0"/>
          </a:p>
        </p:txBody>
      </p:sp>
      <p:sp>
        <p:nvSpPr>
          <p:cNvPr id="6" name="日期占位符 5"/>
          <p:cNvSpPr>
            <a:spLocks noGrp="1"/>
          </p:cNvSpPr>
          <p:nvPr>
            <p:ph type="dt" sz="half" idx="10"/>
          </p:nvPr>
        </p:nvSpPr>
        <p:spPr/>
        <p:txBody>
          <a:bodyPr/>
          <a:lstStyle/>
          <a:p>
            <a:r>
              <a:rPr kumimoji="1" lang="en-US" altLang="zh-CN" smtClean="0"/>
              <a:t>Nov. 3 – Nov. 4, 2016, Paris</a:t>
            </a:r>
            <a:endParaRPr kumimoji="1" lang="zh-CN" altLang="en-US"/>
          </a:p>
        </p:txBody>
      </p:sp>
      <p:sp>
        <p:nvSpPr>
          <p:cNvPr id="7" name="页脚占位符 6"/>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8" name="幻灯片编号占位符 7"/>
          <p:cNvSpPr>
            <a:spLocks noGrp="1"/>
          </p:cNvSpPr>
          <p:nvPr>
            <p:ph type="sldNum" sz="quarter" idx="12"/>
          </p:nvPr>
        </p:nvSpPr>
        <p:spPr/>
        <p:txBody>
          <a:bodyPr/>
          <a:lstStyle/>
          <a:p>
            <a:fld id="{460C80A0-B8D2-E24B-BB0B-F9CFF760956B}" type="slidenum">
              <a:rPr kumimoji="1" lang="zh-CN" altLang="en-US" smtClean="0"/>
              <a:t>14</a:t>
            </a:fld>
            <a:endParaRPr kumimoji="1" lang="zh-CN" altLang="en-US"/>
          </a:p>
        </p:txBody>
      </p:sp>
      <p:pic>
        <p:nvPicPr>
          <p:cNvPr id="3" name="图片 2"/>
          <p:cNvPicPr>
            <a:picLocks noChangeAspect="1"/>
          </p:cNvPicPr>
          <p:nvPr/>
        </p:nvPicPr>
        <p:blipFill>
          <a:blip r:embed="rId3"/>
          <a:stretch>
            <a:fillRect/>
          </a:stretch>
        </p:blipFill>
        <p:spPr>
          <a:xfrm>
            <a:off x="79643" y="488462"/>
            <a:ext cx="842822" cy="852976"/>
          </a:xfrm>
          <a:prstGeom prst="rect">
            <a:avLst/>
          </a:prstGeom>
        </p:spPr>
      </p:pic>
    </p:spTree>
    <p:extLst>
      <p:ext uri="{BB962C8B-B14F-4D97-AF65-F5344CB8AC3E}">
        <p14:creationId xmlns:p14="http://schemas.microsoft.com/office/powerpoint/2010/main" val="12268361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373923"/>
            <a:ext cx="8229600" cy="1544638"/>
          </a:xfrm>
        </p:spPr>
        <p:txBody>
          <a:bodyPr>
            <a:normAutofit fontScale="90000"/>
          </a:bodyPr>
          <a:lstStyle/>
          <a:p>
            <a:r>
              <a:rPr kumimoji="1" lang="en-US" altLang="zh-CN" dirty="0" smtClean="0">
                <a:solidFill>
                  <a:srgbClr val="FF0000"/>
                </a:solidFill>
              </a:rPr>
              <a:t>3. Accelerator </a:t>
            </a:r>
            <a:r>
              <a:rPr kumimoji="1" lang="en-US" altLang="zh-CN" dirty="0">
                <a:solidFill>
                  <a:srgbClr val="FF0000"/>
                </a:solidFill>
              </a:rPr>
              <a:t>research in some universities of China</a:t>
            </a:r>
            <a:br>
              <a:rPr kumimoji="1" lang="en-US" altLang="zh-CN" dirty="0">
                <a:solidFill>
                  <a:srgbClr val="FF0000"/>
                </a:solidFill>
              </a:rPr>
            </a:br>
            <a:endParaRPr kumimoji="1" lang="zh-CN" altLang="en-US" dirty="0"/>
          </a:p>
        </p:txBody>
      </p:sp>
      <p:sp>
        <p:nvSpPr>
          <p:cNvPr id="4" name="日期占位符 3"/>
          <p:cNvSpPr>
            <a:spLocks noGrp="1"/>
          </p:cNvSpPr>
          <p:nvPr>
            <p:ph type="dt" sz="half" idx="10"/>
          </p:nvPr>
        </p:nvSpPr>
        <p:spPr/>
        <p:txBody>
          <a:bodyPr/>
          <a:lstStyle/>
          <a:p>
            <a:r>
              <a:rPr kumimoji="1" lang="en-US" altLang="zh-CN" smtClean="0"/>
              <a:t>Nov. 3 – Nov. 4, 2016, Paris</a:t>
            </a:r>
            <a:endParaRPr kumimoji="1" lang="zh-CN" altLang="en-US"/>
          </a:p>
        </p:txBody>
      </p:sp>
      <p:sp>
        <p:nvSpPr>
          <p:cNvPr id="5" name="页脚占位符 4"/>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6" name="幻灯片编号占位符 5"/>
          <p:cNvSpPr>
            <a:spLocks noGrp="1"/>
          </p:cNvSpPr>
          <p:nvPr>
            <p:ph type="sldNum" sz="quarter" idx="12"/>
          </p:nvPr>
        </p:nvSpPr>
        <p:spPr/>
        <p:txBody>
          <a:bodyPr/>
          <a:lstStyle/>
          <a:p>
            <a:fld id="{460C80A0-B8D2-E24B-BB0B-F9CFF760956B}" type="slidenum">
              <a:rPr kumimoji="1" lang="zh-CN" altLang="en-US" smtClean="0"/>
              <a:t>15</a:t>
            </a:fld>
            <a:endParaRPr kumimoji="1" lang="zh-CN" altLang="en-US"/>
          </a:p>
        </p:txBody>
      </p:sp>
    </p:spTree>
    <p:extLst>
      <p:ext uri="{BB962C8B-B14F-4D97-AF65-F5344CB8AC3E}">
        <p14:creationId xmlns:p14="http://schemas.microsoft.com/office/powerpoint/2010/main" val="20571368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3600" dirty="0" smtClean="0">
                <a:solidFill>
                  <a:srgbClr val="FF0000"/>
                </a:solidFill>
              </a:rPr>
              <a:t>Tsinghua University</a:t>
            </a:r>
            <a:endParaRPr kumimoji="1" lang="zh-CN" altLang="en-US" sz="3600" dirty="0">
              <a:solidFill>
                <a:srgbClr val="FF0000"/>
              </a:solidFill>
            </a:endParaRPr>
          </a:p>
        </p:txBody>
      </p:sp>
      <p:sp>
        <p:nvSpPr>
          <p:cNvPr id="4" name="文本框 3"/>
          <p:cNvSpPr txBox="1"/>
          <p:nvPr/>
        </p:nvSpPr>
        <p:spPr>
          <a:xfrm>
            <a:off x="578338" y="1417638"/>
            <a:ext cx="8020539" cy="2323713"/>
          </a:xfrm>
          <a:prstGeom prst="rect">
            <a:avLst/>
          </a:prstGeom>
          <a:noFill/>
        </p:spPr>
        <p:txBody>
          <a:bodyPr wrap="square" rtlCol="0">
            <a:spAutoFit/>
          </a:bodyPr>
          <a:lstStyle/>
          <a:p>
            <a:pPr algn="just">
              <a:spcAft>
                <a:spcPts val="600"/>
              </a:spcAft>
            </a:pPr>
            <a:r>
              <a:rPr lang="en-US" altLang="zh-CN" sz="2000" dirty="0"/>
              <a:t>The Accelerator Lab </a:t>
            </a:r>
            <a:r>
              <a:rPr lang="en-US" altLang="zh-CN" sz="2000" dirty="0" smtClean="0"/>
              <a:t>of Tsinghua Univ. is </a:t>
            </a:r>
            <a:r>
              <a:rPr lang="en-US" altLang="zh-CN" sz="2000" dirty="0"/>
              <a:t>engaged in research of low energy electron </a:t>
            </a:r>
            <a:r>
              <a:rPr lang="en-US" altLang="zh-CN" sz="2000" dirty="0" err="1"/>
              <a:t>linac</a:t>
            </a:r>
            <a:r>
              <a:rPr lang="en-US" altLang="zh-CN" sz="2000" dirty="0"/>
              <a:t>, accelerating structure, and beam dynamics.</a:t>
            </a:r>
          </a:p>
          <a:p>
            <a:pPr algn="just">
              <a:spcAft>
                <a:spcPts val="600"/>
              </a:spcAft>
            </a:pPr>
            <a:r>
              <a:rPr lang="sk-SK" altLang="zh-CN" sz="2000" dirty="0"/>
              <a:t>The lab participated in designing and manufacturing China's first electron linac for medical applications, irradiation and dosage </a:t>
            </a:r>
            <a:r>
              <a:rPr lang="sk-SK" altLang="zh-CN" sz="2000" dirty="0" smtClean="0"/>
              <a:t>benchmarking. Besides </a:t>
            </a:r>
            <a:r>
              <a:rPr lang="sk-SK" altLang="zh-CN" sz="2000" dirty="0"/>
              <a:t>the extensive research in S-band accelerator, the lab also devoted much efforts in designing and manufacturing C-band, L-band and X-band accelerators</a:t>
            </a:r>
            <a:r>
              <a:rPr lang="sk-SK" altLang="zh-CN" sz="2000" dirty="0" smtClean="0"/>
              <a:t>.</a:t>
            </a:r>
            <a:endParaRPr lang="sk-SK" altLang="zh-CN" sz="2000" dirty="0"/>
          </a:p>
        </p:txBody>
      </p:sp>
      <p:sp>
        <p:nvSpPr>
          <p:cNvPr id="3" name="日期占位符 2"/>
          <p:cNvSpPr>
            <a:spLocks noGrp="1"/>
          </p:cNvSpPr>
          <p:nvPr>
            <p:ph type="dt" sz="half" idx="10"/>
          </p:nvPr>
        </p:nvSpPr>
        <p:spPr/>
        <p:txBody>
          <a:bodyPr/>
          <a:lstStyle/>
          <a:p>
            <a:r>
              <a:rPr kumimoji="1" lang="en-US" altLang="zh-CN" smtClean="0"/>
              <a:t>Nov. 3 – Nov. 4, 2016, Paris</a:t>
            </a:r>
            <a:endParaRPr kumimoji="1" lang="zh-CN" altLang="en-US"/>
          </a:p>
        </p:txBody>
      </p:sp>
      <p:sp>
        <p:nvSpPr>
          <p:cNvPr id="5" name="页脚占位符 4"/>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6" name="幻灯片编号占位符 5"/>
          <p:cNvSpPr>
            <a:spLocks noGrp="1"/>
          </p:cNvSpPr>
          <p:nvPr>
            <p:ph type="sldNum" sz="quarter" idx="12"/>
          </p:nvPr>
        </p:nvSpPr>
        <p:spPr/>
        <p:txBody>
          <a:bodyPr/>
          <a:lstStyle/>
          <a:p>
            <a:fld id="{460C80A0-B8D2-E24B-BB0B-F9CFF760956B}" type="slidenum">
              <a:rPr kumimoji="1" lang="zh-CN" altLang="en-US" smtClean="0"/>
              <a:t>16</a:t>
            </a:fld>
            <a:endParaRPr kumimoji="1" lang="zh-CN" altLang="en-US"/>
          </a:p>
        </p:txBody>
      </p:sp>
      <p:pic>
        <p:nvPicPr>
          <p:cNvPr id="7" name="图片 6"/>
          <p:cNvPicPr>
            <a:picLocks noChangeAspect="1"/>
          </p:cNvPicPr>
          <p:nvPr/>
        </p:nvPicPr>
        <p:blipFill>
          <a:blip r:embed="rId2"/>
          <a:stretch>
            <a:fillRect/>
          </a:stretch>
        </p:blipFill>
        <p:spPr>
          <a:xfrm>
            <a:off x="131396" y="528638"/>
            <a:ext cx="850900" cy="889000"/>
          </a:xfrm>
          <a:prstGeom prst="rect">
            <a:avLst/>
          </a:prstGeom>
        </p:spPr>
      </p:pic>
      <p:pic>
        <p:nvPicPr>
          <p:cNvPr id="10" name="图片 9" descr="pic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031" y="3741351"/>
            <a:ext cx="6396892" cy="2658448"/>
          </a:xfrm>
          <a:prstGeom prst="rect">
            <a:avLst/>
          </a:prstGeom>
        </p:spPr>
      </p:pic>
    </p:spTree>
    <p:extLst>
      <p:ext uri="{BB962C8B-B14F-4D97-AF65-F5344CB8AC3E}">
        <p14:creationId xmlns:p14="http://schemas.microsoft.com/office/powerpoint/2010/main" val="407299496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kumimoji="1" lang="en-US" altLang="zh-CN" smtClean="0"/>
              <a:t>Nov. 3 – Nov. 4, 2016, Paris</a:t>
            </a:r>
            <a:endParaRPr kumimoji="1" lang="zh-CN" altLang="en-US"/>
          </a:p>
        </p:txBody>
      </p:sp>
      <p:sp>
        <p:nvSpPr>
          <p:cNvPr id="5" name="页脚占位符 4"/>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6" name="幻灯片编号占位符 5"/>
          <p:cNvSpPr>
            <a:spLocks noGrp="1"/>
          </p:cNvSpPr>
          <p:nvPr>
            <p:ph type="sldNum" sz="quarter" idx="12"/>
          </p:nvPr>
        </p:nvSpPr>
        <p:spPr/>
        <p:txBody>
          <a:bodyPr/>
          <a:lstStyle/>
          <a:p>
            <a:fld id="{460C80A0-B8D2-E24B-BB0B-F9CFF760956B}" type="slidenum">
              <a:rPr kumimoji="1" lang="zh-CN" altLang="en-US" smtClean="0"/>
              <a:t>17</a:t>
            </a:fld>
            <a:endParaRPr kumimoji="1" lang="zh-CN" altLang="en-US"/>
          </a:p>
        </p:txBody>
      </p:sp>
      <p:pic>
        <p:nvPicPr>
          <p:cNvPr id="7" name="图片 6"/>
          <p:cNvPicPr>
            <a:picLocks noChangeAspect="1"/>
          </p:cNvPicPr>
          <p:nvPr/>
        </p:nvPicPr>
        <p:blipFill>
          <a:blip r:embed="rId2"/>
          <a:stretch>
            <a:fillRect/>
          </a:stretch>
        </p:blipFill>
        <p:spPr>
          <a:xfrm>
            <a:off x="3494296" y="3751056"/>
            <a:ext cx="2603656" cy="1952742"/>
          </a:xfrm>
          <a:prstGeom prst="rect">
            <a:avLst/>
          </a:prstGeom>
        </p:spPr>
      </p:pic>
      <p:sp>
        <p:nvSpPr>
          <p:cNvPr id="8" name="矩形 7"/>
          <p:cNvSpPr/>
          <p:nvPr/>
        </p:nvSpPr>
        <p:spPr>
          <a:xfrm>
            <a:off x="3494296" y="5740154"/>
            <a:ext cx="2578403" cy="523220"/>
          </a:xfrm>
          <a:prstGeom prst="rect">
            <a:avLst/>
          </a:prstGeom>
        </p:spPr>
        <p:txBody>
          <a:bodyPr wrap="square">
            <a:spAutoFit/>
          </a:bodyPr>
          <a:lstStyle/>
          <a:p>
            <a:pPr algn="ctr"/>
            <a:r>
              <a:rPr lang="en-US" altLang="zh-CN" sz="1400" dirty="0"/>
              <a:t>Tsinghua Thomson scattering X-ray source</a:t>
            </a:r>
            <a:endParaRPr lang="zh-CN" altLang="en-US" sz="1400" dirty="0"/>
          </a:p>
        </p:txBody>
      </p:sp>
      <p:pic>
        <p:nvPicPr>
          <p:cNvPr id="9" name="图片 8"/>
          <p:cNvPicPr>
            <a:picLocks noChangeAspect="1"/>
          </p:cNvPicPr>
          <p:nvPr/>
        </p:nvPicPr>
        <p:blipFill>
          <a:blip r:embed="rId3"/>
          <a:stretch>
            <a:fillRect/>
          </a:stretch>
        </p:blipFill>
        <p:spPr>
          <a:xfrm>
            <a:off x="6254260" y="3751056"/>
            <a:ext cx="2622822" cy="1965160"/>
          </a:xfrm>
          <a:prstGeom prst="rect">
            <a:avLst/>
          </a:prstGeom>
        </p:spPr>
      </p:pic>
      <p:sp>
        <p:nvSpPr>
          <p:cNvPr id="10" name="矩形 9"/>
          <p:cNvSpPr/>
          <p:nvPr/>
        </p:nvSpPr>
        <p:spPr>
          <a:xfrm>
            <a:off x="6254260" y="5715216"/>
            <a:ext cx="2801815" cy="738664"/>
          </a:xfrm>
          <a:prstGeom prst="rect">
            <a:avLst/>
          </a:prstGeom>
        </p:spPr>
        <p:txBody>
          <a:bodyPr wrap="square">
            <a:spAutoFit/>
          </a:bodyPr>
          <a:lstStyle/>
          <a:p>
            <a:r>
              <a:rPr lang="en-US" altLang="zh-CN" sz="1400" dirty="0" smtClean="0"/>
              <a:t>Compact Pulsed Hadron Source (CPHS) </a:t>
            </a:r>
            <a:r>
              <a:rPr lang="en-US" altLang="zh-CN" sz="1400" dirty="0" err="1"/>
              <a:t>linac</a:t>
            </a:r>
            <a:r>
              <a:rPr lang="en-US" altLang="zh-CN" sz="1400" dirty="0"/>
              <a:t> facility and the target </a:t>
            </a:r>
            <a:r>
              <a:rPr lang="en-US" altLang="zh-CN" sz="1400" dirty="0" smtClean="0"/>
              <a:t>station (2013)</a:t>
            </a:r>
            <a:endParaRPr lang="zh-CN" altLang="en-US" sz="1400" dirty="0"/>
          </a:p>
        </p:txBody>
      </p:sp>
      <p:pic>
        <p:nvPicPr>
          <p:cNvPr id="11" name="图片 10"/>
          <p:cNvPicPr>
            <a:picLocks noChangeAspect="1"/>
          </p:cNvPicPr>
          <p:nvPr/>
        </p:nvPicPr>
        <p:blipFill>
          <a:blip r:embed="rId4"/>
          <a:stretch>
            <a:fillRect/>
          </a:stretch>
        </p:blipFill>
        <p:spPr>
          <a:xfrm>
            <a:off x="296160" y="3752603"/>
            <a:ext cx="3003884" cy="1951195"/>
          </a:xfrm>
          <a:prstGeom prst="rect">
            <a:avLst/>
          </a:prstGeom>
        </p:spPr>
      </p:pic>
      <p:sp>
        <p:nvSpPr>
          <p:cNvPr id="12" name="文本框 11"/>
          <p:cNvSpPr txBox="1"/>
          <p:nvPr/>
        </p:nvSpPr>
        <p:spPr>
          <a:xfrm>
            <a:off x="252044" y="5724775"/>
            <a:ext cx="3048000" cy="307777"/>
          </a:xfrm>
          <a:prstGeom prst="rect">
            <a:avLst/>
          </a:prstGeom>
          <a:noFill/>
        </p:spPr>
        <p:txBody>
          <a:bodyPr wrap="square" rtlCol="0">
            <a:spAutoFit/>
          </a:bodyPr>
          <a:lstStyle/>
          <a:p>
            <a:r>
              <a:rPr kumimoji="1" lang="en-US" altLang="zh-CN" sz="1400" dirty="0" smtClean="0"/>
              <a:t>Cargo &amp; </a:t>
            </a:r>
            <a:r>
              <a:rPr kumimoji="1" lang="en-US" altLang="zh-CN" sz="1400" dirty="0"/>
              <a:t>v</a:t>
            </a:r>
            <a:r>
              <a:rPr kumimoji="1" lang="en-US" altLang="zh-CN" sz="1400" dirty="0" smtClean="0"/>
              <a:t>ehicle inspection of NUCTECH</a:t>
            </a:r>
            <a:endParaRPr kumimoji="1" lang="zh-CN" altLang="en-US" sz="1400" dirty="0"/>
          </a:p>
        </p:txBody>
      </p:sp>
      <p:sp>
        <p:nvSpPr>
          <p:cNvPr id="14" name="矩形 13"/>
          <p:cNvSpPr/>
          <p:nvPr/>
        </p:nvSpPr>
        <p:spPr>
          <a:xfrm>
            <a:off x="547077" y="1315022"/>
            <a:ext cx="8004086" cy="2323713"/>
          </a:xfrm>
          <a:prstGeom prst="rect">
            <a:avLst/>
          </a:prstGeom>
        </p:spPr>
        <p:txBody>
          <a:bodyPr wrap="square">
            <a:spAutoFit/>
          </a:bodyPr>
          <a:lstStyle/>
          <a:p>
            <a:pPr algn="just">
              <a:spcAft>
                <a:spcPts val="600"/>
              </a:spcAft>
            </a:pPr>
            <a:r>
              <a:rPr lang="sk-SK" altLang="zh-CN" sz="2000" dirty="0"/>
              <a:t>The lab's goal is to construct an advanced center for low energy electron linac research, an advanced X-ray source based on Thomson scattering and an influential cradle for cultivation of qualified researchers in accelerator physics.</a:t>
            </a:r>
          </a:p>
          <a:p>
            <a:pPr algn="just">
              <a:spcAft>
                <a:spcPts val="600"/>
              </a:spcAft>
            </a:pPr>
            <a:r>
              <a:rPr kumimoji="1" lang="sk-SK" altLang="zh-CN" sz="2000" dirty="0" smtClean="0"/>
              <a:t>Some courses </a:t>
            </a:r>
            <a:r>
              <a:rPr kumimoji="1" lang="sk-SK" altLang="zh-CN" sz="2000" dirty="0"/>
              <a:t>on accelerator have been offered to undergraduate and graduate for many years.</a:t>
            </a:r>
            <a:r>
              <a:rPr lang="sk-SK" altLang="zh-CN" sz="2000" dirty="0"/>
              <a:t> </a:t>
            </a:r>
            <a:r>
              <a:rPr lang="en-US" altLang="zh-CN" sz="2000" dirty="0" smtClean="0"/>
              <a:t>A great number of people graduated from Tsinghua entered many accelerator labs in China.</a:t>
            </a:r>
            <a:endParaRPr kumimoji="1" lang="zh-CN" altLang="en-US" sz="2000" dirty="0"/>
          </a:p>
        </p:txBody>
      </p:sp>
      <p:pic>
        <p:nvPicPr>
          <p:cNvPr id="15" name="图片 14"/>
          <p:cNvPicPr>
            <a:picLocks noChangeAspect="1"/>
          </p:cNvPicPr>
          <p:nvPr/>
        </p:nvPicPr>
        <p:blipFill>
          <a:blip r:embed="rId5"/>
          <a:stretch>
            <a:fillRect/>
          </a:stretch>
        </p:blipFill>
        <p:spPr>
          <a:xfrm>
            <a:off x="131396" y="528638"/>
            <a:ext cx="850900" cy="889000"/>
          </a:xfrm>
          <a:prstGeom prst="rect">
            <a:avLst/>
          </a:prstGeom>
        </p:spPr>
      </p:pic>
    </p:spTree>
    <p:extLst>
      <p:ext uri="{BB962C8B-B14F-4D97-AF65-F5344CB8AC3E}">
        <p14:creationId xmlns:p14="http://schemas.microsoft.com/office/powerpoint/2010/main" val="197642338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445401"/>
            <a:ext cx="8229600" cy="1769775"/>
          </a:xfrm>
        </p:spPr>
        <p:txBody>
          <a:bodyPr>
            <a:normAutofit fontScale="92500" lnSpcReduction="10000"/>
          </a:bodyPr>
          <a:lstStyle/>
          <a:p>
            <a:pPr marL="0" indent="0" algn="just">
              <a:buNone/>
            </a:pPr>
            <a:r>
              <a:rPr kumimoji="1" lang="en-US" altLang="zh-CN" sz="2000" dirty="0" err="1"/>
              <a:t>Huazhong</a:t>
            </a:r>
            <a:r>
              <a:rPr kumimoji="1" lang="en-US" altLang="zh-CN" sz="2000" dirty="0"/>
              <a:t> University of Science and </a:t>
            </a:r>
            <a:r>
              <a:rPr kumimoji="1" lang="en-US" altLang="zh-CN" sz="2000" dirty="0" smtClean="0"/>
              <a:t>Technology (HUST) is located in Wuhan, Hubei Province. </a:t>
            </a:r>
            <a:r>
              <a:rPr lang="en-US" altLang="zh-CN" sz="2000" dirty="0" smtClean="0"/>
              <a:t>HUST </a:t>
            </a:r>
            <a:r>
              <a:rPr lang="en-US" altLang="zh-CN" sz="2000" dirty="0"/>
              <a:t>established a “Electromagnetic Theory and Charged Particle Beam Application Research Center” specialized on researches of the development and application of low energy particle </a:t>
            </a:r>
            <a:r>
              <a:rPr lang="en-US" altLang="zh-CN" sz="2000" dirty="0" smtClean="0"/>
              <a:t>accelerator.</a:t>
            </a:r>
            <a:r>
              <a:rPr lang="en-US" altLang="zh-CN" sz="2000" dirty="0"/>
              <a:t> The accelerators under the R&amp;D conducted by this center are the low energy cyclotron and low energy high voltage electron accelerator. </a:t>
            </a:r>
            <a:endParaRPr kumimoji="1" lang="zh-CN" altLang="en-US" sz="2000" dirty="0"/>
          </a:p>
        </p:txBody>
      </p:sp>
      <p:pic>
        <p:nvPicPr>
          <p:cNvPr id="2" name="图片 1"/>
          <p:cNvPicPr>
            <a:picLocks noChangeAspect="1"/>
          </p:cNvPicPr>
          <p:nvPr/>
        </p:nvPicPr>
        <p:blipFill>
          <a:blip r:embed="rId2"/>
          <a:stretch>
            <a:fillRect/>
          </a:stretch>
        </p:blipFill>
        <p:spPr>
          <a:xfrm>
            <a:off x="589905" y="3381823"/>
            <a:ext cx="3303838" cy="2773485"/>
          </a:xfrm>
          <a:prstGeom prst="rect">
            <a:avLst/>
          </a:prstGeom>
        </p:spPr>
      </p:pic>
      <p:sp>
        <p:nvSpPr>
          <p:cNvPr id="4" name="文本框 3"/>
          <p:cNvSpPr txBox="1"/>
          <p:nvPr/>
        </p:nvSpPr>
        <p:spPr>
          <a:xfrm>
            <a:off x="756951" y="6155308"/>
            <a:ext cx="2923718" cy="307777"/>
          </a:xfrm>
          <a:prstGeom prst="rect">
            <a:avLst/>
          </a:prstGeom>
          <a:noFill/>
        </p:spPr>
        <p:txBody>
          <a:bodyPr wrap="square" rtlCol="0">
            <a:spAutoFit/>
          </a:bodyPr>
          <a:lstStyle/>
          <a:p>
            <a:pPr algn="ctr"/>
            <a:r>
              <a:rPr lang="en-US" altLang="zh-CN" sz="1400" dirty="0"/>
              <a:t>Low energy cyclotron</a:t>
            </a:r>
            <a:endParaRPr kumimoji="1" lang="zh-CN" altLang="en-US" sz="1400" dirty="0"/>
          </a:p>
        </p:txBody>
      </p:sp>
      <p:pic>
        <p:nvPicPr>
          <p:cNvPr id="6" name="图片 5"/>
          <p:cNvPicPr>
            <a:picLocks noChangeAspect="1"/>
          </p:cNvPicPr>
          <p:nvPr/>
        </p:nvPicPr>
        <p:blipFill>
          <a:blip r:embed="rId3"/>
          <a:stretch>
            <a:fillRect/>
          </a:stretch>
        </p:blipFill>
        <p:spPr>
          <a:xfrm>
            <a:off x="3893743" y="3381823"/>
            <a:ext cx="2743090" cy="2773485"/>
          </a:xfrm>
          <a:prstGeom prst="rect">
            <a:avLst/>
          </a:prstGeom>
        </p:spPr>
      </p:pic>
      <p:sp>
        <p:nvSpPr>
          <p:cNvPr id="7" name="文本框 6"/>
          <p:cNvSpPr txBox="1"/>
          <p:nvPr/>
        </p:nvSpPr>
        <p:spPr>
          <a:xfrm>
            <a:off x="4266547" y="6150345"/>
            <a:ext cx="1993444" cy="307777"/>
          </a:xfrm>
          <a:prstGeom prst="rect">
            <a:avLst/>
          </a:prstGeom>
          <a:noFill/>
        </p:spPr>
        <p:txBody>
          <a:bodyPr wrap="square" rtlCol="0">
            <a:spAutoFit/>
          </a:bodyPr>
          <a:lstStyle/>
          <a:p>
            <a:pPr algn="ctr"/>
            <a:r>
              <a:rPr lang="en-US" altLang="zh-CN" sz="1400" dirty="0"/>
              <a:t>Acceleration Tube</a:t>
            </a:r>
            <a:endParaRPr kumimoji="1" lang="zh-CN" altLang="en-US" sz="1400" dirty="0"/>
          </a:p>
        </p:txBody>
      </p:sp>
      <p:pic>
        <p:nvPicPr>
          <p:cNvPr id="8" name="图片 7"/>
          <p:cNvPicPr>
            <a:picLocks noChangeAspect="1"/>
          </p:cNvPicPr>
          <p:nvPr/>
        </p:nvPicPr>
        <p:blipFill>
          <a:blip r:embed="rId4"/>
          <a:stretch>
            <a:fillRect/>
          </a:stretch>
        </p:blipFill>
        <p:spPr>
          <a:xfrm>
            <a:off x="6636833" y="3381823"/>
            <a:ext cx="2049967" cy="2773485"/>
          </a:xfrm>
          <a:prstGeom prst="rect">
            <a:avLst/>
          </a:prstGeom>
        </p:spPr>
      </p:pic>
      <p:sp>
        <p:nvSpPr>
          <p:cNvPr id="9" name="矩形 8"/>
          <p:cNvSpPr/>
          <p:nvPr/>
        </p:nvSpPr>
        <p:spPr>
          <a:xfrm>
            <a:off x="6730139" y="6155308"/>
            <a:ext cx="1736373" cy="307777"/>
          </a:xfrm>
          <a:prstGeom prst="rect">
            <a:avLst/>
          </a:prstGeom>
        </p:spPr>
        <p:txBody>
          <a:bodyPr wrap="none">
            <a:spAutoFit/>
          </a:bodyPr>
          <a:lstStyle/>
          <a:p>
            <a:pPr algn="ctr"/>
            <a:r>
              <a:rPr lang="en-US" altLang="zh-CN" sz="1400" dirty="0"/>
              <a:t>100k VA Transformer</a:t>
            </a:r>
            <a:endParaRPr lang="zh-CN" altLang="en-US" sz="1400" dirty="0"/>
          </a:p>
        </p:txBody>
      </p:sp>
      <p:sp>
        <p:nvSpPr>
          <p:cNvPr id="10" name="标题 1"/>
          <p:cNvSpPr>
            <a:spLocks noGrp="1"/>
          </p:cNvSpPr>
          <p:nvPr>
            <p:ph type="title"/>
          </p:nvPr>
        </p:nvSpPr>
        <p:spPr>
          <a:xfrm>
            <a:off x="457200" y="274638"/>
            <a:ext cx="8229600" cy="1143000"/>
          </a:xfrm>
        </p:spPr>
        <p:txBody>
          <a:bodyPr>
            <a:noAutofit/>
          </a:bodyPr>
          <a:lstStyle/>
          <a:p>
            <a:r>
              <a:rPr kumimoji="1" lang="en-US" altLang="zh-CN" sz="3600" dirty="0" err="1" smtClean="0">
                <a:solidFill>
                  <a:srgbClr val="FF0000"/>
                </a:solidFill>
              </a:rPr>
              <a:t>Huazhong</a:t>
            </a:r>
            <a:r>
              <a:rPr kumimoji="1" lang="en-US" altLang="zh-CN" sz="3600" dirty="0" smtClean="0">
                <a:solidFill>
                  <a:srgbClr val="FF0000"/>
                </a:solidFill>
              </a:rPr>
              <a:t> University of Science and Technology</a:t>
            </a:r>
            <a:endParaRPr kumimoji="1" lang="zh-CN" altLang="en-US" sz="3600" dirty="0">
              <a:solidFill>
                <a:srgbClr val="FF0000"/>
              </a:solidFill>
            </a:endParaRPr>
          </a:p>
        </p:txBody>
      </p:sp>
      <p:pic>
        <p:nvPicPr>
          <p:cNvPr id="5" name="图片 4"/>
          <p:cNvPicPr>
            <a:picLocks noChangeAspect="1"/>
          </p:cNvPicPr>
          <p:nvPr/>
        </p:nvPicPr>
        <p:blipFill>
          <a:blip r:embed="rId5"/>
          <a:stretch>
            <a:fillRect/>
          </a:stretch>
        </p:blipFill>
        <p:spPr>
          <a:xfrm>
            <a:off x="86946" y="405423"/>
            <a:ext cx="1033628" cy="766885"/>
          </a:xfrm>
          <a:prstGeom prst="rect">
            <a:avLst/>
          </a:prstGeom>
        </p:spPr>
      </p:pic>
    </p:spTree>
    <p:extLst>
      <p:ext uri="{BB962C8B-B14F-4D97-AF65-F5344CB8AC3E}">
        <p14:creationId xmlns:p14="http://schemas.microsoft.com/office/powerpoint/2010/main" val="253643529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a:spLocks/>
          </p:cNvSpPr>
          <p:nvPr/>
        </p:nvSpPr>
        <p:spPr>
          <a:xfrm>
            <a:off x="1120574" y="781095"/>
            <a:ext cx="7240954" cy="102731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altLang="zh-CN" sz="2000" dirty="0" smtClean="0"/>
              <a:t>Supported by a number of national projects and cooperating with other schools in HUST and local hospital,  this institute has built seven accelerator related experimental platforms.</a:t>
            </a:r>
            <a:endParaRPr kumimoji="1" lang="zh-CN" altLang="en-US" sz="2000" dirty="0"/>
          </a:p>
        </p:txBody>
      </p:sp>
      <p:pic>
        <p:nvPicPr>
          <p:cNvPr id="7" name="图片 6"/>
          <p:cNvPicPr>
            <a:picLocks noChangeAspect="1"/>
          </p:cNvPicPr>
          <p:nvPr/>
        </p:nvPicPr>
        <p:blipFill>
          <a:blip r:embed="rId2"/>
          <a:stretch>
            <a:fillRect/>
          </a:stretch>
        </p:blipFill>
        <p:spPr>
          <a:xfrm>
            <a:off x="2417342" y="2061419"/>
            <a:ext cx="6433280" cy="2433535"/>
          </a:xfrm>
          <a:prstGeom prst="rect">
            <a:avLst/>
          </a:prstGeom>
        </p:spPr>
      </p:pic>
      <p:pic>
        <p:nvPicPr>
          <p:cNvPr id="8" name="图片 7"/>
          <p:cNvPicPr>
            <a:picLocks noChangeAspect="1"/>
          </p:cNvPicPr>
          <p:nvPr/>
        </p:nvPicPr>
        <p:blipFill>
          <a:blip r:embed="rId3"/>
          <a:stretch>
            <a:fillRect/>
          </a:stretch>
        </p:blipFill>
        <p:spPr>
          <a:xfrm>
            <a:off x="2417342" y="4289911"/>
            <a:ext cx="6433280" cy="2309833"/>
          </a:xfrm>
          <a:prstGeom prst="rect">
            <a:avLst/>
          </a:prstGeom>
        </p:spPr>
      </p:pic>
      <p:sp>
        <p:nvSpPr>
          <p:cNvPr id="9" name="文本框 8"/>
          <p:cNvSpPr txBox="1"/>
          <p:nvPr/>
        </p:nvSpPr>
        <p:spPr>
          <a:xfrm>
            <a:off x="187638" y="2691902"/>
            <a:ext cx="2147849" cy="830997"/>
          </a:xfrm>
          <a:prstGeom prst="rect">
            <a:avLst/>
          </a:prstGeom>
          <a:noFill/>
        </p:spPr>
        <p:txBody>
          <a:bodyPr wrap="square" rtlCol="0">
            <a:spAutoFit/>
          </a:bodyPr>
          <a:lstStyle/>
          <a:p>
            <a:r>
              <a:rPr kumimoji="1" lang="en-US" altLang="zh-CN" sz="1600" dirty="0" smtClean="0"/>
              <a:t>Accelerator-design-oriented virtual prototype platform</a:t>
            </a:r>
            <a:endParaRPr kumimoji="1" lang="zh-CN" altLang="en-US" sz="1600" dirty="0"/>
          </a:p>
        </p:txBody>
      </p:sp>
      <p:sp>
        <p:nvSpPr>
          <p:cNvPr id="10" name="文本框 9"/>
          <p:cNvSpPr txBox="1"/>
          <p:nvPr/>
        </p:nvSpPr>
        <p:spPr>
          <a:xfrm>
            <a:off x="187638" y="4881784"/>
            <a:ext cx="2229704" cy="1077218"/>
          </a:xfrm>
          <a:prstGeom prst="rect">
            <a:avLst/>
          </a:prstGeom>
          <a:noFill/>
        </p:spPr>
        <p:txBody>
          <a:bodyPr wrap="square" rtlCol="0">
            <a:spAutoFit/>
          </a:bodyPr>
          <a:lstStyle/>
          <a:p>
            <a:r>
              <a:rPr kumimoji="1" lang="en-US" altLang="zh-CN" sz="1600" dirty="0" smtClean="0"/>
              <a:t>The first PET diagnostic center and  nuclear medicine platform in Central China</a:t>
            </a:r>
            <a:endParaRPr kumimoji="1" lang="zh-CN" altLang="en-US" sz="1600" dirty="0"/>
          </a:p>
        </p:txBody>
      </p:sp>
      <p:pic>
        <p:nvPicPr>
          <p:cNvPr id="12" name="图片 11"/>
          <p:cNvPicPr>
            <a:picLocks noChangeAspect="1"/>
          </p:cNvPicPr>
          <p:nvPr/>
        </p:nvPicPr>
        <p:blipFill>
          <a:blip r:embed="rId4"/>
          <a:stretch>
            <a:fillRect/>
          </a:stretch>
        </p:blipFill>
        <p:spPr>
          <a:xfrm>
            <a:off x="86946" y="405423"/>
            <a:ext cx="1033628" cy="766885"/>
          </a:xfrm>
          <a:prstGeom prst="rect">
            <a:avLst/>
          </a:prstGeom>
        </p:spPr>
      </p:pic>
    </p:spTree>
    <p:extLst>
      <p:ext uri="{BB962C8B-B14F-4D97-AF65-F5344CB8AC3E}">
        <p14:creationId xmlns:p14="http://schemas.microsoft.com/office/powerpoint/2010/main" val="66890343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solidFill>
                  <a:srgbClr val="FF0000"/>
                </a:solidFill>
              </a:rPr>
              <a:t>Overview</a:t>
            </a:r>
            <a:endParaRPr kumimoji="1" lang="zh-CN" altLang="en-US" dirty="0">
              <a:solidFill>
                <a:srgbClr val="FF0000"/>
              </a:solidFill>
            </a:endParaRPr>
          </a:p>
        </p:txBody>
      </p:sp>
      <p:sp>
        <p:nvSpPr>
          <p:cNvPr id="3" name="内容占位符 2"/>
          <p:cNvSpPr>
            <a:spLocks noGrp="1"/>
          </p:cNvSpPr>
          <p:nvPr>
            <p:ph idx="1"/>
          </p:nvPr>
        </p:nvSpPr>
        <p:spPr/>
        <p:txBody>
          <a:bodyPr>
            <a:normAutofit/>
          </a:bodyPr>
          <a:lstStyle/>
          <a:p>
            <a:pPr marL="514350" indent="-514350">
              <a:buFont typeface="+mj-lt"/>
              <a:buAutoNum type="arabicPeriod"/>
            </a:pPr>
            <a:r>
              <a:rPr kumimoji="1" lang="en-US" altLang="zh-CN" dirty="0" smtClean="0">
                <a:solidFill>
                  <a:srgbClr val="FF0000"/>
                </a:solidFill>
              </a:rPr>
              <a:t>History of </a:t>
            </a:r>
            <a:r>
              <a:rPr kumimoji="1" lang="en-US" altLang="zh-CN" dirty="0" smtClean="0">
                <a:solidFill>
                  <a:srgbClr val="FF0000"/>
                </a:solidFill>
              </a:rPr>
              <a:t>the accelerator development in China</a:t>
            </a:r>
          </a:p>
          <a:p>
            <a:pPr marL="514350" indent="-514350">
              <a:buFont typeface="+mj-lt"/>
              <a:buAutoNum type="arabicPeriod"/>
            </a:pPr>
            <a:r>
              <a:rPr kumimoji="1" lang="en-US" altLang="zh-CN" dirty="0" smtClean="0">
                <a:solidFill>
                  <a:srgbClr val="FF0000"/>
                </a:solidFill>
              </a:rPr>
              <a:t>Introduction of some accelerator facilities of China</a:t>
            </a:r>
          </a:p>
          <a:p>
            <a:pPr marL="514350" indent="-514350">
              <a:buFont typeface="+mj-lt"/>
              <a:buAutoNum type="arabicPeriod"/>
            </a:pPr>
            <a:r>
              <a:rPr kumimoji="1" lang="en-US" altLang="zh-CN" dirty="0" smtClean="0">
                <a:solidFill>
                  <a:srgbClr val="FF0000"/>
                </a:solidFill>
              </a:rPr>
              <a:t>Accelerator research in some universities of China</a:t>
            </a:r>
          </a:p>
          <a:p>
            <a:pPr marL="514350" indent="-514350">
              <a:buFont typeface="+mj-lt"/>
              <a:buAutoNum type="arabicPeriod"/>
            </a:pPr>
            <a:r>
              <a:rPr kumimoji="1" lang="en-US" altLang="zh-CN" dirty="0" smtClean="0">
                <a:solidFill>
                  <a:srgbClr val="FF0000"/>
                </a:solidFill>
              </a:rPr>
              <a:t>Summary</a:t>
            </a:r>
          </a:p>
          <a:p>
            <a:pPr marL="514350" indent="-514350">
              <a:buFont typeface="+mj-lt"/>
              <a:buAutoNum type="arabicPeriod"/>
            </a:pPr>
            <a:endParaRPr kumimoji="1" lang="zh-CN" altLang="en-US" dirty="0">
              <a:solidFill>
                <a:srgbClr val="FF0000"/>
              </a:solidFill>
            </a:endParaRPr>
          </a:p>
        </p:txBody>
      </p:sp>
      <p:sp>
        <p:nvSpPr>
          <p:cNvPr id="4" name="日期占位符 3"/>
          <p:cNvSpPr>
            <a:spLocks noGrp="1"/>
          </p:cNvSpPr>
          <p:nvPr>
            <p:ph type="dt" sz="half" idx="10"/>
          </p:nvPr>
        </p:nvSpPr>
        <p:spPr/>
        <p:txBody>
          <a:bodyPr/>
          <a:lstStyle/>
          <a:p>
            <a:r>
              <a:rPr kumimoji="1" lang="en-US" altLang="zh-CN" smtClean="0"/>
              <a:t>Nov. 3 – Nov. 4, 2016, Paris</a:t>
            </a:r>
            <a:endParaRPr kumimoji="1" lang="zh-CN" altLang="en-US"/>
          </a:p>
        </p:txBody>
      </p:sp>
      <p:sp>
        <p:nvSpPr>
          <p:cNvPr id="5" name="页脚占位符 4"/>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6" name="幻灯片编号占位符 5"/>
          <p:cNvSpPr>
            <a:spLocks noGrp="1"/>
          </p:cNvSpPr>
          <p:nvPr>
            <p:ph type="sldNum" sz="quarter" idx="12"/>
          </p:nvPr>
        </p:nvSpPr>
        <p:spPr/>
        <p:txBody>
          <a:bodyPr/>
          <a:lstStyle/>
          <a:p>
            <a:fld id="{460C80A0-B8D2-E24B-BB0B-F9CFF760956B}" type="slidenum">
              <a:rPr kumimoji="1" lang="zh-CN" altLang="en-US" smtClean="0"/>
              <a:t>2</a:t>
            </a:fld>
            <a:endParaRPr kumimoji="1" lang="zh-CN" altLang="en-US"/>
          </a:p>
        </p:txBody>
      </p:sp>
    </p:spTree>
    <p:extLst>
      <p:ext uri="{BB962C8B-B14F-4D97-AF65-F5344CB8AC3E}">
        <p14:creationId xmlns:p14="http://schemas.microsoft.com/office/powerpoint/2010/main" val="55924444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878570" y="1269998"/>
            <a:ext cx="4161503" cy="2179030"/>
          </a:xfrm>
          <a:prstGeom prst="rect">
            <a:avLst/>
          </a:prstGeom>
        </p:spPr>
      </p:pic>
      <p:pic>
        <p:nvPicPr>
          <p:cNvPr id="6" name="图片 5"/>
          <p:cNvPicPr>
            <a:picLocks noChangeAspect="1"/>
          </p:cNvPicPr>
          <p:nvPr/>
        </p:nvPicPr>
        <p:blipFill>
          <a:blip r:embed="rId3"/>
          <a:stretch>
            <a:fillRect/>
          </a:stretch>
        </p:blipFill>
        <p:spPr>
          <a:xfrm>
            <a:off x="5109307" y="1295994"/>
            <a:ext cx="3702048" cy="2153034"/>
          </a:xfrm>
          <a:prstGeom prst="rect">
            <a:avLst/>
          </a:prstGeom>
        </p:spPr>
      </p:pic>
      <p:pic>
        <p:nvPicPr>
          <p:cNvPr id="7" name="图片 6"/>
          <p:cNvPicPr>
            <a:picLocks noChangeAspect="1"/>
          </p:cNvPicPr>
          <p:nvPr/>
        </p:nvPicPr>
        <p:blipFill>
          <a:blip r:embed="rId4"/>
          <a:stretch>
            <a:fillRect/>
          </a:stretch>
        </p:blipFill>
        <p:spPr>
          <a:xfrm>
            <a:off x="86946" y="4164646"/>
            <a:ext cx="3096185" cy="2202914"/>
          </a:xfrm>
          <a:prstGeom prst="rect">
            <a:avLst/>
          </a:prstGeom>
        </p:spPr>
      </p:pic>
      <p:pic>
        <p:nvPicPr>
          <p:cNvPr id="8" name="图片 7"/>
          <p:cNvPicPr>
            <a:picLocks noChangeAspect="1"/>
          </p:cNvPicPr>
          <p:nvPr/>
        </p:nvPicPr>
        <p:blipFill>
          <a:blip r:embed="rId5"/>
          <a:stretch>
            <a:fillRect/>
          </a:stretch>
        </p:blipFill>
        <p:spPr>
          <a:xfrm>
            <a:off x="6098460" y="4164643"/>
            <a:ext cx="2838841" cy="2202916"/>
          </a:xfrm>
          <a:prstGeom prst="rect">
            <a:avLst/>
          </a:prstGeom>
        </p:spPr>
      </p:pic>
      <p:pic>
        <p:nvPicPr>
          <p:cNvPr id="9" name="图片 8"/>
          <p:cNvPicPr>
            <a:picLocks noChangeAspect="1"/>
          </p:cNvPicPr>
          <p:nvPr/>
        </p:nvPicPr>
        <p:blipFill>
          <a:blip r:embed="rId6"/>
          <a:stretch>
            <a:fillRect/>
          </a:stretch>
        </p:blipFill>
        <p:spPr>
          <a:xfrm>
            <a:off x="3233810" y="4164645"/>
            <a:ext cx="2864650" cy="2202915"/>
          </a:xfrm>
          <a:prstGeom prst="rect">
            <a:avLst/>
          </a:prstGeom>
        </p:spPr>
      </p:pic>
      <p:sp>
        <p:nvSpPr>
          <p:cNvPr id="10" name="文本框 9"/>
          <p:cNvSpPr txBox="1"/>
          <p:nvPr/>
        </p:nvSpPr>
        <p:spPr>
          <a:xfrm>
            <a:off x="3557013" y="6373747"/>
            <a:ext cx="2288768" cy="307777"/>
          </a:xfrm>
          <a:prstGeom prst="rect">
            <a:avLst/>
          </a:prstGeom>
          <a:noFill/>
        </p:spPr>
        <p:txBody>
          <a:bodyPr wrap="square" rtlCol="0">
            <a:spAutoFit/>
          </a:bodyPr>
          <a:lstStyle/>
          <a:p>
            <a:pPr algn="ctr"/>
            <a:r>
              <a:rPr kumimoji="1" lang="en-US" altLang="zh-CN" sz="1400" dirty="0" smtClean="0"/>
              <a:t>Digital PET platform</a:t>
            </a:r>
            <a:endParaRPr kumimoji="1" lang="zh-CN" altLang="en-US" sz="1400" dirty="0"/>
          </a:p>
        </p:txBody>
      </p:sp>
      <p:sp>
        <p:nvSpPr>
          <p:cNvPr id="11" name="文本框 10"/>
          <p:cNvSpPr txBox="1"/>
          <p:nvPr/>
        </p:nvSpPr>
        <p:spPr>
          <a:xfrm>
            <a:off x="6098460" y="6373747"/>
            <a:ext cx="2838841" cy="523220"/>
          </a:xfrm>
          <a:prstGeom prst="rect">
            <a:avLst/>
          </a:prstGeom>
          <a:noFill/>
        </p:spPr>
        <p:txBody>
          <a:bodyPr wrap="square" rtlCol="0">
            <a:spAutoFit/>
          </a:bodyPr>
          <a:lstStyle/>
          <a:p>
            <a:pPr algn="ctr"/>
            <a:r>
              <a:rPr lang="en-US" altLang="zh-CN" sz="1400" dirty="0" smtClean="0"/>
              <a:t>      permanent </a:t>
            </a:r>
            <a:r>
              <a:rPr lang="en-US" altLang="zh-CN" sz="1400" dirty="0"/>
              <a:t>magnet spread system</a:t>
            </a:r>
            <a:endParaRPr kumimoji="1" lang="zh-CN" altLang="en-US" sz="1400" dirty="0"/>
          </a:p>
        </p:txBody>
      </p:sp>
      <p:sp>
        <p:nvSpPr>
          <p:cNvPr id="12" name="文本框 11"/>
          <p:cNvSpPr txBox="1"/>
          <p:nvPr/>
        </p:nvSpPr>
        <p:spPr>
          <a:xfrm>
            <a:off x="970527" y="3469058"/>
            <a:ext cx="3750628" cy="307777"/>
          </a:xfrm>
          <a:prstGeom prst="rect">
            <a:avLst/>
          </a:prstGeom>
          <a:noFill/>
        </p:spPr>
        <p:txBody>
          <a:bodyPr wrap="square" rtlCol="0">
            <a:spAutoFit/>
          </a:bodyPr>
          <a:lstStyle/>
          <a:p>
            <a:pPr algn="ctr"/>
            <a:r>
              <a:rPr kumimoji="1" lang="en-US" altLang="zh-CN" sz="1400" dirty="0" smtClean="0"/>
              <a:t>Magnet for 10MeV compact cyclotron</a:t>
            </a:r>
            <a:endParaRPr kumimoji="1" lang="zh-CN" altLang="en-US" sz="1400" dirty="0"/>
          </a:p>
        </p:txBody>
      </p:sp>
      <p:sp>
        <p:nvSpPr>
          <p:cNvPr id="13" name="文本框 12"/>
          <p:cNvSpPr txBox="1"/>
          <p:nvPr/>
        </p:nvSpPr>
        <p:spPr>
          <a:xfrm>
            <a:off x="5389681" y="3449028"/>
            <a:ext cx="3174744" cy="307777"/>
          </a:xfrm>
          <a:prstGeom prst="rect">
            <a:avLst/>
          </a:prstGeom>
          <a:noFill/>
        </p:spPr>
        <p:txBody>
          <a:bodyPr wrap="square" rtlCol="0">
            <a:spAutoFit/>
          </a:bodyPr>
          <a:lstStyle/>
          <a:p>
            <a:pPr algn="ctr"/>
            <a:r>
              <a:rPr kumimoji="1" lang="en-US" altLang="zh-CN" sz="1400" dirty="0" smtClean="0"/>
              <a:t>Compact Terahertz FEL source</a:t>
            </a:r>
            <a:endParaRPr kumimoji="1" lang="zh-CN" altLang="en-US" sz="1400" dirty="0"/>
          </a:p>
        </p:txBody>
      </p:sp>
      <p:sp>
        <p:nvSpPr>
          <p:cNvPr id="14" name="文本框 13"/>
          <p:cNvSpPr txBox="1"/>
          <p:nvPr/>
        </p:nvSpPr>
        <p:spPr>
          <a:xfrm>
            <a:off x="86946" y="6367560"/>
            <a:ext cx="3096185" cy="307777"/>
          </a:xfrm>
          <a:prstGeom prst="rect">
            <a:avLst/>
          </a:prstGeom>
          <a:noFill/>
        </p:spPr>
        <p:txBody>
          <a:bodyPr wrap="square" rtlCol="0">
            <a:spAutoFit/>
          </a:bodyPr>
          <a:lstStyle/>
          <a:p>
            <a:pPr algn="ctr"/>
            <a:r>
              <a:rPr kumimoji="1" lang="en-US" altLang="zh-CN" sz="1400" dirty="0" smtClean="0"/>
              <a:t> prototype of H</a:t>
            </a:r>
            <a:r>
              <a:rPr kumimoji="1" lang="en-US" altLang="zh-CN" sz="1400" baseline="30000" dirty="0" smtClean="0"/>
              <a:t>-</a:t>
            </a:r>
            <a:r>
              <a:rPr kumimoji="1" lang="en-US" altLang="zh-CN" sz="1400" dirty="0" smtClean="0"/>
              <a:t> source RF exciter</a:t>
            </a:r>
            <a:endParaRPr kumimoji="1" lang="zh-CN" altLang="en-US" sz="1400" dirty="0"/>
          </a:p>
        </p:txBody>
      </p:sp>
      <p:pic>
        <p:nvPicPr>
          <p:cNvPr id="15" name="图片 14"/>
          <p:cNvPicPr>
            <a:picLocks noChangeAspect="1"/>
          </p:cNvPicPr>
          <p:nvPr/>
        </p:nvPicPr>
        <p:blipFill>
          <a:blip r:embed="rId7"/>
          <a:stretch>
            <a:fillRect/>
          </a:stretch>
        </p:blipFill>
        <p:spPr>
          <a:xfrm>
            <a:off x="86946" y="405423"/>
            <a:ext cx="1033628" cy="766885"/>
          </a:xfrm>
          <a:prstGeom prst="rect">
            <a:avLst/>
          </a:prstGeom>
        </p:spPr>
      </p:pic>
    </p:spTree>
    <p:extLst>
      <p:ext uri="{BB962C8B-B14F-4D97-AF65-F5344CB8AC3E}">
        <p14:creationId xmlns:p14="http://schemas.microsoft.com/office/powerpoint/2010/main" val="105921133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810" y="274638"/>
            <a:ext cx="8904048" cy="1143000"/>
          </a:xfrm>
        </p:spPr>
        <p:txBody>
          <a:bodyPr>
            <a:normAutofit/>
          </a:bodyPr>
          <a:lstStyle/>
          <a:p>
            <a:r>
              <a:rPr kumimoji="1" lang="en-US" altLang="zh-CN" sz="3600" dirty="0" smtClean="0">
                <a:solidFill>
                  <a:srgbClr val="FF0000"/>
                </a:solidFill>
              </a:rPr>
              <a:t>Accelerator Study in Peking University</a:t>
            </a:r>
            <a:endParaRPr kumimoji="1" lang="zh-CN" altLang="en-US" sz="3600" dirty="0">
              <a:solidFill>
                <a:srgbClr val="FF0000"/>
              </a:solidFill>
            </a:endParaRPr>
          </a:p>
        </p:txBody>
      </p:sp>
      <p:pic>
        <p:nvPicPr>
          <p:cNvPr id="7" name="图片 6"/>
          <p:cNvPicPr>
            <a:picLocks noChangeAspect="1"/>
          </p:cNvPicPr>
          <p:nvPr/>
        </p:nvPicPr>
        <p:blipFill>
          <a:blip r:embed="rId2"/>
          <a:stretch>
            <a:fillRect/>
          </a:stretch>
        </p:blipFill>
        <p:spPr>
          <a:xfrm>
            <a:off x="354390" y="3242828"/>
            <a:ext cx="4090010" cy="3132127"/>
          </a:xfrm>
          <a:prstGeom prst="rect">
            <a:avLst/>
          </a:prstGeom>
        </p:spPr>
      </p:pic>
      <p:pic>
        <p:nvPicPr>
          <p:cNvPr id="8" name="图片 7"/>
          <p:cNvPicPr>
            <a:picLocks noChangeAspect="1"/>
          </p:cNvPicPr>
          <p:nvPr/>
        </p:nvPicPr>
        <p:blipFill>
          <a:blip r:embed="rId3"/>
          <a:stretch>
            <a:fillRect/>
          </a:stretch>
        </p:blipFill>
        <p:spPr>
          <a:xfrm>
            <a:off x="315314" y="416639"/>
            <a:ext cx="939800" cy="939800"/>
          </a:xfrm>
          <a:prstGeom prst="rect">
            <a:avLst/>
          </a:prstGeom>
        </p:spPr>
      </p:pic>
      <p:sp>
        <p:nvSpPr>
          <p:cNvPr id="9" name="文本框 8"/>
          <p:cNvSpPr txBox="1"/>
          <p:nvPr/>
        </p:nvSpPr>
        <p:spPr>
          <a:xfrm>
            <a:off x="516810" y="1580201"/>
            <a:ext cx="8207113" cy="1554272"/>
          </a:xfrm>
          <a:prstGeom prst="rect">
            <a:avLst/>
          </a:prstGeom>
          <a:noFill/>
        </p:spPr>
        <p:txBody>
          <a:bodyPr wrap="square" rtlCol="0">
            <a:spAutoFit/>
          </a:bodyPr>
          <a:lstStyle/>
          <a:p>
            <a:pPr algn="just">
              <a:spcAft>
                <a:spcPts val="600"/>
              </a:spcAft>
            </a:pPr>
            <a:r>
              <a:rPr kumimoji="1" lang="en-US" altLang="zh-CN" dirty="0" smtClean="0"/>
              <a:t>In Peking University, accelerator research is mainly developed in the Institute of Heavy </a:t>
            </a:r>
            <a:r>
              <a:rPr kumimoji="1" lang="en-US" altLang="zh-CN" dirty="0"/>
              <a:t>I</a:t>
            </a:r>
            <a:r>
              <a:rPr kumimoji="1" lang="en-US" altLang="zh-CN" dirty="0" smtClean="0"/>
              <a:t>on Physics and State key Laboratory of Nuclear Physics and Technology.</a:t>
            </a:r>
            <a:endParaRPr kumimoji="1" lang="en-US" altLang="zh-CN" dirty="0"/>
          </a:p>
          <a:p>
            <a:pPr algn="just">
              <a:spcAft>
                <a:spcPts val="600"/>
              </a:spcAft>
            </a:pPr>
            <a:r>
              <a:rPr kumimoji="1" lang="en-US" altLang="zh-CN" dirty="0" smtClean="0"/>
              <a:t>Based on the advantages of a great number of talented staff and multi-disciplines in the Peking University,  through 60’s years accumulation and development, over 5,000 talents have grown up in nuclear science and technology. </a:t>
            </a:r>
          </a:p>
        </p:txBody>
      </p:sp>
      <p:sp>
        <p:nvSpPr>
          <p:cNvPr id="10" name="文本框 9"/>
          <p:cNvSpPr txBox="1"/>
          <p:nvPr/>
        </p:nvSpPr>
        <p:spPr>
          <a:xfrm>
            <a:off x="4548005" y="3327966"/>
            <a:ext cx="4311745" cy="2862323"/>
          </a:xfrm>
          <a:prstGeom prst="rect">
            <a:avLst/>
          </a:prstGeom>
          <a:noFill/>
        </p:spPr>
        <p:txBody>
          <a:bodyPr wrap="square" rtlCol="0">
            <a:spAutoFit/>
          </a:bodyPr>
          <a:lstStyle/>
          <a:p>
            <a:r>
              <a:rPr kumimoji="1" lang="en-US" altLang="zh-CN" dirty="0" smtClean="0"/>
              <a:t>Now, accelerator study  in Peking University concentrates on these areas:</a:t>
            </a:r>
          </a:p>
          <a:p>
            <a:pPr marL="285750" indent="-285750">
              <a:buFont typeface="Wingdings" charset="2"/>
              <a:buChar char="l"/>
            </a:pPr>
            <a:r>
              <a:rPr kumimoji="1" lang="en-US" altLang="zh-CN" dirty="0" smtClean="0"/>
              <a:t>FEL and RF superconducting accelerator</a:t>
            </a:r>
          </a:p>
          <a:p>
            <a:pPr marL="285750" indent="-285750">
              <a:buFont typeface="Wingdings" charset="2"/>
              <a:buChar char="l"/>
            </a:pPr>
            <a:r>
              <a:rPr kumimoji="1" lang="en-US" altLang="zh-CN" dirty="0" smtClean="0"/>
              <a:t>RFQ</a:t>
            </a:r>
          </a:p>
          <a:p>
            <a:pPr marL="285750" indent="-285750">
              <a:buFont typeface="Wingdings" charset="2"/>
              <a:buChar char="l"/>
            </a:pPr>
            <a:r>
              <a:rPr lang="en-US" altLang="zh-CN" dirty="0"/>
              <a:t>A</a:t>
            </a:r>
            <a:r>
              <a:rPr lang="en-US" altLang="zh-CN" dirty="0" smtClean="0"/>
              <a:t>ccelerator</a:t>
            </a:r>
            <a:r>
              <a:rPr lang="en-US" altLang="zh-CN" dirty="0"/>
              <a:t>-based mass </a:t>
            </a:r>
            <a:r>
              <a:rPr lang="en-US" altLang="zh-CN" dirty="0" smtClean="0"/>
              <a:t>spectroscopic</a:t>
            </a:r>
          </a:p>
          <a:p>
            <a:pPr marL="285750" indent="-285750">
              <a:buFont typeface="Wingdings" charset="2"/>
              <a:buChar char="l"/>
            </a:pPr>
            <a:r>
              <a:rPr lang="en-US" altLang="zh-CN" dirty="0"/>
              <a:t>Ion beam physics and Its </a:t>
            </a:r>
            <a:r>
              <a:rPr lang="en-US" altLang="zh-CN" dirty="0" smtClean="0"/>
              <a:t>Applications</a:t>
            </a:r>
          </a:p>
          <a:p>
            <a:pPr marL="285750" indent="-285750">
              <a:buFont typeface="Wingdings" charset="2"/>
              <a:buChar char="l"/>
            </a:pPr>
            <a:r>
              <a:rPr lang="en-US" altLang="zh-CN" dirty="0"/>
              <a:t>Advanced particle accelerator technology</a:t>
            </a:r>
            <a:endParaRPr lang="en-US" altLang="zh-CN" dirty="0" smtClean="0"/>
          </a:p>
          <a:p>
            <a:pPr marL="285750" indent="-285750">
              <a:buFont typeface="Wingdings" charset="2"/>
              <a:buChar char="l"/>
            </a:pPr>
            <a:r>
              <a:rPr lang="en-US" altLang="zh-CN" dirty="0"/>
              <a:t>Neutron and fission physics</a:t>
            </a:r>
            <a:endParaRPr lang="en-US" altLang="zh-CN" dirty="0" smtClean="0"/>
          </a:p>
          <a:p>
            <a:pPr marL="285750" indent="-285750">
              <a:buFont typeface="Wingdings" charset="2"/>
              <a:buChar char="l"/>
            </a:pPr>
            <a:r>
              <a:rPr lang="en-US" altLang="zh-CN" dirty="0"/>
              <a:t>Electrostatic Accelerator </a:t>
            </a:r>
            <a:r>
              <a:rPr lang="en-US" altLang="zh-CN" dirty="0" smtClean="0"/>
              <a:t>Laboratory</a:t>
            </a:r>
            <a:endParaRPr kumimoji="1" lang="zh-CN" altLang="en-US" dirty="0"/>
          </a:p>
        </p:txBody>
      </p:sp>
      <p:sp>
        <p:nvSpPr>
          <p:cNvPr id="3" name="矩形 2"/>
          <p:cNvSpPr/>
          <p:nvPr/>
        </p:nvSpPr>
        <p:spPr>
          <a:xfrm>
            <a:off x="1031014" y="6190289"/>
            <a:ext cx="2319903" cy="307777"/>
          </a:xfrm>
          <a:prstGeom prst="rect">
            <a:avLst/>
          </a:prstGeom>
        </p:spPr>
        <p:txBody>
          <a:bodyPr wrap="none">
            <a:spAutoFit/>
          </a:bodyPr>
          <a:lstStyle/>
          <a:p>
            <a:r>
              <a:rPr kumimoji="1" lang="en-US" altLang="zh-CN" sz="1400" dirty="0">
                <a:solidFill>
                  <a:srgbClr val="FF0000"/>
                </a:solidFill>
              </a:rPr>
              <a:t>Institute of Heavy Ion Physics</a:t>
            </a:r>
            <a:endParaRPr lang="zh-CN" altLang="en-US" sz="1400" dirty="0"/>
          </a:p>
        </p:txBody>
      </p:sp>
    </p:spTree>
    <p:extLst>
      <p:ext uri="{BB962C8B-B14F-4D97-AF65-F5344CB8AC3E}">
        <p14:creationId xmlns:p14="http://schemas.microsoft.com/office/powerpoint/2010/main" val="33841480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55882" y="274638"/>
            <a:ext cx="8229600" cy="1143000"/>
          </a:xfrm>
        </p:spPr>
        <p:txBody>
          <a:bodyPr>
            <a:normAutofit/>
          </a:bodyPr>
          <a:lstStyle/>
          <a:p>
            <a:r>
              <a:rPr kumimoji="1" lang="en-US" altLang="zh-CN" sz="3600" dirty="0">
                <a:solidFill>
                  <a:srgbClr val="FF0000"/>
                </a:solidFill>
              </a:rPr>
              <a:t>Accelerator Study in Peking University</a:t>
            </a:r>
            <a:endParaRPr kumimoji="1" lang="zh-CN" altLang="en-US" sz="3600" dirty="0">
              <a:solidFill>
                <a:srgbClr val="FF0000"/>
              </a:solidFill>
            </a:endParaRPr>
          </a:p>
        </p:txBody>
      </p:sp>
      <p:pic>
        <p:nvPicPr>
          <p:cNvPr id="4" name="图片 3"/>
          <p:cNvPicPr>
            <a:picLocks noChangeAspect="1"/>
          </p:cNvPicPr>
          <p:nvPr/>
        </p:nvPicPr>
        <p:blipFill>
          <a:blip r:embed="rId2"/>
          <a:stretch>
            <a:fillRect/>
          </a:stretch>
        </p:blipFill>
        <p:spPr>
          <a:xfrm>
            <a:off x="303378" y="416639"/>
            <a:ext cx="939800" cy="939800"/>
          </a:xfrm>
          <a:prstGeom prst="rect">
            <a:avLst/>
          </a:prstGeom>
        </p:spPr>
      </p:pic>
      <p:sp>
        <p:nvSpPr>
          <p:cNvPr id="5" name="文本框 4"/>
          <p:cNvSpPr txBox="1"/>
          <p:nvPr/>
        </p:nvSpPr>
        <p:spPr>
          <a:xfrm>
            <a:off x="347075" y="1356439"/>
            <a:ext cx="8512676" cy="2092881"/>
          </a:xfrm>
          <a:prstGeom prst="rect">
            <a:avLst/>
          </a:prstGeom>
          <a:noFill/>
        </p:spPr>
        <p:txBody>
          <a:bodyPr wrap="square" rtlCol="0">
            <a:spAutoFit/>
          </a:bodyPr>
          <a:lstStyle/>
          <a:p>
            <a:pPr algn="just">
              <a:spcAft>
                <a:spcPts val="600"/>
              </a:spcAft>
            </a:pPr>
            <a:r>
              <a:rPr kumimoji="1" lang="en-US" altLang="zh-CN" sz="2000" dirty="0" smtClean="0"/>
              <a:t>There are over 50 staff ( &gt; 30  obtained PhD) in the Institute of Heavy Ion Physics and there are about 80 staff in the </a:t>
            </a:r>
            <a:r>
              <a:rPr kumimoji="1" lang="en-US" altLang="zh-CN" sz="2000" dirty="0"/>
              <a:t>State key Laboratory of Nuclear Physics and </a:t>
            </a:r>
            <a:r>
              <a:rPr kumimoji="1" lang="en-US" altLang="zh-CN" sz="2000" dirty="0" smtClean="0"/>
              <a:t>Technology.</a:t>
            </a:r>
            <a:endParaRPr kumimoji="1" lang="en-US" altLang="zh-CN" sz="2000" dirty="0"/>
          </a:p>
          <a:p>
            <a:pPr algn="just">
              <a:spcAft>
                <a:spcPts val="600"/>
              </a:spcAft>
            </a:pPr>
            <a:r>
              <a:rPr lang="en-US" altLang="zh-CN" sz="2000" dirty="0" smtClean="0"/>
              <a:t>Large </a:t>
            </a:r>
            <a:r>
              <a:rPr lang="en-US" altLang="zh-CN" sz="2000" dirty="0"/>
              <a:t>scale </a:t>
            </a:r>
            <a:r>
              <a:rPr lang="en-US" altLang="zh-CN" sz="2000" dirty="0" smtClean="0"/>
              <a:t>accelerator research equipment in Peking University including: </a:t>
            </a:r>
          </a:p>
          <a:p>
            <a:pPr algn="just">
              <a:spcAft>
                <a:spcPts val="600"/>
              </a:spcAft>
            </a:pPr>
            <a:r>
              <a:rPr lang="en-US" altLang="zh-CN" sz="2000" dirty="0" smtClean="0"/>
              <a:t>2×1.7MV EN </a:t>
            </a:r>
            <a:r>
              <a:rPr lang="en-US" altLang="zh-CN" sz="2000" dirty="0"/>
              <a:t>tandem </a:t>
            </a:r>
            <a:r>
              <a:rPr lang="en-US" altLang="zh-CN" sz="2000" dirty="0" smtClean="0"/>
              <a:t>accelerator, </a:t>
            </a:r>
            <a:r>
              <a:rPr lang="en-US" altLang="zh-CN" sz="2000" dirty="0"/>
              <a:t>1MV </a:t>
            </a:r>
            <a:r>
              <a:rPr lang="en-US" altLang="zh-CN" sz="2000" dirty="0" smtClean="0"/>
              <a:t>RFQ, 4.5MeV Van de </a:t>
            </a:r>
            <a:r>
              <a:rPr lang="en-US" altLang="zh-CN" sz="2000" dirty="0" err="1" smtClean="0"/>
              <a:t>Graaff</a:t>
            </a:r>
            <a:r>
              <a:rPr lang="en-US" altLang="zh-CN" sz="2000" dirty="0" smtClean="0"/>
              <a:t> Accelerator, Laser </a:t>
            </a:r>
            <a:r>
              <a:rPr lang="en-US" altLang="zh-CN" sz="2000" dirty="0"/>
              <a:t>particle </a:t>
            </a:r>
            <a:r>
              <a:rPr lang="en-US" altLang="zh-CN" sz="2000" dirty="0" smtClean="0"/>
              <a:t>accelerator……</a:t>
            </a:r>
            <a:endParaRPr kumimoji="1" lang="zh-CN" altLang="en-US" sz="2000" dirty="0"/>
          </a:p>
        </p:txBody>
      </p:sp>
      <p:pic>
        <p:nvPicPr>
          <p:cNvPr id="6" name="图片 5"/>
          <p:cNvPicPr>
            <a:picLocks noChangeAspect="1"/>
          </p:cNvPicPr>
          <p:nvPr/>
        </p:nvPicPr>
        <p:blipFill>
          <a:blip r:embed="rId3"/>
          <a:stretch>
            <a:fillRect/>
          </a:stretch>
        </p:blipFill>
        <p:spPr>
          <a:xfrm>
            <a:off x="503382" y="3447585"/>
            <a:ext cx="3580157" cy="2918914"/>
          </a:xfrm>
          <a:prstGeom prst="rect">
            <a:avLst/>
          </a:prstGeom>
        </p:spPr>
      </p:pic>
      <p:pic>
        <p:nvPicPr>
          <p:cNvPr id="7" name="图片 6"/>
          <p:cNvPicPr>
            <a:picLocks noChangeAspect="1"/>
          </p:cNvPicPr>
          <p:nvPr/>
        </p:nvPicPr>
        <p:blipFill>
          <a:blip r:embed="rId4"/>
          <a:stretch>
            <a:fillRect/>
          </a:stretch>
        </p:blipFill>
        <p:spPr>
          <a:xfrm>
            <a:off x="4358556" y="3447585"/>
            <a:ext cx="4369824" cy="2962725"/>
          </a:xfrm>
          <a:prstGeom prst="rect">
            <a:avLst/>
          </a:prstGeom>
        </p:spPr>
      </p:pic>
    </p:spTree>
    <p:extLst>
      <p:ext uri="{BB962C8B-B14F-4D97-AF65-F5344CB8AC3E}">
        <p14:creationId xmlns:p14="http://schemas.microsoft.com/office/powerpoint/2010/main" val="67070667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4000" dirty="0" smtClean="0">
                <a:solidFill>
                  <a:srgbClr val="FF0000"/>
                </a:solidFill>
              </a:rPr>
              <a:t>Shanghai Synchrotron Facility</a:t>
            </a:r>
            <a:endParaRPr kumimoji="1" lang="zh-CN" altLang="en-US" sz="4000" dirty="0">
              <a:solidFill>
                <a:srgbClr val="FF0000"/>
              </a:solidFill>
            </a:endParaRPr>
          </a:p>
        </p:txBody>
      </p:sp>
      <p:sp>
        <p:nvSpPr>
          <p:cNvPr id="4" name="日期占位符 3"/>
          <p:cNvSpPr>
            <a:spLocks noGrp="1"/>
          </p:cNvSpPr>
          <p:nvPr>
            <p:ph type="dt" sz="half" idx="10"/>
          </p:nvPr>
        </p:nvSpPr>
        <p:spPr/>
        <p:txBody>
          <a:bodyPr/>
          <a:lstStyle/>
          <a:p>
            <a:r>
              <a:rPr kumimoji="1" lang="en-US" altLang="zh-CN" smtClean="0"/>
              <a:t>Nov. 3 – Nov. 4, 2016, Paris</a:t>
            </a:r>
            <a:endParaRPr kumimoji="1" lang="zh-CN" altLang="en-US"/>
          </a:p>
        </p:txBody>
      </p:sp>
      <p:sp>
        <p:nvSpPr>
          <p:cNvPr id="5" name="页脚占位符 4"/>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6" name="幻灯片编号占位符 5"/>
          <p:cNvSpPr>
            <a:spLocks noGrp="1"/>
          </p:cNvSpPr>
          <p:nvPr>
            <p:ph type="sldNum" sz="quarter" idx="12"/>
          </p:nvPr>
        </p:nvSpPr>
        <p:spPr/>
        <p:txBody>
          <a:bodyPr/>
          <a:lstStyle/>
          <a:p>
            <a:fld id="{460C80A0-B8D2-E24B-BB0B-F9CFF760956B}" type="slidenum">
              <a:rPr kumimoji="1" lang="zh-CN" altLang="en-US" smtClean="0"/>
              <a:t>23</a:t>
            </a:fld>
            <a:endParaRPr kumimoji="1" lang="zh-CN" altLang="en-US"/>
          </a:p>
        </p:txBody>
      </p:sp>
      <p:pic>
        <p:nvPicPr>
          <p:cNvPr id="8" name="图片 7" descr="inde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46" y="4362706"/>
            <a:ext cx="8397142" cy="1993644"/>
          </a:xfrm>
          <a:prstGeom prst="rect">
            <a:avLst/>
          </a:prstGeom>
        </p:spPr>
      </p:pic>
      <p:pic>
        <p:nvPicPr>
          <p:cNvPr id="9" name="图片 8"/>
          <p:cNvPicPr>
            <a:picLocks noChangeAspect="1"/>
          </p:cNvPicPr>
          <p:nvPr/>
        </p:nvPicPr>
        <p:blipFill>
          <a:blip r:embed="rId3"/>
          <a:stretch>
            <a:fillRect/>
          </a:stretch>
        </p:blipFill>
        <p:spPr>
          <a:xfrm>
            <a:off x="148492" y="554038"/>
            <a:ext cx="1155700" cy="863600"/>
          </a:xfrm>
          <a:prstGeom prst="rect">
            <a:avLst/>
          </a:prstGeom>
        </p:spPr>
      </p:pic>
      <p:sp>
        <p:nvSpPr>
          <p:cNvPr id="10" name="文本框 9"/>
          <p:cNvSpPr txBox="1"/>
          <p:nvPr/>
        </p:nvSpPr>
        <p:spPr>
          <a:xfrm>
            <a:off x="457201" y="1651000"/>
            <a:ext cx="8120184" cy="2323713"/>
          </a:xfrm>
          <a:prstGeom prst="rect">
            <a:avLst/>
          </a:prstGeom>
          <a:noFill/>
        </p:spPr>
        <p:txBody>
          <a:bodyPr wrap="square" rtlCol="0">
            <a:spAutoFit/>
          </a:bodyPr>
          <a:lstStyle/>
          <a:p>
            <a:pPr algn="just">
              <a:spcAft>
                <a:spcPts val="600"/>
              </a:spcAft>
            </a:pPr>
            <a:r>
              <a:rPr kumimoji="1" lang="en-US" altLang="zh-CN" sz="2000" dirty="0" smtClean="0"/>
              <a:t>SSRF as a advanced third generation light source is the Chinese largest synchrotron research facility to date</a:t>
            </a:r>
            <a:r>
              <a:rPr kumimoji="1" lang="en-US" altLang="zh-CN" sz="2000" dirty="0"/>
              <a:t>. Since commencing operation in May 2009 the SSRF has provided bright x-</a:t>
            </a:r>
            <a:r>
              <a:rPr kumimoji="1" lang="en-US" altLang="zh-CN" sz="2000" dirty="0" smtClean="0"/>
              <a:t>ray beams </a:t>
            </a:r>
            <a:r>
              <a:rPr kumimoji="1" lang="en-US" altLang="zh-CN" sz="2000" dirty="0"/>
              <a:t>to more than 10000 </a:t>
            </a:r>
            <a:r>
              <a:rPr kumimoji="1" lang="en-US" altLang="zh-CN" sz="2000" dirty="0" smtClean="0"/>
              <a:t>users from </a:t>
            </a:r>
            <a:r>
              <a:rPr kumimoji="1" lang="en-US" altLang="zh-CN" sz="2000" dirty="0"/>
              <a:t>universities, institutes, hospitals and high-tech companies from around the China and the world. </a:t>
            </a:r>
            <a:r>
              <a:rPr lang="en-US" altLang="zh-CN" sz="2000" dirty="0" smtClean="0"/>
              <a:t>SSRF </a:t>
            </a:r>
            <a:r>
              <a:rPr lang="en-US" altLang="zh-CN" sz="2000" dirty="0"/>
              <a:t>is also actively involved in the training and education of our next generation of scientists and engineers</a:t>
            </a:r>
            <a:r>
              <a:rPr lang="en-US" altLang="zh-CN" sz="2000" dirty="0" smtClean="0"/>
              <a:t>.</a:t>
            </a:r>
          </a:p>
          <a:p>
            <a:pPr algn="just">
              <a:spcAft>
                <a:spcPts val="600"/>
              </a:spcAft>
            </a:pPr>
            <a:r>
              <a:rPr kumimoji="1" lang="en-US" altLang="zh-CN" sz="2000" dirty="0" smtClean="0"/>
              <a:t>(3.5 </a:t>
            </a:r>
            <a:r>
              <a:rPr kumimoji="1" lang="en-US" altLang="zh-CN" sz="2000" dirty="0" err="1" smtClean="0"/>
              <a:t>GeV</a:t>
            </a:r>
            <a:r>
              <a:rPr kumimoji="1" lang="en-US" altLang="zh-CN" sz="2000" dirty="0" smtClean="0"/>
              <a:t>, ~4 nm, ~300 mA, 432 m)</a:t>
            </a:r>
            <a:endParaRPr kumimoji="1" lang="zh-CN" altLang="en-US" sz="2000" dirty="0"/>
          </a:p>
        </p:txBody>
      </p:sp>
    </p:spTree>
    <p:extLst>
      <p:ext uri="{BB962C8B-B14F-4D97-AF65-F5344CB8AC3E}">
        <p14:creationId xmlns:p14="http://schemas.microsoft.com/office/powerpoint/2010/main" val="336536958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40508" y="274638"/>
            <a:ext cx="8229600" cy="1143000"/>
          </a:xfrm>
        </p:spPr>
        <p:txBody>
          <a:bodyPr>
            <a:normAutofit/>
          </a:bodyPr>
          <a:lstStyle/>
          <a:p>
            <a:r>
              <a:rPr kumimoji="1" lang="en-US" altLang="zh-CN" sz="3600" dirty="0" smtClean="0">
                <a:solidFill>
                  <a:srgbClr val="FF0000"/>
                </a:solidFill>
              </a:rPr>
              <a:t>University of Chinese Academy of Sciences</a:t>
            </a:r>
            <a:endParaRPr kumimoji="1" lang="zh-CN" altLang="en-US" sz="3600" dirty="0">
              <a:solidFill>
                <a:srgbClr val="FF0000"/>
              </a:solidFill>
            </a:endParaRPr>
          </a:p>
        </p:txBody>
      </p:sp>
      <p:sp>
        <p:nvSpPr>
          <p:cNvPr id="4" name="矩形 3"/>
          <p:cNvSpPr/>
          <p:nvPr/>
        </p:nvSpPr>
        <p:spPr>
          <a:xfrm>
            <a:off x="457200" y="1582341"/>
            <a:ext cx="8229599" cy="2554545"/>
          </a:xfrm>
          <a:prstGeom prst="rect">
            <a:avLst/>
          </a:prstGeom>
        </p:spPr>
        <p:txBody>
          <a:bodyPr wrap="square">
            <a:spAutoFit/>
          </a:bodyPr>
          <a:lstStyle/>
          <a:p>
            <a:pPr algn="just">
              <a:spcAft>
                <a:spcPts val="600"/>
              </a:spcAft>
            </a:pPr>
            <a:r>
              <a:rPr lang="en-US" altLang="zh-CN" sz="2000" dirty="0" smtClean="0"/>
              <a:t>University of Chinese Academy of Sciences (UCAS) </a:t>
            </a:r>
            <a:r>
              <a:rPr lang="en-US" altLang="zh-CN" sz="2000" dirty="0"/>
              <a:t>is a higher education institution established with the approval of the Ministry of Education, focusing on graduate education. The predecessor of UCAS was the Graduate School of Chinese Academy of Sciences (GSCAS), which was founded in 1978 as the first graduate school in China by approval of the State Council. UCAS graduated the first doctoral student in science, first doctoral student in engineering, first female doctoral student and first student with double doctoral degrees in China. In 2014, UCAS began to recruit undergraduates</a:t>
            </a:r>
            <a:r>
              <a:rPr lang="en-US" altLang="zh-CN" sz="2000" dirty="0" smtClean="0"/>
              <a:t>.</a:t>
            </a:r>
            <a:endParaRPr lang="en-US" altLang="zh-CN" sz="2000" dirty="0"/>
          </a:p>
        </p:txBody>
      </p:sp>
      <p:sp>
        <p:nvSpPr>
          <p:cNvPr id="5" name="日期占位符 4"/>
          <p:cNvSpPr>
            <a:spLocks noGrp="1"/>
          </p:cNvSpPr>
          <p:nvPr>
            <p:ph type="dt" sz="half" idx="10"/>
          </p:nvPr>
        </p:nvSpPr>
        <p:spPr/>
        <p:txBody>
          <a:bodyPr/>
          <a:lstStyle/>
          <a:p>
            <a:r>
              <a:rPr kumimoji="1" lang="en-US" altLang="zh-CN" smtClean="0"/>
              <a:t>Nov. 3 – Nov. 4, 2016, Paris</a:t>
            </a:r>
            <a:endParaRPr kumimoji="1" lang="zh-CN" altLang="en-US"/>
          </a:p>
        </p:txBody>
      </p:sp>
      <p:sp>
        <p:nvSpPr>
          <p:cNvPr id="6" name="页脚占位符 5"/>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7" name="幻灯片编号占位符 6"/>
          <p:cNvSpPr>
            <a:spLocks noGrp="1"/>
          </p:cNvSpPr>
          <p:nvPr>
            <p:ph type="sldNum" sz="quarter" idx="12"/>
          </p:nvPr>
        </p:nvSpPr>
        <p:spPr/>
        <p:txBody>
          <a:bodyPr/>
          <a:lstStyle/>
          <a:p>
            <a:fld id="{460C80A0-B8D2-E24B-BB0B-F9CFF760956B}" type="slidenum">
              <a:rPr kumimoji="1" lang="zh-CN" altLang="en-US" smtClean="0"/>
              <a:t>24</a:t>
            </a:fld>
            <a:endParaRPr kumimoji="1" lang="zh-CN" altLang="en-US"/>
          </a:p>
        </p:txBody>
      </p:sp>
      <p:pic>
        <p:nvPicPr>
          <p:cNvPr id="3" name="图片 2"/>
          <p:cNvPicPr>
            <a:picLocks noChangeAspect="1"/>
          </p:cNvPicPr>
          <p:nvPr/>
        </p:nvPicPr>
        <p:blipFill>
          <a:blip r:embed="rId2"/>
          <a:stretch>
            <a:fillRect/>
          </a:stretch>
        </p:blipFill>
        <p:spPr>
          <a:xfrm>
            <a:off x="890954" y="4047392"/>
            <a:ext cx="3399692" cy="2209800"/>
          </a:xfrm>
          <a:prstGeom prst="rect">
            <a:avLst/>
          </a:prstGeom>
        </p:spPr>
      </p:pic>
      <p:pic>
        <p:nvPicPr>
          <p:cNvPr id="10" name="图片 9"/>
          <p:cNvPicPr>
            <a:picLocks noChangeAspect="1"/>
          </p:cNvPicPr>
          <p:nvPr/>
        </p:nvPicPr>
        <p:blipFill>
          <a:blip r:embed="rId3"/>
          <a:stretch>
            <a:fillRect/>
          </a:stretch>
        </p:blipFill>
        <p:spPr>
          <a:xfrm>
            <a:off x="4454711" y="4047392"/>
            <a:ext cx="3922722" cy="2209800"/>
          </a:xfrm>
          <a:prstGeom prst="rect">
            <a:avLst/>
          </a:prstGeom>
        </p:spPr>
      </p:pic>
      <p:pic>
        <p:nvPicPr>
          <p:cNvPr id="12" name="图片 11"/>
          <p:cNvPicPr>
            <a:picLocks noChangeAspect="1"/>
          </p:cNvPicPr>
          <p:nvPr/>
        </p:nvPicPr>
        <p:blipFill>
          <a:blip r:embed="rId4"/>
          <a:stretch>
            <a:fillRect/>
          </a:stretch>
        </p:blipFill>
        <p:spPr>
          <a:xfrm>
            <a:off x="0" y="398584"/>
            <a:ext cx="842086" cy="851878"/>
          </a:xfrm>
          <a:prstGeom prst="rect">
            <a:avLst/>
          </a:prstGeom>
        </p:spPr>
      </p:pic>
    </p:spTree>
    <p:extLst>
      <p:ext uri="{BB962C8B-B14F-4D97-AF65-F5344CB8AC3E}">
        <p14:creationId xmlns:p14="http://schemas.microsoft.com/office/powerpoint/2010/main" val="263653906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kumimoji="1" lang="en-US" altLang="zh-CN" smtClean="0"/>
              <a:t>Nov. 3 – Nov. 4, 2016, Paris</a:t>
            </a:r>
            <a:endParaRPr kumimoji="1" lang="zh-CN" altLang="en-US"/>
          </a:p>
        </p:txBody>
      </p:sp>
      <p:sp>
        <p:nvSpPr>
          <p:cNvPr id="5" name="页脚占位符 4"/>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6" name="幻灯片编号占位符 5"/>
          <p:cNvSpPr>
            <a:spLocks noGrp="1"/>
          </p:cNvSpPr>
          <p:nvPr>
            <p:ph type="sldNum" sz="quarter" idx="12"/>
          </p:nvPr>
        </p:nvSpPr>
        <p:spPr/>
        <p:txBody>
          <a:bodyPr/>
          <a:lstStyle/>
          <a:p>
            <a:fld id="{460C80A0-B8D2-E24B-BB0B-F9CFF760956B}" type="slidenum">
              <a:rPr kumimoji="1" lang="zh-CN" altLang="en-US" smtClean="0"/>
              <a:t>25</a:t>
            </a:fld>
            <a:endParaRPr kumimoji="1" lang="zh-CN" altLang="en-US"/>
          </a:p>
        </p:txBody>
      </p:sp>
      <p:sp>
        <p:nvSpPr>
          <p:cNvPr id="7" name="矩形 6"/>
          <p:cNvSpPr/>
          <p:nvPr/>
        </p:nvSpPr>
        <p:spPr>
          <a:xfrm>
            <a:off x="457200" y="1340437"/>
            <a:ext cx="8229600" cy="4016484"/>
          </a:xfrm>
          <a:prstGeom prst="rect">
            <a:avLst/>
          </a:prstGeom>
        </p:spPr>
        <p:txBody>
          <a:bodyPr wrap="square">
            <a:spAutoFit/>
          </a:bodyPr>
          <a:lstStyle/>
          <a:p>
            <a:pPr algn="just">
              <a:spcAft>
                <a:spcPts val="600"/>
              </a:spcAft>
            </a:pPr>
            <a:r>
              <a:rPr lang="en-US" altLang="zh-CN" sz="2000" dirty="0"/>
              <a:t>In June 2012, GUCAS was renamed UCAS. It started enrolling undergraduate students for the first time, and its mission is to cultivate innovative leading talents in science and technology for the future of the nation. Now there are 664 registered undergraduate students studying in this university.</a:t>
            </a:r>
          </a:p>
          <a:p>
            <a:pPr algn="just">
              <a:spcAft>
                <a:spcPts val="600"/>
              </a:spcAft>
            </a:pPr>
            <a:r>
              <a:rPr lang="en-US" altLang="zh-CN" sz="2000" dirty="0"/>
              <a:t>Being the largest graduate education institution, UCAS' main task has long been graduate education. Up to December 2015, the number of postgraduate students is 44,500, including 22,300 doctoral students, 22,200 master students, and 1063 international students including 749 doctoral students, ranking first in China</a:t>
            </a:r>
            <a:r>
              <a:rPr lang="en-US" altLang="zh-CN" sz="2000" dirty="0" smtClean="0"/>
              <a:t>.</a:t>
            </a:r>
          </a:p>
          <a:p>
            <a:pPr algn="just">
              <a:spcAft>
                <a:spcPts val="600"/>
              </a:spcAft>
            </a:pPr>
            <a:r>
              <a:rPr lang="en-US" altLang="zh-CN" sz="2000" dirty="0" smtClean="0"/>
              <a:t>A dozen professors of IHEP have taught accelerator-related courses in UCAS(GSCAS) over ten years. Every </a:t>
            </a:r>
            <a:r>
              <a:rPr lang="en-US" altLang="zh-CN" sz="2000" dirty="0"/>
              <a:t>year, over 40 graduate students take part in </a:t>
            </a:r>
            <a:r>
              <a:rPr lang="en-US" altLang="zh-CN" sz="2000" dirty="0" smtClean="0"/>
              <a:t>these courses study.</a:t>
            </a:r>
          </a:p>
        </p:txBody>
      </p:sp>
      <p:pic>
        <p:nvPicPr>
          <p:cNvPr id="8" name="图片 7"/>
          <p:cNvPicPr>
            <a:picLocks noChangeAspect="1"/>
          </p:cNvPicPr>
          <p:nvPr/>
        </p:nvPicPr>
        <p:blipFill>
          <a:blip r:embed="rId2"/>
          <a:stretch>
            <a:fillRect/>
          </a:stretch>
        </p:blipFill>
        <p:spPr>
          <a:xfrm>
            <a:off x="0" y="398584"/>
            <a:ext cx="842086" cy="851878"/>
          </a:xfrm>
          <a:prstGeom prst="rect">
            <a:avLst/>
          </a:prstGeom>
        </p:spPr>
      </p:pic>
    </p:spTree>
    <p:extLst>
      <p:ext uri="{BB962C8B-B14F-4D97-AF65-F5344CB8AC3E}">
        <p14:creationId xmlns:p14="http://schemas.microsoft.com/office/powerpoint/2010/main" val="250147671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kumimoji="1" lang="en-US" altLang="zh-CN" smtClean="0"/>
              <a:t>Nov. 3 – Nov. 4, 2016, Paris</a:t>
            </a:r>
            <a:endParaRPr kumimoji="1" lang="zh-CN" altLang="en-US"/>
          </a:p>
        </p:txBody>
      </p:sp>
      <p:sp>
        <p:nvSpPr>
          <p:cNvPr id="5" name="页脚占位符 4"/>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6" name="幻灯片编号占位符 5"/>
          <p:cNvSpPr>
            <a:spLocks noGrp="1"/>
          </p:cNvSpPr>
          <p:nvPr>
            <p:ph type="sldNum" sz="quarter" idx="12"/>
          </p:nvPr>
        </p:nvSpPr>
        <p:spPr/>
        <p:txBody>
          <a:bodyPr/>
          <a:lstStyle/>
          <a:p>
            <a:fld id="{460C80A0-B8D2-E24B-BB0B-F9CFF760956B}" type="slidenum">
              <a:rPr kumimoji="1" lang="zh-CN" altLang="en-US" smtClean="0"/>
              <a:t>26</a:t>
            </a:fld>
            <a:endParaRPr kumimoji="1" lang="zh-CN" altLang="en-US"/>
          </a:p>
        </p:txBody>
      </p:sp>
      <p:pic>
        <p:nvPicPr>
          <p:cNvPr id="12" name="图片 11"/>
          <p:cNvPicPr>
            <a:picLocks noChangeAspect="1"/>
          </p:cNvPicPr>
          <p:nvPr/>
        </p:nvPicPr>
        <p:blipFill>
          <a:blip r:embed="rId2"/>
          <a:stretch>
            <a:fillRect/>
          </a:stretch>
        </p:blipFill>
        <p:spPr>
          <a:xfrm>
            <a:off x="85969" y="396631"/>
            <a:ext cx="914400" cy="965200"/>
          </a:xfrm>
          <a:prstGeom prst="rect">
            <a:avLst/>
          </a:prstGeom>
        </p:spPr>
      </p:pic>
      <p:sp>
        <p:nvSpPr>
          <p:cNvPr id="13" name="标题 1"/>
          <p:cNvSpPr>
            <a:spLocks noGrp="1"/>
          </p:cNvSpPr>
          <p:nvPr>
            <p:ph type="title"/>
          </p:nvPr>
        </p:nvSpPr>
        <p:spPr>
          <a:xfrm>
            <a:off x="740508" y="274638"/>
            <a:ext cx="8229600" cy="1143000"/>
          </a:xfrm>
        </p:spPr>
        <p:txBody>
          <a:bodyPr>
            <a:normAutofit/>
          </a:bodyPr>
          <a:lstStyle/>
          <a:p>
            <a:r>
              <a:rPr kumimoji="1" lang="en-US" altLang="zh-CN" sz="4000" dirty="0" err="1" smtClean="0">
                <a:solidFill>
                  <a:srgbClr val="FF0000"/>
                </a:solidFill>
              </a:rPr>
              <a:t>ShanghaiTech</a:t>
            </a:r>
            <a:r>
              <a:rPr kumimoji="1" lang="en-US" altLang="zh-CN" sz="4000" dirty="0" smtClean="0">
                <a:solidFill>
                  <a:srgbClr val="FF0000"/>
                </a:solidFill>
              </a:rPr>
              <a:t> University</a:t>
            </a:r>
            <a:endParaRPr kumimoji="1" lang="zh-CN" altLang="en-US" sz="4000" dirty="0">
              <a:solidFill>
                <a:srgbClr val="FF0000"/>
              </a:solidFill>
            </a:endParaRPr>
          </a:p>
        </p:txBody>
      </p:sp>
      <p:sp>
        <p:nvSpPr>
          <p:cNvPr id="14" name="矩形 13"/>
          <p:cNvSpPr/>
          <p:nvPr/>
        </p:nvSpPr>
        <p:spPr>
          <a:xfrm>
            <a:off x="615462" y="1592723"/>
            <a:ext cx="7873999" cy="2015936"/>
          </a:xfrm>
          <a:prstGeom prst="rect">
            <a:avLst/>
          </a:prstGeom>
        </p:spPr>
        <p:txBody>
          <a:bodyPr wrap="square">
            <a:spAutoFit/>
          </a:bodyPr>
          <a:lstStyle/>
          <a:p>
            <a:pPr algn="just">
              <a:spcAft>
                <a:spcPts val="600"/>
              </a:spcAft>
            </a:pPr>
            <a:r>
              <a:rPr lang="en-US" altLang="zh-CN" sz="2000" dirty="0"/>
              <a:t>Officially approved to open on September 30th 2013 by China’s Ministry of Education, </a:t>
            </a:r>
            <a:r>
              <a:rPr lang="en-US" altLang="zh-CN" sz="2000" dirty="0" err="1"/>
              <a:t>ShanghaiTech</a:t>
            </a:r>
            <a:r>
              <a:rPr lang="en-US" altLang="zh-CN" sz="2000" dirty="0"/>
              <a:t> University is a small-scale research university of academic excellence jointly established by Shanghai Municipal Government and Chinese Academy of Sciences (CAS)</a:t>
            </a:r>
            <a:r>
              <a:rPr lang="en-US" altLang="zh-CN" sz="2000" dirty="0" smtClean="0"/>
              <a:t>.</a:t>
            </a:r>
          </a:p>
          <a:p>
            <a:pPr algn="just">
              <a:spcAft>
                <a:spcPts val="600"/>
              </a:spcAft>
            </a:pPr>
            <a:r>
              <a:rPr lang="en-US" altLang="zh-CN" sz="2000" dirty="0" err="1" smtClean="0"/>
              <a:t>ShanghaiTech</a:t>
            </a:r>
            <a:r>
              <a:rPr lang="en-US" altLang="zh-CN" sz="2000" dirty="0" smtClean="0"/>
              <a:t> located in Shanghai </a:t>
            </a:r>
            <a:r>
              <a:rPr lang="en-US" altLang="zh-CN" sz="2000" dirty="0" err="1" smtClean="0"/>
              <a:t>Pudong</a:t>
            </a:r>
            <a:r>
              <a:rPr lang="en-US" altLang="zh-CN" sz="2000" dirty="0" smtClean="0"/>
              <a:t> Science and Technology Park of CAS in </a:t>
            </a:r>
            <a:r>
              <a:rPr lang="en-US" altLang="zh-CN" sz="2000" dirty="0" err="1" smtClean="0"/>
              <a:t>Zhangjiang</a:t>
            </a:r>
            <a:r>
              <a:rPr lang="en-US" altLang="zh-CN" sz="2000" dirty="0" smtClean="0"/>
              <a:t> </a:t>
            </a:r>
            <a:r>
              <a:rPr lang="en-US" altLang="zh-CN" sz="2000" dirty="0" err="1" smtClean="0"/>
              <a:t>InnoPark</a:t>
            </a:r>
            <a:r>
              <a:rPr lang="en-US" altLang="zh-CN" sz="2000" dirty="0" smtClean="0"/>
              <a:t>, it is in the vicinity of several national research</a:t>
            </a:r>
            <a:endParaRPr lang="zh-CN" altLang="en-US" sz="2000" dirty="0"/>
          </a:p>
        </p:txBody>
      </p:sp>
      <p:pic>
        <p:nvPicPr>
          <p:cNvPr id="16" name="图片 15" descr="103352468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219" y="3692770"/>
            <a:ext cx="3446394" cy="2253273"/>
          </a:xfrm>
          <a:prstGeom prst="rect">
            <a:avLst/>
          </a:prstGeom>
        </p:spPr>
      </p:pic>
      <p:sp>
        <p:nvSpPr>
          <p:cNvPr id="18" name="矩形 17"/>
          <p:cNvSpPr/>
          <p:nvPr/>
        </p:nvSpPr>
        <p:spPr>
          <a:xfrm>
            <a:off x="615461" y="3491431"/>
            <a:ext cx="4725757" cy="2631490"/>
          </a:xfrm>
          <a:prstGeom prst="rect">
            <a:avLst/>
          </a:prstGeom>
        </p:spPr>
        <p:txBody>
          <a:bodyPr wrap="square">
            <a:spAutoFit/>
          </a:bodyPr>
          <a:lstStyle/>
          <a:p>
            <a:pPr algn="just">
              <a:spcAft>
                <a:spcPts val="600"/>
              </a:spcAft>
            </a:pPr>
            <a:r>
              <a:rPr lang="en-US" altLang="zh-CN" sz="2000" dirty="0"/>
              <a:t>institutes and large scientific facilities, such as CAS Shanghai Advanced Research Institute, Shanghai Synchrotron Radiation Facility, and close to industries and venture funds within the </a:t>
            </a:r>
            <a:r>
              <a:rPr lang="en-US" altLang="zh-CN" sz="2000" dirty="0" err="1"/>
              <a:t>Zhangjiang</a:t>
            </a:r>
            <a:r>
              <a:rPr lang="en-US" altLang="zh-CN" sz="2000" dirty="0"/>
              <a:t> </a:t>
            </a:r>
            <a:r>
              <a:rPr lang="en-US" altLang="zh-CN" sz="2000" dirty="0" err="1"/>
              <a:t>InnoPark</a:t>
            </a:r>
            <a:r>
              <a:rPr lang="en-US" altLang="zh-CN" sz="2000" dirty="0"/>
              <a:t>.</a:t>
            </a:r>
          </a:p>
          <a:p>
            <a:pPr algn="just">
              <a:spcAft>
                <a:spcPts val="600"/>
              </a:spcAft>
            </a:pPr>
            <a:r>
              <a:rPr lang="en-US" altLang="zh-CN" sz="2000" dirty="0"/>
              <a:t>The undergraduate students will reach 2,000 and graduate students will reach 4,000.</a:t>
            </a:r>
            <a:endParaRPr lang="zh-CN" altLang="en-US" sz="2000" dirty="0"/>
          </a:p>
        </p:txBody>
      </p:sp>
    </p:spTree>
    <p:extLst>
      <p:ext uri="{BB962C8B-B14F-4D97-AF65-F5344CB8AC3E}">
        <p14:creationId xmlns:p14="http://schemas.microsoft.com/office/powerpoint/2010/main" val="681799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4000" dirty="0" smtClean="0">
                <a:solidFill>
                  <a:srgbClr val="FF0000"/>
                </a:solidFill>
              </a:rPr>
              <a:t>4. Summary</a:t>
            </a:r>
            <a:endParaRPr kumimoji="1" lang="zh-CN" altLang="en-US" sz="4000" dirty="0"/>
          </a:p>
        </p:txBody>
      </p:sp>
      <p:sp>
        <p:nvSpPr>
          <p:cNvPr id="3" name="内容占位符 2"/>
          <p:cNvSpPr>
            <a:spLocks noGrp="1"/>
          </p:cNvSpPr>
          <p:nvPr>
            <p:ph idx="1"/>
          </p:nvPr>
        </p:nvSpPr>
        <p:spPr/>
        <p:txBody>
          <a:bodyPr>
            <a:normAutofit/>
          </a:bodyPr>
          <a:lstStyle/>
          <a:p>
            <a:pPr marL="0" indent="0" algn="just">
              <a:spcBef>
                <a:spcPts val="0"/>
              </a:spcBef>
              <a:spcAft>
                <a:spcPts val="600"/>
              </a:spcAft>
              <a:buNone/>
            </a:pPr>
            <a:r>
              <a:rPr kumimoji="1" lang="en-US" altLang="zh-CN" sz="2000" dirty="0"/>
              <a:t>Over the past 30 years, China has achieved great success in the field of accelerator with the support of the </a:t>
            </a:r>
            <a:r>
              <a:rPr kumimoji="1" lang="en-US" altLang="zh-CN" sz="2000" dirty="0" smtClean="0"/>
              <a:t>country. Many large scale accelerator facilities were built, such as BEPC, NSRL, </a:t>
            </a:r>
            <a:r>
              <a:rPr lang="en-US" altLang="zh-CN" sz="2000" dirty="0" smtClean="0"/>
              <a:t>HIRFL, </a:t>
            </a:r>
            <a:r>
              <a:rPr kumimoji="1" lang="en-US" altLang="zh-CN" sz="2000" dirty="0" smtClean="0"/>
              <a:t>SSRF, etc. And some small scale accelerator equipment were developed, such as the first RFQ of China in Peking Univ., CPHS in Tsinghua Univ., </a:t>
            </a:r>
            <a:r>
              <a:rPr kumimoji="1" lang="en-US" altLang="zh-CN" sz="2000" dirty="0"/>
              <a:t>Compact Terahertz FEL </a:t>
            </a:r>
            <a:r>
              <a:rPr kumimoji="1" lang="en-US" altLang="zh-CN" sz="2000" dirty="0" smtClean="0"/>
              <a:t>source in HUST, etc.</a:t>
            </a:r>
          </a:p>
          <a:p>
            <a:pPr marL="0" indent="0" algn="just">
              <a:spcBef>
                <a:spcPts val="0"/>
              </a:spcBef>
              <a:spcAft>
                <a:spcPts val="600"/>
              </a:spcAft>
              <a:buNone/>
            </a:pPr>
            <a:r>
              <a:rPr kumimoji="1" lang="en-US" altLang="zh-CN" sz="2000" dirty="0" smtClean="0"/>
              <a:t>Now some accelerator projects are or will be started. </a:t>
            </a:r>
            <a:r>
              <a:rPr lang="en-US" altLang="zh-CN" sz="2000" dirty="0" smtClean="0"/>
              <a:t>A </a:t>
            </a:r>
            <a:r>
              <a:rPr lang="en-US" altLang="zh-CN" sz="2000" dirty="0"/>
              <a:t>strategic priority research </a:t>
            </a:r>
            <a:r>
              <a:rPr lang="en-US" altLang="zh-CN" sz="2000" dirty="0" smtClean="0"/>
              <a:t>of ADS is carried out since 2010. </a:t>
            </a:r>
            <a:r>
              <a:rPr kumimoji="1" lang="en-US" altLang="zh-CN" sz="2000" dirty="0" smtClean="0"/>
              <a:t>CSNS construction started in 2011. The normal operation for users is foreseen in 2018. HEPS (</a:t>
            </a:r>
            <a:r>
              <a:rPr kumimoji="1" lang="en-US" altLang="zh-CN" sz="2000" dirty="0"/>
              <a:t>High Energy Photon </a:t>
            </a:r>
            <a:r>
              <a:rPr kumimoji="1" lang="en-US" altLang="zh-CN" sz="2000" dirty="0" smtClean="0"/>
              <a:t>Source) as a advance photon source (6 </a:t>
            </a:r>
            <a:r>
              <a:rPr kumimoji="1" lang="en-US" altLang="zh-CN" sz="2000" dirty="0" err="1" smtClean="0"/>
              <a:t>GeV</a:t>
            </a:r>
            <a:r>
              <a:rPr kumimoji="1" lang="en-US" altLang="zh-CN" sz="2000" dirty="0" smtClean="0"/>
              <a:t>, &lt;6 pm, ~200 mA, ~1.3 km) will be constructed in 2018. Pre-study of CEPC-</a:t>
            </a:r>
            <a:r>
              <a:rPr kumimoji="1" lang="en-US" altLang="zh-CN" sz="2000" dirty="0" err="1" smtClean="0"/>
              <a:t>SppC</a:t>
            </a:r>
            <a:r>
              <a:rPr kumimoji="1" lang="en-US" altLang="zh-CN" sz="2000" dirty="0" smtClean="0"/>
              <a:t> is in progress since 2013.</a:t>
            </a:r>
          </a:p>
          <a:p>
            <a:pPr marL="0" indent="0" algn="just">
              <a:spcBef>
                <a:spcPts val="0"/>
              </a:spcBef>
              <a:spcAft>
                <a:spcPts val="600"/>
              </a:spcAft>
              <a:buNone/>
            </a:pPr>
            <a:r>
              <a:rPr kumimoji="1" lang="en-US" altLang="zh-CN" sz="2000" dirty="0" smtClean="0"/>
              <a:t>More and more young people are attracted to the accelerator field. Accelerator area are showing a very good prospects.</a:t>
            </a:r>
          </a:p>
          <a:p>
            <a:pPr marL="0" indent="0" algn="just">
              <a:spcBef>
                <a:spcPts val="0"/>
              </a:spcBef>
              <a:spcAft>
                <a:spcPts val="600"/>
              </a:spcAft>
              <a:buNone/>
            </a:pPr>
            <a:endParaRPr kumimoji="1" lang="en-US" altLang="zh-CN" sz="2000" dirty="0" smtClean="0"/>
          </a:p>
          <a:p>
            <a:pPr marL="0" indent="0" algn="just">
              <a:spcBef>
                <a:spcPts val="0"/>
              </a:spcBef>
              <a:spcAft>
                <a:spcPts val="600"/>
              </a:spcAft>
              <a:buNone/>
            </a:pPr>
            <a:endParaRPr kumimoji="1" lang="zh-CN" altLang="en-US" sz="2000" dirty="0"/>
          </a:p>
        </p:txBody>
      </p:sp>
      <p:sp>
        <p:nvSpPr>
          <p:cNvPr id="4" name="日期占位符 3"/>
          <p:cNvSpPr>
            <a:spLocks noGrp="1"/>
          </p:cNvSpPr>
          <p:nvPr>
            <p:ph type="dt" sz="half" idx="10"/>
          </p:nvPr>
        </p:nvSpPr>
        <p:spPr/>
        <p:txBody>
          <a:bodyPr/>
          <a:lstStyle/>
          <a:p>
            <a:r>
              <a:rPr kumimoji="1" lang="en-US" altLang="zh-CN" smtClean="0"/>
              <a:t>Nov. 3 – Nov. 4, 2016, Paris</a:t>
            </a:r>
            <a:endParaRPr kumimoji="1" lang="zh-CN" altLang="en-US"/>
          </a:p>
        </p:txBody>
      </p:sp>
      <p:sp>
        <p:nvSpPr>
          <p:cNvPr id="5" name="页脚占位符 4"/>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6" name="幻灯片编号占位符 5"/>
          <p:cNvSpPr>
            <a:spLocks noGrp="1"/>
          </p:cNvSpPr>
          <p:nvPr>
            <p:ph type="sldNum" sz="quarter" idx="12"/>
          </p:nvPr>
        </p:nvSpPr>
        <p:spPr/>
        <p:txBody>
          <a:bodyPr/>
          <a:lstStyle/>
          <a:p>
            <a:fld id="{460C80A0-B8D2-E24B-BB0B-F9CFF760956B}" type="slidenum">
              <a:rPr kumimoji="1" lang="zh-CN" altLang="en-US" smtClean="0"/>
              <a:t>27</a:t>
            </a:fld>
            <a:endParaRPr kumimoji="1" lang="zh-CN" altLang="en-US"/>
          </a:p>
        </p:txBody>
      </p:sp>
    </p:spTree>
    <p:extLst>
      <p:ext uri="{BB962C8B-B14F-4D97-AF65-F5344CB8AC3E}">
        <p14:creationId xmlns:p14="http://schemas.microsoft.com/office/powerpoint/2010/main" val="106896918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050198"/>
            <a:ext cx="8229600" cy="1143000"/>
          </a:xfrm>
        </p:spPr>
        <p:txBody>
          <a:bodyPr/>
          <a:lstStyle/>
          <a:p>
            <a:r>
              <a:rPr kumimoji="1" lang="en-US" altLang="zh-CN" dirty="0" smtClean="0">
                <a:solidFill>
                  <a:srgbClr val="FF0000"/>
                </a:solidFill>
              </a:rPr>
              <a:t>Thanks for your attention!</a:t>
            </a:r>
            <a:endParaRPr kumimoji="1" lang="zh-CN" altLang="en-US" dirty="0">
              <a:solidFill>
                <a:srgbClr val="FF0000"/>
              </a:solidFill>
            </a:endParaRPr>
          </a:p>
        </p:txBody>
      </p:sp>
      <p:sp>
        <p:nvSpPr>
          <p:cNvPr id="4" name="日期占位符 3"/>
          <p:cNvSpPr>
            <a:spLocks noGrp="1"/>
          </p:cNvSpPr>
          <p:nvPr>
            <p:ph type="dt" sz="half" idx="10"/>
          </p:nvPr>
        </p:nvSpPr>
        <p:spPr/>
        <p:txBody>
          <a:bodyPr/>
          <a:lstStyle/>
          <a:p>
            <a:r>
              <a:rPr kumimoji="1" lang="en-US" altLang="zh-CN" smtClean="0"/>
              <a:t>Nov. 3 – Nov. 4, 2016, Paris</a:t>
            </a:r>
            <a:endParaRPr kumimoji="1" lang="zh-CN" altLang="en-US"/>
          </a:p>
        </p:txBody>
      </p:sp>
      <p:sp>
        <p:nvSpPr>
          <p:cNvPr id="5" name="页脚占位符 4"/>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6" name="幻灯片编号占位符 5"/>
          <p:cNvSpPr>
            <a:spLocks noGrp="1"/>
          </p:cNvSpPr>
          <p:nvPr>
            <p:ph type="sldNum" sz="quarter" idx="12"/>
          </p:nvPr>
        </p:nvSpPr>
        <p:spPr/>
        <p:txBody>
          <a:bodyPr/>
          <a:lstStyle/>
          <a:p>
            <a:fld id="{460C80A0-B8D2-E24B-BB0B-F9CFF760956B}" type="slidenum">
              <a:rPr kumimoji="1" lang="zh-CN" altLang="en-US" smtClean="0"/>
              <a:t>28</a:t>
            </a:fld>
            <a:endParaRPr kumimoji="1" lang="zh-CN" altLang="en-US"/>
          </a:p>
        </p:txBody>
      </p:sp>
    </p:spTree>
    <p:extLst>
      <p:ext uri="{BB962C8B-B14F-4D97-AF65-F5344CB8AC3E}">
        <p14:creationId xmlns:p14="http://schemas.microsoft.com/office/powerpoint/2010/main" val="225595131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kumimoji="1" lang="en-US" altLang="zh-CN" sz="3600" dirty="0" smtClean="0">
                <a:solidFill>
                  <a:srgbClr val="FF0000"/>
                </a:solidFill>
              </a:rPr>
              <a:t>1. </a:t>
            </a:r>
            <a:r>
              <a:rPr kumimoji="1" lang="en-US" altLang="zh-CN" sz="3600" dirty="0" smtClean="0">
                <a:solidFill>
                  <a:srgbClr val="FF0000"/>
                </a:solidFill>
              </a:rPr>
              <a:t>History </a:t>
            </a:r>
            <a:r>
              <a:rPr kumimoji="1" lang="en-US" altLang="zh-CN" sz="3600" dirty="0">
                <a:solidFill>
                  <a:srgbClr val="FF0000"/>
                </a:solidFill>
              </a:rPr>
              <a:t>of the accelerator development in </a:t>
            </a:r>
            <a:r>
              <a:rPr kumimoji="1" lang="en-US" altLang="zh-CN" sz="3600" dirty="0" smtClean="0">
                <a:solidFill>
                  <a:srgbClr val="FF0000"/>
                </a:solidFill>
              </a:rPr>
              <a:t>China</a:t>
            </a:r>
            <a:endParaRPr kumimoji="1" lang="zh-CN" altLang="en-US" sz="3600" dirty="0">
              <a:solidFill>
                <a:srgbClr val="FF0000"/>
              </a:solidFill>
            </a:endParaRPr>
          </a:p>
        </p:txBody>
      </p:sp>
      <p:sp>
        <p:nvSpPr>
          <p:cNvPr id="3" name="内容占位符 2"/>
          <p:cNvSpPr>
            <a:spLocks noGrp="1"/>
          </p:cNvSpPr>
          <p:nvPr>
            <p:ph idx="1"/>
          </p:nvPr>
        </p:nvSpPr>
        <p:spPr>
          <a:xfrm>
            <a:off x="349739" y="1600201"/>
            <a:ext cx="5394570" cy="2747108"/>
          </a:xfrm>
        </p:spPr>
        <p:txBody>
          <a:bodyPr>
            <a:noAutofit/>
          </a:bodyPr>
          <a:lstStyle/>
          <a:p>
            <a:pPr algn="just"/>
            <a:r>
              <a:rPr kumimoji="1" lang="en-US" altLang="zh-CN" sz="2400" dirty="0" smtClean="0"/>
              <a:t>In 1957, </a:t>
            </a:r>
            <a:r>
              <a:rPr kumimoji="1" lang="en-US" altLang="zh-CN" sz="2400" dirty="0" smtClean="0"/>
              <a:t>a 2.5MeV </a:t>
            </a:r>
            <a:r>
              <a:rPr kumimoji="1" lang="en-US" altLang="zh-CN" sz="2400" dirty="0" smtClean="0"/>
              <a:t>proton </a:t>
            </a:r>
            <a:r>
              <a:rPr kumimoji="1" lang="en-US" altLang="zh-CN" sz="2400" dirty="0"/>
              <a:t>electrostatic </a:t>
            </a:r>
            <a:r>
              <a:rPr kumimoji="1" lang="en-US" altLang="zh-CN" sz="2400" dirty="0" smtClean="0"/>
              <a:t>accelerator </a:t>
            </a:r>
            <a:r>
              <a:rPr kumimoji="1" lang="en-US" altLang="zh-CN" sz="2400" dirty="0"/>
              <a:t>was built in China Institute of Atomic Energy (CIAE</a:t>
            </a:r>
            <a:r>
              <a:rPr kumimoji="1" lang="en-US" altLang="zh-CN" sz="2400" dirty="0" smtClean="0"/>
              <a:t>).</a:t>
            </a:r>
            <a:endParaRPr kumimoji="1" lang="en-US" altLang="zh-CN" sz="2400" dirty="0"/>
          </a:p>
          <a:p>
            <a:pPr algn="just"/>
            <a:r>
              <a:rPr kumimoji="1" lang="en-US" altLang="zh-CN" sz="2400" dirty="0" smtClean="0"/>
              <a:t>In 1958, the first cyclotron in China  was built in CIAE; A 400 </a:t>
            </a:r>
            <a:r>
              <a:rPr kumimoji="1" lang="en-US" altLang="zh-CN" sz="2400" dirty="0" err="1" smtClean="0"/>
              <a:t>KeV</a:t>
            </a:r>
            <a:r>
              <a:rPr kumimoji="1" lang="en-US" altLang="zh-CN" sz="2400" dirty="0" smtClean="0"/>
              <a:t> high voltage multiplier was built in Tsinghua University.</a:t>
            </a:r>
            <a:endParaRPr kumimoji="1" lang="zh-CN" altLang="en-US" sz="2400" dirty="0"/>
          </a:p>
        </p:txBody>
      </p:sp>
      <p:sp>
        <p:nvSpPr>
          <p:cNvPr id="4" name="日期占位符 3"/>
          <p:cNvSpPr>
            <a:spLocks noGrp="1"/>
          </p:cNvSpPr>
          <p:nvPr>
            <p:ph type="dt" sz="half" idx="10"/>
          </p:nvPr>
        </p:nvSpPr>
        <p:spPr/>
        <p:txBody>
          <a:bodyPr/>
          <a:lstStyle/>
          <a:p>
            <a:r>
              <a:rPr kumimoji="1" lang="en-US" altLang="zh-CN" smtClean="0"/>
              <a:t>Nov. 3 – Nov. 4, 2016, Paris</a:t>
            </a:r>
            <a:endParaRPr kumimoji="1" lang="zh-CN" altLang="en-US" dirty="0"/>
          </a:p>
        </p:txBody>
      </p:sp>
      <p:sp>
        <p:nvSpPr>
          <p:cNvPr id="5" name="页脚占位符 4"/>
          <p:cNvSpPr>
            <a:spLocks noGrp="1"/>
          </p:cNvSpPr>
          <p:nvPr>
            <p:ph type="ftr" sz="quarter" idx="11"/>
          </p:nvPr>
        </p:nvSpPr>
        <p:spPr/>
        <p:txBody>
          <a:bodyPr/>
          <a:lstStyle/>
          <a:p>
            <a:r>
              <a:rPr kumimoji="1" lang="en-US" altLang="zh-CN" dirty="0" smtClean="0"/>
              <a:t>Universities meet laboratories 2016</a:t>
            </a:r>
            <a:endParaRPr kumimoji="1" lang="zh-CN" altLang="en-US" dirty="0"/>
          </a:p>
        </p:txBody>
      </p:sp>
      <p:pic>
        <p:nvPicPr>
          <p:cNvPr id="6" name="图片 5"/>
          <p:cNvPicPr>
            <a:picLocks noChangeAspect="1"/>
          </p:cNvPicPr>
          <p:nvPr/>
        </p:nvPicPr>
        <p:blipFill>
          <a:blip r:embed="rId2"/>
          <a:stretch>
            <a:fillRect/>
          </a:stretch>
        </p:blipFill>
        <p:spPr>
          <a:xfrm>
            <a:off x="5824416" y="1759560"/>
            <a:ext cx="3008146" cy="2229338"/>
          </a:xfrm>
          <a:prstGeom prst="rect">
            <a:avLst/>
          </a:prstGeom>
        </p:spPr>
      </p:pic>
      <p:sp>
        <p:nvSpPr>
          <p:cNvPr id="7" name="幻灯片编号占位符 6"/>
          <p:cNvSpPr>
            <a:spLocks noGrp="1"/>
          </p:cNvSpPr>
          <p:nvPr>
            <p:ph type="sldNum" sz="quarter" idx="12"/>
          </p:nvPr>
        </p:nvSpPr>
        <p:spPr/>
        <p:txBody>
          <a:bodyPr/>
          <a:lstStyle/>
          <a:p>
            <a:fld id="{460C80A0-B8D2-E24B-BB0B-F9CFF760956B}" type="slidenum">
              <a:rPr kumimoji="1" lang="zh-CN" altLang="en-US" smtClean="0"/>
              <a:t>3</a:t>
            </a:fld>
            <a:endParaRPr kumimoji="1" lang="zh-CN" altLang="en-US"/>
          </a:p>
        </p:txBody>
      </p:sp>
      <p:sp>
        <p:nvSpPr>
          <p:cNvPr id="8" name="矩形 7"/>
          <p:cNvSpPr/>
          <p:nvPr/>
        </p:nvSpPr>
        <p:spPr>
          <a:xfrm>
            <a:off x="349738" y="4347309"/>
            <a:ext cx="8482823" cy="1938992"/>
          </a:xfrm>
          <a:prstGeom prst="rect">
            <a:avLst/>
          </a:prstGeom>
        </p:spPr>
        <p:txBody>
          <a:bodyPr wrap="square">
            <a:spAutoFit/>
          </a:bodyPr>
          <a:lstStyle/>
          <a:p>
            <a:pPr marL="342900" indent="-342900" algn="just">
              <a:buFont typeface="Arial"/>
              <a:buChar char="•"/>
            </a:pPr>
            <a:r>
              <a:rPr kumimoji="1" lang="en-US" altLang="zh-CN" sz="2400" dirty="0"/>
              <a:t>In 1959, a 5 MeV </a:t>
            </a:r>
            <a:r>
              <a:rPr kumimoji="1" lang="en-US" altLang="zh-CN" sz="2400" dirty="0" err="1"/>
              <a:t>betatron</a:t>
            </a:r>
            <a:r>
              <a:rPr kumimoji="1" lang="en-US" altLang="zh-CN" sz="2400" dirty="0"/>
              <a:t> was build in Tsinghua Univ.</a:t>
            </a:r>
          </a:p>
          <a:p>
            <a:pPr marL="342900" indent="-342900" algn="just">
              <a:buFont typeface="Arial"/>
              <a:buChar char="•"/>
            </a:pPr>
            <a:r>
              <a:rPr kumimoji="1" lang="en-US" altLang="zh-CN" sz="2400" dirty="0"/>
              <a:t>In 1964, a 30 MeV electron </a:t>
            </a:r>
            <a:r>
              <a:rPr kumimoji="1" lang="en-US" altLang="zh-CN" sz="2400" dirty="0" err="1"/>
              <a:t>linac</a:t>
            </a:r>
            <a:r>
              <a:rPr kumimoji="1" lang="en-US" altLang="zh-CN" sz="2400" dirty="0"/>
              <a:t> was built in </a:t>
            </a:r>
            <a:r>
              <a:rPr kumimoji="1" lang="en-US" altLang="zh-CN" sz="2400" dirty="0" smtClean="0"/>
              <a:t>the Institute of </a:t>
            </a:r>
            <a:r>
              <a:rPr kumimoji="1" lang="en-US" altLang="zh-CN" sz="2400" dirty="0"/>
              <a:t>Physics </a:t>
            </a:r>
            <a:r>
              <a:rPr kumimoji="1" lang="en-US" altLang="zh-CN" sz="2400" dirty="0" smtClean="0"/>
              <a:t>(the predecessor </a:t>
            </a:r>
            <a:r>
              <a:rPr kumimoji="1" lang="en-US" altLang="zh-CN" sz="2400" dirty="0"/>
              <a:t>of IHEP).</a:t>
            </a:r>
          </a:p>
          <a:p>
            <a:pPr marL="342900" indent="-342900" algn="just">
              <a:buFont typeface="Arial"/>
              <a:buChar char="•"/>
            </a:pPr>
            <a:r>
              <a:rPr kumimoji="1" lang="en-US" altLang="zh-CN" sz="2400" dirty="0"/>
              <a:t>In 1965, a 2.5 MeV electron cyclotron was built in Tsinghua Univ</a:t>
            </a:r>
            <a:r>
              <a:rPr kumimoji="1" lang="en-US" altLang="zh-CN" sz="2400" dirty="0" smtClean="0"/>
              <a:t>.</a:t>
            </a:r>
            <a:endParaRPr kumimoji="1" lang="en-US" altLang="zh-CN" sz="2400" dirty="0"/>
          </a:p>
        </p:txBody>
      </p:sp>
      <p:sp>
        <p:nvSpPr>
          <p:cNvPr id="9" name="文本框 8"/>
          <p:cNvSpPr txBox="1"/>
          <p:nvPr/>
        </p:nvSpPr>
        <p:spPr>
          <a:xfrm>
            <a:off x="5744309" y="3988898"/>
            <a:ext cx="3231661" cy="276999"/>
          </a:xfrm>
          <a:prstGeom prst="rect">
            <a:avLst/>
          </a:prstGeom>
          <a:noFill/>
        </p:spPr>
        <p:txBody>
          <a:bodyPr wrap="square" rtlCol="0">
            <a:spAutoFit/>
          </a:bodyPr>
          <a:lstStyle/>
          <a:p>
            <a:pPr algn="ctr"/>
            <a:r>
              <a:rPr kumimoji="1" lang="en-US" altLang="zh-CN" sz="1200" dirty="0" smtClean="0"/>
              <a:t>Stamp in memory of the first cyclotron in China</a:t>
            </a:r>
            <a:endParaRPr kumimoji="1" lang="zh-CN" altLang="en-US" sz="1200" dirty="0"/>
          </a:p>
        </p:txBody>
      </p:sp>
    </p:spTree>
    <p:extLst>
      <p:ext uri="{BB962C8B-B14F-4D97-AF65-F5344CB8AC3E}">
        <p14:creationId xmlns:p14="http://schemas.microsoft.com/office/powerpoint/2010/main" val="17140450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1"/>
            <a:ext cx="8229600" cy="2053492"/>
          </a:xfrm>
        </p:spPr>
        <p:txBody>
          <a:bodyPr>
            <a:noAutofit/>
          </a:bodyPr>
          <a:lstStyle/>
          <a:p>
            <a:pPr algn="just"/>
            <a:r>
              <a:rPr kumimoji="1" lang="en-US" altLang="zh-CN" sz="2400" dirty="0"/>
              <a:t>In 1982, the first proton </a:t>
            </a:r>
            <a:r>
              <a:rPr kumimoji="1" lang="en-US" altLang="zh-CN" sz="2400" dirty="0" err="1"/>
              <a:t>linac</a:t>
            </a:r>
            <a:r>
              <a:rPr kumimoji="1" lang="en-US" altLang="zh-CN" sz="2400" dirty="0"/>
              <a:t> (10 MeV) in China was </a:t>
            </a:r>
            <a:r>
              <a:rPr kumimoji="1" lang="en-US" altLang="zh-CN" sz="2400" dirty="0" smtClean="0"/>
              <a:t>built in IHEP.</a:t>
            </a:r>
          </a:p>
          <a:p>
            <a:r>
              <a:rPr kumimoji="1" lang="en-US" altLang="zh-CN" sz="2400" dirty="0" smtClean="0"/>
              <a:t>In </a:t>
            </a:r>
            <a:r>
              <a:rPr kumimoji="1" lang="en-US" altLang="zh-CN" sz="2400" dirty="0"/>
              <a:t>1988, Beijing Electron Positron Collider (BEPC) was built in IHEP; HIRFL (Heavy Ion Research Facility in Lanzhou ) was </a:t>
            </a:r>
            <a:r>
              <a:rPr kumimoji="1" lang="en-US" altLang="zh-CN" sz="2400" dirty="0" smtClean="0"/>
              <a:t>put into operation in the Institute </a:t>
            </a:r>
            <a:r>
              <a:rPr kumimoji="1" lang="en-US" altLang="zh-CN" sz="2400" dirty="0"/>
              <a:t>of Modern Physics (IMP)</a:t>
            </a:r>
            <a:r>
              <a:rPr kumimoji="1" lang="en-US" altLang="zh-CN" sz="2400" dirty="0" smtClean="0"/>
              <a:t>.</a:t>
            </a:r>
            <a:endParaRPr kumimoji="1" lang="en-US" altLang="zh-CN" sz="2400" dirty="0"/>
          </a:p>
        </p:txBody>
      </p:sp>
      <p:sp>
        <p:nvSpPr>
          <p:cNvPr id="4" name="日期占位符 3"/>
          <p:cNvSpPr>
            <a:spLocks noGrp="1"/>
          </p:cNvSpPr>
          <p:nvPr>
            <p:ph type="dt" sz="half" idx="10"/>
          </p:nvPr>
        </p:nvSpPr>
        <p:spPr/>
        <p:txBody>
          <a:bodyPr/>
          <a:lstStyle/>
          <a:p>
            <a:r>
              <a:rPr kumimoji="1" lang="en-US" altLang="zh-CN" smtClean="0"/>
              <a:t>Nov. 3 – Nov. 4, 2016, Paris</a:t>
            </a:r>
            <a:endParaRPr kumimoji="1" lang="zh-CN" altLang="en-US"/>
          </a:p>
        </p:txBody>
      </p:sp>
      <p:sp>
        <p:nvSpPr>
          <p:cNvPr id="5" name="页脚占位符 4"/>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6" name="幻灯片编号占位符 5"/>
          <p:cNvSpPr>
            <a:spLocks noGrp="1"/>
          </p:cNvSpPr>
          <p:nvPr>
            <p:ph type="sldNum" sz="quarter" idx="12"/>
          </p:nvPr>
        </p:nvSpPr>
        <p:spPr/>
        <p:txBody>
          <a:bodyPr/>
          <a:lstStyle/>
          <a:p>
            <a:fld id="{460C80A0-B8D2-E24B-BB0B-F9CFF760956B}" type="slidenum">
              <a:rPr kumimoji="1" lang="zh-CN" altLang="en-US" smtClean="0"/>
              <a:t>4</a:t>
            </a:fld>
            <a:endParaRPr kumimoji="1" lang="zh-CN" altLang="en-US" dirty="0"/>
          </a:p>
        </p:txBody>
      </p:sp>
      <p:pic>
        <p:nvPicPr>
          <p:cNvPr id="7" name="图片 6"/>
          <p:cNvPicPr>
            <a:picLocks noChangeAspect="1"/>
          </p:cNvPicPr>
          <p:nvPr/>
        </p:nvPicPr>
        <p:blipFill>
          <a:blip r:embed="rId2"/>
          <a:stretch>
            <a:fillRect/>
          </a:stretch>
        </p:blipFill>
        <p:spPr>
          <a:xfrm>
            <a:off x="913911" y="3653693"/>
            <a:ext cx="3353777" cy="2402419"/>
          </a:xfrm>
          <a:prstGeom prst="rect">
            <a:avLst/>
          </a:prstGeom>
        </p:spPr>
      </p:pic>
      <p:sp>
        <p:nvSpPr>
          <p:cNvPr id="8" name="文本框 7"/>
          <p:cNvSpPr txBox="1"/>
          <p:nvPr/>
        </p:nvSpPr>
        <p:spPr>
          <a:xfrm>
            <a:off x="1232876" y="6075650"/>
            <a:ext cx="2715847" cy="307777"/>
          </a:xfrm>
          <a:prstGeom prst="rect">
            <a:avLst/>
          </a:prstGeom>
          <a:noFill/>
        </p:spPr>
        <p:txBody>
          <a:bodyPr wrap="square" rtlCol="0">
            <a:spAutoFit/>
          </a:bodyPr>
          <a:lstStyle/>
          <a:p>
            <a:pPr algn="ctr"/>
            <a:r>
              <a:rPr kumimoji="1" lang="en-US" altLang="zh-CN" sz="1400" dirty="0" smtClean="0"/>
              <a:t>Control room of BEPC</a:t>
            </a:r>
            <a:endParaRPr kumimoji="1" lang="zh-CN" altLang="en-US" sz="1400" dirty="0"/>
          </a:p>
        </p:txBody>
      </p:sp>
      <p:pic>
        <p:nvPicPr>
          <p:cNvPr id="10" name="图片 9"/>
          <p:cNvPicPr>
            <a:picLocks noChangeAspect="1"/>
          </p:cNvPicPr>
          <p:nvPr/>
        </p:nvPicPr>
        <p:blipFill>
          <a:blip r:embed="rId3"/>
          <a:stretch>
            <a:fillRect/>
          </a:stretch>
        </p:blipFill>
        <p:spPr>
          <a:xfrm>
            <a:off x="4775617" y="3653693"/>
            <a:ext cx="3609268" cy="2402419"/>
          </a:xfrm>
          <a:prstGeom prst="rect">
            <a:avLst/>
          </a:prstGeom>
        </p:spPr>
      </p:pic>
      <p:sp>
        <p:nvSpPr>
          <p:cNvPr id="11" name="文本框 10"/>
          <p:cNvSpPr txBox="1"/>
          <p:nvPr/>
        </p:nvSpPr>
        <p:spPr>
          <a:xfrm>
            <a:off x="6191562" y="6085419"/>
            <a:ext cx="597214" cy="307777"/>
          </a:xfrm>
          <a:prstGeom prst="rect">
            <a:avLst/>
          </a:prstGeom>
          <a:noFill/>
        </p:spPr>
        <p:txBody>
          <a:bodyPr wrap="none" rtlCol="0">
            <a:spAutoFit/>
          </a:bodyPr>
          <a:lstStyle/>
          <a:p>
            <a:r>
              <a:rPr kumimoji="1" lang="en-US" altLang="zh-CN" sz="1400" dirty="0" smtClean="0"/>
              <a:t>HIRFL</a:t>
            </a:r>
            <a:endParaRPr kumimoji="1" lang="zh-CN" altLang="en-US" sz="1400" dirty="0"/>
          </a:p>
        </p:txBody>
      </p:sp>
    </p:spTree>
    <p:extLst>
      <p:ext uri="{BB962C8B-B14F-4D97-AF65-F5344CB8AC3E}">
        <p14:creationId xmlns:p14="http://schemas.microsoft.com/office/powerpoint/2010/main" val="17300455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1"/>
            <a:ext cx="8229600" cy="2446728"/>
          </a:xfrm>
        </p:spPr>
        <p:txBody>
          <a:bodyPr>
            <a:normAutofit lnSpcReduction="10000"/>
          </a:bodyPr>
          <a:lstStyle/>
          <a:p>
            <a:r>
              <a:rPr kumimoji="1" lang="en-US" altLang="zh-CN" sz="2400" dirty="0"/>
              <a:t>In 1989, the first dedicated synchrotron radiation facility (NSRL) in China was built in USTC in Hefei.</a:t>
            </a:r>
          </a:p>
          <a:p>
            <a:r>
              <a:rPr kumimoji="1" lang="en-US" altLang="zh-CN" sz="2400" dirty="0"/>
              <a:t>In 2004, Phase II Project of NSRL was completed.</a:t>
            </a:r>
          </a:p>
          <a:p>
            <a:r>
              <a:rPr kumimoji="1" lang="en-US" altLang="zh-CN" sz="2400" dirty="0"/>
              <a:t>In 2008, </a:t>
            </a:r>
            <a:r>
              <a:rPr lang="en-US" altLang="zh-CN" sz="2400" dirty="0"/>
              <a:t>HIRFL-CSR Project passed the state inspection.</a:t>
            </a:r>
            <a:endParaRPr kumimoji="1" lang="en-US" altLang="zh-CN" sz="2400" dirty="0"/>
          </a:p>
          <a:p>
            <a:r>
              <a:rPr kumimoji="1" lang="en-US" altLang="zh-CN" sz="2400" dirty="0"/>
              <a:t>In 2009, the major upgrade of BEPC (BEPCII) passed the State Acceptance Test and was put into </a:t>
            </a:r>
            <a:r>
              <a:rPr kumimoji="1" lang="en-US" altLang="zh-CN" sz="2400" dirty="0" smtClean="0"/>
              <a:t>operation</a:t>
            </a:r>
            <a:r>
              <a:rPr kumimoji="1" lang="en-US" altLang="zh-CN" sz="2400" dirty="0"/>
              <a:t>.</a:t>
            </a:r>
          </a:p>
        </p:txBody>
      </p:sp>
      <p:sp>
        <p:nvSpPr>
          <p:cNvPr id="4" name="日期占位符 3"/>
          <p:cNvSpPr>
            <a:spLocks noGrp="1"/>
          </p:cNvSpPr>
          <p:nvPr>
            <p:ph type="dt" sz="half" idx="10"/>
          </p:nvPr>
        </p:nvSpPr>
        <p:spPr/>
        <p:txBody>
          <a:bodyPr/>
          <a:lstStyle/>
          <a:p>
            <a:r>
              <a:rPr kumimoji="1" lang="en-US" altLang="zh-CN" smtClean="0"/>
              <a:t>Nov. 3 – Nov. 4, 2016, Paris</a:t>
            </a:r>
            <a:endParaRPr kumimoji="1" lang="zh-CN" altLang="en-US"/>
          </a:p>
        </p:txBody>
      </p:sp>
      <p:sp>
        <p:nvSpPr>
          <p:cNvPr id="5" name="页脚占位符 4"/>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6" name="幻灯片编号占位符 5"/>
          <p:cNvSpPr>
            <a:spLocks noGrp="1"/>
          </p:cNvSpPr>
          <p:nvPr>
            <p:ph type="sldNum" sz="quarter" idx="12"/>
          </p:nvPr>
        </p:nvSpPr>
        <p:spPr/>
        <p:txBody>
          <a:bodyPr/>
          <a:lstStyle/>
          <a:p>
            <a:fld id="{460C80A0-B8D2-E24B-BB0B-F9CFF760956B}" type="slidenum">
              <a:rPr kumimoji="1" lang="zh-CN" altLang="en-US" smtClean="0"/>
              <a:t>5</a:t>
            </a:fld>
            <a:endParaRPr kumimoji="1" lang="zh-CN" altLang="en-US"/>
          </a:p>
        </p:txBody>
      </p:sp>
      <p:sp>
        <p:nvSpPr>
          <p:cNvPr id="8" name="矩形 7"/>
          <p:cNvSpPr/>
          <p:nvPr/>
        </p:nvSpPr>
        <p:spPr>
          <a:xfrm>
            <a:off x="1254537" y="6126163"/>
            <a:ext cx="2061995" cy="307777"/>
          </a:xfrm>
          <a:prstGeom prst="rect">
            <a:avLst/>
          </a:prstGeom>
        </p:spPr>
        <p:txBody>
          <a:bodyPr wrap="none">
            <a:spAutoFit/>
          </a:bodyPr>
          <a:lstStyle/>
          <a:p>
            <a:r>
              <a:rPr lang="en-US" altLang="zh-CN" sz="1400" dirty="0" smtClean="0"/>
              <a:t>The storage ring of BEPCII</a:t>
            </a:r>
            <a:endParaRPr lang="zh-CN" altLang="en-US" sz="1400" dirty="0"/>
          </a:p>
        </p:txBody>
      </p:sp>
      <p:pic>
        <p:nvPicPr>
          <p:cNvPr id="9" name="图片 8"/>
          <p:cNvPicPr>
            <a:picLocks noChangeAspect="1"/>
          </p:cNvPicPr>
          <p:nvPr/>
        </p:nvPicPr>
        <p:blipFill>
          <a:blip r:embed="rId2"/>
          <a:stretch>
            <a:fillRect/>
          </a:stretch>
        </p:blipFill>
        <p:spPr>
          <a:xfrm>
            <a:off x="935327" y="4046928"/>
            <a:ext cx="3109135" cy="2079235"/>
          </a:xfrm>
          <a:prstGeom prst="rect">
            <a:avLst/>
          </a:prstGeom>
        </p:spPr>
      </p:pic>
      <p:pic>
        <p:nvPicPr>
          <p:cNvPr id="10" name="图片 9"/>
          <p:cNvPicPr>
            <a:picLocks noChangeAspect="1"/>
          </p:cNvPicPr>
          <p:nvPr/>
        </p:nvPicPr>
        <p:blipFill>
          <a:blip r:embed="rId3"/>
          <a:stretch>
            <a:fillRect/>
          </a:stretch>
        </p:blipFill>
        <p:spPr>
          <a:xfrm>
            <a:off x="4444998" y="4037841"/>
            <a:ext cx="3694723" cy="2088322"/>
          </a:xfrm>
          <a:prstGeom prst="rect">
            <a:avLst/>
          </a:prstGeom>
        </p:spPr>
      </p:pic>
      <p:sp>
        <p:nvSpPr>
          <p:cNvPr id="11" name="矩形 10"/>
          <p:cNvSpPr/>
          <p:nvPr/>
        </p:nvSpPr>
        <p:spPr>
          <a:xfrm>
            <a:off x="5265783" y="6202461"/>
            <a:ext cx="1969071" cy="307777"/>
          </a:xfrm>
          <a:prstGeom prst="rect">
            <a:avLst/>
          </a:prstGeom>
        </p:spPr>
        <p:txBody>
          <a:bodyPr wrap="none">
            <a:spAutoFit/>
          </a:bodyPr>
          <a:lstStyle/>
          <a:p>
            <a:r>
              <a:rPr lang="en-US" altLang="zh-CN" sz="1400" dirty="0" smtClean="0"/>
              <a:t>The storage ring of NSRL</a:t>
            </a:r>
            <a:endParaRPr lang="zh-CN" altLang="en-US" sz="1400" dirty="0"/>
          </a:p>
        </p:txBody>
      </p:sp>
    </p:spTree>
    <p:extLst>
      <p:ext uri="{BB962C8B-B14F-4D97-AF65-F5344CB8AC3E}">
        <p14:creationId xmlns:p14="http://schemas.microsoft.com/office/powerpoint/2010/main" val="36071067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gn="just"/>
            <a:r>
              <a:rPr kumimoji="1" lang="en-US" altLang="zh-CN" sz="2400" dirty="0"/>
              <a:t>In 2010, Shanghai Synchrotron Radiation Facility (SSRF) passed the state inspection.</a:t>
            </a:r>
          </a:p>
          <a:p>
            <a:pPr algn="just"/>
            <a:r>
              <a:rPr kumimoji="1" lang="en-US" altLang="zh-CN" sz="2400" dirty="0"/>
              <a:t>In 2011, China Spallation Neutron Source (CSNS) construction started in Dongguan, Guangdong province.</a:t>
            </a:r>
          </a:p>
          <a:p>
            <a:pPr algn="just"/>
            <a:r>
              <a:rPr kumimoji="1" lang="is-IS" altLang="zh-CN" sz="2400" dirty="0"/>
              <a:t>…...</a:t>
            </a:r>
            <a:endParaRPr kumimoji="1" lang="zh-CN" altLang="en-US" sz="2400" dirty="0"/>
          </a:p>
          <a:p>
            <a:pPr algn="just"/>
            <a:endParaRPr kumimoji="1" lang="zh-CN" altLang="en-US" sz="2400" dirty="0"/>
          </a:p>
        </p:txBody>
      </p:sp>
      <p:sp>
        <p:nvSpPr>
          <p:cNvPr id="4" name="日期占位符 3"/>
          <p:cNvSpPr>
            <a:spLocks noGrp="1"/>
          </p:cNvSpPr>
          <p:nvPr>
            <p:ph type="dt" sz="half" idx="10"/>
          </p:nvPr>
        </p:nvSpPr>
        <p:spPr/>
        <p:txBody>
          <a:bodyPr/>
          <a:lstStyle/>
          <a:p>
            <a:r>
              <a:rPr kumimoji="1" lang="en-US" altLang="zh-CN" smtClean="0"/>
              <a:t>Nov. 3 – Nov. 4, 2016, Paris</a:t>
            </a:r>
            <a:endParaRPr kumimoji="1" lang="zh-CN" altLang="en-US"/>
          </a:p>
        </p:txBody>
      </p:sp>
      <p:sp>
        <p:nvSpPr>
          <p:cNvPr id="5" name="页脚占位符 4"/>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6" name="幻灯片编号占位符 5"/>
          <p:cNvSpPr>
            <a:spLocks noGrp="1"/>
          </p:cNvSpPr>
          <p:nvPr>
            <p:ph type="sldNum" sz="quarter" idx="12"/>
          </p:nvPr>
        </p:nvSpPr>
        <p:spPr/>
        <p:txBody>
          <a:bodyPr/>
          <a:lstStyle/>
          <a:p>
            <a:fld id="{460C80A0-B8D2-E24B-BB0B-F9CFF760956B}" type="slidenum">
              <a:rPr kumimoji="1" lang="zh-CN" altLang="en-US" smtClean="0"/>
              <a:t>6</a:t>
            </a:fld>
            <a:endParaRPr kumimoji="1" lang="zh-CN" altLang="en-US"/>
          </a:p>
        </p:txBody>
      </p:sp>
      <p:sp>
        <p:nvSpPr>
          <p:cNvPr id="9" name="文本框 8"/>
          <p:cNvSpPr txBox="1"/>
          <p:nvPr/>
        </p:nvSpPr>
        <p:spPr>
          <a:xfrm>
            <a:off x="2138895" y="6139618"/>
            <a:ext cx="529625" cy="307777"/>
          </a:xfrm>
          <a:prstGeom prst="rect">
            <a:avLst/>
          </a:prstGeom>
          <a:noFill/>
        </p:spPr>
        <p:txBody>
          <a:bodyPr wrap="none" rtlCol="0">
            <a:spAutoFit/>
          </a:bodyPr>
          <a:lstStyle/>
          <a:p>
            <a:pPr algn="ctr"/>
            <a:r>
              <a:rPr kumimoji="1" lang="en-US" altLang="zh-CN" sz="1400" dirty="0" smtClean="0"/>
              <a:t>SSRF</a:t>
            </a:r>
            <a:endParaRPr kumimoji="1" lang="zh-CN" altLang="en-US" sz="1400" dirty="0"/>
          </a:p>
        </p:txBody>
      </p:sp>
      <p:sp>
        <p:nvSpPr>
          <p:cNvPr id="11" name="文本框 10"/>
          <p:cNvSpPr txBox="1"/>
          <p:nvPr/>
        </p:nvSpPr>
        <p:spPr>
          <a:xfrm>
            <a:off x="6272564" y="6139618"/>
            <a:ext cx="561271" cy="307777"/>
          </a:xfrm>
          <a:prstGeom prst="rect">
            <a:avLst/>
          </a:prstGeom>
          <a:noFill/>
        </p:spPr>
        <p:txBody>
          <a:bodyPr wrap="none" rtlCol="0">
            <a:spAutoFit/>
          </a:bodyPr>
          <a:lstStyle/>
          <a:p>
            <a:pPr algn="ctr"/>
            <a:r>
              <a:rPr kumimoji="1" lang="en-US" altLang="zh-CN" sz="1400" dirty="0" smtClean="0"/>
              <a:t>CSNS</a:t>
            </a:r>
            <a:endParaRPr kumimoji="1" lang="zh-CN" altLang="en-US" sz="1400" dirty="0"/>
          </a:p>
        </p:txBody>
      </p:sp>
      <p:pic>
        <p:nvPicPr>
          <p:cNvPr id="13" name="图片 12"/>
          <p:cNvPicPr>
            <a:picLocks noChangeAspect="1"/>
          </p:cNvPicPr>
          <p:nvPr/>
        </p:nvPicPr>
        <p:blipFill rotWithShape="1">
          <a:blip r:embed="rId2"/>
          <a:srcRect l="6362" t="19934" r="8511" b="6877"/>
          <a:stretch/>
        </p:blipFill>
        <p:spPr>
          <a:xfrm>
            <a:off x="4564184" y="3770678"/>
            <a:ext cx="3978031" cy="2368940"/>
          </a:xfrm>
          <a:prstGeom prst="rect">
            <a:avLst/>
          </a:prstGeom>
        </p:spPr>
      </p:pic>
      <p:pic>
        <p:nvPicPr>
          <p:cNvPr id="10" name="图片 9" descr="无标题.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515" y="3774370"/>
            <a:ext cx="3529584" cy="2365248"/>
          </a:xfrm>
          <a:prstGeom prst="rect">
            <a:avLst/>
          </a:prstGeom>
        </p:spPr>
      </p:pic>
    </p:spTree>
    <p:extLst>
      <p:ext uri="{BB962C8B-B14F-4D97-AF65-F5344CB8AC3E}">
        <p14:creationId xmlns:p14="http://schemas.microsoft.com/office/powerpoint/2010/main" val="28508597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1580726" y="420274"/>
            <a:ext cx="5409192" cy="369332"/>
          </a:xfrm>
          <a:prstGeom prst="rect">
            <a:avLst/>
          </a:prstGeom>
          <a:noFill/>
        </p:spPr>
        <p:txBody>
          <a:bodyPr wrap="square" rtlCol="0">
            <a:spAutoFit/>
          </a:bodyPr>
          <a:lstStyle/>
          <a:p>
            <a:endParaRPr kumimoji="1" lang="zh-CN" altLang="en-US" dirty="0"/>
          </a:p>
        </p:txBody>
      </p:sp>
      <p:sp>
        <p:nvSpPr>
          <p:cNvPr id="22" name="文本框 21"/>
          <p:cNvSpPr txBox="1"/>
          <p:nvPr/>
        </p:nvSpPr>
        <p:spPr>
          <a:xfrm>
            <a:off x="556047" y="420274"/>
            <a:ext cx="7748182" cy="461665"/>
          </a:xfrm>
          <a:prstGeom prst="rect">
            <a:avLst/>
          </a:prstGeom>
          <a:noFill/>
        </p:spPr>
        <p:txBody>
          <a:bodyPr wrap="square" rtlCol="0">
            <a:spAutoFit/>
          </a:bodyPr>
          <a:lstStyle/>
          <a:p>
            <a:pPr algn="ctr"/>
            <a:r>
              <a:rPr kumimoji="1" lang="en-US" altLang="zh-CN" sz="2400" dirty="0" smtClean="0"/>
              <a:t>Accelerator Research in Institutes and Universities of China</a:t>
            </a:r>
            <a:endParaRPr kumimoji="1" lang="zh-CN" altLang="en-US" sz="2400" dirty="0"/>
          </a:p>
        </p:txBody>
      </p:sp>
      <p:grpSp>
        <p:nvGrpSpPr>
          <p:cNvPr id="6" name="组 5"/>
          <p:cNvGrpSpPr/>
          <p:nvPr/>
        </p:nvGrpSpPr>
        <p:grpSpPr>
          <a:xfrm>
            <a:off x="1094056" y="1106499"/>
            <a:ext cx="7955583" cy="5520562"/>
            <a:chOff x="1094056" y="1106499"/>
            <a:chExt cx="7955583" cy="5520562"/>
          </a:xfrm>
        </p:grpSpPr>
        <p:grpSp>
          <p:nvGrpSpPr>
            <p:cNvPr id="3" name="组 2"/>
            <p:cNvGrpSpPr/>
            <p:nvPr/>
          </p:nvGrpSpPr>
          <p:grpSpPr>
            <a:xfrm>
              <a:off x="1094056" y="1106499"/>
              <a:ext cx="7955583" cy="5520562"/>
              <a:chOff x="1094056" y="1106499"/>
              <a:chExt cx="7955583" cy="5520562"/>
            </a:xfrm>
          </p:grpSpPr>
          <p:pic>
            <p:nvPicPr>
              <p:cNvPr id="4" name="图片 3"/>
              <p:cNvPicPr>
                <a:picLocks noChangeAspect="1"/>
              </p:cNvPicPr>
              <p:nvPr/>
            </p:nvPicPr>
            <p:blipFill>
              <a:blip r:embed="rId2"/>
              <a:stretch>
                <a:fillRect/>
              </a:stretch>
            </p:blipFill>
            <p:spPr>
              <a:xfrm>
                <a:off x="1094056" y="1106499"/>
                <a:ext cx="6529713" cy="5520562"/>
              </a:xfrm>
              <a:prstGeom prst="rect">
                <a:avLst/>
              </a:prstGeom>
            </p:spPr>
          </p:pic>
          <p:cxnSp>
            <p:nvCxnSpPr>
              <p:cNvPr id="32" name="直线连接符 31"/>
              <p:cNvCxnSpPr>
                <a:stCxn id="56" idx="4"/>
                <a:endCxn id="31" idx="1"/>
              </p:cNvCxnSpPr>
              <p:nvPr/>
            </p:nvCxnSpPr>
            <p:spPr>
              <a:xfrm flipV="1">
                <a:off x="5659872" y="3142730"/>
                <a:ext cx="1969646" cy="48020"/>
              </a:xfrm>
              <a:prstGeom prst="line">
                <a:avLst/>
              </a:prstGeom>
              <a:ln/>
            </p:spPr>
            <p:style>
              <a:lnRef idx="2">
                <a:schemeClr val="accent1"/>
              </a:lnRef>
              <a:fillRef idx="0">
                <a:schemeClr val="accent1"/>
              </a:fillRef>
              <a:effectRef idx="1">
                <a:schemeClr val="accent1"/>
              </a:effectRef>
              <a:fontRef idx="minor">
                <a:schemeClr val="tx1"/>
              </a:fontRef>
            </p:style>
          </p:cxnSp>
          <p:sp>
            <p:nvSpPr>
              <p:cNvPr id="8" name="五角星 7"/>
              <p:cNvSpPr/>
              <p:nvPr/>
            </p:nvSpPr>
            <p:spPr>
              <a:xfrm>
                <a:off x="5489579" y="3067458"/>
                <a:ext cx="201817" cy="197065"/>
              </a:xfrm>
              <a:prstGeom prst="star5">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31" name="文本框 30"/>
              <p:cNvSpPr txBox="1"/>
              <p:nvPr/>
            </p:nvSpPr>
            <p:spPr>
              <a:xfrm>
                <a:off x="7629518" y="2958064"/>
                <a:ext cx="1420121" cy="369332"/>
              </a:xfrm>
              <a:prstGeom prst="rect">
                <a:avLst/>
              </a:prstGeom>
              <a:solidFill>
                <a:schemeClr val="bg1"/>
              </a:solidFill>
              <a:ln>
                <a:solidFill>
                  <a:srgbClr val="3366FF"/>
                </a:solidFill>
              </a:ln>
            </p:spPr>
            <p:txBody>
              <a:bodyPr wrap="square" rtlCol="0">
                <a:spAutoFit/>
              </a:bodyPr>
              <a:lstStyle/>
              <a:p>
                <a:pPr algn="ctr"/>
                <a:r>
                  <a:rPr kumimoji="1" lang="en-US" altLang="zh-CN" b="1" dirty="0" smtClean="0">
                    <a:solidFill>
                      <a:srgbClr val="FF0000"/>
                    </a:solidFill>
                  </a:rPr>
                  <a:t>Peking Univ.</a:t>
                </a:r>
                <a:endParaRPr kumimoji="1" lang="zh-CN" altLang="en-US" b="1" dirty="0">
                  <a:solidFill>
                    <a:srgbClr val="FF0000"/>
                  </a:solidFill>
                </a:endParaRPr>
              </a:p>
            </p:txBody>
          </p:sp>
          <p:sp>
            <p:nvSpPr>
              <p:cNvPr id="5" name="五角星 4"/>
              <p:cNvSpPr/>
              <p:nvPr/>
            </p:nvSpPr>
            <p:spPr>
              <a:xfrm>
                <a:off x="6516391" y="2195160"/>
                <a:ext cx="201817" cy="197065"/>
              </a:xfrm>
              <a:prstGeom prst="star5">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9" name="五角星 8"/>
              <p:cNvSpPr/>
              <p:nvPr/>
            </p:nvSpPr>
            <p:spPr>
              <a:xfrm>
                <a:off x="5348266" y="4978170"/>
                <a:ext cx="201817" cy="197065"/>
              </a:xfrm>
              <a:prstGeom prst="star5">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10" name="五角星 9"/>
              <p:cNvSpPr/>
              <p:nvPr/>
            </p:nvSpPr>
            <p:spPr>
              <a:xfrm>
                <a:off x="4329229" y="3546155"/>
                <a:ext cx="201817" cy="197065"/>
              </a:xfrm>
              <a:prstGeom prst="star5">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11" name="五角星 10"/>
              <p:cNvSpPr/>
              <p:nvPr/>
            </p:nvSpPr>
            <p:spPr>
              <a:xfrm>
                <a:off x="4228321" y="3919421"/>
                <a:ext cx="201817" cy="197065"/>
              </a:xfrm>
              <a:prstGeom prst="star5">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14" name="五角星 13"/>
              <p:cNvSpPr/>
              <p:nvPr/>
            </p:nvSpPr>
            <p:spPr>
              <a:xfrm>
                <a:off x="5976717" y="4065833"/>
                <a:ext cx="201817" cy="197065"/>
              </a:xfrm>
              <a:prstGeom prst="star5">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cxnSp>
            <p:nvCxnSpPr>
              <p:cNvPr id="50" name="直线连接符 49"/>
              <p:cNvCxnSpPr>
                <a:stCxn id="49" idx="4"/>
                <a:endCxn id="51" idx="1"/>
              </p:cNvCxnSpPr>
              <p:nvPr/>
            </p:nvCxnSpPr>
            <p:spPr>
              <a:xfrm flipV="1">
                <a:off x="5769662" y="2561997"/>
                <a:ext cx="1306328" cy="586502"/>
              </a:xfrm>
              <a:prstGeom prst="line">
                <a:avLst/>
              </a:prstGeom>
              <a:ln/>
            </p:spPr>
            <p:style>
              <a:lnRef idx="2">
                <a:schemeClr val="accent1"/>
              </a:lnRef>
              <a:fillRef idx="0">
                <a:schemeClr val="accent1"/>
              </a:fillRef>
              <a:effectRef idx="1">
                <a:schemeClr val="accent1"/>
              </a:effectRef>
              <a:fontRef idx="minor">
                <a:schemeClr val="tx1"/>
              </a:fontRef>
            </p:style>
          </p:cxnSp>
          <p:sp>
            <p:nvSpPr>
              <p:cNvPr id="15" name="五角星 14"/>
              <p:cNvSpPr/>
              <p:nvPr/>
            </p:nvSpPr>
            <p:spPr>
              <a:xfrm>
                <a:off x="5580432" y="3967300"/>
                <a:ext cx="201817" cy="197065"/>
              </a:xfrm>
              <a:prstGeom prst="star5">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16" name="五角星 15"/>
              <p:cNvSpPr/>
              <p:nvPr/>
            </p:nvSpPr>
            <p:spPr>
              <a:xfrm>
                <a:off x="5287762" y="4065833"/>
                <a:ext cx="201817" cy="197065"/>
              </a:xfrm>
              <a:prstGeom prst="star5">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19" name="五角星 18"/>
              <p:cNvSpPr/>
              <p:nvPr/>
            </p:nvSpPr>
            <p:spPr>
              <a:xfrm>
                <a:off x="5942569" y="4789440"/>
                <a:ext cx="201817" cy="197065"/>
              </a:xfrm>
              <a:prstGeom prst="star5">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cxnSp>
            <p:nvCxnSpPr>
              <p:cNvPr id="57" name="直线连接符 56"/>
              <p:cNvCxnSpPr>
                <a:stCxn id="56" idx="3"/>
                <a:endCxn id="58" idx="1"/>
              </p:cNvCxnSpPr>
              <p:nvPr/>
            </p:nvCxnSpPr>
            <p:spPr>
              <a:xfrm>
                <a:off x="5621328" y="3312542"/>
                <a:ext cx="586231" cy="233613"/>
              </a:xfrm>
              <a:prstGeom prst="line">
                <a:avLst/>
              </a:prstGeom>
              <a:ln/>
            </p:spPr>
            <p:style>
              <a:lnRef idx="2">
                <a:schemeClr val="accent1"/>
              </a:lnRef>
              <a:fillRef idx="0">
                <a:schemeClr val="accent1"/>
              </a:fillRef>
              <a:effectRef idx="1">
                <a:schemeClr val="accent1"/>
              </a:effectRef>
              <a:fontRef idx="minor">
                <a:schemeClr val="tx1"/>
              </a:fontRef>
            </p:style>
          </p:cxnSp>
          <p:sp>
            <p:nvSpPr>
              <p:cNvPr id="49" name="五角星 48"/>
              <p:cNvSpPr/>
              <p:nvPr/>
            </p:nvSpPr>
            <p:spPr>
              <a:xfrm>
                <a:off x="5567845" y="3073227"/>
                <a:ext cx="201817" cy="197065"/>
              </a:xfrm>
              <a:prstGeom prst="star5">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51" name="文本框 50"/>
              <p:cNvSpPr txBox="1"/>
              <p:nvPr/>
            </p:nvSpPr>
            <p:spPr>
              <a:xfrm>
                <a:off x="7075990" y="2377331"/>
                <a:ext cx="1588616" cy="369332"/>
              </a:xfrm>
              <a:prstGeom prst="rect">
                <a:avLst/>
              </a:prstGeom>
              <a:solidFill>
                <a:schemeClr val="bg1"/>
              </a:solidFill>
              <a:ln>
                <a:solidFill>
                  <a:srgbClr val="3366FF"/>
                </a:solidFill>
              </a:ln>
            </p:spPr>
            <p:txBody>
              <a:bodyPr wrap="square" rtlCol="0">
                <a:spAutoFit/>
              </a:bodyPr>
              <a:lstStyle/>
              <a:p>
                <a:pPr algn="ctr"/>
                <a:r>
                  <a:rPr kumimoji="1" lang="en-US" altLang="zh-CN" b="1" dirty="0" smtClean="0">
                    <a:solidFill>
                      <a:srgbClr val="FF0000"/>
                    </a:solidFill>
                  </a:rPr>
                  <a:t>Tsinghua Univ.</a:t>
                </a:r>
                <a:endParaRPr kumimoji="1" lang="zh-CN" altLang="en-US" b="1" dirty="0">
                  <a:solidFill>
                    <a:srgbClr val="FF0000"/>
                  </a:solidFill>
                </a:endParaRPr>
              </a:p>
            </p:txBody>
          </p:sp>
          <p:cxnSp>
            <p:nvCxnSpPr>
              <p:cNvPr id="24" name="直线连接符 23"/>
              <p:cNvCxnSpPr>
                <a:stCxn id="7" idx="1"/>
                <a:endCxn id="23" idx="2"/>
              </p:cNvCxnSpPr>
              <p:nvPr/>
            </p:nvCxnSpPr>
            <p:spPr>
              <a:xfrm flipH="1" flipV="1">
                <a:off x="4430138" y="2460991"/>
                <a:ext cx="1019036" cy="681739"/>
              </a:xfrm>
              <a:prstGeom prst="line">
                <a:avLst/>
              </a:prstGeom>
              <a:ln/>
            </p:spPr>
            <p:style>
              <a:lnRef idx="2">
                <a:schemeClr val="accent1"/>
              </a:lnRef>
              <a:fillRef idx="0">
                <a:schemeClr val="accent1"/>
              </a:fillRef>
              <a:effectRef idx="1">
                <a:schemeClr val="accent1"/>
              </a:effectRef>
              <a:fontRef idx="minor">
                <a:schemeClr val="tx1"/>
              </a:fontRef>
            </p:style>
          </p:cxnSp>
          <p:sp>
            <p:nvSpPr>
              <p:cNvPr id="56" name="五角星 55"/>
              <p:cNvSpPr/>
              <p:nvPr/>
            </p:nvSpPr>
            <p:spPr>
              <a:xfrm>
                <a:off x="5458055" y="3115478"/>
                <a:ext cx="201817" cy="197065"/>
              </a:xfrm>
              <a:prstGeom prst="star5">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58" name="文本框 57"/>
              <p:cNvSpPr txBox="1"/>
              <p:nvPr/>
            </p:nvSpPr>
            <p:spPr>
              <a:xfrm>
                <a:off x="6207559" y="3361489"/>
                <a:ext cx="782359" cy="369332"/>
              </a:xfrm>
              <a:prstGeom prst="rect">
                <a:avLst/>
              </a:prstGeom>
              <a:solidFill>
                <a:schemeClr val="bg1"/>
              </a:solidFill>
              <a:ln>
                <a:solidFill>
                  <a:srgbClr val="3366FF"/>
                </a:solidFill>
              </a:ln>
            </p:spPr>
            <p:txBody>
              <a:bodyPr wrap="square" rtlCol="0">
                <a:spAutoFit/>
              </a:bodyPr>
              <a:lstStyle/>
              <a:p>
                <a:pPr algn="ctr"/>
                <a:r>
                  <a:rPr kumimoji="1" lang="en-US" altLang="zh-CN" b="1" dirty="0" smtClean="0">
                    <a:solidFill>
                      <a:srgbClr val="FF0000"/>
                    </a:solidFill>
                  </a:rPr>
                  <a:t>CIAE</a:t>
                </a:r>
                <a:endParaRPr kumimoji="1" lang="zh-CN" altLang="en-US" b="1" dirty="0">
                  <a:solidFill>
                    <a:srgbClr val="FF0000"/>
                  </a:solidFill>
                </a:endParaRPr>
              </a:p>
            </p:txBody>
          </p:sp>
          <p:sp>
            <p:nvSpPr>
              <p:cNvPr id="23" name="文本框 22"/>
              <p:cNvSpPr txBox="1"/>
              <p:nvPr/>
            </p:nvSpPr>
            <p:spPr>
              <a:xfrm>
                <a:off x="3750562" y="2091659"/>
                <a:ext cx="1359151" cy="369332"/>
              </a:xfrm>
              <a:prstGeom prst="rect">
                <a:avLst/>
              </a:prstGeom>
              <a:solidFill>
                <a:schemeClr val="bg1"/>
              </a:solidFill>
              <a:ln>
                <a:solidFill>
                  <a:srgbClr val="3366FF"/>
                </a:solidFill>
              </a:ln>
            </p:spPr>
            <p:txBody>
              <a:bodyPr wrap="square" rtlCol="0">
                <a:spAutoFit/>
              </a:bodyPr>
              <a:lstStyle/>
              <a:p>
                <a:pPr algn="ctr"/>
                <a:r>
                  <a:rPr kumimoji="1" lang="en-US" altLang="zh-CN" b="1" dirty="0" smtClean="0">
                    <a:solidFill>
                      <a:srgbClr val="FF0000"/>
                    </a:solidFill>
                  </a:rPr>
                  <a:t>IHEP (BEPC)</a:t>
                </a:r>
                <a:endParaRPr kumimoji="1" lang="zh-CN" altLang="en-US" b="1" dirty="0">
                  <a:solidFill>
                    <a:srgbClr val="FF0000"/>
                  </a:solidFill>
                </a:endParaRPr>
              </a:p>
            </p:txBody>
          </p:sp>
          <p:sp>
            <p:nvSpPr>
              <p:cNvPr id="7" name="五角星 6"/>
              <p:cNvSpPr/>
              <p:nvPr/>
            </p:nvSpPr>
            <p:spPr>
              <a:xfrm>
                <a:off x="5449174" y="3067458"/>
                <a:ext cx="201817" cy="197065"/>
              </a:xfrm>
              <a:prstGeom prst="star5">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cxnSp>
            <p:nvCxnSpPr>
              <p:cNvPr id="62" name="直线连接符 61"/>
              <p:cNvCxnSpPr>
                <a:stCxn id="5" idx="0"/>
                <a:endCxn id="63" idx="2"/>
              </p:cNvCxnSpPr>
              <p:nvPr/>
            </p:nvCxnSpPr>
            <p:spPr>
              <a:xfrm flipV="1">
                <a:off x="6617300" y="1755804"/>
                <a:ext cx="372618" cy="439356"/>
              </a:xfrm>
              <a:prstGeom prst="line">
                <a:avLst/>
              </a:prstGeom>
              <a:ln/>
            </p:spPr>
            <p:style>
              <a:lnRef idx="2">
                <a:schemeClr val="accent1"/>
              </a:lnRef>
              <a:fillRef idx="0">
                <a:schemeClr val="accent1"/>
              </a:fillRef>
              <a:effectRef idx="1">
                <a:schemeClr val="accent1"/>
              </a:effectRef>
              <a:fontRef idx="minor">
                <a:schemeClr val="tx1"/>
              </a:fontRef>
            </p:style>
          </p:cxnSp>
          <p:sp>
            <p:nvSpPr>
              <p:cNvPr id="63" name="文本框 62"/>
              <p:cNvSpPr txBox="1"/>
              <p:nvPr/>
            </p:nvSpPr>
            <p:spPr>
              <a:xfrm>
                <a:off x="6646152" y="1386472"/>
                <a:ext cx="687532" cy="369332"/>
              </a:xfrm>
              <a:prstGeom prst="rect">
                <a:avLst/>
              </a:prstGeom>
              <a:solidFill>
                <a:schemeClr val="bg1"/>
              </a:solidFill>
              <a:ln>
                <a:solidFill>
                  <a:srgbClr val="3366FF"/>
                </a:solidFill>
              </a:ln>
            </p:spPr>
            <p:txBody>
              <a:bodyPr wrap="square" rtlCol="0">
                <a:spAutoFit/>
              </a:bodyPr>
              <a:lstStyle/>
              <a:p>
                <a:pPr algn="ctr"/>
                <a:r>
                  <a:rPr kumimoji="1" lang="en-US" altLang="zh-CN" b="1" dirty="0" smtClean="0">
                    <a:solidFill>
                      <a:srgbClr val="FF0000"/>
                    </a:solidFill>
                  </a:rPr>
                  <a:t>HIT</a:t>
                </a:r>
                <a:endParaRPr kumimoji="1" lang="zh-CN" altLang="en-US" b="1" dirty="0">
                  <a:solidFill>
                    <a:srgbClr val="FF0000"/>
                  </a:solidFill>
                </a:endParaRPr>
              </a:p>
            </p:txBody>
          </p:sp>
          <p:cxnSp>
            <p:nvCxnSpPr>
              <p:cNvPr id="66" name="直线连接符 65"/>
              <p:cNvCxnSpPr>
                <a:stCxn id="10" idx="1"/>
                <a:endCxn id="67" idx="3"/>
              </p:cNvCxnSpPr>
              <p:nvPr/>
            </p:nvCxnSpPr>
            <p:spPr>
              <a:xfrm flipH="1" flipV="1">
                <a:off x="2858604" y="2931329"/>
                <a:ext cx="1470625" cy="690098"/>
              </a:xfrm>
              <a:prstGeom prst="line">
                <a:avLst/>
              </a:prstGeom>
              <a:ln/>
            </p:spPr>
            <p:style>
              <a:lnRef idx="2">
                <a:schemeClr val="accent1"/>
              </a:lnRef>
              <a:fillRef idx="0">
                <a:schemeClr val="accent1"/>
              </a:fillRef>
              <a:effectRef idx="1">
                <a:schemeClr val="accent1"/>
              </a:effectRef>
              <a:fontRef idx="minor">
                <a:schemeClr val="tx1"/>
              </a:fontRef>
            </p:style>
          </p:cxnSp>
          <p:sp>
            <p:nvSpPr>
              <p:cNvPr id="67" name="文本框 66"/>
              <p:cNvSpPr txBox="1"/>
              <p:nvPr/>
            </p:nvSpPr>
            <p:spPr>
              <a:xfrm>
                <a:off x="2171072" y="2746663"/>
                <a:ext cx="687532" cy="369332"/>
              </a:xfrm>
              <a:prstGeom prst="rect">
                <a:avLst/>
              </a:prstGeom>
              <a:solidFill>
                <a:schemeClr val="bg1"/>
              </a:solidFill>
              <a:ln>
                <a:solidFill>
                  <a:srgbClr val="3366FF"/>
                </a:solidFill>
              </a:ln>
            </p:spPr>
            <p:txBody>
              <a:bodyPr wrap="square" rtlCol="0">
                <a:spAutoFit/>
              </a:bodyPr>
              <a:lstStyle/>
              <a:p>
                <a:pPr algn="ctr"/>
                <a:r>
                  <a:rPr kumimoji="1" lang="en-US" altLang="zh-CN" b="1" dirty="0" smtClean="0">
                    <a:solidFill>
                      <a:srgbClr val="FF0000"/>
                    </a:solidFill>
                  </a:rPr>
                  <a:t>IMP</a:t>
                </a:r>
                <a:endParaRPr kumimoji="1" lang="zh-CN" altLang="en-US" b="1" dirty="0">
                  <a:solidFill>
                    <a:srgbClr val="FF0000"/>
                  </a:solidFill>
                </a:endParaRPr>
              </a:p>
            </p:txBody>
          </p:sp>
          <p:cxnSp>
            <p:nvCxnSpPr>
              <p:cNvPr id="72" name="直线连接符 71"/>
              <p:cNvCxnSpPr>
                <a:stCxn id="73" idx="3"/>
                <a:endCxn id="11" idx="1"/>
              </p:cNvCxnSpPr>
              <p:nvPr/>
            </p:nvCxnSpPr>
            <p:spPr>
              <a:xfrm flipV="1">
                <a:off x="2514838" y="3994693"/>
                <a:ext cx="1713483" cy="452871"/>
              </a:xfrm>
              <a:prstGeom prst="line">
                <a:avLst/>
              </a:prstGeom>
              <a:ln/>
            </p:spPr>
            <p:style>
              <a:lnRef idx="2">
                <a:schemeClr val="accent1"/>
              </a:lnRef>
              <a:fillRef idx="0">
                <a:schemeClr val="accent1"/>
              </a:fillRef>
              <a:effectRef idx="1">
                <a:schemeClr val="accent1"/>
              </a:effectRef>
              <a:fontRef idx="minor">
                <a:schemeClr val="tx1"/>
              </a:fontRef>
            </p:style>
          </p:cxnSp>
          <p:sp>
            <p:nvSpPr>
              <p:cNvPr id="73" name="文本框 72"/>
              <p:cNvSpPr txBox="1"/>
              <p:nvPr/>
            </p:nvSpPr>
            <p:spPr>
              <a:xfrm>
                <a:off x="1827306" y="4262898"/>
                <a:ext cx="687532" cy="369332"/>
              </a:xfrm>
              <a:prstGeom prst="rect">
                <a:avLst/>
              </a:prstGeom>
              <a:solidFill>
                <a:schemeClr val="bg1"/>
              </a:solidFill>
              <a:ln>
                <a:solidFill>
                  <a:srgbClr val="3366FF"/>
                </a:solidFill>
              </a:ln>
            </p:spPr>
            <p:txBody>
              <a:bodyPr wrap="square" rtlCol="0">
                <a:spAutoFit/>
              </a:bodyPr>
              <a:lstStyle/>
              <a:p>
                <a:pPr algn="ctr"/>
                <a:r>
                  <a:rPr kumimoji="1" lang="en-US" altLang="zh-CN" b="1" dirty="0" smtClean="0">
                    <a:solidFill>
                      <a:srgbClr val="FF0000"/>
                    </a:solidFill>
                  </a:rPr>
                  <a:t>CAEP</a:t>
                </a:r>
                <a:endParaRPr kumimoji="1" lang="zh-CN" altLang="en-US" b="1" dirty="0">
                  <a:solidFill>
                    <a:srgbClr val="FF0000"/>
                  </a:solidFill>
                </a:endParaRPr>
              </a:p>
            </p:txBody>
          </p:sp>
          <p:cxnSp>
            <p:nvCxnSpPr>
              <p:cNvPr id="77" name="直线连接符 76"/>
              <p:cNvCxnSpPr>
                <a:stCxn id="15" idx="4"/>
                <a:endCxn id="78" idx="1"/>
              </p:cNvCxnSpPr>
              <p:nvPr/>
            </p:nvCxnSpPr>
            <p:spPr>
              <a:xfrm flipV="1">
                <a:off x="5782249" y="4012370"/>
                <a:ext cx="935477" cy="30202"/>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85" name="直线连接符 84"/>
              <p:cNvCxnSpPr>
                <a:stCxn id="86" idx="3"/>
                <a:endCxn id="16" idx="1"/>
              </p:cNvCxnSpPr>
              <p:nvPr/>
            </p:nvCxnSpPr>
            <p:spPr>
              <a:xfrm flipV="1">
                <a:off x="4137653" y="4141105"/>
                <a:ext cx="1150109" cy="634737"/>
              </a:xfrm>
              <a:prstGeom prst="line">
                <a:avLst/>
              </a:prstGeom>
              <a:ln/>
            </p:spPr>
            <p:style>
              <a:lnRef idx="2">
                <a:schemeClr val="accent1"/>
              </a:lnRef>
              <a:fillRef idx="0">
                <a:schemeClr val="accent1"/>
              </a:fillRef>
              <a:effectRef idx="1">
                <a:schemeClr val="accent1"/>
              </a:effectRef>
              <a:fontRef idx="minor">
                <a:schemeClr val="tx1"/>
              </a:fontRef>
            </p:style>
          </p:cxnSp>
          <p:sp>
            <p:nvSpPr>
              <p:cNvPr id="86" name="文本框 85"/>
              <p:cNvSpPr txBox="1"/>
              <p:nvPr/>
            </p:nvSpPr>
            <p:spPr>
              <a:xfrm>
                <a:off x="3363471" y="4591176"/>
                <a:ext cx="774182" cy="369332"/>
              </a:xfrm>
              <a:prstGeom prst="rect">
                <a:avLst/>
              </a:prstGeom>
              <a:solidFill>
                <a:schemeClr val="bg1"/>
              </a:solidFill>
              <a:ln>
                <a:solidFill>
                  <a:srgbClr val="3366FF"/>
                </a:solidFill>
              </a:ln>
            </p:spPr>
            <p:txBody>
              <a:bodyPr wrap="square" rtlCol="0">
                <a:spAutoFit/>
              </a:bodyPr>
              <a:lstStyle/>
              <a:p>
                <a:pPr algn="ctr"/>
                <a:r>
                  <a:rPr kumimoji="1" lang="en-US" altLang="zh-CN" b="1" dirty="0" smtClean="0">
                    <a:solidFill>
                      <a:srgbClr val="FF0000"/>
                    </a:solidFill>
                  </a:rPr>
                  <a:t>HUST</a:t>
                </a:r>
                <a:endParaRPr kumimoji="1" lang="zh-CN" altLang="en-US" b="1" dirty="0">
                  <a:solidFill>
                    <a:srgbClr val="FF0000"/>
                  </a:solidFill>
                </a:endParaRPr>
              </a:p>
            </p:txBody>
          </p:sp>
          <p:cxnSp>
            <p:nvCxnSpPr>
              <p:cNvPr id="89" name="直线连接符 88"/>
              <p:cNvCxnSpPr>
                <a:stCxn id="14" idx="3"/>
                <a:endCxn id="90" idx="1"/>
              </p:cNvCxnSpPr>
              <p:nvPr/>
            </p:nvCxnSpPr>
            <p:spPr>
              <a:xfrm>
                <a:off x="6139990" y="4262897"/>
                <a:ext cx="730036" cy="531271"/>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96" name="直线连接符 95"/>
              <p:cNvCxnSpPr>
                <a:stCxn id="97" idx="0"/>
                <a:endCxn id="9" idx="1"/>
              </p:cNvCxnSpPr>
              <p:nvPr/>
            </p:nvCxnSpPr>
            <p:spPr>
              <a:xfrm flipV="1">
                <a:off x="4137653" y="5053442"/>
                <a:ext cx="1210613" cy="491125"/>
              </a:xfrm>
              <a:prstGeom prst="line">
                <a:avLst/>
              </a:prstGeom>
              <a:ln/>
            </p:spPr>
            <p:style>
              <a:lnRef idx="2">
                <a:schemeClr val="accent1"/>
              </a:lnRef>
              <a:fillRef idx="0">
                <a:schemeClr val="accent1"/>
              </a:fillRef>
              <a:effectRef idx="1">
                <a:schemeClr val="accent1"/>
              </a:effectRef>
              <a:fontRef idx="minor">
                <a:schemeClr val="tx1"/>
              </a:fontRef>
            </p:style>
          </p:cxnSp>
          <p:sp>
            <p:nvSpPr>
              <p:cNvPr id="97" name="文本框 96"/>
              <p:cNvSpPr txBox="1"/>
              <p:nvPr/>
            </p:nvSpPr>
            <p:spPr>
              <a:xfrm>
                <a:off x="3436061" y="5544567"/>
                <a:ext cx="1403183" cy="369332"/>
              </a:xfrm>
              <a:prstGeom prst="rect">
                <a:avLst/>
              </a:prstGeom>
              <a:solidFill>
                <a:schemeClr val="bg1"/>
              </a:solidFill>
              <a:ln>
                <a:solidFill>
                  <a:srgbClr val="3366FF"/>
                </a:solidFill>
              </a:ln>
            </p:spPr>
            <p:txBody>
              <a:bodyPr wrap="square" rtlCol="0">
                <a:spAutoFit/>
              </a:bodyPr>
              <a:lstStyle/>
              <a:p>
                <a:pPr algn="ctr"/>
                <a:r>
                  <a:rPr kumimoji="1" lang="en-US" altLang="zh-CN" b="1" dirty="0" smtClean="0">
                    <a:solidFill>
                      <a:srgbClr val="FF0000"/>
                    </a:solidFill>
                  </a:rPr>
                  <a:t>IHEP (CSNS)</a:t>
                </a:r>
                <a:endParaRPr kumimoji="1" lang="zh-CN" altLang="en-US" b="1" dirty="0">
                  <a:solidFill>
                    <a:srgbClr val="FF0000"/>
                  </a:solidFill>
                </a:endParaRPr>
              </a:p>
            </p:txBody>
          </p:sp>
          <p:cxnSp>
            <p:nvCxnSpPr>
              <p:cNvPr id="99" name="直线连接符 98"/>
              <p:cNvCxnSpPr>
                <a:stCxn id="19" idx="3"/>
                <a:endCxn id="100" idx="1"/>
              </p:cNvCxnSpPr>
              <p:nvPr/>
            </p:nvCxnSpPr>
            <p:spPr>
              <a:xfrm>
                <a:off x="6105842" y="4986504"/>
                <a:ext cx="764184" cy="558063"/>
              </a:xfrm>
              <a:prstGeom prst="line">
                <a:avLst/>
              </a:prstGeom>
              <a:ln/>
            </p:spPr>
            <p:style>
              <a:lnRef idx="2">
                <a:schemeClr val="accent1"/>
              </a:lnRef>
              <a:fillRef idx="0">
                <a:schemeClr val="accent1"/>
              </a:fillRef>
              <a:effectRef idx="1">
                <a:schemeClr val="accent1"/>
              </a:effectRef>
              <a:fontRef idx="minor">
                <a:schemeClr val="tx1"/>
              </a:fontRef>
            </p:style>
          </p:cxnSp>
          <p:sp>
            <p:nvSpPr>
              <p:cNvPr id="100" name="文本框 99"/>
              <p:cNvSpPr txBox="1"/>
              <p:nvPr/>
            </p:nvSpPr>
            <p:spPr>
              <a:xfrm>
                <a:off x="6870026" y="5359901"/>
                <a:ext cx="927316" cy="369332"/>
              </a:xfrm>
              <a:prstGeom prst="rect">
                <a:avLst/>
              </a:prstGeom>
              <a:solidFill>
                <a:schemeClr val="bg1"/>
              </a:solidFill>
              <a:ln>
                <a:solidFill>
                  <a:srgbClr val="3366FF"/>
                </a:solidFill>
              </a:ln>
            </p:spPr>
            <p:txBody>
              <a:bodyPr wrap="square" rtlCol="0">
                <a:spAutoFit/>
              </a:bodyPr>
              <a:lstStyle/>
              <a:p>
                <a:pPr algn="ctr"/>
                <a:r>
                  <a:rPr kumimoji="1" lang="en-US" altLang="zh-CN" b="1" dirty="0" smtClean="0">
                    <a:solidFill>
                      <a:srgbClr val="FF0000"/>
                    </a:solidFill>
                  </a:rPr>
                  <a:t>NSRRC</a:t>
                </a:r>
                <a:endParaRPr kumimoji="1" lang="zh-CN" altLang="en-US" b="1" dirty="0">
                  <a:solidFill>
                    <a:srgbClr val="FF0000"/>
                  </a:solidFill>
                </a:endParaRPr>
              </a:p>
            </p:txBody>
          </p:sp>
        </p:grpSp>
        <p:sp>
          <p:nvSpPr>
            <p:cNvPr id="78" name="文本框 77"/>
            <p:cNvSpPr txBox="1"/>
            <p:nvPr/>
          </p:nvSpPr>
          <p:spPr>
            <a:xfrm>
              <a:off x="6717726" y="3827704"/>
              <a:ext cx="1359617" cy="369332"/>
            </a:xfrm>
            <a:prstGeom prst="rect">
              <a:avLst/>
            </a:prstGeom>
            <a:solidFill>
              <a:schemeClr val="bg1"/>
            </a:solidFill>
            <a:ln>
              <a:solidFill>
                <a:srgbClr val="3366FF"/>
              </a:solidFill>
            </a:ln>
          </p:spPr>
          <p:txBody>
            <a:bodyPr wrap="square" rtlCol="0">
              <a:spAutoFit/>
            </a:bodyPr>
            <a:lstStyle/>
            <a:p>
              <a:pPr algn="ctr"/>
              <a:r>
                <a:rPr kumimoji="1" lang="en-US" altLang="zh-CN" b="1" dirty="0" smtClean="0">
                  <a:solidFill>
                    <a:srgbClr val="FF0000"/>
                  </a:solidFill>
                </a:rPr>
                <a:t>USTC </a:t>
              </a:r>
              <a:r>
                <a:rPr kumimoji="1" lang="en-US" altLang="zh-CN" b="1" dirty="0">
                  <a:solidFill>
                    <a:srgbClr val="FF0000"/>
                  </a:solidFill>
                </a:rPr>
                <a:t>(</a:t>
              </a:r>
              <a:r>
                <a:rPr kumimoji="1" lang="en-US" altLang="zh-CN" b="1" dirty="0" smtClean="0">
                  <a:solidFill>
                    <a:srgbClr val="FF0000"/>
                  </a:solidFill>
                </a:rPr>
                <a:t>NSRL</a:t>
              </a:r>
              <a:r>
                <a:rPr kumimoji="1" lang="en-US" altLang="zh-CN" b="1" dirty="0">
                  <a:solidFill>
                    <a:srgbClr val="FF0000"/>
                  </a:solidFill>
                </a:rPr>
                <a:t>)</a:t>
              </a:r>
              <a:endParaRPr kumimoji="1" lang="en-US" altLang="zh-CN" b="1" dirty="0" smtClean="0">
                <a:solidFill>
                  <a:srgbClr val="FF0000"/>
                </a:solidFill>
              </a:endParaRPr>
            </a:p>
          </p:txBody>
        </p:sp>
        <p:sp>
          <p:nvSpPr>
            <p:cNvPr id="90" name="文本框 89"/>
            <p:cNvSpPr txBox="1"/>
            <p:nvPr/>
          </p:nvSpPr>
          <p:spPr>
            <a:xfrm>
              <a:off x="6870026" y="4609502"/>
              <a:ext cx="1368624" cy="369332"/>
            </a:xfrm>
            <a:prstGeom prst="rect">
              <a:avLst/>
            </a:prstGeom>
            <a:solidFill>
              <a:schemeClr val="bg1"/>
            </a:solidFill>
            <a:ln>
              <a:solidFill>
                <a:srgbClr val="3366FF"/>
              </a:solidFill>
            </a:ln>
          </p:spPr>
          <p:txBody>
            <a:bodyPr wrap="square" rtlCol="0">
              <a:spAutoFit/>
            </a:bodyPr>
            <a:lstStyle/>
            <a:p>
              <a:pPr algn="ctr"/>
              <a:r>
                <a:rPr kumimoji="1" lang="en-US" altLang="zh-CN" b="1" dirty="0" smtClean="0">
                  <a:solidFill>
                    <a:srgbClr val="FF0000"/>
                  </a:solidFill>
                </a:rPr>
                <a:t>SIAP</a:t>
              </a:r>
              <a:r>
                <a:rPr kumimoji="1" lang="en-US" altLang="zh-CN" b="1" dirty="0">
                  <a:solidFill>
                    <a:srgbClr val="FF0000"/>
                  </a:solidFill>
                </a:rPr>
                <a:t> </a:t>
              </a:r>
              <a:r>
                <a:rPr kumimoji="1" lang="en-US" altLang="zh-CN" b="1" dirty="0" smtClean="0">
                  <a:solidFill>
                    <a:srgbClr val="FF0000"/>
                  </a:solidFill>
                </a:rPr>
                <a:t>(SSRF)</a:t>
              </a:r>
              <a:endParaRPr kumimoji="1" lang="zh-CN" altLang="en-US" b="1" dirty="0">
                <a:solidFill>
                  <a:srgbClr val="FF0000"/>
                </a:solidFill>
              </a:endParaRPr>
            </a:p>
          </p:txBody>
        </p:sp>
      </p:grpSp>
      <p:sp>
        <p:nvSpPr>
          <p:cNvPr id="150" name="日期占位符 149"/>
          <p:cNvSpPr>
            <a:spLocks noGrp="1"/>
          </p:cNvSpPr>
          <p:nvPr>
            <p:ph type="dt" sz="half" idx="10"/>
          </p:nvPr>
        </p:nvSpPr>
        <p:spPr/>
        <p:txBody>
          <a:bodyPr/>
          <a:lstStyle/>
          <a:p>
            <a:r>
              <a:rPr kumimoji="1" lang="en-US" altLang="zh-CN" smtClean="0"/>
              <a:t>Nov. 3 – Nov. 4, 2016, Paris</a:t>
            </a:r>
            <a:endParaRPr kumimoji="1" lang="zh-CN" altLang="en-US"/>
          </a:p>
        </p:txBody>
      </p:sp>
      <p:sp>
        <p:nvSpPr>
          <p:cNvPr id="151" name="页脚占位符 150"/>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152" name="幻灯片编号占位符 151"/>
          <p:cNvSpPr>
            <a:spLocks noGrp="1"/>
          </p:cNvSpPr>
          <p:nvPr>
            <p:ph type="sldNum" sz="quarter" idx="12"/>
          </p:nvPr>
        </p:nvSpPr>
        <p:spPr/>
        <p:txBody>
          <a:bodyPr/>
          <a:lstStyle/>
          <a:p>
            <a:fld id="{460C80A0-B8D2-E24B-BB0B-F9CFF760956B}" type="slidenum">
              <a:rPr kumimoji="1" lang="zh-CN" altLang="en-US" smtClean="0"/>
              <a:t>7</a:t>
            </a:fld>
            <a:endParaRPr kumimoji="1" lang="zh-CN" altLang="en-US"/>
          </a:p>
        </p:txBody>
      </p:sp>
    </p:spTree>
    <p:extLst>
      <p:ext uri="{BB962C8B-B14F-4D97-AF65-F5344CB8AC3E}">
        <p14:creationId xmlns:p14="http://schemas.microsoft.com/office/powerpoint/2010/main" val="428628124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254"/>
            <a:ext cx="8229600" cy="1143000"/>
          </a:xfrm>
        </p:spPr>
        <p:txBody>
          <a:bodyPr>
            <a:normAutofit fontScale="90000"/>
          </a:bodyPr>
          <a:lstStyle/>
          <a:p>
            <a:r>
              <a:rPr kumimoji="1" lang="en-US" altLang="zh-CN" dirty="0" smtClean="0">
                <a:solidFill>
                  <a:srgbClr val="FF0000"/>
                </a:solidFill>
              </a:rPr>
              <a:t>2. Introduction </a:t>
            </a:r>
            <a:r>
              <a:rPr kumimoji="1" lang="en-US" altLang="zh-CN" dirty="0">
                <a:solidFill>
                  <a:srgbClr val="FF0000"/>
                </a:solidFill>
              </a:rPr>
              <a:t>of some accelerator facilities of </a:t>
            </a:r>
            <a:r>
              <a:rPr kumimoji="1" lang="en-US" altLang="zh-CN" dirty="0" smtClean="0">
                <a:solidFill>
                  <a:srgbClr val="FF0000"/>
                </a:solidFill>
              </a:rPr>
              <a:t>China</a:t>
            </a:r>
            <a:endParaRPr kumimoji="1" lang="zh-CN" altLang="en-US" dirty="0"/>
          </a:p>
        </p:txBody>
      </p:sp>
      <p:sp>
        <p:nvSpPr>
          <p:cNvPr id="4" name="日期占位符 3"/>
          <p:cNvSpPr>
            <a:spLocks noGrp="1"/>
          </p:cNvSpPr>
          <p:nvPr>
            <p:ph type="dt" sz="half" idx="10"/>
          </p:nvPr>
        </p:nvSpPr>
        <p:spPr/>
        <p:txBody>
          <a:bodyPr/>
          <a:lstStyle/>
          <a:p>
            <a:r>
              <a:rPr kumimoji="1" lang="en-US" altLang="zh-CN" smtClean="0"/>
              <a:t>Nov. 3 – Nov. 4, 2016, Paris</a:t>
            </a:r>
            <a:endParaRPr kumimoji="1" lang="zh-CN" altLang="en-US"/>
          </a:p>
        </p:txBody>
      </p:sp>
      <p:sp>
        <p:nvSpPr>
          <p:cNvPr id="5" name="页脚占位符 4"/>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6" name="幻灯片编号占位符 5"/>
          <p:cNvSpPr>
            <a:spLocks noGrp="1"/>
          </p:cNvSpPr>
          <p:nvPr>
            <p:ph type="sldNum" sz="quarter" idx="12"/>
          </p:nvPr>
        </p:nvSpPr>
        <p:spPr/>
        <p:txBody>
          <a:bodyPr/>
          <a:lstStyle/>
          <a:p>
            <a:fld id="{460C80A0-B8D2-E24B-BB0B-F9CFF760956B}" type="slidenum">
              <a:rPr kumimoji="1" lang="zh-CN" altLang="en-US" smtClean="0"/>
              <a:t>8</a:t>
            </a:fld>
            <a:endParaRPr kumimoji="1" lang="zh-CN" altLang="en-US"/>
          </a:p>
        </p:txBody>
      </p:sp>
    </p:spTree>
    <p:extLst>
      <p:ext uri="{BB962C8B-B14F-4D97-AF65-F5344CB8AC3E}">
        <p14:creationId xmlns:p14="http://schemas.microsoft.com/office/powerpoint/2010/main" val="6412524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4000" dirty="0" smtClean="0">
                <a:solidFill>
                  <a:srgbClr val="FF0000"/>
                </a:solidFill>
              </a:rPr>
              <a:t>Institute of High Energy Physics</a:t>
            </a:r>
            <a:endParaRPr kumimoji="1" lang="zh-CN" altLang="en-US" sz="4000" dirty="0">
              <a:solidFill>
                <a:srgbClr val="FF0000"/>
              </a:solidFill>
            </a:endParaRPr>
          </a:p>
        </p:txBody>
      </p:sp>
      <p:pic>
        <p:nvPicPr>
          <p:cNvPr id="4" name="内容占位符 3"/>
          <p:cNvPicPr>
            <a:picLocks noGrp="1" noChangeAspect="1"/>
          </p:cNvPicPr>
          <p:nvPr>
            <p:ph idx="1"/>
          </p:nvPr>
        </p:nvPicPr>
        <p:blipFill>
          <a:blip r:embed="rId2"/>
          <a:srcRect t="3933" b="3933"/>
          <a:stretch>
            <a:fillRect/>
          </a:stretch>
        </p:blipFill>
        <p:spPr>
          <a:xfrm>
            <a:off x="332154" y="4537419"/>
            <a:ext cx="3245338" cy="1784811"/>
          </a:xfrm>
        </p:spPr>
      </p:pic>
      <p:sp>
        <p:nvSpPr>
          <p:cNvPr id="5" name="文本框 4"/>
          <p:cNvSpPr txBox="1"/>
          <p:nvPr/>
        </p:nvSpPr>
        <p:spPr>
          <a:xfrm>
            <a:off x="457200" y="1398099"/>
            <a:ext cx="8325337" cy="3139321"/>
          </a:xfrm>
          <a:prstGeom prst="rect">
            <a:avLst/>
          </a:prstGeom>
          <a:noFill/>
        </p:spPr>
        <p:txBody>
          <a:bodyPr wrap="square" rtlCol="0">
            <a:spAutoFit/>
          </a:bodyPr>
          <a:lstStyle/>
          <a:p>
            <a:pPr algn="just"/>
            <a:r>
              <a:rPr kumimoji="1" lang="en-US" altLang="zh-CN" dirty="0" smtClean="0"/>
              <a:t>The Institute of High Energy Physics (IHEP) of the Chinese Academy of Sciences (CAS) was founded in 1973. </a:t>
            </a:r>
            <a:r>
              <a:rPr lang="en-US" altLang="zh-CN" dirty="0" smtClean="0"/>
              <a:t>IHEP </a:t>
            </a:r>
            <a:r>
              <a:rPr lang="en-US" altLang="zh-CN" dirty="0"/>
              <a:t>is a comprehensive research base for particle and </a:t>
            </a:r>
            <a:r>
              <a:rPr lang="en-US" altLang="zh-CN" dirty="0" err="1"/>
              <a:t>astroparticle</a:t>
            </a:r>
            <a:r>
              <a:rPr lang="en-US" altLang="zh-CN" dirty="0"/>
              <a:t> physics, accelerator physics and technology, radiation technologies and applications, as well as for nuclear analytical techniques and interdisciplinary research</a:t>
            </a:r>
            <a:r>
              <a:rPr lang="en-US" altLang="zh-CN" dirty="0" smtClean="0"/>
              <a:t>.</a:t>
            </a:r>
          </a:p>
          <a:p>
            <a:pPr algn="just"/>
            <a:r>
              <a:rPr lang="en-US" altLang="zh-CN" dirty="0"/>
              <a:t>IHEP manages a number of China’s major scientific facilities, including the Beijing Electron Positron Collider (BEPC), the </a:t>
            </a:r>
            <a:r>
              <a:rPr lang="en-US" altLang="zh-CN" dirty="0" smtClean="0"/>
              <a:t>Beijing</a:t>
            </a:r>
            <a:r>
              <a:rPr lang="sk-SK" altLang="zh-CN" dirty="0"/>
              <a:t> </a:t>
            </a:r>
            <a:r>
              <a:rPr lang="sk-SK" altLang="zh-CN" dirty="0" smtClean="0"/>
              <a:t>Spectrometer </a:t>
            </a:r>
            <a:r>
              <a:rPr lang="sk-SK" altLang="zh-CN" dirty="0"/>
              <a:t>(BES), the Beijing Synchrotron Radiation Facility (BSRF), the International Cosmic-Ray Observatory at Yangbajing in Tibet, the Daya Bay Reactor Neutrino Experiment, the China Spallation Neutron Source, the Hard X-ray Modulation Telescope (HXMT), and the Accelerator-driven Sub-critical System (ADS) as well as the Jiangmen Underground Neutrino Observatory (JUNO).</a:t>
            </a:r>
            <a:endParaRPr kumimoji="1" lang="zh-CN" altLang="en-US" dirty="0"/>
          </a:p>
        </p:txBody>
      </p:sp>
      <p:sp>
        <p:nvSpPr>
          <p:cNvPr id="8" name="矩形 7"/>
          <p:cNvSpPr/>
          <p:nvPr/>
        </p:nvSpPr>
        <p:spPr>
          <a:xfrm>
            <a:off x="652587" y="6281201"/>
            <a:ext cx="2776415" cy="307777"/>
          </a:xfrm>
          <a:prstGeom prst="rect">
            <a:avLst/>
          </a:prstGeom>
        </p:spPr>
        <p:txBody>
          <a:bodyPr wrap="square">
            <a:spAutoFit/>
          </a:bodyPr>
          <a:lstStyle/>
          <a:p>
            <a:pPr algn="ctr"/>
            <a:r>
              <a:rPr lang="sk-SK" altLang="zh-CN" sz="1400" dirty="0" smtClean="0"/>
              <a:t>The main building of IHEP</a:t>
            </a:r>
            <a:endParaRPr lang="sk-SK" altLang="zh-CN" sz="1400" dirty="0"/>
          </a:p>
        </p:txBody>
      </p:sp>
      <p:sp>
        <p:nvSpPr>
          <p:cNvPr id="3" name="日期占位符 2"/>
          <p:cNvSpPr>
            <a:spLocks noGrp="1"/>
          </p:cNvSpPr>
          <p:nvPr>
            <p:ph type="dt" sz="half" idx="10"/>
          </p:nvPr>
        </p:nvSpPr>
        <p:spPr/>
        <p:txBody>
          <a:bodyPr/>
          <a:lstStyle/>
          <a:p>
            <a:r>
              <a:rPr kumimoji="1" lang="en-US" altLang="zh-CN" smtClean="0"/>
              <a:t>Nov. 3 – Nov. 4, 2016, Paris</a:t>
            </a:r>
            <a:endParaRPr kumimoji="1" lang="zh-CN" altLang="en-US"/>
          </a:p>
        </p:txBody>
      </p:sp>
      <p:sp>
        <p:nvSpPr>
          <p:cNvPr id="6" name="页脚占位符 5"/>
          <p:cNvSpPr>
            <a:spLocks noGrp="1"/>
          </p:cNvSpPr>
          <p:nvPr>
            <p:ph type="ftr" sz="quarter" idx="11"/>
          </p:nvPr>
        </p:nvSpPr>
        <p:spPr/>
        <p:txBody>
          <a:bodyPr/>
          <a:lstStyle/>
          <a:p>
            <a:r>
              <a:rPr kumimoji="1" lang="en-US" altLang="zh-CN" smtClean="0"/>
              <a:t>Universities meet laboratories 2016</a:t>
            </a:r>
            <a:endParaRPr kumimoji="1" lang="zh-CN" altLang="en-US"/>
          </a:p>
        </p:txBody>
      </p:sp>
      <p:sp>
        <p:nvSpPr>
          <p:cNvPr id="7" name="幻灯片编号占位符 6"/>
          <p:cNvSpPr>
            <a:spLocks noGrp="1"/>
          </p:cNvSpPr>
          <p:nvPr>
            <p:ph type="sldNum" sz="quarter" idx="12"/>
          </p:nvPr>
        </p:nvSpPr>
        <p:spPr/>
        <p:txBody>
          <a:bodyPr/>
          <a:lstStyle/>
          <a:p>
            <a:fld id="{460C80A0-B8D2-E24B-BB0B-F9CFF760956B}" type="slidenum">
              <a:rPr kumimoji="1" lang="zh-CN" altLang="en-US" smtClean="0"/>
              <a:t>9</a:t>
            </a:fld>
            <a:endParaRPr kumimoji="1" lang="zh-CN" altLang="en-US"/>
          </a:p>
        </p:txBody>
      </p:sp>
      <p:pic>
        <p:nvPicPr>
          <p:cNvPr id="9" name="图片 8"/>
          <p:cNvPicPr>
            <a:picLocks noChangeAspect="1"/>
          </p:cNvPicPr>
          <p:nvPr/>
        </p:nvPicPr>
        <p:blipFill>
          <a:blip r:embed="rId3"/>
          <a:stretch>
            <a:fillRect/>
          </a:stretch>
        </p:blipFill>
        <p:spPr>
          <a:xfrm>
            <a:off x="3650798" y="4537420"/>
            <a:ext cx="2369002" cy="1784810"/>
          </a:xfrm>
          <a:prstGeom prst="rect">
            <a:avLst/>
          </a:prstGeom>
        </p:spPr>
      </p:pic>
      <p:sp>
        <p:nvSpPr>
          <p:cNvPr id="10" name="矩形 9"/>
          <p:cNvSpPr/>
          <p:nvPr/>
        </p:nvSpPr>
        <p:spPr>
          <a:xfrm>
            <a:off x="3650797" y="6260906"/>
            <a:ext cx="2369003" cy="307777"/>
          </a:xfrm>
          <a:prstGeom prst="rect">
            <a:avLst/>
          </a:prstGeom>
        </p:spPr>
        <p:txBody>
          <a:bodyPr wrap="square">
            <a:spAutoFit/>
          </a:bodyPr>
          <a:lstStyle/>
          <a:p>
            <a:pPr algn="ctr"/>
            <a:r>
              <a:rPr lang="en-US" altLang="zh-CN" sz="1400" dirty="0"/>
              <a:t>A Bird’s View of BEPCII</a:t>
            </a:r>
            <a:endParaRPr lang="sk-SK" altLang="zh-CN" sz="1400" dirty="0"/>
          </a:p>
        </p:txBody>
      </p:sp>
      <p:pic>
        <p:nvPicPr>
          <p:cNvPr id="11" name="图片 10"/>
          <p:cNvPicPr>
            <a:picLocks noChangeAspect="1"/>
          </p:cNvPicPr>
          <p:nvPr/>
        </p:nvPicPr>
        <p:blipFill>
          <a:blip r:embed="rId4"/>
          <a:stretch>
            <a:fillRect/>
          </a:stretch>
        </p:blipFill>
        <p:spPr>
          <a:xfrm>
            <a:off x="6061010" y="4537420"/>
            <a:ext cx="2625790" cy="1744562"/>
          </a:xfrm>
          <a:prstGeom prst="rect">
            <a:avLst/>
          </a:prstGeom>
        </p:spPr>
      </p:pic>
      <p:sp>
        <p:nvSpPr>
          <p:cNvPr id="12" name="矩形 11"/>
          <p:cNvSpPr/>
          <p:nvPr/>
        </p:nvSpPr>
        <p:spPr>
          <a:xfrm>
            <a:off x="6172200" y="6265597"/>
            <a:ext cx="2369003" cy="307777"/>
          </a:xfrm>
          <a:prstGeom prst="rect">
            <a:avLst/>
          </a:prstGeom>
        </p:spPr>
        <p:txBody>
          <a:bodyPr wrap="square">
            <a:spAutoFit/>
          </a:bodyPr>
          <a:lstStyle/>
          <a:p>
            <a:pPr algn="ctr"/>
            <a:r>
              <a:rPr lang="en-US" altLang="zh-CN" sz="1400" dirty="0" smtClean="0"/>
              <a:t>BESIII</a:t>
            </a:r>
            <a:endParaRPr lang="sk-SK" altLang="zh-CN" sz="1400" dirty="0"/>
          </a:p>
        </p:txBody>
      </p:sp>
      <p:pic>
        <p:nvPicPr>
          <p:cNvPr id="13" name="图片 12"/>
          <p:cNvPicPr>
            <a:picLocks noChangeAspect="1"/>
          </p:cNvPicPr>
          <p:nvPr/>
        </p:nvPicPr>
        <p:blipFill>
          <a:blip r:embed="rId5"/>
          <a:stretch>
            <a:fillRect/>
          </a:stretch>
        </p:blipFill>
        <p:spPr>
          <a:xfrm>
            <a:off x="73269" y="556846"/>
            <a:ext cx="1210008" cy="797292"/>
          </a:xfrm>
          <a:prstGeom prst="rect">
            <a:avLst/>
          </a:prstGeom>
        </p:spPr>
      </p:pic>
    </p:spTree>
    <p:extLst>
      <p:ext uri="{BB962C8B-B14F-4D97-AF65-F5344CB8AC3E}">
        <p14:creationId xmlns:p14="http://schemas.microsoft.com/office/powerpoint/2010/main" val="417610977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7745</TotalTime>
  <Words>2636</Words>
  <Application>Microsoft Macintosh PowerPoint</Application>
  <PresentationFormat>全屏显示(4:3)</PresentationFormat>
  <Paragraphs>192</Paragraphs>
  <Slides>28</Slides>
  <Notes>1</Notes>
  <HiddenSlides>0</HiddenSlides>
  <MMClips>0</MMClips>
  <ScaleCrop>false</ScaleCrop>
  <HeadingPairs>
    <vt:vector size="4" baseType="variant">
      <vt:variant>
        <vt:lpstr>主题</vt:lpstr>
      </vt:variant>
      <vt:variant>
        <vt:i4>1</vt:i4>
      </vt:variant>
      <vt:variant>
        <vt:lpstr>幻灯片标题</vt:lpstr>
      </vt:variant>
      <vt:variant>
        <vt:i4>28</vt:i4>
      </vt:variant>
    </vt:vector>
  </HeadingPairs>
  <TitlesOfParts>
    <vt:vector size="29" baseType="lpstr">
      <vt:lpstr>Office 主题</vt:lpstr>
      <vt:lpstr>Universities and Laboratories in China</vt:lpstr>
      <vt:lpstr>Overview</vt:lpstr>
      <vt:lpstr>1. History of the accelerator development in China</vt:lpstr>
      <vt:lpstr>PowerPoint 演示文稿</vt:lpstr>
      <vt:lpstr>PowerPoint 演示文稿</vt:lpstr>
      <vt:lpstr>PowerPoint 演示文稿</vt:lpstr>
      <vt:lpstr>PowerPoint 演示文稿</vt:lpstr>
      <vt:lpstr>2. Introduction of some accelerator facilities of China</vt:lpstr>
      <vt:lpstr>Institute of High Energy Physics</vt:lpstr>
      <vt:lpstr>PowerPoint 演示文稿</vt:lpstr>
      <vt:lpstr>China Spallation Neutron Source (CSNS)</vt:lpstr>
      <vt:lpstr>The Institute of Modern Physics</vt:lpstr>
      <vt:lpstr>PowerPoint 演示文稿</vt:lpstr>
      <vt:lpstr>National Synchrotron Laboratory</vt:lpstr>
      <vt:lpstr>3. Accelerator research in some universities of China </vt:lpstr>
      <vt:lpstr>Tsinghua University</vt:lpstr>
      <vt:lpstr>PowerPoint 演示文稿</vt:lpstr>
      <vt:lpstr>Huazhong University of Science and Technology</vt:lpstr>
      <vt:lpstr>PowerPoint 演示文稿</vt:lpstr>
      <vt:lpstr>PowerPoint 演示文稿</vt:lpstr>
      <vt:lpstr>Accelerator Study in Peking University</vt:lpstr>
      <vt:lpstr>Accelerator Study in Peking University</vt:lpstr>
      <vt:lpstr>Shanghai Synchrotron Facility</vt:lpstr>
      <vt:lpstr>University of Chinese Academy of Sciences</vt:lpstr>
      <vt:lpstr>PowerPoint 演示文稿</vt:lpstr>
      <vt:lpstr>ShanghaiTech University</vt:lpstr>
      <vt:lpstr>4. Summary</vt:lpstr>
      <vt:lpstr>Thanks for your attention!</vt:lpstr>
    </vt:vector>
  </TitlesOfParts>
  <Company>IHEP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Universities and Laboratories in China</dc:title>
  <dc:creator>Weibin Liu</dc:creator>
  <cp:lastModifiedBy>Weibin Liu</cp:lastModifiedBy>
  <cp:revision>203</cp:revision>
  <dcterms:created xsi:type="dcterms:W3CDTF">2016-10-25T02:51:17Z</dcterms:created>
  <dcterms:modified xsi:type="dcterms:W3CDTF">2016-11-01T08:48:02Z</dcterms:modified>
</cp:coreProperties>
</file>