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40" d="100"/>
          <a:sy n="40" d="100"/>
        </p:scale>
        <p:origin x="1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5E068-DF07-494B-9191-74BF83DC83F4}" type="datetimeFigureOut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CA81B-49C9-4246-B67F-2F8C02ED08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71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D62E9-1A13-4CD1-AF33-D6C829859E77}" type="datetime1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E426-6733-441F-825D-E547AE1C8473}" type="datetime1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91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D647-0991-4C9F-B485-0622D45DE819}" type="datetime1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20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89E3-741D-437A-8832-694629EEC3A3}" type="datetime1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60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ED4D7-4731-4881-B0A4-0D22109225C5}" type="datetime1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66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957-0E45-47B1-BCA1-541A798F8325}" type="datetime1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93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12BCF-FCB3-40FC-93F7-EBBC4B590E3C}" type="datetime1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48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9C82-7986-497B-B235-4F2EE8260E75}" type="datetime1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979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09BDB-046D-4DC3-B3BD-8640E4690578}" type="datetime1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94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DD999-7D4D-42F2-B2A3-73D08B121B55}" type="datetime1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73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02C15-6EFB-4E7C-AAD8-5D7F2117CFBC}" type="datetime1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60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BFE4-7F14-401C-8BF2-A35475E1D7FF}" type="datetime1">
              <a:rPr kumimoji="1" lang="ja-JP" altLang="en-US" smtClean="0"/>
              <a:t>2016/11/4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90203-A9CF-4557-9274-2FF2D866037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67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acc.kek.jp/KEKB/pictures/KEKB_photo/KEKair2005/KEKair2004-04H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214438"/>
            <a:ext cx="7772400" cy="2387600"/>
          </a:xfrm>
        </p:spPr>
        <p:txBody>
          <a:bodyPr/>
          <a:lstStyle/>
          <a:p>
            <a:r>
              <a:rPr kumimoji="1" lang="en-US" altLang="ja-JP" dirty="0" smtClean="0"/>
              <a:t>Universities and Laboratories in Japan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Yasuhiro Okada</a:t>
            </a:r>
          </a:p>
          <a:p>
            <a:r>
              <a:rPr lang="en-US" altLang="ja-JP" dirty="0" smtClean="0"/>
              <a:t>Executive Director, KEK</a:t>
            </a:r>
          </a:p>
          <a:p>
            <a:r>
              <a:rPr lang="en-US" altLang="ja-JP" dirty="0" smtClean="0"/>
              <a:t>“Universities meet Laboratories”</a:t>
            </a:r>
          </a:p>
          <a:p>
            <a:r>
              <a:rPr lang="en-US" altLang="ja-JP" dirty="0" smtClean="0"/>
              <a:t>November 4, 2016, LAL, France </a:t>
            </a:r>
          </a:p>
          <a:p>
            <a:endParaRPr kumimoji="1" lang="ja-JP" altLang="en-US" dirty="0"/>
          </a:p>
        </p:txBody>
      </p:sp>
      <p:pic>
        <p:nvPicPr>
          <p:cNvPr id="4" name="Picture 2" descr="C:\Users\toku\AppData\Local\Microsoft\Windows\Temporary Internet Files\Content.Outlook\U2FGIXG0\keklogo-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576153" cy="90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255620" y="5666472"/>
            <a:ext cx="7400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Input from </a:t>
            </a:r>
            <a:r>
              <a:rPr kumimoji="1" lang="en-US" altLang="ja-JP" i="1" dirty="0" err="1" smtClean="0"/>
              <a:t>Seiya</a:t>
            </a:r>
            <a:r>
              <a:rPr kumimoji="1" lang="en-US" altLang="ja-JP" i="1" dirty="0" smtClean="0"/>
              <a:t> Yamaguchi, Director, Accelerator Laboratory, KEK</a:t>
            </a:r>
          </a:p>
          <a:p>
            <a:r>
              <a:rPr kumimoji="1" lang="en-US" altLang="ja-JP" i="1" dirty="0" smtClean="0"/>
              <a:t>Reference: Susumu </a:t>
            </a:r>
            <a:r>
              <a:rPr kumimoji="1" lang="en-US" altLang="ja-JP" i="1" dirty="0" err="1" smtClean="0"/>
              <a:t>Kamada</a:t>
            </a:r>
            <a:r>
              <a:rPr kumimoji="1" lang="en-US" altLang="ja-JP" i="1" dirty="0" smtClean="0"/>
              <a:t>, </a:t>
            </a:r>
            <a:r>
              <a:rPr kumimoji="1" lang="en-US" altLang="ja-JP" i="1" dirty="0"/>
              <a:t>1</a:t>
            </a:r>
            <a:r>
              <a:rPr kumimoji="1" lang="en-US" altLang="ja-JP" i="1" baseline="30000" dirty="0"/>
              <a:t>st</a:t>
            </a:r>
            <a:r>
              <a:rPr kumimoji="1" lang="en-US" altLang="ja-JP" i="1" dirty="0"/>
              <a:t> </a:t>
            </a:r>
            <a:r>
              <a:rPr kumimoji="1" lang="en-US" altLang="ja-JP" i="1" dirty="0" err="1"/>
              <a:t>EuCAN</a:t>
            </a:r>
            <a:r>
              <a:rPr kumimoji="1" lang="en-US" altLang="ja-JP" i="1" dirty="0"/>
              <a:t> WS “ Universities meet Laboratories” </a:t>
            </a:r>
            <a:endParaRPr kumimoji="1" lang="ja-JP" altLang="en-US" i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28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2394" y="365125"/>
            <a:ext cx="8432223" cy="715529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ja-JP" sz="3200" dirty="0" smtClean="0"/>
              <a:t>Graduate school education in accelerator science 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56146" y="1366981"/>
            <a:ext cx="62209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Graduate University  for Advanced Studies (SOKENDAI) 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A graduate school based on Inter-University Research Institutes 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Department of Accelerator Science is associated to KEK</a:t>
            </a:r>
          </a:p>
          <a:p>
            <a:r>
              <a:rPr kumimoji="1" lang="en-US" altLang="ja-JP" dirty="0" smtClean="0"/>
              <a:t>We have been accepting about 3 students per year including </a:t>
            </a:r>
          </a:p>
          <a:p>
            <a:r>
              <a:rPr kumimoji="1" lang="en-US" altLang="ja-JP" dirty="0" smtClean="0"/>
              <a:t>foreign students (mostly from Asian counties)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96655" y="3130636"/>
            <a:ext cx="413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Number of students in accelerator science</a:t>
            </a:r>
          </a:p>
          <a:p>
            <a:endParaRPr kumimoji="1" lang="en-US" altLang="ja-JP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363906"/>
              </p:ext>
            </p:extLst>
          </p:nvPr>
        </p:nvGraphicFramePr>
        <p:xfrm>
          <a:off x="1381080" y="3632200"/>
          <a:ext cx="659913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713">
                  <a:extLst>
                    <a:ext uri="{9D8B030D-6E8A-4147-A177-3AD203B41FA5}">
                      <a16:colId xmlns:a16="http://schemas.microsoft.com/office/drawing/2014/main" val="463668471"/>
                    </a:ext>
                  </a:extLst>
                </a:gridCol>
                <a:gridCol w="2199713">
                  <a:extLst>
                    <a:ext uri="{9D8B030D-6E8A-4147-A177-3AD203B41FA5}">
                      <a16:colId xmlns:a16="http://schemas.microsoft.com/office/drawing/2014/main" val="4216877496"/>
                    </a:ext>
                  </a:extLst>
                </a:gridCol>
                <a:gridCol w="2199713">
                  <a:extLst>
                    <a:ext uri="{9D8B030D-6E8A-4147-A177-3AD203B41FA5}">
                      <a16:colId xmlns:a16="http://schemas.microsoft.com/office/drawing/2014/main" val="3667103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Active PhD students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PhD</a:t>
                      </a:r>
                      <a:r>
                        <a:rPr kumimoji="1" lang="en-US" altLang="ja-JP" baseline="0" dirty="0" smtClean="0"/>
                        <a:t> theses /year 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520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SOKENDAI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~4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42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Other Universities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30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~8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342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Total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~40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~12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479960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62545" y="5617124"/>
            <a:ext cx="566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total number of SOKENDAI students at KEK is about 60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82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400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ja-JP" sz="2400" dirty="0" smtClean="0"/>
              <a:t>Cooperation/Collaboration  between KEK and Universities 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45522" y="1186424"/>
            <a:ext cx="7891006" cy="224676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000" dirty="0" smtClean="0"/>
              <a:t>R&amp;D for future accelerator projects</a:t>
            </a:r>
          </a:p>
          <a:p>
            <a:r>
              <a:rPr kumimoji="1" lang="en-US" altLang="ja-JP" sz="2000" dirty="0" smtClean="0"/>
              <a:t>  ILC R&amp;D, </a:t>
            </a:r>
            <a:r>
              <a:rPr kumimoji="1" lang="en-US" altLang="ja-JP" sz="2000" dirty="0" err="1" smtClean="0"/>
              <a:t>cERL</a:t>
            </a:r>
            <a:r>
              <a:rPr kumimoji="1" lang="en-US" altLang="ja-JP" sz="2000" dirty="0" smtClean="0"/>
              <a:t>, etc.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000" dirty="0" smtClean="0"/>
              <a:t>Collaboration in various national funding R&amp;D programs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000" dirty="0" smtClean="0"/>
              <a:t>KEK support program in accelerator-related science</a:t>
            </a:r>
          </a:p>
          <a:p>
            <a:r>
              <a:rPr kumimoji="1" lang="en-US" altLang="ja-JP" sz="2000" dirty="0" smtClean="0"/>
              <a:t>   Technical, intellectual, and financial support to research and educational</a:t>
            </a:r>
          </a:p>
          <a:p>
            <a:r>
              <a:rPr kumimoji="1" lang="en-US" altLang="ja-JP" sz="2000" dirty="0" smtClean="0"/>
              <a:t>activities in universities</a:t>
            </a:r>
          </a:p>
          <a:p>
            <a:r>
              <a:rPr kumimoji="1" lang="en-US" altLang="ja-JP" sz="2000" dirty="0" smtClean="0"/>
              <a:t>   Support to domestic and international accelerator-related schools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14648"/>
            <a:ext cx="2041454" cy="29746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91" y="3567569"/>
            <a:ext cx="2170404" cy="306875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43846" y="3789242"/>
            <a:ext cx="28698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Accelerator seminar</a:t>
            </a:r>
          </a:p>
          <a:p>
            <a:r>
              <a:rPr kumimoji="1" lang="en-US" altLang="ja-JP" dirty="0" smtClean="0"/>
              <a:t>OHO series since 1984</a:t>
            </a:r>
          </a:p>
          <a:p>
            <a:endParaRPr kumimoji="1" lang="en-US" altLang="ja-JP" dirty="0"/>
          </a:p>
          <a:p>
            <a:r>
              <a:rPr kumimoji="1" lang="en-US" altLang="ja-JP" dirty="0" smtClean="0"/>
              <a:t>Students, young researchers and engineers from </a:t>
            </a:r>
            <a:r>
              <a:rPr kumimoji="1" lang="en-US" altLang="ja-JP" dirty="0" err="1" smtClean="0"/>
              <a:t>univeisities</a:t>
            </a:r>
            <a:r>
              <a:rPr kumimoji="1" lang="en-US" altLang="ja-JP" dirty="0" smtClean="0"/>
              <a:t> and </a:t>
            </a:r>
            <a:r>
              <a:rPr kumimoji="1" lang="en-US" altLang="ja-JP" dirty="0" err="1" smtClean="0"/>
              <a:t>industriy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57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833" y="3759619"/>
            <a:ext cx="4115784" cy="30779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6831" y="217344"/>
            <a:ext cx="8515350" cy="87254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ja-JP" sz="3200" dirty="0" smtClean="0"/>
              <a:t>International collaboration in accelerator science</a:t>
            </a:r>
            <a:endParaRPr kumimoji="1" lang="ja-JP" altLang="en-US" sz="32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12" y="3703341"/>
            <a:ext cx="4076757" cy="303702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0" y="2264525"/>
            <a:ext cx="4567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ATF collaboration is a very successful international collaboration in accelerator science</a:t>
            </a:r>
          </a:p>
        </p:txBody>
      </p:sp>
      <p:pic>
        <p:nvPicPr>
          <p:cNvPr id="7" name="Picture 4" descr="new_ATF"/>
          <p:cNvPicPr>
            <a:picLocks noChangeAspect="1" noChangeArrowheads="1"/>
          </p:cNvPicPr>
          <p:nvPr/>
        </p:nvPicPr>
        <p:blipFill>
          <a:blip r:embed="rId4" cstate="screen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58" y="1336455"/>
            <a:ext cx="3663292" cy="21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166831" y="1215543"/>
            <a:ext cx="477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KEK hosts large international HEP experiments </a:t>
            </a:r>
          </a:p>
          <a:p>
            <a:r>
              <a:rPr kumimoji="1" lang="en-US" altLang="ja-JP" dirty="0" smtClean="0"/>
              <a:t>  ~700 members in Belle II</a:t>
            </a:r>
          </a:p>
          <a:p>
            <a:r>
              <a:rPr kumimoji="1" lang="en-US" altLang="ja-JP" dirty="0" smtClean="0"/>
              <a:t>  ~500 members  in T2K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32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9502" y="397440"/>
            <a:ext cx="6730048" cy="52322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Collaboration in the Horizon 2020 programs 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5843" y="1228436"/>
            <a:ext cx="1109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E-JADE 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2655" y="1659160"/>
            <a:ext cx="5992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Europe-Japan Accelerator Development Exchange </a:t>
            </a:r>
            <a:r>
              <a:rPr kumimoji="1" lang="en-US" altLang="ja-JP" dirty="0" err="1"/>
              <a:t>Programme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22400" y="2081250"/>
            <a:ext cx="4764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Accelerator collaboration in HL-LHC</a:t>
            </a:r>
            <a:r>
              <a:rPr kumimoji="1" lang="en-US" altLang="ja-JP" dirty="0"/>
              <a:t>, </a:t>
            </a:r>
            <a:r>
              <a:rPr kumimoji="1" lang="en-US" altLang="ja-JP" dirty="0" smtClean="0"/>
              <a:t>ATF, </a:t>
            </a:r>
            <a:r>
              <a:rPr kumimoji="1" lang="en-US" altLang="ja-JP" dirty="0"/>
              <a:t>ILC, etc.</a:t>
            </a:r>
            <a:endParaRPr kumimoji="1" lang="en-US" altLang="ja-JP" dirty="0" smtClean="0"/>
          </a:p>
          <a:p>
            <a:r>
              <a:rPr kumimoji="1" lang="en-US" altLang="ja-JP" dirty="0" smtClean="0"/>
              <a:t>CERN, France, Spain, Germany, UK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39502" y="4264106"/>
            <a:ext cx="833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Japan and Europe Network for Neutrino and Intensity Frontier </a:t>
            </a:r>
            <a:r>
              <a:rPr lang="en-US" altLang="ja-JP" dirty="0" smtClean="0"/>
              <a:t>Experimental Research</a:t>
            </a:r>
            <a:endParaRPr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9502" y="3760238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JENNIFER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53648" y="4947235"/>
            <a:ext cx="5563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Italy, Germany, Austria, Poland, Czech Republic, Slovenia, </a:t>
            </a:r>
          </a:p>
          <a:p>
            <a:r>
              <a:rPr kumimoji="1" lang="en-US" altLang="ja-JP" dirty="0" smtClean="0"/>
              <a:t>Turkey,  France, Spain, UK   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10464" y="4635160"/>
            <a:ext cx="4388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Collaboration in Belle II and T2K experiments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55843" y="1228436"/>
            <a:ext cx="8159507" cy="1762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39502" y="3870037"/>
            <a:ext cx="8150316" cy="20747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01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/>
              <a:t>Mobility of accelerator scientists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46495" y="1902691"/>
            <a:ext cx="725031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Accelerator field has less mobility than other fields, for example, </a:t>
            </a:r>
          </a:p>
          <a:p>
            <a:r>
              <a:rPr kumimoji="1" lang="en-US" altLang="ja-JP" sz="2000" dirty="0" smtClean="0"/>
              <a:t>the HEP field in Japan.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KEK dominates in number of positions in accelerator scientists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/>
              <a:t>Although KEK employs a similar staff system to universities </a:t>
            </a:r>
          </a:p>
          <a:p>
            <a:r>
              <a:rPr kumimoji="1" lang="en-US" altLang="ja-JP" sz="2000" dirty="0"/>
              <a:t>(Professor, Associate Professor, Assistant Professor, PD) </a:t>
            </a:r>
          </a:p>
          <a:p>
            <a:r>
              <a:rPr kumimoji="1" lang="en-US" altLang="ja-JP" sz="2000" dirty="0"/>
              <a:t>other national research laboratories have a quite different system.   </a:t>
            </a:r>
          </a:p>
          <a:p>
            <a:endParaRPr kumimoji="1" lang="ja-JP" altLang="en-US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4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560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1" lang="en-US" altLang="ja-JP" dirty="0" smtClean="0"/>
              <a:t>Accelerator Facilities in Japan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Major accelerator facilities (KEK, RIKEN, J-PARC)</a:t>
            </a:r>
          </a:p>
          <a:p>
            <a:r>
              <a:rPr lang="en-US" altLang="ja-JP" dirty="0" smtClean="0"/>
              <a:t>Joint Usage / Research Center (University-based)</a:t>
            </a:r>
          </a:p>
          <a:p>
            <a:r>
              <a:rPr lang="en-US" altLang="ja-JP" dirty="0" smtClean="0"/>
              <a:t>Light source facilities</a:t>
            </a:r>
          </a:p>
          <a:p>
            <a:r>
              <a:rPr lang="en-US" altLang="ja-JP" dirty="0" smtClean="0"/>
              <a:t>Medical accelerators</a:t>
            </a:r>
          </a:p>
          <a:p>
            <a:r>
              <a:rPr lang="en-US" altLang="ja-JP" dirty="0" smtClean="0"/>
              <a:t>Various accelerators in universities, research institutes, and industry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9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0177" y="254290"/>
            <a:ext cx="7886700" cy="627497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KEK and J-PARC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r="1781"/>
          <a:stretch>
            <a:fillRect/>
          </a:stretch>
        </p:blipFill>
        <p:spPr bwMode="auto">
          <a:xfrm>
            <a:off x="627496" y="992623"/>
            <a:ext cx="7869381" cy="5865377"/>
          </a:xfrm>
          <a:prstGeom prst="rect">
            <a:avLst/>
          </a:prstGeom>
          <a:noFill/>
          <a:ln>
            <a:noFill/>
          </a:ln>
          <a:ex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</p:pic>
      <p:pic>
        <p:nvPicPr>
          <p:cNvPr id="6" name="Picture 2" descr="KEKair2004-04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9" y="1762413"/>
            <a:ext cx="3348628" cy="3035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868218" y="1282245"/>
            <a:ext cx="218232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KEK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Tsukuba</a:t>
            </a:r>
            <a:r>
              <a:rPr kumimoji="1" lang="ja-JP" altLang="en-US" dirty="0" smtClean="0"/>
              <a:t> 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campus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6" idx="3"/>
          </p:cNvCxnSpPr>
          <p:nvPr/>
        </p:nvCxnSpPr>
        <p:spPr>
          <a:xfrm>
            <a:off x="3505647" y="3280352"/>
            <a:ext cx="706135" cy="14671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960581" y="5006109"/>
            <a:ext cx="1608197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Super KEKB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Photon Factory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ATF, STF, 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cERL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8765" y="1665205"/>
            <a:ext cx="3491344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J-PARC</a:t>
            </a:r>
          </a:p>
          <a:p>
            <a:r>
              <a:rPr kumimoji="1" lang="en-US" altLang="ja-JP" dirty="0" smtClean="0"/>
              <a:t>A joint project  between KEK and Japan Atomic Energy Agency (JAEA)</a:t>
            </a:r>
            <a:endParaRPr kumimoji="1" lang="ja-JP" altLang="en-US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765" y="2875366"/>
            <a:ext cx="3867197" cy="3054073"/>
          </a:xfrm>
          <a:prstGeom prst="rect">
            <a:avLst/>
          </a:prstGeom>
        </p:spPr>
      </p:pic>
      <p:cxnSp>
        <p:nvCxnSpPr>
          <p:cNvPr id="15" name="直線矢印コネクタ 14"/>
          <p:cNvCxnSpPr>
            <a:stCxn id="13" idx="1"/>
          </p:cNvCxnSpPr>
          <p:nvPr/>
        </p:nvCxnSpPr>
        <p:spPr>
          <a:xfrm flipH="1">
            <a:off x="4442691" y="4402403"/>
            <a:ext cx="520074" cy="2434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0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184727"/>
            <a:ext cx="7886700" cy="57265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/>
              <a:t>RIKEN (Wako, Harima)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" r="1781"/>
          <a:stretch>
            <a:fillRect/>
          </a:stretch>
        </p:blipFill>
        <p:spPr bwMode="auto">
          <a:xfrm>
            <a:off x="655950" y="992622"/>
            <a:ext cx="7869381" cy="5865377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12" y="4369286"/>
            <a:ext cx="2693575" cy="160145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28" y="1887083"/>
            <a:ext cx="3605066" cy="2038228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H="1" flipV="1">
            <a:off x="4110182" y="4886036"/>
            <a:ext cx="1248230" cy="2863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745843" y="3602144"/>
            <a:ext cx="230614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RIKEN(Wako)</a:t>
            </a:r>
          </a:p>
          <a:p>
            <a:r>
              <a:rPr kumimoji="1" lang="en-US" altLang="ja-JP" dirty="0" smtClean="0"/>
              <a:t>RI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Beam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Factory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(RIBF)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2088861" y="3925309"/>
            <a:ext cx="515794" cy="13117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223079" y="1228570"/>
            <a:ext cx="176990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RIKEN (Harima)</a:t>
            </a:r>
          </a:p>
          <a:p>
            <a:r>
              <a:rPr kumimoji="1" lang="en-US" altLang="ja-JP" dirty="0" smtClean="0"/>
              <a:t>Spring-8, SACLA  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6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7650" y="191202"/>
            <a:ext cx="7886700" cy="55851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en-US" altLang="ja-JP" sz="3200" dirty="0" smtClean="0"/>
              <a:t>Joint Usage/ Research Center in Universities</a:t>
            </a:r>
            <a:endParaRPr kumimoji="1" lang="ja-JP" altLang="en-US" sz="3200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258619" y="923637"/>
            <a:ext cx="8339859" cy="5865377"/>
            <a:chOff x="175491" y="1115723"/>
            <a:chExt cx="8339859" cy="5865377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" r="1781"/>
            <a:stretch>
              <a:fillRect/>
            </a:stretch>
          </p:blipFill>
          <p:spPr bwMode="auto">
            <a:xfrm>
              <a:off x="645969" y="1115723"/>
              <a:ext cx="7869381" cy="5865377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4" name="テキスト ボックス 3"/>
            <p:cNvSpPr txBox="1"/>
            <p:nvPr/>
          </p:nvSpPr>
          <p:spPr>
            <a:xfrm>
              <a:off x="4954480" y="3439087"/>
              <a:ext cx="2614114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Research Center for Electron </a:t>
              </a:r>
            </a:p>
            <a:p>
              <a:r>
                <a:rPr kumimoji="1" lang="en-US" altLang="ja-JP" sz="1600" dirty="0" smtClean="0"/>
                <a:t>Photon Science(ELPF), </a:t>
              </a:r>
            </a:p>
            <a:p>
              <a:r>
                <a:rPr kumimoji="1" lang="en-US" altLang="ja-JP" sz="1600" dirty="0" smtClean="0"/>
                <a:t>Tohoku University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299855" y="5811549"/>
              <a:ext cx="3108223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Research Reactor Institute (KURRI),</a:t>
              </a:r>
            </a:p>
            <a:p>
              <a:r>
                <a:rPr kumimoji="1" lang="en-US" altLang="ja-JP" sz="1600" dirty="0" smtClean="0"/>
                <a:t>Kyoto University</a:t>
              </a:r>
              <a:endParaRPr kumimoji="1" lang="ja-JP" altLang="en-US" sz="16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593980" y="3463637"/>
              <a:ext cx="2890022" cy="584775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Research Center fro Nuclear </a:t>
              </a:r>
            </a:p>
            <a:p>
              <a:r>
                <a:rPr kumimoji="1" lang="en-US" altLang="ja-JP" sz="1600" dirty="0" smtClean="0"/>
                <a:t>Physics (RCNP), Osaka University</a:t>
              </a:r>
              <a:endParaRPr kumimoji="1" lang="ja-JP" altLang="en-US" sz="16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75491" y="4335898"/>
              <a:ext cx="2321854" cy="83099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/>
                <a:t>Hiroshima Synchrotron </a:t>
              </a:r>
            </a:p>
            <a:p>
              <a:r>
                <a:rPr kumimoji="1" lang="en-US" altLang="ja-JP" sz="1600" dirty="0" smtClean="0"/>
                <a:t>Radiation Center (</a:t>
              </a:r>
              <a:r>
                <a:rPr kumimoji="1" lang="en-US" altLang="ja-JP" sz="1600" dirty="0" err="1" smtClean="0"/>
                <a:t>HiSOR</a:t>
              </a:r>
              <a:r>
                <a:rPr kumimoji="1" lang="en-US" altLang="ja-JP" sz="1600" dirty="0" smtClean="0"/>
                <a:t>),</a:t>
              </a:r>
            </a:p>
            <a:p>
              <a:r>
                <a:rPr kumimoji="1" lang="en-US" altLang="ja-JP" sz="1600" dirty="0" smtClean="0"/>
                <a:t>Hiroshima University</a:t>
              </a:r>
              <a:endParaRPr kumimoji="1" lang="ja-JP" altLang="en-US" sz="16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387872" y="3094304"/>
              <a:ext cx="44435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0" dirty="0" smtClean="0">
                  <a:solidFill>
                    <a:srgbClr val="FF0000"/>
                  </a:solidFill>
                </a:rPr>
                <a:t>.</a:t>
              </a:r>
              <a:endParaRPr kumimoji="1" lang="ja-JP" altLang="en-US" sz="8000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667800" y="4417743"/>
              <a:ext cx="44435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0" dirty="0" smtClean="0">
                  <a:solidFill>
                    <a:srgbClr val="FF0000"/>
                  </a:solidFill>
                </a:rPr>
                <a:t>.</a:t>
              </a:r>
              <a:endParaRPr kumimoji="1" lang="ja-JP" altLang="en-US" sz="8000" dirty="0">
                <a:solidFill>
                  <a:srgbClr val="FF0000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672429" y="4609828"/>
              <a:ext cx="44435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8000" dirty="0" smtClean="0">
                  <a:solidFill>
                    <a:srgbClr val="FF0000"/>
                  </a:solidFill>
                </a:rPr>
                <a:t>.</a:t>
              </a:r>
              <a:endParaRPr kumimoji="1" lang="ja-JP" altLang="en-US" sz="8000" dirty="0">
                <a:solidFill>
                  <a:srgbClr val="FF0000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773383" y="4609828"/>
              <a:ext cx="3694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8000" dirty="0" smtClean="0">
                  <a:solidFill>
                    <a:srgbClr val="FF0000"/>
                  </a:solidFill>
                </a:rPr>
                <a:t>.</a:t>
              </a:r>
              <a:endParaRPr kumimoji="1" lang="ja-JP" altLang="en-US" sz="8000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>
              <a:off x="4624026" y="3940820"/>
              <a:ext cx="333354" cy="1075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stCxn id="6" idx="0"/>
            </p:cNvCxnSpPr>
            <p:nvPr/>
          </p:nvCxnSpPr>
          <p:spPr>
            <a:xfrm flipH="1" flipV="1">
              <a:off x="2955636" y="5618593"/>
              <a:ext cx="898331" cy="1929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>
              <a:stCxn id="7" idx="2"/>
            </p:cNvCxnSpPr>
            <p:nvPr/>
          </p:nvCxnSpPr>
          <p:spPr>
            <a:xfrm flipH="1">
              <a:off x="2916419" y="4048412"/>
              <a:ext cx="122572" cy="116871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1297455" y="5192010"/>
              <a:ext cx="633159" cy="3275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2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01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kumimoji="1" lang="en-US" altLang="ja-JP" dirty="0" smtClean="0"/>
              <a:t>Light Source Facilities in Japan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35" y="1267254"/>
            <a:ext cx="7551515" cy="523514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6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05" y="209965"/>
            <a:ext cx="8331508" cy="626472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745673" y="6488668"/>
            <a:ext cx="6243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From S. </a:t>
            </a:r>
            <a:r>
              <a:rPr kumimoji="1" lang="en-US" altLang="ja-JP" dirty="0" err="1" smtClean="0"/>
              <a:t>Kamada</a:t>
            </a:r>
            <a:r>
              <a:rPr kumimoji="1" lang="en-US" altLang="ja-JP" dirty="0" smtClean="0"/>
              <a:t>, 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EuCAN</a:t>
            </a:r>
            <a:r>
              <a:rPr kumimoji="1" lang="en-US" altLang="ja-JP" dirty="0" smtClean="0"/>
              <a:t> WS “ Universities meet Laboratories” 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717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476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kumimoji="1" lang="en-US" altLang="ja-JP" sz="3600" dirty="0" smtClean="0"/>
              <a:t>Number of accelerator scientists and staff 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95264" y="1810326"/>
            <a:ext cx="6353471" cy="3477875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KEK: Accelerator Laboratory            ~230</a:t>
            </a:r>
          </a:p>
          <a:p>
            <a:r>
              <a:rPr kumimoji="1" lang="en-US" altLang="ja-JP" sz="2000" dirty="0" smtClean="0"/>
              <a:t>       (Applied Research Laboratory    ~80  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  including Cryogenics </a:t>
            </a:r>
            <a:r>
              <a:rPr kumimoji="1" lang="en-US" altLang="ja-JP" sz="2000" dirty="0"/>
              <a:t>s</a:t>
            </a:r>
            <a:r>
              <a:rPr kumimoji="1" lang="en-US" altLang="ja-JP" sz="2000" dirty="0" smtClean="0"/>
              <a:t>cience, Mechanical engineering) 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 smtClean="0"/>
              <a:t>RIKEN RIBF                                           ~25</a:t>
            </a:r>
          </a:p>
          <a:p>
            <a:endParaRPr kumimoji="1" lang="en-US" altLang="ja-JP" sz="2000" dirty="0" smtClean="0"/>
          </a:p>
          <a:p>
            <a:r>
              <a:rPr kumimoji="1" lang="en-US" altLang="ja-JP" sz="2000" dirty="0" smtClean="0"/>
              <a:t>Spring-8, SACLA                                   ~70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 smtClean="0"/>
              <a:t>J-PARC (from JAEA)                              ~30 </a:t>
            </a:r>
          </a:p>
          <a:p>
            <a:endParaRPr kumimoji="1" lang="en-US" altLang="ja-JP" sz="2000" dirty="0"/>
          </a:p>
          <a:p>
            <a:r>
              <a:rPr kumimoji="1" lang="en-US" altLang="ja-JP" sz="2000" dirty="0" smtClean="0"/>
              <a:t>Universities                                         ~110 </a:t>
            </a:r>
            <a:endParaRPr kumimoji="1" lang="ja-JP" altLang="en-US" sz="2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56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560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1" lang="en-US" altLang="ja-JP" dirty="0" smtClean="0"/>
              <a:t> Different organization system  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75855" y="1348509"/>
            <a:ext cx="7272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Accelerator scientists belong to organizations of different types. Their hiring</a:t>
            </a:r>
          </a:p>
          <a:p>
            <a:r>
              <a:rPr kumimoji="1" lang="en-US" altLang="ja-JP" dirty="0" smtClean="0"/>
              <a:t>system, carrier paths are different.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75855" y="2272146"/>
            <a:ext cx="7632282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National Research and Development Agency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RIKEN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JAEA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National Institutes for Quantum and Radiation Science and Technology (QST)</a:t>
            </a:r>
          </a:p>
          <a:p>
            <a:r>
              <a:rPr kumimoji="1" lang="en-US" altLang="ja-JP" dirty="0" smtClean="0"/>
              <a:t>      (including charged particle therapy)  </a:t>
            </a:r>
          </a:p>
          <a:p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Inter-University Research Institute Corporation</a:t>
            </a:r>
          </a:p>
          <a:p>
            <a:r>
              <a:rPr kumimoji="1" lang="en-US" altLang="ja-JP" dirty="0" smtClean="0"/>
              <a:t>     KEK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Institute of Molecular Science, UVSOR</a:t>
            </a:r>
          </a:p>
          <a:p>
            <a:endParaRPr kumimoji="1" lang="en-US" altLang="ja-JP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University</a:t>
            </a:r>
          </a:p>
          <a:p>
            <a:r>
              <a:rPr kumimoji="1" lang="en-US" altLang="ja-JP" dirty="0" smtClean="0"/>
              <a:t>     Joint Usage/Research Center in Universities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University researchers 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03-A9CF-4557-9274-2FF2D866037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3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661</Words>
  <Application>Microsoft Office PowerPoint</Application>
  <PresentationFormat>画面に合わせる (4:3)</PresentationFormat>
  <Paragraphs>139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游ゴシック</vt:lpstr>
      <vt:lpstr>游ゴシック Light</vt:lpstr>
      <vt:lpstr>Arial</vt:lpstr>
      <vt:lpstr>Calibri</vt:lpstr>
      <vt:lpstr>Calibri Light</vt:lpstr>
      <vt:lpstr>Wingdings</vt:lpstr>
      <vt:lpstr>Office テーマ</vt:lpstr>
      <vt:lpstr>Universities and Laboratories in Japan </vt:lpstr>
      <vt:lpstr>Accelerator Facilities in Japan</vt:lpstr>
      <vt:lpstr>KEK and J-PARC</vt:lpstr>
      <vt:lpstr>RIKEN (Wako, Harima)</vt:lpstr>
      <vt:lpstr>Joint Usage/ Research Center in Universities</vt:lpstr>
      <vt:lpstr>Light Source Facilities in Japan</vt:lpstr>
      <vt:lpstr>PowerPoint プレゼンテーション</vt:lpstr>
      <vt:lpstr>Number of accelerator scientists and staff </vt:lpstr>
      <vt:lpstr> Different organization system  </vt:lpstr>
      <vt:lpstr>Graduate school education in accelerator science </vt:lpstr>
      <vt:lpstr>Cooperation/Collaboration  between KEK and Universities </vt:lpstr>
      <vt:lpstr>International collaboration in accelerator science</vt:lpstr>
      <vt:lpstr>PowerPoint プレゼンテーション</vt:lpstr>
      <vt:lpstr>Mobility of accelerator scientists</vt:lpstr>
    </vt:vector>
  </TitlesOfParts>
  <Company>高エネルギー加速器研究機構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岡田 安弘</dc:creator>
  <cp:lastModifiedBy>岡田 安弘</cp:lastModifiedBy>
  <cp:revision>57</cp:revision>
  <dcterms:created xsi:type="dcterms:W3CDTF">2016-10-27T10:15:36Z</dcterms:created>
  <dcterms:modified xsi:type="dcterms:W3CDTF">2016-11-04T01:00:09Z</dcterms:modified>
</cp:coreProperties>
</file>