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62" r:id="rId3"/>
    <p:sldId id="271" r:id="rId4"/>
    <p:sldId id="258" r:id="rId5"/>
    <p:sldId id="259" r:id="rId6"/>
    <p:sldId id="312" r:id="rId7"/>
    <p:sldId id="260" r:id="rId8"/>
    <p:sldId id="261" r:id="rId9"/>
    <p:sldId id="263" r:id="rId10"/>
    <p:sldId id="311" r:id="rId11"/>
    <p:sldId id="268" r:id="rId12"/>
    <p:sldId id="269" r:id="rId13"/>
    <p:sldId id="283" r:id="rId14"/>
    <p:sldId id="284" r:id="rId15"/>
    <p:sldId id="307" r:id="rId16"/>
    <p:sldId id="308" r:id="rId17"/>
    <p:sldId id="309" r:id="rId18"/>
    <p:sldId id="285" r:id="rId19"/>
    <p:sldId id="310" r:id="rId20"/>
    <p:sldId id="303" r:id="rId21"/>
    <p:sldId id="304" r:id="rId22"/>
    <p:sldId id="278" r:id="rId23"/>
    <p:sldId id="264" r:id="rId24"/>
    <p:sldId id="265" r:id="rId25"/>
    <p:sldId id="266" r:id="rId26"/>
    <p:sldId id="270" r:id="rId27"/>
    <p:sldId id="272" r:id="rId28"/>
    <p:sldId id="313" r:id="rId29"/>
    <p:sldId id="314" r:id="rId30"/>
    <p:sldId id="315"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75AEC-D025-4A0D-B231-B7E0E325D56E}" type="datetimeFigureOut">
              <a:rPr lang="en-GB" smtClean="0"/>
              <a:t>07/11/2016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DB647-33A5-4657-AB29-5D37E1FE25E7}" type="slidenum">
              <a:rPr lang="en-GB" smtClean="0"/>
              <a:t>‹#›</a:t>
            </a:fld>
            <a:endParaRPr lang="en-GB"/>
          </a:p>
        </p:txBody>
      </p:sp>
    </p:spTree>
    <p:extLst>
      <p:ext uri="{BB962C8B-B14F-4D97-AF65-F5344CB8AC3E}">
        <p14:creationId xmlns:p14="http://schemas.microsoft.com/office/powerpoint/2010/main" val="34405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7DB647-33A5-4657-AB29-5D37E1FE25E7}" type="slidenum">
              <a:rPr lang="en-GB" smtClean="0"/>
              <a:t>2</a:t>
            </a:fld>
            <a:endParaRPr lang="en-GB"/>
          </a:p>
        </p:txBody>
      </p:sp>
    </p:spTree>
    <p:extLst>
      <p:ext uri="{BB962C8B-B14F-4D97-AF65-F5344CB8AC3E}">
        <p14:creationId xmlns:p14="http://schemas.microsoft.com/office/powerpoint/2010/main" val="115438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Grat</a:t>
            </a:r>
            <a:r>
              <a:rPr lang="en-US" dirty="0" smtClean="0"/>
              <a:t> opportunity to exchange experience </a:t>
            </a:r>
            <a:endParaRPr lang="en-GB" dirty="0"/>
          </a:p>
        </p:txBody>
      </p:sp>
      <p:sp>
        <p:nvSpPr>
          <p:cNvPr id="4" name="Slide Number Placeholder 3"/>
          <p:cNvSpPr>
            <a:spLocks noGrp="1"/>
          </p:cNvSpPr>
          <p:nvPr>
            <p:ph type="sldNum" sz="quarter" idx="10"/>
          </p:nvPr>
        </p:nvSpPr>
        <p:spPr/>
        <p:txBody>
          <a:bodyPr/>
          <a:lstStyle/>
          <a:p>
            <a:fld id="{B48D5C4A-3E41-455B-8442-01276D67FDA9}" type="slidenum">
              <a:rPr lang="en-GB" smtClean="0"/>
              <a:t>8</a:t>
            </a:fld>
            <a:endParaRPr lang="en-GB"/>
          </a:p>
        </p:txBody>
      </p:sp>
    </p:spTree>
    <p:extLst>
      <p:ext uri="{BB962C8B-B14F-4D97-AF65-F5344CB8AC3E}">
        <p14:creationId xmlns:p14="http://schemas.microsoft.com/office/powerpoint/2010/main" val="240360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7DB647-33A5-4657-AB29-5D37E1FE25E7}" type="slidenum">
              <a:rPr lang="en-GB" smtClean="0"/>
              <a:t>21</a:t>
            </a:fld>
            <a:endParaRPr lang="en-GB"/>
          </a:p>
        </p:txBody>
      </p:sp>
    </p:spTree>
    <p:extLst>
      <p:ext uri="{BB962C8B-B14F-4D97-AF65-F5344CB8AC3E}">
        <p14:creationId xmlns:p14="http://schemas.microsoft.com/office/powerpoint/2010/main" val="296435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2263557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114745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161437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33564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78504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03/11/2016</a:t>
            </a:r>
            <a:endParaRPr lang="en-GB"/>
          </a:p>
        </p:txBody>
      </p:sp>
      <p:sp>
        <p:nvSpPr>
          <p:cNvPr id="6" name="Footer Placeholder 5"/>
          <p:cNvSpPr>
            <a:spLocks noGrp="1"/>
          </p:cNvSpPr>
          <p:nvPr>
            <p:ph type="ftr" sz="quarter" idx="11"/>
          </p:nvPr>
        </p:nvSpPr>
        <p:spPr/>
        <p:txBody>
          <a:bodyPr/>
          <a:lstStyle/>
          <a:p>
            <a:r>
              <a:rPr lang="en-US" smtClean="0"/>
              <a:t>G. Arduini et al. - EPS-AG and EPS-AG Initiatives</a:t>
            </a:r>
            <a:endParaRPr lang="en-GB"/>
          </a:p>
        </p:txBody>
      </p:sp>
      <p:sp>
        <p:nvSpPr>
          <p:cNvPr id="7" name="Slide Number Placeholder 6"/>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12503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03/11/2016</a:t>
            </a:r>
            <a:endParaRPr lang="en-GB"/>
          </a:p>
        </p:txBody>
      </p:sp>
      <p:sp>
        <p:nvSpPr>
          <p:cNvPr id="8" name="Footer Placeholder 7"/>
          <p:cNvSpPr>
            <a:spLocks noGrp="1"/>
          </p:cNvSpPr>
          <p:nvPr>
            <p:ph type="ftr" sz="quarter" idx="11"/>
          </p:nvPr>
        </p:nvSpPr>
        <p:spPr/>
        <p:txBody>
          <a:bodyPr/>
          <a:lstStyle/>
          <a:p>
            <a:r>
              <a:rPr lang="en-US" smtClean="0"/>
              <a:t>G. Arduini et al. - EPS-AG and EPS-AG Initiatives</a:t>
            </a:r>
            <a:endParaRPr lang="en-GB"/>
          </a:p>
        </p:txBody>
      </p:sp>
      <p:sp>
        <p:nvSpPr>
          <p:cNvPr id="9" name="Slide Number Placeholder 8"/>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142275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03/11/2016</a:t>
            </a:r>
            <a:endParaRPr lang="en-GB"/>
          </a:p>
        </p:txBody>
      </p:sp>
      <p:sp>
        <p:nvSpPr>
          <p:cNvPr id="4" name="Footer Placeholder 3"/>
          <p:cNvSpPr>
            <a:spLocks noGrp="1"/>
          </p:cNvSpPr>
          <p:nvPr>
            <p:ph type="ftr" sz="quarter" idx="11"/>
          </p:nvPr>
        </p:nvSpPr>
        <p:spPr/>
        <p:txBody>
          <a:bodyPr/>
          <a:lstStyle/>
          <a:p>
            <a:r>
              <a:rPr lang="en-US" smtClean="0"/>
              <a:t>G. Arduini et al. - EPS-AG and EPS-AG Initiatives</a:t>
            </a:r>
            <a:endParaRPr lang="en-GB"/>
          </a:p>
        </p:txBody>
      </p:sp>
      <p:sp>
        <p:nvSpPr>
          <p:cNvPr id="5" name="Slide Number Placeholder 4"/>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100300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03/11/2016</a:t>
            </a:r>
            <a:endParaRPr lang="en-GB"/>
          </a:p>
        </p:txBody>
      </p:sp>
      <p:sp>
        <p:nvSpPr>
          <p:cNvPr id="3" name="Footer Placeholder 2"/>
          <p:cNvSpPr>
            <a:spLocks noGrp="1"/>
          </p:cNvSpPr>
          <p:nvPr>
            <p:ph type="ftr" sz="quarter" idx="11"/>
          </p:nvPr>
        </p:nvSpPr>
        <p:spPr/>
        <p:txBody>
          <a:bodyPr/>
          <a:lstStyle/>
          <a:p>
            <a:r>
              <a:rPr lang="en-US" smtClean="0"/>
              <a:t>G. Arduini et al. - EPS-AG and EPS-AG Initiatives</a:t>
            </a:r>
            <a:endParaRPr lang="en-GB"/>
          </a:p>
        </p:txBody>
      </p:sp>
      <p:sp>
        <p:nvSpPr>
          <p:cNvPr id="4" name="Slide Number Placeholder 3"/>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297383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03/11/2016</a:t>
            </a:r>
            <a:endParaRPr lang="en-GB"/>
          </a:p>
        </p:txBody>
      </p:sp>
      <p:sp>
        <p:nvSpPr>
          <p:cNvPr id="6" name="Footer Placeholder 5"/>
          <p:cNvSpPr>
            <a:spLocks noGrp="1"/>
          </p:cNvSpPr>
          <p:nvPr>
            <p:ph type="ftr" sz="quarter" idx="11"/>
          </p:nvPr>
        </p:nvSpPr>
        <p:spPr/>
        <p:txBody>
          <a:bodyPr/>
          <a:lstStyle/>
          <a:p>
            <a:r>
              <a:rPr lang="en-US" smtClean="0"/>
              <a:t>G. Arduini et al. - EPS-AG and EPS-AG Initiatives</a:t>
            </a:r>
            <a:endParaRPr lang="en-GB"/>
          </a:p>
        </p:txBody>
      </p:sp>
      <p:sp>
        <p:nvSpPr>
          <p:cNvPr id="7" name="Slide Number Placeholder 6"/>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395110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03/11/2016</a:t>
            </a:r>
            <a:endParaRPr lang="en-GB"/>
          </a:p>
        </p:txBody>
      </p:sp>
      <p:sp>
        <p:nvSpPr>
          <p:cNvPr id="6" name="Footer Placeholder 5"/>
          <p:cNvSpPr>
            <a:spLocks noGrp="1"/>
          </p:cNvSpPr>
          <p:nvPr>
            <p:ph type="ftr" sz="quarter" idx="11"/>
          </p:nvPr>
        </p:nvSpPr>
        <p:spPr/>
        <p:txBody>
          <a:bodyPr/>
          <a:lstStyle/>
          <a:p>
            <a:r>
              <a:rPr lang="en-US" smtClean="0"/>
              <a:t>G. Arduini et al. - EPS-AG and EPS-AG Initiatives</a:t>
            </a:r>
            <a:endParaRPr lang="en-GB"/>
          </a:p>
        </p:txBody>
      </p:sp>
      <p:sp>
        <p:nvSpPr>
          <p:cNvPr id="7" name="Slide Number Placeholder 6"/>
          <p:cNvSpPr>
            <a:spLocks noGrp="1"/>
          </p:cNvSpPr>
          <p:nvPr>
            <p:ph type="sldNum" sz="quarter" idx="12"/>
          </p:nvPr>
        </p:nvSpPr>
        <p:spPr/>
        <p:txBody>
          <a:bodyPr/>
          <a:lstStyle/>
          <a:p>
            <a:fld id="{080FA34F-4ACC-405A-BEA6-E44C42E495C5}" type="slidenum">
              <a:rPr lang="en-GB" smtClean="0"/>
              <a:t>‹#›</a:t>
            </a:fld>
            <a:endParaRPr lang="en-GB"/>
          </a:p>
        </p:txBody>
      </p:sp>
    </p:spTree>
    <p:extLst>
      <p:ext uri="{BB962C8B-B14F-4D97-AF65-F5344CB8AC3E}">
        <p14:creationId xmlns:p14="http://schemas.microsoft.com/office/powerpoint/2010/main" val="16687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03/11/2016</a:t>
            </a:r>
            <a:endParaRPr lang="en-GB"/>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 Arduini et al. - EPS-AG and EPS-AG Initiatives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FA34F-4ACC-405A-BEA6-E44C42E495C5}"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72218" y="39776"/>
            <a:ext cx="1428750" cy="1430179"/>
          </a:xfrm>
          <a:prstGeom prst="rect">
            <a:avLst/>
          </a:prstGeom>
        </p:spPr>
      </p:pic>
    </p:spTree>
    <p:extLst>
      <p:ext uri="{BB962C8B-B14F-4D97-AF65-F5344CB8AC3E}">
        <p14:creationId xmlns:p14="http://schemas.microsoft.com/office/powerpoint/2010/main" val="174768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ymcdn.com/sites/www.eps.org/resource/collection/B77D91E8-2370-43C3-9814-250C65E13549/EPS_statement_June201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pac17.org/pilot-project-peer-review" TargetMode="External"/><Relationship Id="rId2" Type="http://schemas.openxmlformats.org/officeDocument/2006/relationships/hyperlink" Target="https://ipac17.org/jacow-and-proceedings" TargetMode="External"/><Relationship Id="rId1" Type="http://schemas.openxmlformats.org/officeDocument/2006/relationships/slideLayout" Target="../slideLayouts/slideLayout2.xml"/><Relationship Id="rId4" Type="http://schemas.openxmlformats.org/officeDocument/2006/relationships/hyperlink" Target="https://ipac17.org/refereed-publication-ipac17-paper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h/url?sa=i&amp;rct=j&amp;q=&amp;esrc=s&amp;frm=1&amp;source=images&amp;cd=&amp;cad=rja&amp;uact=8&amp;docid=Llxp2Dn7aYAW_M&amp;tbnid=hy0wI-wIq3_xeM:&amp;ved=0CAcQjRw&amp;url=http://www.allparenting.com/my-life/articles/967697/wake-up-down-syndrome-organizations-we-need-you&amp;ei=NwYpVOb1L6rgsASul4GwBw&amp;bvm=bv.76247554,d.ZGU&amp;psig=AFQjCNEjpOl_EKAOaeIwnfMmX2fxqMudXw&amp;ust=141206094308835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onferenceseries.iop.org/content/quick_links/Abstracted%20In" TargetMode="External"/><Relationship Id="rId2" Type="http://schemas.openxmlformats.org/officeDocument/2006/relationships/hyperlink" Target="http://conferenceseries.iop.org/content/home" TargetMode="External"/><Relationship Id="rId1" Type="http://schemas.openxmlformats.org/officeDocument/2006/relationships/slideLayout" Target="../slideLayouts/slideLayout2.xml"/><Relationship Id="rId4" Type="http://schemas.openxmlformats.org/officeDocument/2006/relationships/hyperlink" Target="http://conferenceseries.iop.org/content/quick_links/IOP%20Proceedings%20Lic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EPS-AG and EPS-AG initiatives</a:t>
            </a:r>
            <a:endParaRPr lang="en-GB" dirty="0"/>
          </a:p>
        </p:txBody>
      </p:sp>
      <p:sp>
        <p:nvSpPr>
          <p:cNvPr id="3" name="Subtitle 2"/>
          <p:cNvSpPr>
            <a:spLocks noGrp="1"/>
          </p:cNvSpPr>
          <p:nvPr>
            <p:ph type="subTitle" idx="1"/>
          </p:nvPr>
        </p:nvSpPr>
        <p:spPr>
          <a:xfrm>
            <a:off x="539552" y="3886200"/>
            <a:ext cx="7992888" cy="1752600"/>
          </a:xfrm>
        </p:spPr>
        <p:txBody>
          <a:bodyPr>
            <a:normAutofit/>
          </a:bodyPr>
          <a:lstStyle/>
          <a:p>
            <a:r>
              <a:rPr lang="en-US" sz="2800" u="sng" dirty="0" smtClean="0"/>
              <a:t>G. Arduini</a:t>
            </a:r>
            <a:r>
              <a:rPr lang="en-US" sz="2800" dirty="0" smtClean="0"/>
              <a:t>, M. Seidel</a:t>
            </a:r>
          </a:p>
          <a:p>
            <a:r>
              <a:rPr lang="en-US" sz="2800" dirty="0" smtClean="0"/>
              <a:t>For the EPS-AG Elected Board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047619" cy="2285714"/>
          </a:xfrm>
          <a:prstGeom prst="rect">
            <a:avLst/>
          </a:prstGeom>
        </p:spPr>
      </p:pic>
    </p:spTree>
    <p:extLst>
      <p:ext uri="{BB962C8B-B14F-4D97-AF65-F5344CB8AC3E}">
        <p14:creationId xmlns:p14="http://schemas.microsoft.com/office/powerpoint/2010/main" val="1574885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Accelerator Prizes</a:t>
            </a:r>
            <a:endParaRPr lang="en-GB" dirty="0"/>
          </a:p>
        </p:txBody>
      </p:sp>
      <p:sp>
        <p:nvSpPr>
          <p:cNvPr id="8" name="Content Placeholder 7"/>
          <p:cNvSpPr>
            <a:spLocks noGrp="1"/>
          </p:cNvSpPr>
          <p:nvPr>
            <p:ph idx="1"/>
          </p:nvPr>
        </p:nvSpPr>
        <p:spPr/>
        <p:txBody>
          <a:bodyPr>
            <a:normAutofit fontScale="62500" lnSpcReduction="20000"/>
          </a:bodyPr>
          <a:lstStyle/>
          <a:p>
            <a:pPr>
              <a:lnSpc>
                <a:spcPct val="120000"/>
              </a:lnSpc>
            </a:pPr>
            <a:r>
              <a:rPr lang="en-GB" dirty="0" smtClean="0"/>
              <a:t>Aimed at </a:t>
            </a:r>
            <a:r>
              <a:rPr lang="en-GB" dirty="0" smtClean="0">
                <a:solidFill>
                  <a:srgbClr val="FF0000"/>
                </a:solidFill>
              </a:rPr>
              <a:t>recognizing/highlighting</a:t>
            </a:r>
            <a:r>
              <a:rPr lang="en-GB" dirty="0" smtClean="0"/>
              <a:t> the work of colleagues at different levels in their career as a </a:t>
            </a:r>
            <a:r>
              <a:rPr lang="en-GB" dirty="0" smtClean="0">
                <a:solidFill>
                  <a:srgbClr val="FF0000"/>
                </a:solidFill>
              </a:rPr>
              <a:t>model for the community and new comers</a:t>
            </a:r>
            <a:r>
              <a:rPr lang="en-GB" dirty="0" smtClean="0"/>
              <a:t>:</a:t>
            </a:r>
          </a:p>
          <a:p>
            <a:pPr marL="971550" lvl="1" indent="-514350">
              <a:lnSpc>
                <a:spcPct val="120000"/>
              </a:lnSpc>
              <a:buFont typeface="+mj-lt"/>
              <a:buAutoNum type="alphaLcParenR"/>
            </a:pPr>
            <a:r>
              <a:rPr lang="en-GB" dirty="0" smtClean="0"/>
              <a:t>The </a:t>
            </a:r>
            <a:r>
              <a:rPr lang="en-GB" b="1" dirty="0"/>
              <a:t>Rolf </a:t>
            </a:r>
            <a:r>
              <a:rPr lang="en-GB" b="1" dirty="0" err="1"/>
              <a:t>Wideröe</a:t>
            </a:r>
            <a:r>
              <a:rPr lang="en-GB" b="1" dirty="0"/>
              <a:t> Prize </a:t>
            </a:r>
            <a:r>
              <a:rPr lang="en-GB" dirty="0"/>
              <a:t>for outstanding work in the accelerator field with no age limit. </a:t>
            </a:r>
            <a:endParaRPr lang="en-GB" dirty="0" smtClean="0"/>
          </a:p>
          <a:p>
            <a:pPr marL="971550" lvl="1" indent="-514350">
              <a:lnSpc>
                <a:spcPct val="120000"/>
              </a:lnSpc>
              <a:buFont typeface="+mj-lt"/>
              <a:buAutoNum type="alphaLcParenR"/>
            </a:pPr>
            <a:r>
              <a:rPr lang="en-GB" dirty="0" smtClean="0"/>
              <a:t>The </a:t>
            </a:r>
            <a:r>
              <a:rPr lang="en-GB" b="1" dirty="0" err="1"/>
              <a:t>Gersh</a:t>
            </a:r>
            <a:r>
              <a:rPr lang="en-GB" b="1" dirty="0"/>
              <a:t> </a:t>
            </a:r>
            <a:r>
              <a:rPr lang="en-GB" b="1" dirty="0" err="1"/>
              <a:t>Budker</a:t>
            </a:r>
            <a:r>
              <a:rPr lang="en-GB" b="1" dirty="0"/>
              <a:t> Prize</a:t>
            </a:r>
            <a:r>
              <a:rPr lang="en-GB" dirty="0"/>
              <a:t> for a recent, significant contribution to the accelerator field with no age limit. </a:t>
            </a:r>
            <a:endParaRPr lang="en-GB" dirty="0" smtClean="0"/>
          </a:p>
          <a:p>
            <a:pPr marL="971550" lvl="1" indent="-514350">
              <a:lnSpc>
                <a:spcPct val="120000"/>
              </a:lnSpc>
              <a:buFont typeface="+mj-lt"/>
              <a:buAutoNum type="alphaLcParenR"/>
            </a:pPr>
            <a:r>
              <a:rPr lang="en-GB" dirty="0" smtClean="0"/>
              <a:t>The </a:t>
            </a:r>
            <a:r>
              <a:rPr lang="en-GB" b="1" dirty="0"/>
              <a:t>Frank </a:t>
            </a:r>
            <a:r>
              <a:rPr lang="en-GB" b="1" dirty="0" err="1"/>
              <a:t>Sacherer</a:t>
            </a:r>
            <a:r>
              <a:rPr lang="en-GB" b="1" dirty="0"/>
              <a:t> Prize </a:t>
            </a:r>
            <a:r>
              <a:rPr lang="en-GB" dirty="0"/>
              <a:t>for an individual in the early part of his or her career, having made a recent significant, original contribution to the accelerator field. </a:t>
            </a:r>
            <a:endParaRPr lang="en-GB" dirty="0" smtClean="0"/>
          </a:p>
          <a:p>
            <a:pPr marL="971550" lvl="1" indent="-514350">
              <a:lnSpc>
                <a:spcPct val="120000"/>
              </a:lnSpc>
              <a:buFont typeface="+mj-lt"/>
              <a:buAutoNum type="alphaLcParenR"/>
            </a:pPr>
            <a:r>
              <a:rPr lang="en-GB" dirty="0" smtClean="0"/>
              <a:t>The </a:t>
            </a:r>
            <a:r>
              <a:rPr lang="en-GB" b="1" dirty="0">
                <a:solidFill>
                  <a:srgbClr val="FF0000"/>
                </a:solidFill>
              </a:rPr>
              <a:t>Bruno </a:t>
            </a:r>
            <a:r>
              <a:rPr lang="en-GB" b="1" dirty="0" err="1">
                <a:solidFill>
                  <a:srgbClr val="FF0000"/>
                </a:solidFill>
              </a:rPr>
              <a:t>Touschek</a:t>
            </a:r>
            <a:r>
              <a:rPr lang="en-GB" b="1" dirty="0">
                <a:solidFill>
                  <a:srgbClr val="FF0000"/>
                </a:solidFill>
              </a:rPr>
              <a:t> </a:t>
            </a:r>
            <a:r>
              <a:rPr lang="en-GB" b="1" dirty="0" smtClean="0">
                <a:solidFill>
                  <a:srgbClr val="FF0000"/>
                </a:solidFill>
              </a:rPr>
              <a:t>Prize</a:t>
            </a:r>
            <a:r>
              <a:rPr lang="en-GB" dirty="0"/>
              <a:t>, awarded to a student registered for a PhD or diploma in accelerator physics or engineering or to a trainee accelerator physicist or engineer in the educational phase of their professional career, for the quality of work and promise for the future. </a:t>
            </a:r>
          </a:p>
        </p:txBody>
      </p:sp>
      <p:sp>
        <p:nvSpPr>
          <p:cNvPr id="5" name="Date Placeholder 4"/>
          <p:cNvSpPr>
            <a:spLocks noGrp="1"/>
          </p:cNvSpPr>
          <p:nvPr>
            <p:ph type="dt" sz="half" idx="10"/>
          </p:nvPr>
        </p:nvSpPr>
        <p:spPr/>
        <p:txBody>
          <a:bodyPr/>
          <a:lstStyle/>
          <a:p>
            <a:r>
              <a:rPr lang="en-US" smtClean="0"/>
              <a:t>03/11/2016</a:t>
            </a:r>
            <a:endParaRPr lang="en-GB"/>
          </a:p>
        </p:txBody>
      </p:sp>
      <p:sp>
        <p:nvSpPr>
          <p:cNvPr id="6" name="Footer Placeholder 5"/>
          <p:cNvSpPr>
            <a:spLocks noGrp="1"/>
          </p:cNvSpPr>
          <p:nvPr>
            <p:ph type="ftr" sz="quarter" idx="11"/>
          </p:nvPr>
        </p:nvSpPr>
        <p:spPr/>
        <p:txBody>
          <a:bodyPr/>
          <a:lstStyle/>
          <a:p>
            <a:r>
              <a:rPr lang="en-US" smtClean="0"/>
              <a:t>G. Arduini et al. - EPS-AG and EPS-AG Initiatives</a:t>
            </a:r>
            <a:endParaRPr lang="en-GB"/>
          </a:p>
        </p:txBody>
      </p:sp>
      <p:sp>
        <p:nvSpPr>
          <p:cNvPr id="7" name="Slide Number Placeholder 6"/>
          <p:cNvSpPr>
            <a:spLocks noGrp="1"/>
          </p:cNvSpPr>
          <p:nvPr>
            <p:ph type="sldNum" sz="quarter" idx="12"/>
          </p:nvPr>
        </p:nvSpPr>
        <p:spPr/>
        <p:txBody>
          <a:bodyPr/>
          <a:lstStyle/>
          <a:p>
            <a:fld id="{080FA34F-4ACC-405A-BEA6-E44C42E495C5}" type="slidenum">
              <a:rPr lang="en-GB" smtClean="0"/>
              <a:t>10</a:t>
            </a:fld>
            <a:endParaRPr lang="en-GB"/>
          </a:p>
        </p:txBody>
      </p:sp>
    </p:spTree>
    <p:extLst>
      <p:ext uri="{BB962C8B-B14F-4D97-AF65-F5344CB8AC3E}">
        <p14:creationId xmlns:p14="http://schemas.microsoft.com/office/powerpoint/2010/main" val="71618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Publications &amp; Dissemination Policy</a:t>
            </a:r>
            <a:endParaRPr lang="en-GB" sz="3600" dirty="0"/>
          </a:p>
        </p:txBody>
      </p:sp>
      <p:sp>
        <p:nvSpPr>
          <p:cNvPr id="3" name="Content Placeholder 2"/>
          <p:cNvSpPr>
            <a:spLocks noGrp="1"/>
          </p:cNvSpPr>
          <p:nvPr>
            <p:ph idx="1"/>
          </p:nvPr>
        </p:nvSpPr>
        <p:spPr/>
        <p:txBody>
          <a:bodyPr>
            <a:normAutofit fontScale="70000" lnSpcReduction="20000"/>
          </a:bodyPr>
          <a:lstStyle/>
          <a:p>
            <a:pPr marL="342900" lvl="1" indent="-342900">
              <a:buFont typeface="Arial" panose="020B0604020202020204" pitchFamily="34" charset="0"/>
              <a:buChar char="•"/>
            </a:pPr>
            <a:r>
              <a:rPr lang="en-GB" sz="2900" dirty="0" smtClean="0"/>
              <a:t>Support </a:t>
            </a:r>
            <a:r>
              <a:rPr lang="en-GB" sz="2900" dirty="0"/>
              <a:t>opportunities for researchers in accelerator physics and technology to </a:t>
            </a:r>
            <a:r>
              <a:rPr lang="en-GB" sz="2900" dirty="0">
                <a:solidFill>
                  <a:srgbClr val="FF0000"/>
                </a:solidFill>
              </a:rPr>
              <a:t>publish the results of their work as easily and effectively as possible</a:t>
            </a:r>
            <a:r>
              <a:rPr lang="en-GB" sz="2900" dirty="0"/>
              <a:t>, and in such a way that </a:t>
            </a:r>
            <a:r>
              <a:rPr lang="en-GB" sz="2900" dirty="0">
                <a:solidFill>
                  <a:srgbClr val="FF0000"/>
                </a:solidFill>
              </a:rPr>
              <a:t>publications in the field of accelerators can be properly accounted in any assessment of research performance</a:t>
            </a:r>
            <a:r>
              <a:rPr lang="en-GB" sz="2900" dirty="0" smtClean="0"/>
              <a:t>. Two main channels</a:t>
            </a:r>
            <a:endParaRPr lang="en-US" sz="2900" dirty="0" smtClean="0"/>
          </a:p>
          <a:p>
            <a:pPr lvl="1"/>
            <a:r>
              <a:rPr lang="en-US" sz="2600" dirty="0" err="1" smtClean="0">
                <a:solidFill>
                  <a:srgbClr val="FF0000"/>
                </a:solidFill>
              </a:rPr>
              <a:t>JACoW</a:t>
            </a:r>
            <a:r>
              <a:rPr lang="en-US" sz="2600" dirty="0" smtClean="0"/>
              <a:t> (EPS-AG is one of the stakeholders, via the SPC)</a:t>
            </a:r>
          </a:p>
          <a:p>
            <a:pPr lvl="1"/>
            <a:r>
              <a:rPr lang="en-US" sz="2600" dirty="0" smtClean="0"/>
              <a:t>Physical Review Accelerators and Beams (</a:t>
            </a:r>
            <a:r>
              <a:rPr lang="en-US" sz="2600" dirty="0" smtClean="0">
                <a:solidFill>
                  <a:srgbClr val="FF0000"/>
                </a:solidFill>
              </a:rPr>
              <a:t>PRAB</a:t>
            </a:r>
            <a:r>
              <a:rPr lang="en-US" sz="2600" dirty="0" smtClean="0"/>
              <a:t>)</a:t>
            </a:r>
          </a:p>
          <a:p>
            <a:pPr lvl="1"/>
            <a:endParaRPr lang="en-US" dirty="0" smtClean="0"/>
          </a:p>
          <a:p>
            <a:r>
              <a:rPr lang="en-US" sz="2900" dirty="0" smtClean="0"/>
              <a:t>Collaboration with </a:t>
            </a:r>
            <a:r>
              <a:rPr lang="en-US" sz="2900" dirty="0" err="1" smtClean="0"/>
              <a:t>JACoW</a:t>
            </a:r>
            <a:r>
              <a:rPr lang="en-US" sz="2900" dirty="0" smtClean="0"/>
              <a:t> to improve the “visibility” of the Conference Proceedings</a:t>
            </a:r>
          </a:p>
          <a:p>
            <a:pPr lvl="1"/>
            <a:r>
              <a:rPr lang="en-US" sz="2300" dirty="0" smtClean="0"/>
              <a:t>Improvement of referencing</a:t>
            </a:r>
          </a:p>
          <a:p>
            <a:pPr lvl="1"/>
            <a:r>
              <a:rPr lang="en-US" sz="2300" dirty="0" smtClean="0"/>
              <a:t>First steps implemented for IPAC14: more space for the references in the articles</a:t>
            </a:r>
          </a:p>
          <a:p>
            <a:pPr lvl="2"/>
            <a:endParaRPr lang="en-GB" dirty="0" smtClean="0"/>
          </a:p>
          <a:p>
            <a:r>
              <a:rPr lang="en-US" sz="2900" dirty="0" smtClean="0"/>
              <a:t>Sponsorship to PRAB from IPAC</a:t>
            </a:r>
          </a:p>
          <a:p>
            <a:pPr lvl="1"/>
            <a:r>
              <a:rPr lang="en-US" sz="2500" dirty="0"/>
              <a:t>demonstrates the support of the community for completely </a:t>
            </a:r>
            <a:r>
              <a:rPr lang="en-US" sz="2500" dirty="0">
                <a:solidFill>
                  <a:srgbClr val="FF0000"/>
                </a:solidFill>
              </a:rPr>
              <a:t>open access</a:t>
            </a:r>
            <a:r>
              <a:rPr lang="en-US" sz="2500" dirty="0"/>
              <a:t>, </a:t>
            </a:r>
            <a:r>
              <a:rPr lang="en-US" sz="2500" dirty="0" smtClean="0"/>
              <a:t>high quality, refereed journals</a:t>
            </a:r>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11</a:t>
            </a:fld>
            <a:endParaRPr lang="en-GB"/>
          </a:p>
        </p:txBody>
      </p:sp>
    </p:spTree>
    <p:extLst>
      <p:ext uri="{BB962C8B-B14F-4D97-AF65-F5344CB8AC3E}">
        <p14:creationId xmlns:p14="http://schemas.microsoft.com/office/powerpoint/2010/main" val="2434499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Publications &amp; Dissemination of </a:t>
            </a:r>
            <a:r>
              <a:rPr lang="en-US" sz="2800" dirty="0" smtClean="0"/>
              <a:t>Results – Actions</a:t>
            </a:r>
            <a:endParaRPr lang="en-GB" sz="2800"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Support </a:t>
            </a:r>
            <a:r>
              <a:rPr lang="en-US" dirty="0"/>
              <a:t>members of the </a:t>
            </a:r>
            <a:r>
              <a:rPr lang="en-US" dirty="0" smtClean="0"/>
              <a:t>accelerator science </a:t>
            </a:r>
            <a:r>
              <a:rPr lang="en-US" dirty="0"/>
              <a:t>community in Europe, by raising issues in connection with the use </a:t>
            </a:r>
            <a:r>
              <a:rPr lang="en-US" dirty="0" smtClean="0"/>
              <a:t>of </a:t>
            </a:r>
            <a:r>
              <a:rPr lang="en-US" dirty="0" err="1" smtClean="0"/>
              <a:t>bibliometric</a:t>
            </a:r>
            <a:r>
              <a:rPr lang="en-US" dirty="0" smtClean="0"/>
              <a:t> </a:t>
            </a:r>
            <a:r>
              <a:rPr lang="en-US" dirty="0"/>
              <a:t>data for the assessment of research </a:t>
            </a:r>
            <a:r>
              <a:rPr lang="en-US" dirty="0" smtClean="0"/>
              <a:t>performance</a:t>
            </a:r>
          </a:p>
          <a:p>
            <a:pPr lvl="1">
              <a:lnSpc>
                <a:spcPct val="120000"/>
              </a:lnSpc>
            </a:pPr>
            <a:r>
              <a:rPr lang="en-US" dirty="0" smtClean="0"/>
              <a:t>Letters to Institutions </a:t>
            </a:r>
          </a:p>
          <a:p>
            <a:pPr lvl="1">
              <a:lnSpc>
                <a:spcPct val="120000"/>
              </a:lnSpc>
            </a:pPr>
            <a:r>
              <a:rPr lang="en-US" dirty="0" smtClean="0"/>
              <a:t>Input for EPS Statements (</a:t>
            </a:r>
            <a:r>
              <a:rPr lang="en-US" dirty="0">
                <a:hlinkClick r:id="rId2"/>
              </a:rPr>
              <a:t>http://c.ymcdn.com/sites/www.eps.org/resource/collection/B77D91E8-2370-43C3-9814-250C65E13549/EPS_statement_June2012.pdf</a:t>
            </a:r>
            <a:r>
              <a:rPr lang="en-US" dirty="0"/>
              <a:t> </a:t>
            </a:r>
            <a:r>
              <a:rPr lang="en-US" dirty="0" smtClean="0"/>
              <a:t>)</a:t>
            </a:r>
          </a:p>
          <a:p>
            <a:pPr lvl="1">
              <a:lnSpc>
                <a:spcPct val="120000"/>
              </a:lnSpc>
            </a:pPr>
            <a:endParaRPr lang="en-US" dirty="0" smtClean="0"/>
          </a:p>
          <a:p>
            <a:pPr>
              <a:lnSpc>
                <a:spcPct val="120000"/>
              </a:lnSpc>
            </a:pPr>
            <a:r>
              <a:rPr lang="en-US" dirty="0" smtClean="0"/>
              <a:t>Try to ensure </a:t>
            </a:r>
            <a:r>
              <a:rPr lang="en-US" dirty="0"/>
              <a:t>that accelerator scientists, because of the culture and practices in </a:t>
            </a:r>
            <a:r>
              <a:rPr lang="en-US" dirty="0" smtClean="0"/>
              <a:t>this field </a:t>
            </a:r>
            <a:r>
              <a:rPr lang="en-US" dirty="0"/>
              <a:t>of research, are not disadvantaged in any assessment exercise </a:t>
            </a:r>
            <a:r>
              <a:rPr lang="en-US" dirty="0" smtClean="0"/>
              <a:t>making </a:t>
            </a:r>
            <a:r>
              <a:rPr lang="en-GB" dirty="0" smtClean="0"/>
              <a:t>use </a:t>
            </a:r>
            <a:r>
              <a:rPr lang="en-GB" dirty="0"/>
              <a:t>of </a:t>
            </a:r>
            <a:r>
              <a:rPr lang="en-GB" dirty="0" smtClean="0"/>
              <a:t>such data</a:t>
            </a:r>
            <a:r>
              <a:rPr lang="en-GB" dirty="0"/>
              <a:t>.</a:t>
            </a:r>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12</a:t>
            </a:fld>
            <a:endParaRPr lang="en-GB"/>
          </a:p>
        </p:txBody>
      </p:sp>
    </p:spTree>
    <p:extLst>
      <p:ext uri="{BB962C8B-B14F-4D97-AF65-F5344CB8AC3E}">
        <p14:creationId xmlns:p14="http://schemas.microsoft.com/office/powerpoint/2010/main" val="76152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412776"/>
            <a:ext cx="3167063" cy="4487228"/>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noAutofit/>
          </a:bodyPr>
          <a:lstStyle/>
          <a:p>
            <a:pPr algn="l"/>
            <a:r>
              <a:rPr lang="en-US" sz="2800" dirty="0"/>
              <a:t>Publications &amp; Dissemination of Results – </a:t>
            </a:r>
            <a:r>
              <a:rPr lang="en-US" sz="2800" dirty="0" smtClean="0"/>
              <a:t>Actions</a:t>
            </a:r>
            <a:endParaRPr lang="en-GB" sz="2800" dirty="0"/>
          </a:p>
        </p:txBody>
      </p:sp>
      <p:sp>
        <p:nvSpPr>
          <p:cNvPr id="10" name="Content Placeholder 9"/>
          <p:cNvSpPr>
            <a:spLocks noGrp="1"/>
          </p:cNvSpPr>
          <p:nvPr>
            <p:ph sz="half" idx="2"/>
          </p:nvPr>
        </p:nvSpPr>
        <p:spPr>
          <a:xfrm>
            <a:off x="3563888" y="1600201"/>
            <a:ext cx="5122912" cy="3484984"/>
          </a:xfrm>
        </p:spPr>
        <p:txBody>
          <a:bodyPr>
            <a:normAutofit fontScale="85000" lnSpcReduction="20000"/>
          </a:bodyPr>
          <a:lstStyle/>
          <a:p>
            <a:pPr>
              <a:lnSpc>
                <a:spcPct val="120000"/>
              </a:lnSpc>
            </a:pPr>
            <a:r>
              <a:rPr lang="en-GB" dirty="0"/>
              <a:t>Task force set-up during last EPS-AG Board Meeting held in Lund on 4</a:t>
            </a:r>
            <a:r>
              <a:rPr lang="en-GB" baseline="30000" dirty="0"/>
              <a:t>th</a:t>
            </a:r>
            <a:r>
              <a:rPr lang="en-GB" dirty="0"/>
              <a:t> December 2015:</a:t>
            </a:r>
          </a:p>
          <a:p>
            <a:pPr lvl="1">
              <a:lnSpc>
                <a:spcPct val="120000"/>
              </a:lnSpc>
            </a:pPr>
            <a:r>
              <a:rPr lang="en-GB" dirty="0"/>
              <a:t>R. </a:t>
            </a:r>
            <a:r>
              <a:rPr lang="en-GB" dirty="0" err="1"/>
              <a:t>Assmann</a:t>
            </a:r>
            <a:r>
              <a:rPr lang="en-GB" dirty="0"/>
              <a:t> (convener) – DESY, Germany </a:t>
            </a:r>
          </a:p>
          <a:p>
            <a:pPr lvl="1">
              <a:lnSpc>
                <a:spcPct val="120000"/>
              </a:lnSpc>
            </a:pPr>
            <a:r>
              <a:rPr lang="en-GB" dirty="0"/>
              <a:t>G. </a:t>
            </a:r>
            <a:r>
              <a:rPr lang="en-GB" dirty="0" err="1"/>
              <a:t>Bisoffi</a:t>
            </a:r>
            <a:r>
              <a:rPr lang="en-GB" dirty="0"/>
              <a:t> – INFN </a:t>
            </a:r>
            <a:r>
              <a:rPr lang="en-GB" dirty="0" err="1"/>
              <a:t>Legnaro</a:t>
            </a:r>
            <a:r>
              <a:rPr lang="en-GB" dirty="0"/>
              <a:t>, Italy</a:t>
            </a:r>
          </a:p>
          <a:p>
            <a:pPr lvl="1">
              <a:lnSpc>
                <a:spcPct val="120000"/>
              </a:lnSpc>
            </a:pPr>
            <a:r>
              <a:rPr lang="en-GB" dirty="0"/>
              <a:t>M.-E. </a:t>
            </a:r>
            <a:r>
              <a:rPr lang="en-GB" dirty="0" err="1"/>
              <a:t>Couprie</a:t>
            </a:r>
            <a:r>
              <a:rPr lang="en-GB" dirty="0"/>
              <a:t> – SOLEIL, France</a:t>
            </a:r>
          </a:p>
          <a:p>
            <a:pPr lvl="1">
              <a:lnSpc>
                <a:spcPct val="120000"/>
              </a:lnSpc>
            </a:pPr>
            <a:r>
              <a:rPr lang="en-GB" dirty="0"/>
              <a:t>M. Seidel – PSI, Switzerland</a:t>
            </a:r>
          </a:p>
          <a:p>
            <a:pPr lvl="1">
              <a:lnSpc>
                <a:spcPct val="120000"/>
              </a:lnSpc>
            </a:pPr>
            <a:endParaRPr lang="en-GB" dirty="0"/>
          </a:p>
          <a:p>
            <a:pPr>
              <a:lnSpc>
                <a:spcPct val="120000"/>
              </a:lnSpc>
            </a:pPr>
            <a:r>
              <a:rPr lang="en-GB" dirty="0"/>
              <a:t>Report in May 2016</a:t>
            </a:r>
          </a:p>
          <a:p>
            <a:endParaRPr lang="en-GB" dirty="0"/>
          </a:p>
        </p:txBody>
      </p:sp>
      <p:sp>
        <p:nvSpPr>
          <p:cNvPr id="6" name="Date Placeholder 5"/>
          <p:cNvSpPr>
            <a:spLocks noGrp="1"/>
          </p:cNvSpPr>
          <p:nvPr>
            <p:ph type="dt" sz="half" idx="10"/>
          </p:nvPr>
        </p:nvSpPr>
        <p:spPr/>
        <p:txBody>
          <a:bodyPr/>
          <a:lstStyle/>
          <a:p>
            <a:r>
              <a:rPr lang="en-US" smtClean="0"/>
              <a:t>03/11/2016</a:t>
            </a:r>
            <a:endParaRPr lang="en-US"/>
          </a:p>
        </p:txBody>
      </p:sp>
      <p:sp>
        <p:nvSpPr>
          <p:cNvPr id="7" name="Footer Placeholder 6"/>
          <p:cNvSpPr>
            <a:spLocks noGrp="1"/>
          </p:cNvSpPr>
          <p:nvPr>
            <p:ph type="ftr" sz="quarter" idx="11"/>
          </p:nvPr>
        </p:nvSpPr>
        <p:spPr/>
        <p:txBody>
          <a:bodyPr/>
          <a:lstStyle/>
          <a:p>
            <a:r>
              <a:rPr lang="en-US" smtClean="0"/>
              <a:t>G. Arduini et al. - EPS-AG and EPS-AG Initiatives</a:t>
            </a:r>
            <a:endParaRPr lang="en-US"/>
          </a:p>
        </p:txBody>
      </p:sp>
      <p:sp>
        <p:nvSpPr>
          <p:cNvPr id="8" name="Slide Number Placeholder 7"/>
          <p:cNvSpPr>
            <a:spLocks noGrp="1"/>
          </p:cNvSpPr>
          <p:nvPr>
            <p:ph type="sldNum" sz="quarter" idx="12"/>
          </p:nvPr>
        </p:nvSpPr>
        <p:spPr/>
        <p:txBody>
          <a:bodyPr/>
          <a:lstStyle/>
          <a:p>
            <a:fld id="{03A71A1B-DCC0-EE44-A1F0-11426C371BF6}" type="slidenum">
              <a:rPr lang="en-US" smtClean="0"/>
              <a:t>13</a:t>
            </a:fld>
            <a:endParaRPr lang="en-US"/>
          </a:p>
        </p:txBody>
      </p:sp>
    </p:spTree>
    <p:extLst>
      <p:ext uri="{BB962C8B-B14F-4D97-AF65-F5344CB8AC3E}">
        <p14:creationId xmlns:p14="http://schemas.microsoft.com/office/powerpoint/2010/main" val="2386722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Autofit/>
          </a:bodyPr>
          <a:lstStyle/>
          <a:p>
            <a:r>
              <a:rPr lang="en-US" sz="2400" dirty="0" smtClean="0"/>
              <a:t>IPAC </a:t>
            </a:r>
            <a:r>
              <a:rPr lang="en-US" sz="2400" dirty="0"/>
              <a:t>one of the most </a:t>
            </a:r>
            <a:r>
              <a:rPr lang="en-US" sz="2400" b="1" dirty="0">
                <a:solidFill>
                  <a:srgbClr val="FF0000"/>
                </a:solidFill>
              </a:rPr>
              <a:t>successful conference series </a:t>
            </a:r>
            <a:r>
              <a:rPr lang="en-US" sz="2400" dirty="0"/>
              <a:t>in </a:t>
            </a:r>
            <a:r>
              <a:rPr lang="en-US" sz="2400" dirty="0" smtClean="0"/>
              <a:t>science.</a:t>
            </a:r>
          </a:p>
          <a:p>
            <a:r>
              <a:rPr lang="en-US" sz="2400" dirty="0" smtClean="0"/>
              <a:t>The </a:t>
            </a:r>
            <a:r>
              <a:rPr lang="en-US" sz="2400" b="1" dirty="0" err="1" smtClean="0">
                <a:solidFill>
                  <a:srgbClr val="FF0000"/>
                </a:solidFill>
              </a:rPr>
              <a:t>JACoW</a:t>
            </a:r>
            <a:r>
              <a:rPr lang="en-US" sz="2400" b="1" dirty="0" smtClean="0">
                <a:solidFill>
                  <a:srgbClr val="FF0000"/>
                </a:solidFill>
              </a:rPr>
              <a:t> </a:t>
            </a:r>
            <a:r>
              <a:rPr lang="en-US" sz="2400" b="1" dirty="0">
                <a:solidFill>
                  <a:srgbClr val="FF0000"/>
                </a:solidFill>
              </a:rPr>
              <a:t>publications </a:t>
            </a:r>
            <a:r>
              <a:rPr lang="en-US" sz="2400" dirty="0"/>
              <a:t>are used extensively in accelerator science and are accessible openly on the </a:t>
            </a:r>
            <a:r>
              <a:rPr lang="en-US" sz="2400" dirty="0" smtClean="0"/>
              <a:t>internet.</a:t>
            </a:r>
            <a:r>
              <a:rPr lang="en-US" sz="2400" dirty="0" smtClean="0">
                <a:effectLst/>
              </a:rPr>
              <a:t> Success story.</a:t>
            </a:r>
          </a:p>
          <a:p>
            <a:r>
              <a:rPr lang="en-US" sz="2400" dirty="0" smtClean="0"/>
              <a:t>Science </a:t>
            </a:r>
            <a:r>
              <a:rPr lang="en-US" sz="2400" dirty="0"/>
              <a:t>is more and more often assessed by </a:t>
            </a:r>
            <a:r>
              <a:rPr lang="en-US" sz="2400" b="1" dirty="0" smtClean="0">
                <a:solidFill>
                  <a:srgbClr val="FF0000"/>
                </a:solidFill>
              </a:rPr>
              <a:t>performance </a:t>
            </a:r>
            <a:r>
              <a:rPr lang="en-US" sz="2400" b="1" dirty="0">
                <a:solidFill>
                  <a:srgbClr val="FF0000"/>
                </a:solidFill>
              </a:rPr>
              <a:t>indicators derived from peer-reviewed </a:t>
            </a:r>
            <a:r>
              <a:rPr lang="en-US" sz="2400" b="1" dirty="0" smtClean="0">
                <a:solidFill>
                  <a:srgbClr val="FF0000"/>
                </a:solidFill>
              </a:rPr>
              <a:t>publications</a:t>
            </a:r>
            <a:r>
              <a:rPr lang="en-US" sz="2400" dirty="0" smtClean="0"/>
              <a:t>. </a:t>
            </a:r>
            <a:r>
              <a:rPr lang="en-US" sz="2400" dirty="0"/>
              <a:t>The IPAC conference proceedings, being not peer-reviewed are often not counted as publications. </a:t>
            </a:r>
            <a:endParaRPr lang="en-US" sz="2400" dirty="0" smtClean="0"/>
          </a:p>
          <a:p>
            <a:r>
              <a:rPr lang="en-US" sz="2400" dirty="0" smtClean="0"/>
              <a:t>Our </a:t>
            </a:r>
            <a:r>
              <a:rPr lang="en-US" sz="2400" dirty="0"/>
              <a:t>field </a:t>
            </a:r>
            <a:r>
              <a:rPr lang="en-US" sz="2400" dirty="0" smtClean="0"/>
              <a:t>facing </a:t>
            </a:r>
            <a:r>
              <a:rPr lang="en-US" sz="2400" b="1" dirty="0">
                <a:solidFill>
                  <a:srgbClr val="FF0000"/>
                </a:solidFill>
              </a:rPr>
              <a:t>growing problems in recognition of its scientific output</a:t>
            </a:r>
            <a:r>
              <a:rPr lang="en-US" sz="2400" dirty="0"/>
              <a:t>, in competition for funding and in career opportunities for young scientists who must compete with other fields. </a:t>
            </a:r>
          </a:p>
        </p:txBody>
      </p:sp>
      <p:sp>
        <p:nvSpPr>
          <p:cNvPr id="4" name="Date Placeholder 3"/>
          <p:cNvSpPr>
            <a:spLocks noGrp="1"/>
          </p:cNvSpPr>
          <p:nvPr>
            <p:ph type="dt" sz="half" idx="10"/>
          </p:nvPr>
        </p:nvSpPr>
        <p:spPr/>
        <p:txBody>
          <a:bodyPr/>
          <a:lstStyle/>
          <a:p>
            <a:r>
              <a:rPr lang="en-US" smtClean="0"/>
              <a:t>03/11/2016</a:t>
            </a:r>
            <a:endParaRPr lang="en-US"/>
          </a:p>
        </p:txBody>
      </p:sp>
      <p:sp>
        <p:nvSpPr>
          <p:cNvPr id="5" name="Footer Placeholder 4"/>
          <p:cNvSpPr>
            <a:spLocks noGrp="1"/>
          </p:cNvSpPr>
          <p:nvPr>
            <p:ph type="ftr" sz="quarter" idx="11"/>
          </p:nvPr>
        </p:nvSpPr>
        <p:spPr/>
        <p:txBody>
          <a:bodyPr/>
          <a:lstStyle/>
          <a:p>
            <a:r>
              <a:rPr lang="en-US" smtClean="0"/>
              <a:t>G. Arduini et al. - EPS-AG and EPS-AG Initiatives</a:t>
            </a:r>
            <a:endParaRPr lang="en-US"/>
          </a:p>
        </p:txBody>
      </p:sp>
      <p:sp>
        <p:nvSpPr>
          <p:cNvPr id="6" name="Slide Number Placeholder 5"/>
          <p:cNvSpPr>
            <a:spLocks noGrp="1"/>
          </p:cNvSpPr>
          <p:nvPr>
            <p:ph type="sldNum" sz="quarter" idx="12"/>
          </p:nvPr>
        </p:nvSpPr>
        <p:spPr/>
        <p:txBody>
          <a:bodyPr/>
          <a:lstStyle/>
          <a:p>
            <a:fld id="{03A71A1B-DCC0-EE44-A1F0-11426C371BF6}" type="slidenum">
              <a:rPr lang="en-US" smtClean="0"/>
              <a:t>14</a:t>
            </a:fld>
            <a:endParaRPr lang="en-US"/>
          </a:p>
        </p:txBody>
      </p:sp>
    </p:spTree>
    <p:extLst>
      <p:ext uri="{BB962C8B-B14F-4D97-AF65-F5344CB8AC3E}">
        <p14:creationId xmlns:p14="http://schemas.microsoft.com/office/powerpoint/2010/main" val="318347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Situation (IPAC)</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03/11/2016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G. Arduini et al. - EPS-AG and EPS-AG Initiatives</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3A71A1B-DCC0-EE44-A1F0-11426C371BF6}"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
        <p:nvSpPr>
          <p:cNvPr id="7" name="Rectangle 6"/>
          <p:cNvSpPr/>
          <p:nvPr/>
        </p:nvSpPr>
        <p:spPr>
          <a:xfrm>
            <a:off x="1333503" y="1409210"/>
            <a:ext cx="6476994" cy="421530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8" name="Can 7"/>
          <p:cNvSpPr/>
          <p:nvPr/>
        </p:nvSpPr>
        <p:spPr>
          <a:xfrm>
            <a:off x="1619631"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1" name="Can 10"/>
          <p:cNvSpPr/>
          <p:nvPr/>
        </p:nvSpPr>
        <p:spPr>
          <a:xfrm>
            <a:off x="5721350"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2" name="TextBox 11"/>
          <p:cNvSpPr txBox="1"/>
          <p:nvPr/>
        </p:nvSpPr>
        <p:spPr>
          <a:xfrm>
            <a:off x="1976405" y="1471313"/>
            <a:ext cx="1107676" cy="461665"/>
          </a:xfrm>
          <a:prstGeom prst="rect">
            <a:avLst/>
          </a:prstGeom>
          <a:noFill/>
        </p:spPr>
        <p:txBody>
          <a:bodyPr wrap="none" rtlCol="0">
            <a:spAutoFit/>
          </a:bodyPr>
          <a:lstStyle/>
          <a:p>
            <a:r>
              <a:rPr lang="en-US" sz="2400" b="1" dirty="0">
                <a:solidFill>
                  <a:prstClr val="black"/>
                </a:solidFill>
                <a:latin typeface="Calibri"/>
              </a:rPr>
              <a:t>JACOW</a:t>
            </a:r>
          </a:p>
        </p:txBody>
      </p:sp>
      <p:sp>
        <p:nvSpPr>
          <p:cNvPr id="13" name="TextBox 12"/>
          <p:cNvSpPr txBox="1"/>
          <p:nvPr/>
        </p:nvSpPr>
        <p:spPr>
          <a:xfrm>
            <a:off x="6210298" y="1471313"/>
            <a:ext cx="880369" cy="461665"/>
          </a:xfrm>
          <a:prstGeom prst="rect">
            <a:avLst/>
          </a:prstGeom>
          <a:noFill/>
        </p:spPr>
        <p:txBody>
          <a:bodyPr wrap="none" rtlCol="0">
            <a:spAutoFit/>
          </a:bodyPr>
          <a:lstStyle/>
          <a:p>
            <a:r>
              <a:rPr lang="en-US" sz="2400" b="1" dirty="0">
                <a:solidFill>
                  <a:prstClr val="black"/>
                </a:solidFill>
                <a:latin typeface="Calibri"/>
              </a:rPr>
              <a:t>PRAB</a:t>
            </a:r>
          </a:p>
        </p:txBody>
      </p:sp>
      <p:sp>
        <p:nvSpPr>
          <p:cNvPr id="14" name="TextBox 13"/>
          <p:cNvSpPr txBox="1"/>
          <p:nvPr/>
        </p:nvSpPr>
        <p:spPr>
          <a:xfrm>
            <a:off x="2140078" y="2664649"/>
            <a:ext cx="864339" cy="507831"/>
          </a:xfrm>
          <a:prstGeom prst="rect">
            <a:avLst/>
          </a:prstGeom>
          <a:noFill/>
        </p:spPr>
        <p:txBody>
          <a:bodyPr wrap="none" rtlCol="0">
            <a:spAutoFit/>
          </a:bodyPr>
          <a:lstStyle/>
          <a:p>
            <a:r>
              <a:rPr lang="en-US" sz="2700" b="1" dirty="0">
                <a:solidFill>
                  <a:prstClr val="black"/>
                </a:solidFill>
                <a:latin typeface="Calibri"/>
              </a:rPr>
              <a:t>97 %</a:t>
            </a:r>
          </a:p>
        </p:txBody>
      </p:sp>
      <p:sp>
        <p:nvSpPr>
          <p:cNvPr id="15" name="TextBox 14"/>
          <p:cNvSpPr txBox="1"/>
          <p:nvPr/>
        </p:nvSpPr>
        <p:spPr>
          <a:xfrm>
            <a:off x="6327037" y="2664649"/>
            <a:ext cx="689612" cy="507831"/>
          </a:xfrm>
          <a:prstGeom prst="rect">
            <a:avLst/>
          </a:prstGeom>
          <a:noFill/>
        </p:spPr>
        <p:txBody>
          <a:bodyPr wrap="none" rtlCol="0">
            <a:spAutoFit/>
          </a:bodyPr>
          <a:lstStyle/>
          <a:p>
            <a:r>
              <a:rPr lang="en-US" sz="2700" b="1" dirty="0">
                <a:solidFill>
                  <a:prstClr val="black"/>
                </a:solidFill>
                <a:latin typeface="Calibri"/>
              </a:rPr>
              <a:t>3 %</a:t>
            </a:r>
          </a:p>
        </p:txBody>
      </p:sp>
      <p:sp>
        <p:nvSpPr>
          <p:cNvPr id="16" name="TextBox 15"/>
          <p:cNvSpPr txBox="1"/>
          <p:nvPr/>
        </p:nvSpPr>
        <p:spPr>
          <a:xfrm>
            <a:off x="1559589" y="1855782"/>
            <a:ext cx="1886030" cy="715581"/>
          </a:xfrm>
          <a:prstGeom prst="rect">
            <a:avLst/>
          </a:prstGeom>
          <a:noFill/>
        </p:spPr>
        <p:txBody>
          <a:bodyPr wrap="none" rtlCol="0">
            <a:spAutoFit/>
          </a:bodyPr>
          <a:lstStyle/>
          <a:p>
            <a:pPr algn="ctr"/>
            <a:r>
              <a:rPr lang="en-US" sz="1350" dirty="0">
                <a:solidFill>
                  <a:prstClr val="black"/>
                </a:solidFill>
                <a:latin typeface="Calibri"/>
              </a:rPr>
              <a:t>Non-peer reviewed</a:t>
            </a:r>
          </a:p>
          <a:p>
            <a:pPr algn="ctr"/>
            <a:r>
              <a:rPr lang="en-US" sz="1350" dirty="0">
                <a:solidFill>
                  <a:prstClr val="black"/>
                </a:solidFill>
                <a:latin typeface="Calibri"/>
              </a:rPr>
              <a:t>Conference publications</a:t>
            </a:r>
          </a:p>
          <a:p>
            <a:pPr algn="ctr"/>
            <a:r>
              <a:rPr lang="en-US" sz="1350" dirty="0">
                <a:solidFill>
                  <a:prstClr val="black"/>
                </a:solidFill>
                <a:latin typeface="Calibri"/>
              </a:rPr>
              <a:t>Open source</a:t>
            </a:r>
          </a:p>
        </p:txBody>
      </p:sp>
      <p:sp>
        <p:nvSpPr>
          <p:cNvPr id="17" name="TextBox 16"/>
          <p:cNvSpPr txBox="1"/>
          <p:nvPr/>
        </p:nvSpPr>
        <p:spPr>
          <a:xfrm>
            <a:off x="5803913" y="1855782"/>
            <a:ext cx="1592295" cy="715581"/>
          </a:xfrm>
          <a:prstGeom prst="rect">
            <a:avLst/>
          </a:prstGeom>
          <a:noFill/>
        </p:spPr>
        <p:txBody>
          <a:bodyPr wrap="none" rtlCol="0">
            <a:spAutoFit/>
          </a:bodyPr>
          <a:lstStyle/>
          <a:p>
            <a:pPr algn="ctr"/>
            <a:r>
              <a:rPr lang="en-US" sz="1350" dirty="0">
                <a:solidFill>
                  <a:prstClr val="black"/>
                </a:solidFill>
                <a:latin typeface="Calibri"/>
              </a:rPr>
              <a:t>Peer reviewed</a:t>
            </a:r>
          </a:p>
          <a:p>
            <a:pPr algn="ctr"/>
            <a:r>
              <a:rPr lang="en-US" sz="1350" dirty="0">
                <a:solidFill>
                  <a:prstClr val="black"/>
                </a:solidFill>
                <a:latin typeface="Calibri"/>
              </a:rPr>
              <a:t>Journal publications</a:t>
            </a:r>
          </a:p>
          <a:p>
            <a:pPr algn="ctr"/>
            <a:r>
              <a:rPr lang="en-US" sz="1350" dirty="0">
                <a:solidFill>
                  <a:prstClr val="black"/>
                </a:solidFill>
                <a:latin typeface="Calibri"/>
              </a:rPr>
              <a:t>Open source</a:t>
            </a:r>
          </a:p>
        </p:txBody>
      </p:sp>
      <p:cxnSp>
        <p:nvCxnSpPr>
          <p:cNvPr id="21" name="Straight Connector 20"/>
          <p:cNvCxnSpPr/>
          <p:nvPr/>
        </p:nvCxnSpPr>
        <p:spPr>
          <a:xfrm flipH="1">
            <a:off x="4574031" y="1647310"/>
            <a:ext cx="64940" cy="3809599"/>
          </a:xfrm>
          <a:prstGeom prst="line">
            <a:avLst/>
          </a:prstGeom>
        </p:spPr>
        <p:style>
          <a:lnRef idx="2">
            <a:schemeClr val="accent1"/>
          </a:lnRef>
          <a:fillRef idx="0">
            <a:schemeClr val="accent1"/>
          </a:fillRef>
          <a:effectRef idx="1">
            <a:schemeClr val="accent1"/>
          </a:effectRef>
          <a:fontRef idx="minor">
            <a:schemeClr val="tx1"/>
          </a:fontRef>
        </p:style>
      </p:cxnSp>
      <p:sp>
        <p:nvSpPr>
          <p:cNvPr id="22" name="Right Arrow 21"/>
          <p:cNvSpPr/>
          <p:nvPr/>
        </p:nvSpPr>
        <p:spPr>
          <a:xfrm>
            <a:off x="4108623" y="3833499"/>
            <a:ext cx="995756" cy="400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23" name="TextBox 22"/>
          <p:cNvSpPr txBox="1"/>
          <p:nvPr/>
        </p:nvSpPr>
        <p:spPr>
          <a:xfrm>
            <a:off x="3428354" y="3233982"/>
            <a:ext cx="2421233" cy="523220"/>
          </a:xfrm>
          <a:prstGeom prst="rect">
            <a:avLst/>
          </a:prstGeom>
          <a:solidFill>
            <a:srgbClr val="FFFFFF"/>
          </a:solidFill>
        </p:spPr>
        <p:txBody>
          <a:bodyPr wrap="square" rtlCol="0">
            <a:spAutoFit/>
          </a:bodyPr>
          <a:lstStyle/>
          <a:p>
            <a:pPr algn="ctr"/>
            <a:r>
              <a:rPr lang="en-GB" sz="1400" dirty="0"/>
              <a:t>special invitation of promising papers, free choice for authors</a:t>
            </a:r>
            <a:endParaRPr lang="en-US" sz="1350" dirty="0">
              <a:solidFill>
                <a:prstClr val="black"/>
              </a:solidFill>
              <a:latin typeface="Calibri"/>
            </a:endParaRPr>
          </a:p>
        </p:txBody>
      </p:sp>
    </p:spTree>
    <p:extLst>
      <p:ext uri="{BB962C8B-B14F-4D97-AF65-F5344CB8AC3E}">
        <p14:creationId xmlns:p14="http://schemas.microsoft.com/office/powerpoint/2010/main" val="640087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Situation (IPAC)</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03/11/2016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G. Arduini et al. - EPS-AG and EPS-AG Initiatives</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3A71A1B-DCC0-EE44-A1F0-11426C371BF6}"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
        <p:nvSpPr>
          <p:cNvPr id="7" name="Rectangle 6"/>
          <p:cNvSpPr/>
          <p:nvPr/>
        </p:nvSpPr>
        <p:spPr>
          <a:xfrm>
            <a:off x="1333503" y="1409210"/>
            <a:ext cx="6476994" cy="421530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8" name="Can 7"/>
          <p:cNvSpPr/>
          <p:nvPr/>
        </p:nvSpPr>
        <p:spPr>
          <a:xfrm>
            <a:off x="1619631"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11" name="Can 10"/>
          <p:cNvSpPr/>
          <p:nvPr/>
        </p:nvSpPr>
        <p:spPr>
          <a:xfrm>
            <a:off x="5721350"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2" name="TextBox 11"/>
          <p:cNvSpPr txBox="1"/>
          <p:nvPr/>
        </p:nvSpPr>
        <p:spPr>
          <a:xfrm>
            <a:off x="1976405" y="1471313"/>
            <a:ext cx="1107676" cy="461665"/>
          </a:xfrm>
          <a:prstGeom prst="rect">
            <a:avLst/>
          </a:prstGeom>
          <a:noFill/>
        </p:spPr>
        <p:txBody>
          <a:bodyPr wrap="none" rtlCol="0">
            <a:spAutoFit/>
          </a:bodyPr>
          <a:lstStyle/>
          <a:p>
            <a:r>
              <a:rPr lang="en-US" sz="2400" b="1" dirty="0">
                <a:solidFill>
                  <a:prstClr val="black"/>
                </a:solidFill>
                <a:latin typeface="Calibri"/>
              </a:rPr>
              <a:t>JACOW</a:t>
            </a:r>
          </a:p>
        </p:txBody>
      </p:sp>
      <p:sp>
        <p:nvSpPr>
          <p:cNvPr id="13" name="TextBox 12"/>
          <p:cNvSpPr txBox="1"/>
          <p:nvPr/>
        </p:nvSpPr>
        <p:spPr>
          <a:xfrm>
            <a:off x="6210298" y="1471313"/>
            <a:ext cx="880369" cy="461665"/>
          </a:xfrm>
          <a:prstGeom prst="rect">
            <a:avLst/>
          </a:prstGeom>
          <a:noFill/>
        </p:spPr>
        <p:txBody>
          <a:bodyPr wrap="none" rtlCol="0">
            <a:spAutoFit/>
          </a:bodyPr>
          <a:lstStyle/>
          <a:p>
            <a:r>
              <a:rPr lang="en-US" sz="2400" b="1" dirty="0">
                <a:solidFill>
                  <a:prstClr val="black"/>
                </a:solidFill>
                <a:latin typeface="Calibri"/>
              </a:rPr>
              <a:t>PRAB</a:t>
            </a:r>
          </a:p>
        </p:txBody>
      </p:sp>
      <p:sp>
        <p:nvSpPr>
          <p:cNvPr id="14" name="TextBox 13"/>
          <p:cNvSpPr txBox="1"/>
          <p:nvPr/>
        </p:nvSpPr>
        <p:spPr>
          <a:xfrm>
            <a:off x="2140078" y="2664649"/>
            <a:ext cx="864339" cy="507831"/>
          </a:xfrm>
          <a:prstGeom prst="rect">
            <a:avLst/>
          </a:prstGeom>
          <a:noFill/>
        </p:spPr>
        <p:txBody>
          <a:bodyPr wrap="none" rtlCol="0">
            <a:spAutoFit/>
          </a:bodyPr>
          <a:lstStyle/>
          <a:p>
            <a:r>
              <a:rPr lang="en-US" sz="2700" b="1" dirty="0">
                <a:solidFill>
                  <a:prstClr val="black"/>
                </a:solidFill>
                <a:latin typeface="Calibri"/>
              </a:rPr>
              <a:t>97 %</a:t>
            </a:r>
          </a:p>
        </p:txBody>
      </p:sp>
      <p:sp>
        <p:nvSpPr>
          <p:cNvPr id="15" name="TextBox 14"/>
          <p:cNvSpPr txBox="1"/>
          <p:nvPr/>
        </p:nvSpPr>
        <p:spPr>
          <a:xfrm>
            <a:off x="6327037" y="2664649"/>
            <a:ext cx="689612" cy="507831"/>
          </a:xfrm>
          <a:prstGeom prst="rect">
            <a:avLst/>
          </a:prstGeom>
          <a:noFill/>
        </p:spPr>
        <p:txBody>
          <a:bodyPr wrap="none" rtlCol="0">
            <a:spAutoFit/>
          </a:bodyPr>
          <a:lstStyle/>
          <a:p>
            <a:r>
              <a:rPr lang="en-US" sz="2700" b="1" dirty="0">
                <a:solidFill>
                  <a:prstClr val="black"/>
                </a:solidFill>
                <a:latin typeface="Calibri"/>
              </a:rPr>
              <a:t>3 %</a:t>
            </a:r>
          </a:p>
        </p:txBody>
      </p:sp>
      <p:sp>
        <p:nvSpPr>
          <p:cNvPr id="16" name="TextBox 15"/>
          <p:cNvSpPr txBox="1"/>
          <p:nvPr/>
        </p:nvSpPr>
        <p:spPr>
          <a:xfrm>
            <a:off x="1559589" y="1855782"/>
            <a:ext cx="1886030" cy="715581"/>
          </a:xfrm>
          <a:prstGeom prst="rect">
            <a:avLst/>
          </a:prstGeom>
          <a:noFill/>
        </p:spPr>
        <p:txBody>
          <a:bodyPr wrap="none" rtlCol="0">
            <a:spAutoFit/>
          </a:bodyPr>
          <a:lstStyle/>
          <a:p>
            <a:pPr algn="ctr"/>
            <a:r>
              <a:rPr lang="en-US" sz="1350" dirty="0">
                <a:solidFill>
                  <a:prstClr val="black"/>
                </a:solidFill>
                <a:latin typeface="Calibri"/>
              </a:rPr>
              <a:t>Non-peer reviewed</a:t>
            </a:r>
          </a:p>
          <a:p>
            <a:pPr algn="ctr"/>
            <a:r>
              <a:rPr lang="en-US" sz="1350" dirty="0">
                <a:solidFill>
                  <a:prstClr val="black"/>
                </a:solidFill>
                <a:latin typeface="Calibri"/>
              </a:rPr>
              <a:t>Conference publications</a:t>
            </a:r>
          </a:p>
          <a:p>
            <a:pPr algn="ctr"/>
            <a:r>
              <a:rPr lang="en-US" sz="1350" dirty="0">
                <a:solidFill>
                  <a:prstClr val="black"/>
                </a:solidFill>
                <a:latin typeface="Calibri"/>
              </a:rPr>
              <a:t>Open source</a:t>
            </a:r>
          </a:p>
        </p:txBody>
      </p:sp>
      <p:sp>
        <p:nvSpPr>
          <p:cNvPr id="17" name="TextBox 16"/>
          <p:cNvSpPr txBox="1"/>
          <p:nvPr/>
        </p:nvSpPr>
        <p:spPr>
          <a:xfrm>
            <a:off x="5803913" y="1855782"/>
            <a:ext cx="1592295" cy="715581"/>
          </a:xfrm>
          <a:prstGeom prst="rect">
            <a:avLst/>
          </a:prstGeom>
          <a:noFill/>
        </p:spPr>
        <p:txBody>
          <a:bodyPr wrap="none" rtlCol="0">
            <a:spAutoFit/>
          </a:bodyPr>
          <a:lstStyle/>
          <a:p>
            <a:pPr algn="ctr"/>
            <a:r>
              <a:rPr lang="en-US" sz="1350" dirty="0">
                <a:solidFill>
                  <a:prstClr val="black"/>
                </a:solidFill>
                <a:latin typeface="Calibri"/>
              </a:rPr>
              <a:t>Peer reviewed</a:t>
            </a:r>
          </a:p>
          <a:p>
            <a:pPr algn="ctr"/>
            <a:r>
              <a:rPr lang="en-US" sz="1350" dirty="0">
                <a:solidFill>
                  <a:prstClr val="black"/>
                </a:solidFill>
                <a:latin typeface="Calibri"/>
              </a:rPr>
              <a:t>Journal publications</a:t>
            </a:r>
          </a:p>
          <a:p>
            <a:pPr algn="ctr"/>
            <a:r>
              <a:rPr lang="en-US" sz="1350" dirty="0">
                <a:solidFill>
                  <a:prstClr val="black"/>
                </a:solidFill>
                <a:latin typeface="Calibri"/>
              </a:rPr>
              <a:t>Open source</a:t>
            </a:r>
          </a:p>
        </p:txBody>
      </p:sp>
      <p:cxnSp>
        <p:nvCxnSpPr>
          <p:cNvPr id="21" name="Straight Connector 20"/>
          <p:cNvCxnSpPr/>
          <p:nvPr/>
        </p:nvCxnSpPr>
        <p:spPr>
          <a:xfrm flipH="1">
            <a:off x="4574031" y="1647310"/>
            <a:ext cx="64940" cy="3809599"/>
          </a:xfrm>
          <a:prstGeom prst="line">
            <a:avLst/>
          </a:prstGeom>
        </p:spPr>
        <p:style>
          <a:lnRef idx="2">
            <a:schemeClr val="accent1"/>
          </a:lnRef>
          <a:fillRef idx="0">
            <a:schemeClr val="accent1"/>
          </a:fillRef>
          <a:effectRef idx="1">
            <a:schemeClr val="accent1"/>
          </a:effectRef>
          <a:fontRef idx="minor">
            <a:schemeClr val="tx1"/>
          </a:fontRef>
        </p:style>
      </p:cxnSp>
      <p:sp>
        <p:nvSpPr>
          <p:cNvPr id="22" name="Right Arrow 21"/>
          <p:cNvSpPr/>
          <p:nvPr/>
        </p:nvSpPr>
        <p:spPr>
          <a:xfrm>
            <a:off x="4108623" y="3833499"/>
            <a:ext cx="995756" cy="400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3" name="TextBox 2"/>
          <p:cNvSpPr txBox="1"/>
          <p:nvPr/>
        </p:nvSpPr>
        <p:spPr>
          <a:xfrm>
            <a:off x="1685891" y="3248956"/>
            <a:ext cx="1666809" cy="1728678"/>
          </a:xfrm>
          <a:prstGeom prst="rect">
            <a:avLst/>
          </a:prstGeom>
          <a:solidFill>
            <a:schemeClr val="accent3">
              <a:lumMod val="40000"/>
              <a:lumOff val="60000"/>
            </a:schemeClr>
          </a:solidFill>
        </p:spPr>
        <p:txBody>
          <a:bodyPr wrap="square" rtlCol="0">
            <a:spAutoFit/>
          </a:bodyPr>
          <a:lstStyle/>
          <a:p>
            <a:pPr>
              <a:spcBef>
                <a:spcPts val="450"/>
              </a:spcBef>
            </a:pPr>
            <a:r>
              <a:rPr lang="en-US" sz="1350" b="1" dirty="0">
                <a:solidFill>
                  <a:prstClr val="black"/>
                </a:solidFill>
                <a:latin typeface="Calibri"/>
              </a:rPr>
              <a:t>EXCELLENT SUCCESS</a:t>
            </a:r>
          </a:p>
          <a:p>
            <a:pPr>
              <a:spcBef>
                <a:spcPts val="450"/>
              </a:spcBef>
            </a:pPr>
            <a:r>
              <a:rPr lang="en-US" sz="1200" b="1" dirty="0">
                <a:solidFill>
                  <a:prstClr val="black"/>
                </a:solidFill>
                <a:latin typeface="Calibri"/>
              </a:rPr>
              <a:t>Rapidly available</a:t>
            </a:r>
          </a:p>
          <a:p>
            <a:pPr>
              <a:spcBef>
                <a:spcPts val="450"/>
              </a:spcBef>
            </a:pPr>
            <a:r>
              <a:rPr lang="en-US" sz="1200" b="1" dirty="0">
                <a:solidFill>
                  <a:prstClr val="black"/>
                </a:solidFill>
                <a:latin typeface="Calibri"/>
              </a:rPr>
              <a:t>Fast communication</a:t>
            </a:r>
          </a:p>
          <a:p>
            <a:pPr>
              <a:spcBef>
                <a:spcPts val="450"/>
              </a:spcBef>
            </a:pPr>
            <a:r>
              <a:rPr lang="en-US" sz="1200" b="1" dirty="0">
                <a:solidFill>
                  <a:prstClr val="black"/>
                </a:solidFill>
                <a:latin typeface="Calibri"/>
              </a:rPr>
              <a:t>Fully open source</a:t>
            </a:r>
          </a:p>
          <a:p>
            <a:pPr>
              <a:spcBef>
                <a:spcPts val="450"/>
              </a:spcBef>
            </a:pPr>
            <a:r>
              <a:rPr lang="en-US" sz="1200" b="1" dirty="0">
                <a:solidFill>
                  <a:prstClr val="black"/>
                </a:solidFill>
                <a:latin typeface="Calibri"/>
              </a:rPr>
              <a:t>Huge information pool</a:t>
            </a:r>
          </a:p>
          <a:p>
            <a:pPr>
              <a:spcBef>
                <a:spcPts val="450"/>
              </a:spcBef>
            </a:pPr>
            <a:r>
              <a:rPr lang="en-US" sz="1200" b="1" dirty="0">
                <a:solidFill>
                  <a:prstClr val="black"/>
                </a:solidFill>
                <a:latin typeface="Calibri"/>
              </a:rPr>
              <a:t>Widely used by online generation</a:t>
            </a:r>
          </a:p>
        </p:txBody>
      </p:sp>
      <p:sp>
        <p:nvSpPr>
          <p:cNvPr id="19" name="TextBox 18"/>
          <p:cNvSpPr txBox="1"/>
          <p:nvPr/>
        </p:nvSpPr>
        <p:spPr>
          <a:xfrm>
            <a:off x="5792903" y="3248956"/>
            <a:ext cx="1666809" cy="1166986"/>
          </a:xfrm>
          <a:prstGeom prst="rect">
            <a:avLst/>
          </a:prstGeom>
          <a:solidFill>
            <a:schemeClr val="accent3">
              <a:lumMod val="40000"/>
              <a:lumOff val="60000"/>
            </a:schemeClr>
          </a:solidFill>
        </p:spPr>
        <p:txBody>
          <a:bodyPr wrap="square" rtlCol="0">
            <a:spAutoFit/>
          </a:bodyPr>
          <a:lstStyle/>
          <a:p>
            <a:pPr>
              <a:spcBef>
                <a:spcPts val="450"/>
              </a:spcBef>
            </a:pPr>
            <a:r>
              <a:rPr lang="en-US" sz="1350" b="1" dirty="0">
                <a:solidFill>
                  <a:prstClr val="black"/>
                </a:solidFill>
                <a:latin typeface="Calibri"/>
              </a:rPr>
              <a:t>EXCELLENT SUCCESS</a:t>
            </a:r>
          </a:p>
          <a:p>
            <a:pPr>
              <a:spcBef>
                <a:spcPts val="450"/>
              </a:spcBef>
            </a:pPr>
            <a:r>
              <a:rPr lang="en-US" sz="1200" b="1" dirty="0">
                <a:solidFill>
                  <a:prstClr val="black"/>
                </a:solidFill>
                <a:latin typeface="Calibri"/>
              </a:rPr>
              <a:t>High quality journal papers</a:t>
            </a:r>
          </a:p>
          <a:p>
            <a:pPr>
              <a:spcBef>
                <a:spcPts val="450"/>
              </a:spcBef>
            </a:pPr>
            <a:r>
              <a:rPr lang="en-US" sz="1200" b="1" dirty="0">
                <a:solidFill>
                  <a:prstClr val="black"/>
                </a:solidFill>
                <a:latin typeface="Calibri"/>
              </a:rPr>
              <a:t>Aiming at high impact factor</a:t>
            </a:r>
          </a:p>
        </p:txBody>
      </p:sp>
      <p:sp>
        <p:nvSpPr>
          <p:cNvPr id="20" name="TextBox 19"/>
          <p:cNvSpPr txBox="1"/>
          <p:nvPr/>
        </p:nvSpPr>
        <p:spPr>
          <a:xfrm>
            <a:off x="3361383" y="3231169"/>
            <a:ext cx="2421233" cy="523220"/>
          </a:xfrm>
          <a:prstGeom prst="rect">
            <a:avLst/>
          </a:prstGeom>
          <a:solidFill>
            <a:srgbClr val="FFFFFF"/>
          </a:solidFill>
        </p:spPr>
        <p:txBody>
          <a:bodyPr wrap="square" rtlCol="0">
            <a:spAutoFit/>
          </a:bodyPr>
          <a:lstStyle/>
          <a:p>
            <a:pPr algn="ctr"/>
            <a:r>
              <a:rPr lang="en-GB" sz="1400" dirty="0"/>
              <a:t>special invitation of promising papers, free choice for authors</a:t>
            </a:r>
            <a:endParaRPr lang="en-US" sz="1350" dirty="0">
              <a:solidFill>
                <a:prstClr val="black"/>
              </a:solidFill>
              <a:latin typeface="Calibri"/>
            </a:endParaRPr>
          </a:p>
        </p:txBody>
      </p:sp>
    </p:spTree>
    <p:extLst>
      <p:ext uri="{BB962C8B-B14F-4D97-AF65-F5344CB8AC3E}">
        <p14:creationId xmlns:p14="http://schemas.microsoft.com/office/powerpoint/2010/main" val="3183188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Situation (IPAC)</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03/11/2016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G. Arduini et al. - EPS-AG and EPS-AG Initiatives</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3A71A1B-DCC0-EE44-A1F0-11426C371BF6}"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7" name="Rectangle 6"/>
          <p:cNvSpPr/>
          <p:nvPr/>
        </p:nvSpPr>
        <p:spPr>
          <a:xfrm>
            <a:off x="1333503" y="1409210"/>
            <a:ext cx="6476994" cy="421530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8" name="Can 7"/>
          <p:cNvSpPr/>
          <p:nvPr/>
        </p:nvSpPr>
        <p:spPr>
          <a:xfrm>
            <a:off x="1619631" y="2708920"/>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11" name="Can 10"/>
          <p:cNvSpPr/>
          <p:nvPr/>
        </p:nvSpPr>
        <p:spPr>
          <a:xfrm>
            <a:off x="5721350"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2" name="TextBox 11"/>
          <p:cNvSpPr txBox="1"/>
          <p:nvPr/>
        </p:nvSpPr>
        <p:spPr>
          <a:xfrm>
            <a:off x="1976405" y="1471313"/>
            <a:ext cx="1107676" cy="461665"/>
          </a:xfrm>
          <a:prstGeom prst="rect">
            <a:avLst/>
          </a:prstGeom>
          <a:noFill/>
        </p:spPr>
        <p:txBody>
          <a:bodyPr wrap="none" rtlCol="0">
            <a:spAutoFit/>
          </a:bodyPr>
          <a:lstStyle/>
          <a:p>
            <a:r>
              <a:rPr lang="en-US" sz="2400" b="1" dirty="0">
                <a:solidFill>
                  <a:prstClr val="black"/>
                </a:solidFill>
                <a:latin typeface="Calibri"/>
              </a:rPr>
              <a:t>JACOW</a:t>
            </a:r>
          </a:p>
        </p:txBody>
      </p:sp>
      <p:sp>
        <p:nvSpPr>
          <p:cNvPr id="13" name="TextBox 12"/>
          <p:cNvSpPr txBox="1"/>
          <p:nvPr/>
        </p:nvSpPr>
        <p:spPr>
          <a:xfrm>
            <a:off x="6210298" y="1471313"/>
            <a:ext cx="880369" cy="461665"/>
          </a:xfrm>
          <a:prstGeom prst="rect">
            <a:avLst/>
          </a:prstGeom>
          <a:noFill/>
        </p:spPr>
        <p:txBody>
          <a:bodyPr wrap="none" rtlCol="0">
            <a:spAutoFit/>
          </a:bodyPr>
          <a:lstStyle/>
          <a:p>
            <a:r>
              <a:rPr lang="en-US" sz="2400" b="1" dirty="0">
                <a:solidFill>
                  <a:prstClr val="black"/>
                </a:solidFill>
                <a:latin typeface="Calibri"/>
              </a:rPr>
              <a:t>PRAB</a:t>
            </a:r>
          </a:p>
        </p:txBody>
      </p:sp>
      <p:sp>
        <p:nvSpPr>
          <p:cNvPr id="14" name="TextBox 13"/>
          <p:cNvSpPr txBox="1"/>
          <p:nvPr/>
        </p:nvSpPr>
        <p:spPr>
          <a:xfrm>
            <a:off x="2140078" y="2664649"/>
            <a:ext cx="864339" cy="507831"/>
          </a:xfrm>
          <a:prstGeom prst="rect">
            <a:avLst/>
          </a:prstGeom>
          <a:noFill/>
        </p:spPr>
        <p:txBody>
          <a:bodyPr wrap="none" rtlCol="0">
            <a:spAutoFit/>
          </a:bodyPr>
          <a:lstStyle/>
          <a:p>
            <a:r>
              <a:rPr lang="en-US" sz="2700" b="1" dirty="0">
                <a:solidFill>
                  <a:prstClr val="black"/>
                </a:solidFill>
                <a:latin typeface="Calibri"/>
              </a:rPr>
              <a:t>97 %</a:t>
            </a:r>
          </a:p>
        </p:txBody>
      </p:sp>
      <p:sp>
        <p:nvSpPr>
          <p:cNvPr id="15" name="TextBox 14"/>
          <p:cNvSpPr txBox="1"/>
          <p:nvPr/>
        </p:nvSpPr>
        <p:spPr>
          <a:xfrm>
            <a:off x="6327037" y="2664649"/>
            <a:ext cx="689612" cy="507831"/>
          </a:xfrm>
          <a:prstGeom prst="rect">
            <a:avLst/>
          </a:prstGeom>
          <a:noFill/>
        </p:spPr>
        <p:txBody>
          <a:bodyPr wrap="none" rtlCol="0">
            <a:spAutoFit/>
          </a:bodyPr>
          <a:lstStyle/>
          <a:p>
            <a:r>
              <a:rPr lang="en-US" sz="2700" b="1" dirty="0">
                <a:solidFill>
                  <a:prstClr val="black"/>
                </a:solidFill>
                <a:latin typeface="Calibri"/>
              </a:rPr>
              <a:t>3 %</a:t>
            </a:r>
          </a:p>
        </p:txBody>
      </p:sp>
      <p:sp>
        <p:nvSpPr>
          <p:cNvPr id="16" name="TextBox 15"/>
          <p:cNvSpPr txBox="1"/>
          <p:nvPr/>
        </p:nvSpPr>
        <p:spPr>
          <a:xfrm>
            <a:off x="1559589" y="1855782"/>
            <a:ext cx="1886030" cy="715581"/>
          </a:xfrm>
          <a:prstGeom prst="rect">
            <a:avLst/>
          </a:prstGeom>
          <a:noFill/>
        </p:spPr>
        <p:txBody>
          <a:bodyPr wrap="none" rtlCol="0">
            <a:spAutoFit/>
          </a:bodyPr>
          <a:lstStyle/>
          <a:p>
            <a:pPr algn="ctr"/>
            <a:r>
              <a:rPr lang="en-US" sz="1350" dirty="0">
                <a:solidFill>
                  <a:prstClr val="black"/>
                </a:solidFill>
                <a:latin typeface="Calibri"/>
              </a:rPr>
              <a:t>Non-peer reviewed</a:t>
            </a:r>
          </a:p>
          <a:p>
            <a:pPr algn="ctr"/>
            <a:r>
              <a:rPr lang="en-US" sz="1350" dirty="0">
                <a:solidFill>
                  <a:prstClr val="black"/>
                </a:solidFill>
                <a:latin typeface="Calibri"/>
              </a:rPr>
              <a:t>Conference publications</a:t>
            </a:r>
          </a:p>
          <a:p>
            <a:pPr algn="ctr"/>
            <a:r>
              <a:rPr lang="en-US" sz="1350" dirty="0">
                <a:solidFill>
                  <a:prstClr val="black"/>
                </a:solidFill>
                <a:latin typeface="Calibri"/>
              </a:rPr>
              <a:t>Open source</a:t>
            </a:r>
          </a:p>
        </p:txBody>
      </p:sp>
      <p:sp>
        <p:nvSpPr>
          <p:cNvPr id="17" name="TextBox 16"/>
          <p:cNvSpPr txBox="1"/>
          <p:nvPr/>
        </p:nvSpPr>
        <p:spPr>
          <a:xfrm>
            <a:off x="5803913" y="1855782"/>
            <a:ext cx="1592295" cy="715581"/>
          </a:xfrm>
          <a:prstGeom prst="rect">
            <a:avLst/>
          </a:prstGeom>
          <a:noFill/>
        </p:spPr>
        <p:txBody>
          <a:bodyPr wrap="none" rtlCol="0">
            <a:spAutoFit/>
          </a:bodyPr>
          <a:lstStyle/>
          <a:p>
            <a:pPr algn="ctr"/>
            <a:r>
              <a:rPr lang="en-US" sz="1350" dirty="0">
                <a:solidFill>
                  <a:prstClr val="black"/>
                </a:solidFill>
                <a:latin typeface="Calibri"/>
              </a:rPr>
              <a:t>Peer reviewed</a:t>
            </a:r>
          </a:p>
          <a:p>
            <a:pPr algn="ctr"/>
            <a:r>
              <a:rPr lang="en-US" sz="1350" dirty="0">
                <a:solidFill>
                  <a:prstClr val="black"/>
                </a:solidFill>
                <a:latin typeface="Calibri"/>
              </a:rPr>
              <a:t>Journal publications</a:t>
            </a:r>
          </a:p>
          <a:p>
            <a:pPr algn="ctr"/>
            <a:r>
              <a:rPr lang="en-US" sz="1350" dirty="0">
                <a:solidFill>
                  <a:prstClr val="black"/>
                </a:solidFill>
                <a:latin typeface="Calibri"/>
              </a:rPr>
              <a:t>Open source</a:t>
            </a:r>
          </a:p>
        </p:txBody>
      </p:sp>
      <p:cxnSp>
        <p:nvCxnSpPr>
          <p:cNvPr id="21" name="Straight Connector 20"/>
          <p:cNvCxnSpPr/>
          <p:nvPr/>
        </p:nvCxnSpPr>
        <p:spPr>
          <a:xfrm flipH="1">
            <a:off x="4574031" y="1647310"/>
            <a:ext cx="64940" cy="3809599"/>
          </a:xfrm>
          <a:prstGeom prst="line">
            <a:avLst/>
          </a:prstGeom>
        </p:spPr>
        <p:style>
          <a:lnRef idx="2">
            <a:schemeClr val="accent1"/>
          </a:lnRef>
          <a:fillRef idx="0">
            <a:schemeClr val="accent1"/>
          </a:fillRef>
          <a:effectRef idx="1">
            <a:schemeClr val="accent1"/>
          </a:effectRef>
          <a:fontRef idx="minor">
            <a:schemeClr val="tx1"/>
          </a:fontRef>
        </p:style>
      </p:cxnSp>
      <p:sp>
        <p:nvSpPr>
          <p:cNvPr id="22" name="Right Arrow 21"/>
          <p:cNvSpPr/>
          <p:nvPr/>
        </p:nvSpPr>
        <p:spPr>
          <a:xfrm>
            <a:off x="4108623" y="3833499"/>
            <a:ext cx="995756" cy="400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3" name="TextBox 2"/>
          <p:cNvSpPr txBox="1"/>
          <p:nvPr/>
        </p:nvSpPr>
        <p:spPr>
          <a:xfrm>
            <a:off x="1696838" y="3330700"/>
            <a:ext cx="1666809" cy="1849224"/>
          </a:xfrm>
          <a:prstGeom prst="rect">
            <a:avLst/>
          </a:prstGeom>
          <a:solidFill>
            <a:schemeClr val="accent6">
              <a:lumMod val="40000"/>
              <a:lumOff val="60000"/>
            </a:schemeClr>
          </a:solidFill>
        </p:spPr>
        <p:txBody>
          <a:bodyPr wrap="square" rtlCol="0">
            <a:spAutoFit/>
          </a:bodyPr>
          <a:lstStyle/>
          <a:p>
            <a:pPr>
              <a:spcBef>
                <a:spcPts val="450"/>
              </a:spcBef>
            </a:pPr>
            <a:r>
              <a:rPr lang="en-US" sz="1350" b="1" dirty="0">
                <a:solidFill>
                  <a:prstClr val="black"/>
                </a:solidFill>
                <a:latin typeface="Calibri"/>
              </a:rPr>
              <a:t>ISSUES</a:t>
            </a:r>
          </a:p>
          <a:p>
            <a:pPr>
              <a:spcBef>
                <a:spcPts val="450"/>
              </a:spcBef>
            </a:pPr>
            <a:r>
              <a:rPr lang="en-US" sz="1200" b="1" dirty="0">
                <a:solidFill>
                  <a:prstClr val="black"/>
                </a:solidFill>
                <a:latin typeface="Calibri"/>
              </a:rPr>
              <a:t>No scientific QA</a:t>
            </a:r>
          </a:p>
          <a:p>
            <a:pPr>
              <a:spcBef>
                <a:spcPts val="450"/>
              </a:spcBef>
            </a:pPr>
            <a:r>
              <a:rPr lang="en-US" sz="1200" b="1" dirty="0">
                <a:solidFill>
                  <a:prstClr val="black"/>
                </a:solidFill>
                <a:latin typeface="Calibri"/>
              </a:rPr>
              <a:t>Some only publish here</a:t>
            </a:r>
          </a:p>
          <a:p>
            <a:pPr>
              <a:spcBef>
                <a:spcPts val="450"/>
              </a:spcBef>
            </a:pPr>
            <a:r>
              <a:rPr lang="en-US" sz="1200" b="1" dirty="0" smtClean="0">
                <a:solidFill>
                  <a:prstClr val="black"/>
                </a:solidFill>
                <a:latin typeface="Calibri"/>
                <a:sym typeface="Wingdings"/>
              </a:rPr>
              <a:t>Not </a:t>
            </a:r>
            <a:r>
              <a:rPr lang="en-US" sz="1200" b="1" dirty="0">
                <a:solidFill>
                  <a:prstClr val="black"/>
                </a:solidFill>
                <a:latin typeface="Calibri"/>
                <a:sym typeface="Wingdings"/>
              </a:rPr>
              <a:t>counted as pubs in some </a:t>
            </a:r>
            <a:r>
              <a:rPr lang="en-US" sz="1200" b="1" dirty="0" err="1">
                <a:solidFill>
                  <a:prstClr val="black"/>
                </a:solidFill>
                <a:latin typeface="Calibri"/>
                <a:sym typeface="Wingdings"/>
              </a:rPr>
              <a:t>organiz</a:t>
            </a:r>
            <a:r>
              <a:rPr lang="en-US" sz="1200" b="1" dirty="0">
                <a:solidFill>
                  <a:prstClr val="black"/>
                </a:solidFill>
                <a:latin typeface="Calibri"/>
                <a:sym typeface="Wingdings"/>
              </a:rPr>
              <a:t>. at all</a:t>
            </a:r>
          </a:p>
          <a:p>
            <a:pPr>
              <a:spcBef>
                <a:spcPts val="450"/>
              </a:spcBef>
            </a:pPr>
            <a:r>
              <a:rPr lang="en-US" sz="1200" b="1" dirty="0">
                <a:solidFill>
                  <a:prstClr val="black"/>
                </a:solidFill>
                <a:latin typeface="Calibri"/>
                <a:sym typeface="Wingdings"/>
              </a:rPr>
              <a:t>No training in peer review for young coll.</a:t>
            </a:r>
            <a:endParaRPr lang="en-US" sz="1200" b="1" dirty="0">
              <a:solidFill>
                <a:prstClr val="black"/>
              </a:solidFill>
              <a:latin typeface="Calibri"/>
            </a:endParaRPr>
          </a:p>
        </p:txBody>
      </p:sp>
      <p:sp>
        <p:nvSpPr>
          <p:cNvPr id="19" name="TextBox 18"/>
          <p:cNvSpPr txBox="1"/>
          <p:nvPr/>
        </p:nvSpPr>
        <p:spPr>
          <a:xfrm>
            <a:off x="5792903" y="3248956"/>
            <a:ext cx="1666809" cy="918200"/>
          </a:xfrm>
          <a:prstGeom prst="rect">
            <a:avLst/>
          </a:prstGeom>
          <a:solidFill>
            <a:schemeClr val="accent6">
              <a:lumMod val="40000"/>
              <a:lumOff val="60000"/>
            </a:schemeClr>
          </a:solidFill>
        </p:spPr>
        <p:txBody>
          <a:bodyPr wrap="square" rtlCol="0">
            <a:spAutoFit/>
          </a:bodyPr>
          <a:lstStyle/>
          <a:p>
            <a:pPr>
              <a:spcBef>
                <a:spcPts val="450"/>
              </a:spcBef>
            </a:pPr>
            <a:r>
              <a:rPr lang="en-US" sz="1350" b="1" dirty="0">
                <a:solidFill>
                  <a:prstClr val="black"/>
                </a:solidFill>
                <a:latin typeface="Calibri"/>
              </a:rPr>
              <a:t>ISSUES</a:t>
            </a:r>
          </a:p>
          <a:p>
            <a:pPr>
              <a:spcBef>
                <a:spcPts val="450"/>
              </a:spcBef>
            </a:pPr>
            <a:r>
              <a:rPr lang="en-US" sz="1200" b="1" dirty="0">
                <a:solidFill>
                  <a:prstClr val="black"/>
                </a:solidFill>
                <a:latin typeface="Calibri"/>
              </a:rPr>
              <a:t>Impact factor lower than possible due to lack of citations</a:t>
            </a:r>
          </a:p>
        </p:txBody>
      </p:sp>
      <p:sp>
        <p:nvSpPr>
          <p:cNvPr id="20" name="TextBox 19"/>
          <p:cNvSpPr txBox="1"/>
          <p:nvPr/>
        </p:nvSpPr>
        <p:spPr>
          <a:xfrm>
            <a:off x="3323449" y="3231169"/>
            <a:ext cx="2421233" cy="523220"/>
          </a:xfrm>
          <a:prstGeom prst="rect">
            <a:avLst/>
          </a:prstGeom>
          <a:solidFill>
            <a:srgbClr val="FFFFFF"/>
          </a:solidFill>
        </p:spPr>
        <p:txBody>
          <a:bodyPr wrap="square" rtlCol="0">
            <a:spAutoFit/>
          </a:bodyPr>
          <a:lstStyle/>
          <a:p>
            <a:pPr algn="ctr"/>
            <a:r>
              <a:rPr lang="en-GB" sz="1400" dirty="0"/>
              <a:t>special invitation of promising papers, free choice for authors</a:t>
            </a:r>
            <a:endParaRPr lang="en-US" sz="1350" dirty="0">
              <a:solidFill>
                <a:prstClr val="black"/>
              </a:solidFill>
              <a:latin typeface="Calibri"/>
            </a:endParaRPr>
          </a:p>
        </p:txBody>
      </p:sp>
    </p:spTree>
    <p:extLst>
      <p:ext uri="{BB962C8B-B14F-4D97-AF65-F5344CB8AC3E}">
        <p14:creationId xmlns:p14="http://schemas.microsoft.com/office/powerpoint/2010/main" val="3366228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achievements of IPAC and </a:t>
            </a:r>
            <a:r>
              <a:rPr lang="en-US" dirty="0" err="1" smtClean="0"/>
              <a:t>JACoW</a:t>
            </a:r>
            <a:r>
              <a:rPr lang="en-US" dirty="0" smtClean="0"/>
              <a:t> </a:t>
            </a:r>
            <a:r>
              <a:rPr lang="en-US" dirty="0"/>
              <a:t>should be </a:t>
            </a:r>
            <a:r>
              <a:rPr lang="en-US" dirty="0" smtClean="0"/>
              <a:t>preserved.</a:t>
            </a:r>
          </a:p>
          <a:p>
            <a:r>
              <a:rPr lang="en-US" dirty="0" smtClean="0"/>
              <a:t>Medium/Long term: </a:t>
            </a:r>
          </a:p>
          <a:p>
            <a:pPr lvl="1"/>
            <a:r>
              <a:rPr lang="en-US" b="1" dirty="0" smtClean="0"/>
              <a:t>EPS-AG formulates a statement that provides input to science funding bodies on publications and their recognition in accelerator science</a:t>
            </a:r>
            <a:r>
              <a:rPr lang="en-US" dirty="0" smtClean="0"/>
              <a:t>. Ongoing effort.</a:t>
            </a:r>
          </a:p>
          <a:p>
            <a:r>
              <a:rPr lang="en-US" dirty="0" smtClean="0"/>
              <a:t>Short-term: </a:t>
            </a:r>
          </a:p>
          <a:p>
            <a:pPr lvl="1"/>
            <a:r>
              <a:rPr lang="en-US" dirty="0" smtClean="0"/>
              <a:t>Start </a:t>
            </a:r>
            <a:r>
              <a:rPr lang="en-US" dirty="0"/>
              <a:t>a process of </a:t>
            </a:r>
            <a:r>
              <a:rPr lang="en-US" b="1" dirty="0"/>
              <a:t>turning the IPAC conference proceedings into </a:t>
            </a:r>
            <a:r>
              <a:rPr lang="en-US" b="1" dirty="0" smtClean="0"/>
              <a:t>open </a:t>
            </a:r>
            <a:r>
              <a:rPr lang="en-US" b="1" dirty="0"/>
              <a:t>access</a:t>
            </a:r>
            <a:r>
              <a:rPr lang="en-US" dirty="0"/>
              <a:t> </a:t>
            </a:r>
            <a:r>
              <a:rPr lang="en-US" b="1" dirty="0" smtClean="0"/>
              <a:t>indexed publications </a:t>
            </a:r>
            <a:r>
              <a:rPr lang="en-US" dirty="0" smtClean="0"/>
              <a:t>for </a:t>
            </a:r>
            <a:r>
              <a:rPr lang="en-US" dirty="0"/>
              <a:t>a significant fraction of conference </a:t>
            </a:r>
            <a:r>
              <a:rPr lang="en-US" dirty="0" smtClean="0"/>
              <a:t>papers</a:t>
            </a:r>
            <a:r>
              <a:rPr lang="en-US" dirty="0"/>
              <a:t>.</a:t>
            </a:r>
          </a:p>
        </p:txBody>
      </p:sp>
      <p:sp>
        <p:nvSpPr>
          <p:cNvPr id="4" name="Date Placeholder 3"/>
          <p:cNvSpPr>
            <a:spLocks noGrp="1"/>
          </p:cNvSpPr>
          <p:nvPr>
            <p:ph type="dt" sz="half" idx="10"/>
          </p:nvPr>
        </p:nvSpPr>
        <p:spPr/>
        <p:txBody>
          <a:bodyPr/>
          <a:lstStyle/>
          <a:p>
            <a:r>
              <a:rPr lang="en-US" smtClean="0"/>
              <a:t>03/11/2016</a:t>
            </a:r>
            <a:endParaRPr lang="en-US"/>
          </a:p>
        </p:txBody>
      </p:sp>
      <p:sp>
        <p:nvSpPr>
          <p:cNvPr id="5" name="Footer Placeholder 4"/>
          <p:cNvSpPr>
            <a:spLocks noGrp="1"/>
          </p:cNvSpPr>
          <p:nvPr>
            <p:ph type="ftr" sz="quarter" idx="11"/>
          </p:nvPr>
        </p:nvSpPr>
        <p:spPr/>
        <p:txBody>
          <a:bodyPr/>
          <a:lstStyle/>
          <a:p>
            <a:r>
              <a:rPr lang="en-US" smtClean="0"/>
              <a:t>G. Arduini et al. - EPS-AG and EPS-AG Initiatives</a:t>
            </a:r>
            <a:endParaRPr lang="en-US"/>
          </a:p>
        </p:txBody>
      </p:sp>
      <p:sp>
        <p:nvSpPr>
          <p:cNvPr id="6" name="Slide Number Placeholder 5"/>
          <p:cNvSpPr>
            <a:spLocks noGrp="1"/>
          </p:cNvSpPr>
          <p:nvPr>
            <p:ph type="sldNum" sz="quarter" idx="12"/>
          </p:nvPr>
        </p:nvSpPr>
        <p:spPr/>
        <p:txBody>
          <a:bodyPr/>
          <a:lstStyle/>
          <a:p>
            <a:fld id="{03A71A1B-DCC0-EE44-A1F0-11426C371BF6}" type="slidenum">
              <a:rPr lang="en-US" smtClean="0"/>
              <a:t>18</a:t>
            </a:fld>
            <a:endParaRPr lang="en-US"/>
          </a:p>
        </p:txBody>
      </p:sp>
    </p:spTree>
    <p:extLst>
      <p:ext uri="{BB962C8B-B14F-4D97-AF65-F5344CB8AC3E}">
        <p14:creationId xmlns:p14="http://schemas.microsoft.com/office/powerpoint/2010/main" val="3590165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IPAC2017 (Pilot)</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03/11/2016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G. Arduini et al. - EPS-AG and EPS-AG Initiatives</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3A71A1B-DCC0-EE44-A1F0-11426C371BF6}"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
        <p:nvSpPr>
          <p:cNvPr id="7" name="Rectangle 6"/>
          <p:cNvSpPr/>
          <p:nvPr/>
        </p:nvSpPr>
        <p:spPr>
          <a:xfrm>
            <a:off x="1333503" y="1409210"/>
            <a:ext cx="6476994" cy="421530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8" name="Can 7"/>
          <p:cNvSpPr/>
          <p:nvPr/>
        </p:nvSpPr>
        <p:spPr>
          <a:xfrm>
            <a:off x="1457282"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1" name="Can 10"/>
          <p:cNvSpPr/>
          <p:nvPr/>
        </p:nvSpPr>
        <p:spPr>
          <a:xfrm>
            <a:off x="5851229"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2" name="TextBox 11"/>
          <p:cNvSpPr txBox="1"/>
          <p:nvPr/>
        </p:nvSpPr>
        <p:spPr>
          <a:xfrm>
            <a:off x="2879587" y="1471313"/>
            <a:ext cx="1107676" cy="461665"/>
          </a:xfrm>
          <a:prstGeom prst="rect">
            <a:avLst/>
          </a:prstGeom>
          <a:noFill/>
        </p:spPr>
        <p:txBody>
          <a:bodyPr wrap="none" rtlCol="0">
            <a:spAutoFit/>
          </a:bodyPr>
          <a:lstStyle/>
          <a:p>
            <a:r>
              <a:rPr lang="en-US" sz="2400" b="1" dirty="0">
                <a:solidFill>
                  <a:prstClr val="black"/>
                </a:solidFill>
                <a:latin typeface="Calibri"/>
              </a:rPr>
              <a:t>JACOW</a:t>
            </a:r>
          </a:p>
        </p:txBody>
      </p:sp>
      <p:sp>
        <p:nvSpPr>
          <p:cNvPr id="13" name="TextBox 12"/>
          <p:cNvSpPr txBox="1"/>
          <p:nvPr/>
        </p:nvSpPr>
        <p:spPr>
          <a:xfrm>
            <a:off x="6210298" y="1471313"/>
            <a:ext cx="880369" cy="461665"/>
          </a:xfrm>
          <a:prstGeom prst="rect">
            <a:avLst/>
          </a:prstGeom>
          <a:noFill/>
        </p:spPr>
        <p:txBody>
          <a:bodyPr wrap="none" rtlCol="0">
            <a:spAutoFit/>
          </a:bodyPr>
          <a:lstStyle/>
          <a:p>
            <a:r>
              <a:rPr lang="en-US" sz="2400" b="1" dirty="0">
                <a:solidFill>
                  <a:prstClr val="black"/>
                </a:solidFill>
                <a:latin typeface="Calibri"/>
              </a:rPr>
              <a:t>PRAB</a:t>
            </a:r>
          </a:p>
        </p:txBody>
      </p:sp>
      <p:sp>
        <p:nvSpPr>
          <p:cNvPr id="14" name="TextBox 13"/>
          <p:cNvSpPr txBox="1"/>
          <p:nvPr/>
        </p:nvSpPr>
        <p:spPr>
          <a:xfrm>
            <a:off x="1977728" y="2664649"/>
            <a:ext cx="864339" cy="507831"/>
          </a:xfrm>
          <a:prstGeom prst="rect">
            <a:avLst/>
          </a:prstGeom>
          <a:noFill/>
        </p:spPr>
        <p:txBody>
          <a:bodyPr wrap="none" rtlCol="0">
            <a:spAutoFit/>
          </a:bodyPr>
          <a:lstStyle/>
          <a:p>
            <a:r>
              <a:rPr lang="en-US" sz="2700" b="1" dirty="0">
                <a:solidFill>
                  <a:prstClr val="black"/>
                </a:solidFill>
                <a:latin typeface="Calibri"/>
              </a:rPr>
              <a:t>82 %</a:t>
            </a:r>
          </a:p>
        </p:txBody>
      </p:sp>
      <p:sp>
        <p:nvSpPr>
          <p:cNvPr id="15" name="TextBox 14"/>
          <p:cNvSpPr txBox="1"/>
          <p:nvPr/>
        </p:nvSpPr>
        <p:spPr>
          <a:xfrm>
            <a:off x="6456916" y="2664649"/>
            <a:ext cx="689612" cy="507831"/>
          </a:xfrm>
          <a:prstGeom prst="rect">
            <a:avLst/>
          </a:prstGeom>
          <a:noFill/>
        </p:spPr>
        <p:txBody>
          <a:bodyPr wrap="none" rtlCol="0">
            <a:spAutoFit/>
          </a:bodyPr>
          <a:lstStyle/>
          <a:p>
            <a:r>
              <a:rPr lang="en-US" sz="2700" b="1" dirty="0">
                <a:solidFill>
                  <a:prstClr val="black"/>
                </a:solidFill>
                <a:latin typeface="Calibri"/>
              </a:rPr>
              <a:t>3 %</a:t>
            </a:r>
          </a:p>
        </p:txBody>
      </p:sp>
      <p:sp>
        <p:nvSpPr>
          <p:cNvPr id="16" name="TextBox 15"/>
          <p:cNvSpPr txBox="1"/>
          <p:nvPr/>
        </p:nvSpPr>
        <p:spPr>
          <a:xfrm>
            <a:off x="1516296" y="1855782"/>
            <a:ext cx="1886030" cy="715581"/>
          </a:xfrm>
          <a:prstGeom prst="rect">
            <a:avLst/>
          </a:prstGeom>
          <a:noFill/>
        </p:spPr>
        <p:txBody>
          <a:bodyPr wrap="none" rtlCol="0">
            <a:spAutoFit/>
          </a:bodyPr>
          <a:lstStyle/>
          <a:p>
            <a:pPr algn="ctr"/>
            <a:r>
              <a:rPr lang="en-US" sz="1350" dirty="0">
                <a:solidFill>
                  <a:prstClr val="black"/>
                </a:solidFill>
                <a:latin typeface="Calibri"/>
              </a:rPr>
              <a:t>Non-peer reviewed</a:t>
            </a:r>
          </a:p>
          <a:p>
            <a:pPr algn="ctr"/>
            <a:r>
              <a:rPr lang="en-US" sz="1350" dirty="0">
                <a:solidFill>
                  <a:prstClr val="black"/>
                </a:solidFill>
                <a:latin typeface="Calibri"/>
              </a:rPr>
              <a:t>Conference publications</a:t>
            </a:r>
          </a:p>
          <a:p>
            <a:pPr algn="ctr"/>
            <a:r>
              <a:rPr lang="en-US" sz="1350" dirty="0">
                <a:solidFill>
                  <a:prstClr val="black"/>
                </a:solidFill>
                <a:latin typeface="Calibri"/>
              </a:rPr>
              <a:t>Open source</a:t>
            </a:r>
          </a:p>
        </p:txBody>
      </p:sp>
      <p:sp>
        <p:nvSpPr>
          <p:cNvPr id="17" name="TextBox 16"/>
          <p:cNvSpPr txBox="1"/>
          <p:nvPr/>
        </p:nvSpPr>
        <p:spPr>
          <a:xfrm>
            <a:off x="5803913" y="1855782"/>
            <a:ext cx="1592295" cy="715581"/>
          </a:xfrm>
          <a:prstGeom prst="rect">
            <a:avLst/>
          </a:prstGeom>
          <a:noFill/>
        </p:spPr>
        <p:txBody>
          <a:bodyPr wrap="none" rtlCol="0">
            <a:spAutoFit/>
          </a:bodyPr>
          <a:lstStyle/>
          <a:p>
            <a:pPr algn="ctr"/>
            <a:r>
              <a:rPr lang="en-US" sz="1350" dirty="0">
                <a:solidFill>
                  <a:prstClr val="black"/>
                </a:solidFill>
                <a:latin typeface="Calibri"/>
              </a:rPr>
              <a:t>Peer reviewed</a:t>
            </a:r>
          </a:p>
          <a:p>
            <a:pPr algn="ctr"/>
            <a:r>
              <a:rPr lang="en-US" sz="1350" dirty="0">
                <a:solidFill>
                  <a:prstClr val="black"/>
                </a:solidFill>
                <a:latin typeface="Calibri"/>
              </a:rPr>
              <a:t>Journal publications</a:t>
            </a:r>
          </a:p>
          <a:p>
            <a:pPr algn="ctr"/>
            <a:r>
              <a:rPr lang="en-US" sz="1350" dirty="0">
                <a:solidFill>
                  <a:prstClr val="black"/>
                </a:solidFill>
                <a:latin typeface="Calibri"/>
              </a:rPr>
              <a:t>Open source</a:t>
            </a:r>
          </a:p>
        </p:txBody>
      </p:sp>
      <p:sp>
        <p:nvSpPr>
          <p:cNvPr id="18" name="Can 17"/>
          <p:cNvSpPr/>
          <p:nvPr/>
        </p:nvSpPr>
        <p:spPr>
          <a:xfrm>
            <a:off x="3668706" y="2729583"/>
            <a:ext cx="1800140" cy="28083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9" name="TextBox 18"/>
          <p:cNvSpPr txBox="1"/>
          <p:nvPr/>
        </p:nvSpPr>
        <p:spPr>
          <a:xfrm>
            <a:off x="4189152" y="2664649"/>
            <a:ext cx="864339" cy="507831"/>
          </a:xfrm>
          <a:prstGeom prst="rect">
            <a:avLst/>
          </a:prstGeom>
          <a:noFill/>
        </p:spPr>
        <p:txBody>
          <a:bodyPr wrap="none" rtlCol="0">
            <a:spAutoFit/>
          </a:bodyPr>
          <a:lstStyle/>
          <a:p>
            <a:r>
              <a:rPr lang="en-US" sz="2700" b="1" dirty="0">
                <a:solidFill>
                  <a:prstClr val="black"/>
                </a:solidFill>
                <a:latin typeface="Calibri"/>
              </a:rPr>
              <a:t>15 %</a:t>
            </a:r>
          </a:p>
        </p:txBody>
      </p:sp>
      <p:sp>
        <p:nvSpPr>
          <p:cNvPr id="20" name="TextBox 19"/>
          <p:cNvSpPr txBox="1"/>
          <p:nvPr/>
        </p:nvSpPr>
        <p:spPr>
          <a:xfrm>
            <a:off x="3628510" y="1909895"/>
            <a:ext cx="1685141" cy="715581"/>
          </a:xfrm>
          <a:prstGeom prst="rect">
            <a:avLst/>
          </a:prstGeom>
          <a:noFill/>
        </p:spPr>
        <p:txBody>
          <a:bodyPr wrap="none" rtlCol="0">
            <a:spAutoFit/>
          </a:bodyPr>
          <a:lstStyle/>
          <a:p>
            <a:pPr algn="ctr"/>
            <a:r>
              <a:rPr lang="en-US" sz="1350" b="1" u="sng" dirty="0">
                <a:solidFill>
                  <a:prstClr val="black"/>
                </a:solidFill>
                <a:latin typeface="Calibri"/>
              </a:rPr>
              <a:t>Peer reviewed</a:t>
            </a:r>
          </a:p>
          <a:p>
            <a:pPr algn="ctr"/>
            <a:r>
              <a:rPr lang="en-US" sz="1350" dirty="0">
                <a:solidFill>
                  <a:prstClr val="black"/>
                </a:solidFill>
                <a:latin typeface="Calibri"/>
              </a:rPr>
              <a:t>Conference </a:t>
            </a:r>
            <a:r>
              <a:rPr lang="en-US" sz="1350" b="1" u="sng" dirty="0">
                <a:solidFill>
                  <a:prstClr val="black"/>
                </a:solidFill>
                <a:latin typeface="Calibri"/>
              </a:rPr>
              <a:t>preprints</a:t>
            </a:r>
          </a:p>
          <a:p>
            <a:pPr algn="ctr"/>
            <a:r>
              <a:rPr lang="en-US" sz="1350" dirty="0">
                <a:solidFill>
                  <a:prstClr val="black"/>
                </a:solidFill>
                <a:latin typeface="Calibri"/>
              </a:rPr>
              <a:t>Open source</a:t>
            </a:r>
          </a:p>
        </p:txBody>
      </p:sp>
      <p:sp>
        <p:nvSpPr>
          <p:cNvPr id="24" name="Right Arrow 23"/>
          <p:cNvSpPr/>
          <p:nvPr/>
        </p:nvSpPr>
        <p:spPr>
          <a:xfrm>
            <a:off x="5504113" y="4028310"/>
            <a:ext cx="334795" cy="400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26" name="Right Arrow 25"/>
          <p:cNvSpPr/>
          <p:nvPr/>
        </p:nvSpPr>
        <p:spPr>
          <a:xfrm>
            <a:off x="3298073" y="4028310"/>
            <a:ext cx="334795" cy="400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27" name="TextBox 26"/>
          <p:cNvSpPr txBox="1"/>
          <p:nvPr/>
        </p:nvSpPr>
        <p:spPr>
          <a:xfrm rot="16200000">
            <a:off x="1795018" y="3811042"/>
            <a:ext cx="3273012" cy="300082"/>
          </a:xfrm>
          <a:prstGeom prst="rect">
            <a:avLst/>
          </a:prstGeom>
          <a:noFill/>
        </p:spPr>
        <p:txBody>
          <a:bodyPr wrap="none" rtlCol="0">
            <a:spAutoFit/>
          </a:bodyPr>
          <a:lstStyle/>
          <a:p>
            <a:pPr algn="ctr"/>
            <a:r>
              <a:rPr lang="en-US" sz="1350" b="1" i="1" dirty="0">
                <a:solidFill>
                  <a:prstClr val="black"/>
                </a:solidFill>
                <a:latin typeface="Calibri"/>
              </a:rPr>
              <a:t>Author choice               First come, first serve</a:t>
            </a:r>
          </a:p>
        </p:txBody>
      </p:sp>
      <p:sp>
        <p:nvSpPr>
          <p:cNvPr id="23" name="TextBox 22"/>
          <p:cNvSpPr txBox="1"/>
          <p:nvPr/>
        </p:nvSpPr>
        <p:spPr>
          <a:xfrm rot="16200000">
            <a:off x="4770683" y="3105318"/>
            <a:ext cx="1756798" cy="300082"/>
          </a:xfrm>
          <a:prstGeom prst="rect">
            <a:avLst/>
          </a:prstGeom>
          <a:solidFill>
            <a:srgbClr val="FFFFFF"/>
          </a:solidFill>
        </p:spPr>
        <p:txBody>
          <a:bodyPr wrap="square" rtlCol="0">
            <a:spAutoFit/>
          </a:bodyPr>
          <a:lstStyle/>
          <a:p>
            <a:pPr algn="ctr"/>
            <a:r>
              <a:rPr lang="en-GB" sz="1350" b="1" i="1" dirty="0" smtClean="0"/>
              <a:t>promising papers</a:t>
            </a:r>
            <a:endParaRPr lang="en-US" sz="1350" b="1" i="1" dirty="0">
              <a:solidFill>
                <a:prstClr val="black"/>
              </a:solidFill>
              <a:latin typeface="Calibri"/>
            </a:endParaRPr>
          </a:p>
        </p:txBody>
      </p:sp>
      <p:sp>
        <p:nvSpPr>
          <p:cNvPr id="28" name="TextBox 27"/>
          <p:cNvSpPr txBox="1"/>
          <p:nvPr/>
        </p:nvSpPr>
        <p:spPr>
          <a:xfrm rot="16200000">
            <a:off x="4797421" y="5166376"/>
            <a:ext cx="1675270" cy="307777"/>
          </a:xfrm>
          <a:prstGeom prst="rect">
            <a:avLst/>
          </a:prstGeom>
          <a:solidFill>
            <a:srgbClr val="FFFFFF"/>
          </a:solidFill>
        </p:spPr>
        <p:txBody>
          <a:bodyPr wrap="square" rtlCol="0">
            <a:spAutoFit/>
          </a:bodyPr>
          <a:lstStyle/>
          <a:p>
            <a:pPr algn="ctr"/>
            <a:r>
              <a:rPr lang="en-GB" sz="1400" b="1" i="1" dirty="0"/>
              <a:t>special </a:t>
            </a:r>
            <a:r>
              <a:rPr lang="en-GB" sz="1350" b="1" i="1" dirty="0"/>
              <a:t>invitation</a:t>
            </a:r>
            <a:r>
              <a:rPr lang="en-GB" sz="1400" b="1" i="1" dirty="0"/>
              <a:t> </a:t>
            </a:r>
            <a:r>
              <a:rPr lang="en-GB" sz="1400" b="1" i="1" dirty="0" smtClean="0"/>
              <a:t>of</a:t>
            </a:r>
            <a:endParaRPr lang="en-US" sz="1350" b="1" i="1" dirty="0">
              <a:solidFill>
                <a:prstClr val="black"/>
              </a:solidFill>
              <a:latin typeface="Calibri"/>
            </a:endParaRPr>
          </a:p>
        </p:txBody>
      </p:sp>
    </p:spTree>
    <p:extLst>
      <p:ext uri="{BB962C8B-B14F-4D97-AF65-F5344CB8AC3E}">
        <p14:creationId xmlns:p14="http://schemas.microsoft.com/office/powerpoint/2010/main" val="1600160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Who are we?</a:t>
            </a:r>
            <a:endParaRPr lang="en-GB" dirty="0"/>
          </a:p>
        </p:txBody>
      </p:sp>
      <p:sp>
        <p:nvSpPr>
          <p:cNvPr id="3" name="Content Placeholder 2"/>
          <p:cNvSpPr>
            <a:spLocks noGrp="1"/>
          </p:cNvSpPr>
          <p:nvPr>
            <p:ph idx="1"/>
          </p:nvPr>
        </p:nvSpPr>
        <p:spPr/>
        <p:txBody>
          <a:bodyPr>
            <a:normAutofit/>
          </a:bodyPr>
          <a:lstStyle/>
          <a:p>
            <a:r>
              <a:rPr lang="en-US" dirty="0" smtClean="0"/>
              <a:t>EPS-AG:</a:t>
            </a:r>
          </a:p>
          <a:p>
            <a:pPr lvl="1"/>
            <a:r>
              <a:rPr lang="en-US" dirty="0"/>
              <a:t> </a:t>
            </a:r>
            <a:r>
              <a:rPr lang="en-US" dirty="0" smtClean="0">
                <a:solidFill>
                  <a:srgbClr val="FF0000"/>
                </a:solidFill>
              </a:rPr>
              <a:t>277 members to date</a:t>
            </a:r>
            <a:endParaRPr lang="en-US" dirty="0">
              <a:solidFill>
                <a:srgbClr val="FF0000"/>
              </a:solidFill>
            </a:endParaRPr>
          </a:p>
          <a:p>
            <a:pPr lvl="1"/>
            <a:endParaRPr lang="en-US" dirty="0"/>
          </a:p>
          <a:p>
            <a:pPr fontAlgn="ctr"/>
            <a:r>
              <a:rPr lang="en-US" dirty="0" smtClean="0">
                <a:effectLst/>
              </a:rPr>
              <a:t>The EPS-AG is managed by an Elected Board (18 Members). Elections to the Board are held every three years, and a General Assembly takes place during each IPAC in Europe.</a:t>
            </a:r>
          </a:p>
          <a:p>
            <a:pPr lvl="1"/>
            <a:endParaRPr lang="en-US" dirty="0" smtClean="0"/>
          </a:p>
          <a:p>
            <a:endParaRPr lang="en-GB" dirty="0"/>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2</a:t>
            </a:fld>
            <a:endParaRPr lang="en-GB"/>
          </a:p>
        </p:txBody>
      </p:sp>
    </p:spTree>
    <p:extLst>
      <p:ext uri="{BB962C8B-B14F-4D97-AF65-F5344CB8AC3E}">
        <p14:creationId xmlns:p14="http://schemas.microsoft.com/office/powerpoint/2010/main" val="2189768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Refereed </a:t>
            </a:r>
            <a:r>
              <a:rPr lang="en-US" dirty="0"/>
              <a:t>IPAC proceedings</a:t>
            </a:r>
            <a:r>
              <a:rPr lang="en-US" dirty="0" smtClean="0">
                <a:effectLst/>
              </a:rPr>
              <a:t> </a:t>
            </a:r>
            <a:endParaRPr lang="en-US" dirty="0"/>
          </a:p>
        </p:txBody>
      </p:sp>
      <p:sp>
        <p:nvSpPr>
          <p:cNvPr id="3" name="Content Placeholder 2"/>
          <p:cNvSpPr>
            <a:spLocks noGrp="1"/>
          </p:cNvSpPr>
          <p:nvPr>
            <p:ph idx="1"/>
          </p:nvPr>
        </p:nvSpPr>
        <p:spPr>
          <a:xfrm>
            <a:off x="254004" y="1193808"/>
            <a:ext cx="8669862" cy="4969925"/>
          </a:xfrm>
        </p:spPr>
        <p:txBody>
          <a:bodyPr>
            <a:noAutofit/>
          </a:bodyPr>
          <a:lstStyle/>
          <a:p>
            <a:r>
              <a:rPr lang="en-US" sz="2400" dirty="0" smtClean="0"/>
              <a:t>Lean </a:t>
            </a:r>
            <a:r>
              <a:rPr lang="en-US" sz="2400" dirty="0"/>
              <a:t>reviewing process </a:t>
            </a:r>
            <a:r>
              <a:rPr lang="en-US" sz="2400" dirty="0" smtClean="0"/>
              <a:t>such that a fraction </a:t>
            </a:r>
            <a:r>
              <a:rPr lang="en-US" sz="2400" dirty="0"/>
              <a:t>of the conference papers shall be recognized as publications (listed in Thomson, ISIS and/or SCOPUS) and counted in the </a:t>
            </a:r>
            <a:r>
              <a:rPr lang="en-US" sz="2400" b="1" dirty="0"/>
              <a:t>performance indicators of </a:t>
            </a:r>
            <a:r>
              <a:rPr lang="en-US" sz="2400" b="1" dirty="0" smtClean="0"/>
              <a:t>research </a:t>
            </a:r>
            <a:r>
              <a:rPr lang="en-US" sz="2400" b="1" dirty="0"/>
              <a:t>organizations</a:t>
            </a:r>
            <a:r>
              <a:rPr lang="en-US" sz="2400" dirty="0"/>
              <a:t>.</a:t>
            </a:r>
            <a:r>
              <a:rPr lang="en-US" sz="2400" dirty="0" smtClean="0">
                <a:effectLst/>
              </a:rPr>
              <a:t> </a:t>
            </a:r>
          </a:p>
          <a:p>
            <a:pPr lvl="1"/>
            <a:r>
              <a:rPr lang="en-US" sz="2000" b="1" dirty="0" smtClean="0"/>
              <a:t>Young </a:t>
            </a:r>
            <a:r>
              <a:rPr lang="en-US" sz="2000" b="1" dirty="0"/>
              <a:t>accelerator scientists </a:t>
            </a:r>
            <a:r>
              <a:rPr lang="en-US" sz="2000" dirty="0" smtClean="0"/>
              <a:t>trained </a:t>
            </a:r>
            <a:r>
              <a:rPr lang="en-US" sz="2000" dirty="0"/>
              <a:t>early on for peer-review </a:t>
            </a:r>
            <a:r>
              <a:rPr lang="en-US" sz="2000" dirty="0" smtClean="0"/>
              <a:t>publication </a:t>
            </a:r>
            <a:r>
              <a:rPr lang="en-US" sz="2000" dirty="0" smtClean="0">
                <a:sym typeface="Wingdings"/>
              </a:rPr>
              <a:t> </a:t>
            </a:r>
            <a:r>
              <a:rPr lang="en-US" sz="2000" b="1" dirty="0" smtClean="0"/>
              <a:t>more </a:t>
            </a:r>
            <a:r>
              <a:rPr lang="en-US" sz="2000" b="1" dirty="0"/>
              <a:t>peer-reviewed </a:t>
            </a:r>
            <a:r>
              <a:rPr lang="en-US" sz="2000" b="1" dirty="0" smtClean="0"/>
              <a:t>publications. </a:t>
            </a:r>
            <a:r>
              <a:rPr lang="en-US" sz="2000" dirty="0"/>
              <a:t>L</a:t>
            </a:r>
            <a:r>
              <a:rPr lang="en-US" sz="2000" dirty="0" smtClean="0"/>
              <a:t>ater </a:t>
            </a:r>
            <a:r>
              <a:rPr lang="en-US" sz="2000" dirty="0"/>
              <a:t>expected to aim at higher impact journals, such increasing </a:t>
            </a:r>
            <a:r>
              <a:rPr lang="en-US" sz="2000" dirty="0" smtClean="0"/>
              <a:t>overall </a:t>
            </a:r>
            <a:r>
              <a:rPr lang="en-US" sz="2000" dirty="0"/>
              <a:t>science impact of our field even </a:t>
            </a:r>
            <a:r>
              <a:rPr lang="en-US" sz="2000" dirty="0" smtClean="0"/>
              <a:t>more.</a:t>
            </a:r>
          </a:p>
          <a:p>
            <a:pPr lvl="1"/>
            <a:r>
              <a:rPr lang="en-US" sz="2000" dirty="0"/>
              <a:t>Consistent referencing rules for the modified IPAC proceedings will </a:t>
            </a:r>
            <a:r>
              <a:rPr lang="en-US" sz="2000" b="1" dirty="0"/>
              <a:t>increase the impact factor of accelerator journals</a:t>
            </a:r>
            <a:r>
              <a:rPr lang="en-US" sz="2000" dirty="0"/>
              <a:t>, such as PRAB (previously </a:t>
            </a:r>
            <a:r>
              <a:rPr lang="en-US" sz="2000" dirty="0" smtClean="0"/>
              <a:t>PRSTAB</a:t>
            </a:r>
            <a:r>
              <a:rPr lang="en-US" sz="2000" dirty="0"/>
              <a:t>). These journals aim at high impact factor.</a:t>
            </a:r>
            <a:r>
              <a:rPr lang="en-US" sz="2000" dirty="0" smtClean="0">
                <a:effectLst/>
              </a:rPr>
              <a:t> </a:t>
            </a:r>
          </a:p>
          <a:p>
            <a:pPr lvl="1"/>
            <a:r>
              <a:rPr lang="en-US" sz="2000" dirty="0"/>
              <a:t>Our </a:t>
            </a:r>
            <a:r>
              <a:rPr lang="en-US" sz="2000" b="1" dirty="0"/>
              <a:t>position in funding discussions and project applications will be strengthened</a:t>
            </a:r>
            <a:r>
              <a:rPr lang="en-US" sz="2000" dirty="0"/>
              <a:t>, as performance indicators based on publications are an important input to decisions. </a:t>
            </a:r>
          </a:p>
        </p:txBody>
      </p:sp>
      <p:sp>
        <p:nvSpPr>
          <p:cNvPr id="4" name="Date Placeholder 3"/>
          <p:cNvSpPr>
            <a:spLocks noGrp="1"/>
          </p:cNvSpPr>
          <p:nvPr>
            <p:ph type="dt" sz="half" idx="10"/>
          </p:nvPr>
        </p:nvSpPr>
        <p:spPr/>
        <p:txBody>
          <a:bodyPr/>
          <a:lstStyle/>
          <a:p>
            <a:r>
              <a:rPr lang="en-US" smtClean="0"/>
              <a:t>03/11/2016</a:t>
            </a:r>
            <a:endParaRPr lang="en-US"/>
          </a:p>
        </p:txBody>
      </p:sp>
      <p:sp>
        <p:nvSpPr>
          <p:cNvPr id="5" name="Footer Placeholder 4"/>
          <p:cNvSpPr>
            <a:spLocks noGrp="1"/>
          </p:cNvSpPr>
          <p:nvPr>
            <p:ph type="ftr" sz="quarter" idx="11"/>
          </p:nvPr>
        </p:nvSpPr>
        <p:spPr/>
        <p:txBody>
          <a:bodyPr/>
          <a:lstStyle/>
          <a:p>
            <a:r>
              <a:rPr lang="en-US" smtClean="0"/>
              <a:t>G. Arduini et al. - EPS-AG and EPS-AG Initiatives</a:t>
            </a:r>
            <a:endParaRPr lang="en-US"/>
          </a:p>
        </p:txBody>
      </p:sp>
      <p:sp>
        <p:nvSpPr>
          <p:cNvPr id="6" name="Slide Number Placeholder 5"/>
          <p:cNvSpPr>
            <a:spLocks noGrp="1"/>
          </p:cNvSpPr>
          <p:nvPr>
            <p:ph type="sldNum" sz="quarter" idx="12"/>
          </p:nvPr>
        </p:nvSpPr>
        <p:spPr/>
        <p:txBody>
          <a:bodyPr/>
          <a:lstStyle/>
          <a:p>
            <a:fld id="{03A71A1B-DCC0-EE44-A1F0-11426C371BF6}" type="slidenum">
              <a:rPr lang="en-US" smtClean="0"/>
              <a:t>20</a:t>
            </a:fld>
            <a:endParaRPr lang="en-US"/>
          </a:p>
        </p:txBody>
      </p:sp>
    </p:spTree>
    <p:extLst>
      <p:ext uri="{BB962C8B-B14F-4D97-AF65-F5344CB8AC3E}">
        <p14:creationId xmlns:p14="http://schemas.microsoft.com/office/powerpoint/2010/main" val="33306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Step-Wise Approach</a:t>
            </a:r>
            <a:endParaRPr lang="en-US" dirty="0"/>
          </a:p>
        </p:txBody>
      </p:sp>
      <p:sp>
        <p:nvSpPr>
          <p:cNvPr id="3" name="Content Placeholder 2"/>
          <p:cNvSpPr>
            <a:spLocks noGrp="1"/>
          </p:cNvSpPr>
          <p:nvPr>
            <p:ph idx="1"/>
          </p:nvPr>
        </p:nvSpPr>
        <p:spPr/>
        <p:txBody>
          <a:bodyPr>
            <a:noAutofit/>
          </a:bodyPr>
          <a:lstStyle/>
          <a:p>
            <a:r>
              <a:rPr lang="en-US" sz="2000" b="1" dirty="0" smtClean="0"/>
              <a:t>Propose defining </a:t>
            </a:r>
            <a:r>
              <a:rPr lang="en-US" sz="2000" b="1" dirty="0"/>
              <a:t>in advance a limited number </a:t>
            </a:r>
            <a:r>
              <a:rPr lang="en-US" sz="2000" b="1" dirty="0" err="1"/>
              <a:t>N</a:t>
            </a:r>
            <a:r>
              <a:rPr lang="en-US" sz="2000" b="1" baseline="-25000" dirty="0" err="1"/>
              <a:t>max</a:t>
            </a:r>
            <a:r>
              <a:rPr lang="en-US" sz="2000" b="1" dirty="0"/>
              <a:t> of IPAC proceeding papers that will be accepted for refereeing</a:t>
            </a:r>
            <a:r>
              <a:rPr lang="en-US" sz="2000" dirty="0"/>
              <a:t>. </a:t>
            </a:r>
            <a:endParaRPr lang="en-US" sz="2000" dirty="0" smtClean="0"/>
          </a:p>
          <a:p>
            <a:pPr lvl="1"/>
            <a:r>
              <a:rPr lang="en-US" sz="1800" dirty="0" err="1" smtClean="0"/>
              <a:t>N</a:t>
            </a:r>
            <a:r>
              <a:rPr lang="en-US" sz="1800" baseline="-25000" dirty="0" err="1" smtClean="0"/>
              <a:t>max</a:t>
            </a:r>
            <a:r>
              <a:rPr lang="en-US" sz="1800" dirty="0" smtClean="0"/>
              <a:t> </a:t>
            </a:r>
            <a:r>
              <a:rPr lang="en-US" sz="1800" dirty="0"/>
              <a:t>must be agreed on among all involved actors and should correspond to the available resources for editing and refereeing. Here, we assume that </a:t>
            </a:r>
            <a:r>
              <a:rPr lang="en-US" sz="1800" dirty="0" err="1"/>
              <a:t>N</a:t>
            </a:r>
            <a:r>
              <a:rPr lang="en-US" sz="1800" baseline="-25000" dirty="0" err="1"/>
              <a:t>max</a:t>
            </a:r>
            <a:r>
              <a:rPr lang="en-US" sz="1800" dirty="0"/>
              <a:t> = 200 is a realistic assumption for the first relevant IPAC, i.e. IPAC17.</a:t>
            </a:r>
            <a:r>
              <a:rPr lang="en-US" sz="1800" dirty="0" smtClean="0">
                <a:effectLst/>
              </a:rPr>
              <a:t> </a:t>
            </a:r>
          </a:p>
          <a:p>
            <a:pPr lvl="0"/>
            <a:r>
              <a:rPr lang="en-US" sz="2000" b="1" dirty="0"/>
              <a:t>R</a:t>
            </a:r>
            <a:r>
              <a:rPr lang="en-US" sz="2000" b="1" dirty="0" smtClean="0"/>
              <a:t>ealistically </a:t>
            </a:r>
            <a:r>
              <a:rPr lang="en-US" sz="2000" b="1" dirty="0"/>
              <a:t>achievable workload</a:t>
            </a:r>
            <a:r>
              <a:rPr lang="en-US" sz="2000" dirty="0"/>
              <a:t> </a:t>
            </a:r>
            <a:r>
              <a:rPr lang="en-US" sz="2000" dirty="0" smtClean="0"/>
              <a:t>ensured, success guaranteed</a:t>
            </a:r>
            <a:r>
              <a:rPr lang="en-US" sz="2000" dirty="0"/>
              <a:t>.</a:t>
            </a:r>
          </a:p>
          <a:p>
            <a:pPr lvl="0"/>
            <a:r>
              <a:rPr lang="en-US" sz="2000" dirty="0"/>
              <a:t>Implementing the process over several IPAC’s will offer opportunity to </a:t>
            </a:r>
            <a:r>
              <a:rPr lang="en-US" sz="2000" b="1" dirty="0"/>
              <a:t>learn from experience, identify problems and address them at the next IPAC</a:t>
            </a:r>
            <a:r>
              <a:rPr lang="en-US" sz="2000" dirty="0"/>
              <a:t>.</a:t>
            </a:r>
          </a:p>
          <a:p>
            <a:pPr lvl="0"/>
            <a:r>
              <a:rPr lang="en-US" sz="2000" dirty="0"/>
              <a:t>The </a:t>
            </a:r>
            <a:r>
              <a:rPr lang="en-US" sz="2000" dirty="0" smtClean="0"/>
              <a:t>step-wise </a:t>
            </a:r>
            <a:r>
              <a:rPr lang="en-US" sz="2000" dirty="0"/>
              <a:t>approach will ensure that </a:t>
            </a:r>
            <a:r>
              <a:rPr lang="en-US" sz="2000" b="1" dirty="0"/>
              <a:t>all regions participate to the process</a:t>
            </a:r>
            <a:r>
              <a:rPr lang="en-US" sz="2000" dirty="0"/>
              <a:t> of moving towards refereed IPAC papers and bring in their particular expertise and requirements</a:t>
            </a:r>
            <a:r>
              <a:rPr lang="en-US" sz="2000" dirty="0" smtClean="0"/>
              <a:t>.</a:t>
            </a:r>
            <a:endParaRPr lang="en-US" sz="2000" dirty="0"/>
          </a:p>
        </p:txBody>
      </p:sp>
      <p:sp>
        <p:nvSpPr>
          <p:cNvPr id="4" name="Date Placeholder 3"/>
          <p:cNvSpPr>
            <a:spLocks noGrp="1"/>
          </p:cNvSpPr>
          <p:nvPr>
            <p:ph type="dt" sz="half" idx="10"/>
          </p:nvPr>
        </p:nvSpPr>
        <p:spPr/>
        <p:txBody>
          <a:bodyPr/>
          <a:lstStyle/>
          <a:p>
            <a:r>
              <a:rPr lang="en-US" smtClean="0"/>
              <a:t>03/11/2016</a:t>
            </a:r>
            <a:endParaRPr lang="en-US"/>
          </a:p>
        </p:txBody>
      </p:sp>
      <p:sp>
        <p:nvSpPr>
          <p:cNvPr id="5" name="Footer Placeholder 4"/>
          <p:cNvSpPr>
            <a:spLocks noGrp="1"/>
          </p:cNvSpPr>
          <p:nvPr>
            <p:ph type="ftr" sz="quarter" idx="11"/>
          </p:nvPr>
        </p:nvSpPr>
        <p:spPr/>
        <p:txBody>
          <a:bodyPr/>
          <a:lstStyle/>
          <a:p>
            <a:r>
              <a:rPr lang="en-US" smtClean="0"/>
              <a:t>G. Arduini et al. - EPS-AG and EPS-AG Initiatives</a:t>
            </a:r>
            <a:endParaRPr lang="en-US"/>
          </a:p>
        </p:txBody>
      </p:sp>
      <p:sp>
        <p:nvSpPr>
          <p:cNvPr id="6" name="Slide Number Placeholder 5"/>
          <p:cNvSpPr>
            <a:spLocks noGrp="1"/>
          </p:cNvSpPr>
          <p:nvPr>
            <p:ph type="sldNum" sz="quarter" idx="12"/>
          </p:nvPr>
        </p:nvSpPr>
        <p:spPr/>
        <p:txBody>
          <a:bodyPr/>
          <a:lstStyle/>
          <a:p>
            <a:fld id="{03A71A1B-DCC0-EE44-A1F0-11426C371BF6}" type="slidenum">
              <a:rPr lang="en-US" smtClean="0"/>
              <a:t>21</a:t>
            </a:fld>
            <a:endParaRPr lang="en-US"/>
          </a:p>
        </p:txBody>
      </p:sp>
    </p:spTree>
    <p:extLst>
      <p:ext uri="{BB962C8B-B14F-4D97-AF65-F5344CB8AC3E}">
        <p14:creationId xmlns:p14="http://schemas.microsoft.com/office/powerpoint/2010/main" val="638264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Publications at IPAC’17</a:t>
            </a:r>
            <a:endParaRPr lang="en-GB"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en-GB" dirty="0" smtClean="0"/>
              <a:t>Three </a:t>
            </a:r>
            <a:r>
              <a:rPr lang="en-GB" dirty="0"/>
              <a:t>levels of publications will be </a:t>
            </a:r>
            <a:r>
              <a:rPr lang="en-GB" dirty="0" smtClean="0"/>
              <a:t>offered </a:t>
            </a:r>
            <a:r>
              <a:rPr lang="en-GB" dirty="0"/>
              <a:t>for </a:t>
            </a:r>
            <a:r>
              <a:rPr lang="en-GB" dirty="0" smtClean="0"/>
              <a:t>IPAC’17 :</a:t>
            </a:r>
            <a:endParaRPr lang="en-GB" dirty="0"/>
          </a:p>
          <a:p>
            <a:pPr lvl="1">
              <a:lnSpc>
                <a:spcPct val="120000"/>
              </a:lnSpc>
            </a:pPr>
            <a:r>
              <a:rPr lang="en-GB" dirty="0"/>
              <a:t>Publication of the conference proceedings at the </a:t>
            </a:r>
            <a:r>
              <a:rPr lang="en-GB" u="sng" dirty="0" err="1">
                <a:hlinkClick r:id="rId2"/>
              </a:rPr>
              <a:t>JACoW</a:t>
            </a:r>
            <a:r>
              <a:rPr lang="en-GB" dirty="0"/>
              <a:t> website </a:t>
            </a:r>
            <a:r>
              <a:rPr lang="en-GB" dirty="0" smtClean="0"/>
              <a:t>(all accepted paper)</a:t>
            </a:r>
            <a:endParaRPr lang="en-GB" dirty="0"/>
          </a:p>
          <a:p>
            <a:pPr lvl="1">
              <a:lnSpc>
                <a:spcPct val="120000"/>
              </a:lnSpc>
            </a:pPr>
            <a:r>
              <a:rPr lang="en-GB" dirty="0"/>
              <a:t>Publication of the </a:t>
            </a:r>
            <a:r>
              <a:rPr lang="en-GB" u="sng" dirty="0">
                <a:hlinkClick r:id="rId3"/>
              </a:rPr>
              <a:t>refereed IPAC proceedings papers</a:t>
            </a:r>
            <a:r>
              <a:rPr lang="en-GB" dirty="0"/>
              <a:t> as part of the Institute of Physics Journal of Physics: Conference Series on a first come, first served basis</a:t>
            </a:r>
          </a:p>
          <a:p>
            <a:pPr lvl="1">
              <a:lnSpc>
                <a:spcPct val="120000"/>
              </a:lnSpc>
            </a:pPr>
            <a:r>
              <a:rPr lang="en-GB" dirty="0"/>
              <a:t>Publication in a </a:t>
            </a:r>
            <a:r>
              <a:rPr lang="en-GB" u="sng" dirty="0">
                <a:hlinkClick r:id="rId4"/>
              </a:rPr>
              <a:t>Special Edition offered by the online journal Physical Review Accelerators and Beams (PRAB)</a:t>
            </a:r>
            <a:r>
              <a:rPr lang="en-GB" dirty="0"/>
              <a:t> for the Eighth International Particle Accelerator Conference IPAC’17 (authors of selected papers will be encouraged by the SPC</a:t>
            </a:r>
            <a:r>
              <a:rPr lang="en-GB" dirty="0" smtClean="0"/>
              <a:t>)</a:t>
            </a:r>
            <a:endParaRPr lang="en-GB" dirty="0"/>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22</a:t>
            </a:fld>
            <a:endParaRPr lang="en-GB"/>
          </a:p>
        </p:txBody>
      </p:sp>
    </p:spTree>
    <p:extLst>
      <p:ext uri="{BB962C8B-B14F-4D97-AF65-F5344CB8AC3E}">
        <p14:creationId xmlns:p14="http://schemas.microsoft.com/office/powerpoint/2010/main" val="3256759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Engagement with Industry</a:t>
            </a:r>
            <a:endParaRPr lang="en-GB" dirty="0"/>
          </a:p>
        </p:txBody>
      </p:sp>
      <p:sp>
        <p:nvSpPr>
          <p:cNvPr id="3" name="Content Placeholder 2"/>
          <p:cNvSpPr>
            <a:spLocks noGrp="1"/>
          </p:cNvSpPr>
          <p:nvPr>
            <p:ph sz="half" idx="1"/>
          </p:nvPr>
        </p:nvSpPr>
        <p:spPr>
          <a:xfrm>
            <a:off x="457200" y="2780928"/>
            <a:ext cx="5266928" cy="3888432"/>
          </a:xfrm>
        </p:spPr>
        <p:txBody>
          <a:bodyPr>
            <a:noAutofit/>
          </a:bodyPr>
          <a:lstStyle/>
          <a:p>
            <a:pPr marL="342900" lvl="1" indent="-342900">
              <a:buFont typeface="Arial" panose="020B0604020202020204" pitchFamily="34" charset="0"/>
              <a:buChar char="•"/>
            </a:pPr>
            <a:r>
              <a:rPr lang="en-GB" sz="2000" dirty="0" smtClean="0"/>
              <a:t>Session </a:t>
            </a:r>
            <a:r>
              <a:rPr lang="en-GB" sz="2000" dirty="0"/>
              <a:t>for Engagement with Industry </a:t>
            </a:r>
            <a:r>
              <a:rPr lang="en-GB" sz="2000" dirty="0" smtClean="0"/>
              <a:t>@ IPAC</a:t>
            </a:r>
          </a:p>
          <a:p>
            <a:pPr marL="742950" lvl="2" indent="-342900"/>
            <a:r>
              <a:rPr lang="en-US" sz="1800" dirty="0" smtClean="0"/>
              <a:t>addressed </a:t>
            </a:r>
            <a:r>
              <a:rPr lang="en-US" sz="1800" dirty="0"/>
              <a:t>to </a:t>
            </a:r>
            <a:r>
              <a:rPr lang="en-US" sz="1800" dirty="0" smtClean="0"/>
              <a:t>Research Institutes/Universities and Industry</a:t>
            </a:r>
            <a:endParaRPr lang="en-US" sz="1800" dirty="0"/>
          </a:p>
          <a:p>
            <a:pPr marL="742950" lvl="2" indent="-342900"/>
            <a:r>
              <a:rPr lang="en-US" sz="1800" dirty="0" smtClean="0"/>
              <a:t>to </a:t>
            </a:r>
            <a:r>
              <a:rPr lang="en-US" sz="1800" dirty="0"/>
              <a:t>improve </a:t>
            </a:r>
            <a:r>
              <a:rPr lang="en-US" sz="1800" dirty="0" smtClean="0"/>
              <a:t>mutual </a:t>
            </a:r>
            <a:r>
              <a:rPr lang="en-US" sz="1800" dirty="0"/>
              <a:t>understanding in contractual matters, joint research and development, measures to improve contract </a:t>
            </a:r>
            <a:r>
              <a:rPr lang="en-US" sz="1800" dirty="0" smtClean="0"/>
              <a:t>goals</a:t>
            </a:r>
            <a:endParaRPr lang="en-US" sz="1400" dirty="0"/>
          </a:p>
        </p:txBody>
      </p:sp>
      <p:pic>
        <p:nvPicPr>
          <p:cNvPr id="3074" name="Picture 2" descr="F:\PPOINT\2014\EPS\picturesCA4J4MVP.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08104" y="3501008"/>
            <a:ext cx="3995936" cy="268085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67544" y="1340768"/>
            <a:ext cx="8224976" cy="144016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buFont typeface="Arial" panose="020B0604020202020204" pitchFamily="34" charset="0"/>
              <a:buChar char="•"/>
            </a:pPr>
            <a:r>
              <a:rPr lang="en-US" dirty="0" smtClean="0"/>
              <a:t>Industrial Exhibition at IPACs</a:t>
            </a:r>
          </a:p>
          <a:p>
            <a:pPr marL="742950" lvl="2" indent="-342900">
              <a:lnSpc>
                <a:spcPct val="120000"/>
              </a:lnSpc>
            </a:pPr>
            <a:r>
              <a:rPr lang="en-US" sz="2100" dirty="0" smtClean="0"/>
              <a:t>Floor for Industries to present their products and establish contacts with Laboratories/Universities:</a:t>
            </a:r>
          </a:p>
          <a:p>
            <a:pPr marL="742950" lvl="2" indent="-342900">
              <a:lnSpc>
                <a:spcPct val="120000"/>
              </a:lnSpc>
            </a:pPr>
            <a:r>
              <a:rPr lang="en-US" sz="2100" dirty="0" smtClean="0"/>
              <a:t>100 exhibitor booths at IPAC14 (a record in Europe)</a:t>
            </a:r>
            <a:endParaRPr lang="en-GB" sz="2100" dirty="0" smtClean="0"/>
          </a:p>
          <a:p>
            <a:pPr marL="742950" lvl="2" indent="-342900"/>
            <a:endParaRPr lang="en-GB" dirty="0" smtClean="0"/>
          </a:p>
        </p:txBody>
      </p:sp>
      <p:sp>
        <p:nvSpPr>
          <p:cNvPr id="4" name="Date Placeholder 3"/>
          <p:cNvSpPr>
            <a:spLocks noGrp="1"/>
          </p:cNvSpPr>
          <p:nvPr>
            <p:ph type="dt" sz="half" idx="10"/>
          </p:nvPr>
        </p:nvSpPr>
        <p:spPr/>
        <p:txBody>
          <a:bodyPr/>
          <a:lstStyle/>
          <a:p>
            <a:r>
              <a:rPr lang="en-US" smtClean="0"/>
              <a:t>03/11/2016</a:t>
            </a:r>
            <a:endParaRPr lang="en-GB"/>
          </a:p>
        </p:txBody>
      </p:sp>
      <p:sp>
        <p:nvSpPr>
          <p:cNvPr id="6" name="Footer Placeholder 5"/>
          <p:cNvSpPr>
            <a:spLocks noGrp="1"/>
          </p:cNvSpPr>
          <p:nvPr>
            <p:ph type="ftr" sz="quarter" idx="11"/>
          </p:nvPr>
        </p:nvSpPr>
        <p:spPr/>
        <p:txBody>
          <a:bodyPr/>
          <a:lstStyle/>
          <a:p>
            <a:r>
              <a:rPr lang="en-US" smtClean="0"/>
              <a:t>G. Arduini et al. - EPS-AG and EPS-AG Initiatives</a:t>
            </a:r>
            <a:endParaRPr lang="en-GB"/>
          </a:p>
        </p:txBody>
      </p:sp>
      <p:sp>
        <p:nvSpPr>
          <p:cNvPr id="7" name="Slide Number Placeholder 6"/>
          <p:cNvSpPr>
            <a:spLocks noGrp="1"/>
          </p:cNvSpPr>
          <p:nvPr>
            <p:ph type="sldNum" sz="quarter" idx="12"/>
          </p:nvPr>
        </p:nvSpPr>
        <p:spPr/>
        <p:txBody>
          <a:bodyPr/>
          <a:lstStyle/>
          <a:p>
            <a:fld id="{080FA34F-4ACC-405A-BEA6-E44C42E495C5}" type="slidenum">
              <a:rPr lang="en-GB" smtClean="0"/>
              <a:t>23</a:t>
            </a:fld>
            <a:endParaRPr lang="en-GB"/>
          </a:p>
        </p:txBody>
      </p:sp>
    </p:spTree>
    <p:extLst>
      <p:ext uri="{BB962C8B-B14F-4D97-AF65-F5344CB8AC3E}">
        <p14:creationId xmlns:p14="http://schemas.microsoft.com/office/powerpoint/2010/main" val="3120230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Engagement with Industry</a:t>
            </a:r>
            <a:endParaRPr lang="en-GB" dirty="0"/>
          </a:p>
        </p:txBody>
      </p:sp>
      <p:sp>
        <p:nvSpPr>
          <p:cNvPr id="5" name="Content Placeholder 4"/>
          <p:cNvSpPr>
            <a:spLocks noGrp="1"/>
          </p:cNvSpPr>
          <p:nvPr>
            <p:ph idx="1"/>
          </p:nvPr>
        </p:nvSpPr>
        <p:spPr/>
        <p:txBody>
          <a:bodyPr>
            <a:normAutofit lnSpcReduction="10000"/>
          </a:bodyPr>
          <a:lstStyle/>
          <a:p>
            <a:r>
              <a:rPr lang="en-US" sz="2400" dirty="0" smtClean="0"/>
              <a:t>So far two-hour </a:t>
            </a:r>
            <a:r>
              <a:rPr lang="en-US" sz="2400" dirty="0"/>
              <a:t>oral sessions </a:t>
            </a:r>
            <a:r>
              <a:rPr lang="en-US" sz="2400" dirty="0" smtClean="0"/>
              <a:t>addressing on Wednesday afternoon:</a:t>
            </a:r>
            <a:endParaRPr lang="en-US" sz="2400" dirty="0"/>
          </a:p>
          <a:p>
            <a:pPr lvl="1">
              <a:buFont typeface="Arial" panose="020B0604020202020204" pitchFamily="34" charset="0"/>
              <a:buChar char="•"/>
            </a:pPr>
            <a:r>
              <a:rPr lang="en-US" sz="2000" dirty="0"/>
              <a:t>emerging markets</a:t>
            </a:r>
          </a:p>
          <a:p>
            <a:pPr lvl="1">
              <a:buFont typeface="Arial" panose="020B0604020202020204" pitchFamily="34" charset="0"/>
              <a:buChar char="•"/>
            </a:pPr>
            <a:r>
              <a:rPr lang="en-US" sz="2000" dirty="0"/>
              <a:t>collaboration between accelerator laboratories and industry</a:t>
            </a:r>
          </a:p>
          <a:p>
            <a:pPr lvl="1">
              <a:buFont typeface="Arial" panose="020B0604020202020204" pitchFamily="34" charset="0"/>
              <a:buChar char="•"/>
            </a:pPr>
            <a:r>
              <a:rPr lang="en-US" sz="2000" dirty="0"/>
              <a:t>technology </a:t>
            </a:r>
            <a:r>
              <a:rPr lang="en-US" sz="2000" dirty="0" smtClean="0"/>
              <a:t>transfer</a:t>
            </a:r>
          </a:p>
          <a:p>
            <a:pPr lvl="1">
              <a:buFont typeface="Arial" panose="020B0604020202020204" pitchFamily="34" charset="0"/>
              <a:buChar char="•"/>
            </a:pPr>
            <a:endParaRPr lang="en-GB" sz="1800" dirty="0"/>
          </a:p>
          <a:p>
            <a:r>
              <a:rPr lang="en-GB" sz="2400" dirty="0" smtClean="0"/>
              <a:t>For IPAC’17:</a:t>
            </a:r>
          </a:p>
          <a:p>
            <a:pPr lvl="1"/>
            <a:r>
              <a:rPr lang="en-GB" sz="2000" dirty="0" smtClean="0"/>
              <a:t>Try a different format with moderated panel discussions to favour interaction and exchange of ideas</a:t>
            </a:r>
            <a:endParaRPr lang="en-GB" sz="2400" dirty="0"/>
          </a:p>
          <a:p>
            <a:pPr lvl="1"/>
            <a:r>
              <a:rPr lang="en-GB" sz="2000" dirty="0" smtClean="0"/>
              <a:t>Larger involvement of industrial partners in the preparation of the programme of the session and in general to the conference programme through an industrial council. In preparation:</a:t>
            </a:r>
          </a:p>
          <a:p>
            <a:pPr lvl="2"/>
            <a:r>
              <a:rPr lang="en-GB" sz="1600" dirty="0" smtClean="0"/>
              <a:t>Job Fair</a:t>
            </a:r>
          </a:p>
          <a:p>
            <a:pPr lvl="2"/>
            <a:r>
              <a:rPr lang="en-GB" sz="1600" dirty="0" smtClean="0"/>
              <a:t>Best student poster prize sponsored by Industry</a:t>
            </a:r>
          </a:p>
        </p:txBody>
      </p:sp>
      <p:sp>
        <p:nvSpPr>
          <p:cNvPr id="3" name="Date Placeholder 2"/>
          <p:cNvSpPr>
            <a:spLocks noGrp="1"/>
          </p:cNvSpPr>
          <p:nvPr>
            <p:ph type="dt" sz="half" idx="10"/>
          </p:nvPr>
        </p:nvSpPr>
        <p:spPr/>
        <p:txBody>
          <a:bodyPr/>
          <a:lstStyle/>
          <a:p>
            <a:r>
              <a:rPr lang="en-US" smtClean="0"/>
              <a:t>03/11/2016</a:t>
            </a:r>
            <a:endParaRPr lang="en-GB"/>
          </a:p>
        </p:txBody>
      </p:sp>
      <p:sp>
        <p:nvSpPr>
          <p:cNvPr id="4" name="Footer Placeholder 3"/>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24</a:t>
            </a:fld>
            <a:endParaRPr lang="en-GB"/>
          </a:p>
        </p:txBody>
      </p:sp>
    </p:spTree>
    <p:extLst>
      <p:ext uri="{BB962C8B-B14F-4D97-AF65-F5344CB8AC3E}">
        <p14:creationId xmlns:p14="http://schemas.microsoft.com/office/powerpoint/2010/main" val="2574420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528717"/>
            <a:ext cx="3627120" cy="514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Engagement with Industry</a:t>
            </a:r>
            <a:endParaRPr lang="en-GB" dirty="0"/>
          </a:p>
        </p:txBody>
      </p:sp>
      <p:sp>
        <p:nvSpPr>
          <p:cNvPr id="4" name="Content Placeholder 3"/>
          <p:cNvSpPr>
            <a:spLocks noGrp="1"/>
          </p:cNvSpPr>
          <p:nvPr>
            <p:ph sz="half" idx="1"/>
          </p:nvPr>
        </p:nvSpPr>
        <p:spPr>
          <a:xfrm>
            <a:off x="457200" y="1600200"/>
            <a:ext cx="5194920" cy="4853136"/>
          </a:xfrm>
        </p:spPr>
        <p:txBody>
          <a:bodyPr>
            <a:normAutofit fontScale="70000" lnSpcReduction="20000"/>
          </a:bodyPr>
          <a:lstStyle/>
          <a:p>
            <a:pPr>
              <a:lnSpc>
                <a:spcPct val="120000"/>
              </a:lnSpc>
            </a:pPr>
            <a:r>
              <a:rPr lang="en-US" dirty="0" smtClean="0">
                <a:solidFill>
                  <a:srgbClr val="FF0000"/>
                </a:solidFill>
              </a:rPr>
              <a:t>Future Accelerator Projects Booklet</a:t>
            </a:r>
            <a:r>
              <a:rPr lang="en-US" dirty="0" smtClean="0"/>
              <a:t>:</a:t>
            </a:r>
          </a:p>
          <a:p>
            <a:pPr lvl="1">
              <a:lnSpc>
                <a:spcPct val="120000"/>
              </a:lnSpc>
            </a:pPr>
            <a:r>
              <a:rPr lang="en-US" dirty="0" smtClean="0"/>
              <a:t>To provide information on future Accelerator Projects and Upgrades in occasion of the  IPAC Conferences </a:t>
            </a:r>
          </a:p>
          <a:p>
            <a:pPr lvl="1">
              <a:lnSpc>
                <a:spcPct val="120000"/>
              </a:lnSpc>
            </a:pPr>
            <a:r>
              <a:rPr lang="en-US" dirty="0" smtClean="0"/>
              <a:t>available to ALL exhibitors associated with </a:t>
            </a:r>
            <a:r>
              <a:rPr lang="en-US" dirty="0" err="1" smtClean="0"/>
              <a:t>JACoW</a:t>
            </a:r>
            <a:r>
              <a:rPr lang="en-US" dirty="0" smtClean="0"/>
              <a:t> </a:t>
            </a:r>
            <a:r>
              <a:rPr lang="en-US" dirty="0"/>
              <a:t>A</a:t>
            </a:r>
            <a:r>
              <a:rPr lang="en-US" dirty="0" smtClean="0"/>
              <a:t>ccelerator Conferences. </a:t>
            </a:r>
          </a:p>
          <a:p>
            <a:pPr lvl="1">
              <a:lnSpc>
                <a:spcPct val="120000"/>
              </a:lnSpc>
            </a:pPr>
            <a:r>
              <a:rPr lang="en-US" dirty="0" smtClean="0"/>
              <a:t>An EPAC tradition revived for IPAC’14 thanks to the effort of </a:t>
            </a:r>
            <a:r>
              <a:rPr lang="en-US" dirty="0" smtClean="0">
                <a:solidFill>
                  <a:srgbClr val="FF0000"/>
                </a:solidFill>
              </a:rPr>
              <a:t>Christine Petit-Jean </a:t>
            </a:r>
            <a:r>
              <a:rPr lang="en-US" dirty="0" err="1" smtClean="0">
                <a:solidFill>
                  <a:srgbClr val="FF0000"/>
                </a:solidFill>
              </a:rPr>
              <a:t>Genaz</a:t>
            </a:r>
            <a:r>
              <a:rPr lang="en-US" dirty="0"/>
              <a:t> </a:t>
            </a:r>
            <a:r>
              <a:rPr lang="en-US" dirty="0" smtClean="0">
                <a:sym typeface="Wingdings" panose="05000000000000000000" pitchFamily="2" charset="2"/>
              </a:rPr>
              <a:t> continued at IPAC’15 and being pursued for IPAC’17 (</a:t>
            </a:r>
            <a:r>
              <a:rPr lang="en-US" dirty="0" smtClean="0">
                <a:solidFill>
                  <a:srgbClr val="FF0000"/>
                </a:solidFill>
                <a:sym typeface="Wingdings" panose="05000000000000000000" pitchFamily="2" charset="2"/>
              </a:rPr>
              <a:t>F. Zimmermann</a:t>
            </a:r>
            <a:r>
              <a:rPr lang="en-US" dirty="0" smtClean="0">
                <a:sym typeface="Wingdings" panose="05000000000000000000" pitchFamily="2" charset="2"/>
              </a:rPr>
              <a:t>)</a:t>
            </a:r>
            <a:endParaRPr lang="en-US" dirty="0" smtClean="0"/>
          </a:p>
          <a:p>
            <a:pPr>
              <a:lnSpc>
                <a:spcPct val="120000"/>
              </a:lnSpc>
            </a:pPr>
            <a:r>
              <a:rPr lang="en-US" dirty="0" smtClean="0"/>
              <a:t>Collected </a:t>
            </a:r>
            <a:r>
              <a:rPr lang="en-US" dirty="0" smtClean="0">
                <a:solidFill>
                  <a:srgbClr val="FF0000"/>
                </a:solidFill>
              </a:rPr>
              <a:t>feedback</a:t>
            </a:r>
            <a:r>
              <a:rPr lang="en-US" dirty="0" smtClean="0"/>
              <a:t> by direct interaction with exhibitors/questionnaire</a:t>
            </a:r>
          </a:p>
          <a:p>
            <a:pPr>
              <a:lnSpc>
                <a:spcPct val="120000"/>
              </a:lnSpc>
            </a:pPr>
            <a:r>
              <a:rPr lang="en-US" dirty="0" smtClean="0"/>
              <a:t>Aim at greater </a:t>
            </a:r>
            <a:r>
              <a:rPr lang="en-US" dirty="0" smtClean="0">
                <a:solidFill>
                  <a:srgbClr val="FF0000"/>
                </a:solidFill>
              </a:rPr>
              <a:t>coordination</a:t>
            </a:r>
            <a:r>
              <a:rPr lang="en-US" dirty="0" smtClean="0"/>
              <a:t> among the IPACs in different regions in the Organization of the “Industrial Sessions”</a:t>
            </a:r>
          </a:p>
        </p:txBody>
      </p:sp>
      <p:sp>
        <p:nvSpPr>
          <p:cNvPr id="3" name="Date Placeholder 2"/>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25</a:t>
            </a:fld>
            <a:endParaRPr lang="en-GB"/>
          </a:p>
        </p:txBody>
      </p:sp>
    </p:spTree>
    <p:extLst>
      <p:ext uri="{BB962C8B-B14F-4D97-AF65-F5344CB8AC3E}">
        <p14:creationId xmlns:p14="http://schemas.microsoft.com/office/powerpoint/2010/main" val="3806709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Conclusions</a:t>
            </a:r>
            <a:endParaRPr lang="en-GB"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smtClean="0"/>
              <a:t>EPS-AG has been supporting exchange of information and new ideas in the field of accelerator science through the successful conference series of European and the International Particle Accelerator conferences now running since almost 30 years</a:t>
            </a:r>
          </a:p>
          <a:p>
            <a:pPr>
              <a:lnSpc>
                <a:spcPct val="110000"/>
              </a:lnSpc>
            </a:pPr>
            <a:endParaRPr lang="en-US" dirty="0"/>
          </a:p>
          <a:p>
            <a:pPr>
              <a:lnSpc>
                <a:spcPct val="110000"/>
              </a:lnSpc>
            </a:pPr>
            <a:r>
              <a:rPr lang="en-US" dirty="0" smtClean="0"/>
              <a:t>Particular engagement for:</a:t>
            </a:r>
          </a:p>
          <a:p>
            <a:pPr lvl="1">
              <a:lnSpc>
                <a:spcPct val="110000"/>
              </a:lnSpc>
            </a:pPr>
            <a:r>
              <a:rPr lang="en-US" dirty="0" smtClean="0"/>
              <a:t>Students and their career development (publications, ...)</a:t>
            </a:r>
          </a:p>
          <a:p>
            <a:pPr lvl="1">
              <a:lnSpc>
                <a:spcPct val="110000"/>
              </a:lnSpc>
            </a:pPr>
            <a:r>
              <a:rPr lang="en-US" dirty="0" smtClean="0"/>
              <a:t>Relation with Industries (knowledge transfer, </a:t>
            </a:r>
            <a:r>
              <a:rPr lang="en-US" smtClean="0"/>
              <a:t>market opportunities</a:t>
            </a:r>
            <a:r>
              <a:rPr lang="en-US" dirty="0" smtClean="0"/>
              <a:t>, ...)</a:t>
            </a:r>
          </a:p>
          <a:p>
            <a:pPr lvl="1">
              <a:lnSpc>
                <a:spcPct val="110000"/>
              </a:lnSpc>
            </a:pPr>
            <a:endParaRPr lang="en-US" dirty="0" smtClean="0"/>
          </a:p>
          <a:p>
            <a:pPr>
              <a:lnSpc>
                <a:spcPct val="110000"/>
              </a:lnSpc>
            </a:pPr>
            <a:r>
              <a:rPr lang="en-US" dirty="0" smtClean="0"/>
              <a:t>Recent actions mostly targeted in those directions</a:t>
            </a:r>
          </a:p>
          <a:p>
            <a:endParaRPr lang="en-US" dirty="0"/>
          </a:p>
          <a:p>
            <a:pPr lvl="1"/>
            <a:endParaRPr lang="en-GB" dirty="0">
              <a:solidFill>
                <a:srgbClr val="FF0000"/>
              </a:solidFill>
            </a:endParaRPr>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26</a:t>
            </a:fld>
            <a:endParaRPr lang="en-GB"/>
          </a:p>
        </p:txBody>
      </p:sp>
    </p:spTree>
    <p:extLst>
      <p:ext uri="{BB962C8B-B14F-4D97-AF65-F5344CB8AC3E}">
        <p14:creationId xmlns:p14="http://schemas.microsoft.com/office/powerpoint/2010/main" val="2627067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descr="https://encrypted-tbn0.gstatic.com/images?q=tbn:ANd9GcTN1YzMOq3FK_48cCOFGD4Tg7Sa-tYVMiq0nhwO-05AiAOCUE6WlQ">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3366" y="2204864"/>
            <a:ext cx="4086225"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22745" y="5013176"/>
            <a:ext cx="649851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We need your Help!</a:t>
            </a:r>
          </a:p>
        </p:txBody>
      </p:sp>
      <p:sp>
        <p:nvSpPr>
          <p:cNvPr id="3" name="Date Placeholder 2"/>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27</a:t>
            </a:fld>
            <a:endParaRPr lang="en-GB"/>
          </a:p>
        </p:txBody>
      </p:sp>
    </p:spTree>
    <p:extLst>
      <p:ext uri="{BB962C8B-B14F-4D97-AF65-F5344CB8AC3E}">
        <p14:creationId xmlns:p14="http://schemas.microsoft.com/office/powerpoint/2010/main" val="93817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 I</a:t>
            </a:r>
            <a:endParaRPr lang="en-US" dirty="0"/>
          </a:p>
        </p:txBody>
      </p:sp>
      <p:sp>
        <p:nvSpPr>
          <p:cNvPr id="3" name="Content Placeholder 2"/>
          <p:cNvSpPr>
            <a:spLocks noGrp="1"/>
          </p:cNvSpPr>
          <p:nvPr>
            <p:ph idx="1"/>
          </p:nvPr>
        </p:nvSpPr>
        <p:spPr>
          <a:xfrm>
            <a:off x="254004" y="1193808"/>
            <a:ext cx="8669862" cy="4834459"/>
          </a:xfrm>
        </p:spPr>
        <p:txBody>
          <a:bodyPr>
            <a:noAutofit/>
          </a:bodyPr>
          <a:lstStyle/>
          <a:p>
            <a:r>
              <a:rPr lang="en-US" sz="2400" dirty="0"/>
              <a:t>The acceptance criteria for refereed IPAC proceedings must ensure that the following standards are met:</a:t>
            </a:r>
          </a:p>
          <a:p>
            <a:pPr lvl="0"/>
            <a:r>
              <a:rPr lang="en-US" sz="2400" dirty="0"/>
              <a:t>The published work </a:t>
            </a:r>
            <a:r>
              <a:rPr lang="en-US" sz="2400" b="1" dirty="0"/>
              <a:t>must not contain clear errors or factual mistakes</a:t>
            </a:r>
            <a:r>
              <a:rPr lang="en-US" sz="2400" dirty="0"/>
              <a:t>.</a:t>
            </a:r>
          </a:p>
          <a:p>
            <a:pPr lvl="0"/>
            <a:r>
              <a:rPr lang="en-US" sz="2400" dirty="0"/>
              <a:t>The presentation of the results </a:t>
            </a:r>
            <a:r>
              <a:rPr lang="en-US" sz="2400" b="1" dirty="0"/>
              <a:t>must be understandable</a:t>
            </a:r>
            <a:r>
              <a:rPr lang="en-US" sz="2400" dirty="0"/>
              <a:t>. </a:t>
            </a:r>
          </a:p>
          <a:p>
            <a:pPr lvl="1"/>
            <a:r>
              <a:rPr lang="en-US" sz="2000" i="1" dirty="0"/>
              <a:t>For example, axes of scientific graphs must be labeled, units must be given or commented on, important assumptions and inputs must be specified, ...</a:t>
            </a:r>
            <a:endParaRPr lang="en-US" sz="2000" dirty="0"/>
          </a:p>
          <a:p>
            <a:pPr lvl="0"/>
            <a:r>
              <a:rPr lang="en-US" sz="2400" dirty="0"/>
              <a:t>The paper must be in </a:t>
            </a:r>
            <a:r>
              <a:rPr lang="en-US" sz="2400" b="1" dirty="0"/>
              <a:t>good English</a:t>
            </a:r>
            <a:r>
              <a:rPr lang="en-US" sz="2400" dirty="0"/>
              <a:t>.</a:t>
            </a:r>
          </a:p>
          <a:p>
            <a:pPr lvl="0"/>
            <a:r>
              <a:rPr lang="en-US" sz="2400" dirty="0"/>
              <a:t>Work and related </a:t>
            </a:r>
            <a:r>
              <a:rPr lang="en-US" sz="2400" b="1" dirty="0"/>
              <a:t>results by others must be referenced and properly acknowledged</a:t>
            </a:r>
            <a:r>
              <a:rPr lang="en-US" sz="2400" dirty="0"/>
              <a:t>.</a:t>
            </a:r>
          </a:p>
          <a:p>
            <a:pPr lvl="0"/>
            <a:r>
              <a:rPr lang="en-US" sz="2400" dirty="0"/>
              <a:t>The paper must include </a:t>
            </a:r>
            <a:r>
              <a:rPr lang="en-US" sz="2400" b="1" dirty="0"/>
              <a:t>references to literature</a:t>
            </a:r>
            <a:r>
              <a:rPr lang="en-US" sz="2400" dirty="0"/>
              <a:t> that are appropriate</a:t>
            </a:r>
            <a:r>
              <a:rPr lang="en-US" sz="2400" dirty="0" smtClean="0"/>
              <a:t>.</a:t>
            </a:r>
            <a:endParaRPr lang="en-US" sz="2400" dirty="0"/>
          </a:p>
        </p:txBody>
      </p:sp>
      <p:sp>
        <p:nvSpPr>
          <p:cNvPr id="4" name="Date Placeholder 3"/>
          <p:cNvSpPr>
            <a:spLocks noGrp="1"/>
          </p:cNvSpPr>
          <p:nvPr>
            <p:ph type="dt" sz="half" idx="10"/>
          </p:nvPr>
        </p:nvSpPr>
        <p:spPr/>
        <p:txBody>
          <a:bodyPr/>
          <a:lstStyle/>
          <a:p>
            <a:fld id="{12651380-7A68-CA4E-A5F4-F03A992A5B12}" type="datetime1">
              <a:rPr lang="en-US" smtClean="0"/>
              <a:t>11/7/2016</a:t>
            </a:fld>
            <a:endParaRPr lang="en-US"/>
          </a:p>
        </p:txBody>
      </p:sp>
      <p:sp>
        <p:nvSpPr>
          <p:cNvPr id="5" name="Footer Placeholder 4"/>
          <p:cNvSpPr>
            <a:spLocks noGrp="1"/>
          </p:cNvSpPr>
          <p:nvPr>
            <p:ph type="ftr" sz="quarter" idx="11"/>
          </p:nvPr>
        </p:nvSpPr>
        <p:spPr/>
        <p:txBody>
          <a:bodyPr/>
          <a:lstStyle/>
          <a:p>
            <a:r>
              <a:rPr lang="en-US" smtClean="0"/>
              <a:t>EPS-AG Task Force</a:t>
            </a:r>
            <a:endParaRPr lang="en-US"/>
          </a:p>
        </p:txBody>
      </p:sp>
      <p:sp>
        <p:nvSpPr>
          <p:cNvPr id="6" name="Slide Number Placeholder 5"/>
          <p:cNvSpPr>
            <a:spLocks noGrp="1"/>
          </p:cNvSpPr>
          <p:nvPr>
            <p:ph type="sldNum" sz="quarter" idx="12"/>
          </p:nvPr>
        </p:nvSpPr>
        <p:spPr/>
        <p:txBody>
          <a:bodyPr/>
          <a:lstStyle/>
          <a:p>
            <a:fld id="{03A71A1B-DCC0-EE44-A1F0-11426C371BF6}" type="slidenum">
              <a:rPr lang="en-US" smtClean="0"/>
              <a:t>28</a:t>
            </a:fld>
            <a:endParaRPr lang="en-US"/>
          </a:p>
        </p:txBody>
      </p:sp>
    </p:spTree>
    <p:extLst>
      <p:ext uri="{BB962C8B-B14F-4D97-AF65-F5344CB8AC3E}">
        <p14:creationId xmlns:p14="http://schemas.microsoft.com/office/powerpoint/2010/main" val="177142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 II</a:t>
            </a:r>
            <a:endParaRPr lang="en-US" dirty="0"/>
          </a:p>
        </p:txBody>
      </p:sp>
      <p:sp>
        <p:nvSpPr>
          <p:cNvPr id="3" name="Content Placeholder 2"/>
          <p:cNvSpPr>
            <a:spLocks noGrp="1"/>
          </p:cNvSpPr>
          <p:nvPr>
            <p:ph idx="1"/>
          </p:nvPr>
        </p:nvSpPr>
        <p:spPr>
          <a:xfrm>
            <a:off x="254004" y="1193808"/>
            <a:ext cx="8669862" cy="4834459"/>
          </a:xfrm>
        </p:spPr>
        <p:txBody>
          <a:bodyPr>
            <a:noAutofit/>
          </a:bodyPr>
          <a:lstStyle/>
          <a:p>
            <a:pPr lvl="0"/>
            <a:r>
              <a:rPr lang="en-US" sz="2400" dirty="0" smtClean="0"/>
              <a:t>The </a:t>
            </a:r>
            <a:r>
              <a:rPr lang="en-US" sz="2400" dirty="0"/>
              <a:t>paper </a:t>
            </a:r>
            <a:r>
              <a:rPr lang="en-US" sz="2400" b="1" dirty="0"/>
              <a:t>must include own work</a:t>
            </a:r>
            <a:r>
              <a:rPr lang="en-US" sz="2400" dirty="0"/>
              <a:t>, performed by the authors and not published beforehand elsewhere.</a:t>
            </a:r>
          </a:p>
          <a:p>
            <a:pPr lvl="1"/>
            <a:r>
              <a:rPr lang="en-US" sz="2000" i="1" dirty="0"/>
              <a:t>Acceptable is a paper that includes self-performed theoretical analysis, a self-performed simulation, a self-performed measurement, a new method, report on newly installed hardware at an accelerator, a study on a new project or a new working point related to accelerators. </a:t>
            </a:r>
            <a:endParaRPr lang="en-US" sz="2000" dirty="0"/>
          </a:p>
          <a:p>
            <a:pPr lvl="1"/>
            <a:r>
              <a:rPr lang="en-US" sz="2000" i="1" dirty="0"/>
              <a:t>Acceptable is a self-performed review of results, challenges or achievements</a:t>
            </a:r>
            <a:r>
              <a:rPr lang="en-US" sz="2000" dirty="0"/>
              <a:t>.</a:t>
            </a:r>
          </a:p>
          <a:p>
            <a:pPr lvl="1"/>
            <a:r>
              <a:rPr lang="en-US" sz="2000" i="1" dirty="0"/>
              <a:t>Acceptable are evolutionary improvements ("small steps in performance parameters"). </a:t>
            </a:r>
            <a:endParaRPr lang="en-US" sz="2000" dirty="0"/>
          </a:p>
          <a:p>
            <a:pPr lvl="1"/>
            <a:r>
              <a:rPr lang="en-US" sz="2000" i="1" dirty="0"/>
              <a:t>Acceptable are descriptions of non-understood results and unexpected problems that were encountered. </a:t>
            </a:r>
            <a:endParaRPr lang="en-US" sz="2000" dirty="0"/>
          </a:p>
          <a:p>
            <a:pPr lvl="1"/>
            <a:r>
              <a:rPr lang="en-US" sz="2000" i="1" dirty="0"/>
              <a:t>Acceptable are cross checks and verifications of predictions or previous results</a:t>
            </a:r>
            <a:r>
              <a:rPr lang="en-US" sz="2000" i="1" dirty="0" smtClean="0"/>
              <a:t>.</a:t>
            </a:r>
            <a:endParaRPr lang="en-US" sz="2000" dirty="0"/>
          </a:p>
        </p:txBody>
      </p:sp>
      <p:sp>
        <p:nvSpPr>
          <p:cNvPr id="4" name="Date Placeholder 3"/>
          <p:cNvSpPr>
            <a:spLocks noGrp="1"/>
          </p:cNvSpPr>
          <p:nvPr>
            <p:ph type="dt" sz="half" idx="10"/>
          </p:nvPr>
        </p:nvSpPr>
        <p:spPr/>
        <p:txBody>
          <a:bodyPr/>
          <a:lstStyle/>
          <a:p>
            <a:fld id="{9F2E84DD-5546-7B42-BE0F-865F93013F20}" type="datetime1">
              <a:rPr lang="en-US" smtClean="0"/>
              <a:t>11/7/2016</a:t>
            </a:fld>
            <a:endParaRPr lang="en-US"/>
          </a:p>
        </p:txBody>
      </p:sp>
      <p:sp>
        <p:nvSpPr>
          <p:cNvPr id="5" name="Footer Placeholder 4"/>
          <p:cNvSpPr>
            <a:spLocks noGrp="1"/>
          </p:cNvSpPr>
          <p:nvPr>
            <p:ph type="ftr" sz="quarter" idx="11"/>
          </p:nvPr>
        </p:nvSpPr>
        <p:spPr/>
        <p:txBody>
          <a:bodyPr/>
          <a:lstStyle/>
          <a:p>
            <a:r>
              <a:rPr lang="en-US" smtClean="0"/>
              <a:t>EPS-AG Task Force</a:t>
            </a:r>
            <a:endParaRPr lang="en-US"/>
          </a:p>
        </p:txBody>
      </p:sp>
      <p:sp>
        <p:nvSpPr>
          <p:cNvPr id="6" name="Slide Number Placeholder 5"/>
          <p:cNvSpPr>
            <a:spLocks noGrp="1"/>
          </p:cNvSpPr>
          <p:nvPr>
            <p:ph type="sldNum" sz="quarter" idx="12"/>
          </p:nvPr>
        </p:nvSpPr>
        <p:spPr/>
        <p:txBody>
          <a:bodyPr/>
          <a:lstStyle/>
          <a:p>
            <a:fld id="{03A71A1B-DCC0-EE44-A1F0-11426C371BF6}" type="slidenum">
              <a:rPr lang="en-US" smtClean="0"/>
              <a:t>29</a:t>
            </a:fld>
            <a:endParaRPr lang="en-US"/>
          </a:p>
        </p:txBody>
      </p:sp>
    </p:spTree>
    <p:extLst>
      <p:ext uri="{BB962C8B-B14F-4D97-AF65-F5344CB8AC3E}">
        <p14:creationId xmlns:p14="http://schemas.microsoft.com/office/powerpoint/2010/main" val="192048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rmAutofit/>
          </a:bodyPr>
          <a:lstStyle/>
          <a:p>
            <a:pPr algn="l"/>
            <a:r>
              <a:rPr lang="en-US" sz="3600" dirty="0" smtClean="0"/>
              <a:t>Elected Board Members (2014-17)</a:t>
            </a:r>
            <a:endParaRPr lang="en-GB" sz="3600" dirty="0"/>
          </a:p>
        </p:txBody>
      </p:sp>
      <p:graphicFrame>
        <p:nvGraphicFramePr>
          <p:cNvPr id="7" name="Content Placeholder 6"/>
          <p:cNvGraphicFramePr>
            <a:graphicFrameLocks noGrp="1"/>
          </p:cNvGraphicFramePr>
          <p:nvPr>
            <p:ph idx="1"/>
          </p:nvPr>
        </p:nvGraphicFramePr>
        <p:xfrm>
          <a:off x="457200" y="3194526"/>
          <a:ext cx="8229600" cy="1337310"/>
        </p:xfrm>
        <a:graphic>
          <a:graphicData uri="http://schemas.openxmlformats.org/drawingml/2006/table">
            <a:tbl>
              <a:tblPr firstRow="1" firstCol="1" bandRow="1">
                <a:tableStyleId>{5C22544A-7EE6-4342-B048-85BDC9FD1C3A}</a:tableStyleId>
              </a:tblPr>
              <a:tblGrid>
                <a:gridCol w="2005241"/>
                <a:gridCol w="6224359"/>
              </a:tblGrid>
              <a:tr h="0">
                <a:tc>
                  <a:txBody>
                    <a:bodyPr/>
                    <a:lstStyle/>
                    <a:p>
                      <a:pPr>
                        <a:spcAft>
                          <a:spcPts val="0"/>
                        </a:spcAft>
                      </a:pPr>
                      <a:r>
                        <a:rPr lang="en-GB" sz="1200">
                          <a:effectLst/>
                        </a:rPr>
                        <a:t>Board </a:t>
                      </a:r>
                      <a:r>
                        <a:rPr lang="en-GB" sz="1200" strike="dblStrike">
                          <a:effectLst/>
                        </a:rPr>
                        <a:t>IPAC'17 SPC</a:t>
                      </a:r>
                      <a:r>
                        <a:rPr lang="en-GB" sz="1200">
                          <a:effectLst/>
                        </a:rPr>
                        <a:t> Chair and IPAC'17 OC Chair</a:t>
                      </a:r>
                      <a:endParaRPr lang="en-GB" sz="1100">
                        <a:effectLst/>
                        <a:latin typeface="Calibri"/>
                        <a:ea typeface="Calibri"/>
                        <a:cs typeface="Times New Roman"/>
                      </a:endParaRPr>
                    </a:p>
                  </a:txBody>
                  <a:tcPr marL="9525" marR="9525" marT="9525" marB="9525" anchor="ctr"/>
                </a:tc>
                <a:tc>
                  <a:txBody>
                    <a:bodyPr/>
                    <a:lstStyle/>
                    <a:p>
                      <a:pPr>
                        <a:spcAft>
                          <a:spcPts val="0"/>
                        </a:spcAft>
                      </a:pPr>
                      <a:r>
                        <a:rPr lang="en-GB" sz="1200">
                          <a:effectLst/>
                        </a:rPr>
                        <a:t>Gianluigi Arduini, CERN, Elected 2008, Board Mandate 2011, 2014</a:t>
                      </a:r>
                      <a:br>
                        <a:rPr lang="en-GB" sz="1200">
                          <a:effectLst/>
                        </a:rPr>
                      </a:br>
                      <a:r>
                        <a:rPr lang="en-GB" sz="1200">
                          <a:effectLst/>
                        </a:rPr>
                        <a:t>IPAC'14 SPC Chair and Board Chair-elect</a:t>
                      </a:r>
                      <a:r>
                        <a:rPr lang="en-GB" sz="1200" strike="dblStrike">
                          <a:effectLst/>
                        </a:rPr>
                        <a:t>, IPAC'17 Board and OC Chair</a:t>
                      </a:r>
                      <a:endParaRPr lang="en-GB" sz="1100">
                        <a:effectLst/>
                        <a:latin typeface="Calibri"/>
                        <a:ea typeface="Calibri"/>
                        <a:cs typeface="Times New Roman"/>
                      </a:endParaRPr>
                    </a:p>
                  </a:txBody>
                  <a:tcPr marL="9525" marR="9525" marT="9525" marB="9525" anchor="ctr"/>
                </a:tc>
              </a:tr>
              <a:tr h="0">
                <a:tc>
                  <a:txBody>
                    <a:bodyPr/>
                    <a:lstStyle/>
                    <a:p>
                      <a:pPr>
                        <a:spcAft>
                          <a:spcPts val="0"/>
                        </a:spcAft>
                      </a:pPr>
                      <a:r>
                        <a:rPr lang="en-GB" sz="1200">
                          <a:effectLst/>
                        </a:rPr>
                        <a:t>Board Chair-Elect and IPAC'17 SPC Chair</a:t>
                      </a:r>
                      <a:endParaRPr lang="en-GB" sz="1100">
                        <a:effectLst/>
                        <a:latin typeface="Calibri"/>
                        <a:ea typeface="Calibri"/>
                        <a:cs typeface="Times New Roman"/>
                      </a:endParaRPr>
                    </a:p>
                  </a:txBody>
                  <a:tcPr marL="9525" marR="9525" marT="9525" marB="9525" anchor="ctr"/>
                </a:tc>
                <a:tc>
                  <a:txBody>
                    <a:bodyPr/>
                    <a:lstStyle/>
                    <a:p>
                      <a:pPr>
                        <a:spcAft>
                          <a:spcPts val="0"/>
                        </a:spcAft>
                      </a:pPr>
                      <a:r>
                        <a:rPr lang="en-GB" sz="1200">
                          <a:effectLst/>
                        </a:rPr>
                        <a:t>Mike Seidel, PSI, Elected 2011, Board Mandate 2014, 2017</a:t>
                      </a:r>
                      <a:br>
                        <a:rPr lang="en-GB" sz="1200">
                          <a:effectLst/>
                        </a:rPr>
                      </a:br>
                      <a:r>
                        <a:rPr lang="en-GB" sz="1200" strike="dblStrike">
                          <a:effectLst/>
                        </a:rPr>
                        <a:t>IPAC'17 SPC Chair and Board Chair-elect,</a:t>
                      </a:r>
                      <a:r>
                        <a:rPr lang="en-GB" sz="1200">
                          <a:effectLst/>
                        </a:rPr>
                        <a:t> IPAC'20 Board and OC Chair</a:t>
                      </a:r>
                      <a:endParaRPr lang="en-GB" sz="1100">
                        <a:effectLst/>
                        <a:latin typeface="Calibri"/>
                        <a:ea typeface="Calibri"/>
                        <a:cs typeface="Times New Roman"/>
                      </a:endParaRPr>
                    </a:p>
                  </a:txBody>
                  <a:tcPr marL="9525" marR="9525" marT="9525" marB="9525" anchor="ctr"/>
                </a:tc>
              </a:tr>
              <a:tr h="0">
                <a:tc>
                  <a:txBody>
                    <a:bodyPr/>
                    <a:lstStyle/>
                    <a:p>
                      <a:pPr>
                        <a:spcAft>
                          <a:spcPts val="0"/>
                        </a:spcAft>
                      </a:pPr>
                      <a:r>
                        <a:rPr lang="en-GB" sz="1200">
                          <a:effectLst/>
                        </a:rPr>
                        <a:t>Former Board </a:t>
                      </a:r>
                      <a:r>
                        <a:rPr lang="en-GB" sz="1200" strike="dblStrike">
                          <a:effectLst/>
                        </a:rPr>
                        <a:t>and IPAC'17 OC</a:t>
                      </a:r>
                      <a:r>
                        <a:rPr lang="en-GB" sz="1200">
                          <a:effectLst/>
                        </a:rPr>
                        <a:t> Chair, Ex-officio</a:t>
                      </a:r>
                      <a:endParaRPr lang="en-GB" sz="1100">
                        <a:effectLst/>
                        <a:latin typeface="Calibri"/>
                        <a:ea typeface="Calibri"/>
                        <a:cs typeface="Times New Roman"/>
                      </a:endParaRPr>
                    </a:p>
                  </a:txBody>
                  <a:tcPr marL="9525" marR="9525" marT="9525" marB="9525" anchor="ctr"/>
                </a:tc>
                <a:tc>
                  <a:txBody>
                    <a:bodyPr/>
                    <a:lstStyle/>
                    <a:p>
                      <a:pPr>
                        <a:spcAft>
                          <a:spcPts val="0"/>
                        </a:spcAft>
                      </a:pPr>
                      <a:r>
                        <a:rPr lang="en-GB" sz="1200">
                          <a:effectLst/>
                        </a:rPr>
                        <a:t>Andy Wolski, U. Liverpool, Cockcroft Inst., Elected 2008, Board Mandate 2011, 2014, IPAC'11 SPC Chair and Board Chair-elect, IPAC'14 </a:t>
                      </a:r>
                      <a:r>
                        <a:rPr lang="en-GB" sz="1200" strike="dblStrike">
                          <a:effectLst/>
                        </a:rPr>
                        <a:t>Board and</a:t>
                      </a:r>
                      <a:r>
                        <a:rPr lang="en-GB" sz="1200">
                          <a:effectLst/>
                        </a:rPr>
                        <a:t> OC and Board Chair, 2014-2017 Ex-officio Board Member</a:t>
                      </a:r>
                      <a:endParaRPr lang="en-GB" sz="1100">
                        <a:effectLst/>
                        <a:latin typeface="Calibri"/>
                        <a:ea typeface="Calibri"/>
                        <a:cs typeface="Times New Roman"/>
                      </a:endParaRPr>
                    </a:p>
                  </a:txBody>
                  <a:tcPr marL="9525" marR="9525" marT="9525" marB="9525"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78522423"/>
              </p:ext>
            </p:extLst>
          </p:nvPr>
        </p:nvGraphicFramePr>
        <p:xfrm>
          <a:off x="467544" y="1268760"/>
          <a:ext cx="8229600" cy="5006320"/>
        </p:xfrm>
        <a:graphic>
          <a:graphicData uri="http://schemas.openxmlformats.org/drawingml/2006/table">
            <a:tbl>
              <a:tblPr firstCol="1" bandRow="1">
                <a:tableStyleId>{5C22544A-7EE6-4342-B048-85BDC9FD1C3A}</a:tableStyleId>
              </a:tblPr>
              <a:tblGrid>
                <a:gridCol w="3600400"/>
                <a:gridCol w="4629200"/>
              </a:tblGrid>
              <a:tr h="360040">
                <a:tc>
                  <a:txBody>
                    <a:bodyPr/>
                    <a:lstStyle/>
                    <a:p>
                      <a:pPr>
                        <a:spcAft>
                          <a:spcPts val="0"/>
                        </a:spcAft>
                      </a:pPr>
                      <a:r>
                        <a:rPr lang="en-GB" sz="1600" b="1" dirty="0">
                          <a:effectLst/>
                          <a:latin typeface="+mn-lt"/>
                          <a:ea typeface="Times New Roman"/>
                          <a:cs typeface="Times New Roman"/>
                        </a:rPr>
                        <a:t>Board </a:t>
                      </a:r>
                      <a:r>
                        <a:rPr lang="en-GB" sz="1600" b="1" dirty="0" smtClean="0">
                          <a:effectLst/>
                          <a:latin typeface="+mn-lt"/>
                          <a:ea typeface="Times New Roman"/>
                          <a:cs typeface="Times New Roman"/>
                        </a:rPr>
                        <a:t>Chair</a:t>
                      </a:r>
                      <a:endParaRPr lang="en-GB" sz="1400" dirty="0">
                        <a:solidFill>
                          <a:schemeClr val="bg1"/>
                        </a:solidFill>
                        <a:effectLst/>
                        <a:latin typeface="+mn-lt"/>
                        <a:ea typeface="Calibri"/>
                        <a:cs typeface="Times New Roman"/>
                      </a:endParaRPr>
                    </a:p>
                  </a:txBody>
                  <a:tcPr anchor="ctr"/>
                </a:tc>
                <a:tc>
                  <a:txBody>
                    <a:bodyPr/>
                    <a:lstStyle/>
                    <a:p>
                      <a:pPr>
                        <a:spcAft>
                          <a:spcPts val="0"/>
                        </a:spcAft>
                      </a:pPr>
                      <a:r>
                        <a:rPr lang="en-GB" sz="1600" b="0" dirty="0">
                          <a:effectLst/>
                          <a:latin typeface="+mn-lt"/>
                          <a:ea typeface="Times New Roman"/>
                          <a:cs typeface="Times New Roman"/>
                        </a:rPr>
                        <a:t>Gianluigi Arduini, </a:t>
                      </a:r>
                      <a:r>
                        <a:rPr lang="en-GB" sz="1600" b="0" dirty="0" smtClean="0">
                          <a:effectLst/>
                          <a:latin typeface="+mn-lt"/>
                          <a:ea typeface="Times New Roman"/>
                          <a:cs typeface="Times New Roman"/>
                        </a:rPr>
                        <a:t>CERN</a:t>
                      </a:r>
                      <a:endParaRPr lang="en-GB" sz="1400" b="0" dirty="0">
                        <a:effectLst/>
                        <a:latin typeface="+mn-lt"/>
                        <a:ea typeface="Calibri"/>
                        <a:cs typeface="Times New Roman"/>
                      </a:endParaRPr>
                    </a:p>
                  </a:txBody>
                  <a:tcPr anchor="ctr"/>
                </a:tc>
              </a:tr>
              <a:tr h="360040">
                <a:tc>
                  <a:txBody>
                    <a:bodyPr/>
                    <a:lstStyle/>
                    <a:p>
                      <a:pPr>
                        <a:spcAft>
                          <a:spcPts val="0"/>
                        </a:spcAft>
                      </a:pPr>
                      <a:r>
                        <a:rPr lang="en-GB" sz="1600" b="1" dirty="0">
                          <a:effectLst/>
                          <a:latin typeface="+mn-lt"/>
                          <a:ea typeface="Times New Roman"/>
                          <a:cs typeface="Times New Roman"/>
                        </a:rPr>
                        <a:t>Board </a:t>
                      </a:r>
                      <a:r>
                        <a:rPr lang="en-GB" sz="1600" b="1" dirty="0" smtClean="0">
                          <a:effectLst/>
                          <a:latin typeface="+mn-lt"/>
                          <a:ea typeface="Times New Roman"/>
                          <a:cs typeface="Times New Roman"/>
                        </a:rPr>
                        <a:t>Chair-Elect</a:t>
                      </a:r>
                      <a:endParaRPr lang="en-GB" sz="1400" dirty="0">
                        <a:effectLst/>
                        <a:latin typeface="+mn-lt"/>
                        <a:ea typeface="Calibri"/>
                        <a:cs typeface="Times New Roman"/>
                      </a:endParaRPr>
                    </a:p>
                  </a:txBody>
                  <a:tcPr anchor="ctr"/>
                </a:tc>
                <a:tc>
                  <a:txBody>
                    <a:bodyPr/>
                    <a:lstStyle/>
                    <a:p>
                      <a:pPr>
                        <a:spcAft>
                          <a:spcPts val="0"/>
                        </a:spcAft>
                      </a:pPr>
                      <a:r>
                        <a:rPr lang="en-GB" sz="1600" b="0" dirty="0">
                          <a:effectLst/>
                          <a:latin typeface="+mn-lt"/>
                          <a:ea typeface="Times New Roman"/>
                          <a:cs typeface="Times New Roman"/>
                        </a:rPr>
                        <a:t>Mike Seidel, </a:t>
                      </a:r>
                      <a:r>
                        <a:rPr lang="en-GB" sz="1600" b="0" dirty="0" smtClean="0">
                          <a:effectLst/>
                          <a:latin typeface="+mn-lt"/>
                          <a:ea typeface="Times New Roman"/>
                          <a:cs typeface="Times New Roman"/>
                        </a:rPr>
                        <a:t>PSI</a:t>
                      </a:r>
                      <a:endParaRPr lang="en-GB" sz="1400" b="0" dirty="0">
                        <a:effectLst/>
                        <a:latin typeface="+mn-lt"/>
                        <a:ea typeface="Calibri"/>
                        <a:cs typeface="Times New Roman"/>
                      </a:endParaRPr>
                    </a:p>
                  </a:txBody>
                  <a:tcPr anchor="ctr"/>
                </a:tc>
              </a:tr>
              <a:tr h="331093">
                <a:tc>
                  <a:txBody>
                    <a:bodyPr/>
                    <a:lstStyle/>
                    <a:p>
                      <a:pPr>
                        <a:spcAft>
                          <a:spcPts val="0"/>
                        </a:spcAft>
                      </a:pPr>
                      <a:r>
                        <a:rPr lang="en-GB" sz="1600" b="1" dirty="0">
                          <a:effectLst/>
                          <a:latin typeface="+mn-lt"/>
                          <a:ea typeface="Times New Roman"/>
                          <a:cs typeface="Times New Roman"/>
                        </a:rPr>
                        <a:t>Former Board </a:t>
                      </a:r>
                      <a:r>
                        <a:rPr lang="en-GB" sz="1600" b="1" dirty="0" smtClean="0">
                          <a:effectLst/>
                          <a:latin typeface="+mn-lt"/>
                          <a:ea typeface="Times New Roman"/>
                          <a:cs typeface="Times New Roman"/>
                        </a:rPr>
                        <a:t>Chair</a:t>
                      </a:r>
                      <a:r>
                        <a:rPr lang="en-GB" sz="1600" b="1" dirty="0">
                          <a:effectLst/>
                          <a:latin typeface="+mn-lt"/>
                          <a:ea typeface="Times New Roman"/>
                          <a:cs typeface="Times New Roman"/>
                        </a:rPr>
                        <a:t>, Ex-officio</a:t>
                      </a:r>
                      <a:endParaRPr lang="en-GB" sz="1400" dirty="0">
                        <a:effectLst/>
                        <a:latin typeface="+mn-lt"/>
                        <a:ea typeface="Calibri"/>
                        <a:cs typeface="Times New Roman"/>
                      </a:endParaRPr>
                    </a:p>
                  </a:txBody>
                  <a:tcPr anchor="ctr"/>
                </a:tc>
                <a:tc>
                  <a:txBody>
                    <a:bodyPr/>
                    <a:lstStyle/>
                    <a:p>
                      <a:pPr>
                        <a:spcAft>
                          <a:spcPts val="0"/>
                        </a:spcAft>
                      </a:pPr>
                      <a:r>
                        <a:rPr lang="en-GB" sz="1600" b="0" dirty="0">
                          <a:effectLst/>
                          <a:latin typeface="+mn-lt"/>
                          <a:ea typeface="Times New Roman"/>
                          <a:cs typeface="Times New Roman"/>
                        </a:rPr>
                        <a:t>Andy Wolski, U. Liverpool, Cockcroft </a:t>
                      </a:r>
                      <a:r>
                        <a:rPr lang="en-GB" sz="1600" b="0" dirty="0" smtClean="0">
                          <a:effectLst/>
                          <a:latin typeface="+mn-lt"/>
                          <a:ea typeface="Times New Roman"/>
                          <a:cs typeface="Times New Roman"/>
                        </a:rPr>
                        <a:t>Institute</a:t>
                      </a:r>
                      <a:endParaRPr lang="en-GB" sz="1400" b="0" dirty="0">
                        <a:effectLst/>
                        <a:latin typeface="+mn-lt"/>
                        <a:ea typeface="Calibri"/>
                        <a:cs typeface="Times New Roman"/>
                      </a:endParaRPr>
                    </a:p>
                  </a:txBody>
                  <a:tcPr anchor="ctr"/>
                </a:tc>
              </a:tr>
              <a:tr h="384800">
                <a:tc>
                  <a:txBody>
                    <a:bodyPr/>
                    <a:lstStyle/>
                    <a:p>
                      <a:pPr>
                        <a:spcAft>
                          <a:spcPts val="0"/>
                        </a:spcAft>
                      </a:pPr>
                      <a:r>
                        <a:rPr lang="en-GB" sz="1600" dirty="0">
                          <a:effectLst/>
                          <a:latin typeface="+mn-lt"/>
                        </a:rPr>
                        <a:t>CERN</a:t>
                      </a:r>
                      <a:endParaRPr lang="en-GB" sz="1400" dirty="0">
                        <a:effectLst/>
                        <a:latin typeface="+mn-lt"/>
                        <a:ea typeface="Calibri"/>
                        <a:cs typeface="Times New Roman"/>
                      </a:endParaRPr>
                    </a:p>
                  </a:txBody>
                  <a:tcPr anchor="ctr"/>
                </a:tc>
                <a:tc>
                  <a:txBody>
                    <a:bodyPr/>
                    <a:lstStyle/>
                    <a:p>
                      <a:pPr>
                        <a:spcAft>
                          <a:spcPts val="0"/>
                        </a:spcAft>
                      </a:pPr>
                      <a:r>
                        <a:rPr lang="en-GB" sz="1600" dirty="0">
                          <a:effectLst/>
                          <a:latin typeface="+mn-lt"/>
                        </a:rPr>
                        <a:t>Paul </a:t>
                      </a:r>
                      <a:r>
                        <a:rPr lang="en-GB" sz="1600" dirty="0" smtClean="0">
                          <a:effectLst/>
                          <a:latin typeface="+mn-lt"/>
                        </a:rPr>
                        <a:t>Collier,</a:t>
                      </a:r>
                      <a:r>
                        <a:rPr lang="en-GB" sz="1600" baseline="0" dirty="0" smtClean="0">
                          <a:effectLst/>
                          <a:latin typeface="+mn-lt"/>
                        </a:rPr>
                        <a:t> </a:t>
                      </a:r>
                      <a:r>
                        <a:rPr lang="en-GB" sz="1600" dirty="0" smtClean="0">
                          <a:effectLst/>
                          <a:latin typeface="+mn-lt"/>
                        </a:rPr>
                        <a:t>Maurizio Vretenar,</a:t>
                      </a:r>
                      <a:r>
                        <a:rPr lang="en-GB" sz="1600" baseline="0" dirty="0" smtClean="0">
                          <a:effectLst/>
                          <a:latin typeface="+mn-lt"/>
                        </a:rPr>
                        <a:t> </a:t>
                      </a:r>
                      <a:r>
                        <a:rPr lang="en-GB" sz="1600" dirty="0" smtClean="0">
                          <a:effectLst/>
                          <a:latin typeface="+mn-lt"/>
                        </a:rPr>
                        <a:t>Frank Zimmermann</a:t>
                      </a:r>
                      <a:endParaRPr lang="en-GB" sz="1400" dirty="0">
                        <a:effectLst/>
                        <a:latin typeface="+mn-lt"/>
                        <a:ea typeface="Calibri"/>
                        <a:cs typeface="Times New Roman"/>
                      </a:endParaRPr>
                    </a:p>
                  </a:txBody>
                  <a:tcPr anchor="ctr"/>
                </a:tc>
              </a:tr>
              <a:tr h="0">
                <a:tc>
                  <a:txBody>
                    <a:bodyPr/>
                    <a:lstStyle/>
                    <a:p>
                      <a:pPr>
                        <a:spcAft>
                          <a:spcPts val="0"/>
                        </a:spcAft>
                      </a:pPr>
                      <a:r>
                        <a:rPr lang="en-GB" sz="1600">
                          <a:effectLst/>
                          <a:latin typeface="+mn-lt"/>
                        </a:rPr>
                        <a:t>France</a:t>
                      </a:r>
                      <a:endParaRPr lang="en-GB" sz="1400">
                        <a:effectLst/>
                        <a:latin typeface="+mn-lt"/>
                        <a:ea typeface="Calibri"/>
                        <a:cs typeface="Times New Roman"/>
                      </a:endParaRPr>
                    </a:p>
                  </a:txBody>
                  <a:tcPr anchor="ctr"/>
                </a:tc>
                <a:tc>
                  <a:txBody>
                    <a:bodyPr/>
                    <a:lstStyle/>
                    <a:p>
                      <a:pPr>
                        <a:spcAft>
                          <a:spcPts val="0"/>
                        </a:spcAft>
                      </a:pPr>
                      <a:r>
                        <a:rPr lang="en-GB" sz="1600" dirty="0">
                          <a:effectLst/>
                          <a:latin typeface="+mn-lt"/>
                        </a:rPr>
                        <a:t>Philip </a:t>
                      </a:r>
                      <a:r>
                        <a:rPr lang="en-GB" sz="1600" dirty="0" err="1" smtClean="0">
                          <a:effectLst/>
                          <a:latin typeface="+mn-lt"/>
                        </a:rPr>
                        <a:t>Bambade</a:t>
                      </a:r>
                      <a:r>
                        <a:rPr lang="en-GB" sz="1600" dirty="0" smtClean="0">
                          <a:effectLst/>
                          <a:latin typeface="+mn-lt"/>
                        </a:rPr>
                        <a:t>, LAL</a:t>
                      </a:r>
                    </a:p>
                    <a:p>
                      <a:pPr>
                        <a:spcAft>
                          <a:spcPts val="0"/>
                        </a:spcAft>
                      </a:pPr>
                      <a:r>
                        <a:rPr lang="en-GB" sz="1600" dirty="0" smtClean="0">
                          <a:effectLst/>
                          <a:latin typeface="+mn-lt"/>
                        </a:rPr>
                        <a:t>Marie-Emmanuelle </a:t>
                      </a:r>
                      <a:r>
                        <a:rPr lang="en-GB" sz="1600" dirty="0" err="1">
                          <a:effectLst/>
                          <a:latin typeface="+mn-lt"/>
                        </a:rPr>
                        <a:t>Couprie</a:t>
                      </a:r>
                      <a:r>
                        <a:rPr lang="en-GB" sz="1600" dirty="0">
                          <a:effectLst/>
                          <a:latin typeface="+mn-lt"/>
                        </a:rPr>
                        <a:t>, </a:t>
                      </a:r>
                      <a:r>
                        <a:rPr lang="en-GB" sz="1600" dirty="0" smtClean="0">
                          <a:effectLst/>
                          <a:latin typeface="+mn-lt"/>
                        </a:rPr>
                        <a:t>SOLEIL</a:t>
                      </a:r>
                      <a:endParaRPr lang="en-GB" sz="1400" dirty="0">
                        <a:effectLst/>
                        <a:latin typeface="+mn-lt"/>
                        <a:ea typeface="Calibri"/>
                        <a:cs typeface="Times New Roman"/>
                      </a:endParaRPr>
                    </a:p>
                  </a:txBody>
                  <a:tcPr anchor="ctr"/>
                </a:tc>
              </a:tr>
              <a:tr h="590550">
                <a:tc>
                  <a:txBody>
                    <a:bodyPr/>
                    <a:lstStyle/>
                    <a:p>
                      <a:pPr>
                        <a:spcAft>
                          <a:spcPts val="0"/>
                        </a:spcAft>
                      </a:pPr>
                      <a:r>
                        <a:rPr lang="en-GB" sz="1600">
                          <a:effectLst/>
                          <a:latin typeface="+mn-lt"/>
                        </a:rPr>
                        <a:t>Germany</a:t>
                      </a:r>
                      <a:endParaRPr lang="en-GB" sz="1400">
                        <a:effectLst/>
                        <a:latin typeface="+mn-lt"/>
                        <a:ea typeface="Calibri"/>
                        <a:cs typeface="Times New Roman"/>
                      </a:endParaRPr>
                    </a:p>
                  </a:txBody>
                  <a:tcPr anchor="ctr"/>
                </a:tc>
                <a:tc>
                  <a:txBody>
                    <a:bodyPr/>
                    <a:lstStyle/>
                    <a:p>
                      <a:pPr>
                        <a:spcAft>
                          <a:spcPts val="0"/>
                        </a:spcAft>
                      </a:pPr>
                      <a:r>
                        <a:rPr lang="en-GB" sz="1600" dirty="0">
                          <a:effectLst/>
                          <a:latin typeface="+mn-lt"/>
                        </a:rPr>
                        <a:t>Ralph Assmann, </a:t>
                      </a:r>
                      <a:r>
                        <a:rPr lang="en-GB" sz="1600" dirty="0" smtClean="0">
                          <a:effectLst/>
                          <a:latin typeface="+mn-lt"/>
                        </a:rPr>
                        <a:t>DESY</a:t>
                      </a:r>
                    </a:p>
                    <a:p>
                      <a:pPr>
                        <a:spcAft>
                          <a:spcPts val="0"/>
                        </a:spcAft>
                      </a:pPr>
                      <a:r>
                        <a:rPr lang="en-GB" sz="1600" dirty="0" smtClean="0">
                          <a:effectLst/>
                          <a:latin typeface="+mn-lt"/>
                        </a:rPr>
                        <a:t>Oliver </a:t>
                      </a:r>
                      <a:r>
                        <a:rPr lang="en-GB" sz="1600" dirty="0">
                          <a:effectLst/>
                          <a:latin typeface="+mn-lt"/>
                        </a:rPr>
                        <a:t>Boine-Frankenheim, </a:t>
                      </a:r>
                      <a:r>
                        <a:rPr lang="en-GB" sz="1600" dirty="0" smtClean="0">
                          <a:effectLst/>
                          <a:latin typeface="+mn-lt"/>
                        </a:rPr>
                        <a:t>GSI</a:t>
                      </a:r>
                    </a:p>
                    <a:p>
                      <a:pPr>
                        <a:spcAft>
                          <a:spcPts val="0"/>
                        </a:spcAft>
                      </a:pPr>
                      <a:r>
                        <a:rPr lang="en-GB" sz="1600" dirty="0" smtClean="0">
                          <a:effectLst/>
                          <a:latin typeface="+mn-lt"/>
                        </a:rPr>
                        <a:t>Anke-Susanne </a:t>
                      </a:r>
                      <a:r>
                        <a:rPr lang="en-GB" sz="1600" dirty="0">
                          <a:effectLst/>
                          <a:latin typeface="+mn-lt"/>
                        </a:rPr>
                        <a:t>Müller, </a:t>
                      </a:r>
                      <a:r>
                        <a:rPr lang="en-GB" sz="1600" dirty="0" smtClean="0">
                          <a:effectLst/>
                          <a:latin typeface="+mn-lt"/>
                        </a:rPr>
                        <a:t>FZK/ANKA</a:t>
                      </a:r>
                      <a:endParaRPr lang="en-GB" sz="1400" dirty="0">
                        <a:effectLst/>
                        <a:latin typeface="+mn-lt"/>
                        <a:ea typeface="Calibri"/>
                        <a:cs typeface="Times New Roman"/>
                      </a:endParaRPr>
                    </a:p>
                  </a:txBody>
                  <a:tcPr anchor="ctr"/>
                </a:tc>
              </a:tr>
              <a:tr h="0">
                <a:tc>
                  <a:txBody>
                    <a:bodyPr/>
                    <a:lstStyle/>
                    <a:p>
                      <a:pPr>
                        <a:spcAft>
                          <a:spcPts val="0"/>
                        </a:spcAft>
                      </a:pPr>
                      <a:r>
                        <a:rPr lang="en-GB" sz="1600">
                          <a:effectLst/>
                          <a:latin typeface="+mn-lt"/>
                        </a:rPr>
                        <a:t>Italy</a:t>
                      </a:r>
                      <a:endParaRPr lang="en-GB" sz="1400">
                        <a:effectLst/>
                        <a:latin typeface="+mn-lt"/>
                        <a:ea typeface="Calibri"/>
                        <a:cs typeface="Times New Roman"/>
                      </a:endParaRPr>
                    </a:p>
                  </a:txBody>
                  <a:tcPr anchor="ctr"/>
                </a:tc>
                <a:tc>
                  <a:txBody>
                    <a:bodyPr/>
                    <a:lstStyle/>
                    <a:p>
                      <a:pPr>
                        <a:spcAft>
                          <a:spcPts val="0"/>
                        </a:spcAft>
                      </a:pPr>
                      <a:r>
                        <a:rPr lang="en-GB" sz="1600" dirty="0">
                          <a:effectLst/>
                          <a:latin typeface="+mn-lt"/>
                        </a:rPr>
                        <a:t>Giovanni Bisoffi, </a:t>
                      </a:r>
                      <a:r>
                        <a:rPr lang="en-GB" sz="1600" dirty="0" smtClean="0">
                          <a:effectLst/>
                          <a:latin typeface="+mn-lt"/>
                        </a:rPr>
                        <a:t>INFN/LNL</a:t>
                      </a:r>
                    </a:p>
                    <a:p>
                      <a:pPr>
                        <a:spcAft>
                          <a:spcPts val="0"/>
                        </a:spcAft>
                      </a:pPr>
                      <a:r>
                        <a:rPr lang="en-GB" sz="1600" dirty="0" smtClean="0">
                          <a:effectLst/>
                          <a:latin typeface="+mn-lt"/>
                        </a:rPr>
                        <a:t>Susanna </a:t>
                      </a:r>
                      <a:r>
                        <a:rPr lang="en-GB" sz="1600" dirty="0">
                          <a:effectLst/>
                          <a:latin typeface="+mn-lt"/>
                        </a:rPr>
                        <a:t>Guiducci, </a:t>
                      </a:r>
                      <a:r>
                        <a:rPr lang="en-GB" sz="1600" dirty="0" smtClean="0">
                          <a:effectLst/>
                          <a:latin typeface="+mn-lt"/>
                        </a:rPr>
                        <a:t>INFN/LNF</a:t>
                      </a:r>
                    </a:p>
                  </a:txBody>
                  <a:tcPr anchor="ctr"/>
                </a:tc>
              </a:tr>
              <a:tr h="0">
                <a:tc>
                  <a:txBody>
                    <a:bodyPr/>
                    <a:lstStyle/>
                    <a:p>
                      <a:pPr>
                        <a:spcAft>
                          <a:spcPts val="0"/>
                        </a:spcAft>
                      </a:pPr>
                      <a:r>
                        <a:rPr lang="en-GB" sz="1600">
                          <a:effectLst/>
                          <a:latin typeface="+mn-lt"/>
                        </a:rPr>
                        <a:t>Spain</a:t>
                      </a:r>
                      <a:endParaRPr lang="en-GB" sz="1400">
                        <a:effectLst/>
                        <a:latin typeface="+mn-lt"/>
                        <a:ea typeface="Calibri"/>
                        <a:cs typeface="Times New Roman"/>
                      </a:endParaRPr>
                    </a:p>
                  </a:txBody>
                  <a:tcPr anchor="ctr"/>
                </a:tc>
                <a:tc>
                  <a:txBody>
                    <a:bodyPr/>
                    <a:lstStyle/>
                    <a:p>
                      <a:pPr>
                        <a:spcAft>
                          <a:spcPts val="0"/>
                        </a:spcAft>
                      </a:pPr>
                      <a:r>
                        <a:rPr lang="en-GB" sz="1600" dirty="0">
                          <a:effectLst/>
                          <a:latin typeface="+mn-lt"/>
                        </a:rPr>
                        <a:t>Angeles Faus-Golfe, </a:t>
                      </a:r>
                      <a:r>
                        <a:rPr lang="en-GB" sz="1600" dirty="0" smtClean="0">
                          <a:effectLst/>
                          <a:latin typeface="+mn-lt"/>
                        </a:rPr>
                        <a:t>IFIC</a:t>
                      </a:r>
                    </a:p>
                    <a:p>
                      <a:pPr>
                        <a:spcAft>
                          <a:spcPts val="0"/>
                        </a:spcAft>
                      </a:pPr>
                      <a:r>
                        <a:rPr lang="en-GB" sz="1600" dirty="0" err="1" smtClean="0">
                          <a:effectLst/>
                          <a:latin typeface="+mn-lt"/>
                        </a:rPr>
                        <a:t>Montse</a:t>
                      </a:r>
                      <a:r>
                        <a:rPr lang="en-GB" sz="1600" dirty="0" smtClean="0">
                          <a:effectLst/>
                          <a:latin typeface="+mn-lt"/>
                        </a:rPr>
                        <a:t> </a:t>
                      </a:r>
                      <a:r>
                        <a:rPr lang="en-GB" sz="1600" dirty="0">
                          <a:effectLst/>
                          <a:latin typeface="+mn-lt"/>
                        </a:rPr>
                        <a:t>Pont, </a:t>
                      </a:r>
                      <a:r>
                        <a:rPr lang="en-GB" sz="1600" dirty="0" smtClean="0">
                          <a:effectLst/>
                          <a:latin typeface="+mn-lt"/>
                        </a:rPr>
                        <a:t>CELLS</a:t>
                      </a:r>
                      <a:endParaRPr lang="en-GB" sz="1400" dirty="0">
                        <a:effectLst/>
                        <a:latin typeface="+mn-lt"/>
                        <a:ea typeface="Calibri"/>
                        <a:cs typeface="Times New Roman"/>
                      </a:endParaRPr>
                    </a:p>
                  </a:txBody>
                  <a:tcPr anchor="ctr"/>
                </a:tc>
              </a:tr>
              <a:tr h="0">
                <a:tc>
                  <a:txBody>
                    <a:bodyPr/>
                    <a:lstStyle/>
                    <a:p>
                      <a:pPr>
                        <a:spcAft>
                          <a:spcPts val="0"/>
                        </a:spcAft>
                      </a:pPr>
                      <a:r>
                        <a:rPr lang="en-GB" sz="1600">
                          <a:effectLst/>
                          <a:latin typeface="+mn-lt"/>
                        </a:rPr>
                        <a:t>Sweden</a:t>
                      </a:r>
                      <a:endParaRPr lang="en-GB" sz="1400">
                        <a:effectLst/>
                        <a:latin typeface="+mn-lt"/>
                        <a:ea typeface="Calibri"/>
                        <a:cs typeface="Times New Roman"/>
                      </a:endParaRPr>
                    </a:p>
                  </a:txBody>
                  <a:tcPr anchor="ctr"/>
                </a:tc>
                <a:tc>
                  <a:txBody>
                    <a:bodyPr/>
                    <a:lstStyle/>
                    <a:p>
                      <a:pPr>
                        <a:spcAft>
                          <a:spcPts val="0"/>
                        </a:spcAft>
                      </a:pPr>
                      <a:r>
                        <a:rPr lang="en-GB" sz="1600" dirty="0">
                          <a:effectLst/>
                          <a:latin typeface="+mn-lt"/>
                        </a:rPr>
                        <a:t>Andreas </a:t>
                      </a:r>
                      <a:r>
                        <a:rPr lang="en-GB" sz="1600" dirty="0" err="1">
                          <a:effectLst/>
                          <a:latin typeface="+mn-lt"/>
                        </a:rPr>
                        <a:t>Jansson</a:t>
                      </a:r>
                      <a:r>
                        <a:rPr lang="en-GB" sz="1600" dirty="0">
                          <a:effectLst/>
                          <a:latin typeface="+mn-lt"/>
                        </a:rPr>
                        <a:t>, </a:t>
                      </a:r>
                      <a:r>
                        <a:rPr lang="en-GB" sz="1600" dirty="0" smtClean="0">
                          <a:effectLst/>
                          <a:latin typeface="+mn-lt"/>
                        </a:rPr>
                        <a:t>ESS</a:t>
                      </a:r>
                    </a:p>
                  </a:txBody>
                  <a:tcPr anchor="ctr"/>
                </a:tc>
              </a:tr>
              <a:tr h="304800">
                <a:tc>
                  <a:txBody>
                    <a:bodyPr/>
                    <a:lstStyle/>
                    <a:p>
                      <a:pPr>
                        <a:spcAft>
                          <a:spcPts val="0"/>
                        </a:spcAft>
                      </a:pPr>
                      <a:r>
                        <a:rPr lang="en-GB" sz="1600">
                          <a:effectLst/>
                          <a:latin typeface="+mn-lt"/>
                        </a:rPr>
                        <a:t>Switzerland</a:t>
                      </a:r>
                      <a:endParaRPr lang="en-GB" sz="1400">
                        <a:effectLst/>
                        <a:latin typeface="+mn-lt"/>
                        <a:ea typeface="Calibri"/>
                        <a:cs typeface="Times New Roman"/>
                      </a:endParaRPr>
                    </a:p>
                  </a:txBody>
                  <a:tcPr anchor="ctr"/>
                </a:tc>
                <a:tc>
                  <a:txBody>
                    <a:bodyPr/>
                    <a:lstStyle/>
                    <a:p>
                      <a:pPr>
                        <a:spcAft>
                          <a:spcPts val="1200"/>
                        </a:spcAft>
                      </a:pPr>
                      <a:r>
                        <a:rPr lang="en-GB" sz="1600" dirty="0">
                          <a:effectLst/>
                          <a:latin typeface="+mn-lt"/>
                        </a:rPr>
                        <a:t>Hans-Heinrich Braun, </a:t>
                      </a:r>
                      <a:r>
                        <a:rPr lang="en-GB" sz="1600" dirty="0" smtClean="0">
                          <a:effectLst/>
                          <a:latin typeface="+mn-lt"/>
                        </a:rPr>
                        <a:t>PSI</a:t>
                      </a:r>
                      <a:endParaRPr lang="en-GB" sz="1400" dirty="0">
                        <a:effectLst/>
                        <a:latin typeface="+mn-lt"/>
                        <a:ea typeface="Calibri"/>
                        <a:cs typeface="Times New Roman"/>
                      </a:endParaRPr>
                    </a:p>
                  </a:txBody>
                  <a:tcPr anchor="ctr"/>
                </a:tc>
              </a:tr>
              <a:tr h="304800">
                <a:tc>
                  <a:txBody>
                    <a:bodyPr/>
                    <a:lstStyle/>
                    <a:p>
                      <a:pPr>
                        <a:spcAft>
                          <a:spcPts val="0"/>
                        </a:spcAft>
                      </a:pPr>
                      <a:r>
                        <a:rPr lang="en-GB" sz="1600" dirty="0">
                          <a:effectLst/>
                          <a:latin typeface="+mn-lt"/>
                        </a:rPr>
                        <a:t>UK</a:t>
                      </a:r>
                      <a:endParaRPr lang="en-GB" sz="1400" dirty="0">
                        <a:effectLst/>
                        <a:latin typeface="+mn-lt"/>
                        <a:ea typeface="Calibri"/>
                        <a:cs typeface="Times New Roman"/>
                      </a:endParaRPr>
                    </a:p>
                  </a:txBody>
                  <a:tcPr anchor="ctr"/>
                </a:tc>
                <a:tc>
                  <a:txBody>
                    <a:bodyPr/>
                    <a:lstStyle/>
                    <a:p>
                      <a:pPr>
                        <a:spcAft>
                          <a:spcPts val="0"/>
                        </a:spcAft>
                      </a:pPr>
                      <a:r>
                        <a:rPr lang="en-GB" sz="1600" dirty="0">
                          <a:effectLst/>
                          <a:latin typeface="+mn-lt"/>
                        </a:rPr>
                        <a:t>Deepa </a:t>
                      </a:r>
                      <a:r>
                        <a:rPr lang="en-GB" sz="1600" dirty="0" err="1">
                          <a:effectLst/>
                          <a:latin typeface="+mn-lt"/>
                        </a:rPr>
                        <a:t>Angal-Kalinin</a:t>
                      </a:r>
                      <a:r>
                        <a:rPr lang="en-GB" sz="1600" dirty="0" smtClean="0">
                          <a:effectLst/>
                          <a:latin typeface="+mn-lt"/>
                        </a:rPr>
                        <a:t>,</a:t>
                      </a:r>
                      <a:r>
                        <a:rPr lang="en-GB" sz="1600" baseline="0" dirty="0" smtClean="0">
                          <a:effectLst/>
                          <a:latin typeface="+mn-lt"/>
                        </a:rPr>
                        <a:t> STFC/DL/</a:t>
                      </a:r>
                      <a:r>
                        <a:rPr lang="en-GB" sz="1600" baseline="0" dirty="0" err="1" smtClean="0">
                          <a:effectLst/>
                          <a:latin typeface="+mn-lt"/>
                        </a:rPr>
                        <a:t>ASTeC</a:t>
                      </a:r>
                      <a:endParaRPr lang="en-GB" sz="1400" dirty="0">
                        <a:effectLst/>
                        <a:latin typeface="+mn-lt"/>
                        <a:ea typeface="Calibri"/>
                        <a:cs typeface="Times New Roman"/>
                      </a:endParaRPr>
                    </a:p>
                  </a:txBody>
                  <a:tcPr anchor="ctr"/>
                </a:tc>
              </a:tr>
            </a:tbl>
          </a:graphicData>
        </a:graphic>
      </p:graphicFrame>
      <p:sp>
        <p:nvSpPr>
          <p:cNvPr id="3" name="Date Placeholder 2"/>
          <p:cNvSpPr>
            <a:spLocks noGrp="1"/>
          </p:cNvSpPr>
          <p:nvPr>
            <p:ph type="dt" sz="half" idx="10"/>
          </p:nvPr>
        </p:nvSpPr>
        <p:spPr/>
        <p:txBody>
          <a:bodyPr/>
          <a:lstStyle/>
          <a:p>
            <a:r>
              <a:rPr lang="en-US" smtClean="0"/>
              <a:t>03/11/2016</a:t>
            </a:r>
            <a:endParaRPr lang="en-GB"/>
          </a:p>
        </p:txBody>
      </p:sp>
      <p:sp>
        <p:nvSpPr>
          <p:cNvPr id="4" name="Footer Placeholder 3"/>
          <p:cNvSpPr>
            <a:spLocks noGrp="1"/>
          </p:cNvSpPr>
          <p:nvPr>
            <p:ph type="ftr" sz="quarter" idx="11"/>
          </p:nvPr>
        </p:nvSpPr>
        <p:spPr/>
        <p:txBody>
          <a:bodyPr/>
          <a:lstStyle/>
          <a:p>
            <a:r>
              <a:rPr lang="en-US" smtClean="0"/>
              <a:t>G. Arduini et al. - EPS-AG and EPS-AG Initiatives</a:t>
            </a:r>
            <a:endParaRPr lang="en-GB"/>
          </a:p>
        </p:txBody>
      </p:sp>
      <p:sp>
        <p:nvSpPr>
          <p:cNvPr id="5" name="Slide Number Placeholder 4"/>
          <p:cNvSpPr>
            <a:spLocks noGrp="1"/>
          </p:cNvSpPr>
          <p:nvPr>
            <p:ph type="sldNum" sz="quarter" idx="12"/>
          </p:nvPr>
        </p:nvSpPr>
        <p:spPr/>
        <p:txBody>
          <a:bodyPr/>
          <a:lstStyle/>
          <a:p>
            <a:fld id="{080FA34F-4ACC-405A-BEA6-E44C42E495C5}" type="slidenum">
              <a:rPr lang="en-GB" smtClean="0"/>
              <a:t>3</a:t>
            </a:fld>
            <a:endParaRPr lang="en-GB"/>
          </a:p>
        </p:txBody>
      </p:sp>
    </p:spTree>
    <p:extLst>
      <p:ext uri="{BB962C8B-B14F-4D97-AF65-F5344CB8AC3E}">
        <p14:creationId xmlns:p14="http://schemas.microsoft.com/office/powerpoint/2010/main" val="1891065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Rejection Criteria</a:t>
            </a:r>
            <a:endParaRPr lang="en-US" dirty="0"/>
          </a:p>
        </p:txBody>
      </p:sp>
      <p:sp>
        <p:nvSpPr>
          <p:cNvPr id="3" name="Content Placeholder 2"/>
          <p:cNvSpPr>
            <a:spLocks noGrp="1"/>
          </p:cNvSpPr>
          <p:nvPr>
            <p:ph idx="1"/>
          </p:nvPr>
        </p:nvSpPr>
        <p:spPr>
          <a:xfrm>
            <a:off x="254004" y="1193808"/>
            <a:ext cx="8669862" cy="4834459"/>
          </a:xfrm>
        </p:spPr>
        <p:txBody>
          <a:bodyPr>
            <a:noAutofit/>
          </a:bodyPr>
          <a:lstStyle/>
          <a:p>
            <a:pPr lvl="0"/>
            <a:r>
              <a:rPr lang="en-US" dirty="0" smtClean="0"/>
              <a:t>Papers </a:t>
            </a:r>
            <a:r>
              <a:rPr lang="en-US" dirty="0"/>
              <a:t>are considered </a:t>
            </a:r>
            <a:r>
              <a:rPr lang="en-US" b="1" dirty="0"/>
              <a:t>not-correctable</a:t>
            </a:r>
            <a:r>
              <a:rPr lang="en-US" dirty="0"/>
              <a:t> and therefore rejected in following cases:</a:t>
            </a:r>
          </a:p>
          <a:p>
            <a:pPr lvl="1"/>
            <a:r>
              <a:rPr lang="en-US" i="1" dirty="0" smtClean="0"/>
              <a:t>The paper has been published in a peer-reviewed publication channel before.</a:t>
            </a:r>
          </a:p>
          <a:p>
            <a:pPr lvl="1"/>
            <a:r>
              <a:rPr lang="en-US" i="1" dirty="0" smtClean="0"/>
              <a:t>The </a:t>
            </a:r>
            <a:r>
              <a:rPr lang="en-US" i="1" dirty="0"/>
              <a:t>whole </a:t>
            </a:r>
            <a:r>
              <a:rPr lang="en-US" i="1" dirty="0" err="1"/>
              <a:t>Ansatz</a:t>
            </a:r>
            <a:r>
              <a:rPr lang="en-US" i="1" dirty="0"/>
              <a:t> is wrong. </a:t>
            </a:r>
            <a:endParaRPr lang="en-US" i="1" dirty="0" smtClean="0"/>
          </a:p>
          <a:p>
            <a:pPr lvl="1"/>
            <a:r>
              <a:rPr lang="en-US" i="1" dirty="0" smtClean="0"/>
              <a:t>The </a:t>
            </a:r>
            <a:r>
              <a:rPr lang="en-US" i="1" dirty="0"/>
              <a:t>work is from somebody else or claiming authorship from somebody else. </a:t>
            </a:r>
            <a:endParaRPr lang="en-US" i="1" dirty="0" smtClean="0"/>
          </a:p>
          <a:p>
            <a:pPr lvl="1"/>
            <a:r>
              <a:rPr lang="en-US" i="1" dirty="0" smtClean="0"/>
              <a:t>Requested </a:t>
            </a:r>
            <a:r>
              <a:rPr lang="en-US" i="1" dirty="0"/>
              <a:t>changes are not implemented in time. </a:t>
            </a:r>
            <a:endParaRPr lang="en-US" dirty="0"/>
          </a:p>
        </p:txBody>
      </p:sp>
      <p:sp>
        <p:nvSpPr>
          <p:cNvPr id="4" name="Date Placeholder 3"/>
          <p:cNvSpPr>
            <a:spLocks noGrp="1"/>
          </p:cNvSpPr>
          <p:nvPr>
            <p:ph type="dt" sz="half" idx="10"/>
          </p:nvPr>
        </p:nvSpPr>
        <p:spPr/>
        <p:txBody>
          <a:bodyPr/>
          <a:lstStyle/>
          <a:p>
            <a:fld id="{8CADF397-BC67-C64E-95FE-1D4AB4BD443E}" type="datetime1">
              <a:rPr lang="en-US" smtClean="0"/>
              <a:t>11/7/2016</a:t>
            </a:fld>
            <a:endParaRPr lang="en-US"/>
          </a:p>
        </p:txBody>
      </p:sp>
      <p:sp>
        <p:nvSpPr>
          <p:cNvPr id="5" name="Footer Placeholder 4"/>
          <p:cNvSpPr>
            <a:spLocks noGrp="1"/>
          </p:cNvSpPr>
          <p:nvPr>
            <p:ph type="ftr" sz="quarter" idx="11"/>
          </p:nvPr>
        </p:nvSpPr>
        <p:spPr/>
        <p:txBody>
          <a:bodyPr/>
          <a:lstStyle/>
          <a:p>
            <a:r>
              <a:rPr lang="en-US" smtClean="0"/>
              <a:t>EPS-AG Task Force</a:t>
            </a:r>
            <a:endParaRPr lang="en-US"/>
          </a:p>
        </p:txBody>
      </p:sp>
      <p:sp>
        <p:nvSpPr>
          <p:cNvPr id="6" name="Slide Number Placeholder 5"/>
          <p:cNvSpPr>
            <a:spLocks noGrp="1"/>
          </p:cNvSpPr>
          <p:nvPr>
            <p:ph type="sldNum" sz="quarter" idx="12"/>
          </p:nvPr>
        </p:nvSpPr>
        <p:spPr/>
        <p:txBody>
          <a:bodyPr/>
          <a:lstStyle/>
          <a:p>
            <a:fld id="{03A71A1B-DCC0-EE44-A1F0-11426C371BF6}" type="slidenum">
              <a:rPr lang="en-US" smtClean="0"/>
              <a:t>30</a:t>
            </a:fld>
            <a:endParaRPr lang="en-US"/>
          </a:p>
        </p:txBody>
      </p:sp>
    </p:spTree>
    <p:extLst>
      <p:ext uri="{BB962C8B-B14F-4D97-AF65-F5344CB8AC3E}">
        <p14:creationId xmlns:p14="http://schemas.microsoft.com/office/powerpoint/2010/main" val="3493682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normAutofit fontScale="90000"/>
          </a:bodyPr>
          <a:lstStyle/>
          <a:p>
            <a:r>
              <a:rPr lang="en-GB" dirty="0" smtClean="0"/>
              <a:t>Peer Reviewed IPAC’17 Proceedings (Pilot)</a:t>
            </a:r>
            <a:endParaRPr lang="en-GB" dirty="0"/>
          </a:p>
        </p:txBody>
      </p:sp>
      <p:sp>
        <p:nvSpPr>
          <p:cNvPr id="3" name="Content Placeholder 2"/>
          <p:cNvSpPr>
            <a:spLocks noGrp="1"/>
          </p:cNvSpPr>
          <p:nvPr>
            <p:ph idx="1"/>
          </p:nvPr>
        </p:nvSpPr>
        <p:spPr/>
        <p:txBody>
          <a:bodyPr>
            <a:normAutofit fontScale="70000" lnSpcReduction="20000"/>
          </a:bodyPr>
          <a:lstStyle/>
          <a:p>
            <a:r>
              <a:rPr lang="en-GB" dirty="0"/>
              <a:t>Interested authors will have the possibility to request that their paper is considered for publication as part of a Peer-Reviewed IPAC Proceedings at the time of the submission of the abstract.</a:t>
            </a:r>
          </a:p>
          <a:p>
            <a:r>
              <a:rPr lang="en-GB" dirty="0"/>
              <a:t>The refereed IPAC proceeding paper will be published as part of the </a:t>
            </a:r>
            <a:r>
              <a:rPr lang="en-GB" b="1" dirty="0">
                <a:solidFill>
                  <a:srgbClr val="FF0000"/>
                </a:solidFill>
              </a:rPr>
              <a:t>Institute of Physics Journal of Physics: Conference Series </a:t>
            </a:r>
            <a:r>
              <a:rPr lang="en-GB" dirty="0"/>
              <a:t>(</a:t>
            </a:r>
            <a:r>
              <a:rPr lang="en-GB" u="sng" dirty="0">
                <a:hlinkClick r:id="rId2"/>
              </a:rPr>
              <a:t>http://conferenceseries.iop.org/content/home</a:t>
            </a:r>
            <a:r>
              <a:rPr lang="en-GB" dirty="0"/>
              <a:t> ) </a:t>
            </a:r>
            <a:r>
              <a:rPr lang="en-GB" b="1" dirty="0" smtClean="0">
                <a:solidFill>
                  <a:srgbClr val="FF0000"/>
                </a:solidFill>
              </a:rPr>
              <a:t>in addition to </a:t>
            </a:r>
            <a:r>
              <a:rPr lang="en-GB" b="1" dirty="0" err="1" smtClean="0">
                <a:solidFill>
                  <a:srgbClr val="FF0000"/>
                </a:solidFill>
              </a:rPr>
              <a:t>JACoW</a:t>
            </a:r>
            <a:r>
              <a:rPr lang="en-GB" dirty="0" smtClean="0"/>
              <a:t>.</a:t>
            </a:r>
          </a:p>
          <a:p>
            <a:r>
              <a:rPr lang="en-GB" dirty="0"/>
              <a:t>V</a:t>
            </a:r>
            <a:r>
              <a:rPr lang="en-GB" dirty="0" smtClean="0"/>
              <a:t>isible </a:t>
            </a:r>
            <a:r>
              <a:rPr lang="en-GB" dirty="0"/>
              <a:t>in the known publication and citation databases (</a:t>
            </a:r>
            <a:r>
              <a:rPr lang="en-GB" u="sng" dirty="0">
                <a:hlinkClick r:id="rId3"/>
              </a:rPr>
              <a:t>http://conferenceseries.iop.org/content/quick_links/Abstracted%20In</a:t>
            </a:r>
            <a:r>
              <a:rPr lang="en-GB" dirty="0"/>
              <a:t> ). </a:t>
            </a:r>
            <a:endParaRPr lang="en-GB" dirty="0" smtClean="0"/>
          </a:p>
          <a:p>
            <a:r>
              <a:rPr lang="en-GB" dirty="0" smtClean="0"/>
              <a:t>The </a:t>
            </a:r>
            <a:r>
              <a:rPr lang="en-GB" dirty="0" err="1"/>
              <a:t>IoP</a:t>
            </a:r>
            <a:r>
              <a:rPr lang="en-GB" dirty="0"/>
              <a:t> Proceedings Licence Terms and Conditions is available at: </a:t>
            </a:r>
            <a:r>
              <a:rPr lang="en-GB" u="sng" dirty="0">
                <a:hlinkClick r:id="rId4"/>
              </a:rPr>
              <a:t>http://conferenceseries.iop.org/content/quick_links/IOP%20Proceedings%20Licence</a:t>
            </a:r>
            <a:r>
              <a:rPr lang="en-GB" dirty="0"/>
              <a:t> . </a:t>
            </a:r>
            <a:endParaRPr lang="en-GB" dirty="0" smtClean="0"/>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31</a:t>
            </a:fld>
            <a:endParaRPr lang="en-GB"/>
          </a:p>
        </p:txBody>
      </p:sp>
    </p:spTree>
    <p:extLst>
      <p:ext uri="{BB962C8B-B14F-4D97-AF65-F5344CB8AC3E}">
        <p14:creationId xmlns:p14="http://schemas.microsoft.com/office/powerpoint/2010/main" val="245980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Aims of EPS-AG</a:t>
            </a:r>
            <a:endParaRPr lang="en-GB" dirty="0"/>
          </a:p>
        </p:txBody>
      </p:sp>
      <p:sp>
        <p:nvSpPr>
          <p:cNvPr id="3" name="Content Placeholder 2"/>
          <p:cNvSpPr>
            <a:spLocks noGrp="1"/>
          </p:cNvSpPr>
          <p:nvPr>
            <p:ph idx="1"/>
          </p:nvPr>
        </p:nvSpPr>
        <p:spPr/>
        <p:txBody>
          <a:bodyPr>
            <a:normAutofit fontScale="85000" lnSpcReduction="10000"/>
          </a:bodyPr>
          <a:lstStyle/>
          <a:p>
            <a:pPr fontAlgn="ctr"/>
            <a:r>
              <a:rPr lang="en-US" dirty="0" smtClean="0">
                <a:effectLst/>
              </a:rPr>
              <a:t>The aims of the EPS Accelerator Group are:</a:t>
            </a:r>
          </a:p>
          <a:p>
            <a:pPr lvl="1" fontAlgn="ctr"/>
            <a:r>
              <a:rPr lang="en-US" dirty="0" smtClean="0">
                <a:effectLst/>
              </a:rPr>
              <a:t>to promote research and development of all kinds of particle accelerators and the associated technology, as well as their applications;</a:t>
            </a:r>
          </a:p>
          <a:p>
            <a:pPr lvl="1" fontAlgn="ctr"/>
            <a:r>
              <a:rPr lang="en-US" dirty="0" smtClean="0">
                <a:effectLst/>
              </a:rPr>
              <a:t>to encourage contacts between specialists in the field in European and non-European institutions, in particular through the organization of the International Particle Accelerator Conference (IPAC) when held in Europe;</a:t>
            </a:r>
          </a:p>
          <a:p>
            <a:pPr lvl="1" fontAlgn="ctr"/>
            <a:r>
              <a:rPr lang="en-US" dirty="0" smtClean="0">
                <a:effectLst/>
              </a:rPr>
              <a:t>to stimulate international co-operation and exchange of information;</a:t>
            </a:r>
          </a:p>
          <a:p>
            <a:pPr lvl="1" fontAlgn="ctr"/>
            <a:r>
              <a:rPr lang="en-US" dirty="0" smtClean="0">
                <a:effectLst/>
              </a:rPr>
              <a:t>to promote efficient and effective use of resources and foster high standards</a:t>
            </a:r>
          </a:p>
          <a:p>
            <a:pPr lvl="1" fontAlgn="ctr"/>
            <a:endParaRPr lang="en-US" dirty="0" smtClean="0">
              <a:effectLst/>
            </a:endParaRPr>
          </a:p>
        </p:txBody>
      </p:sp>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4</a:t>
            </a:fld>
            <a:endParaRPr lang="en-GB"/>
          </a:p>
        </p:txBody>
      </p:sp>
      <p:sp>
        <p:nvSpPr>
          <p:cNvPr id="7" name="Rectangle 6"/>
          <p:cNvSpPr/>
          <p:nvPr/>
        </p:nvSpPr>
        <p:spPr>
          <a:xfrm rot="19720383">
            <a:off x="-618075" y="2967335"/>
            <a:ext cx="1038015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rgbClr val="FF0000"/>
                </a:solidFill>
                <a:effectLst>
                  <a:outerShdw dist="38100" dir="2700000" algn="bl" rotWithShape="0">
                    <a:schemeClr val="accent5"/>
                  </a:outerShdw>
                </a:effectLst>
              </a:rPr>
              <a:t>http://www.eps.org/group/EPS-AG</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2076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IPAC</a:t>
            </a:r>
            <a:endParaRPr lang="en-GB" dirty="0"/>
          </a:p>
        </p:txBody>
      </p:sp>
      <p:sp>
        <p:nvSpPr>
          <p:cNvPr id="3" name="Content Placeholder 2"/>
          <p:cNvSpPr>
            <a:spLocks noGrp="1"/>
          </p:cNvSpPr>
          <p:nvPr>
            <p:ph sz="half" idx="1"/>
          </p:nvPr>
        </p:nvSpPr>
        <p:spPr>
          <a:xfrm>
            <a:off x="457200" y="1600200"/>
            <a:ext cx="6478438" cy="4525963"/>
          </a:xfrm>
        </p:spPr>
        <p:txBody>
          <a:bodyPr>
            <a:normAutofit fontScale="77500" lnSpcReduction="20000"/>
          </a:bodyPr>
          <a:lstStyle/>
          <a:p>
            <a:r>
              <a:rPr lang="en-GB" sz="3200" dirty="0" smtClean="0">
                <a:effectLst/>
              </a:rPr>
              <a:t>EPS-AG has organized the </a:t>
            </a:r>
            <a:r>
              <a:rPr lang="en-GB" sz="3200" dirty="0" smtClean="0">
                <a:solidFill>
                  <a:srgbClr val="FF0000"/>
                </a:solidFill>
                <a:effectLst/>
              </a:rPr>
              <a:t>European Particle Accelerator Conferences (</a:t>
            </a:r>
            <a:r>
              <a:rPr lang="en-GB" sz="3200" dirty="0" smtClean="0">
                <a:solidFill>
                  <a:srgbClr val="FF0000"/>
                </a:solidFill>
              </a:rPr>
              <a:t>EPAC) </a:t>
            </a:r>
            <a:r>
              <a:rPr lang="en-GB" sz="3200" dirty="0" smtClean="0">
                <a:effectLst/>
              </a:rPr>
              <a:t>since 1988 </a:t>
            </a:r>
            <a:endParaRPr lang="en-GB" sz="3200" dirty="0"/>
          </a:p>
          <a:p>
            <a:r>
              <a:rPr lang="en-GB" sz="3200" dirty="0" smtClean="0"/>
              <a:t>S</a:t>
            </a:r>
            <a:r>
              <a:rPr lang="en-GB" sz="3200" dirty="0" smtClean="0">
                <a:effectLst/>
              </a:rPr>
              <a:t>trong support to the creation of an </a:t>
            </a:r>
            <a:r>
              <a:rPr lang="en-GB" sz="3200" dirty="0" smtClean="0">
                <a:solidFill>
                  <a:srgbClr val="FF0000"/>
                </a:solidFill>
                <a:effectLst/>
              </a:rPr>
              <a:t>International Particle Accelerator Conference (IPAC)</a:t>
            </a:r>
          </a:p>
          <a:p>
            <a:r>
              <a:rPr lang="en-GB" sz="3200" dirty="0" smtClean="0"/>
              <a:t>Aim: </a:t>
            </a:r>
            <a:r>
              <a:rPr lang="en-US" sz="3200" dirty="0" smtClean="0"/>
              <a:t>provide </a:t>
            </a:r>
            <a:r>
              <a:rPr lang="en-US" sz="3200" dirty="0"/>
              <a:t>a comprehensive </a:t>
            </a:r>
            <a:r>
              <a:rPr lang="en-US" sz="3200" dirty="0">
                <a:solidFill>
                  <a:srgbClr val="FF0000"/>
                </a:solidFill>
              </a:rPr>
              <a:t>world-wide </a:t>
            </a:r>
            <a:r>
              <a:rPr lang="en-US" sz="3200" dirty="0"/>
              <a:t>overview of the field of particle accelerators, as well as presentations of progress in all </a:t>
            </a:r>
            <a:r>
              <a:rPr lang="en-GB" sz="3200" dirty="0"/>
              <a:t>technologies involved. </a:t>
            </a:r>
            <a:endParaRPr lang="en-GB" sz="3200" dirty="0" smtClean="0"/>
          </a:p>
          <a:p>
            <a:r>
              <a:rPr lang="en-GB" sz="3200" dirty="0" smtClean="0"/>
              <a:t>Since </a:t>
            </a:r>
            <a:r>
              <a:rPr lang="en-GB" sz="3200" dirty="0"/>
              <a:t>2010 3-year cycle:</a:t>
            </a:r>
          </a:p>
          <a:p>
            <a:pPr lvl="1"/>
            <a:r>
              <a:rPr lang="en-GB" sz="2600" dirty="0" smtClean="0"/>
              <a:t>Americas</a:t>
            </a:r>
            <a:endParaRPr lang="en-GB" sz="2600" dirty="0"/>
          </a:p>
          <a:p>
            <a:pPr lvl="1"/>
            <a:r>
              <a:rPr lang="en-GB" sz="2600" dirty="0"/>
              <a:t>Asia (including Oceania)</a:t>
            </a:r>
          </a:p>
          <a:p>
            <a:pPr lvl="1"/>
            <a:r>
              <a:rPr lang="en-GB" sz="2600" dirty="0"/>
              <a:t>Europe (including </a:t>
            </a:r>
            <a:r>
              <a:rPr lang="en-GB" sz="2600" dirty="0" smtClean="0"/>
              <a:t>Russia, Middle-East and Africa).</a:t>
            </a:r>
            <a:endParaRPr lang="en-GB" sz="2600" dirty="0"/>
          </a:p>
          <a:p>
            <a:endParaRPr lang="en-GB" dirty="0" smtClean="0">
              <a:effectLst/>
            </a:endParaRPr>
          </a:p>
          <a:p>
            <a:endParaRPr lang="en-GB" dirty="0"/>
          </a:p>
        </p:txBody>
      </p:sp>
      <p:pic>
        <p:nvPicPr>
          <p:cNvPr id="2050" name="Picture 2" descr="F:\PPOINT\2014\EPS\logoameric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161" y="4344364"/>
            <a:ext cx="2160422" cy="14289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PPOINT\2014\EPS\logoasi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841" y="5590386"/>
            <a:ext cx="2153107" cy="12460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PPOINT\2014\EPS\logoEurop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638" y="3154690"/>
            <a:ext cx="2160422" cy="147279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PPOINT\2014\EPS\epac_ani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04318" y="1792238"/>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03/11/2016</a:t>
            </a:r>
            <a:endParaRPr lang="en-GB"/>
          </a:p>
        </p:txBody>
      </p:sp>
      <p:sp>
        <p:nvSpPr>
          <p:cNvPr id="5" name="Footer Placeholder 4"/>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5</a:t>
            </a:fld>
            <a:endParaRPr lang="en-GB"/>
          </a:p>
        </p:txBody>
      </p:sp>
    </p:spTree>
    <p:extLst>
      <p:ext uri="{BB962C8B-B14F-4D97-AF65-F5344CB8AC3E}">
        <p14:creationId xmlns:p14="http://schemas.microsoft.com/office/powerpoint/2010/main" val="299865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62775"/>
          <a:stretch/>
        </p:blipFill>
        <p:spPr>
          <a:xfrm>
            <a:off x="4032920" y="1600200"/>
            <a:ext cx="5040560" cy="2497249"/>
          </a:xfrm>
        </p:spPr>
      </p:pic>
      <p:sp>
        <p:nvSpPr>
          <p:cNvPr id="2" name="Title 1"/>
          <p:cNvSpPr>
            <a:spLocks noGrp="1"/>
          </p:cNvSpPr>
          <p:nvPr>
            <p:ph type="title"/>
          </p:nvPr>
        </p:nvSpPr>
        <p:spPr/>
        <p:txBody>
          <a:bodyPr/>
          <a:lstStyle/>
          <a:p>
            <a:pPr algn="l"/>
            <a:r>
              <a:rPr lang="en-GB" dirty="0" smtClean="0"/>
              <a:t>IPAC</a:t>
            </a:r>
            <a:endParaRPr lang="en-GB" dirty="0"/>
          </a:p>
        </p:txBody>
      </p:sp>
      <p:sp>
        <p:nvSpPr>
          <p:cNvPr id="3" name="Content Placeholder 2"/>
          <p:cNvSpPr>
            <a:spLocks noGrp="1"/>
          </p:cNvSpPr>
          <p:nvPr>
            <p:ph sz="half" idx="1"/>
          </p:nvPr>
        </p:nvSpPr>
        <p:spPr>
          <a:xfrm>
            <a:off x="323528" y="1600200"/>
            <a:ext cx="3754760" cy="4525963"/>
          </a:xfrm>
        </p:spPr>
        <p:txBody>
          <a:bodyPr>
            <a:normAutofit fontScale="70000" lnSpcReduction="20000"/>
          </a:bodyPr>
          <a:lstStyle/>
          <a:p>
            <a:pPr>
              <a:lnSpc>
                <a:spcPct val="120000"/>
              </a:lnSpc>
            </a:pPr>
            <a:r>
              <a:rPr lang="en-US" dirty="0" smtClean="0"/>
              <a:t>MoU for the Coordination of IPACs in the three regions brought </a:t>
            </a:r>
            <a:r>
              <a:rPr lang="en-US" dirty="0"/>
              <a:t>into effect at IPAC’15 </a:t>
            </a:r>
            <a:endParaRPr lang="en-US" dirty="0" smtClean="0"/>
          </a:p>
          <a:p>
            <a:pPr>
              <a:lnSpc>
                <a:spcPct val="120000"/>
              </a:lnSpc>
            </a:pPr>
            <a:r>
              <a:rPr lang="en-US" dirty="0" smtClean="0"/>
              <a:t>The </a:t>
            </a:r>
            <a:r>
              <a:rPr lang="en-US" dirty="0"/>
              <a:t>MoU defines a </a:t>
            </a:r>
            <a:r>
              <a:rPr lang="en-US" b="1" dirty="0" smtClean="0">
                <a:solidFill>
                  <a:srgbClr val="FF0000"/>
                </a:solidFill>
              </a:rPr>
              <a:t>common </a:t>
            </a:r>
            <a:r>
              <a:rPr lang="en-US" b="1" dirty="0">
                <a:solidFill>
                  <a:srgbClr val="FF0000"/>
                </a:solidFill>
              </a:rPr>
              <a:t>set of rules</a:t>
            </a:r>
            <a:r>
              <a:rPr lang="en-US" dirty="0"/>
              <a:t> for organizing IPACs, </a:t>
            </a:r>
            <a:r>
              <a:rPr lang="en-US" dirty="0" smtClean="0"/>
              <a:t>still leaving </a:t>
            </a:r>
            <a:r>
              <a:rPr lang="en-US" dirty="0"/>
              <a:t>enough room for </a:t>
            </a:r>
            <a:r>
              <a:rPr lang="en-US" dirty="0" smtClean="0"/>
              <a:t>development.</a:t>
            </a:r>
          </a:p>
          <a:p>
            <a:pPr>
              <a:lnSpc>
                <a:spcPct val="120000"/>
              </a:lnSpc>
            </a:pPr>
            <a:r>
              <a:rPr lang="en-US" b="1" dirty="0" smtClean="0">
                <a:solidFill>
                  <a:srgbClr val="FF0000"/>
                </a:solidFill>
              </a:rPr>
              <a:t>Formalizing an effort of coordinating actions </a:t>
            </a:r>
            <a:r>
              <a:rPr lang="en-US" dirty="0" smtClean="0"/>
              <a:t>on subjects of common interest, e.g.:</a:t>
            </a:r>
          </a:p>
          <a:p>
            <a:pPr lvl="1">
              <a:lnSpc>
                <a:spcPct val="120000"/>
              </a:lnSpc>
            </a:pPr>
            <a:r>
              <a:rPr lang="en-US" dirty="0" smtClean="0"/>
              <a:t>Publications</a:t>
            </a:r>
          </a:p>
          <a:p>
            <a:pPr lvl="1">
              <a:lnSpc>
                <a:spcPct val="120000"/>
              </a:lnSpc>
            </a:pPr>
            <a:r>
              <a:rPr lang="en-US" dirty="0" smtClean="0"/>
              <a:t>Student support</a:t>
            </a:r>
          </a:p>
          <a:p>
            <a:pPr lvl="1">
              <a:lnSpc>
                <a:spcPct val="120000"/>
              </a:lnSpc>
            </a:pPr>
            <a:r>
              <a:rPr lang="en-US" dirty="0" smtClean="0"/>
              <a:t>Approach towards Industry</a:t>
            </a:r>
          </a:p>
        </p:txBody>
      </p:sp>
      <p:sp>
        <p:nvSpPr>
          <p:cNvPr id="5" name="Date Placeholder 4"/>
          <p:cNvSpPr>
            <a:spLocks noGrp="1"/>
          </p:cNvSpPr>
          <p:nvPr>
            <p:ph type="dt" sz="half" idx="10"/>
          </p:nvPr>
        </p:nvSpPr>
        <p:spPr/>
        <p:txBody>
          <a:bodyPr/>
          <a:lstStyle/>
          <a:p>
            <a:r>
              <a:rPr lang="en-US" smtClean="0"/>
              <a:t>03/11/2016</a:t>
            </a:r>
            <a:endParaRPr lang="en-GB"/>
          </a:p>
        </p:txBody>
      </p:sp>
      <p:sp>
        <p:nvSpPr>
          <p:cNvPr id="6" name="Footer Placeholder 5"/>
          <p:cNvSpPr>
            <a:spLocks noGrp="1"/>
          </p:cNvSpPr>
          <p:nvPr>
            <p:ph type="ftr" sz="quarter" idx="11"/>
          </p:nvPr>
        </p:nvSpPr>
        <p:spPr/>
        <p:txBody>
          <a:bodyPr/>
          <a:lstStyle/>
          <a:p>
            <a:r>
              <a:rPr lang="en-US" smtClean="0"/>
              <a:t>G. Arduini et al. - EPS-AG and EPS-AG Initiatives</a:t>
            </a:r>
            <a:endParaRPr lang="en-GB"/>
          </a:p>
        </p:txBody>
      </p:sp>
      <p:sp>
        <p:nvSpPr>
          <p:cNvPr id="7" name="Slide Number Placeholder 6"/>
          <p:cNvSpPr>
            <a:spLocks noGrp="1"/>
          </p:cNvSpPr>
          <p:nvPr>
            <p:ph type="sldNum" sz="quarter" idx="12"/>
          </p:nvPr>
        </p:nvSpPr>
        <p:spPr/>
        <p:txBody>
          <a:bodyPr/>
          <a:lstStyle/>
          <a:p>
            <a:fld id="{080FA34F-4ACC-405A-BEA6-E44C42E495C5}" type="slidenum">
              <a:rPr lang="en-GB" smtClean="0"/>
              <a:t>6</a:t>
            </a:fld>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884" y="4213439"/>
            <a:ext cx="3048000" cy="2026920"/>
          </a:xfrm>
          <a:prstGeom prst="rect">
            <a:avLst/>
          </a:prstGeom>
        </p:spPr>
      </p:pic>
    </p:spTree>
    <p:extLst>
      <p:ext uri="{BB962C8B-B14F-4D97-AF65-F5344CB8AC3E}">
        <p14:creationId xmlns:p14="http://schemas.microsoft.com/office/powerpoint/2010/main" val="4003998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IPAC</a:t>
            </a:r>
            <a:endParaRPr lang="en-GB" dirty="0"/>
          </a:p>
        </p:txBody>
      </p:sp>
      <p:sp>
        <p:nvSpPr>
          <p:cNvPr id="3" name="Content Placeholder 2"/>
          <p:cNvSpPr>
            <a:spLocks noGrp="1"/>
          </p:cNvSpPr>
          <p:nvPr>
            <p:ph sz="half" idx="1"/>
          </p:nvPr>
        </p:nvSpPr>
        <p:spPr/>
        <p:txBody>
          <a:bodyPr/>
          <a:lstStyle/>
          <a:p>
            <a:r>
              <a:rPr lang="en-US" dirty="0" smtClean="0"/>
              <a:t>An example:</a:t>
            </a:r>
          </a:p>
          <a:p>
            <a:pPr lvl="1"/>
            <a:r>
              <a:rPr lang="en-US" dirty="0" smtClean="0"/>
              <a:t>IPAC’14 in numbers</a:t>
            </a:r>
            <a:endParaRPr lang="en-GB" dirty="0"/>
          </a:p>
        </p:txBody>
      </p:sp>
      <p:sp>
        <p:nvSpPr>
          <p:cNvPr id="4" name="Content Placeholder 3"/>
          <p:cNvSpPr>
            <a:spLocks noGrp="1"/>
          </p:cNvSpPr>
          <p:nvPr>
            <p:ph sz="half" idx="2"/>
          </p:nvPr>
        </p:nvSpPr>
        <p:spPr/>
        <p:txBody>
          <a:bodyPr/>
          <a:lstStyle/>
          <a:p>
            <a:endParaRPr lang="en-GB"/>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978668"/>
            <a:ext cx="3726198" cy="243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316" y="3441099"/>
            <a:ext cx="3726198" cy="243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1960" y="5877272"/>
            <a:ext cx="4932040" cy="390295"/>
          </a:xfrm>
          <a:prstGeom prst="rect">
            <a:avLst/>
          </a:prstGeom>
          <a:solidFill>
            <a:srgbClr val="FF9900"/>
          </a:solidFill>
        </p:spPr>
        <p:txBody>
          <a:bodyPr wrap="square" lIns="36000" tIns="36000" rtlCol="0">
            <a:spAutoFit/>
          </a:bodyPr>
          <a:lstStyle/>
          <a:p>
            <a:pPr algn="ctr"/>
            <a:r>
              <a:rPr lang="en-US" sz="2000" b="1" dirty="0">
                <a:solidFill>
                  <a:srgbClr val="FFFF00"/>
                </a:solidFill>
              </a:rPr>
              <a:t>1287 Participants from 37 different </a:t>
            </a:r>
            <a:r>
              <a:rPr lang="en-US" sz="2000" b="1" dirty="0" smtClean="0">
                <a:solidFill>
                  <a:srgbClr val="FFFF00"/>
                </a:solidFill>
              </a:rPr>
              <a:t>countries</a:t>
            </a:r>
            <a:endParaRPr lang="en-US" sz="2000" b="1" dirty="0">
              <a:solidFill>
                <a:srgbClr val="FFFF00"/>
              </a:solidFill>
            </a:endParaRPr>
          </a:p>
        </p:txBody>
      </p:sp>
      <p:pic>
        <p:nvPicPr>
          <p:cNvPr id="8" name="Content Placeholder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636912"/>
            <a:ext cx="3726198" cy="243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5098197"/>
            <a:ext cx="4211960" cy="1005848"/>
          </a:xfrm>
          <a:prstGeom prst="rect">
            <a:avLst/>
          </a:prstGeom>
          <a:solidFill>
            <a:srgbClr val="FF9900"/>
          </a:solidFill>
        </p:spPr>
        <p:txBody>
          <a:bodyPr wrap="square" lIns="36000" tIns="36000" rtlCol="0">
            <a:spAutoFit/>
          </a:bodyPr>
          <a:lstStyle/>
          <a:p>
            <a:pPr algn="ctr"/>
            <a:r>
              <a:rPr lang="en-US" sz="2000" b="1" dirty="0">
                <a:solidFill>
                  <a:srgbClr val="FFFF00"/>
                </a:solidFill>
              </a:rPr>
              <a:t>1405 </a:t>
            </a:r>
            <a:r>
              <a:rPr lang="en-US" sz="2000" b="1" dirty="0" smtClean="0">
                <a:solidFill>
                  <a:srgbClr val="FFFF00"/>
                </a:solidFill>
              </a:rPr>
              <a:t>scheduled contributions by more than 200 Institutions or Companies from 33 </a:t>
            </a:r>
            <a:r>
              <a:rPr lang="en-US" sz="2000" b="1" dirty="0">
                <a:solidFill>
                  <a:srgbClr val="FFFF00"/>
                </a:solidFill>
              </a:rPr>
              <a:t>different </a:t>
            </a:r>
            <a:r>
              <a:rPr lang="en-US" sz="2000" b="1" dirty="0" smtClean="0">
                <a:solidFill>
                  <a:srgbClr val="FFFF00"/>
                </a:solidFill>
              </a:rPr>
              <a:t>countries</a:t>
            </a:r>
            <a:endParaRPr lang="en-US" sz="2000" b="1" dirty="0">
              <a:solidFill>
                <a:srgbClr val="FFFF00"/>
              </a:solidFill>
            </a:endParaRPr>
          </a:p>
        </p:txBody>
      </p:sp>
      <p:sp>
        <p:nvSpPr>
          <p:cNvPr id="10" name="Date Placeholder 9"/>
          <p:cNvSpPr>
            <a:spLocks noGrp="1"/>
          </p:cNvSpPr>
          <p:nvPr>
            <p:ph type="dt" sz="half" idx="10"/>
          </p:nvPr>
        </p:nvSpPr>
        <p:spPr/>
        <p:txBody>
          <a:bodyPr/>
          <a:lstStyle/>
          <a:p>
            <a:r>
              <a:rPr lang="en-US" smtClean="0"/>
              <a:t>03/11/2016</a:t>
            </a:r>
            <a:endParaRPr lang="en-GB"/>
          </a:p>
        </p:txBody>
      </p:sp>
      <p:sp>
        <p:nvSpPr>
          <p:cNvPr id="11" name="Footer Placeholder 10"/>
          <p:cNvSpPr>
            <a:spLocks noGrp="1"/>
          </p:cNvSpPr>
          <p:nvPr>
            <p:ph type="ftr" sz="quarter" idx="11"/>
          </p:nvPr>
        </p:nvSpPr>
        <p:spPr/>
        <p:txBody>
          <a:bodyPr/>
          <a:lstStyle/>
          <a:p>
            <a:r>
              <a:rPr lang="en-US" smtClean="0"/>
              <a:t>G. Arduini et al. - EPS-AG and EPS-AG Initiatives</a:t>
            </a:r>
            <a:endParaRPr lang="en-GB" dirty="0"/>
          </a:p>
        </p:txBody>
      </p:sp>
      <p:sp>
        <p:nvSpPr>
          <p:cNvPr id="12" name="Slide Number Placeholder 11"/>
          <p:cNvSpPr>
            <a:spLocks noGrp="1"/>
          </p:cNvSpPr>
          <p:nvPr>
            <p:ph type="sldNum" sz="quarter" idx="12"/>
          </p:nvPr>
        </p:nvSpPr>
        <p:spPr/>
        <p:txBody>
          <a:bodyPr/>
          <a:lstStyle/>
          <a:p>
            <a:fld id="{080FA34F-4ACC-405A-BEA6-E44C42E495C5}" type="slidenum">
              <a:rPr lang="en-GB" smtClean="0"/>
              <a:t>7</a:t>
            </a:fld>
            <a:endParaRPr lang="en-GB"/>
          </a:p>
        </p:txBody>
      </p:sp>
    </p:spTree>
    <p:extLst>
      <p:ext uri="{BB962C8B-B14F-4D97-AF65-F5344CB8AC3E}">
        <p14:creationId xmlns:p14="http://schemas.microsoft.com/office/powerpoint/2010/main" val="53712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Engagement with Students</a:t>
            </a:r>
            <a:endParaRPr lang="en-GB" dirty="0"/>
          </a:p>
        </p:txBody>
      </p:sp>
      <p:sp>
        <p:nvSpPr>
          <p:cNvPr id="6" name="Content Placeholder 5"/>
          <p:cNvSpPr>
            <a:spLocks noGrp="1"/>
          </p:cNvSpPr>
          <p:nvPr>
            <p:ph sz="half" idx="2"/>
          </p:nvPr>
        </p:nvSpPr>
        <p:spPr>
          <a:xfrm>
            <a:off x="3635896" y="1412776"/>
            <a:ext cx="5050904" cy="2088232"/>
          </a:xfrm>
        </p:spPr>
        <p:txBody>
          <a:bodyPr>
            <a:normAutofit/>
          </a:bodyPr>
          <a:lstStyle/>
          <a:p>
            <a:r>
              <a:rPr lang="en-US" sz="2000" dirty="0" err="1"/>
              <a:t>F</a:t>
            </a:r>
            <a:r>
              <a:rPr lang="en-US" sz="2000" dirty="0" err="1" smtClean="0"/>
              <a:t>avour</a:t>
            </a:r>
            <a:r>
              <a:rPr lang="en-US" sz="2000" dirty="0" smtClean="0"/>
              <a:t> the interaction among students and Accelerator Scientists </a:t>
            </a:r>
          </a:p>
          <a:p>
            <a:r>
              <a:rPr lang="en-US" sz="2000" dirty="0" smtClean="0">
                <a:sym typeface="Wingdings" panose="05000000000000000000" pitchFamily="2" charset="2"/>
              </a:rPr>
              <a:t>Particularly important for small </a:t>
            </a:r>
            <a:r>
              <a:rPr lang="en-US" sz="2000" dirty="0" err="1" smtClean="0">
                <a:sym typeface="Wingdings" panose="05000000000000000000" pitchFamily="2" charset="2"/>
              </a:rPr>
              <a:t>Centres</a:t>
            </a:r>
            <a:r>
              <a:rPr lang="en-US" sz="2000" dirty="0" smtClean="0">
                <a:sym typeface="Wingdings" panose="05000000000000000000" pitchFamily="2" charset="2"/>
              </a:rPr>
              <a:t>/Universities/Countries entering the field</a:t>
            </a:r>
            <a:endParaRPr lang="en-US" sz="2000" dirty="0" smtClean="0"/>
          </a:p>
        </p:txBody>
      </p:sp>
      <p:pic>
        <p:nvPicPr>
          <p:cNvPr id="5122" name="Picture 2" descr="\\cern.ch\dfs\Users\a\arduini\Documents\MyDocs\Managing\IPAC_PAC_organization\IPAC14\Conference\6D8S3284.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3231988" cy="215133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txBox="1">
            <a:spLocks/>
          </p:cNvSpPr>
          <p:nvPr/>
        </p:nvSpPr>
        <p:spPr>
          <a:xfrm>
            <a:off x="323528" y="3501008"/>
            <a:ext cx="8712968"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a:t>Student poster session is the </a:t>
            </a:r>
            <a:r>
              <a:rPr lang="en-US" sz="2000" dirty="0">
                <a:solidFill>
                  <a:srgbClr val="FF0000"/>
                </a:solidFill>
              </a:rPr>
              <a:t>highlight</a:t>
            </a:r>
            <a:r>
              <a:rPr lang="en-US" sz="2000" dirty="0"/>
              <a:t> of the IPAC </a:t>
            </a:r>
            <a:r>
              <a:rPr lang="en-US" sz="2000" dirty="0" smtClean="0"/>
              <a:t>conferences (~100 participants)</a:t>
            </a:r>
            <a:endParaRPr lang="en-US" sz="2000" dirty="0"/>
          </a:p>
          <a:p>
            <a:r>
              <a:rPr lang="en-US" sz="2000" dirty="0" smtClean="0"/>
              <a:t>EPS-AG is coordinating the collection of funds among the various </a:t>
            </a:r>
            <a:r>
              <a:rPr lang="en-US" sz="2000" dirty="0" smtClean="0">
                <a:solidFill>
                  <a:srgbClr val="FF0000"/>
                </a:solidFill>
              </a:rPr>
              <a:t>European Laboratories</a:t>
            </a:r>
            <a:r>
              <a:rPr lang="en-US" sz="2000" dirty="0" smtClean="0"/>
              <a:t> to finance the grants for European Students</a:t>
            </a:r>
          </a:p>
          <a:p>
            <a:r>
              <a:rPr lang="en-US" sz="2000" dirty="0" smtClean="0"/>
              <a:t>EPS-AG is heavily involved in the organization of the Student Poster Session in particular in the IPAC taking place in Europe</a:t>
            </a:r>
          </a:p>
        </p:txBody>
      </p:sp>
      <p:sp>
        <p:nvSpPr>
          <p:cNvPr id="2" name="Date Placeholder 1"/>
          <p:cNvSpPr>
            <a:spLocks noGrp="1"/>
          </p:cNvSpPr>
          <p:nvPr>
            <p:ph type="dt" sz="half" idx="10"/>
          </p:nvPr>
        </p:nvSpPr>
        <p:spPr/>
        <p:txBody>
          <a:bodyPr/>
          <a:lstStyle/>
          <a:p>
            <a:r>
              <a:rPr lang="en-US" smtClean="0"/>
              <a:t>03/11/2016</a:t>
            </a:r>
            <a:endParaRPr lang="en-GB"/>
          </a:p>
        </p:txBody>
      </p:sp>
      <p:sp>
        <p:nvSpPr>
          <p:cNvPr id="3" name="Footer Placeholder 2"/>
          <p:cNvSpPr>
            <a:spLocks noGrp="1"/>
          </p:cNvSpPr>
          <p:nvPr>
            <p:ph type="ftr" sz="quarter" idx="11"/>
          </p:nvPr>
        </p:nvSpPr>
        <p:spPr/>
        <p:txBody>
          <a:bodyPr/>
          <a:lstStyle/>
          <a:p>
            <a:r>
              <a:rPr lang="en-US" smtClean="0"/>
              <a:t>G. Arduini et al. - EPS-AG and EPS-AG Initiatives</a:t>
            </a:r>
            <a:endParaRPr lang="en-GB"/>
          </a:p>
        </p:txBody>
      </p:sp>
      <p:sp>
        <p:nvSpPr>
          <p:cNvPr id="4" name="Slide Number Placeholder 3"/>
          <p:cNvSpPr>
            <a:spLocks noGrp="1"/>
          </p:cNvSpPr>
          <p:nvPr>
            <p:ph type="sldNum" sz="quarter" idx="12"/>
          </p:nvPr>
        </p:nvSpPr>
        <p:spPr/>
        <p:txBody>
          <a:bodyPr/>
          <a:lstStyle/>
          <a:p>
            <a:fld id="{080FA34F-4ACC-405A-BEA6-E44C42E495C5}" type="slidenum">
              <a:rPr lang="en-GB" smtClean="0"/>
              <a:t>8</a:t>
            </a:fld>
            <a:endParaRPr lang="en-GB"/>
          </a:p>
        </p:txBody>
      </p:sp>
    </p:spTree>
    <p:extLst>
      <p:ext uri="{BB962C8B-B14F-4D97-AF65-F5344CB8AC3E}">
        <p14:creationId xmlns:p14="http://schemas.microsoft.com/office/powerpoint/2010/main" val="323341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Engagement with Students</a:t>
            </a:r>
            <a:endParaRPr lang="en-GB" dirty="0"/>
          </a:p>
        </p:txBody>
      </p:sp>
      <p:sp>
        <p:nvSpPr>
          <p:cNvPr id="5" name="Content Placeholder 4"/>
          <p:cNvSpPr>
            <a:spLocks noGrp="1"/>
          </p:cNvSpPr>
          <p:nvPr>
            <p:ph idx="1"/>
          </p:nvPr>
        </p:nvSpPr>
        <p:spPr/>
        <p:txBody>
          <a:bodyPr>
            <a:normAutofit fontScale="85000" lnSpcReduction="20000"/>
          </a:bodyPr>
          <a:lstStyle/>
          <a:p>
            <a:r>
              <a:rPr lang="en-US" dirty="0" smtClean="0"/>
              <a:t>Student </a:t>
            </a:r>
            <a:r>
              <a:rPr lang="en-US" dirty="0" err="1" smtClean="0"/>
              <a:t>programme</a:t>
            </a:r>
            <a:r>
              <a:rPr lang="en-US" dirty="0" smtClean="0"/>
              <a:t>:</a:t>
            </a:r>
          </a:p>
          <a:p>
            <a:pPr lvl="1"/>
            <a:r>
              <a:rPr lang="en-US" dirty="0" smtClean="0"/>
              <a:t>Floor for students to present their work and establish contacts with Universities, Research Institutes and Industries for their possible professional development</a:t>
            </a:r>
          </a:p>
          <a:p>
            <a:pPr lvl="1"/>
            <a:r>
              <a:rPr lang="en-US" dirty="0"/>
              <a:t>R</a:t>
            </a:r>
            <a:r>
              <a:rPr lang="en-US" dirty="0" smtClean="0"/>
              <a:t>elying on the </a:t>
            </a:r>
            <a:r>
              <a:rPr lang="en-US" dirty="0" smtClean="0">
                <a:solidFill>
                  <a:srgbClr val="FF0000"/>
                </a:solidFill>
              </a:rPr>
              <a:t>strong support of the European Laboratories:</a:t>
            </a:r>
          </a:p>
          <a:p>
            <a:pPr lvl="2"/>
            <a:r>
              <a:rPr lang="en-US" dirty="0" smtClean="0"/>
              <a:t>Student </a:t>
            </a:r>
            <a:r>
              <a:rPr lang="en-US" dirty="0">
                <a:solidFill>
                  <a:srgbClr val="FF0000"/>
                </a:solidFill>
              </a:rPr>
              <a:t>grants (to European Students): </a:t>
            </a:r>
            <a:r>
              <a:rPr lang="en-US" dirty="0" smtClean="0">
                <a:solidFill>
                  <a:srgbClr val="FF0000"/>
                </a:solidFill>
              </a:rPr>
              <a:t>IPAC’14: </a:t>
            </a:r>
            <a:r>
              <a:rPr lang="en-US" dirty="0">
                <a:solidFill>
                  <a:srgbClr val="FF0000"/>
                </a:solidFill>
              </a:rPr>
              <a:t>92 (55), IPAC’15: 90 (30), </a:t>
            </a:r>
            <a:r>
              <a:rPr lang="en-US" dirty="0" smtClean="0">
                <a:solidFill>
                  <a:srgbClr val="FF0000"/>
                </a:solidFill>
              </a:rPr>
              <a:t>IPAC’16: </a:t>
            </a:r>
            <a:r>
              <a:rPr lang="en-US" dirty="0">
                <a:solidFill>
                  <a:srgbClr val="FF0000"/>
                </a:solidFill>
              </a:rPr>
              <a:t>75 (27)</a:t>
            </a:r>
          </a:p>
          <a:p>
            <a:pPr lvl="2"/>
            <a:r>
              <a:rPr lang="en-US" dirty="0">
                <a:solidFill>
                  <a:srgbClr val="FF0000"/>
                </a:solidFill>
              </a:rPr>
              <a:t>Among the European Student Grant recipients: best JUAS </a:t>
            </a:r>
            <a:r>
              <a:rPr lang="en-US" dirty="0" smtClean="0">
                <a:solidFill>
                  <a:srgbClr val="FF0000"/>
                </a:solidFill>
              </a:rPr>
              <a:t>student</a:t>
            </a:r>
          </a:p>
          <a:p>
            <a:pPr lvl="1"/>
            <a:r>
              <a:rPr lang="en-US" dirty="0" smtClean="0"/>
              <a:t>How to extend/guarantee </a:t>
            </a:r>
            <a:r>
              <a:rPr lang="en-US" dirty="0" smtClean="0">
                <a:solidFill>
                  <a:srgbClr val="FF0000"/>
                </a:solidFill>
              </a:rPr>
              <a:t>sustainability </a:t>
            </a:r>
            <a:r>
              <a:rPr lang="en-US" dirty="0" smtClean="0"/>
              <a:t>to the student </a:t>
            </a:r>
            <a:r>
              <a:rPr lang="en-US" dirty="0" err="1" smtClean="0"/>
              <a:t>programme</a:t>
            </a:r>
            <a:r>
              <a:rPr lang="en-US" dirty="0"/>
              <a:t>?</a:t>
            </a:r>
            <a:endParaRPr lang="en-US" dirty="0" smtClean="0"/>
          </a:p>
          <a:p>
            <a:pPr lvl="2"/>
            <a:r>
              <a:rPr lang="en-US" dirty="0" smtClean="0"/>
              <a:t>Sponsorship by Industries </a:t>
            </a:r>
            <a:r>
              <a:rPr lang="en-US" dirty="0" smtClean="0">
                <a:sym typeface="Wingdings" panose="05000000000000000000" pitchFamily="2" charset="2"/>
              </a:rPr>
              <a:t> Being pursued for IPAC’17 and in general for the IPAC series</a:t>
            </a:r>
            <a:endParaRPr lang="en-US" dirty="0" smtClean="0"/>
          </a:p>
        </p:txBody>
      </p:sp>
      <p:sp>
        <p:nvSpPr>
          <p:cNvPr id="3" name="Date Placeholder 2"/>
          <p:cNvSpPr>
            <a:spLocks noGrp="1"/>
          </p:cNvSpPr>
          <p:nvPr>
            <p:ph type="dt" sz="half" idx="10"/>
          </p:nvPr>
        </p:nvSpPr>
        <p:spPr/>
        <p:txBody>
          <a:bodyPr/>
          <a:lstStyle/>
          <a:p>
            <a:r>
              <a:rPr lang="en-US" smtClean="0"/>
              <a:t>03/11/2016</a:t>
            </a:r>
            <a:endParaRPr lang="en-GB"/>
          </a:p>
        </p:txBody>
      </p:sp>
      <p:sp>
        <p:nvSpPr>
          <p:cNvPr id="4" name="Footer Placeholder 3"/>
          <p:cNvSpPr>
            <a:spLocks noGrp="1"/>
          </p:cNvSpPr>
          <p:nvPr>
            <p:ph type="ftr" sz="quarter" idx="11"/>
          </p:nvPr>
        </p:nvSpPr>
        <p:spPr/>
        <p:txBody>
          <a:bodyPr/>
          <a:lstStyle/>
          <a:p>
            <a:r>
              <a:rPr lang="en-US" smtClean="0"/>
              <a:t>G. Arduini et al. - EPS-AG and EPS-AG Initiatives</a:t>
            </a:r>
            <a:endParaRPr lang="en-GB"/>
          </a:p>
        </p:txBody>
      </p:sp>
      <p:sp>
        <p:nvSpPr>
          <p:cNvPr id="6" name="Slide Number Placeholder 5"/>
          <p:cNvSpPr>
            <a:spLocks noGrp="1"/>
          </p:cNvSpPr>
          <p:nvPr>
            <p:ph type="sldNum" sz="quarter" idx="12"/>
          </p:nvPr>
        </p:nvSpPr>
        <p:spPr/>
        <p:txBody>
          <a:bodyPr/>
          <a:lstStyle/>
          <a:p>
            <a:fld id="{080FA34F-4ACC-405A-BEA6-E44C42E495C5}" type="slidenum">
              <a:rPr lang="en-GB" smtClean="0"/>
              <a:t>9</a:t>
            </a:fld>
            <a:endParaRPr lang="en-GB"/>
          </a:p>
        </p:txBody>
      </p:sp>
    </p:spTree>
    <p:extLst>
      <p:ext uri="{BB962C8B-B14F-4D97-AF65-F5344CB8AC3E}">
        <p14:creationId xmlns:p14="http://schemas.microsoft.com/office/powerpoint/2010/main" val="1436564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2729</Words>
  <Application>Microsoft Office PowerPoint</Application>
  <PresentationFormat>On-screen Show (4:3)</PresentationFormat>
  <Paragraphs>365</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EPS-AG and EPS-AG initiatives</vt:lpstr>
      <vt:lpstr>Who are we?</vt:lpstr>
      <vt:lpstr>Elected Board Members (2014-17)</vt:lpstr>
      <vt:lpstr>Aims of EPS-AG</vt:lpstr>
      <vt:lpstr>IPAC</vt:lpstr>
      <vt:lpstr>IPAC</vt:lpstr>
      <vt:lpstr>IPAC</vt:lpstr>
      <vt:lpstr>Engagement with Students</vt:lpstr>
      <vt:lpstr>Engagement with Students</vt:lpstr>
      <vt:lpstr>Accelerator Prizes</vt:lpstr>
      <vt:lpstr>Publications &amp; Dissemination Policy</vt:lpstr>
      <vt:lpstr>Publications &amp; Dissemination of Results – Actions</vt:lpstr>
      <vt:lpstr>Publications &amp; Dissemination of Results – Actions</vt:lpstr>
      <vt:lpstr>Findings</vt:lpstr>
      <vt:lpstr>Present Situation (IPAC)</vt:lpstr>
      <vt:lpstr>Present Situation (IPAC)</vt:lpstr>
      <vt:lpstr>Present Situation (IPAC)</vt:lpstr>
      <vt:lpstr>Recommendations</vt:lpstr>
      <vt:lpstr>IPAC2017 (Pilot)</vt:lpstr>
      <vt:lpstr>Refereed IPAC proceedings </vt:lpstr>
      <vt:lpstr>Step-Wise Approach</vt:lpstr>
      <vt:lpstr>Publications at IPAC’17</vt:lpstr>
      <vt:lpstr>Engagement with Industry</vt:lpstr>
      <vt:lpstr>Engagement with Industry</vt:lpstr>
      <vt:lpstr>Engagement with Industry</vt:lpstr>
      <vt:lpstr>Conclusions</vt:lpstr>
      <vt:lpstr>PowerPoint Presentation</vt:lpstr>
      <vt:lpstr>Acceptance Criteria I</vt:lpstr>
      <vt:lpstr>Acceptance Criteria II</vt:lpstr>
      <vt:lpstr>Rejection Criteria</vt:lpstr>
      <vt:lpstr>Peer Reviewed IPAC’17 Proceedings (Pilot)</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EPS-AG doing or could further do</dc:title>
  <dc:creator>arduini</dc:creator>
  <cp:lastModifiedBy>Gianluigi Arduini</cp:lastModifiedBy>
  <cp:revision>107</cp:revision>
  <dcterms:created xsi:type="dcterms:W3CDTF">2014-09-27T15:08:50Z</dcterms:created>
  <dcterms:modified xsi:type="dcterms:W3CDTF">2016-11-07T13:47:50Z</dcterms:modified>
</cp:coreProperties>
</file>