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9"/>
  </p:notesMasterIdLst>
  <p:sldIdLst>
    <p:sldId id="256" r:id="rId3"/>
    <p:sldId id="281" r:id="rId4"/>
    <p:sldId id="280" r:id="rId5"/>
    <p:sldId id="282" r:id="rId6"/>
    <p:sldId id="258" r:id="rId7"/>
    <p:sldId id="260" r:id="rId8"/>
    <p:sldId id="259" r:id="rId9"/>
    <p:sldId id="261" r:id="rId10"/>
    <p:sldId id="262" r:id="rId11"/>
    <p:sldId id="263" r:id="rId12"/>
    <p:sldId id="264" r:id="rId13"/>
    <p:sldId id="269" r:id="rId14"/>
    <p:sldId id="270" r:id="rId15"/>
    <p:sldId id="271" r:id="rId16"/>
    <p:sldId id="265"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9" d="100"/>
          <a:sy n="89" d="100"/>
        </p:scale>
        <p:origin x="32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AC9B9-A4B4-4454-A0A9-1D32990D1174}" type="datetimeFigureOut">
              <a:rPr lang="fr-FR" smtClean="0"/>
              <a:t>03/11/2016</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06D81-4406-4C21-9404-07140B8FF796}" type="slidenum">
              <a:rPr lang="fr-FR" smtClean="0"/>
              <a:t>‹#›</a:t>
            </a:fld>
            <a:endParaRPr lang="fr-FR"/>
          </a:p>
        </p:txBody>
      </p:sp>
    </p:spTree>
    <p:extLst>
      <p:ext uri="{BB962C8B-B14F-4D97-AF65-F5344CB8AC3E}">
        <p14:creationId xmlns:p14="http://schemas.microsoft.com/office/powerpoint/2010/main" val="385765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7" y="137260"/>
            <a:ext cx="1001846" cy="100017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3502" y="215454"/>
            <a:ext cx="1272058" cy="1031652"/>
          </a:xfrm>
          <a:prstGeom prst="rect">
            <a:avLst/>
          </a:prstGeom>
        </p:spPr>
      </p:pic>
    </p:spTree>
    <p:extLst>
      <p:ext uri="{BB962C8B-B14F-4D97-AF65-F5344CB8AC3E}">
        <p14:creationId xmlns:p14="http://schemas.microsoft.com/office/powerpoint/2010/main" val="287360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215701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2762600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919A2-9CF6-48BD-89F5-AFF64EA0E31F}" type="datetime1">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R. Bailey, CAS</a:t>
            </a:r>
          </a:p>
        </p:txBody>
      </p:sp>
      <p:sp>
        <p:nvSpPr>
          <p:cNvPr id="6" name="Slide Number Placeholder 5"/>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67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C5FBFA-7B31-4126-9800-31024AF81B8A}" type="datetime1">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R. Bailey, CAS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8386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D802E-49E4-4350-8662-C71B49E51246}" type="datetime1">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R. Bailey, CAS</a:t>
            </a:r>
          </a:p>
        </p:txBody>
      </p:sp>
      <p:sp>
        <p:nvSpPr>
          <p:cNvPr id="6" name="Slide Number Placeholder 5"/>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07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A35D5-A42E-47FF-824C-C3C91110692A}" type="datetime1">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R. Bailey, CAS</a:t>
            </a:r>
          </a:p>
        </p:txBody>
      </p:sp>
      <p:sp>
        <p:nvSpPr>
          <p:cNvPr id="7" name="Slide Number Placeholder 6"/>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723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9F3CF7-C596-43A9-9BC5-4D64DAEC8733}" type="datetime1">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R. Bailey, CAS</a:t>
            </a:r>
          </a:p>
        </p:txBody>
      </p:sp>
      <p:sp>
        <p:nvSpPr>
          <p:cNvPr id="9" name="Slide Number Placeholder 8"/>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689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5CB40-A893-4948-B858-2CB3C6F12D87}" type="datetime1">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R. Bailey, CAS</a:t>
            </a:r>
          </a:p>
        </p:txBody>
      </p:sp>
      <p:sp>
        <p:nvSpPr>
          <p:cNvPr id="5" name="Slide Number Placeholder 4"/>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976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DB910-41F0-4DAF-B119-D0D4A5FE2483}" type="datetime1">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466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1C8A2-7211-46C0-B3C1-5A7E1B70A40A}" type="datetime1">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1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1940" y="365125"/>
            <a:ext cx="9009531" cy="1325563"/>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7" y="137260"/>
            <a:ext cx="1001846" cy="100017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3502" y="215454"/>
            <a:ext cx="1272058" cy="1031652"/>
          </a:xfrm>
          <a:prstGeom prst="rect">
            <a:avLst/>
          </a:prstGeom>
        </p:spPr>
      </p:pic>
    </p:spTree>
    <p:extLst>
      <p:ext uri="{BB962C8B-B14F-4D97-AF65-F5344CB8AC3E}">
        <p14:creationId xmlns:p14="http://schemas.microsoft.com/office/powerpoint/2010/main" val="1986079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B5843-CB70-4032-96A6-E6E715570F1C}" type="datetime1">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33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8D460-B85E-475F-9F8F-478C8A497F76}" type="datetime1">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8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FAE94-170B-40A7-9D1B-1F4C31A6F96D}" type="datetime1">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06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14955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7129" y="365125"/>
            <a:ext cx="9224684" cy="13255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04/11/2016</a:t>
            </a:r>
            <a:endParaRPr lang="en-GB"/>
          </a:p>
        </p:txBody>
      </p:sp>
      <p:sp>
        <p:nvSpPr>
          <p:cNvPr id="6" name="Footer Placeholder 5"/>
          <p:cNvSpPr>
            <a:spLocks noGrp="1"/>
          </p:cNvSpPr>
          <p:nvPr>
            <p:ph type="ftr" sz="quarter" idx="11"/>
          </p:nvPr>
        </p:nvSpPr>
        <p:spPr/>
        <p:txBody>
          <a:bodyPr/>
          <a:lstStyle/>
          <a:p>
            <a:r>
              <a:rPr lang="en-GB" smtClean="0"/>
              <a:t>Hermann Schmickler-CERN</a:t>
            </a:r>
            <a:endParaRPr lang="en-GB"/>
          </a:p>
        </p:txBody>
      </p:sp>
      <p:sp>
        <p:nvSpPr>
          <p:cNvPr id="7" name="Slide Number Placeholder 6"/>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132385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0918" y="365125"/>
            <a:ext cx="9224682"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GB" smtClean="0"/>
              <a:t>04/11/2016</a:t>
            </a:r>
            <a:endParaRPr lang="en-GB"/>
          </a:p>
        </p:txBody>
      </p:sp>
      <p:sp>
        <p:nvSpPr>
          <p:cNvPr id="8" name="Footer Placeholder 7"/>
          <p:cNvSpPr>
            <a:spLocks noGrp="1"/>
          </p:cNvSpPr>
          <p:nvPr>
            <p:ph type="ftr" sz="quarter" idx="11"/>
          </p:nvPr>
        </p:nvSpPr>
        <p:spPr/>
        <p:txBody>
          <a:bodyPr/>
          <a:lstStyle/>
          <a:p>
            <a:r>
              <a:rPr lang="en-GB" smtClean="0"/>
              <a:t>Hermann Schmickler-CERN</a:t>
            </a:r>
            <a:endParaRPr lang="en-GB"/>
          </a:p>
        </p:txBody>
      </p:sp>
      <p:sp>
        <p:nvSpPr>
          <p:cNvPr id="9" name="Slide Number Placeholder 8"/>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426809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98494" y="365125"/>
            <a:ext cx="9049871" cy="132556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04/11/2016</a:t>
            </a:r>
            <a:endParaRPr lang="en-GB"/>
          </a:p>
        </p:txBody>
      </p:sp>
      <p:sp>
        <p:nvSpPr>
          <p:cNvPr id="4" name="Footer Placeholder 3"/>
          <p:cNvSpPr>
            <a:spLocks noGrp="1"/>
          </p:cNvSpPr>
          <p:nvPr>
            <p:ph type="ftr" sz="quarter" idx="11"/>
          </p:nvPr>
        </p:nvSpPr>
        <p:spPr/>
        <p:txBody>
          <a:bodyPr/>
          <a:lstStyle/>
          <a:p>
            <a:r>
              <a:rPr lang="en-GB" smtClean="0"/>
              <a:t>Hermann Schmickler-CERN</a:t>
            </a:r>
            <a:endParaRPr lang="en-GB"/>
          </a:p>
        </p:txBody>
      </p:sp>
      <p:sp>
        <p:nvSpPr>
          <p:cNvPr id="5" name="Slide Number Placeholder 4"/>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91850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04/11/2016</a:t>
            </a:r>
            <a:endParaRPr lang="en-GB"/>
          </a:p>
        </p:txBody>
      </p:sp>
      <p:sp>
        <p:nvSpPr>
          <p:cNvPr id="3" name="Footer Placeholder 2"/>
          <p:cNvSpPr>
            <a:spLocks noGrp="1"/>
          </p:cNvSpPr>
          <p:nvPr>
            <p:ph type="ftr" sz="quarter" idx="11"/>
          </p:nvPr>
        </p:nvSpPr>
        <p:spPr/>
        <p:txBody>
          <a:bodyPr/>
          <a:lstStyle/>
          <a:p>
            <a:r>
              <a:rPr lang="en-GB" smtClean="0"/>
              <a:t>Hermann Schmickler-CERN</a:t>
            </a:r>
            <a:endParaRPr lang="en-GB"/>
          </a:p>
        </p:txBody>
      </p:sp>
      <p:sp>
        <p:nvSpPr>
          <p:cNvPr id="4" name="Slide Number Placeholder 3"/>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312584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04/11/2016</a:t>
            </a:r>
            <a:endParaRPr lang="en-GB"/>
          </a:p>
        </p:txBody>
      </p:sp>
      <p:sp>
        <p:nvSpPr>
          <p:cNvPr id="6" name="Footer Placeholder 5"/>
          <p:cNvSpPr>
            <a:spLocks noGrp="1"/>
          </p:cNvSpPr>
          <p:nvPr>
            <p:ph type="ftr" sz="quarter" idx="11"/>
          </p:nvPr>
        </p:nvSpPr>
        <p:spPr/>
        <p:txBody>
          <a:bodyPr/>
          <a:lstStyle/>
          <a:p>
            <a:r>
              <a:rPr lang="en-GB" smtClean="0"/>
              <a:t>Hermann Schmickler-CERN</a:t>
            </a:r>
            <a:endParaRPr lang="en-GB"/>
          </a:p>
        </p:txBody>
      </p:sp>
      <p:sp>
        <p:nvSpPr>
          <p:cNvPr id="7" name="Slide Number Placeholder 6"/>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43257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04/11/2016</a:t>
            </a:r>
            <a:endParaRPr lang="en-GB"/>
          </a:p>
        </p:txBody>
      </p:sp>
      <p:sp>
        <p:nvSpPr>
          <p:cNvPr id="6" name="Footer Placeholder 5"/>
          <p:cNvSpPr>
            <a:spLocks noGrp="1"/>
          </p:cNvSpPr>
          <p:nvPr>
            <p:ph type="ftr" sz="quarter" idx="11"/>
          </p:nvPr>
        </p:nvSpPr>
        <p:spPr/>
        <p:txBody>
          <a:bodyPr/>
          <a:lstStyle/>
          <a:p>
            <a:r>
              <a:rPr lang="en-GB" smtClean="0"/>
              <a:t>Hermann Schmickler-CERN</a:t>
            </a:r>
            <a:endParaRPr lang="en-GB"/>
          </a:p>
        </p:txBody>
      </p:sp>
      <p:sp>
        <p:nvSpPr>
          <p:cNvPr id="7" name="Slide Number Placeholder 6"/>
          <p:cNvSpPr>
            <a:spLocks noGrp="1"/>
          </p:cNvSpPr>
          <p:nvPr>
            <p:ph type="sldNum" sz="quarter" idx="12"/>
          </p:nvPr>
        </p:nvSpPr>
        <p:spPr/>
        <p:txBody>
          <a:bodyPr/>
          <a:lstStyle/>
          <a:p>
            <a:fld id="{953EB984-09D4-4DCA-9BEE-111D6043939C}" type="slidenum">
              <a:rPr lang="en-GB" smtClean="0"/>
              <a:t>‹#›</a:t>
            </a:fld>
            <a:endParaRPr lang="en-GB"/>
          </a:p>
        </p:txBody>
      </p:sp>
    </p:spTree>
    <p:extLst>
      <p:ext uri="{BB962C8B-B14F-4D97-AF65-F5344CB8AC3E}">
        <p14:creationId xmlns:p14="http://schemas.microsoft.com/office/powerpoint/2010/main" val="405961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04/11/2016</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Hermann Schmickler-CERN</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EB984-09D4-4DCA-9BEE-111D6043939C}"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677" y="137260"/>
            <a:ext cx="1001846" cy="1000179"/>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83502" y="215454"/>
            <a:ext cx="1272058" cy="1031652"/>
          </a:xfrm>
          <a:prstGeom prst="rect">
            <a:avLst/>
          </a:prstGeom>
        </p:spPr>
      </p:pic>
    </p:spTree>
    <p:extLst>
      <p:ext uri="{BB962C8B-B14F-4D97-AF65-F5344CB8AC3E}">
        <p14:creationId xmlns:p14="http://schemas.microsoft.com/office/powerpoint/2010/main" val="30198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5635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914400"/>
            <a:ext cx="1097280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03D02-9A24-43CD-A99F-FB08490CED3F}" type="datetime1">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R. Bailey, CAS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B4EDF-7DE6-4369-B527-B79B2EF002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519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3200" kern="1200">
          <a:solidFill>
            <a:srgbClr val="0000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4823" y="2389849"/>
            <a:ext cx="9144000" cy="1358287"/>
          </a:xfrm>
        </p:spPr>
        <p:txBody>
          <a:bodyPr>
            <a:normAutofit/>
          </a:bodyPr>
          <a:lstStyle/>
          <a:p>
            <a:r>
              <a:rPr lang="en-GB" sz="4000" dirty="0" smtClean="0"/>
              <a:t>Prospective and ideas for the future of the</a:t>
            </a:r>
            <a:br>
              <a:rPr lang="en-GB" sz="4000" dirty="0" smtClean="0"/>
            </a:br>
            <a:r>
              <a:rPr lang="en-GB" sz="4000" dirty="0" smtClean="0"/>
              <a:t>CERN Accelerator School</a:t>
            </a:r>
            <a:endParaRPr lang="en-GB" sz="4000" dirty="0"/>
          </a:p>
        </p:txBody>
      </p:sp>
      <p:sp>
        <p:nvSpPr>
          <p:cNvPr id="3" name="Subtitle 2"/>
          <p:cNvSpPr>
            <a:spLocks noGrp="1"/>
          </p:cNvSpPr>
          <p:nvPr>
            <p:ph type="subTitle" idx="1"/>
          </p:nvPr>
        </p:nvSpPr>
        <p:spPr>
          <a:xfrm>
            <a:off x="1605481" y="4688454"/>
            <a:ext cx="9144000" cy="1655762"/>
          </a:xfrm>
        </p:spPr>
        <p:txBody>
          <a:bodyPr/>
          <a:lstStyle/>
          <a:p>
            <a:r>
              <a:rPr lang="en-GB" dirty="0" smtClean="0"/>
              <a:t>Hermann Schmickler, CERN</a:t>
            </a:r>
            <a:endParaRPr lang="en-GB" dirty="0"/>
          </a:p>
        </p:txBody>
      </p:sp>
    </p:spTree>
    <p:extLst>
      <p:ext uri="{BB962C8B-B14F-4D97-AF65-F5344CB8AC3E}">
        <p14:creationId xmlns:p14="http://schemas.microsoft.com/office/powerpoint/2010/main" val="1660888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Spread in </a:t>
            </a:r>
            <a:r>
              <a:rPr lang="en-GB" dirty="0" smtClean="0"/>
              <a:t>educational</a:t>
            </a:r>
            <a:r>
              <a:rPr lang="fr-CH" dirty="0" smtClean="0"/>
              <a:t> </a:t>
            </a:r>
            <a:r>
              <a:rPr lang="fr-CH" dirty="0" err="1" smtClean="0"/>
              <a:t>level</a:t>
            </a:r>
            <a:r>
              <a:rPr lang="fr-CH" dirty="0" smtClean="0"/>
              <a:t> (4/4)</a:t>
            </a:r>
            <a:endParaRPr lang="fr-FR"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10</a:t>
            </a:fld>
            <a:endParaRPr lang="en-GB"/>
          </a:p>
        </p:txBody>
      </p:sp>
      <p:sp>
        <p:nvSpPr>
          <p:cNvPr id="3" name="Content Placeholder 2"/>
          <p:cNvSpPr>
            <a:spLocks noGrp="1"/>
          </p:cNvSpPr>
          <p:nvPr>
            <p:ph idx="1"/>
          </p:nvPr>
        </p:nvSpPr>
        <p:spPr>
          <a:xfrm>
            <a:off x="865094" y="1556684"/>
            <a:ext cx="10515600" cy="4709646"/>
          </a:xfrm>
        </p:spPr>
        <p:txBody>
          <a:bodyPr/>
          <a:lstStyle/>
          <a:p>
            <a:pPr marL="0" indent="0">
              <a:buNone/>
            </a:pPr>
            <a:r>
              <a:rPr lang="fr-CH" dirty="0" smtClean="0">
                <a:solidFill>
                  <a:srgbClr val="00B050"/>
                </a:solidFill>
              </a:rPr>
              <a:t>Solutions:</a:t>
            </a:r>
          </a:p>
          <a:p>
            <a:pPr marL="514350" indent="-514350">
              <a:buAutoNum type="arabicParenR"/>
            </a:pPr>
            <a:r>
              <a:rPr lang="en-GB" dirty="0" smtClean="0"/>
              <a:t>Video Recording of the CAS introductory school </a:t>
            </a:r>
            <a:br>
              <a:rPr lang="en-GB" dirty="0" smtClean="0"/>
            </a:br>
            <a:r>
              <a:rPr lang="en-GB" dirty="0" smtClean="0"/>
              <a:t>(done first time this year in Budapest) </a:t>
            </a:r>
            <a:br>
              <a:rPr lang="en-GB" dirty="0" smtClean="0"/>
            </a:br>
            <a:r>
              <a:rPr lang="en-GB" dirty="0" smtClean="0"/>
              <a:t>and making the recordings available on the web.</a:t>
            </a:r>
            <a:br>
              <a:rPr lang="en-GB" dirty="0" smtClean="0"/>
            </a:br>
            <a:r>
              <a:rPr lang="en-GB" dirty="0" smtClean="0"/>
              <a:t>Can be extended to other CERN schools.</a:t>
            </a:r>
            <a:br>
              <a:rPr lang="en-GB" dirty="0" smtClean="0"/>
            </a:br>
            <a:r>
              <a:rPr lang="en-GB" dirty="0" smtClean="0"/>
              <a:t>		</a:t>
            </a:r>
            <a:r>
              <a:rPr lang="en-GB" sz="2000" dirty="0" smtClean="0">
                <a:solidFill>
                  <a:srgbClr val="0070C0"/>
                </a:solidFill>
              </a:rPr>
              <a:t>Beneficial Results to be seen over the next years</a:t>
            </a:r>
          </a:p>
          <a:p>
            <a:pPr marL="457200" indent="-457200">
              <a:buAutoNum type="arabicParenR"/>
            </a:pPr>
            <a:r>
              <a:rPr lang="en-GB" dirty="0" smtClean="0"/>
              <a:t>Self evaluation exercise (15 minutes) on the CAS website on the described subjects and in case of difficulties direct link to e-learning teaching material on these subjects (MOOCs)</a:t>
            </a:r>
            <a:br>
              <a:rPr lang="en-GB" dirty="0" smtClean="0"/>
            </a:br>
            <a:r>
              <a:rPr lang="en-GB" dirty="0" smtClean="0"/>
              <a:t>(MOOC:= Massive Open Online Course)</a:t>
            </a:r>
            <a:br>
              <a:rPr lang="en-GB" dirty="0" smtClean="0"/>
            </a:br>
            <a:r>
              <a:rPr lang="en-GB" dirty="0" smtClean="0"/>
              <a:t>		</a:t>
            </a:r>
            <a:r>
              <a:rPr lang="en-GB" sz="2000" dirty="0" smtClean="0">
                <a:solidFill>
                  <a:srgbClr val="0070C0"/>
                </a:solidFill>
              </a:rPr>
              <a:t>Not yet there: Needs a lot of work</a:t>
            </a:r>
            <a:endParaRPr lang="en-GB" sz="2000" dirty="0">
              <a:solidFill>
                <a:srgbClr val="0070C0"/>
              </a:solidFill>
            </a:endParaRPr>
          </a:p>
        </p:txBody>
      </p:sp>
    </p:spTree>
    <p:extLst>
      <p:ext uri="{BB962C8B-B14F-4D97-AF65-F5344CB8AC3E}">
        <p14:creationId xmlns:p14="http://schemas.microsoft.com/office/powerpoint/2010/main" val="364124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940" y="365125"/>
            <a:ext cx="9009531" cy="952687"/>
          </a:xfrm>
        </p:spPr>
        <p:txBody>
          <a:bodyPr/>
          <a:lstStyle/>
          <a:p>
            <a:r>
              <a:rPr lang="en-GB" dirty="0" smtClean="0"/>
              <a:t>Increased Quality of teaching…</a:t>
            </a:r>
            <a:endParaRPr lang="en-GB"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11</a:t>
            </a:fld>
            <a:endParaRPr lang="en-GB"/>
          </a:p>
        </p:txBody>
      </p:sp>
      <p:sp>
        <p:nvSpPr>
          <p:cNvPr id="3" name="Content Placeholder 2"/>
          <p:cNvSpPr>
            <a:spLocks noGrp="1"/>
          </p:cNvSpPr>
          <p:nvPr>
            <p:ph idx="1"/>
          </p:nvPr>
        </p:nvSpPr>
        <p:spPr>
          <a:xfrm>
            <a:off x="395292" y="1880304"/>
            <a:ext cx="5069541" cy="4373848"/>
          </a:xfrm>
        </p:spPr>
        <p:txBody>
          <a:bodyPr>
            <a:normAutofit fontScale="92500" lnSpcReduction="20000"/>
          </a:bodyPr>
          <a:lstStyle/>
          <a:p>
            <a:pPr marL="0" indent="0">
              <a:buNone/>
            </a:pPr>
            <a:r>
              <a:rPr lang="en-GB" dirty="0" smtClean="0"/>
              <a:t>In particular for the teaching of accelerator theory:</a:t>
            </a:r>
            <a:br>
              <a:rPr lang="en-GB" dirty="0" smtClean="0"/>
            </a:br>
            <a:endParaRPr lang="en-GB" dirty="0" smtClean="0"/>
          </a:p>
          <a:p>
            <a:pPr>
              <a:buFontTx/>
              <a:buChar char="-"/>
            </a:pPr>
            <a:r>
              <a:rPr lang="en-GB" dirty="0" smtClean="0"/>
              <a:t>Werner Herr has made the effort of compiling a comprehensive syllabus for the courses on accelerator theory .</a:t>
            </a:r>
          </a:p>
          <a:p>
            <a:pPr>
              <a:buFontTx/>
              <a:buChar char="-"/>
            </a:pPr>
            <a:r>
              <a:rPr lang="en-GB" dirty="0" smtClean="0"/>
              <a:t>The syllabus contains naming conventions and detailed instructions for the content of the courses</a:t>
            </a:r>
          </a:p>
          <a:p>
            <a:pPr>
              <a:buFontTx/>
              <a:buChar char="-"/>
            </a:pPr>
            <a:r>
              <a:rPr lang="en-GB" dirty="0" smtClean="0">
                <a:solidFill>
                  <a:srgbClr val="FF0000"/>
                </a:solidFill>
              </a:rPr>
              <a:t>Presently </a:t>
            </a:r>
            <a:r>
              <a:rPr lang="en-GB" dirty="0">
                <a:solidFill>
                  <a:srgbClr val="FF0000"/>
                </a:solidFill>
              </a:rPr>
              <a:t>the CAS relies on its teachers to respect the </a:t>
            </a:r>
            <a:r>
              <a:rPr lang="en-GB" dirty="0" smtClean="0">
                <a:solidFill>
                  <a:srgbClr val="FF0000"/>
                </a:solidFill>
              </a:rPr>
              <a:t>syllabus</a:t>
            </a:r>
            <a:r>
              <a:rPr lang="en-GB" dirty="0" smtClean="0">
                <a:solidFill>
                  <a:srgbClr val="FF0000"/>
                </a:solidFill>
              </a:rPr>
              <a:t>…</a:t>
            </a:r>
            <a:br>
              <a:rPr lang="en-GB" dirty="0" smtClean="0">
                <a:solidFill>
                  <a:srgbClr val="FF0000"/>
                </a:solidFill>
              </a:rPr>
            </a:br>
            <a:r>
              <a:rPr lang="en-GB" dirty="0" smtClean="0">
                <a:solidFill>
                  <a:srgbClr val="FF0000"/>
                </a:solidFill>
              </a:rPr>
              <a:t>only </a:t>
            </a:r>
            <a:r>
              <a:rPr lang="en-GB" dirty="0" smtClean="0">
                <a:solidFill>
                  <a:srgbClr val="FF0000"/>
                </a:solidFill>
              </a:rPr>
              <a:t>partial success in 2016</a:t>
            </a:r>
            <a:endParaRPr lang="en-GB"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8" y="1786478"/>
            <a:ext cx="6290951" cy="4096737"/>
          </a:xfrm>
          <a:prstGeom prst="rect">
            <a:avLst/>
          </a:prstGeom>
        </p:spPr>
      </p:pic>
    </p:spTree>
    <p:extLst>
      <p:ext uri="{BB962C8B-B14F-4D97-AF65-F5344CB8AC3E}">
        <p14:creationId xmlns:p14="http://schemas.microsoft.com/office/powerpoint/2010/main" val="3249646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940" y="365125"/>
            <a:ext cx="9009531" cy="952687"/>
          </a:xfrm>
        </p:spPr>
        <p:txBody>
          <a:bodyPr/>
          <a:lstStyle/>
          <a:p>
            <a:r>
              <a:rPr lang="en-GB" dirty="0" smtClean="0"/>
              <a:t>Increased Quality of teaching…</a:t>
            </a:r>
            <a:endParaRPr lang="en-GB"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dirty="0" smtClean="0"/>
              <a:t>Hermann Schmickler-CERN</a:t>
            </a:r>
            <a:endParaRPr lang="en-GB" dirty="0"/>
          </a:p>
        </p:txBody>
      </p:sp>
      <p:sp>
        <p:nvSpPr>
          <p:cNvPr id="6" name="Slide Number Placeholder 5"/>
          <p:cNvSpPr>
            <a:spLocks noGrp="1"/>
          </p:cNvSpPr>
          <p:nvPr>
            <p:ph type="sldNum" sz="quarter" idx="12"/>
          </p:nvPr>
        </p:nvSpPr>
        <p:spPr/>
        <p:txBody>
          <a:bodyPr/>
          <a:lstStyle/>
          <a:p>
            <a:fld id="{953EB984-09D4-4DCA-9BEE-111D6043939C}" type="slidenum">
              <a:rPr lang="en-GB" smtClean="0"/>
              <a:t>12</a:t>
            </a:fld>
            <a:endParaRPr lang="en-GB"/>
          </a:p>
        </p:txBody>
      </p:sp>
      <p:sp>
        <p:nvSpPr>
          <p:cNvPr id="3" name="Content Placeholder 2"/>
          <p:cNvSpPr>
            <a:spLocks noGrp="1"/>
          </p:cNvSpPr>
          <p:nvPr>
            <p:ph idx="1"/>
          </p:nvPr>
        </p:nvSpPr>
        <p:spPr>
          <a:xfrm>
            <a:off x="645458" y="1707776"/>
            <a:ext cx="10811436" cy="4585448"/>
          </a:xfrm>
        </p:spPr>
        <p:txBody>
          <a:bodyPr>
            <a:normAutofit/>
          </a:bodyPr>
          <a:lstStyle/>
          <a:p>
            <a:pPr marL="0" indent="0">
              <a:buNone/>
            </a:pPr>
            <a:r>
              <a:rPr lang="en-GB" dirty="0" smtClean="0"/>
              <a:t>Proposed solution:</a:t>
            </a:r>
          </a:p>
          <a:p>
            <a:pPr>
              <a:buFontTx/>
              <a:buChar char="-"/>
            </a:pPr>
            <a:r>
              <a:rPr lang="en-GB" dirty="0" smtClean="0"/>
              <a:t>Select and nominate teachers at least 12 months before next introductory school. Special Care for accelerator theory teaching.</a:t>
            </a:r>
          </a:p>
          <a:p>
            <a:pPr>
              <a:buFontTx/>
              <a:buChar char="-"/>
            </a:pPr>
            <a:r>
              <a:rPr lang="en-GB" dirty="0" smtClean="0"/>
              <a:t>Demand teaching material 6 months before school. In case of no delivery take material from previous school.</a:t>
            </a:r>
          </a:p>
          <a:p>
            <a:pPr>
              <a:buFontTx/>
              <a:buChar char="-"/>
            </a:pPr>
            <a:r>
              <a:rPr lang="en-GB" dirty="0" smtClean="0"/>
              <a:t>Get teachers for a two day event to CERN and reiterate on coherence between material and syllabus.</a:t>
            </a:r>
          </a:p>
          <a:p>
            <a:pPr>
              <a:buFontTx/>
              <a:buChar char="-"/>
            </a:pPr>
            <a:r>
              <a:rPr lang="en-GB" dirty="0" smtClean="0"/>
              <a:t>Reformat partially the teaching material for uniform usage of symbols and for coherence in approach.</a:t>
            </a:r>
          </a:p>
          <a:p>
            <a:pPr>
              <a:buFontTx/>
              <a:buChar char="-"/>
            </a:pPr>
            <a:r>
              <a:rPr lang="en-GB" dirty="0" smtClean="0"/>
              <a:t>Teachers accept to use the reformatted material.</a:t>
            </a:r>
          </a:p>
        </p:txBody>
      </p:sp>
    </p:spTree>
    <p:extLst>
      <p:ext uri="{BB962C8B-B14F-4D97-AF65-F5344CB8AC3E}">
        <p14:creationId xmlns:p14="http://schemas.microsoft.com/office/powerpoint/2010/main" val="1888162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940" y="365125"/>
            <a:ext cx="9009531" cy="952687"/>
          </a:xfrm>
        </p:spPr>
        <p:txBody>
          <a:bodyPr>
            <a:normAutofit/>
          </a:bodyPr>
          <a:lstStyle/>
          <a:p>
            <a:r>
              <a:rPr lang="en-GB" sz="3200" dirty="0" smtClean="0"/>
              <a:t>Which brings me straight away to the third subject:</a:t>
            </a:r>
            <a:endParaRPr lang="en-GB" sz="3200"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dirty="0" smtClean="0"/>
              <a:t>Hermann Schmickler-CERN</a:t>
            </a:r>
            <a:endParaRPr lang="en-GB" dirty="0"/>
          </a:p>
        </p:txBody>
      </p:sp>
      <p:sp>
        <p:nvSpPr>
          <p:cNvPr id="6" name="Slide Number Placeholder 5"/>
          <p:cNvSpPr>
            <a:spLocks noGrp="1"/>
          </p:cNvSpPr>
          <p:nvPr>
            <p:ph type="sldNum" sz="quarter" idx="12"/>
          </p:nvPr>
        </p:nvSpPr>
        <p:spPr/>
        <p:txBody>
          <a:bodyPr/>
          <a:lstStyle/>
          <a:p>
            <a:fld id="{953EB984-09D4-4DCA-9BEE-111D6043939C}" type="slidenum">
              <a:rPr lang="en-GB" smtClean="0"/>
              <a:t>13</a:t>
            </a:fld>
            <a:endParaRPr lang="en-GB"/>
          </a:p>
        </p:txBody>
      </p:sp>
      <p:sp>
        <p:nvSpPr>
          <p:cNvPr id="7" name="Content Placeholder 6"/>
          <p:cNvSpPr>
            <a:spLocks noGrp="1"/>
          </p:cNvSpPr>
          <p:nvPr>
            <p:ph idx="1"/>
          </p:nvPr>
        </p:nvSpPr>
        <p:spPr>
          <a:xfrm>
            <a:off x="484094" y="1385047"/>
            <a:ext cx="10869706" cy="4791916"/>
          </a:xfrm>
        </p:spPr>
        <p:txBody>
          <a:bodyPr/>
          <a:lstStyle/>
          <a:p>
            <a:pPr marL="0" indent="0">
              <a:buNone/>
            </a:pPr>
            <a:r>
              <a:rPr lang="en-GB" dirty="0" smtClean="0"/>
              <a:t>As soon as the CAS has a uniform teaching material (introductory level)</a:t>
            </a:r>
            <a:br>
              <a:rPr lang="en-GB" dirty="0" smtClean="0"/>
            </a:br>
            <a:endParaRPr lang="en-GB" dirty="0" smtClean="0"/>
          </a:p>
          <a:p>
            <a:r>
              <a:rPr lang="en-GB" dirty="0" smtClean="0"/>
              <a:t>Sort out IP rights with the authors</a:t>
            </a:r>
          </a:p>
          <a:p>
            <a:r>
              <a:rPr lang="en-GB" dirty="0" smtClean="0"/>
              <a:t>Propose a school (one of this kind) with university professors of the CERN member states as students:</a:t>
            </a:r>
            <a:br>
              <a:rPr lang="en-GB" dirty="0" smtClean="0"/>
            </a:br>
            <a:r>
              <a:rPr lang="en-GB" dirty="0" smtClean="0"/>
              <a:t>- teach to them the whole school</a:t>
            </a:r>
            <a:br>
              <a:rPr lang="en-GB" dirty="0" smtClean="0"/>
            </a:br>
            <a:r>
              <a:rPr lang="en-GB" dirty="0" smtClean="0"/>
              <a:t>- provide them with the uniform teaching material (in English language)</a:t>
            </a:r>
            <a:br>
              <a:rPr lang="en-GB" dirty="0" smtClean="0"/>
            </a:br>
            <a:r>
              <a:rPr lang="en-GB" dirty="0" smtClean="0"/>
              <a:t>- hope they take this to their home institute for a full semester course</a:t>
            </a:r>
          </a:p>
          <a:p>
            <a:r>
              <a:rPr lang="en-GB" dirty="0" smtClean="0"/>
              <a:t>Such a scheme will not stop the success of the CAS; it will rather prepare future students better and make good publicity for the CAS.</a:t>
            </a:r>
            <a:endParaRPr lang="en-GB" dirty="0"/>
          </a:p>
        </p:txBody>
      </p:sp>
    </p:spTree>
    <p:extLst>
      <p:ext uri="{BB962C8B-B14F-4D97-AF65-F5344CB8AC3E}">
        <p14:creationId xmlns:p14="http://schemas.microsoft.com/office/powerpoint/2010/main" val="3364231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940" y="365126"/>
            <a:ext cx="9009531" cy="818216"/>
          </a:xfrm>
        </p:spPr>
        <p:txBody>
          <a:bodyPr/>
          <a:lstStyle/>
          <a:p>
            <a:r>
              <a:rPr lang="en-GB" dirty="0" smtClean="0"/>
              <a:t>But do we need such an effort?</a:t>
            </a:r>
            <a:endParaRPr lang="en-GB"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14</a:t>
            </a:fld>
            <a:endParaRPr lang="en-GB"/>
          </a:p>
        </p:txBody>
      </p:sp>
      <p:sp>
        <p:nvSpPr>
          <p:cNvPr id="7" name="Content Placeholder 6"/>
          <p:cNvSpPr>
            <a:spLocks noGrp="1"/>
          </p:cNvSpPr>
          <p:nvPr>
            <p:ph idx="1"/>
          </p:nvPr>
        </p:nvSpPr>
        <p:spPr>
          <a:xfrm>
            <a:off x="4666129" y="1173770"/>
            <a:ext cx="6687671" cy="5075236"/>
          </a:xfrm>
          <a:prstGeom prst="rect">
            <a:avLst/>
          </a:prstGeom>
        </p:spPr>
        <p:txBody>
          <a:bodyPr wrap="square">
            <a:spAutoFit/>
          </a:bodyPr>
          <a:lstStyle/>
          <a:p>
            <a:endParaRPr lang="en-GB" sz="2000" dirty="0"/>
          </a:p>
          <a:p>
            <a:r>
              <a:rPr lang="en-US" sz="2000" dirty="0"/>
              <a:t>88 institutes from Denmark, Finland, France, Germany, Greece, Italy, the Netherlands, Norway, Poland, Spain, Sweden, Switzerland and the United Kingdom completed the TIARA survey on education and training in accelerator </a:t>
            </a:r>
            <a:r>
              <a:rPr lang="en-US" sz="2000" dirty="0" smtClean="0"/>
              <a:t>science</a:t>
            </a:r>
            <a:r>
              <a:rPr lang="en-US" sz="2000" dirty="0"/>
              <a:t> </a:t>
            </a:r>
            <a:r>
              <a:rPr lang="en-US" sz="2000" dirty="0" smtClean="0"/>
              <a:t>(2011-2012).</a:t>
            </a:r>
            <a:endParaRPr lang="en-US" sz="2000" dirty="0"/>
          </a:p>
          <a:p>
            <a:endParaRPr lang="en-GB" sz="2000" b="0" i="0" u="none" strike="noStrike" baseline="0" dirty="0" smtClean="0">
              <a:solidFill>
                <a:srgbClr val="000000"/>
              </a:solidFill>
              <a:latin typeface="Times New Roman" panose="02020603050405020304" pitchFamily="18" charset="0"/>
            </a:endParaRPr>
          </a:p>
          <a:p>
            <a:r>
              <a:rPr lang="en-GB" sz="2400" b="0" i="0" u="none" strike="noStrike" baseline="0" dirty="0" smtClean="0">
                <a:solidFill>
                  <a:srgbClr val="000000"/>
                </a:solidFill>
                <a:latin typeface="Times New Roman" panose="02020603050405020304" pitchFamily="18" charset="0"/>
              </a:rPr>
              <a:t>Taken from the executive summary:</a:t>
            </a:r>
            <a:br>
              <a:rPr lang="en-GB" sz="2400" b="0" i="0" u="none" strike="noStrike" baseline="0" dirty="0" smtClean="0">
                <a:solidFill>
                  <a:srgbClr val="000000"/>
                </a:solidFill>
                <a:latin typeface="Times New Roman" panose="02020603050405020304" pitchFamily="18" charset="0"/>
              </a:rPr>
            </a:br>
            <a:r>
              <a:rPr lang="en-GB" sz="2400" b="0" i="0" u="none" strike="noStrike" baseline="0" dirty="0" smtClean="0">
                <a:solidFill>
                  <a:srgbClr val="000000"/>
                </a:solidFill>
                <a:latin typeface="Times New Roman" panose="02020603050405020304" pitchFamily="18" charset="0"/>
              </a:rPr>
              <a:t>Accelerator science typically represents a small fraction (below 30%) of total formal training time for undergraduate, master’s and PhD students, and typically a larger fraction for postdoctoral fellows and staff. There are only a handful of dedicated full-time formal training programmes in accelerator science.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12" y="1250576"/>
            <a:ext cx="3761623" cy="4921624"/>
          </a:xfrm>
          <a:prstGeom prst="rect">
            <a:avLst/>
          </a:prstGeom>
        </p:spPr>
      </p:pic>
      <p:sp>
        <p:nvSpPr>
          <p:cNvPr id="9" name="Right Arrow 8"/>
          <p:cNvSpPr/>
          <p:nvPr/>
        </p:nvSpPr>
        <p:spPr>
          <a:xfrm>
            <a:off x="3576918" y="3119718"/>
            <a:ext cx="914400" cy="591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8422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940" y="365125"/>
            <a:ext cx="9009531" cy="750981"/>
          </a:xfrm>
        </p:spPr>
        <p:txBody>
          <a:bodyPr/>
          <a:lstStyle/>
          <a:p>
            <a:r>
              <a:rPr lang="en-GB" dirty="0" smtClean="0"/>
              <a:t>Training needs from TIARA report:</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219" y="1345266"/>
            <a:ext cx="3785898" cy="5100638"/>
          </a:xfrm>
        </p:spPr>
      </p:pic>
      <p:sp>
        <p:nvSpPr>
          <p:cNvPr id="4" name="Date Placeholder 3"/>
          <p:cNvSpPr>
            <a:spLocks noGrp="1"/>
          </p:cNvSpPr>
          <p:nvPr>
            <p:ph type="dt" sz="half" idx="10"/>
          </p:nvPr>
        </p:nvSpPr>
        <p:spPr/>
        <p:txBody>
          <a:bodyPr/>
          <a:lstStyle/>
          <a:p>
            <a:r>
              <a:rPr lang="en-GB" smtClean="0"/>
              <a:t>04/11/2016</a:t>
            </a:r>
            <a:endParaRPr lang="en-GB"/>
          </a:p>
        </p:txBody>
      </p:sp>
      <p:sp>
        <p:nvSpPr>
          <p:cNvPr id="6" name="Footer Placeholder 5"/>
          <p:cNvSpPr>
            <a:spLocks noGrp="1"/>
          </p:cNvSpPr>
          <p:nvPr>
            <p:ph type="ftr" sz="quarter" idx="11"/>
          </p:nvPr>
        </p:nvSpPr>
        <p:spPr/>
        <p:txBody>
          <a:bodyPr/>
          <a:lstStyle/>
          <a:p>
            <a:r>
              <a:rPr lang="en-GB" smtClean="0"/>
              <a:t>Hermann Schmickler-CERN</a:t>
            </a:r>
            <a:endParaRPr lang="en-GB"/>
          </a:p>
        </p:txBody>
      </p:sp>
      <p:sp>
        <p:nvSpPr>
          <p:cNvPr id="7" name="Slide Number Placeholder 6"/>
          <p:cNvSpPr>
            <a:spLocks noGrp="1"/>
          </p:cNvSpPr>
          <p:nvPr>
            <p:ph type="sldNum" sz="quarter" idx="12"/>
          </p:nvPr>
        </p:nvSpPr>
        <p:spPr/>
        <p:txBody>
          <a:bodyPr/>
          <a:lstStyle/>
          <a:p>
            <a:fld id="{953EB984-09D4-4DCA-9BEE-111D6043939C}" type="slidenum">
              <a:rPr lang="en-GB" smtClean="0"/>
              <a:t>15</a:t>
            </a:fld>
            <a:endParaRPr lang="en-GB"/>
          </a:p>
        </p:txBody>
      </p:sp>
      <p:sp>
        <p:nvSpPr>
          <p:cNvPr id="10" name="TextBox 9"/>
          <p:cNvSpPr txBox="1"/>
          <p:nvPr/>
        </p:nvSpPr>
        <p:spPr>
          <a:xfrm>
            <a:off x="4545105" y="1371599"/>
            <a:ext cx="7086599" cy="5016758"/>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solidFill>
                  <a:srgbClr val="000000"/>
                </a:solidFill>
                <a:latin typeface="Times New Roman"/>
              </a:rPr>
              <a:t>All </a:t>
            </a:r>
            <a:r>
              <a:rPr lang="en-US" sz="1600" dirty="0">
                <a:solidFill>
                  <a:srgbClr val="000000"/>
                </a:solidFill>
                <a:latin typeface="Times New Roman"/>
              </a:rPr>
              <a:t>categories of accelerator personnel are expected to grow in number, but the increase is proportionally larger for engineers and technicians, which presumably reflects the need for technical staff for construction of the new accelerator projects. </a:t>
            </a:r>
            <a:endParaRPr lang="en-US" sz="1600" dirty="0" smtClean="0">
              <a:solidFill>
                <a:srgbClr val="000000"/>
              </a:solidFill>
              <a:latin typeface="Times New Roman"/>
            </a:endParaRPr>
          </a:p>
          <a:p>
            <a:pPr marL="171450" indent="-171450">
              <a:buFont typeface="Arial" panose="020B0604020202020204" pitchFamily="34" charset="0"/>
              <a:buChar char="•"/>
            </a:pPr>
            <a:r>
              <a:rPr lang="en-US" sz="1600" dirty="0" smtClean="0">
                <a:solidFill>
                  <a:srgbClr val="000000"/>
                </a:solidFill>
                <a:latin typeface="Times New Roman"/>
              </a:rPr>
              <a:t>61 </a:t>
            </a:r>
            <a:r>
              <a:rPr lang="en-US" sz="1600" dirty="0">
                <a:solidFill>
                  <a:srgbClr val="000000"/>
                </a:solidFill>
                <a:latin typeface="Times New Roman"/>
              </a:rPr>
              <a:t>research institutes and 43 companies reported on personnel recruitment. The overall annual recruitment rate is approximately 9% for research institutes, and 18% for companies. The majority of institutes and companies reported difficulties in recruiting appropriate personnel; in particular, roughly 70% have difficulty recruiting engineers for accelerator-related work. </a:t>
            </a:r>
            <a:endParaRPr lang="en-US" sz="1600" dirty="0" smtClean="0">
              <a:solidFill>
                <a:srgbClr val="000000"/>
              </a:solidFill>
              <a:latin typeface="Times New Roman"/>
            </a:endParaRPr>
          </a:p>
          <a:p>
            <a:pPr marL="171450" indent="-171450">
              <a:buFont typeface="Arial" panose="020B0604020202020204" pitchFamily="34" charset="0"/>
              <a:buChar char="•"/>
            </a:pPr>
            <a:r>
              <a:rPr lang="en-US" sz="1600" dirty="0" smtClean="0">
                <a:solidFill>
                  <a:srgbClr val="000000"/>
                </a:solidFill>
                <a:latin typeface="Times New Roman"/>
              </a:rPr>
              <a:t>Skills </a:t>
            </a:r>
            <a:r>
              <a:rPr lang="en-US" sz="1600" dirty="0">
                <a:solidFill>
                  <a:srgbClr val="000000"/>
                </a:solidFill>
                <a:latin typeface="Times New Roman"/>
              </a:rPr>
              <a:t>shortages were reported in a number of key areas. The most critical areas of shortage are in RF systems, beam dynamics, instrumentation and control, and vacuum systems. </a:t>
            </a:r>
          </a:p>
          <a:p>
            <a:pPr marL="171450" indent="-171450">
              <a:buFont typeface="Arial" panose="020B0604020202020204" pitchFamily="34" charset="0"/>
              <a:buChar char="•"/>
            </a:pPr>
            <a:r>
              <a:rPr lang="en-US" sz="1600" dirty="0" smtClean="0">
                <a:latin typeface="Times New Roman"/>
              </a:rPr>
              <a:t>68 </a:t>
            </a:r>
            <a:r>
              <a:rPr lang="en-US" sz="1600" dirty="0">
                <a:latin typeface="Times New Roman"/>
              </a:rPr>
              <a:t>research institutes and 40 companies reported on personnel training in accelerator science. 94% of research institutes and 75% of companies require training for their personnel. Although most training is provided ‘on-the-job’, there is a significant need for training provided by external bodies. </a:t>
            </a:r>
            <a:endParaRPr lang="en-US" sz="1600" dirty="0" smtClean="0">
              <a:latin typeface="Times New Roman"/>
            </a:endParaRPr>
          </a:p>
          <a:p>
            <a:pPr marL="171450" indent="-171450">
              <a:buFont typeface="Arial" panose="020B0604020202020204" pitchFamily="34" charset="0"/>
              <a:buChar char="•"/>
            </a:pPr>
            <a:r>
              <a:rPr lang="en-US" sz="1600" dirty="0" smtClean="0">
                <a:latin typeface="Times New Roman"/>
              </a:rPr>
              <a:t>The </a:t>
            </a:r>
            <a:r>
              <a:rPr lang="en-US" sz="1600" dirty="0">
                <a:latin typeface="Times New Roman"/>
              </a:rPr>
              <a:t>growth of accelerator-based techniques in medicine will require a significant increase in the number of suitably qualified personnel. For example, the number of personnel required to operate hadron therapy facilities is likely to double over the next 5-10 years. </a:t>
            </a:r>
          </a:p>
        </p:txBody>
      </p:sp>
      <p:sp>
        <p:nvSpPr>
          <p:cNvPr id="11" name="Right Arrow 10"/>
          <p:cNvSpPr/>
          <p:nvPr/>
        </p:nvSpPr>
        <p:spPr>
          <a:xfrm>
            <a:off x="3711387" y="3334870"/>
            <a:ext cx="806824" cy="64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3298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838199" y="1825625"/>
            <a:ext cx="10954871" cy="4104528"/>
          </a:xfrm>
        </p:spPr>
        <p:txBody>
          <a:bodyPr>
            <a:noAutofit/>
          </a:bodyPr>
          <a:lstStyle/>
          <a:p>
            <a:r>
              <a:rPr lang="en-GB" sz="3600" dirty="0" smtClean="0"/>
              <a:t>Video Courses and MOOCs to equalize entry level to CAS at the level of 2</a:t>
            </a:r>
            <a:r>
              <a:rPr lang="en-GB" sz="3600" baseline="30000" dirty="0" smtClean="0"/>
              <a:t>nd</a:t>
            </a:r>
            <a:r>
              <a:rPr lang="en-GB" sz="3600" dirty="0" smtClean="0"/>
              <a:t> year university teaching</a:t>
            </a:r>
          </a:p>
          <a:p>
            <a:r>
              <a:rPr lang="en-GB" sz="3600" dirty="0" smtClean="0"/>
              <a:t>CAS Accelerator-theory teaching will follow a coherent and modern syllabus</a:t>
            </a:r>
          </a:p>
          <a:p>
            <a:r>
              <a:rPr lang="en-GB" sz="3600" dirty="0" smtClean="0"/>
              <a:t>Future CAS with university professors as students as initiation for CAS like semester courses at universities? </a:t>
            </a:r>
          </a:p>
          <a:p>
            <a:r>
              <a:rPr lang="en-GB" sz="3600" dirty="0" smtClean="0"/>
              <a:t>List of upcoming topical schools including </a:t>
            </a:r>
            <a:r>
              <a:rPr lang="en-GB" sz="3600" dirty="0" err="1" smtClean="0"/>
              <a:t>FCschool</a:t>
            </a:r>
            <a:endParaRPr lang="en-GB" sz="3600" dirty="0" smtClean="0"/>
          </a:p>
          <a:p>
            <a:endParaRPr lang="en-GB" sz="3600"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16</a:t>
            </a:fld>
            <a:endParaRPr lang="en-GB"/>
          </a:p>
        </p:txBody>
      </p:sp>
    </p:spTree>
    <p:extLst>
      <p:ext uri="{BB962C8B-B14F-4D97-AF65-F5344CB8AC3E}">
        <p14:creationId xmlns:p14="http://schemas.microsoft.com/office/powerpoint/2010/main" val="197572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t>Outline</a:t>
            </a:r>
            <a:endParaRPr lang="en-GB" sz="6000" dirty="0"/>
          </a:p>
        </p:txBody>
      </p:sp>
      <p:sp>
        <p:nvSpPr>
          <p:cNvPr id="3" name="Content Placeholder 2"/>
          <p:cNvSpPr>
            <a:spLocks noGrp="1"/>
          </p:cNvSpPr>
          <p:nvPr>
            <p:ph idx="1"/>
          </p:nvPr>
        </p:nvSpPr>
        <p:spPr>
          <a:xfrm>
            <a:off x="769189" y="2412222"/>
            <a:ext cx="10515600" cy="2496209"/>
          </a:xfrm>
        </p:spPr>
        <p:txBody>
          <a:bodyPr>
            <a:normAutofit/>
          </a:bodyPr>
          <a:lstStyle/>
          <a:p>
            <a:r>
              <a:rPr lang="en-GB" sz="3600" dirty="0" smtClean="0"/>
              <a:t>The immediate future</a:t>
            </a:r>
            <a:br>
              <a:rPr lang="en-GB" sz="3600" dirty="0" smtClean="0"/>
            </a:br>
            <a:r>
              <a:rPr lang="en-GB" sz="3600" dirty="0" smtClean="0"/>
              <a:t>…planned schools and venues to come</a:t>
            </a:r>
          </a:p>
          <a:p>
            <a:r>
              <a:rPr lang="en-GB" sz="3600" dirty="0" smtClean="0"/>
              <a:t>Three proposals for CAS evolution</a:t>
            </a:r>
          </a:p>
          <a:p>
            <a:r>
              <a:rPr lang="en-GB" sz="3600" smtClean="0"/>
              <a:t>Summary</a:t>
            </a:r>
            <a:endParaRPr lang="en-GB" sz="3600" dirty="0" smtClean="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2</a:t>
            </a:fld>
            <a:endParaRPr lang="en-GB"/>
          </a:p>
        </p:txBody>
      </p:sp>
    </p:spTree>
    <p:extLst>
      <p:ext uri="{BB962C8B-B14F-4D97-AF65-F5344CB8AC3E}">
        <p14:creationId xmlns:p14="http://schemas.microsoft.com/office/powerpoint/2010/main" val="145523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0" y="12028"/>
            <a:ext cx="9144000" cy="353943"/>
          </a:xfrm>
          <a:prstGeom prst="rect">
            <a:avLst/>
          </a:prstGeom>
          <a:solidFill>
            <a:schemeClr val="bg1"/>
          </a:solidFill>
          <a:ln w="12700">
            <a:solidFill>
              <a:schemeClr val="tx1"/>
            </a:solidFill>
          </a:ln>
        </p:spPr>
        <p:txBody>
          <a:bodyPr wrap="square" tIns="0" rtlCol="0" anchor="ctr" anchorCtr="0">
            <a:spAutoFit/>
          </a:bodyPr>
          <a:lstStyle/>
          <a:p>
            <a:pPr algn="ctr"/>
            <a:r>
              <a:rPr lang="en-US" sz="2000" dirty="0">
                <a:solidFill>
                  <a:prstClr val="black"/>
                </a:solidFill>
              </a:rPr>
              <a:t>The CERN Accelerator School holds courses in all of the Member States of CERN</a:t>
            </a:r>
          </a:p>
        </p:txBody>
      </p:sp>
      <p:sp>
        <p:nvSpPr>
          <p:cNvPr id="8" name="TextBox 7"/>
          <p:cNvSpPr txBox="1"/>
          <p:nvPr/>
        </p:nvSpPr>
        <p:spPr>
          <a:xfrm>
            <a:off x="4343400" y="4367480"/>
            <a:ext cx="1752600" cy="661720"/>
          </a:xfrm>
          <a:prstGeom prst="rect">
            <a:avLst/>
          </a:prstGeom>
          <a:noFill/>
        </p:spPr>
        <p:txBody>
          <a:bodyPr wrap="square" tIns="0" rtlCol="0" anchor="ctr" anchorCtr="0">
            <a:spAutoFit/>
          </a:bodyPr>
          <a:lstStyle/>
          <a:p>
            <a:r>
              <a:rPr lang="en-US" sz="2000" dirty="0">
                <a:solidFill>
                  <a:prstClr val="white"/>
                </a:solidFill>
              </a:rPr>
              <a:t>2014, Prague, Czech Republic</a:t>
            </a:r>
          </a:p>
        </p:txBody>
      </p:sp>
      <p:sp>
        <p:nvSpPr>
          <p:cNvPr id="13" name="TextBox 12"/>
          <p:cNvSpPr txBox="1"/>
          <p:nvPr/>
        </p:nvSpPr>
        <p:spPr>
          <a:xfrm>
            <a:off x="2833966" y="609600"/>
            <a:ext cx="595035" cy="338554"/>
          </a:xfrm>
          <a:prstGeom prst="rect">
            <a:avLst/>
          </a:prstGeom>
          <a:noFill/>
        </p:spPr>
        <p:txBody>
          <a:bodyPr wrap="none" rtlCol="0">
            <a:spAutoFit/>
          </a:bodyPr>
          <a:lstStyle/>
          <a:p>
            <a:r>
              <a:rPr lang="en-US" sz="1600" b="1" dirty="0">
                <a:solidFill>
                  <a:prstClr val="white"/>
                </a:solidFill>
                <a:latin typeface="Arial Rounded MT Bold"/>
              </a:rPr>
              <a:t>One</a:t>
            </a:r>
          </a:p>
        </p:txBody>
      </p:sp>
      <p:pic>
        <p:nvPicPr>
          <p:cNvPr id="9" name="Picture 8"/>
          <p:cNvPicPr>
            <a:picLocks noChangeAspect="1"/>
          </p:cNvPicPr>
          <p:nvPr/>
        </p:nvPicPr>
        <p:blipFill>
          <a:blip r:embed="rId2"/>
          <a:stretch>
            <a:fillRect/>
          </a:stretch>
        </p:blipFill>
        <p:spPr>
          <a:xfrm>
            <a:off x="1524000" y="381001"/>
            <a:ext cx="9144000" cy="6140449"/>
          </a:xfrm>
          <a:prstGeom prst="rect">
            <a:avLst/>
          </a:prstGeom>
        </p:spPr>
      </p:pic>
      <p:sp>
        <p:nvSpPr>
          <p:cNvPr id="7" name="Content Placeholder 7"/>
          <p:cNvSpPr txBox="1">
            <a:spLocks/>
          </p:cNvSpPr>
          <p:nvPr/>
        </p:nvSpPr>
        <p:spPr>
          <a:xfrm>
            <a:off x="1524000" y="381000"/>
            <a:ext cx="3276600" cy="6096000"/>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buFont typeface="Arial" pitchFamily="34" charset="0"/>
              <a:buNone/>
            </a:pPr>
            <a:endParaRPr lang="en-US" dirty="0">
              <a:solidFill>
                <a:prstClr val="black"/>
              </a:solidFill>
            </a:endParaRPr>
          </a:p>
          <a:p>
            <a:pPr marL="0" lvl="1" indent="0" algn="ctr">
              <a:spcBef>
                <a:spcPts val="0"/>
              </a:spcBef>
              <a:buFont typeface="Arial" pitchFamily="34" charset="0"/>
              <a:buNone/>
            </a:pPr>
            <a:r>
              <a:rPr lang="en-US" dirty="0">
                <a:solidFill>
                  <a:prstClr val="black"/>
                </a:solidFill>
              </a:rPr>
              <a:t>2017</a:t>
            </a:r>
          </a:p>
          <a:p>
            <a:pPr marL="450000" lvl="2" indent="-342900">
              <a:spcBef>
                <a:spcPts val="0"/>
              </a:spcBef>
            </a:pPr>
            <a:r>
              <a:rPr lang="en-US" dirty="0">
                <a:solidFill>
                  <a:srgbClr val="008000"/>
                </a:solidFill>
              </a:rPr>
              <a:t>Injection &amp; Extraction</a:t>
            </a:r>
          </a:p>
          <a:p>
            <a:pPr marL="742950" lvl="4" indent="-285750">
              <a:spcBef>
                <a:spcPts val="0"/>
              </a:spcBef>
            </a:pPr>
            <a:r>
              <a:rPr lang="en-US" dirty="0" err="1">
                <a:solidFill>
                  <a:srgbClr val="008000"/>
                </a:solidFill>
              </a:rPr>
              <a:t>Erice</a:t>
            </a:r>
            <a:r>
              <a:rPr lang="en-US" dirty="0">
                <a:solidFill>
                  <a:srgbClr val="008000"/>
                </a:solidFill>
              </a:rPr>
              <a:t>, Italy, March</a:t>
            </a:r>
          </a:p>
          <a:p>
            <a:pPr marL="450000" lvl="2" indent="-342900">
              <a:spcBef>
                <a:spcPts val="0"/>
              </a:spcBef>
            </a:pPr>
            <a:r>
              <a:rPr lang="en-US" dirty="0">
                <a:solidFill>
                  <a:srgbClr val="008000"/>
                </a:solidFill>
              </a:rPr>
              <a:t>Vacuum for Accelerators</a:t>
            </a:r>
          </a:p>
          <a:p>
            <a:pPr marL="742950" lvl="4" indent="-285750">
              <a:spcBef>
                <a:spcPts val="0"/>
              </a:spcBef>
            </a:pPr>
            <a:r>
              <a:rPr lang="en-US" dirty="0">
                <a:solidFill>
                  <a:srgbClr val="008000"/>
                </a:solidFill>
              </a:rPr>
              <a:t>Max IV, Sweden, June</a:t>
            </a:r>
          </a:p>
          <a:p>
            <a:pPr marL="450000" lvl="2" indent="-342900">
              <a:spcBef>
                <a:spcPts val="0"/>
              </a:spcBef>
            </a:pPr>
            <a:r>
              <a:rPr lang="en-US" dirty="0">
                <a:solidFill>
                  <a:srgbClr val="008000"/>
                </a:solidFill>
              </a:rPr>
              <a:t>Advanced AP</a:t>
            </a:r>
          </a:p>
          <a:p>
            <a:pPr marL="742950" lvl="4" indent="-285750">
              <a:spcBef>
                <a:spcPts val="0"/>
              </a:spcBef>
            </a:pPr>
            <a:r>
              <a:rPr lang="en-US" dirty="0">
                <a:solidFill>
                  <a:srgbClr val="008000"/>
                </a:solidFill>
              </a:rPr>
              <a:t>RHUL, UK, September</a:t>
            </a:r>
          </a:p>
          <a:p>
            <a:pPr marL="450000" lvl="2" indent="-342900">
              <a:spcBef>
                <a:spcPts val="0"/>
              </a:spcBef>
            </a:pPr>
            <a:r>
              <a:rPr lang="en-US" dirty="0">
                <a:solidFill>
                  <a:srgbClr val="008000"/>
                </a:solidFill>
              </a:rPr>
              <a:t>RF technology (JAS)</a:t>
            </a:r>
          </a:p>
          <a:p>
            <a:pPr marL="742950" lvl="4" indent="-285750">
              <a:spcBef>
                <a:spcPts val="0"/>
              </a:spcBef>
            </a:pPr>
            <a:r>
              <a:rPr lang="en-US" dirty="0">
                <a:solidFill>
                  <a:srgbClr val="008000"/>
                </a:solidFill>
              </a:rPr>
              <a:t>Japan, October</a:t>
            </a:r>
          </a:p>
          <a:p>
            <a:pPr marL="0" lvl="1" indent="0">
              <a:spcBef>
                <a:spcPts val="0"/>
              </a:spcBef>
              <a:buFont typeface="Arial" pitchFamily="34" charset="0"/>
              <a:buNone/>
            </a:pPr>
            <a:endParaRPr lang="en-US" dirty="0">
              <a:solidFill>
                <a:prstClr val="black"/>
              </a:solidFill>
            </a:endParaRPr>
          </a:p>
          <a:p>
            <a:pPr marL="0" lvl="1" indent="0" algn="ctr">
              <a:spcBef>
                <a:spcPts val="0"/>
              </a:spcBef>
              <a:buFont typeface="Arial" pitchFamily="34" charset="0"/>
              <a:buNone/>
            </a:pPr>
            <a:r>
              <a:rPr lang="en-US" dirty="0">
                <a:solidFill>
                  <a:prstClr val="black"/>
                </a:solidFill>
              </a:rPr>
              <a:t>2018</a:t>
            </a:r>
          </a:p>
          <a:p>
            <a:pPr marL="450000" lvl="2" indent="-342900">
              <a:spcBef>
                <a:spcPts val="0"/>
              </a:spcBef>
            </a:pPr>
            <a:r>
              <a:rPr lang="en-US" dirty="0">
                <a:solidFill>
                  <a:srgbClr val="008000"/>
                </a:solidFill>
              </a:rPr>
              <a:t>Colliders for HEP</a:t>
            </a:r>
          </a:p>
          <a:p>
            <a:pPr marL="742950" lvl="4" indent="-285750">
              <a:spcBef>
                <a:spcPts val="0"/>
              </a:spcBef>
            </a:pPr>
            <a:r>
              <a:rPr lang="en-US" dirty="0">
                <a:solidFill>
                  <a:srgbClr val="008000"/>
                </a:solidFill>
              </a:rPr>
              <a:t>Netherlands ??</a:t>
            </a:r>
          </a:p>
          <a:p>
            <a:pPr marL="450000" lvl="2" indent="-342900">
              <a:spcBef>
                <a:spcPts val="0"/>
              </a:spcBef>
            </a:pPr>
            <a:r>
              <a:rPr lang="en-US" dirty="0">
                <a:solidFill>
                  <a:srgbClr val="008000"/>
                </a:solidFill>
              </a:rPr>
              <a:t>Beam Instrumentation</a:t>
            </a:r>
          </a:p>
          <a:p>
            <a:pPr marL="742950" lvl="4" indent="-285750">
              <a:spcBef>
                <a:spcPts val="0"/>
              </a:spcBef>
            </a:pPr>
            <a:r>
              <a:rPr lang="en-US" dirty="0">
                <a:solidFill>
                  <a:srgbClr val="008000"/>
                </a:solidFill>
              </a:rPr>
              <a:t>Helsinki, Finland</a:t>
            </a:r>
          </a:p>
          <a:p>
            <a:pPr marL="450000" lvl="2" indent="-342900">
              <a:spcBef>
                <a:spcPts val="0"/>
              </a:spcBef>
            </a:pPr>
            <a:r>
              <a:rPr lang="en-US" dirty="0">
                <a:solidFill>
                  <a:srgbClr val="008000"/>
                </a:solidFill>
              </a:rPr>
              <a:t>Introduction to AP</a:t>
            </a:r>
          </a:p>
          <a:p>
            <a:pPr marL="742950" lvl="4" indent="-285750">
              <a:spcBef>
                <a:spcPts val="0"/>
              </a:spcBef>
            </a:pPr>
            <a:r>
              <a:rPr lang="en-US" dirty="0">
                <a:solidFill>
                  <a:srgbClr val="008000"/>
                </a:solidFill>
              </a:rPr>
              <a:t>Slovakia ??</a:t>
            </a:r>
          </a:p>
          <a:p>
            <a:pPr marL="0" indent="0">
              <a:spcBef>
                <a:spcPts val="0"/>
              </a:spcBef>
              <a:buFont typeface="Arial" pitchFamily="34" charset="0"/>
              <a:buNone/>
            </a:pPr>
            <a:endParaRPr lang="en-US" dirty="0">
              <a:solidFill>
                <a:srgbClr val="008000"/>
              </a:solidFill>
            </a:endParaRPr>
          </a:p>
        </p:txBody>
      </p:sp>
    </p:spTree>
    <p:extLst>
      <p:ext uri="{BB962C8B-B14F-4D97-AF65-F5344CB8AC3E}">
        <p14:creationId xmlns:p14="http://schemas.microsoft.com/office/powerpoint/2010/main" val="1590947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024" y="365125"/>
            <a:ext cx="9291917" cy="1325563"/>
          </a:xfrm>
        </p:spPr>
        <p:txBody>
          <a:bodyPr>
            <a:normAutofit/>
          </a:bodyPr>
          <a:lstStyle/>
          <a:p>
            <a:r>
              <a:rPr lang="en-GB" sz="3600" dirty="0" smtClean="0"/>
              <a:t>My personal favourite topical school to come</a:t>
            </a:r>
            <a:endParaRPr lang="en-GB" sz="3600" dirty="0"/>
          </a:p>
        </p:txBody>
      </p:sp>
      <p:sp>
        <p:nvSpPr>
          <p:cNvPr id="3" name="Content Placeholder 2"/>
          <p:cNvSpPr>
            <a:spLocks noGrp="1"/>
          </p:cNvSpPr>
          <p:nvPr>
            <p:ph idx="1"/>
          </p:nvPr>
        </p:nvSpPr>
        <p:spPr>
          <a:xfrm>
            <a:off x="838200" y="1506071"/>
            <a:ext cx="10515600" cy="4670892"/>
          </a:xfrm>
        </p:spPr>
        <p:txBody>
          <a:bodyPr/>
          <a:lstStyle/>
          <a:p>
            <a:r>
              <a:rPr lang="en-GB" dirty="0" smtClean="0"/>
              <a:t>Planned for early spring 2018</a:t>
            </a:r>
          </a:p>
          <a:p>
            <a:r>
              <a:rPr lang="en-GB" dirty="0" smtClean="0"/>
              <a:t>Future </a:t>
            </a:r>
            <a:r>
              <a:rPr lang="en-GB" dirty="0" smtClean="0"/>
              <a:t>HEP </a:t>
            </a:r>
            <a:r>
              <a:rPr lang="en-GB" dirty="0" smtClean="0"/>
              <a:t>collider School</a:t>
            </a:r>
            <a:br>
              <a:rPr lang="en-GB" dirty="0" smtClean="0"/>
            </a:br>
            <a:r>
              <a:rPr lang="en-GB" dirty="0" smtClean="0"/>
              <a:t>- some days on general knowledge teaching including physics motivation and description of concepts (FCC-</a:t>
            </a:r>
            <a:r>
              <a:rPr lang="en-GB" dirty="0" err="1" smtClean="0"/>
              <a:t>hh</a:t>
            </a:r>
            <a:r>
              <a:rPr lang="en-GB" dirty="0" smtClean="0"/>
              <a:t>, HE-LHC, FCC </a:t>
            </a:r>
            <a:r>
              <a:rPr lang="en-GB" dirty="0" err="1" smtClean="0"/>
              <a:t>e+e</a:t>
            </a:r>
            <a:r>
              <a:rPr lang="en-GB" dirty="0" smtClean="0"/>
              <a:t>-, CLIC, ILC)</a:t>
            </a:r>
            <a:br>
              <a:rPr lang="en-GB" dirty="0" smtClean="0"/>
            </a:br>
            <a:r>
              <a:rPr lang="en-GB" dirty="0" smtClean="0"/>
              <a:t>- up to seven days of parallel teaching on</a:t>
            </a:r>
            <a:br>
              <a:rPr lang="en-GB" dirty="0" smtClean="0"/>
            </a:br>
            <a:r>
              <a:rPr lang="en-GB" dirty="0" smtClean="0"/>
              <a:t>A: hadron circular colliders (beam dynamics and SC magnets)</a:t>
            </a:r>
            <a:br>
              <a:rPr lang="en-GB" dirty="0" smtClean="0"/>
            </a:br>
            <a:r>
              <a:rPr lang="en-GB" dirty="0" smtClean="0"/>
              <a:t>B: lepton circular colliders  (beam dynamics and SC RF)</a:t>
            </a:r>
            <a:br>
              <a:rPr lang="en-GB" dirty="0" smtClean="0"/>
            </a:br>
            <a:r>
              <a:rPr lang="en-GB" dirty="0" smtClean="0"/>
              <a:t>C: linear colliders (CLIC and ILC concept…continuation of the present LC school)</a:t>
            </a:r>
            <a:endParaRPr lang="en-GB"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6" name="Footer Placeholder 5"/>
          <p:cNvSpPr>
            <a:spLocks noGrp="1"/>
          </p:cNvSpPr>
          <p:nvPr>
            <p:ph type="ftr" sz="quarter" idx="11"/>
          </p:nvPr>
        </p:nvSpPr>
        <p:spPr/>
        <p:txBody>
          <a:bodyPr/>
          <a:lstStyle/>
          <a:p>
            <a:r>
              <a:rPr lang="en-GB" smtClean="0"/>
              <a:t>Hermann Schmickler-CERN</a:t>
            </a:r>
            <a:endParaRPr lang="en-GB"/>
          </a:p>
        </p:txBody>
      </p:sp>
      <p:sp>
        <p:nvSpPr>
          <p:cNvPr id="7" name="Slide Number Placeholder 6"/>
          <p:cNvSpPr>
            <a:spLocks noGrp="1"/>
          </p:cNvSpPr>
          <p:nvPr>
            <p:ph type="sldNum" sz="quarter" idx="12"/>
          </p:nvPr>
        </p:nvSpPr>
        <p:spPr/>
        <p:txBody>
          <a:bodyPr/>
          <a:lstStyle/>
          <a:p>
            <a:fld id="{953EB984-09D4-4DCA-9BEE-111D6043939C}" type="slidenum">
              <a:rPr lang="en-GB" smtClean="0"/>
              <a:t>4</a:t>
            </a:fld>
            <a:endParaRPr lang="en-GB"/>
          </a:p>
        </p:txBody>
      </p:sp>
    </p:spTree>
    <p:extLst>
      <p:ext uri="{BB962C8B-B14F-4D97-AF65-F5344CB8AC3E}">
        <p14:creationId xmlns:p14="http://schemas.microsoft.com/office/powerpoint/2010/main" val="748215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Basic topics</a:t>
            </a:r>
            <a:endParaRPr lang="fr-FR" dirty="0"/>
          </a:p>
        </p:txBody>
      </p:sp>
      <p:sp>
        <p:nvSpPr>
          <p:cNvPr id="3" name="Content Placeholder 2"/>
          <p:cNvSpPr>
            <a:spLocks noGrp="1"/>
          </p:cNvSpPr>
          <p:nvPr>
            <p:ph idx="1"/>
          </p:nvPr>
        </p:nvSpPr>
        <p:spPr>
          <a:xfrm>
            <a:off x="484095" y="1825625"/>
            <a:ext cx="11537576" cy="4351338"/>
          </a:xfrm>
        </p:spPr>
        <p:txBody>
          <a:bodyPr>
            <a:normAutofit lnSpcReduction="10000"/>
          </a:bodyPr>
          <a:lstStyle/>
          <a:p>
            <a:pPr>
              <a:lnSpc>
                <a:spcPct val="110000"/>
              </a:lnSpc>
            </a:pPr>
            <a:r>
              <a:rPr lang="en-GB" dirty="0" smtClean="0"/>
              <a:t>No «revolution» foreseen compared to the present state</a:t>
            </a:r>
            <a:br>
              <a:rPr lang="en-GB" dirty="0" smtClean="0"/>
            </a:br>
            <a:r>
              <a:rPr lang="en-GB" sz="2000" dirty="0" smtClean="0">
                <a:solidFill>
                  <a:srgbClr val="0070C0"/>
                </a:solidFill>
                <a:latin typeface="Courier" pitchFamily="49" charset="0"/>
              </a:rPr>
              <a:t>see presentation of </a:t>
            </a:r>
            <a:r>
              <a:rPr lang="en-GB" sz="2000" dirty="0" err="1" smtClean="0">
                <a:solidFill>
                  <a:srgbClr val="0070C0"/>
                </a:solidFill>
                <a:latin typeface="Courier" pitchFamily="49" charset="0"/>
              </a:rPr>
              <a:t>W.Herr</a:t>
            </a:r>
            <a:r>
              <a:rPr lang="en-GB" sz="2000" dirty="0" smtClean="0">
                <a:solidFill>
                  <a:srgbClr val="0070C0"/>
                </a:solidFill>
                <a:latin typeface="Courier" pitchFamily="49" charset="0"/>
              </a:rPr>
              <a:t> this workshop</a:t>
            </a:r>
          </a:p>
          <a:p>
            <a:pPr>
              <a:lnSpc>
                <a:spcPct val="110000"/>
              </a:lnSpc>
            </a:pPr>
            <a:r>
              <a:rPr lang="en-GB" dirty="0" smtClean="0"/>
              <a:t>Still…Three Subjects for possible improvement:</a:t>
            </a:r>
            <a:br>
              <a:rPr lang="en-GB" dirty="0" smtClean="0"/>
            </a:br>
            <a:r>
              <a:rPr lang="en-GB" dirty="0" smtClean="0"/>
              <a:t/>
            </a:r>
            <a:br>
              <a:rPr lang="en-GB" dirty="0" smtClean="0"/>
            </a:br>
            <a:r>
              <a:rPr lang="en-GB" dirty="0" smtClean="0"/>
              <a:t>1)  tools for better levelling of education standard of students (in particular when coming to the CERN general introductory and advanced school)</a:t>
            </a:r>
            <a:br>
              <a:rPr lang="en-GB" dirty="0" smtClean="0"/>
            </a:br>
            <a:r>
              <a:rPr lang="en-GB" sz="1800" b="1" dirty="0" smtClean="0">
                <a:solidFill>
                  <a:srgbClr val="0070C0"/>
                </a:solidFill>
                <a:latin typeface="Courier" pitchFamily="49" charset="0"/>
              </a:rPr>
              <a:t>in: Mathematics, Relativity, Instrumentation, Electronics…</a:t>
            </a:r>
            <a:br>
              <a:rPr lang="en-GB" sz="1800" b="1" dirty="0" smtClean="0">
                <a:solidFill>
                  <a:srgbClr val="0070C0"/>
                </a:solidFill>
                <a:latin typeface="Courier" pitchFamily="49" charset="0"/>
              </a:rPr>
            </a:br>
            <a:r>
              <a:rPr lang="en-GB" dirty="0" smtClean="0"/>
              <a:t>2)  increasing the coherence of teaching in general accelerator theory</a:t>
            </a:r>
            <a:br>
              <a:rPr lang="en-GB" dirty="0" smtClean="0"/>
            </a:br>
            <a:r>
              <a:rPr lang="en-GB" sz="1800" b="1" dirty="0" smtClean="0">
                <a:solidFill>
                  <a:srgbClr val="0070C0"/>
                </a:solidFill>
                <a:latin typeface="Courier" pitchFamily="49" charset="0"/>
              </a:rPr>
              <a:t>confirming the newly defined syllabus and « enforcing » it</a:t>
            </a:r>
            <a:br>
              <a:rPr lang="en-GB" sz="1800" b="1" dirty="0" smtClean="0">
                <a:solidFill>
                  <a:srgbClr val="0070C0"/>
                </a:solidFill>
                <a:latin typeface="Courier" pitchFamily="49" charset="0"/>
              </a:rPr>
            </a:br>
            <a:r>
              <a:rPr lang="en-GB" dirty="0" smtClean="0"/>
              <a:t>3)  carrying the CAS teaching into university teaching in (all) member states</a:t>
            </a:r>
            <a:br>
              <a:rPr lang="en-GB" dirty="0" smtClean="0"/>
            </a:br>
            <a:r>
              <a:rPr lang="en-GB" sz="1800" b="1" dirty="0" smtClean="0">
                <a:solidFill>
                  <a:srgbClr val="0070C0"/>
                </a:solidFill>
                <a:latin typeface="Courier" pitchFamily="49" charset="0"/>
              </a:rPr>
              <a:t>point 3 is closely linked to a success in point 2…see later</a:t>
            </a:r>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5</a:t>
            </a:fld>
            <a:endParaRPr lang="en-GB"/>
          </a:p>
        </p:txBody>
      </p:sp>
    </p:spTree>
    <p:extLst>
      <p:ext uri="{BB962C8B-B14F-4D97-AF65-F5344CB8AC3E}">
        <p14:creationId xmlns:p14="http://schemas.microsoft.com/office/powerpoint/2010/main" val="432394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we continue:</a:t>
            </a:r>
            <a:endParaRPr lang="en-GB" dirty="0"/>
          </a:p>
        </p:txBody>
      </p:sp>
      <p:sp>
        <p:nvSpPr>
          <p:cNvPr id="3" name="Content Placeholder 2"/>
          <p:cNvSpPr>
            <a:spLocks noGrp="1"/>
          </p:cNvSpPr>
          <p:nvPr>
            <p:ph idx="1"/>
          </p:nvPr>
        </p:nvSpPr>
        <p:spPr>
          <a:xfrm>
            <a:off x="770965" y="2901390"/>
            <a:ext cx="10515600" cy="2087469"/>
          </a:xfrm>
        </p:spPr>
        <p:txBody>
          <a:bodyPr/>
          <a:lstStyle/>
          <a:p>
            <a:r>
              <a:rPr lang="en-GB" dirty="0" smtClean="0"/>
              <a:t>With the present resource allocation made from CERN </a:t>
            </a:r>
            <a:r>
              <a:rPr lang="en-GB" dirty="0" smtClean="0">
                <a:solidFill>
                  <a:srgbClr val="FF0000"/>
                </a:solidFill>
              </a:rPr>
              <a:t>no significant </a:t>
            </a:r>
            <a:r>
              <a:rPr lang="en-GB" dirty="0" smtClean="0"/>
              <a:t>progress can be made in the next years.</a:t>
            </a:r>
          </a:p>
          <a:p>
            <a:r>
              <a:rPr lang="en-GB" dirty="0" smtClean="0"/>
              <a:t>So in some sense the continuation of my talk is also a direct proposal and search for collaboration</a:t>
            </a:r>
            <a:endParaRPr lang="en-GB"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6</a:t>
            </a:fld>
            <a:endParaRPr lang="en-GB"/>
          </a:p>
        </p:txBody>
      </p:sp>
    </p:spTree>
    <p:extLst>
      <p:ext uri="{BB962C8B-B14F-4D97-AF65-F5344CB8AC3E}">
        <p14:creationId xmlns:p14="http://schemas.microsoft.com/office/powerpoint/2010/main" val="62068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Spread in </a:t>
            </a:r>
            <a:r>
              <a:rPr lang="en-GB" dirty="0" smtClean="0"/>
              <a:t>educational</a:t>
            </a:r>
            <a:r>
              <a:rPr lang="fr-CH" dirty="0" smtClean="0"/>
              <a:t> </a:t>
            </a:r>
            <a:r>
              <a:rPr lang="fr-CH" dirty="0" err="1" smtClean="0"/>
              <a:t>level</a:t>
            </a:r>
            <a:r>
              <a:rPr lang="fr-CH" dirty="0" smtClean="0"/>
              <a:t> (1/4)</a:t>
            </a:r>
            <a:endParaRPr lang="fr-FR"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5081" y="1385046"/>
            <a:ext cx="6805842" cy="5123329"/>
          </a:xfrm>
        </p:spPr>
      </p:pic>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7</a:t>
            </a:fld>
            <a:endParaRPr lang="en-GB"/>
          </a:p>
        </p:txBody>
      </p:sp>
      <p:sp>
        <p:nvSpPr>
          <p:cNvPr id="8" name="TextBox 7"/>
          <p:cNvSpPr txBox="1"/>
          <p:nvPr/>
        </p:nvSpPr>
        <p:spPr>
          <a:xfrm>
            <a:off x="699247" y="1761565"/>
            <a:ext cx="2554941" cy="646331"/>
          </a:xfrm>
          <a:prstGeom prst="rect">
            <a:avLst/>
          </a:prstGeom>
          <a:noFill/>
        </p:spPr>
        <p:txBody>
          <a:bodyPr wrap="square" rtlCol="0">
            <a:spAutoFit/>
          </a:bodyPr>
          <a:lstStyle/>
          <a:p>
            <a:r>
              <a:rPr lang="fr-CH" dirty="0" err="1" smtClean="0"/>
              <a:t>Taken</a:t>
            </a:r>
            <a:r>
              <a:rPr lang="fr-CH" dirty="0" smtClean="0"/>
              <a:t> </a:t>
            </a:r>
            <a:r>
              <a:rPr lang="fr-CH" dirty="0" err="1" smtClean="0"/>
              <a:t>from</a:t>
            </a:r>
            <a:r>
              <a:rPr lang="fr-CH" dirty="0" smtClean="0"/>
              <a:t> </a:t>
            </a:r>
            <a:r>
              <a:rPr lang="fr-CH" dirty="0" err="1" smtClean="0"/>
              <a:t>presentation</a:t>
            </a:r>
            <a:r>
              <a:rPr lang="fr-CH" dirty="0" smtClean="0"/>
              <a:t> of </a:t>
            </a:r>
            <a:r>
              <a:rPr lang="fr-CH" dirty="0" err="1"/>
              <a:t>W</a:t>
            </a:r>
            <a:r>
              <a:rPr lang="fr-CH" dirty="0" err="1" smtClean="0"/>
              <a:t>.Herr</a:t>
            </a:r>
            <a:endParaRPr lang="fr-FR" dirty="0"/>
          </a:p>
        </p:txBody>
      </p:sp>
    </p:spTree>
    <p:extLst>
      <p:ext uri="{BB962C8B-B14F-4D97-AF65-F5344CB8AC3E}">
        <p14:creationId xmlns:p14="http://schemas.microsoft.com/office/powerpoint/2010/main" val="3719150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940" y="365125"/>
            <a:ext cx="9009531" cy="1087157"/>
          </a:xfrm>
        </p:spPr>
        <p:txBody>
          <a:bodyPr/>
          <a:lstStyle/>
          <a:p>
            <a:r>
              <a:rPr lang="fr-CH" dirty="0" smtClean="0"/>
              <a:t>Spread in </a:t>
            </a:r>
            <a:r>
              <a:rPr lang="en-GB" dirty="0" smtClean="0"/>
              <a:t>educational</a:t>
            </a:r>
            <a:r>
              <a:rPr lang="fr-CH" dirty="0" smtClean="0"/>
              <a:t> </a:t>
            </a:r>
            <a:r>
              <a:rPr lang="fr-CH" dirty="0" err="1" smtClean="0"/>
              <a:t>level</a:t>
            </a:r>
            <a:r>
              <a:rPr lang="fr-CH" dirty="0" smtClean="0"/>
              <a:t> (2/4)</a:t>
            </a:r>
            <a:endParaRPr lang="fr-FR"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8</a:t>
            </a:fld>
            <a:endParaRPr lang="en-GB"/>
          </a:p>
        </p:txBody>
      </p:sp>
      <p:sp>
        <p:nvSpPr>
          <p:cNvPr id="3" name="Content Placeholder 2"/>
          <p:cNvSpPr>
            <a:spLocks noGrp="1"/>
          </p:cNvSpPr>
          <p:nvPr>
            <p:ph idx="1"/>
          </p:nvPr>
        </p:nvSpPr>
        <p:spPr>
          <a:xfrm>
            <a:off x="878542" y="1627094"/>
            <a:ext cx="10515600" cy="4912939"/>
          </a:xfrm>
        </p:spPr>
        <p:txBody>
          <a:bodyPr/>
          <a:lstStyle/>
          <a:p>
            <a:pPr marL="0" indent="0">
              <a:buNone/>
            </a:pPr>
            <a:r>
              <a:rPr lang="en-GB" sz="2000" dirty="0" smtClean="0">
                <a:latin typeface="Goudy Old Style" panose="02020502050305020303" pitchFamily="18" charset="0"/>
              </a:rPr>
              <a:t>For a good understanding of the </a:t>
            </a:r>
            <a:r>
              <a:rPr lang="en-GB" sz="2000" b="1" dirty="0" smtClean="0">
                <a:latin typeface="Courier" pitchFamily="49" charset="0"/>
              </a:rPr>
              <a:t>accelerator theory in the introductory school</a:t>
            </a:r>
            <a:r>
              <a:rPr lang="en-GB" sz="2000" b="1" dirty="0" smtClean="0">
                <a:latin typeface="Goudy Old Style" panose="02020502050305020303" pitchFamily="18" charset="0"/>
              </a:rPr>
              <a:t>=</a:t>
            </a:r>
            <a:br>
              <a:rPr lang="en-GB" sz="2000" b="1" dirty="0" smtClean="0">
                <a:latin typeface="Goudy Old Style" panose="02020502050305020303" pitchFamily="18" charset="0"/>
              </a:rPr>
            </a:br>
            <a:r>
              <a:rPr lang="en-GB" sz="2000" b="1" dirty="0" smtClean="0">
                <a:solidFill>
                  <a:schemeClr val="accent6">
                    <a:lumMod val="75000"/>
                  </a:schemeClr>
                </a:solidFill>
                <a:latin typeface="Goudy Old Style" panose="02020502050305020303" pitchFamily="18" charset="0"/>
              </a:rPr>
              <a:t>linear optics, imperfections, first contact with non-linear optics, some collective effects</a:t>
            </a:r>
            <a:br>
              <a:rPr lang="en-GB" sz="2000" b="1" dirty="0" smtClean="0">
                <a:solidFill>
                  <a:schemeClr val="accent6">
                    <a:lumMod val="75000"/>
                  </a:schemeClr>
                </a:solidFill>
                <a:latin typeface="Goudy Old Style" panose="02020502050305020303" pitchFamily="18" charset="0"/>
              </a:rPr>
            </a:br>
            <a:r>
              <a:rPr lang="en-GB" sz="2000" dirty="0" smtClean="0">
                <a:latin typeface="Goudy Old Style" panose="02020502050305020303" pitchFamily="18" charset="0"/>
              </a:rPr>
              <a:t>the student needs:</a:t>
            </a:r>
            <a:br>
              <a:rPr lang="en-GB" sz="2000" dirty="0" smtClean="0">
                <a:latin typeface="Goudy Old Style" panose="02020502050305020303" pitchFamily="18" charset="0"/>
              </a:rPr>
            </a:br>
            <a:r>
              <a:rPr lang="en-GB" sz="2000" dirty="0" smtClean="0">
                <a:latin typeface="Goudy Old Style" panose="02020502050305020303" pitchFamily="18" charset="0"/>
              </a:rPr>
              <a:t/>
            </a:r>
            <a:br>
              <a:rPr lang="en-GB" sz="2000" dirty="0" smtClean="0">
                <a:latin typeface="Goudy Old Style" panose="02020502050305020303" pitchFamily="18" charset="0"/>
              </a:rPr>
            </a:br>
            <a:r>
              <a:rPr lang="en-GB" sz="2000" dirty="0" smtClean="0">
                <a:solidFill>
                  <a:srgbClr val="002060"/>
                </a:solidFill>
                <a:latin typeface="Goudy Old Style" panose="02020502050305020303" pitchFamily="18" charset="0"/>
              </a:rPr>
              <a:t>- </a:t>
            </a:r>
            <a:r>
              <a:rPr lang="en-GB" sz="2000" b="1" dirty="0" smtClean="0">
                <a:solidFill>
                  <a:srgbClr val="002060"/>
                </a:solidFill>
                <a:latin typeface="Goudy Old Style" panose="02020502050305020303" pitchFamily="18" charset="0"/>
              </a:rPr>
              <a:t>basic mathematics</a:t>
            </a:r>
            <a:r>
              <a:rPr lang="en-GB" sz="2000" dirty="0" smtClean="0">
                <a:solidFill>
                  <a:srgbClr val="002060"/>
                </a:solidFill>
                <a:latin typeface="Goudy Old Style" panose="02020502050305020303" pitchFamily="18" charset="0"/>
              </a:rPr>
              <a:t>; in particular differential equations, linear algebra, matrix formalism</a:t>
            </a:r>
            <a:br>
              <a:rPr lang="en-GB" sz="2000" dirty="0" smtClean="0">
                <a:solidFill>
                  <a:srgbClr val="002060"/>
                </a:solidFill>
                <a:latin typeface="Goudy Old Style" panose="02020502050305020303" pitchFamily="18" charset="0"/>
              </a:rPr>
            </a:br>
            <a:r>
              <a:rPr lang="en-GB" sz="2000" b="1" dirty="0" smtClean="0">
                <a:solidFill>
                  <a:srgbClr val="002060"/>
                </a:solidFill>
                <a:latin typeface="Goudy Old Style" panose="02020502050305020303" pitchFamily="18" charset="0"/>
              </a:rPr>
              <a:t>- relativity, </a:t>
            </a:r>
            <a:r>
              <a:rPr lang="en-GB" sz="2000" dirty="0" smtClean="0">
                <a:solidFill>
                  <a:srgbClr val="002060"/>
                </a:solidFill>
                <a:latin typeface="Goudy Old Style" panose="02020502050305020303" pitchFamily="18" charset="0"/>
              </a:rPr>
              <a:t>4 vector annotation, </a:t>
            </a:r>
            <a:br>
              <a:rPr lang="en-GB" sz="2000" dirty="0" smtClean="0">
                <a:solidFill>
                  <a:srgbClr val="002060"/>
                </a:solidFill>
                <a:latin typeface="Goudy Old Style" panose="02020502050305020303" pitchFamily="18" charset="0"/>
              </a:rPr>
            </a:br>
            <a:r>
              <a:rPr lang="en-GB" sz="2000" b="1" dirty="0" smtClean="0">
                <a:solidFill>
                  <a:srgbClr val="002060"/>
                </a:solidFill>
                <a:latin typeface="Goudy Old Style" panose="02020502050305020303" pitchFamily="18" charset="0"/>
              </a:rPr>
              <a:t>- classical electrodynamics</a:t>
            </a:r>
            <a:br>
              <a:rPr lang="en-GB" sz="2000" b="1" dirty="0" smtClean="0">
                <a:solidFill>
                  <a:srgbClr val="002060"/>
                </a:solidFill>
                <a:latin typeface="Goudy Old Style" panose="02020502050305020303" pitchFamily="18" charset="0"/>
              </a:rPr>
            </a:br>
            <a:r>
              <a:rPr lang="en-GB" sz="2000" dirty="0" smtClean="0">
                <a:solidFill>
                  <a:srgbClr val="002060"/>
                </a:solidFill>
                <a:latin typeface="Goudy Old Style" panose="02020502050305020303" pitchFamily="18" charset="0"/>
              </a:rPr>
              <a:t>- </a:t>
            </a:r>
            <a:r>
              <a:rPr lang="en-GB" sz="2000" b="1" dirty="0" smtClean="0">
                <a:solidFill>
                  <a:srgbClr val="002060"/>
                </a:solidFill>
                <a:latin typeface="Goudy Old Style" panose="02020502050305020303" pitchFamily="18" charset="0"/>
              </a:rPr>
              <a:t>energy conservation </a:t>
            </a:r>
            <a:r>
              <a:rPr lang="en-GB" sz="2000" dirty="0" smtClean="0">
                <a:solidFill>
                  <a:srgbClr val="002060"/>
                </a:solidFill>
                <a:latin typeface="Goudy Old Style" panose="02020502050305020303" pitchFamily="18" charset="0"/>
              </a:rPr>
              <a:t>in the form of time invariant Hamiltonian</a:t>
            </a:r>
          </a:p>
          <a:p>
            <a:pPr marL="0" indent="0">
              <a:buNone/>
            </a:pPr>
            <a:r>
              <a:rPr lang="en-GB" sz="2000" dirty="0" smtClean="0">
                <a:solidFill>
                  <a:srgbClr val="002060"/>
                </a:solidFill>
                <a:latin typeface="Goudy Old Style" panose="02020502050305020303" pitchFamily="18" charset="0"/>
              </a:rPr>
              <a:t>For a good understanding of </a:t>
            </a:r>
            <a:r>
              <a:rPr lang="en-GB" sz="2000" b="1" dirty="0" smtClean="0">
                <a:solidFill>
                  <a:srgbClr val="002060"/>
                </a:solidFill>
                <a:latin typeface="Courier" pitchFamily="49" charset="0"/>
              </a:rPr>
              <a:t>accelerator technologies </a:t>
            </a:r>
            <a:r>
              <a:rPr lang="en-GB" sz="2000" dirty="0" smtClean="0">
                <a:solidFill>
                  <a:srgbClr val="002060"/>
                </a:solidFill>
                <a:latin typeface="Goudy Old Style" panose="02020502050305020303" pitchFamily="18" charset="0"/>
              </a:rPr>
              <a:t>=</a:t>
            </a:r>
            <a:br>
              <a:rPr lang="en-GB" sz="2000" dirty="0" smtClean="0">
                <a:solidFill>
                  <a:srgbClr val="002060"/>
                </a:solidFill>
                <a:latin typeface="Goudy Old Style" panose="02020502050305020303" pitchFamily="18" charset="0"/>
              </a:rPr>
            </a:br>
            <a:r>
              <a:rPr lang="en-GB" sz="2000" b="1" dirty="0" smtClean="0">
                <a:solidFill>
                  <a:schemeClr val="accent6">
                    <a:lumMod val="75000"/>
                  </a:schemeClr>
                </a:solidFill>
                <a:latin typeface="Goudy Old Style" panose="02020502050305020303" pitchFamily="18" charset="0"/>
              </a:rPr>
              <a:t>different types of accelerators, magnets and their powering, RF structures and their powering, </a:t>
            </a:r>
            <a:br>
              <a:rPr lang="en-GB" sz="2000" b="1" dirty="0" smtClean="0">
                <a:solidFill>
                  <a:schemeClr val="accent6">
                    <a:lumMod val="75000"/>
                  </a:schemeClr>
                </a:solidFill>
                <a:latin typeface="Goudy Old Style" panose="02020502050305020303" pitchFamily="18" charset="0"/>
              </a:rPr>
            </a:br>
            <a:r>
              <a:rPr lang="en-GB" sz="2000" b="1" dirty="0" smtClean="0">
                <a:solidFill>
                  <a:schemeClr val="accent6">
                    <a:lumMod val="75000"/>
                  </a:schemeClr>
                </a:solidFill>
                <a:latin typeface="Goudy Old Style" panose="02020502050305020303" pitchFamily="18" charset="0"/>
              </a:rPr>
              <a:t>beam instrumentation, vacuum</a:t>
            </a:r>
            <a:br>
              <a:rPr lang="en-GB" sz="2000" b="1" dirty="0" smtClean="0">
                <a:solidFill>
                  <a:schemeClr val="accent6">
                    <a:lumMod val="75000"/>
                  </a:schemeClr>
                </a:solidFill>
                <a:latin typeface="Goudy Old Style" panose="02020502050305020303" pitchFamily="18" charset="0"/>
              </a:rPr>
            </a:br>
            <a:r>
              <a:rPr lang="en-GB" sz="2000" dirty="0" smtClean="0">
                <a:latin typeface="Goudy Old Style" panose="02020502050305020303" pitchFamily="18" charset="0"/>
              </a:rPr>
              <a:t>the student needs in addition:</a:t>
            </a:r>
            <a:br>
              <a:rPr lang="en-GB" sz="2000" dirty="0" smtClean="0">
                <a:latin typeface="Goudy Old Style" panose="02020502050305020303" pitchFamily="18" charset="0"/>
              </a:rPr>
            </a:br>
            <a:r>
              <a:rPr lang="en-GB" sz="2000" dirty="0" smtClean="0">
                <a:solidFill>
                  <a:srgbClr val="002060"/>
                </a:solidFill>
                <a:latin typeface="Goudy Old Style" panose="02020502050305020303" pitchFamily="18" charset="0"/>
              </a:rPr>
              <a:t/>
            </a:r>
            <a:br>
              <a:rPr lang="en-GB" sz="2000" dirty="0" smtClean="0">
                <a:solidFill>
                  <a:srgbClr val="002060"/>
                </a:solidFill>
                <a:latin typeface="Goudy Old Style" panose="02020502050305020303" pitchFamily="18" charset="0"/>
              </a:rPr>
            </a:br>
            <a:r>
              <a:rPr lang="en-GB" sz="2000" dirty="0" smtClean="0">
                <a:solidFill>
                  <a:srgbClr val="002060"/>
                </a:solidFill>
                <a:latin typeface="Goudy Old Style" panose="02020502050305020303" pitchFamily="18" charset="0"/>
              </a:rPr>
              <a:t>- basic knowledge in </a:t>
            </a:r>
            <a:r>
              <a:rPr lang="en-GB" sz="2000" b="1" dirty="0" smtClean="0">
                <a:solidFill>
                  <a:srgbClr val="002060"/>
                </a:solidFill>
                <a:latin typeface="Goudy Old Style" panose="02020502050305020303" pitchFamily="18" charset="0"/>
              </a:rPr>
              <a:t>electronics</a:t>
            </a:r>
            <a:r>
              <a:rPr lang="en-GB" sz="2000" dirty="0" smtClean="0">
                <a:solidFill>
                  <a:srgbClr val="002060"/>
                </a:solidFill>
                <a:latin typeface="Goudy Old Style" panose="02020502050305020303" pitchFamily="18" charset="0"/>
              </a:rPr>
              <a:t/>
            </a:r>
            <a:br>
              <a:rPr lang="en-GB" sz="2000" dirty="0" smtClean="0">
                <a:solidFill>
                  <a:srgbClr val="002060"/>
                </a:solidFill>
                <a:latin typeface="Goudy Old Style" panose="02020502050305020303" pitchFamily="18" charset="0"/>
              </a:rPr>
            </a:br>
            <a:r>
              <a:rPr lang="en-GB" sz="2000" dirty="0" smtClean="0">
                <a:solidFill>
                  <a:srgbClr val="002060"/>
                </a:solidFill>
                <a:latin typeface="Goudy Old Style" panose="02020502050305020303" pitchFamily="18" charset="0"/>
              </a:rPr>
              <a:t>- basic knowledge in </a:t>
            </a:r>
            <a:r>
              <a:rPr lang="en-GB" sz="2000" b="1" dirty="0" smtClean="0">
                <a:solidFill>
                  <a:srgbClr val="002060"/>
                </a:solidFill>
                <a:latin typeface="Goudy Old Style" panose="02020502050305020303" pitchFamily="18" charset="0"/>
              </a:rPr>
              <a:t>mechanical engineering</a:t>
            </a:r>
            <a:br>
              <a:rPr lang="en-GB" sz="2000" b="1" dirty="0" smtClean="0">
                <a:solidFill>
                  <a:srgbClr val="002060"/>
                </a:solidFill>
                <a:latin typeface="Goudy Old Style" panose="02020502050305020303" pitchFamily="18" charset="0"/>
              </a:rPr>
            </a:br>
            <a:r>
              <a:rPr lang="en-GB" sz="2000" b="1" dirty="0" smtClean="0">
                <a:solidFill>
                  <a:srgbClr val="002060"/>
                </a:solidFill>
                <a:latin typeface="Goudy Old Style" panose="02020502050305020303" pitchFamily="18" charset="0"/>
              </a:rPr>
              <a:t>- some thermodynamics </a:t>
            </a:r>
            <a:r>
              <a:rPr lang="en-GB" sz="2000" dirty="0" smtClean="0">
                <a:solidFill>
                  <a:srgbClr val="002060"/>
                </a:solidFill>
                <a:latin typeface="Goudy Old Style" panose="02020502050305020303" pitchFamily="18" charset="0"/>
              </a:rPr>
              <a:t>when it comes to vacuum and cryogenics</a:t>
            </a:r>
            <a:br>
              <a:rPr lang="en-GB" sz="2000" dirty="0" smtClean="0">
                <a:solidFill>
                  <a:srgbClr val="002060"/>
                </a:solidFill>
                <a:latin typeface="Goudy Old Style" panose="02020502050305020303" pitchFamily="18" charset="0"/>
              </a:rPr>
            </a:br>
            <a:endParaRPr lang="en-GB" sz="2000" dirty="0" smtClean="0">
              <a:solidFill>
                <a:srgbClr val="002060"/>
              </a:solidFill>
              <a:latin typeface="Goudy Old Style" panose="02020502050305020303" pitchFamily="18" charset="0"/>
            </a:endParaRPr>
          </a:p>
        </p:txBody>
      </p:sp>
    </p:spTree>
    <p:extLst>
      <p:ext uri="{BB962C8B-B14F-4D97-AF65-F5344CB8AC3E}">
        <p14:creationId xmlns:p14="http://schemas.microsoft.com/office/powerpoint/2010/main" val="12524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Spread in </a:t>
            </a:r>
            <a:r>
              <a:rPr lang="en-GB" dirty="0" smtClean="0"/>
              <a:t>educational</a:t>
            </a:r>
            <a:r>
              <a:rPr lang="fr-CH" dirty="0" smtClean="0"/>
              <a:t> </a:t>
            </a:r>
            <a:r>
              <a:rPr lang="fr-CH" dirty="0" err="1" smtClean="0"/>
              <a:t>level</a:t>
            </a:r>
            <a:r>
              <a:rPr lang="fr-CH" dirty="0" smtClean="0"/>
              <a:t> (3/4)</a:t>
            </a:r>
            <a:endParaRPr lang="fr-FR" dirty="0"/>
          </a:p>
        </p:txBody>
      </p:sp>
      <p:sp>
        <p:nvSpPr>
          <p:cNvPr id="4" name="Date Placeholder 3"/>
          <p:cNvSpPr>
            <a:spLocks noGrp="1"/>
          </p:cNvSpPr>
          <p:nvPr>
            <p:ph type="dt" sz="half" idx="10"/>
          </p:nvPr>
        </p:nvSpPr>
        <p:spPr/>
        <p:txBody>
          <a:bodyPr/>
          <a:lstStyle/>
          <a:p>
            <a:r>
              <a:rPr lang="en-GB" smtClean="0"/>
              <a:t>04/11/2016</a:t>
            </a:r>
            <a:endParaRPr lang="en-GB"/>
          </a:p>
        </p:txBody>
      </p:sp>
      <p:sp>
        <p:nvSpPr>
          <p:cNvPr id="5" name="Footer Placeholder 4"/>
          <p:cNvSpPr>
            <a:spLocks noGrp="1"/>
          </p:cNvSpPr>
          <p:nvPr>
            <p:ph type="ftr" sz="quarter" idx="11"/>
          </p:nvPr>
        </p:nvSpPr>
        <p:spPr/>
        <p:txBody>
          <a:bodyPr/>
          <a:lstStyle/>
          <a:p>
            <a:r>
              <a:rPr lang="en-GB" smtClean="0"/>
              <a:t>Hermann Schmickler-CERN</a:t>
            </a:r>
            <a:endParaRPr lang="en-GB"/>
          </a:p>
        </p:txBody>
      </p:sp>
      <p:sp>
        <p:nvSpPr>
          <p:cNvPr id="6" name="Slide Number Placeholder 5"/>
          <p:cNvSpPr>
            <a:spLocks noGrp="1"/>
          </p:cNvSpPr>
          <p:nvPr>
            <p:ph type="sldNum" sz="quarter" idx="12"/>
          </p:nvPr>
        </p:nvSpPr>
        <p:spPr/>
        <p:txBody>
          <a:bodyPr/>
          <a:lstStyle/>
          <a:p>
            <a:fld id="{953EB984-09D4-4DCA-9BEE-111D6043939C}" type="slidenum">
              <a:rPr lang="en-GB" smtClean="0"/>
              <a:t>9</a:t>
            </a:fld>
            <a:endParaRPr lang="en-GB"/>
          </a:p>
        </p:txBody>
      </p:sp>
      <p:sp>
        <p:nvSpPr>
          <p:cNvPr id="7" name="Content Placeholder 6"/>
          <p:cNvSpPr>
            <a:spLocks noGrp="1"/>
          </p:cNvSpPr>
          <p:nvPr>
            <p:ph idx="1"/>
          </p:nvPr>
        </p:nvSpPr>
        <p:spPr>
          <a:xfrm>
            <a:off x="851647" y="1946649"/>
            <a:ext cx="10515600" cy="3647328"/>
          </a:xfrm>
        </p:spPr>
        <p:txBody>
          <a:bodyPr/>
          <a:lstStyle/>
          <a:p>
            <a:r>
              <a:rPr lang="en-GB" dirty="0" smtClean="0"/>
              <a:t>Teaching for 15 years now in the CAS I observe:</a:t>
            </a:r>
            <a:br>
              <a:rPr lang="en-GB" dirty="0" smtClean="0"/>
            </a:br>
            <a:r>
              <a:rPr lang="en-GB" dirty="0" smtClean="0"/>
              <a:t/>
            </a:r>
            <a:br>
              <a:rPr lang="en-GB" dirty="0" smtClean="0"/>
            </a:br>
            <a:r>
              <a:rPr lang="en-GB" dirty="0" smtClean="0"/>
              <a:t>- the average knowledge level of the students is almost constant</a:t>
            </a:r>
            <a:br>
              <a:rPr lang="en-GB" dirty="0" smtClean="0"/>
            </a:br>
            <a:r>
              <a:rPr lang="en-GB" dirty="0" smtClean="0"/>
              <a:t>- the spread of knowledge level is continuously increasing</a:t>
            </a:r>
          </a:p>
          <a:p>
            <a:r>
              <a:rPr lang="en-GB" dirty="0" smtClean="0"/>
              <a:t>Increasing difficulty to propose a school program, which </a:t>
            </a:r>
            <a:br>
              <a:rPr lang="en-GB" dirty="0" smtClean="0"/>
            </a:br>
            <a:r>
              <a:rPr lang="en-GB" dirty="0" smtClean="0"/>
              <a:t>- is not too basic for the average and well prepared students</a:t>
            </a:r>
            <a:br>
              <a:rPr lang="en-GB" dirty="0" smtClean="0"/>
            </a:br>
            <a:r>
              <a:rPr lang="en-GB" dirty="0" smtClean="0"/>
              <a:t>- is not too difficult for the lower «tail of the distribution</a:t>
            </a:r>
            <a:r>
              <a:rPr lang="fr-CH" dirty="0" smtClean="0"/>
              <a:t>»</a:t>
            </a:r>
            <a:endParaRPr lang="fr-FR" dirty="0"/>
          </a:p>
        </p:txBody>
      </p:sp>
    </p:spTree>
    <p:extLst>
      <p:ext uri="{BB962C8B-B14F-4D97-AF65-F5344CB8AC3E}">
        <p14:creationId xmlns:p14="http://schemas.microsoft.com/office/powerpoint/2010/main" val="312363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744</Words>
  <Application>Microsoft Office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Rounded MT Bold</vt:lpstr>
      <vt:lpstr>Calibri</vt:lpstr>
      <vt:lpstr>Calibri Light</vt:lpstr>
      <vt:lpstr>Courier</vt:lpstr>
      <vt:lpstr>Goudy Old Style</vt:lpstr>
      <vt:lpstr>Times New Roman</vt:lpstr>
      <vt:lpstr>Office Theme</vt:lpstr>
      <vt:lpstr>1_Office Theme</vt:lpstr>
      <vt:lpstr>Prospective and ideas for the future of the CERN Accelerator School</vt:lpstr>
      <vt:lpstr>Outline</vt:lpstr>
      <vt:lpstr>PowerPoint Presentation</vt:lpstr>
      <vt:lpstr>My personal favourite topical school to come</vt:lpstr>
      <vt:lpstr>Basic topics</vt:lpstr>
      <vt:lpstr>Before we continue:</vt:lpstr>
      <vt:lpstr>Spread in educational level (1/4)</vt:lpstr>
      <vt:lpstr>Spread in educational level (2/4)</vt:lpstr>
      <vt:lpstr>Spread in educational level (3/4)</vt:lpstr>
      <vt:lpstr>Spread in educational level (4/4)</vt:lpstr>
      <vt:lpstr>Increased Quality of teaching…</vt:lpstr>
      <vt:lpstr>Increased Quality of teaching…</vt:lpstr>
      <vt:lpstr>Which brings me straight away to the third subject:</vt:lpstr>
      <vt:lpstr>But do we need such an effort?</vt:lpstr>
      <vt:lpstr>Training needs from TIARA report:</vt:lpstr>
      <vt:lpstr>Summary</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on the future evolution of the CERN Accelerator School</dc:title>
  <dc:creator>Hermann Schmickler</dc:creator>
  <cp:lastModifiedBy>Hermann Schmickler</cp:lastModifiedBy>
  <cp:revision>22</cp:revision>
  <dcterms:created xsi:type="dcterms:W3CDTF">2016-11-01T10:22:06Z</dcterms:created>
  <dcterms:modified xsi:type="dcterms:W3CDTF">2016-11-03T11:27:30Z</dcterms:modified>
</cp:coreProperties>
</file>