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228600" algn="just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457200" algn="just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685800" algn="just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914400" algn="just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1143000" algn="just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1371600" algn="just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1600200" algn="just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1828800" algn="just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736" y="-1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09224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half" idx="1"/>
          </p:nvPr>
        </p:nvSpPr>
        <p:spPr>
          <a:xfrm>
            <a:off x="1270000" y="5029200"/>
            <a:ext cx="10464800" cy="3964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12441665" y="9268883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xfrm>
            <a:off x="12441665" y="9268883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12441665" y="9268883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12441665" y="9268883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algn="l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algn="l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algn="l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algn="l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algn="l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422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12441665" y="92710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xfrm>
            <a:off x="12441665" y="9268883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xfrm>
            <a:off x="12441665" y="9268883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83519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L="237066" indent="-237066">
              <a:buSzPct val="100000"/>
            </a:lvl1pPr>
            <a:lvl2pPr marL="681566" indent="-237066">
              <a:buSzPct val="100000"/>
            </a:lvl2pPr>
            <a:lvl3pPr marL="1126066" indent="-237066">
              <a:buSzPct val="100000"/>
            </a:lvl3pPr>
            <a:lvl4pPr marL="1570566" indent="-237066">
              <a:buSzPct val="100000"/>
            </a:lvl4pPr>
            <a:lvl5pPr marL="2015066" indent="-237066">
              <a:buSzPct val="100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Shape 69"/>
          <p:cNvSpPr/>
          <p:nvPr/>
        </p:nvSpPr>
        <p:spPr>
          <a:xfrm>
            <a:off x="101925" y="9383183"/>
            <a:ext cx="454225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700">
                <a:solidFill>
                  <a:srgbClr val="666666"/>
                </a:solidFill>
              </a:defRPr>
            </a:lvl1pPr>
          </a:lstStyle>
          <a:p>
            <a:r>
              <a:t>DPG Spring Meeting, Darmstadt, 14 Mar 2016</a:t>
            </a:r>
          </a:p>
        </p:txBody>
      </p:sp>
      <p:sp>
        <p:nvSpPr>
          <p:cNvPr id="70" name="Shape 70"/>
          <p:cNvSpPr/>
          <p:nvPr/>
        </p:nvSpPr>
        <p:spPr>
          <a:xfrm>
            <a:off x="5178553" y="9383183"/>
            <a:ext cx="68653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700">
                <a:solidFill>
                  <a:srgbClr val="666666"/>
                </a:solidFill>
              </a:defRPr>
            </a:lvl1pPr>
          </a:lstStyle>
          <a:p>
            <a:r>
              <a:t>A. Lymanets – Silicon Tracking System of the CBM experiment @FAIR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>
            <a:noAutofit/>
          </a:bodyPr>
          <a:lstStyle>
            <a:lvl1pPr marL="254000" indent="-254000" algn="l">
              <a:spcBef>
                <a:spcPts val="3200"/>
              </a:spcBef>
              <a:buSzPct val="100000"/>
            </a:lvl1pPr>
            <a:lvl2pPr marL="596900" indent="-254000" algn="l">
              <a:spcBef>
                <a:spcPts val="3200"/>
              </a:spcBef>
              <a:buSzPct val="100000"/>
            </a:lvl2pPr>
            <a:lvl3pPr marL="939800" indent="-254000" algn="l">
              <a:spcBef>
                <a:spcPts val="3200"/>
              </a:spcBef>
              <a:buSzPct val="100000"/>
            </a:lvl3pPr>
            <a:lvl4pPr marL="1282700" indent="-254000" algn="l">
              <a:spcBef>
                <a:spcPts val="3200"/>
              </a:spcBef>
              <a:buSzPct val="100000"/>
            </a:lvl4pPr>
            <a:lvl5pPr marL="1625600" indent="-254000" algn="l">
              <a:spcBef>
                <a:spcPts val="3200"/>
              </a:spcBef>
              <a:buSzPct val="100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12441665" y="9268883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>
            <a:noAutofit/>
          </a:bodyPr>
          <a:lstStyle>
            <a:lvl1pPr marL="237066" indent="-237066">
              <a:buSzPct val="100000"/>
            </a:lvl1pPr>
            <a:lvl2pPr marL="681566" indent="-237066">
              <a:buSzPct val="100000"/>
            </a:lvl2pPr>
            <a:lvl3pPr marL="1126066" indent="-237066">
              <a:buSzPct val="100000"/>
            </a:lvl3pPr>
            <a:lvl4pPr marL="1570566" indent="-237066">
              <a:buSzPct val="100000"/>
            </a:lvl4pPr>
            <a:lvl5pPr marL="2015066" indent="-237066">
              <a:buSzPct val="100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12445898" y="9268883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83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12441665" y="9357783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8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hape 4"/>
          <p:cNvSpPr/>
          <p:nvPr/>
        </p:nvSpPr>
        <p:spPr>
          <a:xfrm>
            <a:off x="101925" y="9383183"/>
            <a:ext cx="454225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700">
                <a:solidFill>
                  <a:srgbClr val="666666"/>
                </a:solidFill>
              </a:defRPr>
            </a:lvl1pPr>
          </a:lstStyle>
          <a:p>
            <a:r>
              <a:t>DPG Spring Meeting, Darmstadt, 14 Mar 2016</a:t>
            </a:r>
          </a:p>
        </p:txBody>
      </p:sp>
      <p:sp>
        <p:nvSpPr>
          <p:cNvPr id="5" name="Shape 5"/>
          <p:cNvSpPr/>
          <p:nvPr/>
        </p:nvSpPr>
        <p:spPr>
          <a:xfrm>
            <a:off x="5178553" y="9383183"/>
            <a:ext cx="68653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700">
                <a:solidFill>
                  <a:srgbClr val="666666"/>
                </a:solidFill>
              </a:defRPr>
            </a:lvl1pPr>
          </a:lstStyle>
          <a:p>
            <a:r>
              <a:t>A. Lymanets – Silicon Tracking System of the CBM experiment @FAIR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45722" marR="0" indent="-345722" algn="just" defTabSz="584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90222" marR="0" indent="-345722" algn="just" defTabSz="584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234722" marR="0" indent="-345722" algn="just" defTabSz="584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9222" marR="0" indent="-345722" algn="just" defTabSz="584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23722" marR="0" indent="-345722" algn="just" defTabSz="584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568222" marR="0" indent="-345722" algn="just" defTabSz="584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012722" marR="0" indent="-345722" algn="just" defTabSz="584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457222" marR="0" indent="-345722" algn="just" defTabSz="584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901722" marR="0" indent="-345722" algn="just" defTabSz="584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ctrTitle"/>
          </p:nvPr>
        </p:nvSpPr>
        <p:spPr>
          <a:xfrm>
            <a:off x="523213" y="1236659"/>
            <a:ext cx="11958374" cy="2555926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The Silicon Tracking System</a:t>
            </a:r>
            <a:br/>
            <a:r>
              <a:t>of the CBM experiment at FAIR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ubTitle" sz="half" idx="1"/>
          </p:nvPr>
        </p:nvSpPr>
        <p:spPr>
          <a:xfrm>
            <a:off x="223882" y="4165188"/>
            <a:ext cx="12334826" cy="3180246"/>
          </a:xfrm>
          <a:prstGeom prst="rect">
            <a:avLst/>
          </a:prstGeom>
        </p:spPr>
        <p:txBody>
          <a:bodyPr/>
          <a:lstStyle/>
          <a:p>
            <a:pPr lvl="1">
              <a:defRPr i="1"/>
            </a:pPr>
            <a:r>
              <a:t>Anton Lymanets</a:t>
            </a:r>
            <a:r>
              <a:rPr baseline="31999"/>
              <a:t>1,2</a:t>
            </a:r>
            <a:r>
              <a:t> for the CBM collaboration</a:t>
            </a:r>
          </a:p>
          <a:p>
            <a:pPr lvl="1"/>
            <a:endParaRPr/>
          </a:p>
          <a:p>
            <a:pPr lvl="1"/>
            <a:endParaRPr/>
          </a:p>
          <a:p>
            <a:pPr algn="r" defTabSz="457200">
              <a:defRPr sz="2400" b="1">
                <a:solidFill>
                  <a:srgbClr val="5E5E5E"/>
                </a:solidFill>
              </a:defRPr>
            </a:pPr>
            <a:r>
              <a:t>DPG Frühjahrstagung  </a:t>
            </a:r>
          </a:p>
          <a:p>
            <a:pPr algn="r" defTabSz="457200">
              <a:defRPr sz="2400" b="1">
                <a:solidFill>
                  <a:srgbClr val="5E5E5E"/>
                </a:solidFill>
              </a:defRPr>
            </a:pPr>
            <a:endParaRPr/>
          </a:p>
          <a:p>
            <a:pPr algn="r" defTabSz="457200">
              <a:defRPr sz="2400" b="1">
                <a:solidFill>
                  <a:srgbClr val="5E5E5E"/>
                </a:solidFill>
              </a:defRPr>
            </a:pPr>
            <a:r>
              <a:t>14 - 18 March 2016</a:t>
            </a:r>
          </a:p>
          <a:p>
            <a:pPr algn="r" defTabSz="457200">
              <a:defRPr sz="2400" b="1">
                <a:solidFill>
                  <a:srgbClr val="5E5E5E"/>
                </a:solidFill>
              </a:defRPr>
            </a:pPr>
            <a:r>
              <a:t> Technische Universität Darmstadt </a:t>
            </a:r>
          </a:p>
        </p:txBody>
      </p:sp>
      <p:pic>
        <p:nvPicPr>
          <p:cNvPr id="142" name="180px-GSI_Logo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5319" y="7757331"/>
            <a:ext cx="22860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FAIR_Logo_rg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2578" y="7731723"/>
            <a:ext cx="1333233" cy="1079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age1image5668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60183" y="7782731"/>
            <a:ext cx="18923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7554383" y="6136216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146" name="Shape 146"/>
          <p:cNvSpPr/>
          <p:nvPr/>
        </p:nvSpPr>
        <p:spPr>
          <a:xfrm>
            <a:off x="520492" y="8790177"/>
            <a:ext cx="1233482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rgbClr val="53585F"/>
                </a:solidFill>
              </a:defRPr>
            </a:pPr>
            <a:r>
              <a:rPr baseline="31999"/>
              <a:t>1</a:t>
            </a:r>
            <a:r>
              <a:t> GSI, Darmstadt, Germany</a:t>
            </a:r>
          </a:p>
          <a:p>
            <a:pPr>
              <a:defRPr sz="2400">
                <a:solidFill>
                  <a:srgbClr val="53585F"/>
                </a:solidFill>
              </a:defRPr>
            </a:pPr>
            <a:r>
              <a:rPr baseline="31999"/>
              <a:t>2</a:t>
            </a:r>
            <a:r>
              <a:t> Institute for Nuclear Research, National Academy of Sciences, Ukraine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STS integration concept</a:t>
            </a:r>
          </a:p>
        </p:txBody>
      </p: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37" name="image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817" y="1861707"/>
            <a:ext cx="3733650" cy="398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8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8850" y="1525163"/>
            <a:ext cx="719890" cy="466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1196459" y="5788846"/>
            <a:ext cx="2718366" cy="507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8 tracking stations</a:t>
            </a:r>
          </a:p>
        </p:txBody>
      </p:sp>
      <p:sp>
        <p:nvSpPr>
          <p:cNvPr id="240" name="Shape 240"/>
          <p:cNvSpPr/>
          <p:nvPr/>
        </p:nvSpPr>
        <p:spPr>
          <a:xfrm>
            <a:off x="6449751" y="5997630"/>
            <a:ext cx="1558088" cy="507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ladder</a:t>
            </a:r>
          </a:p>
        </p:txBody>
      </p:sp>
      <p:pic>
        <p:nvPicPr>
          <p:cNvPr id="241" name="image8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2471" y="1757642"/>
            <a:ext cx="1722598" cy="4196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4708500" y="5997630"/>
            <a:ext cx="1650540" cy="777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mechanical unit </a:t>
            </a:r>
          </a:p>
        </p:txBody>
      </p:sp>
      <p:sp>
        <p:nvSpPr>
          <p:cNvPr id="243" name="Shape 243"/>
          <p:cNvSpPr/>
          <p:nvPr/>
        </p:nvSpPr>
        <p:spPr>
          <a:xfrm flipH="1">
            <a:off x="612460" y="2223999"/>
            <a:ext cx="1" cy="3264057"/>
          </a:xfrm>
          <a:prstGeom prst="line">
            <a:avLst/>
          </a:prstGeom>
          <a:ln w="25400" cap="rnd">
            <a:solidFill>
              <a:srgbClr val="4A7EBB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43951" y="3354384"/>
            <a:ext cx="762541" cy="469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 m</a:t>
            </a:r>
          </a:p>
        </p:txBody>
      </p:sp>
      <p:pic>
        <p:nvPicPr>
          <p:cNvPr id="245" name="image84.png"/>
          <p:cNvPicPr>
            <a:picLocks noChangeAspect="1"/>
          </p:cNvPicPr>
          <p:nvPr/>
        </p:nvPicPr>
        <p:blipFill>
          <a:blip r:embed="rId5">
            <a:extLst/>
          </a:blip>
          <a:srcRect t="7933"/>
          <a:stretch>
            <a:fillRect/>
          </a:stretch>
        </p:blipFill>
        <p:spPr>
          <a:xfrm>
            <a:off x="7691820" y="1561296"/>
            <a:ext cx="5139402" cy="4589429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8394761" y="5997630"/>
            <a:ext cx="3733650" cy="5077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material budget for station 8</a:t>
            </a:r>
          </a:p>
        </p:txBody>
      </p:sp>
      <p:sp>
        <p:nvSpPr>
          <p:cNvPr id="247" name="Shape 247"/>
          <p:cNvSpPr/>
          <p:nvPr/>
        </p:nvSpPr>
        <p:spPr>
          <a:xfrm>
            <a:off x="3618701" y="6990769"/>
            <a:ext cx="5767398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77800" indent="-177800" algn="l" defTabSz="457200"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896 detector modules including:</a:t>
            </a:r>
          </a:p>
          <a:p>
            <a:pPr marL="395604" indent="-217804" algn="l" defTabSz="457200"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1220 double-sided microstrip sensors</a:t>
            </a:r>
          </a:p>
          <a:p>
            <a:pPr marL="395604" indent="-217804" algn="l" defTabSz="457200"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~ 1.8M readout channels</a:t>
            </a:r>
          </a:p>
          <a:p>
            <a:pPr marL="395604" indent="-217804" algn="l" defTabSz="457200"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~ 16 000 readout chips</a:t>
            </a:r>
          </a:p>
          <a:p>
            <a:pPr marL="395604" indent="-217804" algn="l" defTabSz="457200"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~ 16 000 ultra-thin readout cable stacks</a:t>
            </a:r>
          </a:p>
        </p:txBody>
      </p:sp>
      <p:sp>
        <p:nvSpPr>
          <p:cNvPr id="248" name="Shape 248"/>
          <p:cNvSpPr/>
          <p:nvPr/>
        </p:nvSpPr>
        <p:spPr>
          <a:xfrm>
            <a:off x="11610752" y="1250949"/>
            <a:ext cx="101426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91440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X/X</a:t>
            </a:r>
            <a:r>
              <a:rPr baseline="-5999"/>
              <a:t>0</a:t>
            </a:r>
            <a:r>
              <a:t>, %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Detector module concept</a:t>
            </a:r>
          </a:p>
        </p:txBody>
      </p:sp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grpSp>
        <p:nvGrpSpPr>
          <p:cNvPr id="255" name="Group 255"/>
          <p:cNvGrpSpPr/>
          <p:nvPr/>
        </p:nvGrpSpPr>
        <p:grpSpPr>
          <a:xfrm>
            <a:off x="3710395" y="1835810"/>
            <a:ext cx="9184111" cy="7254074"/>
            <a:chOff x="0" y="0"/>
            <a:chExt cx="9184109" cy="7254072"/>
          </a:xfrm>
        </p:grpSpPr>
        <p:pic>
          <p:nvPicPr>
            <p:cNvPr id="252" name="image9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9179301" cy="7171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" name="Shape 253"/>
            <p:cNvSpPr/>
            <p:nvPr/>
          </p:nvSpPr>
          <p:spPr>
            <a:xfrm>
              <a:off x="5981848" y="5709791"/>
              <a:ext cx="3202262" cy="15442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6660400" y="4593696"/>
              <a:ext cx="2523709" cy="15442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56" name="Shape 256"/>
          <p:cNvSpPr/>
          <p:nvPr/>
        </p:nvSpPr>
        <p:spPr>
          <a:xfrm>
            <a:off x="182348" y="1568259"/>
            <a:ext cx="377118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500"/>
              </a:spcBef>
              <a:defRPr sz="2800"/>
            </a:pPr>
            <a:r>
              <a:t>896 modules required</a:t>
            </a:r>
          </a:p>
          <a:p>
            <a:pPr algn="l">
              <a:spcBef>
                <a:spcPts val="500"/>
              </a:spcBef>
              <a:defRPr sz="2800"/>
            </a:pPr>
            <a:r>
              <a:t>4-5 modules per ladder</a:t>
            </a:r>
          </a:p>
        </p:txBody>
      </p:sp>
      <p:sp>
        <p:nvSpPr>
          <p:cNvPr id="257" name="Shape 257"/>
          <p:cNvSpPr/>
          <p:nvPr/>
        </p:nvSpPr>
        <p:spPr>
          <a:xfrm>
            <a:off x="152491" y="6376220"/>
            <a:ext cx="3605213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500"/>
              </a:spcBef>
              <a:defRPr sz="2800"/>
            </a:pPr>
            <a:r>
              <a:t>Modules comprises:</a:t>
            </a:r>
          </a:p>
          <a:p>
            <a:pPr marL="190500" indent="-190500" algn="l">
              <a:spcBef>
                <a:spcPts val="500"/>
              </a:spcBef>
              <a:buSzPct val="75000"/>
              <a:buChar char="•"/>
              <a:defRPr sz="2800"/>
            </a:pPr>
            <a:r>
              <a:t>sensor</a:t>
            </a:r>
          </a:p>
          <a:p>
            <a:pPr marL="190500" indent="-190500" algn="l">
              <a:spcBef>
                <a:spcPts val="500"/>
              </a:spcBef>
              <a:buSzPct val="75000"/>
              <a:buChar char="•"/>
              <a:defRPr sz="2800"/>
            </a:pPr>
            <a:r>
              <a:t>ultra-thin mirocables</a:t>
            </a:r>
          </a:p>
          <a:p>
            <a:pPr marL="190500" indent="-190500" algn="l">
              <a:spcBef>
                <a:spcPts val="500"/>
              </a:spcBef>
              <a:buSzPct val="75000"/>
              <a:buChar char="•"/>
              <a:defRPr sz="2800"/>
            </a:pPr>
            <a:r>
              <a:t>front-end board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Silicon microstrip sensors</a:t>
            </a:r>
          </a:p>
        </p:txBody>
      </p:sp>
      <p:sp>
        <p:nvSpPr>
          <p:cNvPr id="260" name="Shape 2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4294967295"/>
          </p:nvPr>
        </p:nvSpPr>
        <p:spPr>
          <a:xfrm>
            <a:off x="147751" y="1421225"/>
            <a:ext cx="4450602" cy="4928970"/>
          </a:xfrm>
          <a:prstGeom prst="rect">
            <a:avLst/>
          </a:prstGeom>
        </p:spPr>
        <p:txBody>
          <a:bodyPr anchor="t"/>
          <a:lstStyle/>
          <a:p>
            <a:pPr algn="l">
              <a:defRPr sz="2600"/>
            </a:pPr>
            <a:r>
              <a:t>double-sided</a:t>
            </a:r>
          </a:p>
          <a:p>
            <a:pPr algn="l">
              <a:defRPr sz="2600"/>
            </a:pPr>
            <a:r>
              <a:t>1024 channels per side</a:t>
            </a:r>
          </a:p>
          <a:p>
            <a:pPr algn="l">
              <a:defRPr sz="2600"/>
            </a:pPr>
            <a:r>
              <a:t>58 µm pitch</a:t>
            </a:r>
          </a:p>
          <a:p>
            <a:pPr algn="l">
              <a:defRPr sz="2600"/>
            </a:pPr>
            <a:r>
              <a:t>300 µm thick</a:t>
            </a:r>
          </a:p>
          <a:p>
            <a:pPr algn="l">
              <a:defRPr sz="2600"/>
            </a:pPr>
            <a:r>
              <a:t>stereo angle 7.5˚(р-side)</a:t>
            </a:r>
          </a:p>
          <a:p>
            <a:pPr algn="l">
              <a:defRPr sz="2600"/>
            </a:pPr>
            <a:r>
              <a:t>dimensions: </a:t>
            </a:r>
            <a:br/>
            <a:r>
              <a:t>6×2 cm</a:t>
            </a:r>
            <a:r>
              <a:rPr baseline="31999"/>
              <a:t>2</a:t>
            </a:r>
            <a:r>
              <a:t>, 6×4 cm</a:t>
            </a:r>
            <a:r>
              <a:rPr baseline="31999"/>
              <a:t>2</a:t>
            </a:r>
            <a:r>
              <a:t>, </a:t>
            </a:r>
            <a:br/>
            <a:r>
              <a:t>6×6 cm</a:t>
            </a:r>
            <a:r>
              <a:rPr baseline="31999"/>
              <a:t>2</a:t>
            </a:r>
            <a:r>
              <a:t>, 6×12 cm</a:t>
            </a:r>
            <a:r>
              <a:rPr baseline="31999"/>
              <a:t>2</a:t>
            </a:r>
          </a:p>
          <a:p>
            <a:pPr algn="l">
              <a:defRPr sz="2600"/>
            </a:pPr>
            <a:r>
              <a:t>2</a:t>
            </a:r>
            <a:r>
              <a:rPr baseline="31999"/>
              <a:t>nd</a:t>
            </a:r>
            <a:r>
              <a:t> metallization to </a:t>
            </a:r>
            <a:br/>
            <a:r>
              <a:t>interconnect short </a:t>
            </a:r>
            <a:br/>
            <a:r>
              <a:t>corner strips</a:t>
            </a:r>
          </a:p>
        </p:txBody>
      </p:sp>
      <p:pic>
        <p:nvPicPr>
          <p:cNvPr id="262" name="image86.jpg" descr="Q:\Eigene Dateien\Work\CBM\STS\STS-Sensors\CiS\CIS-CBM06C2\photos\CBM06C2-DM-corner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6862" y="2075438"/>
            <a:ext cx="8084830" cy="6063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Screen Shot 2016-03-14 at 10.46.58.png"/>
          <p:cNvPicPr>
            <a:picLocks noChangeAspect="1"/>
          </p:cNvPicPr>
          <p:nvPr/>
        </p:nvPicPr>
        <p:blipFill>
          <a:blip r:embed="rId3">
            <a:extLst/>
          </a:blip>
          <a:srcRect t="5654"/>
          <a:stretch>
            <a:fillRect/>
          </a:stretch>
        </p:blipFill>
        <p:spPr>
          <a:xfrm>
            <a:off x="333879" y="6286057"/>
            <a:ext cx="3225128" cy="2996117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3496332" y="8439924"/>
            <a:ext cx="185817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Layout</a:t>
            </a:r>
            <a:br/>
            <a:r>
              <a:t>STS5 and 6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Silicon microstrip sensors</a:t>
            </a:r>
          </a:p>
        </p:txBody>
      </p:sp>
      <p:sp>
        <p:nvSpPr>
          <p:cNvPr id="267" name="Shape 2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68" name="Screen Shot 2016-02-03 at 09.41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2067" y="1714603"/>
            <a:ext cx="6149170" cy="578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6109782" y="7743343"/>
            <a:ext cx="659374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500"/>
              </a:spcBef>
              <a:defRPr sz="2800"/>
            </a:pPr>
            <a:r>
              <a:t>6×12 cm</a:t>
            </a:r>
            <a:r>
              <a:rPr baseline="31999"/>
              <a:t>2</a:t>
            </a:r>
            <a:r>
              <a:t> sensor design with readout pads in the middle of the sensor (in production by Hamamatsu)</a:t>
            </a:r>
          </a:p>
        </p:txBody>
      </p:sp>
      <p:pic>
        <p:nvPicPr>
          <p:cNvPr id="270" name="image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-12164" y="2875827"/>
            <a:ext cx="6207528" cy="3874946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/>
          <p:nvPr/>
        </p:nvSpPr>
        <p:spPr>
          <a:xfrm>
            <a:off x="937153" y="8185303"/>
            <a:ext cx="4308895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2800"/>
            </a:pPr>
            <a:r>
              <a:t>two daisy-chained sensors with 6×6 cm</a:t>
            </a:r>
            <a:r>
              <a:rPr baseline="31999"/>
              <a:t>2</a:t>
            </a:r>
            <a:r>
              <a:t> size each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Charge collection studies</a:t>
            </a:r>
          </a:p>
        </p:txBody>
      </p:sp>
      <p:sp>
        <p:nvSpPr>
          <p:cNvPr id="274" name="Shape 2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75" name="Screen Shot 2016-03-11 at 09.25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461" y="1335882"/>
            <a:ext cx="85598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9443153" y="1976793"/>
            <a:ext cx="3158085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2800"/>
            </a:pPr>
            <a:r>
              <a:t>Irradiated sensors:</a:t>
            </a:r>
          </a:p>
          <a:p>
            <a:pPr>
              <a:defRPr sz="2800"/>
            </a:pPr>
            <a:r>
              <a:t>𝛷 = 2e14 n</a:t>
            </a:r>
            <a:r>
              <a:rPr baseline="-5999"/>
              <a:t>eq</a:t>
            </a:r>
            <a:r>
              <a:t>/cm</a:t>
            </a:r>
            <a:r>
              <a:rPr baseline="31999"/>
              <a:t>2</a:t>
            </a:r>
          </a:p>
          <a:p>
            <a:pPr>
              <a:defRPr sz="2800"/>
            </a:pPr>
            <a:r>
              <a:t>(twice maximum</a:t>
            </a:r>
          </a:p>
          <a:p>
            <a:pPr>
              <a:defRPr sz="2800"/>
            </a:pPr>
            <a:r>
              <a:t>fluence for CBM</a:t>
            </a:r>
          </a:p>
          <a:p>
            <a:pPr>
              <a:defRPr sz="2800"/>
            </a:pPr>
            <a:r>
              <a:t>lifetime)</a:t>
            </a:r>
          </a:p>
        </p:txBody>
      </p:sp>
      <p:sp>
        <p:nvSpPr>
          <p:cNvPr id="277" name="Shape 277"/>
          <p:cNvSpPr/>
          <p:nvPr/>
        </p:nvSpPr>
        <p:spPr>
          <a:xfrm>
            <a:off x="7767122" y="3998094"/>
            <a:ext cx="9990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rPr baseline="31999"/>
              <a:t>90</a:t>
            </a:r>
            <a:r>
              <a:t>Sr</a:t>
            </a:r>
          </a:p>
        </p:txBody>
      </p:sp>
      <p:sp>
        <p:nvSpPr>
          <p:cNvPr id="278" name="Shape 278"/>
          <p:cNvSpPr>
            <a:spLocks noGrp="1"/>
          </p:cNvSpPr>
          <p:nvPr>
            <p:ph type="body" sz="quarter" idx="4294967295"/>
          </p:nvPr>
        </p:nvSpPr>
        <p:spPr>
          <a:xfrm>
            <a:off x="155291" y="8067333"/>
            <a:ext cx="12694218" cy="1084412"/>
          </a:xfrm>
          <a:prstGeom prst="rect">
            <a:avLst/>
          </a:prstGeom>
        </p:spPr>
        <p:txBody>
          <a:bodyPr/>
          <a:lstStyle/>
          <a:p>
            <a:r>
              <a:t>Irradiated sensors show reduction in charge collection efficiency of up to 20%</a:t>
            </a:r>
          </a:p>
          <a:p>
            <a:r>
              <a:t>CCE confirmed in a 2 GeV proton beam test at COSY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Microcables</a:t>
            </a:r>
          </a:p>
        </p:txBody>
      </p:sp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82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023" y="1580185"/>
            <a:ext cx="7648588" cy="45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7498" y="6893614"/>
            <a:ext cx="10583023" cy="1854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89.png" descr="Q:\Eigene Dateien\Work\CBM\STS-Kharkov\photos cable layers\spacer-50-percent-mesh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15622" y="1552198"/>
            <a:ext cx="3601029" cy="2700772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>
            <a:spLocks noGrp="1"/>
          </p:cNvSpPr>
          <p:nvPr>
            <p:ph type="body" sz="quarter" idx="4294967295"/>
          </p:nvPr>
        </p:nvSpPr>
        <p:spPr>
          <a:xfrm>
            <a:off x="1355128" y="8730702"/>
            <a:ext cx="10583022" cy="612320"/>
          </a:xfrm>
          <a:prstGeom prst="rect">
            <a:avLst/>
          </a:prstGeom>
        </p:spPr>
        <p:txBody>
          <a:bodyPr/>
          <a:lstStyle/>
          <a:p>
            <a:pPr marL="0" indent="0" algn="l">
              <a:buSzTx/>
              <a:buNone/>
              <a:defRPr sz="2600"/>
            </a:pPr>
            <a:r>
              <a:t>Material budget per cable stack: 0.228 X</a:t>
            </a:r>
            <a:r>
              <a:rPr baseline="-5999"/>
              <a:t>0</a:t>
            </a:r>
            <a:r>
              <a:t> (equivalent to 213 µm Si)</a:t>
            </a:r>
          </a:p>
        </p:txBody>
      </p:sp>
      <p:sp>
        <p:nvSpPr>
          <p:cNvPr id="286" name="Shape 286"/>
          <p:cNvSpPr/>
          <p:nvPr/>
        </p:nvSpPr>
        <p:spPr>
          <a:xfrm>
            <a:off x="9216760" y="4389609"/>
            <a:ext cx="2798752" cy="61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spcBef>
                <a:spcPts val="500"/>
              </a:spcBef>
              <a:defRPr sz="2600"/>
            </a:lvl1pPr>
          </a:lstStyle>
          <a:p>
            <a:r>
              <a:t>meshed spacer</a:t>
            </a:r>
          </a:p>
        </p:txBody>
      </p:sp>
      <p:sp>
        <p:nvSpPr>
          <p:cNvPr id="287" name="Shape 287"/>
          <p:cNvSpPr/>
          <p:nvPr/>
        </p:nvSpPr>
        <p:spPr>
          <a:xfrm>
            <a:off x="104128" y="6402858"/>
            <a:ext cx="127965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signal layer: 64 Al lines of 116 µm pitch, 10 µm thick on 14 µm polyimide,  lengths up to 55 cm  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STS-XYTER ASIC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1345518" y="1489039"/>
            <a:ext cx="263186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sz="2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STS-XYTER ASIC </a:t>
            </a:r>
          </a:p>
        </p:txBody>
      </p:sp>
      <p:graphicFrame>
        <p:nvGraphicFramePr>
          <p:cNvPr id="292" name="Table 292"/>
          <p:cNvGraphicFramePr/>
          <p:nvPr/>
        </p:nvGraphicFramePr>
        <p:xfrm>
          <a:off x="350468" y="5582224"/>
          <a:ext cx="4621966" cy="3438427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08118"/>
                <a:gridCol w="2913848"/>
              </a:tblGrid>
              <a:tr h="499196">
                <a:tc>
                  <a:txBody>
                    <a:bodyPr/>
                    <a:lstStyle/>
                    <a:p>
                      <a:pPr algn="l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channels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12700">
                      <a:solidFill>
                        <a:srgbClr val="4BACC6"/>
                      </a:solidFill>
                    </a:lnT>
                    <a:lnB w="254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128, polarity +/-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12700">
                      <a:solidFill>
                        <a:srgbClr val="4BACC6"/>
                      </a:solidFill>
                    </a:lnT>
                    <a:lnB w="254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499196">
                <a:tc>
                  <a:txBody>
                    <a:bodyPr/>
                    <a:lstStyle/>
                    <a:p>
                      <a:pPr algn="l" defTabSz="914400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noise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25400">
                      <a:solidFill>
                        <a:srgbClr val="4BACC6"/>
                      </a:solidFill>
                    </a:lnT>
                    <a:lnB w="127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2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1000 e</a:t>
                      </a:r>
                      <a:r>
                        <a:rPr baseline="30857"/>
                        <a:t>–</a:t>
                      </a:r>
                      <a:r>
                        <a:t> at 30 pF load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25400">
                      <a:solidFill>
                        <a:srgbClr val="4BACC6"/>
                      </a:solidFill>
                    </a:lnT>
                    <a:lnB w="127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488007">
                <a:tc>
                  <a:txBody>
                    <a:bodyPr/>
                    <a:lstStyle/>
                    <a:p>
                      <a:pPr algn="l" defTabSz="914400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ADC range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12700">
                      <a:solidFill>
                        <a:srgbClr val="4BACC6"/>
                      </a:solidFill>
                    </a:lnT>
                    <a:lnB w="127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16 fC, 5 bit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12700">
                      <a:solidFill>
                        <a:srgbClr val="4BACC6"/>
                      </a:solidFill>
                    </a:lnT>
                    <a:lnB w="127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488007">
                <a:tc>
                  <a:txBody>
                    <a:bodyPr/>
                    <a:lstStyle/>
                    <a:p>
                      <a:pPr algn="l" defTabSz="914400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clock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12700">
                      <a:solidFill>
                        <a:srgbClr val="4BACC6"/>
                      </a:solidFill>
                    </a:lnT>
                    <a:lnB w="127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160 MHz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12700">
                      <a:solidFill>
                        <a:srgbClr val="4BACC6"/>
                      </a:solidFill>
                    </a:lnT>
                    <a:lnB w="127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488007">
                <a:tc>
                  <a:txBody>
                    <a:bodyPr/>
                    <a:lstStyle/>
                    <a:p>
                      <a:pPr algn="l" defTabSz="914400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power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12700">
                      <a:solidFill>
                        <a:srgbClr val="4BACC6"/>
                      </a:solidFill>
                    </a:lnT>
                    <a:lnB w="127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&lt; 10 mW/channel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12700">
                      <a:solidFill>
                        <a:srgbClr val="4BACC6"/>
                      </a:solidFill>
                    </a:lnT>
                    <a:lnB w="127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488007">
                <a:tc>
                  <a:txBody>
                    <a:bodyPr/>
                    <a:lstStyle/>
                    <a:p>
                      <a:pPr algn="l" defTabSz="914400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timestamp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12700">
                      <a:solidFill>
                        <a:srgbClr val="4BACC6"/>
                      </a:solidFill>
                    </a:lnT>
                    <a:lnB w="127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&lt; 5 ns  resolution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12700">
                      <a:solidFill>
                        <a:srgbClr val="4BACC6"/>
                      </a:solidFill>
                    </a:lnT>
                    <a:lnB w="127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488007">
                <a:tc>
                  <a:txBody>
                    <a:bodyPr/>
                    <a:lstStyle/>
                    <a:p>
                      <a:pPr algn="l" defTabSz="914400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out interface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12700">
                      <a:solidFill>
                        <a:srgbClr val="4BACC6"/>
                      </a:solidFill>
                    </a:lnT>
                    <a:lnB w="127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(1..5)×320 Mbit/s LVDS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4BACC6"/>
                      </a:solidFill>
                    </a:lnL>
                    <a:lnR w="12700">
                      <a:solidFill>
                        <a:srgbClr val="4BACC6"/>
                      </a:solidFill>
                    </a:lnR>
                    <a:lnT w="12700">
                      <a:solidFill>
                        <a:srgbClr val="4BACC6"/>
                      </a:solidFill>
                    </a:lnT>
                    <a:lnB w="12700">
                      <a:solidFill>
                        <a:srgbClr val="4BACC6"/>
                      </a:solidFill>
                    </a:lnB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93" name="Shape 293"/>
          <p:cNvSpPr/>
          <p:nvPr/>
        </p:nvSpPr>
        <p:spPr>
          <a:xfrm>
            <a:off x="5101592" y="1785297"/>
            <a:ext cx="3328232" cy="303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31774" indent="-231774" algn="l" defTabSz="914400">
              <a:buSzPct val="100000"/>
              <a:buFont typeface="Arial"/>
              <a:buChar char="•"/>
              <a:tabLst>
                <a:tab pos="1587500" algn="l"/>
              </a:tabLst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data driven architecture</a:t>
            </a:r>
          </a:p>
          <a:p>
            <a:pPr marL="231774" indent="-231774" algn="l" defTabSz="914400">
              <a:buSzPct val="100000"/>
              <a:buFont typeface="Arial"/>
              <a:buChar char="•"/>
              <a:tabLst>
                <a:tab pos="1587500" algn="l"/>
              </a:tabLst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fast branch: time-stamp</a:t>
            </a:r>
          </a:p>
          <a:p>
            <a:pPr marL="231774" indent="-231774" algn="l" defTabSz="914400">
              <a:buSzPct val="100000"/>
              <a:buFont typeface="Arial"/>
              <a:buChar char="•"/>
              <a:tabLst>
                <a:tab pos="1587500" algn="l"/>
              </a:tabLst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slow branch: signal digitization</a:t>
            </a:r>
          </a:p>
          <a:p>
            <a:pPr marL="231774" indent="-231774" algn="l" defTabSz="914400">
              <a:buSzPct val="100000"/>
              <a:buFont typeface="Arial"/>
              <a:buChar char="•"/>
              <a:tabLst>
                <a:tab pos="1587500" algn="l"/>
              </a:tabLst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double-threshold discrimination: time stamp is vetoed if ADC produced no signal</a:t>
            </a:r>
          </a:p>
        </p:txBody>
      </p:sp>
      <p:grpSp>
        <p:nvGrpSpPr>
          <p:cNvPr id="301" name="Group 301"/>
          <p:cNvGrpSpPr/>
          <p:nvPr/>
        </p:nvGrpSpPr>
        <p:grpSpPr>
          <a:xfrm>
            <a:off x="5069565" y="6363852"/>
            <a:ext cx="7885770" cy="3024445"/>
            <a:chOff x="0" y="0"/>
            <a:chExt cx="7885769" cy="3024444"/>
          </a:xfrm>
        </p:grpSpPr>
        <p:pic>
          <p:nvPicPr>
            <p:cNvPr id="294" name="image9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885770" cy="3024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" name="Shape 295"/>
            <p:cNvSpPr/>
            <p:nvPr/>
          </p:nvSpPr>
          <p:spPr>
            <a:xfrm>
              <a:off x="6851152" y="524934"/>
              <a:ext cx="908832" cy="17672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400">
                <a:defRPr sz="11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CBM-NET </a:t>
              </a:r>
            </a:p>
            <a:p>
              <a:pPr algn="ctr" defTabSz="914400">
                <a:defRPr sz="11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(v1.0 )</a:t>
              </a:r>
            </a:p>
            <a:p>
              <a:pPr algn="ctr" defTabSz="914400">
                <a:defRPr sz="11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  <a:p>
              <a:pPr algn="ctr" defTabSz="914400">
                <a:defRPr sz="11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GBT</a:t>
              </a:r>
              <a:br/>
              <a:r>
                <a:t>(V2.0)</a:t>
              </a:r>
            </a:p>
          </p:txBody>
        </p:sp>
        <p:sp>
          <p:nvSpPr>
            <p:cNvPr id="296" name="Shape 296"/>
            <p:cNvSpPr/>
            <p:nvPr/>
          </p:nvSpPr>
          <p:spPr>
            <a:xfrm>
              <a:off x="3858754" y="715243"/>
              <a:ext cx="6768" cy="108091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 type="oval" w="med" len="med"/>
              <a:tailEnd type="oval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704984" y="1063095"/>
              <a:ext cx="1298449" cy="43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914400">
                <a:defRPr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LSB veto</a:t>
              </a:r>
            </a:p>
          </p:txBody>
        </p:sp>
        <p:sp>
          <p:nvSpPr>
            <p:cNvPr id="298" name="Shape 298"/>
            <p:cNvSpPr/>
            <p:nvPr/>
          </p:nvSpPr>
          <p:spPr>
            <a:xfrm>
              <a:off x="470431" y="261400"/>
              <a:ext cx="1298449" cy="487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400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t</a:t>
              </a:r>
              <a:r>
                <a:rPr baseline="-25000"/>
                <a:t>s</a:t>
              </a:r>
              <a:r>
                <a:t> = 30 ns</a:t>
              </a:r>
            </a:p>
          </p:txBody>
        </p:sp>
        <p:sp>
          <p:nvSpPr>
            <p:cNvPr id="299" name="Shape 299"/>
            <p:cNvSpPr/>
            <p:nvPr/>
          </p:nvSpPr>
          <p:spPr>
            <a:xfrm>
              <a:off x="470431" y="1764120"/>
              <a:ext cx="1298449" cy="4870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400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t</a:t>
              </a:r>
              <a:r>
                <a:rPr baseline="-25000"/>
                <a:t>s</a:t>
              </a:r>
              <a:r>
                <a:t> = 80 ns</a:t>
              </a:r>
            </a:p>
          </p:txBody>
        </p:sp>
        <p:sp>
          <p:nvSpPr>
            <p:cNvPr id="300" name="Shape 300"/>
            <p:cNvSpPr/>
            <p:nvPr/>
          </p:nvSpPr>
          <p:spPr>
            <a:xfrm>
              <a:off x="5924982" y="501495"/>
              <a:ext cx="762776" cy="17672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400">
                <a:defRPr sz="11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  <a:p>
              <a:pPr algn="ctr" defTabSz="914400">
                <a:defRPr sz="11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  <a:p>
              <a:pPr algn="ctr" defTabSz="914400">
                <a:defRPr sz="11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r/o</a:t>
              </a:r>
              <a:br/>
              <a:r>
                <a:t>logic</a:t>
              </a:r>
            </a:p>
            <a:p>
              <a:pPr algn="ctr" defTabSz="914400">
                <a:defRPr sz="11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302" name="STS-XYTER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344" y="2079759"/>
            <a:ext cx="4666215" cy="3189277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303"/>
          <p:cNvSpPr/>
          <p:nvPr/>
        </p:nvSpPr>
        <p:spPr>
          <a:xfrm>
            <a:off x="2126504" y="2064945"/>
            <a:ext cx="131913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1"/>
            </a:lvl1pPr>
          </a:lstStyle>
          <a:p>
            <a:r>
              <a:t>CSA + PSC</a:t>
            </a:r>
          </a:p>
        </p:txBody>
      </p:sp>
      <p:sp>
        <p:nvSpPr>
          <p:cNvPr id="304" name="Shape 304"/>
          <p:cNvSpPr/>
          <p:nvPr/>
        </p:nvSpPr>
        <p:spPr>
          <a:xfrm>
            <a:off x="1944915" y="2393588"/>
            <a:ext cx="181618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1"/>
            </a:lvl1pPr>
          </a:lstStyle>
          <a:p>
            <a:r>
              <a:t>SLOW SHAPER</a:t>
            </a:r>
          </a:p>
        </p:txBody>
      </p:sp>
      <p:sp>
        <p:nvSpPr>
          <p:cNvPr id="305" name="Shape 305"/>
          <p:cNvSpPr/>
          <p:nvPr/>
        </p:nvSpPr>
        <p:spPr>
          <a:xfrm>
            <a:off x="1928656" y="2622192"/>
            <a:ext cx="171483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1"/>
            </a:lvl1pPr>
          </a:lstStyle>
          <a:p>
            <a:r>
              <a:t>FAST SHAPER</a:t>
            </a:r>
          </a:p>
        </p:txBody>
      </p:sp>
      <p:sp>
        <p:nvSpPr>
          <p:cNvPr id="306" name="Shape 306"/>
          <p:cNvSpPr/>
          <p:nvPr/>
        </p:nvSpPr>
        <p:spPr>
          <a:xfrm>
            <a:off x="1494729" y="2862307"/>
            <a:ext cx="258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1"/>
            </a:lvl1pPr>
          </a:lstStyle>
          <a:p>
            <a:r>
              <a:t>FAST DISCRIMINATOR</a:t>
            </a:r>
          </a:p>
        </p:txBody>
      </p:sp>
      <p:sp>
        <p:nvSpPr>
          <p:cNvPr id="307" name="Shape 307"/>
          <p:cNvSpPr/>
          <p:nvPr/>
        </p:nvSpPr>
        <p:spPr>
          <a:xfrm>
            <a:off x="1755253" y="3608869"/>
            <a:ext cx="206164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1"/>
            </a:lvl1pPr>
          </a:lstStyle>
          <a:p>
            <a:r>
              <a:t>5-BIT FLASH ADC</a:t>
            </a:r>
          </a:p>
        </p:txBody>
      </p:sp>
      <p:sp>
        <p:nvSpPr>
          <p:cNvPr id="308" name="Shape 308"/>
          <p:cNvSpPr/>
          <p:nvPr/>
        </p:nvSpPr>
        <p:spPr>
          <a:xfrm>
            <a:off x="995334" y="4592372"/>
            <a:ext cx="386934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1"/>
            </a:lvl1pPr>
          </a:lstStyle>
          <a:p>
            <a:r>
              <a:t>READOUT/TEST CONTROL LOGIC</a:t>
            </a:r>
          </a:p>
        </p:txBody>
      </p:sp>
      <p:pic>
        <p:nvPicPr>
          <p:cNvPr id="309" name="page1image2008.png"/>
          <p:cNvPicPr>
            <a:picLocks noChangeAspect="1"/>
          </p:cNvPicPr>
          <p:nvPr/>
        </p:nvPicPr>
        <p:blipFill>
          <a:blip r:embed="rId4">
            <a:extLst/>
          </a:blip>
          <a:srcRect t="4719" r="3130"/>
          <a:stretch>
            <a:fillRect/>
          </a:stretch>
        </p:blipFill>
        <p:spPr>
          <a:xfrm>
            <a:off x="8666736" y="1903049"/>
            <a:ext cx="4156327" cy="33033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1855921" y="-215249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311" name="Shape 311"/>
          <p:cNvSpPr/>
          <p:nvPr/>
        </p:nvSpPr>
        <p:spPr>
          <a:xfrm>
            <a:off x="5021615" y="5149850"/>
            <a:ext cx="786662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96333" indent="-296333" algn="l" defTabSz="914400">
              <a:buSzPct val="75000"/>
              <a:buChar char="•"/>
              <a:tabLst>
                <a:tab pos="1587500" algn="l"/>
              </a:tabLst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Noise performance with STS-XYTER v1 is ~1800 e</a:t>
            </a:r>
            <a:r>
              <a:rPr baseline="31999"/>
              <a:t>−</a:t>
            </a:r>
            <a:r>
              <a:t> (chip + </a:t>
            </a:r>
            <a:br/>
            <a:r>
              <a:t>two daisy-chained sensors with 62 mm strips + 30 cm cable)</a:t>
            </a:r>
          </a:p>
          <a:p>
            <a:pPr marL="296333" indent="-296333" algn="l" defTabSz="914400">
              <a:buSzPct val="75000"/>
              <a:buChar char="•"/>
              <a:tabLst>
                <a:tab pos="1587500" algn="l"/>
              </a:tabLst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Significant improvements expected after redesign</a:t>
            </a:r>
          </a:p>
        </p:txBody>
      </p:sp>
      <p:sp>
        <p:nvSpPr>
          <p:cNvPr id="312" name="Shape 312"/>
          <p:cNvSpPr/>
          <p:nvPr/>
        </p:nvSpPr>
        <p:spPr>
          <a:xfrm>
            <a:off x="9453998" y="1489039"/>
            <a:ext cx="30941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tabLst>
                <a:tab pos="1587500" algn="l"/>
              </a:tabLst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ENC vs channel number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952500" y="255625"/>
            <a:ext cx="11099800" cy="838940"/>
          </a:xfrm>
          <a:prstGeom prst="rect">
            <a:avLst/>
          </a:prstGeom>
        </p:spPr>
        <p:txBody>
          <a:bodyPr/>
          <a:lstStyle/>
          <a:p>
            <a:r>
              <a:t>Detector module assembly</a:t>
            </a:r>
          </a:p>
        </p:txBody>
      </p:sp>
      <p:sp>
        <p:nvSpPr>
          <p:cNvPr id="315" name="Shape 3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16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16666" t="15315" b="12349"/>
          <a:stretch>
            <a:fillRect/>
          </a:stretch>
        </p:blipFill>
        <p:spPr>
          <a:xfrm>
            <a:off x="8412609" y="1306043"/>
            <a:ext cx="4321923" cy="2802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6772" y="1306043"/>
            <a:ext cx="4940301" cy="372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9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286" y="1306043"/>
            <a:ext cx="2353860" cy="1765396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273915" y="3282917"/>
            <a:ext cx="272791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1. TAB bonding of microcables to ASICs</a:t>
            </a:r>
          </a:p>
        </p:txBody>
      </p:sp>
      <p:pic>
        <p:nvPicPr>
          <p:cNvPr id="320" name="image10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4441" y="5724722"/>
            <a:ext cx="12295918" cy="3560253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21"/>
          <p:cNvSpPr/>
          <p:nvPr/>
        </p:nvSpPr>
        <p:spPr>
          <a:xfrm>
            <a:off x="8412608" y="4130982"/>
            <a:ext cx="4321970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3. TAB bonding of microcables to sensors on both sides</a:t>
            </a:r>
          </a:p>
        </p:txBody>
      </p:sp>
      <p:sp>
        <p:nvSpPr>
          <p:cNvPr id="322" name="Shape 322"/>
          <p:cNvSpPr/>
          <p:nvPr/>
        </p:nvSpPr>
        <p:spPr>
          <a:xfrm>
            <a:off x="3232270" y="5049747"/>
            <a:ext cx="4542254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2. Wire bonding ASICs to front-end boards + bond protection (glob top)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481" y="3470077"/>
            <a:ext cx="4669267" cy="555228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engineering studies</a:t>
            </a:r>
          </a:p>
        </p:txBody>
      </p:sp>
      <p:sp>
        <p:nvSpPr>
          <p:cNvPr id="326" name="Shape 3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grpSp>
        <p:nvGrpSpPr>
          <p:cNvPr id="330" name="Group 330"/>
          <p:cNvGrpSpPr/>
          <p:nvPr/>
        </p:nvGrpSpPr>
        <p:grpSpPr>
          <a:xfrm>
            <a:off x="6302038" y="1956511"/>
            <a:ext cx="5047411" cy="4489249"/>
            <a:chOff x="0" y="0"/>
            <a:chExt cx="5047410" cy="4489248"/>
          </a:xfrm>
        </p:grpSpPr>
        <p:pic>
          <p:nvPicPr>
            <p:cNvPr id="327" name="image104.png" descr="Bild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4183"/>
            <a:stretch>
              <a:fillRect/>
            </a:stretch>
          </p:blipFill>
          <p:spPr>
            <a:xfrm>
              <a:off x="0" y="0"/>
              <a:ext cx="5047411" cy="44892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" name="Shape 328"/>
            <p:cNvSpPr/>
            <p:nvPr/>
          </p:nvSpPr>
          <p:spPr>
            <a:xfrm flipV="1">
              <a:off x="528007" y="3705191"/>
              <a:ext cx="664885" cy="647741"/>
            </a:xfrm>
            <a:prstGeom prst="line">
              <a:avLst/>
            </a:prstGeom>
            <a:noFill/>
            <a:ln w="38100" cap="rnd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>
              <a:off x="1321937" y="151742"/>
              <a:ext cx="2055115" cy="275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99" y="4181"/>
                  </a:moveTo>
                  <a:lnTo>
                    <a:pt x="21600" y="4094"/>
                  </a:lnTo>
                  <a:lnTo>
                    <a:pt x="21600" y="0"/>
                  </a:lnTo>
                  <a:lnTo>
                    <a:pt x="2452" y="174"/>
                  </a:lnTo>
                  <a:lnTo>
                    <a:pt x="2452" y="21600"/>
                  </a:lnTo>
                  <a:lnTo>
                    <a:pt x="0" y="21600"/>
                  </a:lnTo>
                </a:path>
              </a:pathLst>
            </a:custGeom>
            <a:noFill/>
            <a:ln w="57150" cap="rnd">
              <a:solidFill>
                <a:srgbClr val="E46C0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31" name="Shape 331"/>
          <p:cNvSpPr/>
          <p:nvPr/>
        </p:nvSpPr>
        <p:spPr>
          <a:xfrm flipH="1" flipV="1">
            <a:off x="9335737" y="2812533"/>
            <a:ext cx="2013712" cy="1584341"/>
          </a:xfrm>
          <a:prstGeom prst="line">
            <a:avLst/>
          </a:prstGeom>
          <a:ln w="38100" cap="rnd">
            <a:solidFill>
              <a:srgbClr val="00B050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11258137" y="4424783"/>
            <a:ext cx="1568038" cy="1118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2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Front-end Electronics Boards</a:t>
            </a:r>
          </a:p>
        </p:txBody>
      </p:sp>
      <p:sp>
        <p:nvSpPr>
          <p:cNvPr id="333" name="Shape 333"/>
          <p:cNvSpPr/>
          <p:nvPr/>
        </p:nvSpPr>
        <p:spPr>
          <a:xfrm>
            <a:off x="6302038" y="6288273"/>
            <a:ext cx="3046244" cy="838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914400">
              <a:defRPr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Read-out Boards, </a:t>
            </a:r>
            <a:br/>
            <a:r>
              <a:t>Power Boards</a:t>
            </a:r>
          </a:p>
        </p:txBody>
      </p:sp>
      <p:sp>
        <p:nvSpPr>
          <p:cNvPr id="334" name="Shape 334"/>
          <p:cNvSpPr/>
          <p:nvPr/>
        </p:nvSpPr>
        <p:spPr>
          <a:xfrm>
            <a:off x="7265646" y="1807872"/>
            <a:ext cx="1390920" cy="627493"/>
          </a:xfrm>
          <a:prstGeom prst="line">
            <a:avLst/>
          </a:prstGeom>
          <a:ln w="41275" cap="rnd"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5969373" y="1390105"/>
            <a:ext cx="176134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Cooling plate</a:t>
            </a:r>
          </a:p>
        </p:txBody>
      </p:sp>
      <p:sp>
        <p:nvSpPr>
          <p:cNvPr id="336" name="Shape 336"/>
          <p:cNvSpPr/>
          <p:nvPr/>
        </p:nvSpPr>
        <p:spPr>
          <a:xfrm>
            <a:off x="10007903" y="1296125"/>
            <a:ext cx="15631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cabling</a:t>
            </a:r>
          </a:p>
        </p:txBody>
      </p:sp>
      <p:sp>
        <p:nvSpPr>
          <p:cNvPr id="337" name="Shape 337"/>
          <p:cNvSpPr/>
          <p:nvPr/>
        </p:nvSpPr>
        <p:spPr>
          <a:xfrm>
            <a:off x="1188969" y="1296125"/>
            <a:ext cx="156314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cooling</a:t>
            </a:r>
          </a:p>
        </p:txBody>
      </p:sp>
      <p:pic>
        <p:nvPicPr>
          <p:cNvPr id="338" name="image107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17951" y="7127212"/>
            <a:ext cx="2525833" cy="194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10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23739" y="7127212"/>
            <a:ext cx="2324222" cy="1829389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4548896" y="8204244"/>
            <a:ext cx="776260" cy="2587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400" cap="rnd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1" name="Shape 341"/>
          <p:cNvSpPr/>
          <p:nvPr/>
        </p:nvSpPr>
        <p:spPr>
          <a:xfrm rot="10800000">
            <a:off x="4538385" y="7939236"/>
            <a:ext cx="776260" cy="2587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11531987" y="7636628"/>
            <a:ext cx="1380017" cy="778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FEB stack </a:t>
            </a:r>
            <a:br/>
            <a:r>
              <a:t>200 W</a:t>
            </a:r>
          </a:p>
        </p:txBody>
      </p:sp>
      <p:sp>
        <p:nvSpPr>
          <p:cNvPr id="343" name="Shape 343"/>
          <p:cNvSpPr/>
          <p:nvPr/>
        </p:nvSpPr>
        <p:spPr>
          <a:xfrm>
            <a:off x="201112" y="2127917"/>
            <a:ext cx="5888533" cy="981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Bi-phase CO</a:t>
            </a:r>
            <a:r>
              <a:rPr baseline="-20250"/>
              <a:t>2</a:t>
            </a:r>
            <a:r>
              <a:t> cooling system </a:t>
            </a:r>
          </a:p>
          <a:p>
            <a: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STS electronics total power dissipation:  42 kW </a:t>
            </a:r>
          </a:p>
        </p:txBody>
      </p:sp>
      <p:sp>
        <p:nvSpPr>
          <p:cNvPr id="344" name="Shape 344"/>
          <p:cNvSpPr/>
          <p:nvPr/>
        </p:nvSpPr>
        <p:spPr>
          <a:xfrm>
            <a:off x="3882371" y="8843857"/>
            <a:ext cx="4951157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cooling plate with integrated channels</a:t>
            </a:r>
          </a:p>
        </p:txBody>
      </p:sp>
      <p:sp>
        <p:nvSpPr>
          <p:cNvPr id="345" name="Shape 345"/>
          <p:cNvSpPr/>
          <p:nvPr/>
        </p:nvSpPr>
        <p:spPr>
          <a:xfrm>
            <a:off x="164179" y="3387323"/>
            <a:ext cx="4669267" cy="83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TRACI XL: 1 kW cooling prototype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Radiation environment</a:t>
            </a:r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701222" y="8367821"/>
            <a:ext cx="11602356" cy="942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FLUKA calculation of non-ionizing dose for 10 AGeV </a:t>
            </a:r>
            <a:br/>
            <a:r>
              <a:t>Au+Au collisions at SIS100 and the CBM experiment in electron-hadron configuration.</a:t>
            </a:r>
          </a:p>
        </p:txBody>
      </p:sp>
      <p:sp>
        <p:nvSpPr>
          <p:cNvPr id="350" name="Shape 350"/>
          <p:cNvSpPr/>
          <p:nvPr/>
        </p:nvSpPr>
        <p:spPr>
          <a:xfrm>
            <a:off x="7172493" y="1704171"/>
            <a:ext cx="5644990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1300480"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Radiation load per typical operation year</a:t>
            </a:r>
          </a:p>
          <a:p>
            <a:pPr marL="321027" indent="-321027" algn="l" defTabSz="1300480">
              <a:buSzPct val="75000"/>
              <a:buChar char="•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Non-ionzing dose: 10</a:t>
            </a:r>
            <a:r>
              <a:rPr baseline="31999"/>
              <a:t>13</a:t>
            </a:r>
            <a:r>
              <a:t> n</a:t>
            </a:r>
            <a:r>
              <a:rPr baseline="-5999"/>
              <a:t>eq</a:t>
            </a:r>
            <a:r>
              <a:t>/cm</a:t>
            </a:r>
            <a:r>
              <a:rPr baseline="31999"/>
              <a:t>2</a:t>
            </a:r>
            <a:r>
              <a:t> </a:t>
            </a:r>
            <a:br/>
            <a:r>
              <a:t>(worst case)</a:t>
            </a:r>
            <a:endParaRPr baseline="31999"/>
          </a:p>
          <a:p>
            <a:pPr marL="321027" indent="-321027" algn="l" defTabSz="1300480">
              <a:buSzPct val="75000"/>
              <a:buChar char="•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Ionizing dose: &lt;100 kRad</a:t>
            </a:r>
            <a:br/>
            <a:r>
              <a:t/>
            </a:r>
            <a:br/>
            <a:endParaRPr/>
          </a:p>
          <a:p>
            <a:pPr algn="l" defTabSz="1300480"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Operation conditions:</a:t>
            </a:r>
          </a:p>
          <a:p>
            <a:pPr algn="l" defTabSz="1300480"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1 month of running at 10</a:t>
            </a:r>
            <a:r>
              <a:rPr baseline="31999"/>
              <a:t>9</a:t>
            </a:r>
            <a:r>
              <a:t> ions/s on a</a:t>
            </a:r>
            <a:br/>
            <a:r>
              <a:t>1% X</a:t>
            </a:r>
            <a:r>
              <a:rPr baseline="-5999"/>
              <a:t>0</a:t>
            </a:r>
            <a:r>
              <a:t> target</a:t>
            </a:r>
          </a:p>
        </p:txBody>
      </p:sp>
      <p:grpSp>
        <p:nvGrpSpPr>
          <p:cNvPr id="356" name="Group 356"/>
          <p:cNvGrpSpPr/>
          <p:nvPr/>
        </p:nvGrpSpPr>
        <p:grpSpPr>
          <a:xfrm>
            <a:off x="252852" y="1397389"/>
            <a:ext cx="6654110" cy="6958822"/>
            <a:chOff x="0" y="0"/>
            <a:chExt cx="6654108" cy="6958820"/>
          </a:xfrm>
        </p:grpSpPr>
        <p:pic>
          <p:nvPicPr>
            <p:cNvPr id="351" name="NIEL_STS1_10GeV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6167"/>
              <a:ext cx="6654109" cy="68726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2" name="Shape 352"/>
            <p:cNvSpPr/>
            <p:nvPr/>
          </p:nvSpPr>
          <p:spPr>
            <a:xfrm>
              <a:off x="4973358" y="80295"/>
              <a:ext cx="1605838" cy="3747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5330962" y="0"/>
              <a:ext cx="1211296" cy="535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300480">
                <a:defRPr sz="2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n</a:t>
              </a:r>
              <a:r>
                <a:rPr baseline="-5999"/>
                <a:t>eq</a:t>
              </a:r>
              <a:r>
                <a:t>/cm</a:t>
              </a:r>
              <a:r>
                <a:rPr baseline="31999"/>
                <a:t>2</a:t>
              </a:r>
            </a:p>
          </p:txBody>
        </p:sp>
        <p:sp>
          <p:nvSpPr>
            <p:cNvPr id="354" name="Shape 354"/>
            <p:cNvSpPr/>
            <p:nvPr/>
          </p:nvSpPr>
          <p:spPr>
            <a:xfrm rot="16200000">
              <a:off x="-5680" y="4402478"/>
              <a:ext cx="1605838" cy="3747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 rot="16200000">
              <a:off x="191592" y="4322182"/>
              <a:ext cx="1211295" cy="535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300480">
                <a:defRPr sz="2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n</a:t>
              </a:r>
              <a:r>
                <a:rPr baseline="-5999"/>
                <a:t>eq</a:t>
              </a:r>
              <a:r>
                <a:t>/cm</a:t>
              </a:r>
              <a:r>
                <a:rPr baseline="31999"/>
                <a:t>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12505216" y="935778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429142" y="444500"/>
            <a:ext cx="12146516" cy="908646"/>
          </a:xfrm>
          <a:prstGeom prst="rect">
            <a:avLst/>
          </a:prstGeom>
        </p:spPr>
        <p:txBody>
          <a:bodyPr/>
          <a:lstStyle/>
          <a:p>
            <a:r>
              <a:t>Facility for Antiproton and Ion Research</a:t>
            </a:r>
          </a:p>
        </p:txBody>
      </p:sp>
      <p:pic>
        <p:nvPicPr>
          <p:cNvPr id="150" name="fair-schem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54" y="1449635"/>
            <a:ext cx="6431832" cy="459755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 flipV="1">
            <a:off x="1853707" y="2007805"/>
            <a:ext cx="1605271" cy="2879026"/>
          </a:xfrm>
          <a:prstGeom prst="line">
            <a:avLst/>
          </a:prstGeom>
          <a:ln w="38100">
            <a:solidFill>
              <a:srgbClr val="0433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1790097" y="1657073"/>
            <a:ext cx="68312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GSI</a:t>
            </a:r>
          </a:p>
        </p:txBody>
      </p:sp>
      <p:sp>
        <p:nvSpPr>
          <p:cNvPr id="153" name="Shape 153"/>
          <p:cNvSpPr/>
          <p:nvPr/>
        </p:nvSpPr>
        <p:spPr>
          <a:xfrm>
            <a:off x="6282768" y="1657073"/>
            <a:ext cx="84838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FAIR</a:t>
            </a:r>
          </a:p>
        </p:txBody>
      </p:sp>
      <p:sp>
        <p:nvSpPr>
          <p:cNvPr id="154" name="Shape 154"/>
          <p:cNvSpPr/>
          <p:nvPr/>
        </p:nvSpPr>
        <p:spPr>
          <a:xfrm>
            <a:off x="306064" y="3868084"/>
            <a:ext cx="132562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existing</a:t>
            </a:r>
          </a:p>
          <a:p>
            <a:pPr>
              <a:defRPr sz="2600"/>
            </a:pPr>
            <a:r>
              <a:t>facility</a:t>
            </a:r>
          </a:p>
        </p:txBody>
      </p:sp>
      <p:sp>
        <p:nvSpPr>
          <p:cNvPr id="155" name="Shape 155"/>
          <p:cNvSpPr/>
          <p:nvPr/>
        </p:nvSpPr>
        <p:spPr>
          <a:xfrm>
            <a:off x="5555096" y="2456300"/>
            <a:ext cx="189460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600"/>
            </a:pPr>
            <a:r>
              <a:t>under</a:t>
            </a:r>
            <a:br/>
            <a:r>
              <a:t>construction</a:t>
            </a:r>
          </a:p>
        </p:txBody>
      </p:sp>
      <p:sp>
        <p:nvSpPr>
          <p:cNvPr id="156" name="Shape 156"/>
          <p:cNvSpPr/>
          <p:nvPr/>
        </p:nvSpPr>
        <p:spPr>
          <a:xfrm>
            <a:off x="322171" y="7127926"/>
            <a:ext cx="3045310" cy="1271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600" b="1">
                <a:latin typeface="Arial"/>
                <a:ea typeface="Arial"/>
                <a:cs typeface="Arial"/>
                <a:sym typeface="Arial"/>
              </a:defRPr>
            </a:pPr>
            <a:r>
              <a:t>SIS-100</a:t>
            </a:r>
          </a:p>
          <a:p>
            <a:pPr algn="l" defTabSz="457200"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protons: 30 GeV</a:t>
            </a:r>
          </a:p>
          <a:p>
            <a:pPr algn="l" defTabSz="457200"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Au: 11 GeV/nucleon</a:t>
            </a:r>
          </a:p>
        </p:txBody>
      </p:sp>
      <p:sp>
        <p:nvSpPr>
          <p:cNvPr id="157" name="Shape 157"/>
          <p:cNvSpPr/>
          <p:nvPr/>
        </p:nvSpPr>
        <p:spPr>
          <a:xfrm>
            <a:off x="4243227" y="2205868"/>
            <a:ext cx="1108436" cy="43180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solidFill>
                  <a:schemeClr val="accent5"/>
                </a:solidFill>
              </a:defRPr>
            </a:lvl1pPr>
          </a:lstStyle>
          <a:p>
            <a:r>
              <a:rPr dirty="0"/>
              <a:t>SIS 100</a:t>
            </a:r>
          </a:p>
        </p:txBody>
      </p:sp>
      <p:pic>
        <p:nvPicPr>
          <p:cNvPr id="15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0974" y="4182811"/>
            <a:ext cx="7365146" cy="5120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STS performance simulation</a:t>
            </a:r>
          </a:p>
        </p:txBody>
      </p:sp>
      <p:sp>
        <p:nvSpPr>
          <p:cNvPr id="359" name="Shape 3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360" name="image112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23069" y="2220905"/>
            <a:ext cx="5760919" cy="605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1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1908" y="2220905"/>
            <a:ext cx="5761039" cy="605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/>
          <p:nvPr/>
        </p:nvSpPr>
        <p:spPr>
          <a:xfrm>
            <a:off x="1051780" y="1844715"/>
            <a:ext cx="490361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r>
              <a:t>Track reconstruction efficiency</a:t>
            </a:r>
          </a:p>
        </p:txBody>
      </p:sp>
      <p:sp>
        <p:nvSpPr>
          <p:cNvPr id="363" name="Shape 363"/>
          <p:cNvSpPr/>
          <p:nvPr/>
        </p:nvSpPr>
        <p:spPr>
          <a:xfrm>
            <a:off x="7955688" y="1844715"/>
            <a:ext cx="353347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r>
              <a:t>Momentum resolution</a:t>
            </a:r>
          </a:p>
        </p:txBody>
      </p:sp>
      <p:sp>
        <p:nvSpPr>
          <p:cNvPr id="364" name="Shape 364"/>
          <p:cNvSpPr/>
          <p:nvPr/>
        </p:nvSpPr>
        <p:spPr>
          <a:xfrm>
            <a:off x="1728489" y="8328996"/>
            <a:ext cx="9547822" cy="100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numCol="2" spcCol="477391"/>
          <a:lstStyle/>
          <a:p>
            <a:pPr marL="177799" indent="-177799" algn="l" defTabSz="914400">
              <a:buSzPct val="100000"/>
              <a:buFont typeface="Arial"/>
              <a:buChar char="•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realistic detector model </a:t>
            </a:r>
          </a:p>
          <a:p>
            <a:pPr marL="177799" indent="-177799" algn="l" defTabSz="914400">
              <a:buSzPct val="100000"/>
              <a:buFont typeface="Arial"/>
              <a:buChar char="•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CbmRoot simulation framework </a:t>
            </a:r>
          </a:p>
          <a:p>
            <a:pPr marL="177799" indent="-177799" algn="l" defTabSz="914400">
              <a:buSzPct val="100000"/>
              <a:buFont typeface="Arial"/>
              <a:buChar char="•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Cellular Automaton track finder</a:t>
            </a:r>
          </a:p>
          <a:p>
            <a:pPr marL="177799" indent="-177799" algn="l" defTabSz="914400">
              <a:buSzPct val="100000"/>
              <a:buFont typeface="Arial"/>
              <a:buChar char="•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Kalman Filter track fitting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Feasibility studies at SIS-100</a:t>
            </a:r>
          </a:p>
        </p:txBody>
      </p:sp>
      <p:sp>
        <p:nvSpPr>
          <p:cNvPr id="367" name="Shape 367"/>
          <p:cNvSpPr/>
          <p:nvPr/>
        </p:nvSpPr>
        <p:spPr>
          <a:xfrm>
            <a:off x="6913222" y="8029164"/>
            <a:ext cx="553668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t>5×10</a:t>
            </a:r>
            <a:r>
              <a:rPr baseline="31999"/>
              <a:t>6</a:t>
            </a:r>
            <a:r>
              <a:t> central Au+Au events</a:t>
            </a:r>
            <a:br/>
            <a:r>
              <a:t>10 GeV/nucleon, using TOF PID</a:t>
            </a:r>
          </a:p>
        </p:txBody>
      </p:sp>
      <p:sp>
        <p:nvSpPr>
          <p:cNvPr id="368" name="Shape 368"/>
          <p:cNvSpPr/>
          <p:nvPr/>
        </p:nvSpPr>
        <p:spPr>
          <a:xfrm>
            <a:off x="512035" y="8029164"/>
            <a:ext cx="553668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t>10</a:t>
            </a:r>
            <a:r>
              <a:rPr baseline="31999"/>
              <a:t>11 </a:t>
            </a:r>
            <a:r>
              <a:t>central Ni+Ni events</a:t>
            </a:r>
            <a:br/>
            <a:r>
              <a:t>15 GeV/nucleon, using TOF PID</a:t>
            </a:r>
          </a:p>
        </p:txBody>
      </p:sp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370" name="Shape 370"/>
          <p:cNvSpPr>
            <a:spLocks noGrp="1"/>
          </p:cNvSpPr>
          <p:nvPr>
            <p:ph type="body" sz="quarter" idx="4294967295"/>
          </p:nvPr>
        </p:nvSpPr>
        <p:spPr>
          <a:xfrm>
            <a:off x="1550279" y="1771084"/>
            <a:ext cx="9904243" cy="1143001"/>
          </a:xfrm>
          <a:prstGeom prst="rect">
            <a:avLst/>
          </a:prstGeom>
        </p:spPr>
        <p:txBody>
          <a:bodyPr anchor="t"/>
          <a:lstStyle/>
          <a:p>
            <a:pPr marL="0" indent="0" algn="l">
              <a:buSzTx/>
              <a:buNone/>
            </a:pPr>
            <a:r>
              <a:t>Operation scenario: </a:t>
            </a:r>
            <a:br/>
            <a:r>
              <a:t>from pA (up to 30 GeV) to AuAu (2–11 GeV/nucleon) systems</a:t>
            </a:r>
          </a:p>
        </p:txBody>
      </p:sp>
      <p:pic>
        <p:nvPicPr>
          <p:cNvPr id="371" name="MassD0.png"/>
          <p:cNvPicPr>
            <a:picLocks noChangeAspect="1"/>
          </p:cNvPicPr>
          <p:nvPr/>
        </p:nvPicPr>
        <p:blipFill>
          <a:blip r:embed="rId2">
            <a:extLst/>
          </a:blip>
          <a:srcRect l="49506"/>
          <a:stretch>
            <a:fillRect/>
          </a:stretch>
        </p:blipFill>
        <p:spPr>
          <a:xfrm>
            <a:off x="132561" y="2848476"/>
            <a:ext cx="6295702" cy="4969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MassHypernuclei.png"/>
          <p:cNvPicPr>
            <a:picLocks noChangeAspect="1"/>
          </p:cNvPicPr>
          <p:nvPr/>
        </p:nvPicPr>
        <p:blipFill>
          <a:blip r:embed="rId3">
            <a:extLst/>
          </a:blip>
          <a:srcRect l="33016" r="33016"/>
          <a:stretch>
            <a:fillRect/>
          </a:stretch>
        </p:blipFill>
        <p:spPr>
          <a:xfrm>
            <a:off x="6490885" y="2848476"/>
            <a:ext cx="6381205" cy="4969831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/>
        </p:nvSpPr>
        <p:spPr>
          <a:xfrm>
            <a:off x="2820386" y="3836975"/>
            <a:ext cx="22569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𝛆</a:t>
            </a:r>
            <a:r>
              <a:rPr baseline="-5999"/>
              <a:t>4𝜋</a:t>
            </a:r>
            <a:r>
              <a:t> = 1.7%</a:t>
            </a:r>
          </a:p>
        </p:txBody>
      </p:sp>
      <p:sp>
        <p:nvSpPr>
          <p:cNvPr id="374" name="Shape 374"/>
          <p:cNvSpPr/>
          <p:nvPr/>
        </p:nvSpPr>
        <p:spPr>
          <a:xfrm>
            <a:off x="9374888" y="3836975"/>
            <a:ext cx="25111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𝛆</a:t>
            </a:r>
            <a:r>
              <a:rPr baseline="-5999"/>
              <a:t>4𝜋</a:t>
            </a:r>
            <a:r>
              <a:t> = 16.5%</a:t>
            </a:r>
          </a:p>
        </p:txBody>
      </p:sp>
      <p:sp>
        <p:nvSpPr>
          <p:cNvPr id="375" name="Shape 375"/>
          <p:cNvSpPr/>
          <p:nvPr/>
        </p:nvSpPr>
        <p:spPr>
          <a:xfrm rot="600000">
            <a:off x="10281216" y="1446834"/>
            <a:ext cx="2640497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500"/>
              </a:spcBef>
              <a:defRPr sz="2200"/>
            </a:pPr>
            <a:r>
              <a:rPr b="1"/>
              <a:t>Tue, 17:45 HK 25.5</a:t>
            </a:r>
          </a:p>
          <a:p>
            <a:pPr>
              <a:spcBef>
                <a:spcPts val="500"/>
              </a:spcBef>
              <a:defRPr sz="2200"/>
            </a:pPr>
            <a:r>
              <a:rPr b="1"/>
              <a:t>Tue, 16:30 HK 24.1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379" name="Shape 379"/>
          <p:cNvSpPr>
            <a:spLocks noGrp="1"/>
          </p:cNvSpPr>
          <p:nvPr>
            <p:ph type="body" sz="half" idx="4294967295"/>
          </p:nvPr>
        </p:nvSpPr>
        <p:spPr>
          <a:xfrm>
            <a:off x="952500" y="2027378"/>
            <a:ext cx="11099800" cy="405155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86949" indent="-286949" defTabSz="484886">
              <a:spcBef>
                <a:spcPts val="400"/>
              </a:spcBef>
              <a:defRPr sz="2656"/>
            </a:pPr>
            <a:r>
              <a:t>STS system concept has been presented</a:t>
            </a:r>
          </a:p>
          <a:p>
            <a:pPr marL="286949" indent="-286949" defTabSz="484886">
              <a:spcBef>
                <a:spcPts val="400"/>
              </a:spcBef>
              <a:defRPr sz="2656"/>
            </a:pPr>
            <a:r>
              <a:t>Progress with prototyping and engineering</a:t>
            </a:r>
          </a:p>
          <a:p>
            <a:pPr marL="286949" indent="-286949" defTabSz="484886">
              <a:spcBef>
                <a:spcPts val="400"/>
              </a:spcBef>
              <a:defRPr sz="2656"/>
            </a:pPr>
            <a:r>
              <a:t>Sensor prototypes delivered, radiation hardness is under investigation</a:t>
            </a:r>
          </a:p>
          <a:p>
            <a:pPr marL="286949" indent="-286949" defTabSz="484886">
              <a:spcBef>
                <a:spcPts val="400"/>
              </a:spcBef>
              <a:defRPr sz="2656"/>
            </a:pPr>
            <a:r>
              <a:t>Current activity is module assembly and system integration</a:t>
            </a:r>
          </a:p>
          <a:p>
            <a:pPr marL="286949" indent="-286949" defTabSz="484886">
              <a:spcBef>
                <a:spcPts val="400"/>
              </a:spcBef>
              <a:defRPr sz="2656"/>
            </a:pPr>
            <a:r>
              <a:t>Full-size module mockup has been produced</a:t>
            </a:r>
          </a:p>
          <a:p>
            <a:pPr marL="286949" indent="-286949" defTabSz="484886">
              <a:spcBef>
                <a:spcPts val="400"/>
              </a:spcBef>
              <a:defRPr sz="2656"/>
            </a:pPr>
            <a:r>
              <a:t>System engineering: mechanical structure, mounting of electronics, cabe routing. Close to completion.</a:t>
            </a:r>
          </a:p>
          <a:p>
            <a:pPr marL="286949" indent="-286949" defTabSz="484886">
              <a:spcBef>
                <a:spcPts val="400"/>
              </a:spcBef>
              <a:defRPr sz="2656"/>
            </a:pPr>
            <a:r>
              <a:t>Feasibility for physics measurements demonstrated</a:t>
            </a:r>
          </a:p>
          <a:p>
            <a:pPr marL="286949" indent="-286949" defTabSz="484886">
              <a:spcBef>
                <a:spcPts val="400"/>
              </a:spcBef>
              <a:defRPr sz="2656"/>
            </a:pPr>
            <a:r>
              <a:t>Production readiness in 2017</a:t>
            </a:r>
          </a:p>
        </p:txBody>
      </p:sp>
      <p:pic>
        <p:nvPicPr>
          <p:cNvPr id="380" name="sts.logo.no.electr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094" y="6434751"/>
            <a:ext cx="2592612" cy="2592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Institutions participating in STS</a:t>
            </a:r>
          </a:p>
        </p:txBody>
      </p:sp>
      <p:sp>
        <p:nvSpPr>
          <p:cNvPr id="383" name="Shape 3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876387" y="1828110"/>
            <a:ext cx="8839771" cy="701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600" b="1">
                <a:latin typeface="Calibri"/>
                <a:ea typeface="Calibri"/>
                <a:cs typeface="Calibri"/>
                <a:sym typeface="Calibri"/>
              </a:defRPr>
            </a:pPr>
            <a:r>
              <a:t>Germany</a:t>
            </a:r>
          </a:p>
          <a:p>
            <a:pPr marL="168275" indent="-168275" algn="l" defTabSz="457200">
              <a:defRPr sz="2600" i="1">
                <a:latin typeface="Calibri"/>
                <a:ea typeface="Calibri"/>
                <a:cs typeface="Calibri"/>
                <a:sym typeface="Calibri"/>
              </a:defRPr>
            </a:pPr>
            <a:r>
              <a:t>Darmstadt, Germany, GSI Helmholtz Center (GSI) </a:t>
            </a:r>
            <a:endParaRPr i="0"/>
          </a:p>
          <a:p>
            <a:pPr marL="168275" indent="-168275" algn="l" defTabSz="457200">
              <a:defRPr sz="2600" i="1">
                <a:latin typeface="Calibri"/>
                <a:ea typeface="Calibri"/>
                <a:cs typeface="Calibri"/>
                <a:sym typeface="Calibri"/>
              </a:defRPr>
            </a:pPr>
            <a:r>
              <a:t>Karlsruhe, Germany, Karlsruhe Institute of Technology (KIT)</a:t>
            </a:r>
          </a:p>
          <a:p>
            <a:pPr marL="168275" indent="-168275" algn="l" defTabSz="457200">
              <a:defRPr sz="2600" i="1">
                <a:latin typeface="Calibri"/>
                <a:ea typeface="Calibri"/>
                <a:cs typeface="Calibri"/>
                <a:sym typeface="Calibri"/>
              </a:defRPr>
            </a:pPr>
            <a:r>
              <a:t>Tübingen, Germany, Eberhard Karls University (EKU)</a:t>
            </a:r>
            <a:endParaRPr i="0"/>
          </a:p>
          <a:p>
            <a:pPr algn="l" defTabSz="457200">
              <a:defRPr sz="2600">
                <a:latin typeface="Calibri"/>
                <a:ea typeface="Calibri"/>
                <a:cs typeface="Calibri"/>
                <a:sym typeface="Calibri"/>
              </a:defRPr>
            </a:pPr>
            <a:endParaRPr i="0"/>
          </a:p>
          <a:p>
            <a:pPr algn="l" defTabSz="457200">
              <a:defRPr sz="2600" b="1">
                <a:latin typeface="Calibri"/>
                <a:ea typeface="Calibri"/>
                <a:cs typeface="Calibri"/>
                <a:sym typeface="Calibri"/>
              </a:defRPr>
            </a:pPr>
            <a:r>
              <a:t>Poland</a:t>
            </a:r>
          </a:p>
          <a:p>
            <a:pPr marL="168275" indent="-168275" algn="l" defTabSz="457200">
              <a:defRPr sz="2600" i="1">
                <a:latin typeface="Calibri"/>
                <a:ea typeface="Calibri"/>
                <a:cs typeface="Calibri"/>
                <a:sym typeface="Calibri"/>
              </a:defRPr>
            </a:pPr>
            <a:r>
              <a:t>Krakow, Poland, AGH University of Science and Technology (AGH)</a:t>
            </a:r>
            <a:endParaRPr i="0"/>
          </a:p>
          <a:p>
            <a:pPr marL="168275" indent="-168275" algn="l" defTabSz="457200">
              <a:defRPr sz="2600" i="1">
                <a:latin typeface="Calibri"/>
                <a:ea typeface="Calibri"/>
                <a:cs typeface="Calibri"/>
                <a:sym typeface="Calibri"/>
              </a:defRPr>
            </a:pPr>
            <a:r>
              <a:t>Krakow, Poland, Jagiellonian University (JU)</a:t>
            </a:r>
            <a:endParaRPr i="0"/>
          </a:p>
          <a:p>
            <a:pPr marL="168275" indent="-168275" algn="l" defTabSz="457200">
              <a:defRPr sz="2600" i="1">
                <a:latin typeface="Calibri"/>
                <a:ea typeface="Calibri"/>
                <a:cs typeface="Calibri"/>
                <a:sym typeface="Calibri"/>
              </a:defRPr>
            </a:pPr>
            <a:r>
              <a:t>Warsaw, Poland, Warsaw University of Technology (WUT)</a:t>
            </a:r>
          </a:p>
          <a:p>
            <a:pPr algn="l" defTabSz="457200">
              <a:defRPr sz="2600" b="1" i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457200">
              <a:defRPr sz="2600" b="1">
                <a:latin typeface="Calibri"/>
                <a:ea typeface="Calibri"/>
                <a:cs typeface="Calibri"/>
                <a:sym typeface="Calibri"/>
              </a:defRPr>
            </a:pPr>
            <a:r>
              <a:t>Russia</a:t>
            </a:r>
          </a:p>
          <a:p>
            <a:pPr marL="168275" indent="-168275" algn="l" defTabSz="457200">
              <a:defRPr sz="2600" i="1">
                <a:latin typeface="Calibri"/>
                <a:ea typeface="Calibri"/>
                <a:cs typeface="Calibri"/>
                <a:sym typeface="Calibri"/>
              </a:defRPr>
            </a:pPr>
            <a:r>
              <a:t>Dubna, Russia, Joint Institute for Nuclear Research (JINR) </a:t>
            </a:r>
            <a:endParaRPr b="1" i="0"/>
          </a:p>
          <a:p>
            <a:pPr marL="168275" indent="-168275" algn="l" defTabSz="457200">
              <a:defRPr sz="2600" i="1">
                <a:latin typeface="Calibri"/>
                <a:ea typeface="Calibri"/>
                <a:cs typeface="Calibri"/>
                <a:sym typeface="Calibri"/>
              </a:defRPr>
            </a:pPr>
            <a:r>
              <a:t>Moscow, Russia, Moscow State University (SINP-MSU) </a:t>
            </a:r>
          </a:p>
          <a:p>
            <a:pPr algn="l" defTabSz="457200">
              <a:defRPr sz="2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457200">
              <a:defRPr sz="2600" b="1">
                <a:latin typeface="Calibri"/>
                <a:ea typeface="Calibri"/>
                <a:cs typeface="Calibri"/>
                <a:sym typeface="Calibri"/>
              </a:defRPr>
            </a:pPr>
            <a:r>
              <a:t>Ukraine</a:t>
            </a:r>
          </a:p>
          <a:p>
            <a:pPr marL="168275" indent="-168275" algn="l" defTabSz="457200">
              <a:defRPr sz="2600" i="1">
                <a:latin typeface="Calibri"/>
                <a:ea typeface="Calibri"/>
                <a:cs typeface="Calibri"/>
                <a:sym typeface="Calibri"/>
              </a:defRPr>
            </a:pPr>
            <a:r>
              <a:t>Kharkov, Ukraine, LED Technologies of Ukraine Ltd (LTU) </a:t>
            </a:r>
            <a:r>
              <a:rPr baseline="31999"/>
              <a:t>* Partner</a:t>
            </a:r>
            <a:endParaRPr i="0"/>
          </a:p>
          <a:p>
            <a:pPr marL="168275" indent="-168275" algn="l" defTabSz="457200">
              <a:defRPr sz="2600" i="1">
                <a:latin typeface="Calibri"/>
                <a:ea typeface="Calibri"/>
                <a:cs typeface="Calibri"/>
                <a:sym typeface="Calibri"/>
              </a:defRPr>
            </a:pPr>
            <a:r>
              <a:t>Kiev, Ukraine, Kiev Institute for Nuclear Research (KINR)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CBM STS assembly flow</a:t>
            </a:r>
          </a:p>
        </p:txBody>
      </p:sp>
      <p:sp>
        <p:nvSpPr>
          <p:cNvPr id="387" name="Shape 3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38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8424" y="1440684"/>
            <a:ext cx="10367952" cy="7785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STS related presentations at DPG 2016</a:t>
            </a:r>
          </a:p>
        </p:txBody>
      </p:sp>
      <p:sp>
        <p:nvSpPr>
          <p:cNvPr id="391" name="Shape 3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392" name="Shape 392"/>
          <p:cNvSpPr>
            <a:spLocks noGrp="1"/>
          </p:cNvSpPr>
          <p:nvPr>
            <p:ph type="body" idx="4294967295"/>
          </p:nvPr>
        </p:nvSpPr>
        <p:spPr>
          <a:xfrm>
            <a:off x="325901" y="1564469"/>
            <a:ext cx="12352998" cy="7537684"/>
          </a:xfrm>
          <a:prstGeom prst="rect">
            <a:avLst/>
          </a:prstGeom>
        </p:spPr>
        <p:txBody>
          <a:bodyPr/>
          <a:lstStyle/>
          <a:p>
            <a:pPr marL="269663" indent="-269663" defTabSz="455675">
              <a:spcBef>
                <a:spcPts val="300"/>
              </a:spcBef>
              <a:defRPr sz="1871"/>
            </a:pPr>
            <a:r>
              <a:rPr b="1"/>
              <a:t>Mon, 14:45 HK 8.3</a:t>
            </a:r>
            <a:r>
              <a:t> Grigory Kozlov</a:t>
            </a:r>
            <a:br/>
            <a:r>
              <a:t>Time-based cluster and hit finding for the STS detector in the CBM experiment at FAIR </a:t>
            </a:r>
          </a:p>
          <a:p>
            <a:pPr marL="269663" indent="-269663" defTabSz="455675">
              <a:spcBef>
                <a:spcPts val="300"/>
              </a:spcBef>
              <a:defRPr sz="1871"/>
            </a:pPr>
            <a:r>
              <a:rPr b="1"/>
              <a:t>Mon, 15:00 HK 7.4</a:t>
            </a:r>
            <a:r>
              <a:t> Evgeny Lavrik</a:t>
            </a:r>
            <a:br/>
            <a:r>
              <a:t>Optical quality assurance procedures for the sensors of CBM STS Detector</a:t>
            </a:r>
          </a:p>
          <a:p>
            <a:pPr marL="269663" indent="-269663" defTabSz="455675">
              <a:spcBef>
                <a:spcPts val="300"/>
              </a:spcBef>
              <a:defRPr sz="1871"/>
            </a:pPr>
            <a:r>
              <a:rPr b="1"/>
              <a:t>Mon, 15:15 HK 7.5</a:t>
            </a:r>
            <a:r>
              <a:t> Maksym Teklishyn</a:t>
            </a:r>
            <a:br/>
            <a:r>
              <a:t>Quality assurance tests of the CBM Silicon Tracking System sensors with an infrared laser</a:t>
            </a:r>
          </a:p>
          <a:p>
            <a:pPr marL="269663" indent="-269663" defTabSz="455675">
              <a:spcBef>
                <a:spcPts val="300"/>
              </a:spcBef>
              <a:defRPr sz="1871"/>
            </a:pPr>
            <a:r>
              <a:rPr b="1"/>
              <a:t>Mon, 16:30 HK 14.1</a:t>
            </a:r>
            <a:r>
              <a:t> Hanna Malygina</a:t>
            </a:r>
            <a:br/>
            <a:r>
              <a:t>The detector response simulation for the CBM Silicon Tracking System as a tool for hit error estimation</a:t>
            </a:r>
          </a:p>
          <a:p>
            <a:pPr marL="269663" indent="-269663" defTabSz="455675">
              <a:spcBef>
                <a:spcPts val="300"/>
              </a:spcBef>
              <a:defRPr sz="1871"/>
            </a:pPr>
            <a:r>
              <a:rPr b="1"/>
              <a:t>Group talk</a:t>
            </a:r>
            <a:r>
              <a:t> </a:t>
            </a:r>
            <a:r>
              <a:rPr b="1"/>
              <a:t>Mon, 16:30 HK 15.1</a:t>
            </a:r>
            <a:r>
              <a:t> Anton Lymanets</a:t>
            </a:r>
            <a:br/>
            <a:r>
              <a:t>The Silicon Tracking System of the CBM Experiment at FAIR</a:t>
            </a:r>
          </a:p>
          <a:p>
            <a:pPr marL="269663" indent="-269663" defTabSz="455675">
              <a:spcBef>
                <a:spcPts val="300"/>
              </a:spcBef>
              <a:defRPr sz="1871"/>
            </a:pPr>
            <a:r>
              <a:rPr b="1"/>
              <a:t>Mon, 17:00 HK 15.2</a:t>
            </a:r>
            <a:r>
              <a:t> Iaroslav Panasenko, Pavel Larionov</a:t>
            </a:r>
            <a:br/>
            <a:r>
              <a:t>Quality assurance of the silicon microstrip sensors for the CBM experiment</a:t>
            </a:r>
          </a:p>
          <a:p>
            <a:pPr marL="269663" indent="-269663" defTabSz="455675">
              <a:spcBef>
                <a:spcPts val="300"/>
              </a:spcBef>
              <a:defRPr sz="1871"/>
            </a:pPr>
            <a:r>
              <a:rPr b="1"/>
              <a:t>Tue, 15:00 HK 21.4</a:t>
            </a:r>
            <a:r>
              <a:t> Ievgeniia Momot</a:t>
            </a:r>
            <a:br/>
            <a:r>
              <a:t>Radiation tolerance of microstrip sensors for the CBM Silicon Tracking System</a:t>
            </a:r>
          </a:p>
          <a:p>
            <a:pPr marL="269663" indent="-269663" defTabSz="455675">
              <a:spcBef>
                <a:spcPts val="300"/>
              </a:spcBef>
              <a:defRPr sz="1871"/>
            </a:pPr>
            <a:r>
              <a:rPr b="1"/>
              <a:t>Tue, 18:00 HK 29.7</a:t>
            </a:r>
            <a:r>
              <a:t> Adrian Rodriguez Rodriguez</a:t>
            </a:r>
            <a:br/>
            <a:r>
              <a:t>The CBM-STS front-end electronics</a:t>
            </a:r>
          </a:p>
          <a:p>
            <a:pPr marL="269663" indent="-269663" defTabSz="455675">
              <a:spcBef>
                <a:spcPts val="300"/>
              </a:spcBef>
              <a:defRPr sz="1871"/>
            </a:pPr>
            <a:r>
              <a:rPr b="1"/>
              <a:t>Wed, 18:30 HK 45.9</a:t>
            </a:r>
            <a:r>
              <a:t> Carmen Simons, Daniel Soyk, and Robert Visinka</a:t>
            </a:r>
            <a:br/>
            <a:r>
              <a:t>The workflow of CBM-STS silicon strip sensor module-assembly</a:t>
            </a:r>
          </a:p>
          <a:p>
            <a:pPr marL="269663" indent="-269663" defTabSz="455675">
              <a:spcBef>
                <a:spcPts val="300"/>
              </a:spcBef>
              <a:defRPr sz="1871"/>
            </a:pPr>
            <a:r>
              <a:rPr b="1"/>
              <a:t>Poster Wed, 18:30 HK 45.20</a:t>
            </a:r>
            <a:r>
              <a:t> Evgeny Lavrik</a:t>
            </a:r>
            <a:br/>
            <a:r>
              <a:t>Bi-Phase CO</a:t>
            </a:r>
            <a:r>
              <a:rPr baseline="-5999"/>
              <a:t>2</a:t>
            </a:r>
            <a:r>
              <a:t> cooling of the CBM STS detector</a:t>
            </a:r>
          </a:p>
          <a:p>
            <a:pPr marL="269663" indent="-269663" defTabSz="455675">
              <a:spcBef>
                <a:spcPts val="300"/>
              </a:spcBef>
              <a:defRPr sz="1871"/>
            </a:pPr>
            <a:r>
              <a:rPr b="1"/>
              <a:t>Poster Wed, 18:30 HK 45.63</a:t>
            </a:r>
            <a:r>
              <a:t> Oleg Vasylyev, W. Niebur</a:t>
            </a:r>
            <a:br/>
            <a:r>
              <a:t>Mechanical integration of the detector components for the CBM Silicon Tracking System</a:t>
            </a:r>
          </a:p>
          <a:p>
            <a:pPr marL="269663" indent="-269663" defTabSz="455675">
              <a:spcBef>
                <a:spcPts val="300"/>
              </a:spcBef>
              <a:defRPr sz="1871"/>
            </a:pPr>
            <a:r>
              <a:rPr b="1"/>
              <a:t>Thu, 17:45 HK 60.6</a:t>
            </a:r>
            <a:r>
              <a:t> Jörg Lehnert, David Emschermann</a:t>
            </a:r>
            <a:br/>
            <a:r>
              <a:t>The read-out chain of the CBM STS detector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128430" y="444500"/>
            <a:ext cx="12747940" cy="838939"/>
          </a:xfrm>
          <a:prstGeom prst="rect">
            <a:avLst/>
          </a:prstGeom>
        </p:spPr>
        <p:txBody>
          <a:bodyPr/>
          <a:lstStyle/>
          <a:p>
            <a:r>
              <a:t>QCD phase diagram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12505216" y="935778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164" name="Group 164"/>
          <p:cNvGrpSpPr/>
          <p:nvPr/>
        </p:nvGrpSpPr>
        <p:grpSpPr>
          <a:xfrm>
            <a:off x="7881634" y="6171664"/>
            <a:ext cx="4640516" cy="3510416"/>
            <a:chOff x="65609" y="295184"/>
            <a:chExt cx="4640515" cy="3510414"/>
          </a:xfrm>
        </p:grpSpPr>
        <p:pic>
          <p:nvPicPr>
            <p:cNvPr id="162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73" t="7421" r="8627" b="4324"/>
            <a:stretch>
              <a:fillRect/>
            </a:stretch>
          </p:blipFill>
          <p:spPr>
            <a:xfrm>
              <a:off x="65609" y="295184"/>
              <a:ext cx="4640517" cy="3510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02426" y="655552"/>
              <a:ext cx="3945655" cy="1096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2845" y="1387106"/>
            <a:ext cx="10019174" cy="497075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 rot="19200000">
            <a:off x="3010182" y="4337111"/>
            <a:ext cx="3050136" cy="381001"/>
          </a:xfrm>
          <a:prstGeom prst="rightArrow">
            <a:avLst>
              <a:gd name="adj1" fmla="val 52211"/>
              <a:gd name="adj2" fmla="val 69191"/>
            </a:avLst>
          </a:prstGeom>
          <a:solidFill>
            <a:schemeClr val="accent1">
              <a:satOff val="-3355"/>
              <a:lumOff val="26614"/>
              <a:alpha val="6643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 rot="19200000">
            <a:off x="3090366" y="4597399"/>
            <a:ext cx="9609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satOff val="-3355"/>
                    <a:lumOff val="26614"/>
                  </a:schemeClr>
                </a:solidFill>
              </a:defRPr>
            </a:lvl1pPr>
          </a:lstStyle>
          <a:p>
            <a:r>
              <a:t>СВМ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quarter" idx="4294967295"/>
          </p:nvPr>
        </p:nvSpPr>
        <p:spPr>
          <a:xfrm>
            <a:off x="223554" y="6563309"/>
            <a:ext cx="7410474" cy="2299536"/>
          </a:xfrm>
          <a:prstGeom prst="rect">
            <a:avLst/>
          </a:prstGeom>
        </p:spPr>
        <p:txBody>
          <a:bodyPr anchor="t"/>
          <a:lstStyle/>
          <a:p>
            <a:pPr marL="254000" indent="-254000" algn="l">
              <a:buSzPct val="100000"/>
              <a:defRPr sz="2600"/>
            </a:pPr>
            <a:r>
              <a:t>nuclear matter formation at high baryon density and temperature</a:t>
            </a:r>
          </a:p>
          <a:p>
            <a:pPr marL="254000" indent="-254000" algn="l">
              <a:buSzPct val="100000"/>
              <a:defRPr sz="2600"/>
            </a:pPr>
            <a:r>
              <a:t>models predict 1</a:t>
            </a:r>
            <a:r>
              <a:rPr baseline="31999"/>
              <a:t>st</a:t>
            </a:r>
            <a:r>
              <a:t> oder phase transition with formation of mixed and exotic phases</a:t>
            </a:r>
          </a:p>
          <a:p>
            <a:pPr marL="254000" indent="-254000" algn="l">
              <a:buSzPct val="100000"/>
              <a:defRPr sz="2600"/>
            </a:pPr>
            <a:r>
              <a:t>existence of critical end-point</a:t>
            </a:r>
          </a:p>
        </p:txBody>
      </p:sp>
      <p:sp>
        <p:nvSpPr>
          <p:cNvPr id="169" name="Shape 169"/>
          <p:cNvSpPr/>
          <p:nvPr/>
        </p:nvSpPr>
        <p:spPr>
          <a:xfrm>
            <a:off x="8669855" y="8796343"/>
            <a:ext cx="23002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10 GeV/nucleon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Probing the dense fireball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12505216" y="935778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7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2635" y="3301115"/>
            <a:ext cx="10090253" cy="412018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1867322" y="2789883"/>
            <a:ext cx="220476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600" b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p, Λ, Ξ</a:t>
            </a:r>
            <a:r>
              <a:rPr baseline="31999"/>
              <a:t>+</a:t>
            </a:r>
            <a:r>
              <a:t>, Ω</a:t>
            </a:r>
            <a:r>
              <a:rPr baseline="31999"/>
              <a:t>+</a:t>
            </a:r>
            <a:r>
              <a:t>,</a:t>
            </a:r>
            <a:r>
              <a:rPr baseline="31999"/>
              <a:t> </a:t>
            </a:r>
            <a:r>
              <a:t>J/ψ</a:t>
            </a:r>
          </a:p>
        </p:txBody>
      </p:sp>
      <p:sp>
        <p:nvSpPr>
          <p:cNvPr id="175" name="Shape 175"/>
          <p:cNvSpPr/>
          <p:nvPr/>
        </p:nvSpPr>
        <p:spPr>
          <a:xfrm>
            <a:off x="5118985" y="2789883"/>
            <a:ext cx="118680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600" b="1">
                <a:solidFill>
                  <a:srgbClr val="FFCA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Ξ</a:t>
            </a:r>
            <a:r>
              <a:rPr baseline="31999"/>
              <a:t>-</a:t>
            </a:r>
            <a:r>
              <a:t>, Ω</a:t>
            </a:r>
            <a:r>
              <a:rPr baseline="31999"/>
              <a:t>-</a:t>
            </a:r>
            <a:r>
              <a:t>, φ</a:t>
            </a:r>
          </a:p>
        </p:txBody>
      </p:sp>
      <p:sp>
        <p:nvSpPr>
          <p:cNvPr id="176" name="Shape 176"/>
          <p:cNvSpPr/>
          <p:nvPr/>
        </p:nvSpPr>
        <p:spPr>
          <a:xfrm>
            <a:off x="4409964" y="7224504"/>
            <a:ext cx="193115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600" b="1">
                <a:solidFill>
                  <a:srgbClr val="FF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ρ → e</a:t>
            </a:r>
            <a:r>
              <a:rPr baseline="31999"/>
              <a:t>+</a:t>
            </a:r>
            <a:r>
              <a:t>e</a:t>
            </a:r>
            <a:r>
              <a:rPr baseline="31999"/>
              <a:t>-</a:t>
            </a:r>
            <a:r>
              <a:t>,</a:t>
            </a:r>
            <a:r>
              <a:rPr baseline="31999"/>
              <a:t> </a:t>
            </a:r>
            <a:r>
              <a:t>μ</a:t>
            </a:r>
            <a:r>
              <a:rPr baseline="31999"/>
              <a:t>+</a:t>
            </a:r>
            <a:r>
              <a:t>μ</a:t>
            </a:r>
            <a:r>
              <a:rPr baseline="31999"/>
              <a:t>-</a:t>
            </a:r>
          </a:p>
        </p:txBody>
      </p:sp>
      <p:sp>
        <p:nvSpPr>
          <p:cNvPr id="177" name="Shape 177"/>
          <p:cNvSpPr/>
          <p:nvPr/>
        </p:nvSpPr>
        <p:spPr>
          <a:xfrm>
            <a:off x="10536606" y="2526007"/>
            <a:ext cx="142768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600" b="1">
                <a:solidFill>
                  <a:srgbClr val="00FC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π, K, Λ, ...</a:t>
            </a:r>
          </a:p>
        </p:txBody>
      </p:sp>
      <p:sp>
        <p:nvSpPr>
          <p:cNvPr id="178" name="Shape 178"/>
          <p:cNvSpPr/>
          <p:nvPr/>
        </p:nvSpPr>
        <p:spPr>
          <a:xfrm>
            <a:off x="9903583" y="6680588"/>
            <a:ext cx="247858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600"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resonance decays</a:t>
            </a:r>
          </a:p>
        </p:txBody>
      </p:sp>
      <p:sp>
        <p:nvSpPr>
          <p:cNvPr id="179" name="Shape 179"/>
          <p:cNvSpPr/>
          <p:nvPr/>
        </p:nvSpPr>
        <p:spPr>
          <a:xfrm flipV="1">
            <a:off x="5054465" y="3254437"/>
            <a:ext cx="637356" cy="179986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 flipV="1">
            <a:off x="2584370" y="3335704"/>
            <a:ext cx="242457" cy="197059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81" name="Shape 181"/>
          <p:cNvSpPr/>
          <p:nvPr/>
        </p:nvSpPr>
        <p:spPr>
          <a:xfrm flipV="1">
            <a:off x="9141519" y="3041449"/>
            <a:ext cx="1806790" cy="201285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5041795" y="5544404"/>
            <a:ext cx="351074" cy="170310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9729657" y="5405960"/>
            <a:ext cx="1343490" cy="134348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3494490" y="1447523"/>
            <a:ext cx="601582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/>
            </a:pPr>
            <a:r>
              <a:t>Au+Au collision at 10.7 GeV/nucleon as </a:t>
            </a:r>
            <a:br/>
            <a:r>
              <a:t>simulated in the UrQMD transport code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4294967295"/>
          </p:nvPr>
        </p:nvSpPr>
        <p:spPr>
          <a:xfrm>
            <a:off x="285648" y="7861562"/>
            <a:ext cx="12433503" cy="1398914"/>
          </a:xfrm>
          <a:prstGeom prst="rect">
            <a:avLst/>
          </a:prstGeom>
        </p:spPr>
        <p:txBody>
          <a:bodyPr anchor="t"/>
          <a:lstStyle/>
          <a:p>
            <a:pPr marL="254000" indent="-254000" algn="l">
              <a:buSzPct val="100000"/>
              <a:defRPr sz="2600"/>
            </a:pPr>
            <a:r>
              <a:t>Leptonic and hadronic signals from all stages of nucleus-nucleus collisions</a:t>
            </a:r>
          </a:p>
          <a:p>
            <a:pPr marL="254000" indent="-254000" algn="l">
              <a:buSzPct val="100000"/>
              <a:defRPr sz="2600"/>
            </a:pPr>
            <a:r>
              <a:t>Rare probes: multistrange hyperons, low mass vector mesons, charmonium, strange dibaryons, hypernuclei.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14481" r="6629"/>
          <a:stretch>
            <a:fillRect/>
          </a:stretch>
        </p:blipFill>
        <p:spPr>
          <a:xfrm>
            <a:off x="952500" y="1513699"/>
            <a:ext cx="11099813" cy="7126942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2552706" y="2811040"/>
            <a:ext cx="1720280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HADES: </a:t>
            </a:r>
          </a:p>
          <a:p>
            <a:pPr algn="l" defTabSz="457200"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p+p, p+A</a:t>
            </a:r>
          </a:p>
          <a:p>
            <a:pPr algn="l" defTabSz="457200"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A+A (low mult.)</a:t>
            </a:r>
          </a:p>
        </p:txBody>
      </p:sp>
      <p:sp>
        <p:nvSpPr>
          <p:cNvPr id="189" name="Shape 189"/>
          <p:cNvSpPr/>
          <p:nvPr/>
        </p:nvSpPr>
        <p:spPr>
          <a:xfrm>
            <a:off x="4404039" y="3050683"/>
            <a:ext cx="1170236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solidFill>
                  <a:srgbClr val="FF2600"/>
                </a:solidFill>
              </a:defRPr>
            </a:pPr>
            <a:r>
              <a:t>Micro</a:t>
            </a:r>
          </a:p>
          <a:p>
            <a:pPr>
              <a:defRPr sz="2200">
                <a:solidFill>
                  <a:srgbClr val="FF2600"/>
                </a:solidFill>
              </a:defRPr>
            </a:pPr>
            <a:r>
              <a:t>Vertex</a:t>
            </a:r>
          </a:p>
          <a:p>
            <a:pPr>
              <a:defRPr sz="2200">
                <a:solidFill>
                  <a:srgbClr val="FF2600"/>
                </a:solidFill>
              </a:defRPr>
            </a:pPr>
            <a:r>
              <a:t>Detector</a:t>
            </a:r>
          </a:p>
        </p:txBody>
      </p:sp>
      <p:sp>
        <p:nvSpPr>
          <p:cNvPr id="190" name="Shape 190"/>
          <p:cNvSpPr/>
          <p:nvPr/>
        </p:nvSpPr>
        <p:spPr>
          <a:xfrm>
            <a:off x="4096634" y="2585312"/>
            <a:ext cx="191594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Dipole magnet</a:t>
            </a:r>
          </a:p>
        </p:txBody>
      </p:sp>
      <p:sp>
        <p:nvSpPr>
          <p:cNvPr id="191" name="Shape 191"/>
          <p:cNvSpPr/>
          <p:nvPr/>
        </p:nvSpPr>
        <p:spPr>
          <a:xfrm>
            <a:off x="3448990" y="2119941"/>
            <a:ext cx="308033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2600"/>
                </a:solidFill>
              </a:defRPr>
            </a:lvl1pPr>
          </a:lstStyle>
          <a:p>
            <a:r>
              <a:t>Silicon Tracking System</a:t>
            </a:r>
          </a:p>
        </p:txBody>
      </p:sp>
      <p:sp>
        <p:nvSpPr>
          <p:cNvPr id="192" name="Shape 192"/>
          <p:cNvSpPr/>
          <p:nvPr/>
        </p:nvSpPr>
        <p:spPr>
          <a:xfrm flipH="1" flipV="1">
            <a:off x="6398015" y="2607386"/>
            <a:ext cx="128684" cy="1842409"/>
          </a:xfrm>
          <a:prstGeom prst="line">
            <a:avLst/>
          </a:prstGeom>
          <a:ln w="381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93" name="Shape 193"/>
          <p:cNvSpPr/>
          <p:nvPr/>
        </p:nvSpPr>
        <p:spPr>
          <a:xfrm flipH="1" flipV="1">
            <a:off x="5545517" y="4122851"/>
            <a:ext cx="811999" cy="811999"/>
          </a:xfrm>
          <a:prstGeom prst="line">
            <a:avLst/>
          </a:prstGeom>
          <a:ln w="381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9033921" y="1623023"/>
            <a:ext cx="2899024" cy="431801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Time-of-flight detector </a:t>
            </a:r>
          </a:p>
        </p:txBody>
      </p:sp>
      <p:sp>
        <p:nvSpPr>
          <p:cNvPr id="195" name="Shape 195"/>
          <p:cNvSpPr/>
          <p:nvPr/>
        </p:nvSpPr>
        <p:spPr>
          <a:xfrm flipH="1" flipV="1">
            <a:off x="5798239" y="3053815"/>
            <a:ext cx="643882" cy="1419361"/>
          </a:xfrm>
          <a:prstGeom prst="line">
            <a:avLst/>
          </a:prstGeom>
          <a:ln w="381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 flipH="1" flipV="1">
            <a:off x="10499049" y="2055870"/>
            <a:ext cx="236535" cy="1419361"/>
          </a:xfrm>
          <a:prstGeom prst="line">
            <a:avLst/>
          </a:prstGeom>
          <a:ln w="381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0744033" y="6758217"/>
            <a:ext cx="1418804" cy="10922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Projectile</a:t>
            </a:r>
          </a:p>
          <a:p>
            <a:pPr>
              <a:defRPr sz="2200"/>
            </a:pPr>
            <a:r>
              <a:t>spectator </a:t>
            </a:r>
          </a:p>
          <a:p>
            <a:pPr>
              <a:defRPr sz="2200"/>
            </a:pPr>
            <a:r>
              <a:t>detector</a:t>
            </a:r>
          </a:p>
        </p:txBody>
      </p:sp>
      <p:sp>
        <p:nvSpPr>
          <p:cNvPr id="198" name="Shape 198"/>
          <p:cNvSpPr/>
          <p:nvPr/>
        </p:nvSpPr>
        <p:spPr>
          <a:xfrm flipV="1">
            <a:off x="11307005" y="4699959"/>
            <a:ext cx="1" cy="2106282"/>
          </a:xfrm>
          <a:prstGeom prst="line">
            <a:avLst/>
          </a:prstGeom>
          <a:ln w="381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8859963" y="3217395"/>
            <a:ext cx="1408436" cy="1092201"/>
          </a:xfrm>
          <a:prstGeom prst="rect">
            <a:avLst/>
          </a:prstGeom>
          <a:solidFill>
            <a:srgbClr val="FFFFFF">
              <a:alpha val="688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Transition</a:t>
            </a:r>
          </a:p>
          <a:p>
            <a:pPr>
              <a:defRPr sz="2200"/>
            </a:pPr>
            <a:r>
              <a:t>radiation</a:t>
            </a:r>
          </a:p>
          <a:p>
            <a:pPr>
              <a:defRPr sz="2200"/>
            </a:pPr>
            <a:r>
              <a:t>detector</a:t>
            </a:r>
          </a:p>
        </p:txBody>
      </p:sp>
      <p:sp>
        <p:nvSpPr>
          <p:cNvPr id="200" name="Shape 200"/>
          <p:cNvSpPr/>
          <p:nvPr/>
        </p:nvSpPr>
        <p:spPr>
          <a:xfrm>
            <a:off x="8077033" y="7736117"/>
            <a:ext cx="1900387" cy="4318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Muon detector</a:t>
            </a:r>
          </a:p>
        </p:txBody>
      </p:sp>
      <p:sp>
        <p:nvSpPr>
          <p:cNvPr id="201" name="Shape 201"/>
          <p:cNvSpPr/>
          <p:nvPr/>
        </p:nvSpPr>
        <p:spPr>
          <a:xfrm>
            <a:off x="6712891" y="1624641"/>
            <a:ext cx="1620714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Ring</a:t>
            </a:r>
          </a:p>
          <a:p>
            <a:pPr>
              <a:defRPr sz="2200"/>
            </a:pPr>
            <a:r>
              <a:t>imaging</a:t>
            </a:r>
          </a:p>
          <a:p>
            <a:pPr>
              <a:defRPr sz="2200"/>
            </a:pPr>
            <a:r>
              <a:t>Cherenkov </a:t>
            </a:r>
          </a:p>
          <a:p>
            <a:pPr>
              <a:defRPr sz="2200"/>
            </a:pPr>
            <a:r>
              <a:t>detector</a:t>
            </a:r>
          </a:p>
        </p:txBody>
      </p:sp>
      <p:sp>
        <p:nvSpPr>
          <p:cNvPr id="202" name="Shape 202"/>
          <p:cNvSpPr/>
          <p:nvPr/>
        </p:nvSpPr>
        <p:spPr>
          <a:xfrm flipV="1">
            <a:off x="7281460" y="3031370"/>
            <a:ext cx="1" cy="1422401"/>
          </a:xfrm>
          <a:prstGeom prst="line">
            <a:avLst/>
          </a:prstGeom>
          <a:ln w="381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 flipH="1" flipV="1">
            <a:off x="8562101" y="5474927"/>
            <a:ext cx="328064" cy="2299044"/>
          </a:xfrm>
          <a:prstGeom prst="line">
            <a:avLst/>
          </a:prstGeom>
          <a:ln w="381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1463255" y="6408549"/>
            <a:ext cx="5487976" cy="4318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Online event selection on a computing farm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4294967295"/>
          </p:nvPr>
        </p:nvSpPr>
        <p:spPr>
          <a:xfrm>
            <a:off x="12505216" y="926888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4294967295"/>
          </p:nvPr>
        </p:nvSpPr>
        <p:spPr>
          <a:xfrm>
            <a:off x="612375" y="8767852"/>
            <a:ext cx="11699965" cy="989727"/>
          </a:xfrm>
          <a:prstGeom prst="rect">
            <a:avLst/>
          </a:prstGeom>
        </p:spPr>
        <p:txBody>
          <a:bodyPr numCol="2" spcCol="75662" anchor="t">
            <a:normAutofit lnSpcReduction="10000"/>
          </a:bodyPr>
          <a:lstStyle/>
          <a:p>
            <a:pPr marL="342264" indent="-342264" algn="l" defTabSz="578358">
              <a:spcBef>
                <a:spcPts val="400"/>
              </a:spcBef>
              <a:defRPr sz="2772"/>
            </a:pPr>
            <a:r>
              <a:t>Vertexing: MVD</a:t>
            </a:r>
          </a:p>
          <a:p>
            <a:pPr marL="342264" indent="-342264" algn="l" defTabSz="578358">
              <a:spcBef>
                <a:spcPts val="400"/>
              </a:spcBef>
              <a:defRPr sz="2772"/>
            </a:pPr>
            <a:r>
              <a:t>Tracking: STS, MUCH, TRD, ToF</a:t>
            </a:r>
          </a:p>
          <a:p>
            <a:pPr marL="342264" indent="-342264" algn="l" defTabSz="578358">
              <a:spcBef>
                <a:spcPts val="400"/>
              </a:spcBef>
              <a:defRPr sz="2772"/>
            </a:pPr>
            <a:r>
              <a:t>Particle ID: RICH, TRD, ToF</a:t>
            </a:r>
          </a:p>
          <a:p>
            <a:pPr marL="342264" indent="-342264" algn="l" defTabSz="578358">
              <a:spcBef>
                <a:spcPts val="400"/>
              </a:spcBef>
              <a:defRPr sz="2772"/>
            </a:pPr>
            <a:r>
              <a:t>Calorimetry:  ECAL, PSD</a:t>
            </a:r>
          </a:p>
        </p:txBody>
      </p:sp>
      <p:sp>
        <p:nvSpPr>
          <p:cNvPr id="207" name="Shape 207"/>
          <p:cNvSpPr>
            <a:spLocks noGrp="1"/>
          </p:cNvSpPr>
          <p:nvPr>
            <p:ph type="title" idx="4294967295"/>
          </p:nvPr>
        </p:nvSpPr>
        <p:spPr>
          <a:xfrm>
            <a:off x="952500" y="444500"/>
            <a:ext cx="11099800" cy="888767"/>
          </a:xfrm>
          <a:prstGeom prst="rect">
            <a:avLst/>
          </a:prstGeom>
        </p:spPr>
        <p:txBody>
          <a:bodyPr/>
          <a:lstStyle/>
          <a:p>
            <a:r>
              <a:t>CВМ experiment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12505216" y="935778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952500" y="125071"/>
            <a:ext cx="11099800" cy="8389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Tracking challenge</a:t>
            </a:r>
          </a:p>
        </p:txBody>
      </p:sp>
      <p:sp>
        <p:nvSpPr>
          <p:cNvPr id="212" name="Shape 212"/>
          <p:cNvSpPr/>
          <p:nvPr/>
        </p:nvSpPr>
        <p:spPr>
          <a:xfrm>
            <a:off x="2889987" y="8289288"/>
            <a:ext cx="7224826" cy="1397001"/>
          </a:xfrm>
          <a:prstGeom prst="rect">
            <a:avLst/>
          </a:prstGeom>
          <a:solidFill>
            <a:srgbClr val="929292">
              <a:alpha val="5955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87654" indent="-287654" algn="l" defTabSz="457200">
              <a:defRPr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central nucleus-nucleus collision</a:t>
            </a:r>
          </a:p>
          <a:p>
            <a:pPr marL="287654" indent="-287654" algn="l" defTabSz="457200">
              <a:defRPr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~700 charged particles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sldNum" sz="quarter" idx="2"/>
          </p:nvPr>
        </p:nvSpPr>
        <p:spPr>
          <a:xfrm>
            <a:off x="12505216" y="935778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1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952500" y="125071"/>
            <a:ext cx="11099800" cy="8389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Experimental requirements</a:t>
            </a:r>
          </a:p>
        </p:txBody>
      </p:sp>
      <p:sp>
        <p:nvSpPr>
          <p:cNvPr id="217" name="Shape 217"/>
          <p:cNvSpPr/>
          <p:nvPr/>
        </p:nvSpPr>
        <p:spPr>
          <a:xfrm>
            <a:off x="286711" y="2876764"/>
            <a:ext cx="12431378" cy="5283201"/>
          </a:xfrm>
          <a:prstGeom prst="rect">
            <a:avLst/>
          </a:prstGeom>
          <a:solidFill>
            <a:srgbClr val="929292">
              <a:alpha val="5955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 algn="l" defTabSz="457200">
              <a:buSzPct val="100000"/>
              <a:buChar char="•"/>
              <a:defRPr sz="4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10</a:t>
            </a:r>
            <a:r>
              <a:rPr baseline="31999"/>
              <a:t>5</a:t>
            </a:r>
            <a:r>
              <a:t> - 10</a:t>
            </a:r>
            <a:r>
              <a:rPr baseline="31999"/>
              <a:t>7</a:t>
            </a:r>
            <a:r>
              <a:t> Au+Au collisions per second.</a:t>
            </a:r>
          </a:p>
          <a:p>
            <a:pPr marL="444500" indent="-444500" algn="l" defTabSz="457200">
              <a:buSzPct val="100000"/>
              <a:buChar char="•"/>
              <a:defRPr sz="4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secondary vertex determination (σ≈50 µm)</a:t>
            </a:r>
          </a:p>
          <a:p>
            <a:pPr marL="444500" indent="-444500" algn="l" defTabSz="457200">
              <a:buSzPct val="100000"/>
              <a:buChar char="•"/>
              <a:defRPr sz="4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track reconstruction from hadron and lepton probes  </a:t>
            </a:r>
          </a:p>
          <a:p>
            <a:pPr marL="444500" indent="-444500" algn="l" defTabSz="457200">
              <a:buSzPct val="100000"/>
              <a:buChar char="•"/>
              <a:defRPr sz="4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fast and radiation tolerant detectors</a:t>
            </a:r>
          </a:p>
          <a:p>
            <a:pPr marL="444500" indent="-444500" algn="l" defTabSz="457200">
              <a:buSzPct val="100000"/>
              <a:buChar char="•"/>
              <a:defRPr sz="4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self-triggering front-end electronics</a:t>
            </a:r>
          </a:p>
          <a:p>
            <a:pPr marL="444500" indent="-444500" algn="l" defTabSz="457200">
              <a:buSzPct val="100000"/>
              <a:buChar char="•"/>
              <a:defRPr sz="4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fast data acquisition system + online event selection</a:t>
            </a:r>
            <a:br/>
            <a:r>
              <a:t> on a computing farm</a:t>
            </a:r>
          </a:p>
          <a:p>
            <a:pPr marL="444500" indent="-444500" algn="l" defTabSz="457200">
              <a:buSzPct val="100000"/>
              <a:buChar char="•"/>
              <a:defRPr sz="4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4D track reconstruction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Online data flow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xfrm>
            <a:off x="12505216" y="935778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228" name="Group 228"/>
          <p:cNvGrpSpPr/>
          <p:nvPr/>
        </p:nvGrpSpPr>
        <p:grpSpPr>
          <a:xfrm>
            <a:off x="214268" y="1492324"/>
            <a:ext cx="12576264" cy="7688323"/>
            <a:chOff x="0" y="0"/>
            <a:chExt cx="12576262" cy="7688322"/>
          </a:xfrm>
        </p:grpSpPr>
        <p:grpSp>
          <p:nvGrpSpPr>
            <p:cNvPr id="223" name="Group 223"/>
            <p:cNvGrpSpPr/>
            <p:nvPr/>
          </p:nvGrpSpPr>
          <p:grpSpPr>
            <a:xfrm>
              <a:off x="-1" y="0"/>
              <a:ext cx="12576264" cy="7688323"/>
              <a:chOff x="0" y="0"/>
              <a:chExt cx="12576262" cy="7688322"/>
            </a:xfrm>
          </p:grpSpPr>
          <p:pic>
            <p:nvPicPr>
              <p:cNvPr id="221" name="image93.png" descr="Bildschirmfoto 2013-11-15 um 14.20.56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50935" y="0"/>
                <a:ext cx="11525328" cy="76883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2" name="Shape 222"/>
              <p:cNvSpPr/>
              <p:nvPr/>
            </p:nvSpPr>
            <p:spPr>
              <a:xfrm>
                <a:off x="-1" y="3135531"/>
                <a:ext cx="2857439" cy="237721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2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First-level Event Selector</a:t>
                </a:r>
              </a:p>
            </p:txBody>
          </p:sp>
        </p:grpSp>
        <p:pic>
          <p:nvPicPr>
            <p:cNvPr id="224" name="image9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303579" y="1163591"/>
              <a:ext cx="590060" cy="486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image9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455174" y="1149773"/>
              <a:ext cx="590059" cy="486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mage9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88353" y="1149773"/>
              <a:ext cx="590060" cy="486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image9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440676" y="1149773"/>
              <a:ext cx="590059" cy="486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Silicon Tracking System</a:t>
            </a:r>
          </a:p>
        </p:txBody>
      </p:sp>
      <p:sp>
        <p:nvSpPr>
          <p:cNvPr id="231" name="Shape 231"/>
          <p:cNvSpPr>
            <a:spLocks noGrp="1"/>
          </p:cNvSpPr>
          <p:nvPr>
            <p:ph type="sldNum" sz="quarter" idx="2"/>
          </p:nvPr>
        </p:nvSpPr>
        <p:spPr>
          <a:xfrm>
            <a:off x="12505216" y="935778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3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383" y="1473060"/>
            <a:ext cx="11389501" cy="592596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>
            <a:spLocks noGrp="1"/>
          </p:cNvSpPr>
          <p:nvPr>
            <p:ph type="body" sz="quarter" idx="4294967295"/>
          </p:nvPr>
        </p:nvSpPr>
        <p:spPr>
          <a:xfrm>
            <a:off x="309032" y="7437802"/>
            <a:ext cx="12386736" cy="2012819"/>
          </a:xfrm>
          <a:prstGeom prst="rect">
            <a:avLst/>
          </a:prstGeom>
        </p:spPr>
        <p:txBody>
          <a:bodyPr numCol="2" spcCol="619336" anchor="t">
            <a:noAutofit/>
          </a:bodyPr>
          <a:lstStyle/>
          <a:p>
            <a:pPr marL="190500" indent="-190500" algn="l">
              <a:buSzPct val="100000"/>
            </a:pPr>
            <a:r>
              <a:t>8 tracking stations in the magnet aperture</a:t>
            </a:r>
          </a:p>
          <a:p>
            <a:pPr marL="190500" indent="-190500" algn="l">
              <a:buSzPct val="100000"/>
            </a:pPr>
            <a:r>
              <a:t>double-sided silicon microstrip detectors</a:t>
            </a:r>
          </a:p>
          <a:p>
            <a:pPr marL="190500" indent="-190500" algn="l">
              <a:buSzPct val="100000"/>
            </a:pPr>
            <a:r>
              <a:t>Acceptance:   2.5˚&lt; 𝜃 &lt; 25˚</a:t>
            </a:r>
          </a:p>
          <a:p>
            <a:pPr marL="190500" indent="-190500" algn="l">
              <a:buSzPct val="100000"/>
            </a:pPr>
            <a:r>
              <a:t>Active area: 4 m</a:t>
            </a:r>
            <a:r>
              <a:rPr baseline="31999"/>
              <a:t>2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1140</Words>
  <Application>Microsoft Macintosh PowerPoint</Application>
  <PresentationFormat>Custom</PresentationFormat>
  <Paragraphs>268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White</vt:lpstr>
      <vt:lpstr>The Silicon Tracking System of the CBM experiment at FAIR</vt:lpstr>
      <vt:lpstr>Facility for Antiproton and Ion Research</vt:lpstr>
      <vt:lpstr>QCD phase diagram</vt:lpstr>
      <vt:lpstr>Probing the dense fireball</vt:lpstr>
      <vt:lpstr>CВМ experiment</vt:lpstr>
      <vt:lpstr>Tracking challenge</vt:lpstr>
      <vt:lpstr>Experimental requirements</vt:lpstr>
      <vt:lpstr>Online data flow</vt:lpstr>
      <vt:lpstr>Silicon Tracking System</vt:lpstr>
      <vt:lpstr>STS integration concept</vt:lpstr>
      <vt:lpstr>Detector module concept</vt:lpstr>
      <vt:lpstr>Silicon microstrip sensors</vt:lpstr>
      <vt:lpstr>Silicon microstrip sensors</vt:lpstr>
      <vt:lpstr>Charge collection studies</vt:lpstr>
      <vt:lpstr>Microcables</vt:lpstr>
      <vt:lpstr>STS-XYTER ASIC</vt:lpstr>
      <vt:lpstr>Detector module assembly</vt:lpstr>
      <vt:lpstr>Current engineering studies</vt:lpstr>
      <vt:lpstr>Radiation environment</vt:lpstr>
      <vt:lpstr>STS performance simulation</vt:lpstr>
      <vt:lpstr>Feasibility studies at SIS-100</vt:lpstr>
      <vt:lpstr>Summary</vt:lpstr>
      <vt:lpstr>Institutions participating in STS</vt:lpstr>
      <vt:lpstr>CBM STS assembly flow</vt:lpstr>
      <vt:lpstr>STS related presentations at DPG 2016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Silicon Tracking System of the CBM experiment at FAIR</dc:title>
  <cp:lastModifiedBy>Anton Lymanets</cp:lastModifiedBy>
  <cp:revision>1</cp:revision>
  <dcterms:modified xsi:type="dcterms:W3CDTF">2016-03-15T19:39:18Z</dcterms:modified>
</cp:coreProperties>
</file>