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7"/>
  </p:notesMasterIdLst>
  <p:sldIdLst>
    <p:sldId id="428" r:id="rId2"/>
    <p:sldId id="561" r:id="rId3"/>
    <p:sldId id="562" r:id="rId4"/>
    <p:sldId id="547" r:id="rId5"/>
    <p:sldId id="563" r:id="rId6"/>
    <p:sldId id="564" r:id="rId7"/>
    <p:sldId id="540" r:id="rId8"/>
    <p:sldId id="522" r:id="rId9"/>
    <p:sldId id="569" r:id="rId10"/>
    <p:sldId id="583" r:id="rId11"/>
    <p:sldId id="571" r:id="rId12"/>
    <p:sldId id="572" r:id="rId13"/>
    <p:sldId id="573" r:id="rId14"/>
    <p:sldId id="567" r:id="rId15"/>
    <p:sldId id="58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29E3"/>
    <a:srgbClr val="008000"/>
    <a:srgbClr val="D78585"/>
    <a:srgbClr val="8D94D3"/>
    <a:srgbClr val="84A6DC"/>
    <a:srgbClr val="E07C7C"/>
    <a:srgbClr val="FA6A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586" autoAdjust="0"/>
  </p:normalViewPr>
  <p:slideViewPr>
    <p:cSldViewPr>
      <p:cViewPr varScale="1">
        <p:scale>
          <a:sx n="63" d="100"/>
          <a:sy n="63" d="100"/>
        </p:scale>
        <p:origin x="-1277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EF8262-43CE-4346-9986-6417FA686769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19A6AE-04E3-4034-8CBE-C37C0092E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10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954560" cy="365125"/>
          </a:xfrm>
        </p:spPr>
        <p:txBody>
          <a:bodyPr/>
          <a:lstStyle/>
          <a:p>
            <a:r>
              <a:rPr lang="en-US" dirty="0" smtClean="0"/>
              <a:t>HK 60.6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4032448" cy="365125"/>
          </a:xfrm>
        </p:spPr>
        <p:txBody>
          <a:bodyPr/>
          <a:lstStyle/>
          <a:p>
            <a:r>
              <a:rPr lang="en-US" dirty="0" smtClean="0"/>
              <a:t>The Readout Chain of the CBM STS Detector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96336" y="6356350"/>
            <a:ext cx="1090464" cy="365125"/>
          </a:xfrm>
        </p:spPr>
        <p:txBody>
          <a:bodyPr/>
          <a:lstStyle/>
          <a:p>
            <a:fld id="{7F8426EE-EA66-4DDF-94DB-B3ACD6D634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TRD Shifter Training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26EE-EA66-4DDF-94DB-B3ACD6D634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TRD Shifter Training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26EE-EA66-4DDF-94DB-B3ACD6D634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936104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784" y="6520259"/>
            <a:ext cx="3528392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The Readout Chain of the CBM STS Detector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>
            <a:lvl1pPr>
              <a:defRPr sz="1400" b="1">
                <a:solidFill>
                  <a:schemeClr val="tx2"/>
                </a:solidFill>
              </a:defRPr>
            </a:lvl1pPr>
          </a:lstStyle>
          <a:p>
            <a:fld id="{7F8426EE-EA66-4DDF-94DB-B3ACD6D634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TRD Shifter Training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26EE-EA66-4DDF-94DB-B3ACD6D634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TRD Shifter Training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26EE-EA66-4DDF-94DB-B3ACD6D634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TRD Shifter Training 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26EE-EA66-4DDF-94DB-B3ACD6D634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TRD Shifter Training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26EE-EA66-4DDF-94DB-B3ACD6D634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TRD Shifter Training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26EE-EA66-4DDF-94DB-B3ACD6D634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TRD Shifter Training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26EE-EA66-4DDF-94DB-B3ACD6D634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TRD Shifter Training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26EE-EA66-4DDF-94DB-B3ACD6D634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TRD Shifter Training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426EE-EA66-4DDF-94DB-B3ACD6D634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251520" y="188640"/>
            <a:ext cx="2160240" cy="1718301"/>
            <a:chOff x="4082" y="2342"/>
            <a:chExt cx="1474" cy="1207"/>
          </a:xfrm>
        </p:grpSpPr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2" y="2381"/>
              <a:ext cx="1084" cy="1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5148" y="2342"/>
              <a:ext cx="408" cy="1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83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r>
                <a:rPr lang="de-DE" sz="4800" b="1">
                  <a:solidFill>
                    <a:srgbClr val="FF9933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rPr>
                <a:t>CBM</a:t>
              </a:r>
            </a:p>
          </p:txBody>
        </p:sp>
      </p:grp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21288"/>
            <a:ext cx="2160240" cy="559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98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16632"/>
            <a:ext cx="2572430" cy="26179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02072" y="515432"/>
            <a:ext cx="542136" cy="19774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</a:t>
            </a:r>
          </a:p>
          <a:p>
            <a:pPr>
              <a:lnSpc>
                <a:spcPts val="4900"/>
              </a:lnSpc>
            </a:pP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</a:t>
            </a:r>
          </a:p>
          <a:p>
            <a:pPr>
              <a:lnSpc>
                <a:spcPts val="4900"/>
              </a:lnSpc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</a:t>
            </a:r>
            <a:endParaRPr lang="en-GB" sz="44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3212976"/>
            <a:ext cx="8352928" cy="1944216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tx2"/>
                </a:solidFill>
              </a:rPr>
              <a:t/>
            </a:r>
            <a:br>
              <a:rPr lang="en-US" sz="4000" b="1" dirty="0" smtClean="0">
                <a:solidFill>
                  <a:schemeClr val="tx2"/>
                </a:solidFill>
              </a:rPr>
            </a:br>
            <a:r>
              <a:rPr lang="en-US" sz="3100" dirty="0" smtClean="0">
                <a:solidFill>
                  <a:schemeClr val="tx2"/>
                </a:solidFill>
              </a:rPr>
              <a:t>HK 60.6</a:t>
            </a:r>
            <a:r>
              <a:rPr lang="en-US" sz="4000" b="1" dirty="0" smtClean="0">
                <a:solidFill>
                  <a:schemeClr val="tx2"/>
                </a:solidFill>
              </a:rPr>
              <a:t/>
            </a:r>
            <a:br>
              <a:rPr lang="en-US" sz="4000" b="1" dirty="0" smtClean="0">
                <a:solidFill>
                  <a:schemeClr val="tx2"/>
                </a:solidFill>
              </a:rPr>
            </a:br>
            <a:r>
              <a:rPr lang="en-US" sz="4000" b="1" i="1" dirty="0" smtClean="0">
                <a:solidFill>
                  <a:schemeClr val="tx2"/>
                </a:solidFill>
              </a:rPr>
              <a:t>The Readout Chain of the CBM </a:t>
            </a:r>
            <a:br>
              <a:rPr lang="en-US" sz="4000" b="1" i="1" dirty="0" smtClean="0">
                <a:solidFill>
                  <a:schemeClr val="tx2"/>
                </a:solidFill>
              </a:rPr>
            </a:br>
            <a:r>
              <a:rPr lang="en-US" sz="4000" b="1" i="1" dirty="0" smtClean="0">
                <a:solidFill>
                  <a:schemeClr val="tx2"/>
                </a:solidFill>
              </a:rPr>
              <a:t>STS Detector</a:t>
            </a:r>
            <a:r>
              <a:rPr lang="en-US" sz="4000" b="1" dirty="0" smtClean="0">
                <a:solidFill>
                  <a:schemeClr val="tx2"/>
                </a:solidFill>
              </a:rPr>
              <a:t/>
            </a:r>
            <a:br>
              <a:rPr lang="en-US" sz="4000" b="1" dirty="0" smtClean="0">
                <a:solidFill>
                  <a:schemeClr val="tx2"/>
                </a:solidFill>
              </a:rPr>
            </a:br>
            <a:r>
              <a:rPr lang="en-US" sz="2200" b="1" dirty="0" smtClean="0">
                <a:solidFill>
                  <a:schemeClr val="tx2"/>
                </a:solidFill>
              </a:rPr>
              <a:t> </a:t>
            </a:r>
            <a:r>
              <a:rPr lang="en-US" sz="3100" b="1" dirty="0" smtClean="0">
                <a:solidFill>
                  <a:schemeClr val="tx2"/>
                </a:solidFill>
              </a:rPr>
              <a:t/>
            </a:r>
            <a:br>
              <a:rPr lang="en-US" sz="3100" b="1" dirty="0" smtClean="0">
                <a:solidFill>
                  <a:schemeClr val="tx2"/>
                </a:solidFill>
              </a:rPr>
            </a:br>
            <a:r>
              <a:rPr lang="en-US" sz="1100" dirty="0" smtClean="0">
                <a:solidFill>
                  <a:schemeClr val="tx2"/>
                </a:solidFill>
              </a:rPr>
              <a:t/>
            </a:r>
            <a:br>
              <a:rPr lang="en-US" sz="1100" dirty="0" smtClean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chemeClr val="tx2"/>
                </a:solidFill>
              </a:rPr>
              <a:t>DPG Spring Meeting </a:t>
            </a:r>
            <a:r>
              <a:rPr lang="en-US" sz="2400" dirty="0" err="1" smtClean="0">
                <a:solidFill>
                  <a:schemeClr val="tx2"/>
                </a:solidFill>
              </a:rPr>
              <a:t>Fachverband</a:t>
            </a:r>
            <a:r>
              <a:rPr lang="en-US" sz="2400" dirty="0" smtClean="0">
                <a:solidFill>
                  <a:schemeClr val="tx2"/>
                </a:solidFill>
              </a:rPr>
              <a:t> “</a:t>
            </a:r>
            <a:r>
              <a:rPr lang="en-US" sz="2400" dirty="0" err="1" smtClean="0">
                <a:solidFill>
                  <a:schemeClr val="tx2"/>
                </a:solidFill>
              </a:rPr>
              <a:t>Physik</a:t>
            </a:r>
            <a:r>
              <a:rPr lang="en-US" sz="2400" dirty="0" smtClean="0">
                <a:solidFill>
                  <a:schemeClr val="tx2"/>
                </a:solidFill>
              </a:rPr>
              <a:t> der </a:t>
            </a:r>
            <a:r>
              <a:rPr lang="en-US" sz="2400" dirty="0" err="1" smtClean="0">
                <a:solidFill>
                  <a:schemeClr val="tx2"/>
                </a:solidFill>
              </a:rPr>
              <a:t>Hadronen</a:t>
            </a:r>
            <a:r>
              <a:rPr lang="en-US" sz="2400" dirty="0" smtClean="0">
                <a:solidFill>
                  <a:schemeClr val="tx2"/>
                </a:solidFill>
              </a:rPr>
              <a:t> und </a:t>
            </a:r>
            <a:r>
              <a:rPr lang="en-US" sz="2400" dirty="0" err="1" smtClean="0">
                <a:solidFill>
                  <a:schemeClr val="tx2"/>
                </a:solidFill>
              </a:rPr>
              <a:t>Kerne</a:t>
            </a:r>
            <a:r>
              <a:rPr lang="en-US" sz="2400" dirty="0" smtClean="0">
                <a:solidFill>
                  <a:schemeClr val="tx2"/>
                </a:solidFill>
              </a:rPr>
              <a:t>” </a:t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chemeClr val="tx2"/>
                </a:solidFill>
              </a:rPr>
              <a:t>Darmstadt, 17. March 2016 </a:t>
            </a:r>
            <a:r>
              <a:rPr lang="en-US" sz="800" dirty="0" smtClean="0">
                <a:solidFill>
                  <a:schemeClr val="tx2"/>
                </a:solidFill>
              </a:rPr>
              <a:t/>
            </a:r>
            <a:br>
              <a:rPr lang="en-US" sz="800" dirty="0" smtClean="0">
                <a:solidFill>
                  <a:schemeClr val="tx2"/>
                </a:solidFill>
              </a:rPr>
            </a:br>
            <a:r>
              <a:rPr lang="en-US" sz="2400" b="1" dirty="0" smtClean="0">
                <a:solidFill>
                  <a:schemeClr val="tx2"/>
                </a:solidFill>
              </a:rPr>
              <a:t>J. </a:t>
            </a:r>
            <a:r>
              <a:rPr lang="en-US" sz="2400" b="1" dirty="0" err="1" smtClean="0">
                <a:solidFill>
                  <a:schemeClr val="tx2"/>
                </a:solidFill>
              </a:rPr>
              <a:t>Lehnert</a:t>
            </a:r>
            <a:r>
              <a:rPr lang="en-US" sz="2400" dirty="0" smtClean="0">
                <a:solidFill>
                  <a:schemeClr val="tx2"/>
                </a:solidFill>
              </a:rPr>
              <a:t>, D. Emschermann </a:t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en-US" sz="2200" dirty="0" smtClean="0">
                <a:solidFill>
                  <a:schemeClr val="tx2"/>
                </a:solidFill>
              </a:rPr>
              <a:t>for the CBM Collaboration</a:t>
            </a:r>
            <a:br>
              <a:rPr lang="en-US" sz="2200" dirty="0" smtClean="0">
                <a:solidFill>
                  <a:schemeClr val="tx2"/>
                </a:solidFill>
              </a:rPr>
            </a:b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738" y="5805264"/>
            <a:ext cx="1209734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58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DPB </a:t>
            </a:r>
            <a:r>
              <a:rPr lang="en-US" dirty="0"/>
              <a:t>Firmware </a:t>
            </a:r>
            <a:r>
              <a:rPr lang="en-US" dirty="0" smtClean="0"/>
              <a:t>Blocks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229600" cy="1656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Modular DPB firmware</a:t>
            </a:r>
          </a:p>
          <a:p>
            <a:r>
              <a:rPr lang="en-US" sz="2000" dirty="0"/>
              <a:t>c</a:t>
            </a:r>
            <a:r>
              <a:rPr lang="en-US" sz="2000" dirty="0" smtClean="0"/>
              <a:t>ommon functionality and system &amp; task specific blocks</a:t>
            </a:r>
          </a:p>
          <a:p>
            <a:r>
              <a:rPr lang="en-US" sz="2000" dirty="0" smtClean="0"/>
              <a:t>for ongoing test &amp; development activities and towards full DAQ chain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26EE-EA66-4DDF-94DB-B3ACD6D6341A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510042"/>
              </p:ext>
            </p:extLst>
          </p:nvPr>
        </p:nvGraphicFramePr>
        <p:xfrm>
          <a:off x="323528" y="2060848"/>
          <a:ext cx="8568952" cy="431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1545833"/>
                <a:gridCol w="1838543"/>
                <a:gridCol w="1656184"/>
                <a:gridCol w="165618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 interfaces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Control blocks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Processing</a:t>
                      </a:r>
                      <a:r>
                        <a:rPr lang="en-US" baseline="0" dirty="0" smtClean="0"/>
                        <a:t> blocks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Readout interfaces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GBT-FPGA</a:t>
                      </a:r>
                    </a:p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(optical GBT link)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B050"/>
                          </a:solidFill>
                        </a:rPr>
                        <a:t>IPbus</a:t>
                      </a:r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 CNTL/PHY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TFC CNTL/PHY</a:t>
                      </a:r>
                      <a:endParaRPr lang="en-GB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Stream Merger</a:t>
                      </a:r>
                      <a:endParaRPr lang="en-GB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FLES interface CNTL/PHY</a:t>
                      </a:r>
                      <a:endParaRPr lang="en-GB" dirty="0" smtClean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IC/EC master</a:t>
                      </a:r>
                      <a:endParaRPr lang="en-GB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uSlice</a:t>
                      </a:r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Builder</a:t>
                      </a:r>
                      <a:endParaRPr lang="en-GB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E-Link</a:t>
                      </a:r>
                      <a:endParaRPr lang="en-GB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CDAQ</a:t>
                      </a:r>
                      <a:r>
                        <a:rPr lang="en-US" baseline="0" dirty="0" smtClean="0">
                          <a:solidFill>
                            <a:srgbClr val="00B050"/>
                          </a:solidFill>
                        </a:rPr>
                        <a:t> readout/</a:t>
                      </a:r>
                      <a:r>
                        <a:rPr lang="en-US" baseline="0" dirty="0" err="1" smtClean="0">
                          <a:solidFill>
                            <a:srgbClr val="00B050"/>
                          </a:solidFill>
                        </a:rPr>
                        <a:t>IPbus</a:t>
                      </a:r>
                      <a:endParaRPr lang="en-GB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chemeClr val="tx2"/>
                          </a:solidFill>
                        </a:rPr>
                        <a:t>below STS specific blocks</a:t>
                      </a:r>
                      <a:endParaRPr lang="en-GB" i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Test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FEB-CTRL</a:t>
                      </a:r>
                      <a:endParaRPr lang="en-GB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STS-XYTER emulator</a:t>
                      </a:r>
                      <a:endParaRPr lang="en-GB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STS processor</a:t>
                      </a:r>
                      <a:endParaRPr lang="en-GB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Test</a:t>
                      </a:r>
                      <a:r>
                        <a:rPr lang="en-US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Data gen. &amp; checker</a:t>
                      </a:r>
                      <a:endParaRPr lang="en-GB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00B050"/>
                          </a:solidFill>
                        </a:rPr>
                        <a:t>nXYTER</a:t>
                      </a:r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 CNTL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chemeClr val="tx2"/>
                          </a:solidFill>
                        </a:rPr>
                        <a:t>Development</a:t>
                      </a:r>
                      <a:r>
                        <a:rPr lang="en-US" i="1" baseline="0" dirty="0" smtClean="0">
                          <a:solidFill>
                            <a:schemeClr val="tx2"/>
                          </a:solidFill>
                        </a:rPr>
                        <a:t> and Integration</a:t>
                      </a:r>
                      <a:endParaRPr lang="en-GB" i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67204" y="5949280"/>
            <a:ext cx="4669292" cy="646331"/>
          </a:xfrm>
          <a:prstGeom prst="rect">
            <a:avLst/>
          </a:prstGeom>
          <a:solidFill>
            <a:schemeClr val="bg1"/>
          </a:solidFill>
          <a:ln>
            <a:solidFill>
              <a:srgbClr val="3F29E3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Mon. 16:45 HK 14.2.  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Hutter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“CBM First-level Event Selector Input Interface ”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Abgerundetes Rechteck 4"/>
          <p:cNvSpPr/>
          <p:nvPr/>
        </p:nvSpPr>
        <p:spPr bwMode="auto">
          <a:xfrm>
            <a:off x="1498037" y="188641"/>
            <a:ext cx="646331" cy="581091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Abgerundetes Rechteck 5"/>
          <p:cNvSpPr/>
          <p:nvPr/>
        </p:nvSpPr>
        <p:spPr bwMode="auto">
          <a:xfrm>
            <a:off x="2629525" y="188641"/>
            <a:ext cx="646331" cy="581092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Abgerundetes Rechteck 9"/>
          <p:cNvSpPr/>
          <p:nvPr/>
        </p:nvSpPr>
        <p:spPr bwMode="auto">
          <a:xfrm>
            <a:off x="395011" y="188640"/>
            <a:ext cx="646331" cy="581092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Pfeil nach rechts 30"/>
          <p:cNvSpPr/>
          <p:nvPr/>
        </p:nvSpPr>
        <p:spPr bwMode="auto">
          <a:xfrm>
            <a:off x="1041342" y="599366"/>
            <a:ext cx="456695" cy="128971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Pfeil nach rechts 32"/>
          <p:cNvSpPr/>
          <p:nvPr/>
        </p:nvSpPr>
        <p:spPr bwMode="auto">
          <a:xfrm rot="10800000">
            <a:off x="1041341" y="248563"/>
            <a:ext cx="456696" cy="166641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010" y="29452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FEB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4048" y="294521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ROB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16701" y="29452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DPB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feil nach rechts 30"/>
          <p:cNvSpPr/>
          <p:nvPr/>
        </p:nvSpPr>
        <p:spPr bwMode="auto">
          <a:xfrm>
            <a:off x="2148851" y="599365"/>
            <a:ext cx="456695" cy="128971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Pfeil nach rechts 32"/>
          <p:cNvSpPr/>
          <p:nvPr/>
        </p:nvSpPr>
        <p:spPr bwMode="auto">
          <a:xfrm rot="10800000">
            <a:off x="2148850" y="248562"/>
            <a:ext cx="456696" cy="166641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39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19599" y="1952926"/>
            <a:ext cx="7992888" cy="2887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95536" y="5300482"/>
            <a:ext cx="7704856" cy="2887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95536" y="3212976"/>
            <a:ext cx="7704856" cy="2887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Readout Chains for STS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7920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Development of </a:t>
            </a:r>
            <a:r>
              <a:rPr lang="en-US" b="1" dirty="0" smtClean="0"/>
              <a:t>multiple DPB flavors </a:t>
            </a:r>
            <a:r>
              <a:rPr lang="en-US" dirty="0" smtClean="0"/>
              <a:t>with different firmware and hardware components for various readout chains: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26EE-EA66-4DDF-94DB-B3ACD6D6341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17358" y="1916832"/>
            <a:ext cx="8087090" cy="43204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tabLst>
                <a:tab pos="2333625" algn="l"/>
                <a:tab pos="4848225" algn="l"/>
                <a:tab pos="6461125" algn="l"/>
              </a:tabLst>
            </a:pPr>
            <a:r>
              <a:rPr lang="en-US" sz="2000" b="1" dirty="0" smtClean="0">
                <a:solidFill>
                  <a:schemeClr val="bg1"/>
                </a:solidFill>
              </a:rPr>
              <a:t>Purpose	FEB	ROB	DPB Flavor</a:t>
            </a:r>
          </a:p>
          <a:p>
            <a:pPr marL="0" indent="0">
              <a:buFont typeface="Arial" pitchFamily="34" charset="0"/>
              <a:buNone/>
              <a:tabLst>
                <a:tab pos="2333625" algn="l"/>
                <a:tab pos="4848225" algn="l"/>
                <a:tab pos="6461125" algn="l"/>
              </a:tabLst>
            </a:pPr>
            <a:r>
              <a:rPr lang="en-US" sz="1900" dirty="0" smtClean="0"/>
              <a:t>			</a:t>
            </a:r>
            <a:r>
              <a:rPr lang="en-US" sz="1800" i="1" dirty="0" smtClean="0"/>
              <a:t>STS only</a:t>
            </a:r>
          </a:p>
          <a:p>
            <a:pPr marL="0" indent="0">
              <a:buFont typeface="Arial" pitchFamily="34" charset="0"/>
              <a:buNone/>
              <a:tabLst>
                <a:tab pos="2333625" algn="l"/>
                <a:tab pos="4848225" algn="l"/>
                <a:tab pos="6461125" algn="l"/>
              </a:tabLst>
            </a:pPr>
            <a:r>
              <a:rPr lang="en-US" sz="1900" dirty="0" smtClean="0"/>
              <a:t>ASIC protocol testing	</a:t>
            </a:r>
            <a:r>
              <a:rPr lang="en-US" sz="1900" dirty="0" smtClean="0">
                <a:solidFill>
                  <a:srgbClr val="00B050"/>
                </a:solidFill>
              </a:rPr>
              <a:t>STS-XYTER emulator</a:t>
            </a:r>
            <a:r>
              <a:rPr lang="en-US" sz="1900" dirty="0" smtClean="0"/>
              <a:t>		</a:t>
            </a:r>
            <a:r>
              <a:rPr lang="en-US" sz="1900" dirty="0" err="1" smtClean="0">
                <a:solidFill>
                  <a:srgbClr val="00B050"/>
                </a:solidFill>
              </a:rPr>
              <a:t>eDPB</a:t>
            </a:r>
            <a:r>
              <a:rPr lang="en-US" sz="1900" dirty="0" smtClean="0"/>
              <a:t>	</a:t>
            </a:r>
          </a:p>
          <a:p>
            <a:pPr marL="0" indent="0">
              <a:buFont typeface="Arial" pitchFamily="34" charset="0"/>
              <a:buNone/>
              <a:tabLst>
                <a:tab pos="2333625" algn="l"/>
                <a:tab pos="4848225" algn="l"/>
                <a:tab pos="6461125" algn="l"/>
              </a:tabLst>
            </a:pPr>
            <a:r>
              <a:rPr lang="en-US" sz="1900" dirty="0" smtClean="0"/>
              <a:t>GBTx testing		</a:t>
            </a:r>
            <a:r>
              <a:rPr lang="en-US" sz="1900" dirty="0" smtClean="0">
                <a:solidFill>
                  <a:srgbClr val="00B050"/>
                </a:solidFill>
              </a:rPr>
              <a:t>VLDB</a:t>
            </a:r>
            <a:r>
              <a:rPr lang="en-US" sz="1900" dirty="0" smtClean="0">
                <a:solidFill>
                  <a:srgbClr val="FF0000"/>
                </a:solidFill>
              </a:rPr>
              <a:t> </a:t>
            </a:r>
            <a:r>
              <a:rPr lang="en-US" sz="1900" dirty="0" smtClean="0"/>
              <a:t>	</a:t>
            </a:r>
            <a:r>
              <a:rPr lang="en-US" sz="1900" dirty="0" smtClean="0">
                <a:solidFill>
                  <a:srgbClr val="00B050"/>
                </a:solidFill>
              </a:rPr>
              <a:t>vldbDPB</a:t>
            </a:r>
            <a:r>
              <a:rPr lang="en-US" sz="1900" dirty="0" smtClean="0"/>
              <a:t>	</a:t>
            </a:r>
          </a:p>
          <a:p>
            <a:pPr marL="0" indent="0">
              <a:buFont typeface="Arial" pitchFamily="34" charset="0"/>
              <a:buNone/>
              <a:tabLst>
                <a:tab pos="2333625" algn="l"/>
                <a:tab pos="4848225" algn="l"/>
                <a:tab pos="6461125" algn="l"/>
              </a:tabLst>
            </a:pPr>
            <a:r>
              <a:rPr lang="en-US" sz="1900" dirty="0" smtClean="0"/>
              <a:t>ASIC chain dry run	</a:t>
            </a:r>
            <a:r>
              <a:rPr lang="en-US" sz="1900" dirty="0" smtClean="0">
                <a:solidFill>
                  <a:srgbClr val="00B050"/>
                </a:solidFill>
              </a:rPr>
              <a:t>STS-XYTER emulator </a:t>
            </a:r>
            <a:r>
              <a:rPr lang="en-US" sz="1900" dirty="0" smtClean="0"/>
              <a:t>	</a:t>
            </a:r>
            <a:r>
              <a:rPr lang="en-US" sz="1900" dirty="0" smtClean="0">
                <a:solidFill>
                  <a:srgbClr val="00B050"/>
                </a:solidFill>
              </a:rPr>
              <a:t>VLDB</a:t>
            </a:r>
            <a:r>
              <a:rPr lang="en-US" sz="1900" dirty="0" smtClean="0">
                <a:solidFill>
                  <a:srgbClr val="FF0000"/>
                </a:solidFill>
              </a:rPr>
              <a:t>  </a:t>
            </a:r>
            <a:r>
              <a:rPr lang="en-US" sz="1900" dirty="0" smtClean="0"/>
              <a:t>	</a:t>
            </a:r>
            <a:r>
              <a:rPr lang="en-US" sz="1900" dirty="0" smtClean="0">
                <a:solidFill>
                  <a:srgbClr val="00B050"/>
                </a:solidFill>
              </a:rPr>
              <a:t>vldbDPB</a:t>
            </a:r>
            <a:r>
              <a:rPr lang="en-US" sz="1900" dirty="0" smtClean="0"/>
              <a:t>	</a:t>
            </a:r>
          </a:p>
          <a:p>
            <a:pPr marL="0" indent="0">
              <a:buNone/>
              <a:tabLst>
                <a:tab pos="2333625" algn="l"/>
                <a:tab pos="4848225" algn="l"/>
                <a:tab pos="6461125" algn="l"/>
              </a:tabLst>
            </a:pPr>
            <a:endParaRPr lang="en-US" sz="1000" dirty="0" smtClean="0"/>
          </a:p>
          <a:p>
            <a:pPr marL="0" indent="0">
              <a:buNone/>
              <a:tabLst>
                <a:tab pos="2333625" algn="l"/>
                <a:tab pos="4848225" algn="l"/>
                <a:tab pos="6461125" algn="l"/>
              </a:tabLst>
            </a:pPr>
            <a:r>
              <a:rPr lang="en-US" sz="1900" dirty="0" smtClean="0"/>
              <a:t>ASIC </a:t>
            </a:r>
            <a:r>
              <a:rPr lang="en-US" sz="1900" dirty="0"/>
              <a:t>testing	</a:t>
            </a:r>
            <a:r>
              <a:rPr lang="en-US" sz="1900" dirty="0" smtClean="0">
                <a:solidFill>
                  <a:schemeClr val="accent6">
                    <a:lumMod val="75000"/>
                  </a:schemeClr>
                </a:solidFill>
              </a:rPr>
              <a:t>STS-XYTER </a:t>
            </a:r>
            <a:r>
              <a:rPr lang="en-US" sz="1900" dirty="0">
                <a:solidFill>
                  <a:schemeClr val="accent6">
                    <a:lumMod val="75000"/>
                  </a:schemeClr>
                </a:solidFill>
              </a:rPr>
              <a:t>FEB-1/</a:t>
            </a:r>
            <a:r>
              <a:rPr lang="en-US" sz="1900" dirty="0">
                <a:solidFill>
                  <a:srgbClr val="FF0000"/>
                </a:solidFill>
              </a:rPr>
              <a:t>2</a:t>
            </a:r>
            <a:r>
              <a:rPr lang="en-US" sz="1900" dirty="0"/>
              <a:t>		</a:t>
            </a:r>
            <a:r>
              <a:rPr lang="en-US" sz="1900" dirty="0" err="1">
                <a:solidFill>
                  <a:srgbClr val="00B050"/>
                </a:solidFill>
              </a:rPr>
              <a:t>eDPB</a:t>
            </a:r>
            <a:r>
              <a:rPr lang="en-US" sz="1900" dirty="0"/>
              <a:t>	 </a:t>
            </a:r>
          </a:p>
          <a:p>
            <a:pPr marL="0" indent="0">
              <a:buNone/>
              <a:tabLst>
                <a:tab pos="2333625" algn="l"/>
                <a:tab pos="4848225" algn="l"/>
                <a:tab pos="6461125" algn="l"/>
              </a:tabLst>
            </a:pPr>
            <a:r>
              <a:rPr lang="en-US" sz="1900" dirty="0" smtClean="0"/>
              <a:t>ASIC chain	</a:t>
            </a:r>
            <a:r>
              <a:rPr lang="en-US" sz="1900" dirty="0" smtClean="0">
                <a:solidFill>
                  <a:schemeClr val="accent6">
                    <a:lumMod val="75000"/>
                  </a:schemeClr>
                </a:solidFill>
              </a:rPr>
              <a:t>STS-XYTER FEB-1/</a:t>
            </a:r>
            <a:r>
              <a:rPr lang="en-US" sz="1900" dirty="0" smtClean="0">
                <a:solidFill>
                  <a:srgbClr val="FF0000"/>
                </a:solidFill>
              </a:rPr>
              <a:t>2</a:t>
            </a:r>
            <a:r>
              <a:rPr lang="en-US" sz="19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900" dirty="0" smtClean="0"/>
              <a:t>	</a:t>
            </a:r>
            <a:r>
              <a:rPr lang="en-US" sz="1900" dirty="0" smtClean="0">
                <a:solidFill>
                  <a:srgbClr val="00B050"/>
                </a:solidFill>
              </a:rPr>
              <a:t>VLDB</a:t>
            </a:r>
            <a:r>
              <a:rPr lang="en-US" sz="1900" dirty="0" smtClean="0">
                <a:solidFill>
                  <a:srgbClr val="FF0000"/>
                </a:solidFill>
              </a:rPr>
              <a:t> </a:t>
            </a:r>
            <a:r>
              <a:rPr lang="en-US" sz="1900" dirty="0" smtClean="0"/>
              <a:t>	</a:t>
            </a:r>
            <a:r>
              <a:rPr lang="en-US" sz="1900" dirty="0" smtClean="0">
                <a:solidFill>
                  <a:srgbClr val="00B050"/>
                </a:solidFill>
              </a:rPr>
              <a:t>vldbDPB</a:t>
            </a:r>
            <a:r>
              <a:rPr lang="en-US" sz="1900" dirty="0" smtClean="0"/>
              <a:t>	</a:t>
            </a:r>
          </a:p>
          <a:p>
            <a:pPr marL="0" indent="0">
              <a:buNone/>
              <a:tabLst>
                <a:tab pos="2333625" algn="l"/>
                <a:tab pos="4848225" algn="l"/>
                <a:tab pos="6461125" algn="l"/>
              </a:tabLst>
            </a:pPr>
            <a:r>
              <a:rPr lang="en-US" sz="1900" dirty="0" smtClean="0"/>
              <a:t>ASIC functional chain	</a:t>
            </a:r>
            <a:r>
              <a:rPr lang="en-US" sz="1900" dirty="0" smtClean="0">
                <a:solidFill>
                  <a:schemeClr val="accent6">
                    <a:lumMod val="75000"/>
                  </a:schemeClr>
                </a:solidFill>
              </a:rPr>
              <a:t>STS-XYTER FEB-1/</a:t>
            </a:r>
            <a:r>
              <a:rPr lang="en-US" sz="1900" dirty="0" smtClean="0">
                <a:solidFill>
                  <a:srgbClr val="FF0000"/>
                </a:solidFill>
              </a:rPr>
              <a:t>2/8</a:t>
            </a:r>
            <a:r>
              <a:rPr lang="en-US" sz="19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900" dirty="0" smtClean="0"/>
              <a:t>	</a:t>
            </a:r>
            <a:r>
              <a:rPr lang="en-US" sz="1900" dirty="0" smtClean="0">
                <a:solidFill>
                  <a:schemeClr val="accent6">
                    <a:lumMod val="75000"/>
                  </a:schemeClr>
                </a:solidFill>
              </a:rPr>
              <a:t>C-ROB</a:t>
            </a:r>
            <a:r>
              <a:rPr lang="en-US" sz="1900" dirty="0" smtClean="0"/>
              <a:t>	</a:t>
            </a:r>
            <a:r>
              <a:rPr lang="en-US" sz="1900" dirty="0" err="1" smtClean="0">
                <a:solidFill>
                  <a:srgbClr val="FF0000"/>
                </a:solidFill>
              </a:rPr>
              <a:t>stsDPB</a:t>
            </a:r>
            <a:r>
              <a:rPr lang="en-US" sz="1900" dirty="0" smtClean="0"/>
              <a:t>	</a:t>
            </a:r>
          </a:p>
          <a:p>
            <a:pPr marL="0" indent="0">
              <a:buFont typeface="Arial" pitchFamily="34" charset="0"/>
              <a:buNone/>
              <a:tabLst>
                <a:tab pos="2333625" algn="l"/>
                <a:tab pos="4848225" algn="l"/>
                <a:tab pos="6461125" algn="l"/>
              </a:tabLst>
            </a:pPr>
            <a:endParaRPr lang="en-US" sz="1000" dirty="0" smtClean="0"/>
          </a:p>
          <a:p>
            <a:pPr marL="0" indent="0">
              <a:buFont typeface="Arial" pitchFamily="34" charset="0"/>
              <a:buNone/>
              <a:tabLst>
                <a:tab pos="2333625" algn="l"/>
                <a:tab pos="4848225" algn="l"/>
                <a:tab pos="6461125" algn="l"/>
              </a:tabLst>
            </a:pPr>
            <a:r>
              <a:rPr lang="en-US" sz="1900" dirty="0" smtClean="0"/>
              <a:t>Final chain	</a:t>
            </a:r>
            <a:r>
              <a:rPr lang="en-US" sz="1900" dirty="0" smtClean="0">
                <a:solidFill>
                  <a:srgbClr val="FF0000"/>
                </a:solidFill>
              </a:rPr>
              <a:t>STS-XYTER FEB-8</a:t>
            </a:r>
            <a:r>
              <a:rPr lang="en-US" sz="1900" dirty="0" smtClean="0">
                <a:solidFill>
                  <a:schemeClr val="accent6"/>
                </a:solidFill>
              </a:rPr>
              <a:t> </a:t>
            </a:r>
            <a:r>
              <a:rPr lang="en-US" sz="1900" dirty="0" smtClean="0"/>
              <a:t>	</a:t>
            </a:r>
            <a:r>
              <a:rPr lang="en-US" sz="1900" dirty="0" smtClean="0">
                <a:solidFill>
                  <a:srgbClr val="FF0000"/>
                </a:solidFill>
              </a:rPr>
              <a:t>STS-ROB-3</a:t>
            </a:r>
            <a:r>
              <a:rPr lang="en-US" sz="1900" dirty="0" smtClean="0"/>
              <a:t>	</a:t>
            </a:r>
            <a:r>
              <a:rPr lang="en-US" sz="1900" dirty="0" err="1" smtClean="0">
                <a:solidFill>
                  <a:srgbClr val="FF0000"/>
                </a:solidFill>
              </a:rPr>
              <a:t>stsDPB</a:t>
            </a:r>
            <a:r>
              <a:rPr lang="en-US" sz="1900" dirty="0" smtClean="0"/>
              <a:t>	</a:t>
            </a:r>
          </a:p>
          <a:p>
            <a:pPr marL="0" indent="0">
              <a:buFont typeface="Arial" pitchFamily="34" charset="0"/>
              <a:buNone/>
              <a:tabLst>
                <a:tab pos="2333625" algn="l"/>
                <a:tab pos="4848225" algn="l"/>
                <a:tab pos="6461125" algn="l"/>
              </a:tabLst>
            </a:pPr>
            <a:endParaRPr lang="en-US" sz="1000" dirty="0" smtClean="0"/>
          </a:p>
          <a:p>
            <a:pPr marL="0" indent="0">
              <a:buFont typeface="Arial" pitchFamily="34" charset="0"/>
              <a:buNone/>
              <a:tabLst>
                <a:tab pos="2333625" algn="l"/>
                <a:tab pos="4848225" algn="l"/>
                <a:tab pos="6461125" algn="l"/>
              </a:tabLst>
            </a:pPr>
            <a:r>
              <a:rPr lang="en-US" sz="1900" dirty="0" smtClean="0"/>
              <a:t>Beam-</a:t>
            </a:r>
            <a:r>
              <a:rPr lang="en-US" sz="1900" dirty="0"/>
              <a:t>/</a:t>
            </a:r>
            <a:r>
              <a:rPr lang="en-US" sz="1900" dirty="0" smtClean="0"/>
              <a:t>Sensor test</a:t>
            </a:r>
            <a:r>
              <a:rPr lang="en-US" sz="1900" dirty="0"/>
              <a:t>	</a:t>
            </a:r>
            <a:r>
              <a:rPr lang="en-US" sz="1900" dirty="0" smtClean="0">
                <a:solidFill>
                  <a:srgbClr val="00B050"/>
                </a:solidFill>
              </a:rPr>
              <a:t>n-XYTER FEB E/F</a:t>
            </a:r>
            <a:r>
              <a:rPr lang="en-US" sz="1900" dirty="0" smtClean="0"/>
              <a:t>		</a:t>
            </a:r>
            <a:r>
              <a:rPr lang="en-US" sz="1900" dirty="0" smtClean="0">
                <a:solidFill>
                  <a:srgbClr val="00B050"/>
                </a:solidFill>
              </a:rPr>
              <a:t>nDPB</a:t>
            </a:r>
          </a:p>
          <a:p>
            <a:pPr marL="0" indent="0">
              <a:buFont typeface="Arial" pitchFamily="34" charset="0"/>
              <a:buNone/>
              <a:tabLst>
                <a:tab pos="2333625" algn="l"/>
                <a:tab pos="4848225" algn="l"/>
                <a:tab pos="6461125" algn="l"/>
              </a:tabLst>
            </a:pPr>
            <a:r>
              <a:rPr lang="en-US" sz="1900" dirty="0">
                <a:solidFill>
                  <a:srgbClr val="00B050"/>
                </a:solidFill>
              </a:rPr>
              <a:t>	</a:t>
            </a:r>
            <a:r>
              <a:rPr lang="en-US" sz="1900" dirty="0" smtClean="0">
                <a:solidFill>
                  <a:srgbClr val="00B050"/>
                </a:solidFill>
              </a:rPr>
              <a:t>		</a:t>
            </a:r>
            <a:r>
              <a:rPr lang="en-US" sz="1900" dirty="0" err="1" smtClean="0">
                <a:solidFill>
                  <a:srgbClr val="00B050"/>
                </a:solidFill>
              </a:rPr>
              <a:t>tDPB</a:t>
            </a:r>
            <a:r>
              <a:rPr lang="en-US" sz="1700" dirty="0" smtClean="0"/>
              <a:t>	</a:t>
            </a:r>
          </a:p>
          <a:p>
            <a:pPr marL="0" indent="0">
              <a:buFont typeface="Arial" pitchFamily="34" charset="0"/>
              <a:buNone/>
              <a:tabLst>
                <a:tab pos="2057400" algn="l"/>
                <a:tab pos="4030663" algn="l"/>
                <a:tab pos="6184900" algn="l"/>
                <a:tab pos="6989763" algn="l"/>
              </a:tabLst>
            </a:pPr>
            <a:endParaRPr lang="en-US" sz="1600" i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756" y="5951021"/>
            <a:ext cx="4490268" cy="646331"/>
          </a:xfrm>
          <a:prstGeom prst="rect">
            <a:avLst/>
          </a:prstGeom>
          <a:noFill/>
          <a:ln>
            <a:solidFill>
              <a:srgbClr val="3F29E3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Mon. 17:00 HK 14.3.  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P.A.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Loizeau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“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Control software for the CBM readout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chain”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Abgerundetes Rechteck 4"/>
          <p:cNvSpPr/>
          <p:nvPr/>
        </p:nvSpPr>
        <p:spPr bwMode="auto">
          <a:xfrm>
            <a:off x="1498037" y="188641"/>
            <a:ext cx="646331" cy="581091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Abgerundetes Rechteck 5"/>
          <p:cNvSpPr/>
          <p:nvPr/>
        </p:nvSpPr>
        <p:spPr bwMode="auto">
          <a:xfrm>
            <a:off x="2629525" y="188641"/>
            <a:ext cx="646331" cy="581092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Abgerundetes Rechteck 9"/>
          <p:cNvSpPr/>
          <p:nvPr/>
        </p:nvSpPr>
        <p:spPr bwMode="auto">
          <a:xfrm>
            <a:off x="395011" y="188640"/>
            <a:ext cx="646331" cy="581092"/>
          </a:xfrm>
          <a:prstGeom prst="roundRect">
            <a:avLst>
              <a:gd name="adj" fmla="val 0"/>
            </a:avLst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Pfeil nach rechts 30"/>
          <p:cNvSpPr/>
          <p:nvPr/>
        </p:nvSpPr>
        <p:spPr bwMode="auto">
          <a:xfrm>
            <a:off x="1041342" y="599366"/>
            <a:ext cx="456695" cy="128971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Pfeil nach rechts 32"/>
          <p:cNvSpPr/>
          <p:nvPr/>
        </p:nvSpPr>
        <p:spPr bwMode="auto">
          <a:xfrm rot="10800000">
            <a:off x="1041341" y="248563"/>
            <a:ext cx="456696" cy="166641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010" y="29452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FEB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64048" y="294521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ROB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16701" y="29452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DPB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Pfeil nach rechts 30"/>
          <p:cNvSpPr/>
          <p:nvPr/>
        </p:nvSpPr>
        <p:spPr bwMode="auto">
          <a:xfrm>
            <a:off x="2148851" y="599365"/>
            <a:ext cx="456695" cy="128971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Pfeil nach rechts 32"/>
          <p:cNvSpPr/>
          <p:nvPr/>
        </p:nvSpPr>
        <p:spPr bwMode="auto">
          <a:xfrm rot="10800000">
            <a:off x="2148850" y="248562"/>
            <a:ext cx="456696" cy="166641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56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n-XYTER Readout Chain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840" y="1196752"/>
            <a:ext cx="8661648" cy="50405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Readout chain with predecessor ASIC </a:t>
            </a:r>
            <a:r>
              <a:rPr lang="en-US" b="1" dirty="0" smtClean="0"/>
              <a:t>n-XYTER</a:t>
            </a:r>
            <a:endParaRPr lang="en-US" b="1" dirty="0"/>
          </a:p>
          <a:p>
            <a:pPr lvl="1"/>
            <a:r>
              <a:rPr lang="en-US" dirty="0"/>
              <a:t>f</a:t>
            </a:r>
            <a:r>
              <a:rPr lang="en-US" dirty="0" smtClean="0"/>
              <a:t>ully featured </a:t>
            </a:r>
            <a:r>
              <a:rPr lang="en-US" b="1" dirty="0" smtClean="0"/>
              <a:t>AFCK based </a:t>
            </a:r>
            <a:r>
              <a:rPr lang="en-US" dirty="0" smtClean="0"/>
              <a:t>readout chain for beam tests until STS-XYTER based readout chain available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egacy lab setups and sensor tests with high ADC resolution (12bit vs. 5bit)</a:t>
            </a:r>
            <a:br>
              <a:rPr lang="en-US" dirty="0" smtClean="0"/>
            </a:br>
            <a:endParaRPr lang="en-US" sz="1400" dirty="0" smtClean="0"/>
          </a:p>
          <a:p>
            <a:r>
              <a:rPr lang="en-US" dirty="0"/>
              <a:t>c</a:t>
            </a:r>
            <a:r>
              <a:rPr lang="en-US" dirty="0" smtClean="0"/>
              <a:t>hain consisting of:    </a:t>
            </a:r>
            <a:r>
              <a:rPr lang="en-US" dirty="0" err="1" smtClean="0"/>
              <a:t>nXYTER</a:t>
            </a:r>
            <a:r>
              <a:rPr lang="en-US" dirty="0" smtClean="0"/>
              <a:t> FEB-E/F – nDPB - FLIB</a:t>
            </a:r>
          </a:p>
          <a:p>
            <a:r>
              <a:rPr lang="en-US" dirty="0"/>
              <a:t>r</a:t>
            </a:r>
            <a:r>
              <a:rPr lang="en-US" dirty="0" smtClean="0"/>
              <a:t>eadout </a:t>
            </a:r>
            <a:r>
              <a:rPr lang="en-US" dirty="0"/>
              <a:t>with </a:t>
            </a:r>
            <a:r>
              <a:rPr lang="en-US" dirty="0" err="1"/>
              <a:t>IPbus</a:t>
            </a:r>
            <a:r>
              <a:rPr lang="en-US" dirty="0"/>
              <a:t> via SATA-to-SFP </a:t>
            </a:r>
            <a:r>
              <a:rPr lang="en-US" dirty="0" smtClean="0"/>
              <a:t>connection or </a:t>
            </a:r>
            <a:r>
              <a:rPr lang="en-US" dirty="0"/>
              <a:t>optical fibers for STS </a:t>
            </a:r>
            <a:r>
              <a:rPr lang="en-US" dirty="0" smtClean="0"/>
              <a:t>modules (FLIM readout)</a:t>
            </a:r>
          </a:p>
          <a:p>
            <a:r>
              <a:rPr lang="en-US" dirty="0"/>
              <a:t>r</a:t>
            </a:r>
            <a:r>
              <a:rPr lang="en-US" dirty="0" smtClean="0"/>
              <a:t>eadout chains up to AFCK floating on sensor bias potential</a:t>
            </a:r>
          </a:p>
          <a:p>
            <a:endParaRPr lang="en-US" sz="1400" dirty="0" smtClean="0"/>
          </a:p>
          <a:p>
            <a:r>
              <a:rPr lang="en-US" dirty="0" smtClean="0"/>
              <a:t>Target: </a:t>
            </a:r>
            <a:r>
              <a:rPr lang="en-US" b="1" dirty="0" smtClean="0"/>
              <a:t>larger system for beam tests </a:t>
            </a:r>
            <a:r>
              <a:rPr lang="en-US" dirty="0" smtClean="0"/>
              <a:t>end of 2016</a:t>
            </a:r>
          </a:p>
          <a:p>
            <a:pPr lvl="1"/>
            <a:r>
              <a:rPr lang="en-US" dirty="0" smtClean="0"/>
              <a:t>6 silicon strip sensors ( </a:t>
            </a:r>
            <a:r>
              <a:rPr lang="en-US" dirty="0" err="1" smtClean="0"/>
              <a:t>D’sUT</a:t>
            </a:r>
            <a:r>
              <a:rPr lang="en-US" dirty="0" smtClean="0"/>
              <a:t> and reference) + 2 </a:t>
            </a:r>
            <a:r>
              <a:rPr lang="en-US" dirty="0" err="1" smtClean="0"/>
              <a:t>hodoscopes</a:t>
            </a:r>
            <a:endParaRPr lang="en-US" dirty="0" smtClean="0"/>
          </a:p>
          <a:p>
            <a:pPr lvl="1"/>
            <a:r>
              <a:rPr lang="en-US" dirty="0" smtClean="0"/>
              <a:t>16 AFCK: nDPB and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tDPB</a:t>
            </a:r>
            <a:r>
              <a:rPr lang="en-US" dirty="0" smtClean="0"/>
              <a:t> for timing and synchronization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26EE-EA66-4DDF-94DB-B3ACD6D6341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04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-XYTER Readout Chain: Status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26EE-EA66-4DDF-94DB-B3ACD6D6341A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16" descr="p_20160229_16205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2" t="19275" r="6421" b="26550"/>
          <a:stretch/>
        </p:blipFill>
        <p:spPr bwMode="auto">
          <a:xfrm>
            <a:off x="268682" y="2852936"/>
            <a:ext cx="869580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p_20160229_16215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3" t="3759" r="13811"/>
          <a:stretch/>
        </p:blipFill>
        <p:spPr bwMode="auto">
          <a:xfrm>
            <a:off x="179512" y="1052736"/>
            <a:ext cx="4608512" cy="3209373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32040" y="1058362"/>
            <a:ext cx="394075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Prototype chain for </a:t>
            </a:r>
            <a:r>
              <a:rPr lang="en-US" dirty="0" err="1" smtClean="0">
                <a:solidFill>
                  <a:schemeClr val="tx2"/>
                </a:solidFill>
              </a:rPr>
              <a:t>hodoscope</a:t>
            </a:r>
            <a:r>
              <a:rPr lang="en-US" dirty="0" smtClean="0">
                <a:solidFill>
                  <a:schemeClr val="tx2"/>
                </a:solidFill>
              </a:rPr>
              <a:t> readout:</a:t>
            </a:r>
          </a:p>
          <a:p>
            <a:pPr marL="177800" indent="-104775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2 </a:t>
            </a:r>
            <a:r>
              <a:rPr lang="en-US" dirty="0" err="1" smtClean="0">
                <a:solidFill>
                  <a:schemeClr val="tx2"/>
                </a:solidFill>
              </a:rPr>
              <a:t>hodoscopes</a:t>
            </a:r>
            <a:endParaRPr lang="en-US" dirty="0" smtClean="0">
              <a:solidFill>
                <a:schemeClr val="tx2"/>
              </a:solidFill>
            </a:endParaRPr>
          </a:p>
          <a:p>
            <a:pPr marL="177800" indent="-104775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2 n-XYTER FEB-E</a:t>
            </a:r>
          </a:p>
          <a:p>
            <a:pPr marL="177800" indent="-104775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2 nDPB</a:t>
            </a:r>
          </a:p>
          <a:p>
            <a:pPr marL="177800" indent="-104775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tx2"/>
                </a:solidFill>
              </a:rPr>
              <a:t>IPbus</a:t>
            </a:r>
            <a:r>
              <a:rPr lang="en-US" dirty="0" smtClean="0">
                <a:solidFill>
                  <a:schemeClr val="tx2"/>
                </a:solidFill>
              </a:rPr>
              <a:t> readout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1124744"/>
            <a:ext cx="2571538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AFCK with</a:t>
            </a:r>
          </a:p>
          <a:p>
            <a:pPr marL="104775" indent="-104775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SCSI and quad SFP FMCs</a:t>
            </a:r>
          </a:p>
          <a:p>
            <a:pPr marL="104775" indent="-104775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SATA-to-SFP interface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46592" y="2564904"/>
            <a:ext cx="2689904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Hodoscopes</a:t>
            </a:r>
            <a:r>
              <a:rPr lang="en-US" dirty="0" smtClean="0">
                <a:solidFill>
                  <a:srgbClr val="FF0000"/>
                </a:solidFill>
              </a:rPr>
              <a:t> with MAPMT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(later: silicon strip sensors)</a:t>
            </a:r>
            <a:endParaRPr lang="en-GB" sz="16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346592" y="3211235"/>
            <a:ext cx="745688" cy="43378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740352" y="3212976"/>
            <a:ext cx="216024" cy="792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919456" y="5306689"/>
            <a:ext cx="288032" cy="28255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3995936" y="4800964"/>
            <a:ext cx="364512" cy="1402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03848" y="4937357"/>
            <a:ext cx="2007281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FEB-E with n-XYTER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979712" y="2048074"/>
            <a:ext cx="360040" cy="51683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3"/>
          </p:cNvCxnSpPr>
          <p:nvPr/>
        </p:nvCxnSpPr>
        <p:spPr>
          <a:xfrm>
            <a:off x="2895066" y="1586409"/>
            <a:ext cx="452798" cy="67228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308039" y="6228020"/>
            <a:ext cx="2624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ourtesy D. Emschermann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47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Outlook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Frontend Board, Readout Board and Data Processing Board as major components of CBM Silicon Tracking System readout chain:</a:t>
            </a:r>
            <a:br>
              <a:rPr lang="en-US" sz="2000" dirty="0" smtClean="0"/>
            </a:br>
            <a:r>
              <a:rPr lang="en-US" sz="600" dirty="0" smtClean="0"/>
              <a:t> </a:t>
            </a:r>
            <a:endParaRPr lang="en-US" sz="2000" dirty="0" smtClean="0"/>
          </a:p>
          <a:p>
            <a:r>
              <a:rPr lang="en-US" sz="2000" dirty="0" smtClean="0"/>
              <a:t>STS specific </a:t>
            </a:r>
            <a:r>
              <a:rPr lang="en-US" sz="2000" b="1" dirty="0" smtClean="0"/>
              <a:t>FEB</a:t>
            </a:r>
            <a:r>
              <a:rPr lang="en-US" sz="2000" dirty="0" smtClean="0"/>
              <a:t> with 8 STS-XYTER ASICS and challenging boundary conditions</a:t>
            </a:r>
            <a:br>
              <a:rPr lang="en-US" sz="2000" dirty="0" smtClean="0"/>
            </a:b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prototypes for testing of STS-XYTER v2; full prototype late this year</a:t>
            </a:r>
            <a:br>
              <a:rPr lang="en-US" sz="2000" dirty="0" smtClean="0"/>
            </a:br>
            <a:endParaRPr lang="en-US" sz="500" dirty="0" smtClean="0"/>
          </a:p>
          <a:p>
            <a:r>
              <a:rPr lang="en-US" sz="2000" dirty="0" smtClean="0"/>
              <a:t>CERN GBTx/Versatile Link based </a:t>
            </a:r>
            <a:r>
              <a:rPr lang="en-US" sz="2000" b="1" dirty="0" smtClean="0"/>
              <a:t>ROB</a:t>
            </a:r>
            <a:r>
              <a:rPr lang="en-US" sz="2000" dirty="0" smtClean="0"/>
              <a:t> with many functional synergies within CBM </a:t>
            </a:r>
            <a:br>
              <a:rPr lang="en-US" sz="2000" dirty="0" smtClean="0"/>
            </a:br>
            <a:r>
              <a:rPr lang="en-US" sz="2000" dirty="0" smtClean="0">
                <a:sym typeface="Wingdings" pitchFamily="2" charset="2"/>
              </a:rPr>
              <a:t> common prototype C-ROB</a:t>
            </a:r>
            <a:r>
              <a:rPr lang="en-US" sz="2000" dirty="0" smtClean="0"/>
              <a:t> being designed</a:t>
            </a:r>
            <a:br>
              <a:rPr lang="en-US" sz="2000" dirty="0" smtClean="0"/>
            </a:br>
            <a:endParaRPr lang="en-US" sz="500" dirty="0" smtClean="0"/>
          </a:p>
          <a:p>
            <a:r>
              <a:rPr lang="en-US" sz="2000" dirty="0" smtClean="0"/>
              <a:t>Common </a:t>
            </a:r>
            <a:r>
              <a:rPr lang="en-US" sz="2000" b="1" dirty="0" smtClean="0"/>
              <a:t>DPB</a:t>
            </a:r>
            <a:r>
              <a:rPr lang="en-US" sz="2000" dirty="0" smtClean="0"/>
              <a:t> hardware (AFCK) as basis for various development and prototype readout chains. Modular approach </a:t>
            </a:r>
            <a:br>
              <a:rPr lang="en-US" sz="2000" dirty="0" smtClean="0"/>
            </a:br>
            <a:r>
              <a:rPr lang="en-US" sz="2000" dirty="0" smtClean="0">
                <a:sym typeface="Wingdings" pitchFamily="2" charset="2"/>
              </a:rPr>
              <a:t> many  building blocks (firmware cores, hardware: FMC </a:t>
            </a:r>
            <a:r>
              <a:rPr lang="en-US" sz="2000" dirty="0" err="1" smtClean="0">
                <a:sym typeface="Wingdings" pitchFamily="2" charset="2"/>
              </a:rPr>
              <a:t>addons</a:t>
            </a:r>
            <a:r>
              <a:rPr lang="en-US" sz="2000" dirty="0" smtClean="0">
                <a:sym typeface="Wingdings" pitchFamily="2" charset="2"/>
              </a:rPr>
              <a:t>) for various DPB flavors and chains ready or under development</a:t>
            </a:r>
            <a:br>
              <a:rPr lang="en-US" sz="2000" dirty="0" smtClean="0">
                <a:sym typeface="Wingdings" pitchFamily="2" charset="2"/>
              </a:rPr>
            </a:br>
            <a:endParaRPr lang="en-US" sz="500" dirty="0" smtClean="0">
              <a:sym typeface="Wingdings" pitchFamily="2" charset="2"/>
            </a:endParaRPr>
          </a:p>
          <a:p>
            <a:r>
              <a:rPr lang="en-US" sz="2000" dirty="0" smtClean="0">
                <a:sym typeface="Wingdings" pitchFamily="2" charset="2"/>
              </a:rPr>
              <a:t>Dedicated </a:t>
            </a:r>
            <a:r>
              <a:rPr lang="en-US" sz="2000" b="1" dirty="0" smtClean="0">
                <a:sym typeface="Wingdings" pitchFamily="2" charset="2"/>
              </a:rPr>
              <a:t>chain with n-XYTER ASIC and DPB </a:t>
            </a:r>
            <a:r>
              <a:rPr lang="en-US" sz="2000" dirty="0" smtClean="0">
                <a:sym typeface="Wingdings" pitchFamily="2" charset="2"/>
              </a:rPr>
              <a:t>based readout for upcoming test beam times: commissioning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26EE-EA66-4DDF-94DB-B3ACD6D6341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36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853" y="980728"/>
            <a:ext cx="8579659" cy="5328592"/>
          </a:xfrm>
        </p:spPr>
        <p:txBody>
          <a:bodyPr/>
          <a:lstStyle/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r>
              <a:rPr lang="en-GB" sz="2000" b="1" dirty="0" smtClean="0"/>
              <a:t>GSI </a:t>
            </a:r>
            <a:r>
              <a:rPr lang="en-GB" sz="2000" b="1" dirty="0"/>
              <a:t>Darmstadt</a:t>
            </a:r>
            <a:r>
              <a:rPr lang="en-GB" sz="2000" dirty="0"/>
              <a:t>: D. </a:t>
            </a:r>
            <a:r>
              <a:rPr lang="en-GB" sz="2000" dirty="0" err="1"/>
              <a:t>Emschermann</a:t>
            </a:r>
            <a:r>
              <a:rPr lang="en-GB" sz="2000" dirty="0"/>
              <a:t>, V. Kleipa, P. </a:t>
            </a:r>
            <a:r>
              <a:rPr lang="en-GB" sz="2000" dirty="0" err="1" smtClean="0"/>
              <a:t>Koczon</a:t>
            </a:r>
            <a:r>
              <a:rPr lang="en-GB" sz="2000" dirty="0" smtClean="0"/>
              <a:t>, J</a:t>
            </a:r>
            <a:r>
              <a:rPr lang="en-GB" sz="2000" dirty="0"/>
              <a:t>. </a:t>
            </a:r>
            <a:r>
              <a:rPr lang="en-GB" sz="2000" dirty="0" err="1"/>
              <a:t>Lehnert</a:t>
            </a:r>
            <a:r>
              <a:rPr lang="en-GB" sz="2000" dirty="0"/>
              <a:t>, 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    P</a:t>
            </a:r>
            <a:r>
              <a:rPr lang="en-GB" sz="2000" dirty="0"/>
              <a:t>.-A. </a:t>
            </a:r>
            <a:r>
              <a:rPr lang="en-GB" sz="2000" dirty="0" err="1"/>
              <a:t>Loizeau</a:t>
            </a:r>
            <a:r>
              <a:rPr lang="en-GB" sz="2000" dirty="0"/>
              <a:t>, </a:t>
            </a:r>
            <a:r>
              <a:rPr lang="en-GB" sz="2000" dirty="0" smtClean="0"/>
              <a:t>W.F.J</a:t>
            </a:r>
            <a:r>
              <a:rPr lang="en-GB" sz="2000" dirty="0"/>
              <a:t>. </a:t>
            </a:r>
            <a:r>
              <a:rPr lang="en-GB" sz="2000" dirty="0" smtClean="0"/>
              <a:t>Müller, </a:t>
            </a:r>
            <a:r>
              <a:rPr lang="en-GB" sz="2000" dirty="0"/>
              <a:t>A. </a:t>
            </a:r>
            <a:r>
              <a:rPr lang="en-GB" sz="2000" dirty="0" smtClean="0"/>
              <a:t>Rodriguez, C.J. Schmidt, </a:t>
            </a:r>
            <a:r>
              <a:rPr lang="en-GB" sz="2000" dirty="0"/>
              <a:t>J. </a:t>
            </a:r>
            <a:r>
              <a:rPr lang="en-GB" sz="2000" dirty="0" smtClean="0"/>
              <a:t>Yang (USTC/GSI)</a:t>
            </a:r>
          </a:p>
          <a:p>
            <a:pPr marL="0" indent="0">
              <a:buNone/>
            </a:pPr>
            <a:r>
              <a:rPr lang="en-GB" sz="2000" b="1" dirty="0"/>
              <a:t>WUT Warsaw</a:t>
            </a:r>
            <a:r>
              <a:rPr lang="en-GB" sz="2000" dirty="0"/>
              <a:t>: W. </a:t>
            </a:r>
            <a:r>
              <a:rPr lang="en-GB" sz="2000" dirty="0" err="1"/>
              <a:t>Zabołotny</a:t>
            </a:r>
            <a:r>
              <a:rPr lang="en-GB" sz="2000" dirty="0"/>
              <a:t>, G. </a:t>
            </a:r>
            <a:r>
              <a:rPr lang="en-GB" sz="2000" dirty="0" err="1"/>
              <a:t>Kasprowicz</a:t>
            </a:r>
            <a:r>
              <a:rPr lang="en-GB" sz="2000" dirty="0"/>
              <a:t>, A. </a:t>
            </a:r>
            <a:r>
              <a:rPr lang="en-GB" sz="2000" dirty="0" err="1"/>
              <a:t>Byszuk</a:t>
            </a:r>
            <a:r>
              <a:rPr lang="en-GB" sz="2000" dirty="0"/>
              <a:t> et al</a:t>
            </a:r>
            <a:r>
              <a:rPr lang="en-GB" sz="2000" dirty="0" smtClean="0"/>
              <a:t>.</a:t>
            </a:r>
          </a:p>
          <a:p>
            <a:pPr marL="0" indent="0">
              <a:buNone/>
            </a:pPr>
            <a:r>
              <a:rPr lang="en-GB" sz="2000" b="1" dirty="0" smtClean="0"/>
              <a:t>AGH </a:t>
            </a:r>
            <a:r>
              <a:rPr lang="en-GB" sz="2000" b="1" dirty="0"/>
              <a:t>Krakow</a:t>
            </a:r>
            <a:r>
              <a:rPr lang="en-GB" sz="2000" dirty="0"/>
              <a:t>: R. </a:t>
            </a:r>
            <a:r>
              <a:rPr lang="en-GB" sz="2000" dirty="0" err="1"/>
              <a:t>Szczygieł</a:t>
            </a:r>
            <a:r>
              <a:rPr lang="en-GB" sz="2000" dirty="0"/>
              <a:t>, K. </a:t>
            </a:r>
            <a:r>
              <a:rPr lang="en-GB" sz="2000" dirty="0" err="1" smtClean="0"/>
              <a:t>Kasiński</a:t>
            </a:r>
            <a:r>
              <a:rPr lang="en-GB" sz="2000" dirty="0" smtClean="0"/>
              <a:t>, R. </a:t>
            </a:r>
            <a:r>
              <a:rPr lang="en-GB" sz="2000" dirty="0" err="1" smtClean="0"/>
              <a:t>Klescek</a:t>
            </a:r>
            <a:r>
              <a:rPr lang="en-GB" sz="2000" dirty="0" smtClean="0"/>
              <a:t>, P. </a:t>
            </a:r>
            <a:r>
              <a:rPr lang="en-GB" sz="2000" dirty="0" err="1" smtClean="0"/>
              <a:t>Otfinowski</a:t>
            </a:r>
            <a:r>
              <a:rPr lang="en-GB" sz="2000" dirty="0" smtClean="0"/>
              <a:t> et al. </a:t>
            </a:r>
          </a:p>
          <a:p>
            <a:pPr marL="0" indent="0">
              <a:buNone/>
            </a:pPr>
            <a:r>
              <a:rPr lang="en-GB" sz="2000" b="1" dirty="0" smtClean="0"/>
              <a:t>FIAS </a:t>
            </a:r>
            <a:r>
              <a:rPr lang="en-GB" sz="2000" b="1" dirty="0"/>
              <a:t>Frankfurt</a:t>
            </a:r>
            <a:r>
              <a:rPr lang="en-GB" sz="2000" dirty="0"/>
              <a:t>: J. de </a:t>
            </a:r>
            <a:r>
              <a:rPr lang="en-GB" sz="2000" dirty="0" err="1"/>
              <a:t>Cuveland</a:t>
            </a:r>
            <a:r>
              <a:rPr lang="en-GB" sz="2000" dirty="0"/>
              <a:t>, D. </a:t>
            </a:r>
            <a:r>
              <a:rPr lang="en-GB" sz="2000" dirty="0" err="1"/>
              <a:t>Hutter</a:t>
            </a:r>
            <a:r>
              <a:rPr lang="en-GB" sz="2000" dirty="0"/>
              <a:t> et al</a:t>
            </a:r>
            <a:r>
              <a:rPr lang="en-GB" sz="2000" dirty="0" smtClean="0"/>
              <a:t>.</a:t>
            </a:r>
          </a:p>
          <a:p>
            <a:pPr marL="0" indent="0">
              <a:buNone/>
            </a:pPr>
            <a:r>
              <a:rPr lang="en-US" sz="2000" b="1" dirty="0" smtClean="0"/>
              <a:t>KIT Karlsruhe</a:t>
            </a:r>
            <a:r>
              <a:rPr lang="en-US" sz="2000" dirty="0" smtClean="0"/>
              <a:t>: L. </a:t>
            </a:r>
            <a:r>
              <a:rPr lang="en-US" sz="2000" dirty="0" err="1" smtClean="0"/>
              <a:t>Meder</a:t>
            </a:r>
            <a:r>
              <a:rPr lang="en-US" sz="2000" dirty="0" smtClean="0"/>
              <a:t> et al.</a:t>
            </a:r>
          </a:p>
          <a:p>
            <a:pPr marL="0" indent="0">
              <a:buNone/>
            </a:pPr>
            <a:r>
              <a:rPr lang="en-US" sz="2000" b="1" dirty="0" smtClean="0"/>
              <a:t>Univ. Heidelberg</a:t>
            </a:r>
            <a:r>
              <a:rPr lang="en-US" sz="2000" dirty="0" smtClean="0"/>
              <a:t>: D. Gottschalk et al.</a:t>
            </a:r>
          </a:p>
          <a:p>
            <a:pPr marL="0" indent="0">
              <a:buNone/>
            </a:pPr>
            <a:r>
              <a:rPr lang="en-US" sz="2000" b="1" dirty="0" smtClean="0"/>
              <a:t>IRI Frankfurt</a:t>
            </a:r>
            <a:r>
              <a:rPr lang="en-US" sz="2000" dirty="0" smtClean="0"/>
              <a:t>: A. </a:t>
            </a:r>
            <a:r>
              <a:rPr lang="en-US" sz="2000" dirty="0" err="1" smtClean="0"/>
              <a:t>Oancea</a:t>
            </a:r>
            <a:r>
              <a:rPr lang="en-US" sz="2000" dirty="0" smtClean="0"/>
              <a:t>, S. </a:t>
            </a:r>
            <a:r>
              <a:rPr lang="en-US" sz="2000" dirty="0" err="1" smtClean="0"/>
              <a:t>Manz</a:t>
            </a:r>
            <a:r>
              <a:rPr lang="en-US" sz="2000" dirty="0" smtClean="0"/>
              <a:t> et al.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26EE-EA66-4DDF-94DB-B3ACD6D6341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1772816"/>
            <a:ext cx="6446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chemeClr val="accent1"/>
                </a:solidFill>
              </a:rPr>
              <a:t>… a common effort shared by many …</a:t>
            </a:r>
            <a:endParaRPr lang="en-GB" sz="24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80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39"/>
          <a:stretch/>
        </p:blipFill>
        <p:spPr>
          <a:xfrm>
            <a:off x="2948544" y="980728"/>
            <a:ext cx="6111235" cy="4883126"/>
          </a:xfrm>
          <a:prstGeom prst="rect">
            <a:avLst/>
          </a:prstGeom>
        </p:spPr>
      </p:pic>
      <p:sp>
        <p:nvSpPr>
          <p:cNvPr id="10" name="Textfeld 41"/>
          <p:cNvSpPr txBox="1"/>
          <p:nvPr/>
        </p:nvSpPr>
        <p:spPr>
          <a:xfrm>
            <a:off x="2812399" y="987393"/>
            <a:ext cx="8311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de-DE" sz="1600" b="0" dirty="0" smtClean="0">
                <a:latin typeface="Calibri"/>
              </a:rPr>
              <a:t>Dipole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de-DE" sz="1600" b="0" dirty="0" smtClean="0">
                <a:latin typeface="Calibri"/>
              </a:rPr>
              <a:t>Magnet</a:t>
            </a:r>
          </a:p>
        </p:txBody>
      </p:sp>
      <p:sp>
        <p:nvSpPr>
          <p:cNvPr id="11" name="Textfeld 9"/>
          <p:cNvSpPr txBox="1"/>
          <p:nvPr/>
        </p:nvSpPr>
        <p:spPr>
          <a:xfrm>
            <a:off x="7536955" y="987393"/>
            <a:ext cx="1355525" cy="58477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600" b="0" dirty="0" smtClean="0">
                <a:solidFill>
                  <a:srgbClr val="002060"/>
                </a:solidFill>
                <a:latin typeface="Calibri"/>
              </a:rPr>
              <a:t>Time of Flight</a:t>
            </a:r>
            <a:br>
              <a:rPr lang="en-US" sz="1600" b="0" dirty="0" smtClean="0">
                <a:solidFill>
                  <a:srgbClr val="002060"/>
                </a:solidFill>
                <a:latin typeface="Calibri"/>
              </a:rPr>
            </a:br>
            <a:r>
              <a:rPr lang="en-US" sz="1600" b="0" dirty="0" smtClean="0">
                <a:solidFill>
                  <a:srgbClr val="002060"/>
                </a:solidFill>
                <a:latin typeface="Calibri"/>
              </a:rPr>
              <a:t>Detector</a:t>
            </a:r>
            <a:endParaRPr lang="en-US" sz="1600" b="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8028384" y="4653136"/>
            <a:ext cx="986167" cy="83099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600" b="0" dirty="0" smtClean="0">
                <a:solidFill>
                  <a:srgbClr val="002060"/>
                </a:solidFill>
                <a:latin typeface="Calibri"/>
              </a:rPr>
              <a:t>Projectile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600" b="0" dirty="0" smtClean="0">
                <a:solidFill>
                  <a:srgbClr val="002060"/>
                </a:solidFill>
                <a:latin typeface="Calibri"/>
              </a:rPr>
              <a:t>Spectator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600" b="0" dirty="0" smtClean="0">
                <a:solidFill>
                  <a:srgbClr val="002060"/>
                </a:solidFill>
                <a:latin typeface="Calibri"/>
              </a:rPr>
              <a:t>Detector</a:t>
            </a:r>
            <a:endParaRPr lang="en-US" sz="1600" b="0" dirty="0">
              <a:solidFill>
                <a:srgbClr val="002060"/>
              </a:solidFill>
              <a:latin typeface="Calibri"/>
            </a:endParaRPr>
          </a:p>
        </p:txBody>
      </p:sp>
      <p:cxnSp>
        <p:nvCxnSpPr>
          <p:cNvPr id="13" name="Gerade Verbindung 18"/>
          <p:cNvCxnSpPr>
            <a:stCxn id="16" idx="2"/>
          </p:cNvCxnSpPr>
          <p:nvPr/>
        </p:nvCxnSpPr>
        <p:spPr>
          <a:xfrm>
            <a:off x="4077248" y="2145525"/>
            <a:ext cx="162218" cy="113945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33"/>
          <p:cNvCxnSpPr/>
          <p:nvPr/>
        </p:nvCxnSpPr>
        <p:spPr>
          <a:xfrm flipH="1">
            <a:off x="7164288" y="1449058"/>
            <a:ext cx="792089" cy="69646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37"/>
          <p:cNvCxnSpPr>
            <a:endCxn id="12" idx="0"/>
          </p:cNvCxnSpPr>
          <p:nvPr/>
        </p:nvCxnSpPr>
        <p:spPr>
          <a:xfrm>
            <a:off x="8214717" y="2653461"/>
            <a:ext cx="306751" cy="199967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42"/>
          <p:cNvSpPr txBox="1"/>
          <p:nvPr/>
        </p:nvSpPr>
        <p:spPr>
          <a:xfrm>
            <a:off x="3633344" y="1314528"/>
            <a:ext cx="887807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de-DE" sz="1600" b="1" dirty="0" smtClean="0">
                <a:solidFill>
                  <a:srgbClr val="FF0000"/>
                </a:solidFill>
                <a:latin typeface="Calibri"/>
              </a:rPr>
              <a:t>Silicon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de-DE" sz="1600" b="1" dirty="0" smtClean="0">
                <a:solidFill>
                  <a:srgbClr val="FF0000"/>
                </a:solidFill>
                <a:latin typeface="Calibri"/>
              </a:rPr>
              <a:t>Tracking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de-DE" sz="1600" b="1" dirty="0" smtClean="0">
                <a:solidFill>
                  <a:srgbClr val="FF0000"/>
                </a:solidFill>
                <a:latin typeface="Calibri"/>
              </a:rPr>
              <a:t>System</a:t>
            </a:r>
            <a:endParaRPr lang="de-DE" sz="16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7" name="Textfeld 14"/>
          <p:cNvSpPr txBox="1"/>
          <p:nvPr/>
        </p:nvSpPr>
        <p:spPr>
          <a:xfrm>
            <a:off x="2843808" y="2237963"/>
            <a:ext cx="916789" cy="83099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600" b="0" dirty="0" smtClean="0">
                <a:latin typeface="Calibri"/>
              </a:rPr>
              <a:t>Micro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600" b="0" dirty="0" smtClean="0">
                <a:latin typeface="Calibri"/>
              </a:rPr>
              <a:t>Vertex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600" b="0" dirty="0" smtClean="0">
                <a:latin typeface="Calibri"/>
              </a:rPr>
              <a:t>Detector</a:t>
            </a:r>
            <a:endParaRPr lang="en-US" sz="1600" b="0" dirty="0">
              <a:latin typeface="Calibri"/>
            </a:endParaRPr>
          </a:p>
        </p:txBody>
      </p:sp>
      <p:cxnSp>
        <p:nvCxnSpPr>
          <p:cNvPr id="18" name="Gerade Verbindung 15"/>
          <p:cNvCxnSpPr>
            <a:stCxn id="17" idx="2"/>
          </p:cNvCxnSpPr>
          <p:nvPr/>
        </p:nvCxnSpPr>
        <p:spPr>
          <a:xfrm>
            <a:off x="3302203" y="3068960"/>
            <a:ext cx="495773" cy="21602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6"/>
          <p:cNvSpPr txBox="1"/>
          <p:nvPr/>
        </p:nvSpPr>
        <p:spPr>
          <a:xfrm>
            <a:off x="4499992" y="980728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de-DE" sz="1600" b="0" dirty="0" smtClean="0">
                <a:latin typeface="Calibri"/>
              </a:rPr>
              <a:t>Ring Imaging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de-DE" sz="1600" b="0" dirty="0" smtClean="0">
                <a:latin typeface="Calibri"/>
              </a:rPr>
              <a:t>Cherenkov Detector</a:t>
            </a:r>
          </a:p>
        </p:txBody>
      </p:sp>
      <p:cxnSp>
        <p:nvCxnSpPr>
          <p:cNvPr id="20" name="Gerade Verbindung 20"/>
          <p:cNvCxnSpPr>
            <a:stCxn id="19" idx="2"/>
          </p:cNvCxnSpPr>
          <p:nvPr/>
        </p:nvCxnSpPr>
        <p:spPr>
          <a:xfrm flipH="1">
            <a:off x="4987199" y="1811725"/>
            <a:ext cx="232873" cy="115386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2"/>
          <p:cNvSpPr txBox="1"/>
          <p:nvPr/>
        </p:nvSpPr>
        <p:spPr>
          <a:xfrm>
            <a:off x="5873353" y="1013827"/>
            <a:ext cx="1002903" cy="830997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600" b="0" dirty="0" smtClean="0">
                <a:latin typeface="Calibri"/>
              </a:rPr>
              <a:t>Transition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600" b="0" dirty="0" smtClean="0">
                <a:latin typeface="Calibri"/>
              </a:rPr>
              <a:t>Radiation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600" b="0" dirty="0" smtClean="0">
                <a:latin typeface="Calibri"/>
              </a:rPr>
              <a:t>Detector</a:t>
            </a:r>
          </a:p>
        </p:txBody>
      </p:sp>
      <p:sp>
        <p:nvSpPr>
          <p:cNvPr id="22" name="Textfeld 23"/>
          <p:cNvSpPr txBox="1"/>
          <p:nvPr/>
        </p:nvSpPr>
        <p:spPr>
          <a:xfrm>
            <a:off x="4528805" y="4524127"/>
            <a:ext cx="916789" cy="58477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600" b="0" dirty="0" smtClean="0">
                <a:latin typeface="Calibri"/>
              </a:rPr>
              <a:t>Muon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600" b="0" dirty="0" smtClean="0">
                <a:latin typeface="Calibri"/>
              </a:rPr>
              <a:t>Detector</a:t>
            </a:r>
            <a:endParaRPr lang="en-US" sz="1600" b="0" dirty="0">
              <a:latin typeface="Calibri"/>
            </a:endParaRPr>
          </a:p>
        </p:txBody>
      </p:sp>
      <p:cxnSp>
        <p:nvCxnSpPr>
          <p:cNvPr id="23" name="Gerade Verbindung 24"/>
          <p:cNvCxnSpPr>
            <a:endCxn id="22" idx="0"/>
          </p:cNvCxnSpPr>
          <p:nvPr/>
        </p:nvCxnSpPr>
        <p:spPr>
          <a:xfrm flipH="1">
            <a:off x="4987200" y="3707638"/>
            <a:ext cx="736928" cy="8164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33"/>
          <p:cNvCxnSpPr>
            <a:stCxn id="21" idx="2"/>
          </p:cNvCxnSpPr>
          <p:nvPr/>
        </p:nvCxnSpPr>
        <p:spPr>
          <a:xfrm flipH="1">
            <a:off x="5873353" y="1844824"/>
            <a:ext cx="501452" cy="80863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CBM Experiment @FAIR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26EE-EA66-4DDF-94DB-B3ACD6D6341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22752" y="5951021"/>
            <a:ext cx="5413744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Fri. 14:00 HK 66.1: 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D. Emschermann:</a:t>
            </a:r>
            <a:b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“The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Compressed Baryonic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Matter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experiment at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FAIR”</a:t>
            </a:r>
          </a:p>
        </p:txBody>
      </p:sp>
      <p:cxnSp>
        <p:nvCxnSpPr>
          <p:cNvPr id="9" name="Gerade Verbindung 3"/>
          <p:cNvCxnSpPr>
            <a:stCxn id="10" idx="2"/>
          </p:cNvCxnSpPr>
          <p:nvPr/>
        </p:nvCxnSpPr>
        <p:spPr>
          <a:xfrm>
            <a:off x="3227994" y="1572168"/>
            <a:ext cx="695934" cy="114308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107504" y="3374990"/>
            <a:ext cx="3390370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/>
              <a:t>Features</a:t>
            </a:r>
          </a:p>
          <a:p>
            <a:pPr marL="104775" indent="-104775">
              <a:buFont typeface="Arial" pitchFamily="34" charset="0"/>
              <a:buChar char="•"/>
            </a:pPr>
            <a:r>
              <a:rPr lang="en-US" dirty="0" smtClean="0"/>
              <a:t>up </a:t>
            </a:r>
            <a:r>
              <a:rPr lang="en-US" dirty="0"/>
              <a:t>to 10 </a:t>
            </a:r>
            <a:r>
              <a:rPr lang="en-US" dirty="0" smtClean="0"/>
              <a:t>MHz Au+Au interactions</a:t>
            </a:r>
          </a:p>
          <a:p>
            <a:pPr marL="104775" indent="-104775">
              <a:buFont typeface="Arial" pitchFamily="34" charset="0"/>
              <a:buChar char="•"/>
            </a:pPr>
            <a:r>
              <a:rPr lang="en-GB" dirty="0" smtClean="0"/>
              <a:t>self-triggering front-end electronics</a:t>
            </a:r>
          </a:p>
          <a:p>
            <a:pPr marL="104775" indent="-104775">
              <a:buFont typeface="Arial" pitchFamily="34" charset="0"/>
              <a:buChar char="•"/>
            </a:pPr>
            <a:r>
              <a:rPr lang="en-US" dirty="0"/>
              <a:t>h</a:t>
            </a:r>
            <a:r>
              <a:rPr lang="en-US" dirty="0" smtClean="0"/>
              <a:t>igh-speed </a:t>
            </a:r>
            <a:r>
              <a:rPr lang="en-US" dirty="0"/>
              <a:t>data processing and </a:t>
            </a:r>
            <a:r>
              <a:rPr lang="en-US" dirty="0" smtClean="0"/>
              <a:t>acquisition </a:t>
            </a:r>
            <a:r>
              <a:rPr lang="en-GB" dirty="0" smtClean="0"/>
              <a:t>system</a:t>
            </a:r>
          </a:p>
          <a:p>
            <a:pPr marL="104775" indent="-104775">
              <a:buFont typeface="Arial" pitchFamily="34" charset="0"/>
              <a:buChar char="•"/>
            </a:pPr>
            <a:r>
              <a:rPr lang="en-GB" dirty="0" smtClean="0"/>
              <a:t>4D event reconstruction and fast </a:t>
            </a:r>
            <a:r>
              <a:rPr lang="en-GB" dirty="0"/>
              <a:t>selection algorithms</a:t>
            </a:r>
          </a:p>
          <a:p>
            <a:pPr marL="104775" indent="-104775">
              <a:buFont typeface="Arial" pitchFamily="34" charset="0"/>
              <a:buChar char="•"/>
            </a:pPr>
            <a:r>
              <a:rPr lang="en-US" dirty="0" smtClean="0"/>
              <a:t>high </a:t>
            </a:r>
            <a:r>
              <a:rPr lang="en-US" dirty="0"/>
              <a:t>granularity and </a:t>
            </a:r>
            <a:r>
              <a:rPr lang="en-US" dirty="0" smtClean="0"/>
              <a:t>radiation tolerant detectors and FEE</a:t>
            </a:r>
            <a:endParaRPr lang="en-GB" dirty="0"/>
          </a:p>
        </p:txBody>
      </p:sp>
      <p:sp>
        <p:nvSpPr>
          <p:cNvPr id="46" name="TextBox 45"/>
          <p:cNvSpPr txBox="1"/>
          <p:nvPr/>
        </p:nvSpPr>
        <p:spPr>
          <a:xfrm>
            <a:off x="107504" y="1231592"/>
            <a:ext cx="2704895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Goal:</a:t>
            </a:r>
          </a:p>
          <a:p>
            <a:r>
              <a:rPr lang="en-US" dirty="0" smtClean="0"/>
              <a:t>Exploration of </a:t>
            </a:r>
            <a:r>
              <a:rPr lang="en-US" dirty="0"/>
              <a:t>the QCD phase diagram in the </a:t>
            </a:r>
            <a:r>
              <a:rPr lang="en-US" dirty="0" smtClean="0"/>
              <a:t>region of </a:t>
            </a:r>
            <a:r>
              <a:rPr lang="en-US" dirty="0"/>
              <a:t>very high baryon </a:t>
            </a:r>
            <a:r>
              <a:rPr lang="en-US" dirty="0" smtClean="0"/>
              <a:t>densities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20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2" descr="C:\Users\jheuser\Desktop\Dummy_module_62x62_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045" b="14927"/>
          <a:stretch/>
        </p:blipFill>
        <p:spPr bwMode="auto">
          <a:xfrm>
            <a:off x="4964385" y="970713"/>
            <a:ext cx="3856087" cy="375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Silicon Tracking System (STS)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26EE-EA66-4DDF-94DB-B3ACD6D6341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004048" y="2348880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Calibri"/>
              </a:rPr>
              <a:t>876</a:t>
            </a:r>
            <a:r>
              <a:rPr lang="en-US" sz="2000" b="0" dirty="0" smtClean="0">
                <a:solidFill>
                  <a:schemeClr val="tx2"/>
                </a:solidFill>
                <a:latin typeface="Calibri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b="1" dirty="0" smtClean="0">
                <a:solidFill>
                  <a:schemeClr val="tx2"/>
                </a:solidFill>
                <a:latin typeface="Calibri"/>
              </a:rPr>
              <a:t>Modules</a:t>
            </a:r>
            <a:endParaRPr lang="en-US" sz="2000" b="1" dirty="0">
              <a:solidFill>
                <a:schemeClr val="tx2"/>
              </a:solidFill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58004" y="1434262"/>
            <a:ext cx="8101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600" b="1" dirty="0">
                <a:solidFill>
                  <a:schemeClr val="bg1"/>
                </a:solidFill>
                <a:latin typeface="Calibri"/>
              </a:rPr>
              <a:t>S</a:t>
            </a:r>
            <a:r>
              <a:rPr lang="en-US" sz="1600" b="1" dirty="0" smtClean="0">
                <a:solidFill>
                  <a:schemeClr val="bg1"/>
                </a:solidFill>
                <a:latin typeface="Calibri"/>
              </a:rPr>
              <a:t>ensor</a:t>
            </a:r>
            <a:endParaRPr lang="en-US" sz="1400" b="1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96021" y="2154342"/>
            <a:ext cx="7562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C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ables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40352" y="3894147"/>
            <a:ext cx="1167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600" b="1" dirty="0" smtClean="0">
                <a:solidFill>
                  <a:schemeClr val="bg1"/>
                </a:solidFill>
                <a:latin typeface="Calibri"/>
              </a:rPr>
              <a:t>Frontend electronics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(dummy)</a:t>
            </a:r>
            <a:endParaRPr lang="en-US" sz="1600" b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247163" y="980728"/>
            <a:ext cx="2573309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1600" b="1" dirty="0" smtClean="0">
                <a:solidFill>
                  <a:schemeClr val="bg1"/>
                </a:solidFill>
                <a:latin typeface="Calibri"/>
              </a:rPr>
              <a:t>Sensors</a:t>
            </a:r>
          </a:p>
          <a:p>
            <a:pPr marL="96838" indent="-96838" algn="r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en-US" sz="1600" b="0" dirty="0" smtClean="0">
                <a:solidFill>
                  <a:schemeClr val="bg1"/>
                </a:solidFill>
                <a:latin typeface="Calibri"/>
              </a:rPr>
              <a:t>double-sided</a:t>
            </a:r>
            <a:r>
              <a:rPr lang="en-US" sz="1600" b="0" dirty="0">
                <a:solidFill>
                  <a:schemeClr val="bg1"/>
                </a:solidFill>
                <a:latin typeface="Calibri"/>
              </a:rPr>
              <a:t>, 300 µm </a:t>
            </a:r>
            <a:r>
              <a:rPr lang="en-US" sz="1600" b="0" dirty="0" smtClean="0">
                <a:solidFill>
                  <a:schemeClr val="bg1"/>
                </a:solidFill>
                <a:latin typeface="Calibri"/>
              </a:rPr>
              <a:t>thick</a:t>
            </a:r>
          </a:p>
          <a:p>
            <a:pPr marL="96838" indent="-96838" algn="r"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7.5 degree stereo  </a:t>
            </a:r>
            <a:r>
              <a:rPr lang="en-US" sz="1600" dirty="0" smtClean="0">
                <a:solidFill>
                  <a:schemeClr val="bg1"/>
                </a:solidFill>
              </a:rPr>
              <a:t>angle</a:t>
            </a:r>
            <a:endParaRPr lang="en-US" sz="1600" b="0" dirty="0" smtClean="0">
              <a:solidFill>
                <a:schemeClr val="bg1"/>
              </a:solidFill>
              <a:latin typeface="Calibri"/>
            </a:endParaRPr>
          </a:p>
          <a:p>
            <a:pPr marL="96838" indent="-96838" algn="r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en-US" sz="1600" b="0" dirty="0" smtClean="0">
                <a:solidFill>
                  <a:schemeClr val="bg1"/>
                </a:solidFill>
                <a:latin typeface="Calibri"/>
              </a:rPr>
              <a:t>1024 </a:t>
            </a:r>
            <a:r>
              <a:rPr lang="en-US" sz="1600" b="0" dirty="0">
                <a:solidFill>
                  <a:schemeClr val="bg1"/>
                </a:solidFill>
                <a:latin typeface="Calibri"/>
              </a:rPr>
              <a:t>strips per </a:t>
            </a:r>
            <a:r>
              <a:rPr lang="en-US" sz="1600" b="0" dirty="0" smtClean="0">
                <a:solidFill>
                  <a:schemeClr val="bg1"/>
                </a:solidFill>
                <a:latin typeface="Calibri"/>
              </a:rPr>
              <a:t>side</a:t>
            </a:r>
          </a:p>
          <a:p>
            <a:pPr marL="96838" indent="-96838" algn="r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en-US" sz="1600" b="0" dirty="0" smtClean="0">
                <a:solidFill>
                  <a:schemeClr val="bg1"/>
                </a:solidFill>
                <a:latin typeface="Calibri"/>
              </a:rPr>
              <a:t>58 </a:t>
            </a:r>
            <a:r>
              <a:rPr lang="en-US" sz="1600" b="0" dirty="0">
                <a:solidFill>
                  <a:schemeClr val="bg1"/>
                </a:solidFill>
                <a:latin typeface="Calibri"/>
              </a:rPr>
              <a:t>µm </a:t>
            </a:r>
            <a:r>
              <a:rPr lang="en-US" sz="1600" b="0" dirty="0" smtClean="0">
                <a:solidFill>
                  <a:schemeClr val="bg1"/>
                </a:solidFill>
                <a:latin typeface="Calibri"/>
              </a:rPr>
              <a:t>pitch</a:t>
            </a:r>
          </a:p>
        </p:txBody>
      </p:sp>
      <p:pic>
        <p:nvPicPr>
          <p:cNvPr id="46" name="Picture 45" descr="Bild2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3"/>
          <a:stretch/>
        </p:blipFill>
        <p:spPr bwMode="auto">
          <a:xfrm>
            <a:off x="3563888" y="3787777"/>
            <a:ext cx="3077935" cy="273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3199290" y="6403279"/>
            <a:ext cx="3820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Quarter Station ( every 2</a:t>
            </a:r>
            <a:r>
              <a:rPr lang="en-US" sz="2000" b="1" baseline="30000" dirty="0" smtClean="0">
                <a:solidFill>
                  <a:srgbClr val="002060"/>
                </a:solidFill>
              </a:rPr>
              <a:t>nd</a:t>
            </a:r>
            <a:r>
              <a:rPr lang="en-US" sz="2000" b="1" dirty="0" smtClean="0">
                <a:solidFill>
                  <a:srgbClr val="002060"/>
                </a:solidFill>
              </a:rPr>
              <a:t> ladder)</a:t>
            </a:r>
            <a:endParaRPr lang="en-GB" sz="2000" b="1" dirty="0">
              <a:solidFill>
                <a:srgbClr val="002060"/>
              </a:solidFill>
            </a:endParaRPr>
          </a:p>
        </p:txBody>
      </p:sp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48" y="3899689"/>
            <a:ext cx="2950886" cy="2841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107504" y="3565523"/>
            <a:ext cx="3290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STS </a:t>
            </a:r>
            <a:r>
              <a:rPr lang="en-US" sz="2000" b="1" dirty="0" smtClean="0">
                <a:solidFill>
                  <a:srgbClr val="008000"/>
                </a:solidFill>
              </a:rPr>
              <a:t>Box</a:t>
            </a:r>
            <a:r>
              <a:rPr lang="en-US" sz="2000" b="1" dirty="0" smtClean="0">
                <a:solidFill>
                  <a:srgbClr val="FF0000"/>
                </a:solidFill>
              </a:rPr>
              <a:t> inside dipole magnet</a:t>
            </a:r>
            <a:endParaRPr lang="en-GB" sz="2000" b="1" dirty="0">
              <a:solidFill>
                <a:srgbClr val="FF0000"/>
              </a:solidFill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871404" y="3965633"/>
            <a:ext cx="432048" cy="942169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179512" y="971586"/>
            <a:ext cx="64586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Silicon micro strip detector </a:t>
            </a:r>
          </a:p>
          <a:p>
            <a:pPr marL="185738" lvl="1" indent="-161925" eaLnBrk="0" hangingPunct="0">
              <a:buFont typeface="Arial" pitchFamily="34" charset="0"/>
              <a:buChar char="•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high-resolution momentum determination</a:t>
            </a:r>
          </a:p>
          <a:p>
            <a:pPr marL="365125" lvl="2" indent="-161925" eaLnBrk="0" hangingPunct="0">
              <a:buFont typeface="Arial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1T dipole field</a:t>
            </a:r>
            <a:endParaRPr lang="en-GB" dirty="0">
              <a:solidFill>
                <a:schemeClr val="accent1">
                  <a:lumMod val="75000"/>
                </a:schemeClr>
              </a:solidFill>
              <a:sym typeface="Wingdings" pitchFamily="2" charset="2"/>
            </a:endParaRPr>
          </a:p>
          <a:p>
            <a:pPr marL="365125" lvl="2" indent="-161925" eaLnBrk="0" hangingPunct="0">
              <a:buFont typeface="Arial" pitchFamily="34" charset="0"/>
              <a:buChar char="•"/>
            </a:pP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δp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/ p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≈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1%</a:t>
            </a:r>
          </a:p>
          <a:p>
            <a:pPr marL="185738" lvl="1" indent="-161925" eaLnBrk="0" hangingPunct="0">
              <a:buFont typeface="Arial" pitchFamily="34" charset="0"/>
              <a:buChar char="•"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track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matching into MVD and RICH/MUCH</a:t>
            </a:r>
          </a:p>
          <a:p>
            <a:pPr marL="449263" lvl="2" indent="-161925" eaLnBrk="0" hangingPunct="0">
              <a:buFont typeface="Arial" pitchFamily="34" charset="0"/>
              <a:buChar char="•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8 tracking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stations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with 8-16 sensor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ladders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</a:t>
            </a:r>
            <a:endParaRPr lang="en-US" dirty="0">
              <a:solidFill>
                <a:schemeClr val="accent1">
                  <a:lumMod val="75000"/>
                </a:schemeClr>
              </a:solidFill>
              <a:sym typeface="Wingdings" pitchFamily="2" charset="2"/>
            </a:endParaRPr>
          </a:p>
          <a:p>
            <a:pPr marL="449263" lvl="2" indent="-161925" eaLnBrk="0" hangingPunct="0">
              <a:buFont typeface="Arial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25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μ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 single hit spatial resolution</a:t>
            </a:r>
          </a:p>
          <a:p>
            <a:pPr marL="449263" lvl="2" indent="-161925" eaLnBrk="0" hangingPunct="0">
              <a:buFont typeface="Arial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material budget 1% X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0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per station</a:t>
            </a:r>
            <a:endParaRPr lang="en-GB" baseline="-25000" dirty="0">
              <a:solidFill>
                <a:schemeClr val="accent1">
                  <a:lumMod val="75000"/>
                </a:schemeClr>
              </a:solidFill>
              <a:sym typeface="Wingdings" pitchFamily="2" charset="2"/>
            </a:endParaRPr>
          </a:p>
          <a:p>
            <a:pPr marL="0" lvl="1" indent="-254000" eaLnBrk="0" hangingPunct="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radiation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tolerance up to 1 × 10</a:t>
            </a:r>
            <a:r>
              <a:rPr lang="en-US" baseline="30000" dirty="0">
                <a:solidFill>
                  <a:schemeClr val="accent1">
                    <a:lumMod val="75000"/>
                  </a:schemeClr>
                </a:solidFill>
              </a:rPr>
              <a:t>14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n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eq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/cm</a:t>
            </a:r>
            <a:r>
              <a:rPr lang="en-US" baseline="30000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  <a:p>
            <a:endParaRPr lang="en-GB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6516216" y="5013176"/>
            <a:ext cx="2520280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</a:t>
            </a:r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o. 16:30 HK 15.1   </a:t>
            </a:r>
          </a:p>
          <a:p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A. </a:t>
            </a:r>
            <a:r>
              <a:rPr lang="en-U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Lymanets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</a:p>
          <a:p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“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Silicon Tracking System 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of 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CBM Experiment 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at FAIR”</a:t>
            </a:r>
            <a:endParaRPr lang="en-GB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39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Building Blocks of the Readout Chain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26EE-EA66-4DDF-94DB-B3ACD6D6341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Abgerundetes Rechteck 3"/>
          <p:cNvSpPr/>
          <p:nvPr/>
        </p:nvSpPr>
        <p:spPr bwMode="auto">
          <a:xfrm>
            <a:off x="104056" y="1228616"/>
            <a:ext cx="914400" cy="904240"/>
          </a:xfrm>
          <a:prstGeom prst="roundRect">
            <a:avLst>
              <a:gd name="adj" fmla="val 0"/>
            </a:avLst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FEE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Abgerundetes Rechteck 4"/>
          <p:cNvSpPr/>
          <p:nvPr/>
        </p:nvSpPr>
        <p:spPr bwMode="auto">
          <a:xfrm>
            <a:off x="3657600" y="1466488"/>
            <a:ext cx="914400" cy="904240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 ROB</a:t>
            </a:r>
          </a:p>
        </p:txBody>
      </p:sp>
      <p:sp>
        <p:nvSpPr>
          <p:cNvPr id="7" name="Abgerundetes Rechteck 5"/>
          <p:cNvSpPr/>
          <p:nvPr/>
        </p:nvSpPr>
        <p:spPr bwMode="auto">
          <a:xfrm>
            <a:off x="6465912" y="1466488"/>
            <a:ext cx="914400" cy="904240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 DPB</a:t>
            </a:r>
          </a:p>
        </p:txBody>
      </p:sp>
      <p:sp>
        <p:nvSpPr>
          <p:cNvPr id="8" name="Abgerundetes Rechteck 6"/>
          <p:cNvSpPr/>
          <p:nvPr/>
        </p:nvSpPr>
        <p:spPr bwMode="auto">
          <a:xfrm>
            <a:off x="8122096" y="1456328"/>
            <a:ext cx="914400" cy="904240"/>
          </a:xfrm>
          <a:prstGeom prst="roundRect">
            <a:avLst>
              <a:gd name="adj" fmla="val 0"/>
            </a:avLst>
          </a:prstGeom>
          <a:solidFill>
            <a:srgbClr val="FF66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FLES</a:t>
            </a:r>
          </a:p>
        </p:txBody>
      </p:sp>
      <p:sp>
        <p:nvSpPr>
          <p:cNvPr id="9" name="Abgerundetes Rechteck 7"/>
          <p:cNvSpPr/>
          <p:nvPr/>
        </p:nvSpPr>
        <p:spPr bwMode="auto">
          <a:xfrm>
            <a:off x="256456" y="1332488"/>
            <a:ext cx="914400" cy="904240"/>
          </a:xfrm>
          <a:prstGeom prst="roundRect">
            <a:avLst>
              <a:gd name="adj" fmla="val 3361"/>
            </a:avLst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FEE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Abgerundetes Rechteck 8"/>
          <p:cNvSpPr/>
          <p:nvPr/>
        </p:nvSpPr>
        <p:spPr bwMode="auto">
          <a:xfrm>
            <a:off x="398696" y="1516648"/>
            <a:ext cx="914400" cy="904240"/>
          </a:xfrm>
          <a:prstGeom prst="roundRect">
            <a:avLst>
              <a:gd name="adj" fmla="val 0"/>
            </a:avLst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FEE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Abgerundetes Rechteck 9"/>
          <p:cNvSpPr/>
          <p:nvPr/>
        </p:nvSpPr>
        <p:spPr bwMode="auto">
          <a:xfrm>
            <a:off x="561256" y="1660664"/>
            <a:ext cx="914400" cy="904240"/>
          </a:xfrm>
          <a:prstGeom prst="roundRect">
            <a:avLst>
              <a:gd name="adj" fmla="val 0"/>
            </a:avLst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 FEB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Pfeil nach rechts 30"/>
          <p:cNvSpPr/>
          <p:nvPr/>
        </p:nvSpPr>
        <p:spPr bwMode="auto">
          <a:xfrm>
            <a:off x="4619360" y="2132857"/>
            <a:ext cx="1824847" cy="24092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Pfeil nach rechts 31"/>
          <p:cNvSpPr/>
          <p:nvPr/>
        </p:nvSpPr>
        <p:spPr bwMode="auto">
          <a:xfrm>
            <a:off x="7447961" y="2157755"/>
            <a:ext cx="652431" cy="18796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Pfeil nach rechts 32"/>
          <p:cNvSpPr/>
          <p:nvPr/>
        </p:nvSpPr>
        <p:spPr bwMode="auto">
          <a:xfrm rot="10800000">
            <a:off x="4619360" y="1509684"/>
            <a:ext cx="1824848" cy="187960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Pfeil nach rechts 33"/>
          <p:cNvSpPr/>
          <p:nvPr/>
        </p:nvSpPr>
        <p:spPr bwMode="auto">
          <a:xfrm rot="10800000">
            <a:off x="1619671" y="1509683"/>
            <a:ext cx="1944215" cy="187961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96137" y="2636912"/>
            <a:ext cx="3240360" cy="3847207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Data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Processing Board (DPB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CBM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DAQ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layer with common hardware platform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177800" lvl="1" indent="-176213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FPGA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based 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635000" lvl="2" indent="-176213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data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formatting 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635000" lvl="2" indent="-176213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preprocessing</a:t>
            </a:r>
          </a:p>
          <a:p>
            <a:pPr marL="177800" lvl="1" indent="-176213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timing and control interfaces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177800" lvl="1" indent="-176213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located in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CBM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building</a:t>
            </a:r>
          </a:p>
          <a:p>
            <a:pPr marL="177800" lvl="1" indent="-176213">
              <a:buFont typeface="Arial" pitchFamily="34" charset="0"/>
              <a:buChar char="•"/>
            </a:pPr>
            <a:endParaRPr lang="en-US" sz="1000" dirty="0">
              <a:solidFill>
                <a:schemeClr val="accent1">
                  <a:lumMod val="75000"/>
                </a:schemeClr>
              </a:solidFill>
            </a:endParaRPr>
          </a:p>
          <a:p>
            <a:pPr marL="1587" lvl="1"/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First Level Event Selector (FLES)</a:t>
            </a:r>
          </a:p>
          <a:p>
            <a:pPr marL="201613" lvl="1" indent="-201613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time slice building &amp; full event reconstruction</a:t>
            </a:r>
          </a:p>
          <a:p>
            <a:pPr marL="201613" lvl="1" indent="-201613">
              <a:buFont typeface="Arial" pitchFamily="34" charset="0"/>
              <a:buChar char="•"/>
            </a:pP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valuation</a:t>
            </a:r>
            <a:r>
              <a:rPr lang="en-US" sz="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of</a:t>
            </a:r>
            <a:r>
              <a:rPr lang="en-US" sz="9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physics</a:t>
            </a:r>
            <a:r>
              <a:rPr lang="en-US" sz="1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signatures</a:t>
            </a:r>
          </a:p>
          <a:p>
            <a:pPr marL="201613" lvl="1" indent="-201613">
              <a:buFont typeface="Arial" pitchFamily="34" charset="0"/>
              <a:buChar char="•"/>
            </a:pP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o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nline event selection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15816" y="2636912"/>
            <a:ext cx="2777623" cy="4016484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Readout Boards (ROB)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marL="104775" indent="-104775">
              <a:buFont typeface="Arial" pitchFamily="34" charset="0"/>
              <a:buChar char="•"/>
            </a:pP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data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aggregation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 - ASICs:  several ten 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 thousand electrical links </a:t>
            </a:r>
          </a:p>
          <a:p>
            <a:pPr marL="104775" indent="-104775">
              <a:buFont typeface="Arial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data readout</a:t>
            </a:r>
          </a:p>
          <a:p>
            <a:pPr marL="73025"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-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optical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readout interface</a:t>
            </a:r>
          </a:p>
          <a:p>
            <a:pPr marL="104775" indent="-104775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FE ASIC control path</a:t>
            </a:r>
          </a:p>
          <a:p>
            <a:pPr marL="104775" indent="-104775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clock distribution and  synchronization</a:t>
            </a:r>
          </a:p>
          <a:p>
            <a:r>
              <a:rPr lang="en-US" sz="1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1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en-US" sz="1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1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1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1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1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1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located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inside STS box:</a:t>
            </a:r>
          </a:p>
          <a:p>
            <a:pPr marL="263525" lvl="2" indent="-177800">
              <a:buFontTx/>
              <a:buChar char="-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radiation hardness</a:t>
            </a:r>
          </a:p>
          <a:p>
            <a:pPr marL="263525" lvl="2" indent="-177800">
              <a:buFontTx/>
              <a:buChar char="-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limited space</a:t>
            </a:r>
          </a:p>
          <a:p>
            <a:pPr marL="104775" indent="-104775">
              <a:buFont typeface="Arial" pitchFamily="34" charset="0"/>
              <a:buChar char="•"/>
            </a:pP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i="1" dirty="0" smtClean="0">
                <a:solidFill>
                  <a:srgbClr val="FF0000"/>
                </a:solidFill>
              </a:rPr>
              <a:t> CERN GBTX / Versatile Link</a:t>
            </a:r>
            <a:endParaRPr lang="en-US" sz="600" i="1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7504" y="2636912"/>
            <a:ext cx="2699792" cy="2862322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Frontend Boards (FEB)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with </a:t>
            </a:r>
            <a:r>
              <a:rPr lang="en-US" i="1" dirty="0" smtClean="0">
                <a:solidFill>
                  <a:schemeClr val="tx2"/>
                </a:solidFill>
              </a:rPr>
              <a:t>detector specific </a:t>
            </a:r>
            <a:r>
              <a:rPr lang="en-US" dirty="0" smtClean="0">
                <a:solidFill>
                  <a:schemeClr val="tx2"/>
                </a:solidFill>
              </a:rPr>
              <a:t>ASIC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and functionality:</a:t>
            </a:r>
            <a:endParaRPr lang="en-US" sz="9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STS-XYTER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provides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digitized hits</a:t>
            </a:r>
            <a:endParaRPr lang="en-US" b="1" i="1" dirty="0" smtClean="0">
              <a:solidFill>
                <a:schemeClr val="tx2"/>
              </a:solidFill>
            </a:endParaRPr>
          </a:p>
          <a:p>
            <a:pPr marL="104775" indent="-104775">
              <a:buFont typeface="Arial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5bit pulse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height</a:t>
            </a:r>
          </a:p>
          <a:p>
            <a:pPr marL="104775" indent="-104775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14bit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timestamp</a:t>
            </a:r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Located close to sensors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95205" y="1725707"/>
            <a:ext cx="816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</a:rPr>
              <a:t>optical</a:t>
            </a:r>
            <a:endParaRPr lang="en-GB" sz="2000" i="1" dirty="0">
              <a:solidFill>
                <a:schemeClr val="tx2"/>
              </a:solidFill>
            </a:endParaRPr>
          </a:p>
        </p:txBody>
      </p:sp>
      <p:sp>
        <p:nvSpPr>
          <p:cNvPr id="27" name="Left-Right Arrow 26"/>
          <p:cNvSpPr/>
          <p:nvPr/>
        </p:nvSpPr>
        <p:spPr>
          <a:xfrm rot="-1800000">
            <a:off x="7414925" y="1339455"/>
            <a:ext cx="785553" cy="98173"/>
          </a:xfrm>
          <a:prstGeom prst="leftRightArrow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8100392" y="1005627"/>
            <a:ext cx="9540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Control</a:t>
            </a:r>
            <a:endParaRPr lang="en-GB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2049738" y="1723782"/>
            <a:ext cx="1082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2"/>
                </a:solidFill>
              </a:rPr>
              <a:t>e</a:t>
            </a:r>
            <a:r>
              <a:rPr lang="en-US" i="1" dirty="0" smtClean="0">
                <a:solidFill>
                  <a:schemeClr val="tx2"/>
                </a:solidFill>
              </a:rPr>
              <a:t>lectrical </a:t>
            </a:r>
            <a:endParaRPr lang="en-GB" i="1" dirty="0">
              <a:solidFill>
                <a:schemeClr val="tx2"/>
              </a:solidFill>
            </a:endParaRPr>
          </a:p>
        </p:txBody>
      </p:sp>
      <p:sp>
        <p:nvSpPr>
          <p:cNvPr id="30" name="Pfeil nach rechts 30"/>
          <p:cNvSpPr/>
          <p:nvPr/>
        </p:nvSpPr>
        <p:spPr bwMode="auto">
          <a:xfrm>
            <a:off x="1691680" y="2157755"/>
            <a:ext cx="1876511" cy="215007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4067944" y="6093296"/>
            <a:ext cx="272687" cy="180000"/>
          </a:xfrm>
          <a:prstGeom prst="downArrow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04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6" descr="http://www.physi.uni-heidelberg.de/~demscher/aida/cbm/01_cbm_cave_201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8" t="20453" r="26664" b="3873"/>
          <a:stretch/>
        </p:blipFill>
        <p:spPr bwMode="auto">
          <a:xfrm>
            <a:off x="3059832" y="2780928"/>
            <a:ext cx="5924854" cy="369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572862" cy="936104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               Chain Implementation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26EE-EA66-4DDF-94DB-B3ACD6D6341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28184" y="3645024"/>
            <a:ext cx="576064" cy="5760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07504" y="3439453"/>
            <a:ext cx="5040560" cy="3259524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5" t="15345" r="14375" b="4828"/>
          <a:stretch/>
        </p:blipFill>
        <p:spPr bwMode="auto">
          <a:xfrm>
            <a:off x="169412" y="3736387"/>
            <a:ext cx="4794745" cy="2890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092280" y="5085184"/>
            <a:ext cx="288032" cy="432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55576" y="3890665"/>
            <a:ext cx="720080" cy="7920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347864" y="4043064"/>
            <a:ext cx="1440160" cy="21222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755141" y="4633972"/>
            <a:ext cx="697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STS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10362" y="3115997"/>
            <a:ext cx="6719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DPB</a:t>
            </a:r>
            <a:endParaRPr lang="en-GB" sz="2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8207" y="3574177"/>
            <a:ext cx="8022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ROBs</a:t>
            </a:r>
            <a:endParaRPr lang="en-GB" sz="22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9632" y="3429000"/>
            <a:ext cx="7232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FEBs</a:t>
            </a:r>
            <a:endParaRPr lang="en-GB" sz="22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528" y="6093296"/>
            <a:ext cx="1066318" cy="4308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Sensors</a:t>
            </a:r>
            <a:endParaRPr lang="en-GB" sz="2200" dirty="0">
              <a:solidFill>
                <a:srgbClr val="FF0000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6876256" y="3774231"/>
            <a:ext cx="670714" cy="302841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7596336" y="3523655"/>
            <a:ext cx="1433726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t</a:t>
            </a:r>
            <a:r>
              <a:rPr lang="en-US" sz="2000" b="1" dirty="0" smtClean="0">
                <a:solidFill>
                  <a:srgbClr val="FF0000"/>
                </a:solidFill>
              </a:rPr>
              <a:t>o FLES in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Green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Cube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7584" y="1201947"/>
            <a:ext cx="23575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1752 FEBs</a:t>
            </a:r>
          </a:p>
          <a:p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   24000 electrical links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     ~30-80 cm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17519" y="2348880"/>
            <a:ext cx="288072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chemeClr val="tx2"/>
                </a:solidFill>
              </a:rPr>
              <a:t>CBM Building and Cave</a:t>
            </a:r>
            <a:endParaRPr lang="en-GB" sz="2200" b="1" dirty="0">
              <a:solidFill>
                <a:schemeClr val="tx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9512" y="2741647"/>
            <a:ext cx="23315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chemeClr val="tx2"/>
                </a:solidFill>
              </a:rPr>
              <a:t>STS Quarter Unit   </a:t>
            </a:r>
            <a:r>
              <a:rPr lang="en-US" sz="2200" dirty="0" smtClean="0">
                <a:solidFill>
                  <a:schemeClr val="tx2"/>
                </a:solidFill>
              </a:rPr>
              <a:t/>
            </a:r>
            <a:br>
              <a:rPr lang="en-US" sz="2200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every second ladder</a:t>
            </a:r>
            <a:endParaRPr lang="en-GB" sz="2200" dirty="0">
              <a:solidFill>
                <a:schemeClr val="tx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52120" y="1201947"/>
            <a:ext cx="22286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78 </a:t>
            </a:r>
            <a:r>
              <a:rPr lang="en-US" dirty="0">
                <a:solidFill>
                  <a:schemeClr val="tx2"/>
                </a:solidFill>
              </a:rPr>
              <a:t>DPBs</a:t>
            </a:r>
          </a:p>
          <a:p>
            <a:r>
              <a:rPr lang="en-US" dirty="0">
                <a:solidFill>
                  <a:schemeClr val="tx2"/>
                </a:solidFill>
              </a:rPr>
              <a:t>   </a:t>
            </a:r>
            <a:r>
              <a:rPr lang="en-US" dirty="0" smtClean="0">
                <a:solidFill>
                  <a:schemeClr val="tx2"/>
                </a:solidFill>
              </a:rPr>
              <a:t> up </a:t>
            </a:r>
            <a:r>
              <a:rPr lang="en-US" dirty="0">
                <a:solidFill>
                  <a:schemeClr val="tx2"/>
                </a:solidFill>
              </a:rPr>
              <a:t>to </a:t>
            </a:r>
            <a:r>
              <a:rPr lang="en-US" dirty="0" smtClean="0">
                <a:solidFill>
                  <a:schemeClr val="tx2"/>
                </a:solidFill>
              </a:rPr>
              <a:t>624 </a:t>
            </a:r>
            <a:r>
              <a:rPr lang="en-US" dirty="0">
                <a:solidFill>
                  <a:schemeClr val="tx2"/>
                </a:solidFill>
              </a:rPr>
              <a:t>SM fibers</a:t>
            </a:r>
          </a:p>
          <a:p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   several 100 m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55576" y="1129940"/>
            <a:ext cx="7344816" cy="11469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Straight Connector 25"/>
          <p:cNvCxnSpPr/>
          <p:nvPr/>
        </p:nvCxnSpPr>
        <p:spPr>
          <a:xfrm>
            <a:off x="3347864" y="1266404"/>
            <a:ext cx="0" cy="871647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491880" y="1214721"/>
            <a:ext cx="18910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600 ROBs</a:t>
            </a:r>
          </a:p>
          <a:p>
            <a:r>
              <a:rPr lang="en-US" dirty="0">
                <a:solidFill>
                  <a:schemeClr val="tx2"/>
                </a:solidFill>
              </a:rPr>
              <a:t>   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2400 MM fibers</a:t>
            </a:r>
          </a:p>
          <a:p>
            <a:r>
              <a:rPr lang="en-US" dirty="0" smtClean="0"/>
              <a:t>    </a:t>
            </a:r>
            <a:r>
              <a:rPr lang="en-US" dirty="0" smtClean="0">
                <a:solidFill>
                  <a:schemeClr val="tx2"/>
                </a:solidFill>
              </a:rPr>
              <a:t>~50-80 m</a:t>
            </a:r>
            <a:endParaRPr lang="en-GB" dirty="0">
              <a:solidFill>
                <a:schemeClr val="tx2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5436096" y="1261208"/>
            <a:ext cx="0" cy="871647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bgerundetes Rechteck 4"/>
          <p:cNvSpPr/>
          <p:nvPr/>
        </p:nvSpPr>
        <p:spPr bwMode="auto">
          <a:xfrm>
            <a:off x="1498037" y="188641"/>
            <a:ext cx="646331" cy="581091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Abgerundetes Rechteck 5"/>
          <p:cNvSpPr/>
          <p:nvPr/>
        </p:nvSpPr>
        <p:spPr bwMode="auto">
          <a:xfrm>
            <a:off x="2629525" y="188641"/>
            <a:ext cx="646331" cy="581092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Abgerundetes Rechteck 9"/>
          <p:cNvSpPr/>
          <p:nvPr/>
        </p:nvSpPr>
        <p:spPr bwMode="auto">
          <a:xfrm>
            <a:off x="395011" y="188640"/>
            <a:ext cx="646331" cy="581092"/>
          </a:xfrm>
          <a:prstGeom prst="roundRect">
            <a:avLst>
              <a:gd name="adj" fmla="val 0"/>
            </a:avLst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Pfeil nach rechts 30"/>
          <p:cNvSpPr/>
          <p:nvPr/>
        </p:nvSpPr>
        <p:spPr bwMode="auto">
          <a:xfrm>
            <a:off x="1041342" y="599366"/>
            <a:ext cx="456695" cy="128971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Pfeil nach rechts 32"/>
          <p:cNvSpPr/>
          <p:nvPr/>
        </p:nvSpPr>
        <p:spPr bwMode="auto">
          <a:xfrm rot="10800000">
            <a:off x="1041341" y="248563"/>
            <a:ext cx="456696" cy="166641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95010" y="29452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FEB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64048" y="294521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ROB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16701" y="29452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DPB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Pfeil nach rechts 30"/>
          <p:cNvSpPr/>
          <p:nvPr/>
        </p:nvSpPr>
        <p:spPr bwMode="auto">
          <a:xfrm>
            <a:off x="2148851" y="599365"/>
            <a:ext cx="456695" cy="128971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Pfeil nach rechts 32"/>
          <p:cNvSpPr/>
          <p:nvPr/>
        </p:nvSpPr>
        <p:spPr bwMode="auto">
          <a:xfrm rot="10800000">
            <a:off x="2148850" y="248562"/>
            <a:ext cx="456696" cy="166641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620478" y="4797152"/>
            <a:ext cx="455578" cy="0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572000" y="4293096"/>
            <a:ext cx="455578" cy="0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572000" y="4445496"/>
            <a:ext cx="455578" cy="0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572000" y="4509120"/>
            <a:ext cx="455578" cy="0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4572000" y="5013176"/>
            <a:ext cx="455578" cy="0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eform 42"/>
          <p:cNvSpPr/>
          <p:nvPr/>
        </p:nvSpPr>
        <p:spPr>
          <a:xfrm>
            <a:off x="5220072" y="3928882"/>
            <a:ext cx="1949115" cy="1516342"/>
          </a:xfrm>
          <a:custGeom>
            <a:avLst/>
            <a:gdLst>
              <a:gd name="connsiteX0" fmla="*/ 1949115 w 1949115"/>
              <a:gd name="connsiteY0" fmla="*/ 1660358 h 1660358"/>
              <a:gd name="connsiteX1" fmla="*/ 12031 w 1949115"/>
              <a:gd name="connsiteY1" fmla="*/ 1636295 h 1660358"/>
              <a:gd name="connsiteX2" fmla="*/ 0 w 1949115"/>
              <a:gd name="connsiteY2" fmla="*/ 0 h 1660358"/>
              <a:gd name="connsiteX3" fmla="*/ 1239252 w 1949115"/>
              <a:gd name="connsiteY3" fmla="*/ 0 h 1660358"/>
              <a:gd name="connsiteX4" fmla="*/ 1239252 w 1949115"/>
              <a:gd name="connsiteY4" fmla="*/ 0 h 166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9115" h="1660358">
                <a:moveTo>
                  <a:pt x="1949115" y="1660358"/>
                </a:moveTo>
                <a:lnTo>
                  <a:pt x="12031" y="1636295"/>
                </a:lnTo>
                <a:cubicBezTo>
                  <a:pt x="8021" y="1090863"/>
                  <a:pt x="4010" y="545432"/>
                  <a:pt x="0" y="0"/>
                </a:cubicBezTo>
                <a:lnTo>
                  <a:pt x="1239252" y="0"/>
                </a:lnTo>
                <a:lnTo>
                  <a:pt x="1239252" y="0"/>
                </a:lnTo>
              </a:path>
            </a:pathLst>
          </a:cu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1550758" y="4094947"/>
            <a:ext cx="1725098" cy="126141"/>
          </a:xfrm>
          <a:prstGeom prst="straightConnector1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28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396812" y="3717032"/>
            <a:ext cx="13516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AGH</a:t>
            </a:r>
            <a:r>
              <a:rPr lang="en-GB" i="1" dirty="0" smtClean="0"/>
              <a:t> </a:t>
            </a:r>
            <a:r>
              <a:rPr lang="en-GB" i="1" dirty="0" err="1" smtClean="0"/>
              <a:t>Crakow</a:t>
            </a:r>
            <a:endParaRPr lang="en-GB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                  Frontend Electronics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26EE-EA66-4DDF-94DB-B3ACD6D6341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79258" y="5951021"/>
            <a:ext cx="3646704" cy="646331"/>
          </a:xfrm>
          <a:prstGeom prst="rect">
            <a:avLst/>
          </a:prstGeom>
          <a:noFill/>
          <a:ln>
            <a:solidFill>
              <a:srgbClr val="3F29E3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Tue. 18:00 HK 29.7  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A. Rodriguez: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“</a:t>
            </a: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CBM-STS front-end 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electronics”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5968" y="1016724"/>
            <a:ext cx="4638899" cy="57246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tx2"/>
                </a:solidFill>
              </a:rPr>
              <a:t>STS-XYTER v2 frontend </a:t>
            </a:r>
            <a:r>
              <a:rPr lang="en-US" sz="2200" b="1" dirty="0" smtClean="0">
                <a:solidFill>
                  <a:schemeClr val="tx2"/>
                </a:solidFill>
              </a:rPr>
              <a:t>ASIC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n</a:t>
            </a:r>
            <a:r>
              <a:rPr lang="en-US" dirty="0" smtClean="0">
                <a:solidFill>
                  <a:schemeClr val="tx2"/>
                </a:solidFill>
              </a:rPr>
              <a:t>ew readout interface (custom protocol)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o</a:t>
            </a:r>
            <a:r>
              <a:rPr lang="en-US" dirty="0" smtClean="0">
                <a:solidFill>
                  <a:schemeClr val="tx2"/>
                </a:solidFill>
              </a:rPr>
              <a:t>ptimized noise behavior: analog frontend,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powering,…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s</a:t>
            </a:r>
            <a:r>
              <a:rPr lang="en-US" b="1" dirty="0" smtClean="0">
                <a:solidFill>
                  <a:schemeClr val="tx2"/>
                </a:solidFill>
              </a:rPr>
              <a:t>ubmission</a:t>
            </a:r>
            <a:r>
              <a:rPr lang="en-US" b="1" dirty="0">
                <a:solidFill>
                  <a:schemeClr val="tx2"/>
                </a:solidFill>
              </a:rPr>
              <a:t>: April 2016</a:t>
            </a: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endParaRPr lang="en-US" sz="600" dirty="0" smtClean="0">
              <a:solidFill>
                <a:schemeClr val="tx2"/>
              </a:solidFill>
            </a:endParaRPr>
          </a:p>
          <a:p>
            <a:endParaRPr lang="en-US" sz="900" dirty="0">
              <a:solidFill>
                <a:schemeClr val="tx2"/>
              </a:solidFill>
            </a:endParaRPr>
          </a:p>
          <a:p>
            <a:r>
              <a:rPr lang="en-US" sz="2200" dirty="0" smtClean="0">
                <a:solidFill>
                  <a:schemeClr val="tx2"/>
                </a:solidFill>
              </a:rPr>
              <a:t>STS-XYTER v2 </a:t>
            </a:r>
            <a:r>
              <a:rPr lang="en-US" sz="2200" b="1" dirty="0" smtClean="0">
                <a:solidFill>
                  <a:schemeClr val="tx2"/>
                </a:solidFill>
              </a:rPr>
              <a:t>Prototype Boards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FEB-1: similar to board for v1 (single ASIC)</a:t>
            </a:r>
          </a:p>
          <a:p>
            <a:pPr marL="441325" lvl="1" indent="-176213">
              <a:buFont typeface="Arial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v</a:t>
            </a:r>
            <a:r>
              <a:rPr lang="en-US" dirty="0" smtClean="0">
                <a:solidFill>
                  <a:schemeClr val="tx2"/>
                </a:solidFill>
              </a:rPr>
              <a:t>2 ASIC  testing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FEB-2: investigate new features (2 ASICs)</a:t>
            </a:r>
          </a:p>
          <a:p>
            <a:pPr marL="444500" lvl="1" indent="-179388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AC coupled E-Links</a:t>
            </a:r>
          </a:p>
          <a:p>
            <a:pPr marL="444500" lvl="1" indent="-179388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multi drop clock and control downlink</a:t>
            </a:r>
          </a:p>
          <a:p>
            <a:pPr marL="444500" lvl="1" indent="-179388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powering</a:t>
            </a:r>
          </a:p>
          <a:p>
            <a:pPr marL="444500" lvl="1" indent="-179388">
              <a:buFont typeface="Arial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c</a:t>
            </a:r>
            <a:r>
              <a:rPr lang="en-US" dirty="0" smtClean="0">
                <a:solidFill>
                  <a:schemeClr val="tx2"/>
                </a:solidFill>
              </a:rPr>
              <a:t>onnectors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sz="2200" dirty="0" smtClean="0">
                <a:solidFill>
                  <a:schemeClr val="tx2"/>
                </a:solidFill>
              </a:rPr>
              <a:t>FEB-8</a:t>
            </a:r>
          </a:p>
          <a:p>
            <a:pPr marL="444500" lvl="1" indent="-179388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for </a:t>
            </a:r>
            <a:r>
              <a:rPr lang="en-US" b="1" dirty="0" smtClean="0">
                <a:solidFill>
                  <a:schemeClr val="tx2"/>
                </a:solidFill>
              </a:rPr>
              <a:t>readout of 1 full sensor side</a:t>
            </a:r>
          </a:p>
          <a:p>
            <a:pPr marL="444500" lvl="1" indent="-179388">
              <a:buFont typeface="Arial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r</a:t>
            </a:r>
            <a:r>
              <a:rPr lang="en-US" dirty="0" smtClean="0">
                <a:solidFill>
                  <a:schemeClr val="tx2"/>
                </a:solidFill>
              </a:rPr>
              <a:t>equired for module assembly </a:t>
            </a:r>
          </a:p>
          <a:p>
            <a:pPr marL="444500" lvl="1" indent="-179388">
              <a:buFont typeface="Arial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h</a:t>
            </a:r>
            <a:r>
              <a:rPr lang="en-US" dirty="0" smtClean="0">
                <a:solidFill>
                  <a:schemeClr val="tx2"/>
                </a:solidFill>
              </a:rPr>
              <a:t>ighly integrated (space, cooling, module) 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2"/>
          <a:stretch/>
        </p:blipFill>
        <p:spPr bwMode="auto">
          <a:xfrm>
            <a:off x="4788024" y="4516879"/>
            <a:ext cx="4104456" cy="1216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84168" y="4211796"/>
            <a:ext cx="2459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Full FEB-8 Design Study 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80312" y="5579948"/>
            <a:ext cx="13962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V. </a:t>
            </a:r>
            <a:r>
              <a:rPr lang="en-GB" i="1" dirty="0" err="1" smtClean="0"/>
              <a:t>Kleipa</a:t>
            </a:r>
            <a:r>
              <a:rPr lang="en-GB" i="1" dirty="0" smtClean="0"/>
              <a:t>, GSI</a:t>
            </a:r>
            <a:endParaRPr lang="en-GB" i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2" r="16711" b="5815"/>
          <a:stretch/>
        </p:blipFill>
        <p:spPr>
          <a:xfrm>
            <a:off x="6028837" y="1383751"/>
            <a:ext cx="2575611" cy="240528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00192" y="1772816"/>
            <a:ext cx="1357488" cy="707886"/>
          </a:xfrm>
          <a:prstGeom prst="rect">
            <a:avLst/>
          </a:prstGeom>
          <a:solidFill>
            <a:schemeClr val="bg1">
              <a:lumMod val="95000"/>
              <a:alpha val="63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STS-XYTER 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ASIC v1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92280" y="2420888"/>
            <a:ext cx="504056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5580112" y="980728"/>
            <a:ext cx="314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STS-XYTER v1 Prototype Board 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Bent-Up Arrow 2"/>
          <p:cNvSpPr/>
          <p:nvPr/>
        </p:nvSpPr>
        <p:spPr>
          <a:xfrm rot="16200000" flipV="1">
            <a:off x="4097624" y="5330888"/>
            <a:ext cx="588712" cy="504056"/>
          </a:xfrm>
          <a:prstGeom prst="bentUpArrow">
            <a:avLst>
              <a:gd name="adj1" fmla="val 22613"/>
              <a:gd name="adj2" fmla="val 22613"/>
              <a:gd name="adj3" fmla="val 25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bgerundetes Rechteck 4"/>
          <p:cNvSpPr/>
          <p:nvPr/>
        </p:nvSpPr>
        <p:spPr bwMode="auto">
          <a:xfrm>
            <a:off x="1498563" y="188641"/>
            <a:ext cx="646331" cy="581091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Abgerundetes Rechteck 5"/>
          <p:cNvSpPr/>
          <p:nvPr/>
        </p:nvSpPr>
        <p:spPr bwMode="auto">
          <a:xfrm>
            <a:off x="2630051" y="188641"/>
            <a:ext cx="646331" cy="581092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Abgerundetes Rechteck 9"/>
          <p:cNvSpPr/>
          <p:nvPr/>
        </p:nvSpPr>
        <p:spPr bwMode="auto">
          <a:xfrm>
            <a:off x="395537" y="188640"/>
            <a:ext cx="646331" cy="581092"/>
          </a:xfrm>
          <a:prstGeom prst="roundRect">
            <a:avLst>
              <a:gd name="adj" fmla="val 0"/>
            </a:avLst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Pfeil nach rechts 30"/>
          <p:cNvSpPr/>
          <p:nvPr/>
        </p:nvSpPr>
        <p:spPr bwMode="auto">
          <a:xfrm>
            <a:off x="1041868" y="599366"/>
            <a:ext cx="456695" cy="128971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Pfeil nach rechts 32"/>
          <p:cNvSpPr/>
          <p:nvPr/>
        </p:nvSpPr>
        <p:spPr bwMode="auto">
          <a:xfrm rot="10800000">
            <a:off x="1041867" y="248563"/>
            <a:ext cx="456696" cy="166641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5536" y="29452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FEB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64574" y="294521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ROB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17227" y="29452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DPB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Pfeil nach rechts 30"/>
          <p:cNvSpPr/>
          <p:nvPr/>
        </p:nvSpPr>
        <p:spPr bwMode="auto">
          <a:xfrm>
            <a:off x="2149377" y="599365"/>
            <a:ext cx="456695" cy="128971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Pfeil nach rechts 32"/>
          <p:cNvSpPr/>
          <p:nvPr/>
        </p:nvSpPr>
        <p:spPr bwMode="auto">
          <a:xfrm rot="10800000">
            <a:off x="2149376" y="248562"/>
            <a:ext cx="456696" cy="166641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44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                  VLDB </a:t>
            </a:r>
            <a:r>
              <a:rPr lang="en-US" dirty="0"/>
              <a:t>D</a:t>
            </a:r>
            <a:r>
              <a:rPr lang="en-US" dirty="0" smtClean="0"/>
              <a:t>emonstrator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5513155" cy="5544616"/>
          </a:xfrm>
        </p:spPr>
        <p:txBody>
          <a:bodyPr>
            <a:normAutofit fontScale="70000" lnSpcReduction="20000"/>
          </a:bodyPr>
          <a:lstStyle/>
          <a:p>
            <a:r>
              <a:rPr lang="en-US" sz="2900" dirty="0" smtClean="0"/>
              <a:t>Versatile </a:t>
            </a:r>
            <a:r>
              <a:rPr lang="en-US" sz="2900" dirty="0"/>
              <a:t>Link Demonstrator Board (VLDB)</a:t>
            </a:r>
          </a:p>
          <a:p>
            <a:pPr marL="457200" lvl="1" indent="0">
              <a:buNone/>
            </a:pPr>
            <a:r>
              <a:rPr lang="en-US" sz="2600" dirty="0"/>
              <a:t>CERN development:</a:t>
            </a:r>
          </a:p>
          <a:p>
            <a:pPr lvl="1">
              <a:tabLst>
                <a:tab pos="2236788" algn="l"/>
              </a:tabLst>
            </a:pPr>
            <a:r>
              <a:rPr lang="en-US" sz="2600" dirty="0"/>
              <a:t>1 GBTx	</a:t>
            </a:r>
            <a:r>
              <a:rPr lang="en-US" sz="2600" i="1" dirty="0"/>
              <a:t>data transceiver ASIC</a:t>
            </a:r>
          </a:p>
          <a:p>
            <a:pPr lvl="1">
              <a:tabLst>
                <a:tab pos="2236788" algn="l"/>
              </a:tabLst>
            </a:pPr>
            <a:r>
              <a:rPr lang="en-US" sz="2600" dirty="0"/>
              <a:t>1 VTRx	</a:t>
            </a:r>
            <a:r>
              <a:rPr lang="en-US" sz="2600" i="1" dirty="0"/>
              <a:t>optical transceiver module</a:t>
            </a:r>
          </a:p>
          <a:p>
            <a:pPr lvl="1">
              <a:tabLst>
                <a:tab pos="2236788" algn="l"/>
              </a:tabLst>
            </a:pPr>
            <a:r>
              <a:rPr lang="en-US" sz="2600" dirty="0"/>
              <a:t>1 SCA 	</a:t>
            </a:r>
            <a:r>
              <a:rPr lang="en-US" sz="2600" i="1" dirty="0"/>
              <a:t>slow control ASIC</a:t>
            </a:r>
          </a:p>
          <a:p>
            <a:pPr lvl="1"/>
            <a:r>
              <a:rPr lang="en-US" sz="2600" dirty="0"/>
              <a:t>FEE interfaces (E-Links) on HDMI connectors</a:t>
            </a:r>
          </a:p>
          <a:p>
            <a:pPr marL="0" indent="0">
              <a:buNone/>
            </a:pPr>
            <a:endParaRPr lang="en-US" sz="2900" b="1" dirty="0" smtClean="0"/>
          </a:p>
          <a:p>
            <a:r>
              <a:rPr lang="en-US" sz="2900" b="1" dirty="0" smtClean="0"/>
              <a:t>First experiences with devices</a:t>
            </a:r>
          </a:p>
          <a:p>
            <a:pPr lvl="1"/>
            <a:r>
              <a:rPr lang="en-US" sz="2600" dirty="0"/>
              <a:t>d</a:t>
            </a:r>
            <a:r>
              <a:rPr lang="en-US" sz="2600" dirty="0" smtClean="0"/>
              <a:t>evice configuration and operation</a:t>
            </a:r>
          </a:p>
          <a:p>
            <a:pPr lvl="1"/>
            <a:r>
              <a:rPr lang="en-US" sz="2600" dirty="0"/>
              <a:t>p</a:t>
            </a:r>
            <a:r>
              <a:rPr lang="en-US" sz="2600" dirty="0" smtClean="0"/>
              <a:t>erformance studies</a:t>
            </a:r>
          </a:p>
          <a:p>
            <a:pPr lvl="1"/>
            <a:r>
              <a:rPr lang="en-US" sz="2600" dirty="0"/>
              <a:t>b</a:t>
            </a:r>
            <a:r>
              <a:rPr lang="en-US" sz="2600" dirty="0" smtClean="0"/>
              <a:t>ackend firmware and software development</a:t>
            </a:r>
          </a:p>
          <a:p>
            <a:pPr marL="457200" lvl="1" indent="0">
              <a:buNone/>
            </a:pPr>
            <a:r>
              <a:rPr lang="en-US" sz="2600" b="1" dirty="0" smtClean="0"/>
              <a:t> </a:t>
            </a:r>
          </a:p>
          <a:p>
            <a:r>
              <a:rPr lang="en-US" sz="2900" b="1" dirty="0" smtClean="0"/>
              <a:t>Test readout chain</a:t>
            </a:r>
          </a:p>
          <a:p>
            <a:pPr lvl="1"/>
            <a:r>
              <a:rPr lang="en-US" sz="2600" dirty="0" smtClean="0"/>
              <a:t>DPB prototype (AFC-K)</a:t>
            </a:r>
          </a:p>
          <a:p>
            <a:pPr lvl="1"/>
            <a:r>
              <a:rPr lang="en-US" sz="2600" dirty="0" smtClean="0"/>
              <a:t>optical interface to VLDB/GBTx</a:t>
            </a:r>
          </a:p>
          <a:p>
            <a:pPr lvl="1"/>
            <a:r>
              <a:rPr lang="en-US" sz="2600" dirty="0"/>
              <a:t>e</a:t>
            </a:r>
            <a:r>
              <a:rPr lang="en-US" sz="2600" dirty="0" smtClean="0"/>
              <a:t>lectrical interface (E-Links)</a:t>
            </a:r>
          </a:p>
          <a:p>
            <a:pPr lvl="1"/>
            <a:r>
              <a:rPr lang="en-US" sz="2600" dirty="0"/>
              <a:t>f</a:t>
            </a:r>
            <a:r>
              <a:rPr lang="en-US" sz="2600" dirty="0" smtClean="0"/>
              <a:t>rontend: “STS emulator” firmware </a:t>
            </a:r>
            <a:br>
              <a:rPr lang="en-US" sz="2600" dirty="0" smtClean="0"/>
            </a:br>
            <a:r>
              <a:rPr lang="en-US" sz="2600" dirty="0" smtClean="0"/>
              <a:t>(until STS-XYTER v2 available)</a:t>
            </a:r>
          </a:p>
          <a:p>
            <a:endParaRPr lang="en-US" b="1" dirty="0"/>
          </a:p>
          <a:p>
            <a:endParaRPr lang="en-US" b="1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26EE-EA66-4DDF-94DB-B3ACD6D6341A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152"/>
          <a:stretch/>
        </p:blipFill>
        <p:spPr>
          <a:xfrm rot="5400000">
            <a:off x="4284903" y="2059913"/>
            <a:ext cx="5575944" cy="34175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82384" y="3441194"/>
            <a:ext cx="1366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VTRx 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transceiver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13546" y="4725144"/>
            <a:ext cx="1262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GBTx ASIC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08691" y="1844824"/>
            <a:ext cx="1471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AFC-K (DPB)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28184" y="5261138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SCA ASIC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108879" y="4365104"/>
            <a:ext cx="559465" cy="4880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6307031" y="4869160"/>
            <a:ext cx="497217" cy="4880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 rot="3600000">
            <a:off x="6515060" y="3674518"/>
            <a:ext cx="848190" cy="4870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5364088" y="3140968"/>
            <a:ext cx="128952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FEAST_MP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DCDC conv</a:t>
            </a:r>
            <a:r>
              <a:rPr lang="en-US" sz="2000" b="1" dirty="0" smtClean="0">
                <a:solidFill>
                  <a:srgbClr val="FF0000"/>
                </a:solidFill>
              </a:rPr>
              <a:t>.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 rot="3600000">
            <a:off x="6011005" y="3890543"/>
            <a:ext cx="848190" cy="4870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bgerundetes Rechteck 4"/>
          <p:cNvSpPr/>
          <p:nvPr/>
        </p:nvSpPr>
        <p:spPr bwMode="auto">
          <a:xfrm>
            <a:off x="1498037" y="188641"/>
            <a:ext cx="646331" cy="581091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Abgerundetes Rechteck 5"/>
          <p:cNvSpPr/>
          <p:nvPr/>
        </p:nvSpPr>
        <p:spPr bwMode="auto">
          <a:xfrm>
            <a:off x="2629525" y="188641"/>
            <a:ext cx="646331" cy="581092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Abgerundetes Rechteck 9"/>
          <p:cNvSpPr/>
          <p:nvPr/>
        </p:nvSpPr>
        <p:spPr bwMode="auto">
          <a:xfrm>
            <a:off x="395011" y="188640"/>
            <a:ext cx="646331" cy="581092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Pfeil nach rechts 30"/>
          <p:cNvSpPr/>
          <p:nvPr/>
        </p:nvSpPr>
        <p:spPr bwMode="auto">
          <a:xfrm>
            <a:off x="1041342" y="599366"/>
            <a:ext cx="456695" cy="128971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Pfeil nach rechts 32"/>
          <p:cNvSpPr/>
          <p:nvPr/>
        </p:nvSpPr>
        <p:spPr bwMode="auto">
          <a:xfrm rot="10800000">
            <a:off x="1041341" y="248563"/>
            <a:ext cx="456696" cy="166641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5010" y="29452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FEB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64048" y="294521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ROB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16701" y="29452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DPB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Pfeil nach rechts 30"/>
          <p:cNvSpPr/>
          <p:nvPr/>
        </p:nvSpPr>
        <p:spPr bwMode="auto">
          <a:xfrm>
            <a:off x="2148851" y="599365"/>
            <a:ext cx="456695" cy="128971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Pfeil nach rechts 32"/>
          <p:cNvSpPr/>
          <p:nvPr/>
        </p:nvSpPr>
        <p:spPr bwMode="auto">
          <a:xfrm rot="10800000">
            <a:off x="2148850" y="248562"/>
            <a:ext cx="456696" cy="166641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55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             Common Prototype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435280" cy="5616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 smtClean="0"/>
              <a:t>Common CBM  prototype Readout </a:t>
            </a:r>
            <a:r>
              <a:rPr lang="en-US" sz="1800" b="1" dirty="0"/>
              <a:t>B</a:t>
            </a:r>
            <a:r>
              <a:rPr lang="en-US" sz="1800" b="1" dirty="0" smtClean="0"/>
              <a:t>oard (C-ROB)</a:t>
            </a:r>
          </a:p>
          <a:p>
            <a:pPr marL="0" indent="0">
              <a:buNone/>
            </a:pPr>
            <a:r>
              <a:rPr lang="en-US" sz="1600" dirty="0" smtClean="0"/>
              <a:t>         for prototyping of all GBT based readout chains in CBM</a:t>
            </a:r>
            <a:r>
              <a:rPr lang="en-US" sz="1800" b="1" dirty="0" smtClean="0"/>
              <a:t> </a:t>
            </a:r>
            <a:endParaRPr lang="en-US" sz="1800" b="1" dirty="0"/>
          </a:p>
          <a:p>
            <a:r>
              <a:rPr lang="en-US" sz="1600" b="1" dirty="0" smtClean="0"/>
              <a:t>Full</a:t>
            </a:r>
            <a:r>
              <a:rPr lang="en-US" sz="1600" dirty="0" smtClean="0"/>
              <a:t> GBTx, SCA and Versatile Link </a:t>
            </a:r>
            <a:r>
              <a:rPr lang="en-US" sz="1600" b="1" dirty="0" smtClean="0"/>
              <a:t>functionality</a:t>
            </a:r>
            <a:r>
              <a:rPr lang="en-US" sz="1600" dirty="0" smtClean="0"/>
              <a:t> required for readout and control:</a:t>
            </a:r>
            <a:br>
              <a:rPr lang="en-US" sz="1600" dirty="0" smtClean="0"/>
            </a:br>
            <a:r>
              <a:rPr lang="en-US" sz="1600" dirty="0" smtClean="0"/>
              <a:t>  </a:t>
            </a:r>
            <a:r>
              <a:rPr lang="en-US" sz="1600" i="1" dirty="0" smtClean="0"/>
              <a:t>STS: final ROB with different form factor, connectors, cooling features</a:t>
            </a:r>
            <a:endParaRPr lang="en-US" sz="1400" i="1" dirty="0"/>
          </a:p>
          <a:p>
            <a:pPr marL="0" indent="0">
              <a:buNone/>
            </a:pPr>
            <a:r>
              <a:rPr lang="en-US" sz="900" dirty="0" smtClean="0"/>
              <a:t/>
            </a:r>
            <a:br>
              <a:rPr lang="en-US" sz="900" dirty="0" smtClean="0"/>
            </a:br>
            <a:r>
              <a:rPr lang="en-US" sz="1800" dirty="0" smtClean="0"/>
              <a:t>C-ROB extension of VLDB features</a:t>
            </a:r>
          </a:p>
          <a:p>
            <a:pPr marL="180975" indent="-180975"/>
            <a:r>
              <a:rPr lang="en-US" sz="1600" b="1" dirty="0" smtClean="0"/>
              <a:t>3 </a:t>
            </a:r>
            <a:r>
              <a:rPr lang="en-US" sz="1600" b="1" dirty="0"/>
              <a:t>GBTx ASICs</a:t>
            </a:r>
          </a:p>
          <a:p>
            <a:pPr marL="360363" lvl="1" indent="-180975"/>
            <a:r>
              <a:rPr lang="en-US" sz="1400" dirty="0"/>
              <a:t>c</a:t>
            </a:r>
            <a:r>
              <a:rPr lang="en-US" sz="1400" dirty="0" smtClean="0"/>
              <a:t>onnect up to 40 STS-XYTER devices at </a:t>
            </a:r>
            <a:r>
              <a:rPr lang="en-US" sz="1400" dirty="0"/>
              <a:t>320 </a:t>
            </a:r>
            <a:r>
              <a:rPr lang="en-US" sz="1400" dirty="0" smtClean="0"/>
              <a:t>Mbps: hit </a:t>
            </a:r>
            <a:r>
              <a:rPr lang="en-US" sz="1400" dirty="0"/>
              <a:t>readout, control </a:t>
            </a:r>
            <a:r>
              <a:rPr lang="en-US" sz="1400" dirty="0" smtClean="0"/>
              <a:t>responses</a:t>
            </a:r>
            <a:endParaRPr lang="en-US" sz="1400" dirty="0"/>
          </a:p>
          <a:p>
            <a:pPr marL="180975" indent="-180975"/>
            <a:r>
              <a:rPr lang="en-US" sz="1600" dirty="0" smtClean="0"/>
              <a:t>1 </a:t>
            </a:r>
            <a:r>
              <a:rPr lang="en-US" sz="1600" dirty="0"/>
              <a:t>Optical Transceiver (</a:t>
            </a:r>
            <a:r>
              <a:rPr lang="en-US" sz="1600" b="1" dirty="0"/>
              <a:t>VTRx</a:t>
            </a:r>
            <a:r>
              <a:rPr lang="en-US" sz="1600" dirty="0"/>
              <a:t>) and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1 </a:t>
            </a:r>
            <a:r>
              <a:rPr lang="en-US" sz="1600" dirty="0"/>
              <a:t>Twin Transmitter (</a:t>
            </a:r>
            <a:r>
              <a:rPr lang="en-US" sz="1600" b="1" dirty="0"/>
              <a:t>VTTx</a:t>
            </a:r>
            <a:r>
              <a:rPr lang="en-US" sz="1600" dirty="0"/>
              <a:t>)</a:t>
            </a:r>
          </a:p>
          <a:p>
            <a:pPr marL="360363" lvl="1" indent="-180975"/>
            <a:r>
              <a:rPr lang="en-US" sz="1400" dirty="0"/>
              <a:t>3 optical </a:t>
            </a:r>
            <a:r>
              <a:rPr lang="en-US" sz="1400" dirty="0" smtClean="0"/>
              <a:t>uplinks : 13.44 Gbps total readout  bandwidth</a:t>
            </a:r>
            <a:endParaRPr lang="en-US" sz="1400" dirty="0"/>
          </a:p>
          <a:p>
            <a:pPr marL="360363" lvl="1" indent="-180975"/>
            <a:r>
              <a:rPr lang="en-US" sz="1400" dirty="0"/>
              <a:t>1 optical downlink at 3.2 </a:t>
            </a:r>
            <a:r>
              <a:rPr lang="en-US" sz="1400" dirty="0" smtClean="0"/>
              <a:t>Gbps for control</a:t>
            </a:r>
            <a:endParaRPr lang="en-US" sz="1400" dirty="0"/>
          </a:p>
          <a:p>
            <a:pPr marL="180975" indent="-180975"/>
            <a:r>
              <a:rPr lang="en-US" sz="1600" dirty="0"/>
              <a:t>1 GBT SCA</a:t>
            </a:r>
          </a:p>
          <a:p>
            <a:pPr marL="360363" lvl="1" indent="-180975"/>
            <a:r>
              <a:rPr lang="en-US" sz="1400" dirty="0"/>
              <a:t>I2C interface for control of slave GBTx </a:t>
            </a:r>
          </a:p>
          <a:p>
            <a:pPr marL="360363" lvl="1" indent="-180975"/>
            <a:r>
              <a:rPr lang="en-US" sz="1400" dirty="0"/>
              <a:t>a</a:t>
            </a:r>
            <a:r>
              <a:rPr lang="en-US" sz="1400" dirty="0" smtClean="0"/>
              <a:t>dditional </a:t>
            </a:r>
            <a:r>
              <a:rPr lang="en-US" sz="1400" dirty="0"/>
              <a:t>multi purpose SCA </a:t>
            </a:r>
            <a:r>
              <a:rPr lang="en-US" sz="1400" dirty="0" smtClean="0"/>
              <a:t>functionality</a:t>
            </a:r>
          </a:p>
          <a:p>
            <a:pPr marL="180975" lvl="1" indent="-180975"/>
            <a:endParaRPr lang="en-US" sz="500" b="1" dirty="0"/>
          </a:p>
          <a:p>
            <a:pPr marL="180975" indent="-180975"/>
            <a:r>
              <a:rPr lang="en-US" sz="1600" b="1" dirty="0" smtClean="0"/>
              <a:t>FMC connector</a:t>
            </a:r>
            <a:r>
              <a:rPr lang="en-US" sz="1600" dirty="0" smtClean="0"/>
              <a:t> with all </a:t>
            </a:r>
            <a:r>
              <a:rPr lang="en-US" sz="1600" b="1" dirty="0" smtClean="0"/>
              <a:t>frontend connectivity</a:t>
            </a:r>
            <a:endParaRPr lang="en-US" sz="1600" dirty="0"/>
          </a:p>
          <a:p>
            <a:pPr marL="360363" lvl="1" indent="-180975"/>
            <a:r>
              <a:rPr lang="en-US" sz="1400" dirty="0" err="1" smtClean="0"/>
              <a:t>GBTx</a:t>
            </a:r>
            <a:r>
              <a:rPr lang="en-US" sz="1400" dirty="0" smtClean="0"/>
              <a:t> E-Links</a:t>
            </a:r>
          </a:p>
          <a:p>
            <a:pPr marL="360363" lvl="1" indent="-180975"/>
            <a:r>
              <a:rPr lang="en-US" sz="1400" dirty="0" smtClean="0"/>
              <a:t>required and useful SCA functionality</a:t>
            </a:r>
          </a:p>
          <a:p>
            <a:pPr marL="360363" lvl="1" indent="-180975">
              <a:buFont typeface="Wingdings"/>
              <a:buChar char="à"/>
            </a:pPr>
            <a:r>
              <a:rPr lang="en-US" sz="1400" dirty="0"/>
              <a:t>f</a:t>
            </a:r>
            <a:r>
              <a:rPr lang="en-US" sz="1400" dirty="0" smtClean="0"/>
              <a:t>lexibly  connect any FEE prototype </a:t>
            </a:r>
            <a:br>
              <a:rPr lang="en-US" sz="1400" dirty="0" smtClean="0"/>
            </a:br>
            <a:endParaRPr lang="en-US" sz="700" dirty="0"/>
          </a:p>
          <a:p>
            <a:pPr marL="180975" indent="-180975"/>
            <a:r>
              <a:rPr lang="en-US" sz="1600" dirty="0" smtClean="0"/>
              <a:t>Status: design ongoing  </a:t>
            </a:r>
            <a:r>
              <a:rPr lang="en-US" sz="1600" dirty="0" smtClean="0">
                <a:sym typeface="Wingdings" pitchFamily="2" charset="2"/>
              </a:rPr>
              <a:t> summer </a:t>
            </a:r>
            <a:r>
              <a:rPr lang="en-US" sz="1600" dirty="0" smtClean="0"/>
              <a:t>2016</a:t>
            </a:r>
            <a:br>
              <a:rPr lang="en-US" sz="1600" dirty="0" smtClean="0"/>
            </a:br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26EE-EA66-4DDF-94DB-B3ACD6D6341A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6"/>
          <a:stretch/>
        </p:blipFill>
        <p:spPr>
          <a:xfrm>
            <a:off x="4644008" y="2636912"/>
            <a:ext cx="4417308" cy="39604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12796" y="2564904"/>
            <a:ext cx="911532" cy="40011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/>
                </a:solidFill>
              </a:rPr>
              <a:t>C-ROB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7" name="Abgerundetes Rechteck 4"/>
          <p:cNvSpPr/>
          <p:nvPr/>
        </p:nvSpPr>
        <p:spPr bwMode="auto">
          <a:xfrm>
            <a:off x="1498037" y="188641"/>
            <a:ext cx="646331" cy="581091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Abgerundetes Rechteck 5"/>
          <p:cNvSpPr/>
          <p:nvPr/>
        </p:nvSpPr>
        <p:spPr bwMode="auto">
          <a:xfrm>
            <a:off x="2629525" y="188641"/>
            <a:ext cx="646331" cy="581092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Abgerundetes Rechteck 9"/>
          <p:cNvSpPr/>
          <p:nvPr/>
        </p:nvSpPr>
        <p:spPr bwMode="auto">
          <a:xfrm>
            <a:off x="395011" y="188640"/>
            <a:ext cx="646331" cy="581092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Pfeil nach rechts 30"/>
          <p:cNvSpPr/>
          <p:nvPr/>
        </p:nvSpPr>
        <p:spPr bwMode="auto">
          <a:xfrm>
            <a:off x="1041342" y="599366"/>
            <a:ext cx="456695" cy="128971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Pfeil nach rechts 32"/>
          <p:cNvSpPr/>
          <p:nvPr/>
        </p:nvSpPr>
        <p:spPr bwMode="auto">
          <a:xfrm rot="10800000">
            <a:off x="1041341" y="248563"/>
            <a:ext cx="456696" cy="166641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010" y="29452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FEB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4048" y="294521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ROB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16701" y="29452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DPB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feil nach rechts 30"/>
          <p:cNvSpPr/>
          <p:nvPr/>
        </p:nvSpPr>
        <p:spPr bwMode="auto">
          <a:xfrm>
            <a:off x="2148851" y="599365"/>
            <a:ext cx="456695" cy="128971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Pfeil nach rechts 32"/>
          <p:cNvSpPr/>
          <p:nvPr/>
        </p:nvSpPr>
        <p:spPr bwMode="auto">
          <a:xfrm rot="10800000">
            <a:off x="2148850" y="248562"/>
            <a:ext cx="456696" cy="166641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05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32240" y="5157192"/>
            <a:ext cx="236225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G. </a:t>
            </a:r>
            <a:r>
              <a:rPr lang="en-US" i="1" dirty="0" err="1" smtClean="0"/>
              <a:t>Kasprowicz</a:t>
            </a:r>
            <a:r>
              <a:rPr lang="en-US" i="1" dirty="0" smtClean="0"/>
              <a:t>, Warsaw</a:t>
            </a:r>
            <a:endParaRPr lang="en-GB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99492"/>
            <a:ext cx="4375164" cy="34297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        AFCK Prototype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816" y="1052736"/>
            <a:ext cx="8229600" cy="53285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AMC FMC Carrier </a:t>
            </a:r>
            <a:r>
              <a:rPr lang="en-US" b="1" dirty="0" err="1" smtClean="0"/>
              <a:t>Kintex</a:t>
            </a:r>
            <a:r>
              <a:rPr lang="en-US" b="1" dirty="0" smtClean="0"/>
              <a:t> </a:t>
            </a:r>
            <a:r>
              <a:rPr lang="en-US" dirty="0" smtClean="0"/>
              <a:t>(AFCK) as DPB prototype available</a:t>
            </a:r>
          </a:p>
          <a:p>
            <a:pPr lvl="1"/>
            <a:r>
              <a:rPr lang="el-GR" dirty="0" smtClean="0">
                <a:latin typeface="Calibri"/>
              </a:rPr>
              <a:t>μ</a:t>
            </a:r>
            <a:r>
              <a:rPr lang="en-US" dirty="0" smtClean="0"/>
              <a:t>TCA board</a:t>
            </a:r>
          </a:p>
          <a:p>
            <a:pPr lvl="2"/>
            <a:r>
              <a:rPr lang="en-US" dirty="0" smtClean="0"/>
              <a:t>also standalone operation</a:t>
            </a:r>
          </a:p>
          <a:p>
            <a:pPr lvl="1"/>
            <a:r>
              <a:rPr lang="en-GB" dirty="0"/>
              <a:t>Xilinx Kintex-7 </a:t>
            </a:r>
            <a:r>
              <a:rPr lang="en-GB" dirty="0" smtClean="0"/>
              <a:t>325T FPGA</a:t>
            </a:r>
            <a:endParaRPr lang="en-US" dirty="0" smtClean="0"/>
          </a:p>
          <a:p>
            <a:pPr lvl="1"/>
            <a:r>
              <a:rPr lang="en-US" dirty="0" smtClean="0"/>
              <a:t>2 FMC (HPC) and RTM connectors </a:t>
            </a:r>
          </a:p>
          <a:p>
            <a:pPr lvl="2"/>
            <a:r>
              <a:rPr lang="en-US" dirty="0" smtClean="0"/>
              <a:t>MGTs available  </a:t>
            </a:r>
          </a:p>
          <a:p>
            <a:pPr lvl="1"/>
            <a:endParaRPr lang="en-US" dirty="0" smtClean="0"/>
          </a:p>
          <a:p>
            <a:pPr marL="357188" lvl="1">
              <a:buFont typeface="Wingdings"/>
              <a:buChar char="à"/>
            </a:pPr>
            <a:r>
              <a:rPr lang="en-US" dirty="0"/>
              <a:t>f</a:t>
            </a:r>
            <a:r>
              <a:rPr lang="en-US" dirty="0" smtClean="0"/>
              <a:t>lexible test and development platform</a:t>
            </a:r>
            <a:br>
              <a:rPr lang="en-US" dirty="0" smtClean="0"/>
            </a:br>
            <a:r>
              <a:rPr lang="en-US" dirty="0" smtClean="0"/>
              <a:t>for next years</a:t>
            </a:r>
            <a:br>
              <a:rPr lang="en-US" dirty="0" smtClean="0"/>
            </a:br>
            <a:r>
              <a:rPr lang="en-US" dirty="0" smtClean="0"/>
              <a:t>Use with various FMC interfaces for </a:t>
            </a:r>
          </a:p>
          <a:p>
            <a:pPr lvl="1"/>
            <a:r>
              <a:rPr lang="en-US" b="1" dirty="0"/>
              <a:t>p</a:t>
            </a:r>
            <a:r>
              <a:rPr lang="en-US" b="1" dirty="0" smtClean="0"/>
              <a:t>rototype readout chains</a:t>
            </a:r>
          </a:p>
          <a:p>
            <a:pPr lvl="1"/>
            <a:r>
              <a:rPr lang="en-US" b="1" dirty="0"/>
              <a:t>f</a:t>
            </a:r>
            <a:r>
              <a:rPr lang="en-US" b="1" dirty="0" smtClean="0"/>
              <a:t>irmware and software development</a:t>
            </a:r>
          </a:p>
          <a:p>
            <a:pPr lvl="1"/>
            <a:r>
              <a:rPr lang="en-US" b="1" dirty="0" smtClean="0"/>
              <a:t>DAQ systems for detector testing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Final DPB later for commissioning phase</a:t>
            </a:r>
          </a:p>
          <a:p>
            <a:pPr lvl="1"/>
            <a:r>
              <a:rPr lang="en-US" dirty="0" smtClean="0"/>
              <a:t>Use up-to-date FPGA devices and multi channel optical </a:t>
            </a:r>
            <a:r>
              <a:rPr lang="en-US" dirty="0" err="1" smtClean="0"/>
              <a:t>Tx</a:t>
            </a:r>
            <a:r>
              <a:rPr lang="en-US" dirty="0" smtClean="0"/>
              <a:t>/Rx modules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26EE-EA66-4DDF-94DB-B3ACD6D6341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41339" y="1484784"/>
            <a:ext cx="1207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AFCK PCB</a:t>
            </a:r>
            <a:endParaRPr lang="en-GB" sz="2000" b="1" dirty="0">
              <a:solidFill>
                <a:schemeClr val="tx2"/>
              </a:solidFill>
            </a:endParaRPr>
          </a:p>
        </p:txBody>
      </p:sp>
      <p:sp>
        <p:nvSpPr>
          <p:cNvPr id="9" name="Abgerundetes Rechteck 4"/>
          <p:cNvSpPr/>
          <p:nvPr/>
        </p:nvSpPr>
        <p:spPr bwMode="auto">
          <a:xfrm>
            <a:off x="1498037" y="188641"/>
            <a:ext cx="646331" cy="581091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Abgerundetes Rechteck 5"/>
          <p:cNvSpPr/>
          <p:nvPr/>
        </p:nvSpPr>
        <p:spPr bwMode="auto">
          <a:xfrm>
            <a:off x="2629525" y="188641"/>
            <a:ext cx="646331" cy="581092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Abgerundetes Rechteck 9"/>
          <p:cNvSpPr/>
          <p:nvPr/>
        </p:nvSpPr>
        <p:spPr bwMode="auto">
          <a:xfrm>
            <a:off x="395011" y="188640"/>
            <a:ext cx="646331" cy="581092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Pfeil nach rechts 30"/>
          <p:cNvSpPr/>
          <p:nvPr/>
        </p:nvSpPr>
        <p:spPr bwMode="auto">
          <a:xfrm>
            <a:off x="1041342" y="599366"/>
            <a:ext cx="456695" cy="128971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Pfeil nach rechts 32"/>
          <p:cNvSpPr/>
          <p:nvPr/>
        </p:nvSpPr>
        <p:spPr bwMode="auto">
          <a:xfrm rot="10800000">
            <a:off x="1041341" y="248563"/>
            <a:ext cx="456696" cy="166641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010" y="29452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FEB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64048" y="294521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ROB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16701" y="29452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DPB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Pfeil nach rechts 30"/>
          <p:cNvSpPr/>
          <p:nvPr/>
        </p:nvSpPr>
        <p:spPr bwMode="auto">
          <a:xfrm>
            <a:off x="2148851" y="599365"/>
            <a:ext cx="456695" cy="128971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Pfeil nach rechts 32"/>
          <p:cNvSpPr/>
          <p:nvPr/>
        </p:nvSpPr>
        <p:spPr bwMode="auto">
          <a:xfrm rot="10800000">
            <a:off x="2148850" y="248562"/>
            <a:ext cx="456696" cy="166641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06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184220</TotalTime>
  <Words>786</Words>
  <Application>Microsoft Office PowerPoint</Application>
  <PresentationFormat>On-screen Show (4:3)</PresentationFormat>
  <Paragraphs>361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 HK 60.6 The Readout Chain of the CBM  STS Detector    DPG Spring Meeting Fachverband “Physik der Hadronen und Kerne”  Darmstadt, 17. March 2016  J. Lehnert, D. Emschermann  for the CBM Collaboration </vt:lpstr>
      <vt:lpstr>The CBM Experiment @FAIR</vt:lpstr>
      <vt:lpstr>The Silicon Tracking System (STS)</vt:lpstr>
      <vt:lpstr>Building Blocks of the Readout Chain</vt:lpstr>
      <vt:lpstr>                    Chain Implementation</vt:lpstr>
      <vt:lpstr>                    Frontend Electronics </vt:lpstr>
      <vt:lpstr>                    VLDB Demonstrator</vt:lpstr>
      <vt:lpstr>                  Common Prototype </vt:lpstr>
      <vt:lpstr>             AFCK Prototype</vt:lpstr>
      <vt:lpstr>                     DPB Firmware Blocks</vt:lpstr>
      <vt:lpstr>                        Readout Chains for STS</vt:lpstr>
      <vt:lpstr>n-XYTER Readout Chain</vt:lpstr>
      <vt:lpstr>n-XYTER Readout Chain: Status</vt:lpstr>
      <vt:lpstr>Summary and Outlook</vt:lpstr>
      <vt:lpstr>Acknowledgements 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Joerg Lehnert</dc:creator>
  <cp:lastModifiedBy>Joerg Lehnert</cp:lastModifiedBy>
  <cp:revision>1002</cp:revision>
  <dcterms:created xsi:type="dcterms:W3CDTF">2011-11-12T19:50:55Z</dcterms:created>
  <dcterms:modified xsi:type="dcterms:W3CDTF">2016-03-17T21:59:10Z</dcterms:modified>
</cp:coreProperties>
</file>