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80" r:id="rId4"/>
    <p:sldId id="282" r:id="rId5"/>
    <p:sldId id="283" r:id="rId6"/>
    <p:sldId id="284" r:id="rId7"/>
    <p:sldId id="286" r:id="rId8"/>
    <p:sldId id="285" r:id="rId9"/>
    <p:sldId id="303" r:id="rId10"/>
    <p:sldId id="294" r:id="rId11"/>
    <p:sldId id="289" r:id="rId12"/>
    <p:sldId id="304" r:id="rId13"/>
    <p:sldId id="292" r:id="rId14"/>
    <p:sldId id="293" r:id="rId15"/>
    <p:sldId id="296" r:id="rId16"/>
    <p:sldId id="307" r:id="rId17"/>
    <p:sldId id="305" r:id="rId18"/>
    <p:sldId id="306" r:id="rId19"/>
    <p:sldId id="302" r:id="rId2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24"/>
  </p:normalViewPr>
  <p:slideViewPr>
    <p:cSldViewPr snapToGrid="0" snapToObjects="1">
      <p:cViewPr varScale="1">
        <p:scale>
          <a:sx n="107" d="100"/>
          <a:sy n="107" d="100"/>
        </p:scale>
        <p:origin x="140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4848443-6E6A-0A4F-A75B-195BAB16985A}" type="datetime1">
              <a:rPr lang="de-DE" altLang="de-DE"/>
              <a:pPr/>
              <a:t>29.06.16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75932A-4948-B44F-984E-0CDC5CDDF6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2575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E61F297-A861-9E40-8176-40F68F95E9CF}" type="datetime1">
              <a:rPr lang="de-DE" altLang="de-DE"/>
              <a:pPr/>
              <a:t>29.06.16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D72E774-A730-0146-A657-49A20D1734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8854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E774-A730-0146-A657-49A20D17342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838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031EF-D49B-974E-AA94-160B527C9E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459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3418B-76FE-DB48-9377-3E400A30A1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067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169A7-0D61-7448-9F35-FDE75047A0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9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877016" y="6356350"/>
            <a:ext cx="341227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dirty="0" smtClean="0"/>
              <a:t>CBM </a:t>
            </a:r>
            <a:r>
              <a:rPr lang="de-DE" altLang="de-DE" dirty="0" err="1" smtClean="0"/>
              <a:t>Physics</a:t>
            </a:r>
            <a:r>
              <a:rPr lang="de-DE" altLang="de-DE" dirty="0" smtClean="0"/>
              <a:t> Workshop, </a:t>
            </a:r>
            <a:r>
              <a:rPr lang="de-DE" altLang="de-DE" dirty="0" err="1" smtClean="0"/>
              <a:t>Rangpo</a:t>
            </a:r>
            <a:r>
              <a:rPr lang="de-DE" altLang="de-DE" dirty="0" smtClean="0"/>
              <a:t>, 21 June 2016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A9A2D-5575-EE48-8E97-D982EFB8D8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62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DF7CE-4138-8848-9193-3543A0F849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341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84F1E-2DAE-F843-B176-C8ECBC9F2B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3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52B69-29C0-4E42-97BD-3A19396F4E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956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52219-04F9-474A-B8CB-86BFCC581A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53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ECBD6-0A35-0549-8591-E349B8B259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95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2EFB-7AC7-4F4E-9BBD-10811D1665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28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6DDF-00E6-4C4A-9D34-7F1E1474B8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15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8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17863" y="6356350"/>
            <a:ext cx="271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de-DE" altLang="de-DE" smtClean="0"/>
              <a:t>CBM Physics Workshop, Rangpo, 21 June 2016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1912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89863" y="6356350"/>
            <a:ext cx="896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A0E41A5-3549-6B44-BF41-A120B5D2331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53735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 bwMode="auto">
          <a:xfrm>
            <a:off x="685800" y="272415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58ED5"/>
                    </a:gs>
                    <a:gs pos="100000">
                      <a:srgbClr val="B9CDE5"/>
                    </a:gs>
                  </a:gsLst>
                  <a:lin ang="5400000"/>
                </a:gra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de-DE" dirty="0" smtClean="0">
                <a:ea typeface="ＭＳ Ｐゴシック" charset="-128"/>
              </a:rPr>
              <a:t>Strangeness with CBM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15363" name="Text Box 1059"/>
          <p:cNvSpPr txBox="1">
            <a:spLocks noChangeArrowheads="1"/>
          </p:cNvSpPr>
          <p:nvPr/>
        </p:nvSpPr>
        <p:spPr bwMode="auto">
          <a:xfrm>
            <a:off x="415636" y="4837113"/>
            <a:ext cx="81702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2000" dirty="0">
                <a:solidFill>
                  <a:schemeClr val="accent5">
                    <a:lumMod val="50000"/>
                  </a:schemeClr>
                </a:solidFill>
              </a:rPr>
              <a:t>Volker </a:t>
            </a:r>
            <a:r>
              <a:rPr lang="en-US" altLang="de-DE" sz="2000" dirty="0" err="1" smtClean="0">
                <a:solidFill>
                  <a:schemeClr val="accent5">
                    <a:lumMod val="50000"/>
                  </a:schemeClr>
                </a:solidFill>
              </a:rPr>
              <a:t>Friese</a:t>
            </a:r>
            <a:endParaRPr lang="en-US" altLang="de-DE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endParaRPr lang="en-US" altLang="de-DE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</a:rPr>
              <a:t>International Conference on Matter under High Densities</a:t>
            </a:r>
          </a:p>
          <a:p>
            <a:pPr algn="ctr" eaLnBrk="1" hangingPunct="1"/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</a:rPr>
              <a:t>21. – 23. June 2016</a:t>
            </a:r>
          </a:p>
          <a:p>
            <a:pPr algn="ctr" eaLnBrk="1" hangingPunct="1"/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</a:rPr>
              <a:t>Sikkim </a:t>
            </a:r>
            <a:r>
              <a:rPr lang="en-US" altLang="de-DE" sz="2000" dirty="0" err="1" smtClean="0">
                <a:solidFill>
                  <a:schemeClr val="accent5">
                    <a:lumMod val="50000"/>
                  </a:schemeClr>
                </a:solidFill>
              </a:rPr>
              <a:t>Manipal</a:t>
            </a:r>
            <a:r>
              <a:rPr lang="en-US" altLang="de-DE" sz="2000" dirty="0" smtClean="0">
                <a:solidFill>
                  <a:schemeClr val="accent5">
                    <a:lumMod val="50000"/>
                  </a:schemeClr>
                </a:solidFill>
              </a:rPr>
              <a:t> Institute of Technology, </a:t>
            </a:r>
            <a:r>
              <a:rPr lang="en-US" altLang="de-DE" sz="2000" dirty="0" err="1" smtClean="0">
                <a:solidFill>
                  <a:schemeClr val="accent5">
                    <a:lumMod val="50000"/>
                  </a:schemeClr>
                </a:solidFill>
              </a:rPr>
              <a:t>Rangpo</a:t>
            </a:r>
            <a:endParaRPr lang="en-US" altLang="de-DE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endParaRPr lang="en-US" altLang="de-DE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sz="2800" dirty="0" smtClean="0">
                <a:ea typeface="ＭＳ Ｐゴシック" charset="-128"/>
              </a:rPr>
              <a:t>Breakdown of strangeness </a:t>
            </a:r>
            <a:r>
              <a:rPr lang="en-GB" altLang="de-DE" sz="2800" dirty="0" err="1" smtClean="0">
                <a:ea typeface="ＭＳ Ｐゴシック" charset="-128"/>
              </a:rPr>
              <a:t>thermalisation</a:t>
            </a:r>
            <a:r>
              <a:rPr lang="en-GB" altLang="de-DE" sz="2800" dirty="0" smtClean="0">
                <a:ea typeface="ＭＳ Ｐゴシック" charset="-128"/>
              </a:rPr>
              <a:t>?</a:t>
            </a:r>
            <a:endParaRPr lang="en-GB" altLang="de-DE" sz="2800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AB5C1E4-4114-4F40-AA9D-168C1C60762C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84187" y="1800277"/>
            <a:ext cx="408781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HADES result for Xi</a:t>
            </a:r>
            <a:r>
              <a:rPr lang="en-GB" altLang="de-DE" sz="2000" baseline="30000" dirty="0" smtClean="0">
                <a:solidFill>
                  <a:srgbClr val="953735"/>
                </a:solidFill>
                <a:latin typeface="Calibri" charset="0"/>
              </a:rPr>
              <a:t>-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 at SIS-18 (1.76A </a:t>
            </a:r>
            <a:r>
              <a:rPr lang="en-GB" altLang="de-DE" sz="2000" dirty="0" err="1" smtClean="0">
                <a:solidFill>
                  <a:srgbClr val="953735"/>
                </a:solidFill>
                <a:latin typeface="Calibri" charset="0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): Xi</a:t>
            </a:r>
            <a:r>
              <a:rPr lang="en-GB" altLang="de-DE" sz="2000" baseline="30000" dirty="0" smtClean="0">
                <a:solidFill>
                  <a:srgbClr val="953735"/>
                </a:solidFill>
                <a:latin typeface="Calibri" charset="0"/>
              </a:rPr>
              <a:t>-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 yield is off by an order of magnitude from the statistical model.</a:t>
            </a:r>
          </a:p>
          <a:p>
            <a:pPr marL="0" indent="0">
              <a:spcBef>
                <a:spcPct val="20000"/>
              </a:spcBef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  <a:p>
            <a:pPr marL="0" indent="0">
              <a:spcBef>
                <a:spcPct val="20000"/>
              </a:spcBef>
            </a:pPr>
            <a:r>
              <a:rPr lang="en-GB" altLang="de-DE" sz="2000" dirty="0" err="1" smtClean="0">
                <a:solidFill>
                  <a:srgbClr val="953735"/>
                </a:solidFill>
                <a:latin typeface="Calibri" charset="0"/>
              </a:rPr>
              <a:t>N.b.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: This is deep sub-threshold. Production through multi-step processes 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33800" name="Textfeld 9"/>
          <p:cNvSpPr txBox="1">
            <a:spLocks noChangeArrowheads="1"/>
          </p:cNvSpPr>
          <p:nvPr/>
        </p:nvSpPr>
        <p:spPr bwMode="auto">
          <a:xfrm>
            <a:off x="7789863" y="1106488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400" b="1"/>
              <a:t>HADES</a:t>
            </a:r>
          </a:p>
        </p:txBody>
      </p:sp>
      <p:grpSp>
        <p:nvGrpSpPr>
          <p:cNvPr id="2" name="Gruppierung 11"/>
          <p:cNvGrpSpPr>
            <a:grpSpLocks/>
          </p:cNvGrpSpPr>
          <p:nvPr/>
        </p:nvGrpSpPr>
        <p:grpSpPr bwMode="auto">
          <a:xfrm>
            <a:off x="4860925" y="950913"/>
            <a:ext cx="3825875" cy="4705350"/>
            <a:chOff x="4861682" y="931863"/>
            <a:chExt cx="3825118" cy="4705175"/>
          </a:xfrm>
        </p:grpSpPr>
        <p:pic>
          <p:nvPicPr>
            <p:cNvPr id="33802" name="Picture 3" descr="THERMUSvsD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682" y="931863"/>
              <a:ext cx="3825118" cy="424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 Box 6"/>
            <p:cNvSpPr txBox="1">
              <a:spLocks noChangeArrowheads="1"/>
            </p:cNvSpPr>
            <p:nvPr/>
          </p:nvSpPr>
          <p:spPr bwMode="auto">
            <a:xfrm>
              <a:off x="5321270" y="5175373"/>
              <a:ext cx="3144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e-DE" sz="1200" i="1">
                  <a:solidFill>
                    <a:srgbClr val="0000FF"/>
                  </a:solidFill>
                </a:rPr>
                <a:t>R. Holzmann, CBM Physics Workshop, April 2010</a:t>
              </a:r>
            </a:p>
          </p:txBody>
        </p:sp>
      </p:grp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35137"/>
              </p:ext>
            </p:extLst>
          </p:nvPr>
        </p:nvGraphicFramePr>
        <p:xfrm>
          <a:off x="484187" y="4348100"/>
          <a:ext cx="98266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ormel" r:id="rId4" imgW="647700" imgH="127000" progId="Equation.3">
                  <p:embed/>
                </p:oleObj>
              </mc:Choice>
              <mc:Fallback>
                <p:oleObj name="Formel" r:id="rId4" imgW="647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" y="4348100"/>
                        <a:ext cx="982663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473"/>
              </p:ext>
            </p:extLst>
          </p:nvPr>
        </p:nvGraphicFramePr>
        <p:xfrm>
          <a:off x="1640423" y="4298887"/>
          <a:ext cx="976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Formel" r:id="rId6" imgW="698500" imgH="203200" progId="Equation.3">
                  <p:embed/>
                </p:oleObj>
              </mc:Choice>
              <mc:Fallback>
                <p:oleObj name="Formel" r:id="rId6" imgW="698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423" y="4298887"/>
                        <a:ext cx="976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611656"/>
              </p:ext>
            </p:extLst>
          </p:nvPr>
        </p:nvGraphicFramePr>
        <p:xfrm>
          <a:off x="2870312" y="4349688"/>
          <a:ext cx="9779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Formel" r:id="rId8" imgW="647700" imgH="127000" progId="Equation.3">
                  <p:embed/>
                </p:oleObj>
              </mc:Choice>
              <mc:Fallback>
                <p:oleObj name="Formel" r:id="rId8" imgW="647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312" y="4349688"/>
                        <a:ext cx="9779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The search for the onset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46BD0E-0CC1-9040-89F3-5DD686596185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8" y="1320469"/>
            <a:ext cx="7789863" cy="3275542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4724400"/>
            <a:ext cx="805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953735"/>
                </a:solidFill>
              </a:rPr>
              <a:t>“Statistical Model of the Early Stage”: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de-DE" sz="2000" dirty="0" smtClean="0">
                <a:solidFill>
                  <a:srgbClr val="953735"/>
                </a:solidFill>
              </a:rPr>
              <a:t> “</a:t>
            </a:r>
            <a:r>
              <a:rPr lang="en-US" altLang="de-DE" sz="2000" dirty="0">
                <a:solidFill>
                  <a:srgbClr val="953735"/>
                </a:solidFill>
              </a:rPr>
              <a:t>Early stage” (</a:t>
            </a:r>
            <a:r>
              <a:rPr lang="en-US" altLang="de-DE" sz="2000" dirty="0" err="1" smtClean="0">
                <a:solidFill>
                  <a:srgbClr val="953735"/>
                </a:solidFill>
              </a:rPr>
              <a:t>hadronic</a:t>
            </a:r>
            <a:r>
              <a:rPr lang="en-US" altLang="de-DE" sz="2000" dirty="0" smtClean="0">
                <a:solidFill>
                  <a:srgbClr val="953735"/>
                </a:solidFill>
              </a:rPr>
              <a:t> </a:t>
            </a:r>
            <a:r>
              <a:rPr lang="en-US" altLang="de-DE" sz="2000" dirty="0">
                <a:solidFill>
                  <a:srgbClr val="953735"/>
                </a:solidFill>
              </a:rPr>
              <a:t>/ </a:t>
            </a:r>
            <a:r>
              <a:rPr lang="en-US" altLang="de-DE" sz="2000" dirty="0" err="1" smtClean="0">
                <a:solidFill>
                  <a:srgbClr val="953735"/>
                </a:solidFill>
              </a:rPr>
              <a:t>partonic</a:t>
            </a:r>
            <a:r>
              <a:rPr lang="en-US" altLang="de-DE" sz="2000" dirty="0" smtClean="0">
                <a:solidFill>
                  <a:srgbClr val="953735"/>
                </a:solidFill>
              </a:rPr>
              <a:t>) </a:t>
            </a:r>
            <a:r>
              <a:rPr lang="en-US" altLang="de-DE" sz="2000" dirty="0" err="1">
                <a:solidFill>
                  <a:srgbClr val="953735"/>
                </a:solidFill>
              </a:rPr>
              <a:t>im</a:t>
            </a:r>
            <a:r>
              <a:rPr lang="en-US" altLang="de-DE" sz="2000" dirty="0">
                <a:solidFill>
                  <a:srgbClr val="953735"/>
                </a:solidFill>
              </a:rPr>
              <a:t> </a:t>
            </a:r>
            <a:r>
              <a:rPr lang="en-US" altLang="de-DE" sz="2000" dirty="0" smtClean="0">
                <a:solidFill>
                  <a:srgbClr val="953735"/>
                </a:solidFill>
              </a:rPr>
              <a:t>thermal equilibrium</a:t>
            </a:r>
            <a:endParaRPr lang="en-US" altLang="de-DE" sz="2000" dirty="0">
              <a:solidFill>
                <a:srgbClr val="953735"/>
              </a:solidFill>
            </a:endParaRPr>
          </a:p>
          <a:p>
            <a:pPr eaLnBrk="1" hangingPunct="1">
              <a:buFont typeface="Wingdings" charset="2"/>
              <a:buChar char="§"/>
            </a:pPr>
            <a:r>
              <a:rPr lang="en-US" altLang="de-DE" sz="2000" dirty="0" smtClean="0">
                <a:solidFill>
                  <a:srgbClr val="953735"/>
                </a:solidFill>
              </a:rPr>
              <a:t> First-order phase transition at </a:t>
            </a:r>
            <a:r>
              <a:rPr lang="en-US" altLang="de-DE" sz="2000" dirty="0" smtClean="0">
                <a:solidFill>
                  <a:srgbClr val="953735"/>
                </a:solidFill>
                <a:sym typeface="Symbol" charset="2"/>
              </a:rPr>
              <a:t></a:t>
            </a:r>
            <a:r>
              <a:rPr lang="en-US" altLang="de-DE" sz="2000" baseline="-25000" dirty="0">
                <a:solidFill>
                  <a:srgbClr val="953735"/>
                </a:solidFill>
                <a:sym typeface="Symbol" charset="2"/>
              </a:rPr>
              <a:t>c</a:t>
            </a:r>
            <a:r>
              <a:rPr lang="en-US" altLang="de-DE" sz="2000" dirty="0">
                <a:solidFill>
                  <a:srgbClr val="953735"/>
                </a:solidFill>
                <a:sym typeface="Symbol" charset="2"/>
              </a:rPr>
              <a:t>/T</a:t>
            </a:r>
            <a:r>
              <a:rPr lang="en-US" altLang="de-DE" sz="2000" baseline="-25000" dirty="0">
                <a:solidFill>
                  <a:srgbClr val="953735"/>
                </a:solidFill>
                <a:sym typeface="Symbol" charset="2"/>
              </a:rPr>
              <a:t>c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de-DE" sz="2000" dirty="0" smtClean="0">
                <a:solidFill>
                  <a:srgbClr val="953735"/>
                </a:solidFill>
              </a:rPr>
              <a:t> Mixed phase around </a:t>
            </a:r>
            <a:r>
              <a:rPr lang="en-US" altLang="de-DE" sz="2000" dirty="0" smtClean="0">
                <a:solidFill>
                  <a:srgbClr val="953735"/>
                </a:solidFill>
                <a:sym typeface="Symbol" charset="2"/>
              </a:rPr>
              <a:t></a:t>
            </a:r>
            <a:r>
              <a:rPr lang="en-US" altLang="de-DE" sz="2000" baseline="-25000" dirty="0">
                <a:solidFill>
                  <a:srgbClr val="953735"/>
                </a:solidFill>
                <a:sym typeface="Symbol" charset="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Results at SPS (NA49)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46BD0E-0CC1-9040-89F3-5DD686596185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5000" y="5209836"/>
            <a:ext cx="805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2000" dirty="0" smtClean="0">
                <a:solidFill>
                  <a:srgbClr val="953735"/>
                </a:solidFill>
              </a:rPr>
              <a:t>Evidence for the onset of </a:t>
            </a:r>
            <a:r>
              <a:rPr lang="en-US" altLang="de-DE" sz="2000" dirty="0" err="1" smtClean="0">
                <a:solidFill>
                  <a:srgbClr val="953735"/>
                </a:solidFill>
              </a:rPr>
              <a:t>deconfinement</a:t>
            </a:r>
            <a:r>
              <a:rPr lang="en-US" altLang="de-DE" sz="2000" dirty="0" smtClean="0">
                <a:solidFill>
                  <a:srgbClr val="953735"/>
                </a:solidFill>
              </a:rPr>
              <a:t> at 30A </a:t>
            </a:r>
            <a:r>
              <a:rPr lang="en-US" altLang="de-DE" sz="2000" dirty="0" err="1" smtClean="0">
                <a:solidFill>
                  <a:srgbClr val="953735"/>
                </a:solidFill>
              </a:rPr>
              <a:t>GeV</a:t>
            </a:r>
            <a:r>
              <a:rPr lang="en-US" altLang="de-DE" sz="2000" dirty="0" smtClean="0">
                <a:solidFill>
                  <a:srgbClr val="953735"/>
                </a:solidFill>
              </a:rPr>
              <a:t> ?</a:t>
            </a:r>
            <a:endParaRPr lang="en-US" altLang="de-DE" sz="2000" baseline="-25000" dirty="0">
              <a:solidFill>
                <a:srgbClr val="953735"/>
              </a:solidFill>
              <a:sym typeface="Symbol" charset="2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690432"/>
            <a:ext cx="8395855" cy="27986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90876" y="1149929"/>
            <a:ext cx="3562248" cy="3699514"/>
          </a:xfrm>
          <a:prstGeom prst="ellipse">
            <a:avLst/>
          </a:prstGeom>
          <a:solidFill>
            <a:srgbClr val="FF00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What about the statistical model?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B3865DB-3537-D64A-8B3C-E6E1225C5C7D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1750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81113"/>
            <a:ext cx="304165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281113"/>
            <a:ext cx="48926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Inhaltsplatzhalter 2"/>
          <p:cNvSpPr>
            <a:spLocks noGrp="1"/>
          </p:cNvSpPr>
          <p:nvPr>
            <p:ph idx="1"/>
          </p:nvPr>
        </p:nvSpPr>
        <p:spPr>
          <a:xfrm>
            <a:off x="638175" y="4567238"/>
            <a:ext cx="8202613" cy="1363662"/>
          </a:xfrm>
        </p:spPr>
        <p:txBody>
          <a:bodyPr/>
          <a:lstStyle/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Fits for many collision energies: SIS, AGS, SPS, RHIC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T,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μ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b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monotonic functions of √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s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NN</a:t>
            </a:r>
            <a:endParaRPr lang="en-GB" altLang="de-DE" sz="2000" dirty="0" smtClean="0">
              <a:solidFill>
                <a:srgbClr val="953735"/>
              </a:solidFill>
              <a:ea typeface="ＭＳ Ｐゴシック" charset="-128"/>
            </a:endParaRP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T saturates at √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s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NN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≈ 10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;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T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limit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≈ 160 MeV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The „horn“ in the statistical model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8C7A87-E552-164C-9AB0-1D4E5A1BE6C0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11263"/>
            <a:ext cx="289242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1263"/>
            <a:ext cx="34290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1487488" y="806450"/>
            <a:ext cx="17653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953735"/>
                </a:solidFill>
              </a:rPr>
              <a:t>2006</a:t>
            </a:r>
          </a:p>
          <a:p>
            <a:pPr eaLnBrk="1" hangingPunct="1"/>
            <a:endParaRPr lang="de-DE" altLang="de-DE" sz="1800">
              <a:solidFill>
                <a:srgbClr val="953735"/>
              </a:solidFill>
            </a:endParaRP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6205538" y="798513"/>
            <a:ext cx="17653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953735"/>
                </a:solidFill>
              </a:rPr>
              <a:t>2009</a:t>
            </a:r>
          </a:p>
          <a:p>
            <a:pPr eaLnBrk="1" hangingPunct="1"/>
            <a:endParaRPr lang="de-DE" altLang="de-DE" sz="1800">
              <a:solidFill>
                <a:srgbClr val="953735"/>
              </a:solidFill>
            </a:endParaRPr>
          </a:p>
        </p:txBody>
      </p:sp>
      <p:sp>
        <p:nvSpPr>
          <p:cNvPr id="32778" name="Inhaltsplatzhalter 2"/>
          <p:cNvSpPr>
            <a:spLocks noGrp="1"/>
          </p:cNvSpPr>
          <p:nvPr>
            <p:ph idx="1"/>
          </p:nvPr>
        </p:nvSpPr>
        <p:spPr>
          <a:xfrm>
            <a:off x="308759" y="4565650"/>
            <a:ext cx="4753780" cy="1911350"/>
          </a:xfrm>
        </p:spPr>
        <p:txBody>
          <a:bodyPr/>
          <a:lstStyle/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Broad maximum at ≈ 30A 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 (interplay of T and 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μ</a:t>
            </a:r>
            <a:r>
              <a:rPr lang="en-GB" altLang="de-DE" sz="1800" baseline="-25000" dirty="0" err="1" smtClean="0">
                <a:solidFill>
                  <a:srgbClr val="953735"/>
                </a:solidFill>
                <a:ea typeface="ＭＳ Ｐゴシック" charset="-128"/>
              </a:rPr>
              <a:t>b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)</a:t>
            </a:r>
          </a:p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No satisfactory description of the K/pi energy dependence</a:t>
            </a:r>
          </a:p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Improvement when including high-mass resonances</a:t>
            </a:r>
            <a:endParaRPr lang="en-GB" altLang="de-DE" sz="18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32779" name="Text Box 6"/>
          <p:cNvSpPr txBox="1">
            <a:spLocks noChangeArrowheads="1"/>
          </p:cNvSpPr>
          <p:nvPr/>
        </p:nvSpPr>
        <p:spPr bwMode="auto">
          <a:xfrm>
            <a:off x="798513" y="4105275"/>
            <a:ext cx="314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>
                <a:solidFill>
                  <a:srgbClr val="0000FF"/>
                </a:solidFill>
              </a:rPr>
              <a:t>A. Andronic, P. Braun-Munzinger und J. Stachel, Nucl. Phys. A 772 (2006) 167</a:t>
            </a:r>
          </a:p>
        </p:txBody>
      </p:sp>
      <p:sp>
        <p:nvSpPr>
          <p:cNvPr id="32780" name="Text Box 6"/>
          <p:cNvSpPr txBox="1">
            <a:spLocks noChangeArrowheads="1"/>
          </p:cNvSpPr>
          <p:nvPr/>
        </p:nvSpPr>
        <p:spPr bwMode="auto">
          <a:xfrm>
            <a:off x="5541963" y="6015038"/>
            <a:ext cx="3144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 dirty="0">
                <a:solidFill>
                  <a:srgbClr val="0000FF"/>
                </a:solidFill>
              </a:rPr>
              <a:t>A. </a:t>
            </a:r>
            <a:r>
              <a:rPr lang="en-US" altLang="de-DE" sz="1200" i="1" dirty="0" err="1">
                <a:solidFill>
                  <a:srgbClr val="0000FF"/>
                </a:solidFill>
              </a:rPr>
              <a:t>Andronic</a:t>
            </a:r>
            <a:r>
              <a:rPr lang="en-US" altLang="de-DE" sz="1200" i="1" dirty="0">
                <a:solidFill>
                  <a:srgbClr val="0000FF"/>
                </a:solidFill>
              </a:rPr>
              <a:t>, P. Braun-</a:t>
            </a:r>
            <a:r>
              <a:rPr lang="en-US" altLang="de-DE" sz="1200" i="1" dirty="0" err="1">
                <a:solidFill>
                  <a:srgbClr val="0000FF"/>
                </a:solidFill>
              </a:rPr>
              <a:t>Munzinger</a:t>
            </a:r>
            <a:r>
              <a:rPr lang="en-US" altLang="de-DE" sz="1200" i="1" dirty="0">
                <a:solidFill>
                  <a:srgbClr val="0000FF"/>
                </a:solidFill>
              </a:rPr>
              <a:t> und J. </a:t>
            </a:r>
            <a:r>
              <a:rPr lang="en-US" altLang="de-DE" sz="1200" i="1" dirty="0" err="1">
                <a:solidFill>
                  <a:srgbClr val="0000FF"/>
                </a:solidFill>
              </a:rPr>
              <a:t>Stachel</a:t>
            </a:r>
            <a:r>
              <a:rPr lang="en-US" altLang="de-DE" sz="1200" i="1" dirty="0">
                <a:solidFill>
                  <a:srgbClr val="0000FF"/>
                </a:solidFill>
              </a:rPr>
              <a:t>, Phys. </a:t>
            </a:r>
            <a:r>
              <a:rPr lang="en-US" altLang="de-DE" sz="1200" i="1" dirty="0" err="1">
                <a:solidFill>
                  <a:srgbClr val="0000FF"/>
                </a:solidFill>
              </a:rPr>
              <a:t>Lett</a:t>
            </a:r>
            <a:r>
              <a:rPr lang="en-US" altLang="de-DE" sz="1200" i="1" dirty="0">
                <a:solidFill>
                  <a:srgbClr val="0000FF"/>
                </a:solidFill>
              </a:rPr>
              <a:t>. B 673 (2009) 142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The need for data on multi-strange baryons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856D72-6F78-4C4E-A49B-AD4B48367253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584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31863"/>
            <a:ext cx="6583363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85008" y="5703888"/>
            <a:ext cx="840179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A long-lasting debate: pure </a:t>
            </a:r>
            <a:r>
              <a:rPr lang="en-GB" altLang="de-DE" sz="1600" dirty="0" err="1" smtClean="0">
                <a:solidFill>
                  <a:srgbClr val="953735"/>
                </a:solidFill>
                <a:latin typeface="Calibri" charset="0"/>
              </a:rPr>
              <a:t>hadronic</a:t>
            </a: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 description or signal of drastic change in matter properties?</a:t>
            </a:r>
          </a:p>
          <a:p>
            <a:pPr>
              <a:spcBef>
                <a:spcPct val="20000"/>
              </a:spcBef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Data on multi-strange baryons will be decisive!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altLang="de-DE" sz="2000" dirty="0" smtClean="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Not to forget: the phi meson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856D72-6F78-4C4E-A49B-AD4B48367253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8" y="1159952"/>
            <a:ext cx="7267699" cy="3496352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21575" y="4884392"/>
            <a:ext cx="8265225" cy="1373903"/>
          </a:xfrm>
        </p:spPr>
        <p:txBody>
          <a:bodyPr/>
          <a:lstStyle/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s-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sbar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: strangeness-neutral in a 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hadronic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 picture; double-strange in a 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partonic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 view</a:t>
            </a:r>
          </a:p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No satisfactory description of the excitation function neither by statistical model nor by microscopic transport</a:t>
            </a:r>
          </a:p>
          <a:p>
            <a:pPr>
              <a:buFont typeface="Symbol" charset="2"/>
              <a:buChar char="-"/>
            </a:pP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HADES (sub-threshold): good description by statistical model</a:t>
            </a:r>
            <a:endParaRPr lang="en-GB" altLang="de-DE" sz="1800" dirty="0">
              <a:solidFill>
                <a:srgbClr val="953735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6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What about strange anti-baryons?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856D72-6F78-4C4E-A49B-AD4B48367253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71104" y="1440646"/>
            <a:ext cx="840179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At large net-baryon density, the production of anti-baryons is heavily suppressed. This is not the case in a </a:t>
            </a:r>
            <a:r>
              <a:rPr lang="en-GB" altLang="de-DE" sz="1600" dirty="0" err="1" smtClean="0">
                <a:solidFill>
                  <a:srgbClr val="953735"/>
                </a:solidFill>
                <a:latin typeface="Calibri" charset="0"/>
              </a:rPr>
              <a:t>deconfined</a:t>
            </a: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 phase.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altLang="de-DE" sz="2000" dirty="0" smtClean="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33" y="3204255"/>
            <a:ext cx="3816419" cy="299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519" y="3204255"/>
            <a:ext cx="3990812" cy="30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9253" y="2247488"/>
            <a:ext cx="77654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1600" dirty="0" err="1" smtClean="0">
                <a:solidFill>
                  <a:srgbClr val="0000FF"/>
                </a:solidFill>
              </a:rPr>
              <a:t>pHSD</a:t>
            </a:r>
            <a:r>
              <a:rPr lang="en-US" altLang="de-DE" sz="1600" dirty="0" smtClean="0">
                <a:solidFill>
                  <a:srgbClr val="0000FF"/>
                </a:solidFill>
              </a:rPr>
              <a:t> model: microscopic transport; assumes QGP in fireball regions where a critical energy is exceeded</a:t>
            </a:r>
          </a:p>
          <a:p>
            <a:pPr eaLnBrk="1" hangingPunct="1"/>
            <a:r>
              <a:rPr lang="en-US" altLang="de-DE" sz="1600" dirty="0" smtClean="0">
                <a:solidFill>
                  <a:srgbClr val="0000FF"/>
                </a:solidFill>
              </a:rPr>
              <a:t>For comparison: HSD (pure </a:t>
            </a:r>
            <a:r>
              <a:rPr lang="en-US" altLang="de-DE" sz="1600" dirty="0" err="1" smtClean="0">
                <a:solidFill>
                  <a:srgbClr val="0000FF"/>
                </a:solidFill>
              </a:rPr>
              <a:t>hadronic</a:t>
            </a:r>
            <a:r>
              <a:rPr lang="en-US" altLang="de-DE" sz="1600" dirty="0" smtClean="0">
                <a:solidFill>
                  <a:srgbClr val="0000FF"/>
                </a:solidFill>
              </a:rPr>
              <a:t>)</a:t>
            </a:r>
          </a:p>
          <a:p>
            <a:pPr eaLnBrk="1" hangingPunct="1"/>
            <a:r>
              <a:rPr lang="en-US" altLang="de-DE" sz="1600" dirty="0" smtClean="0">
                <a:solidFill>
                  <a:srgbClr val="0000FF"/>
                </a:solidFill>
              </a:rPr>
              <a:t>At top SPS energy: small effect on Xi, huge effect on anti-Xi.</a:t>
            </a:r>
            <a:endParaRPr lang="en-US" altLang="de-DE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Strange anti-baryons at CBM energies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856D72-6F78-4C4E-A49B-AD4B48367253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2" name="Picture 2" descr="OmegaMinus_PHSD_HSD_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6" y="1643597"/>
            <a:ext cx="3492969" cy="254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OmegaPlus_PHSD_HSD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99" y="1643597"/>
            <a:ext cx="3496043" cy="254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036123" y="4621707"/>
            <a:ext cx="658783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”Enhancement” of strange-anti-baryons is expected to be much stronger at lower energies!</a:t>
            </a:r>
            <a:endParaRPr lang="en-GB" altLang="de-DE" sz="2000" dirty="0" smtClean="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charset="-128"/>
              </a:rPr>
              <a:t>Summary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3011" name="Inhaltsplatzhalter 2"/>
          <p:cNvSpPr>
            <a:spLocks noGrp="1"/>
          </p:cNvSpPr>
          <p:nvPr>
            <p:ph idx="1"/>
          </p:nvPr>
        </p:nvSpPr>
        <p:spPr>
          <a:xfrm>
            <a:off x="457200" y="912813"/>
            <a:ext cx="8229600" cy="5075237"/>
          </a:xfrm>
        </p:spPr>
        <p:txBody>
          <a:bodyPr/>
          <a:lstStyle/>
          <a:p>
            <a:r>
              <a:rPr lang="en-GB" altLang="de-DE" sz="2200" dirty="0" smtClean="0">
                <a:solidFill>
                  <a:srgbClr val="953735"/>
                </a:solidFill>
                <a:ea typeface="ＭＳ Ｐゴシック" charset="-128"/>
              </a:rPr>
              <a:t>Strangeness below top-SPS energy is far from being understood.</a:t>
            </a:r>
          </a:p>
          <a:p>
            <a:r>
              <a:rPr lang="en-GB" altLang="de-DE" sz="2200" dirty="0" smtClean="0">
                <a:solidFill>
                  <a:srgbClr val="953735"/>
                </a:solidFill>
                <a:ea typeface="ＭＳ Ｐゴシック" charset="-128"/>
              </a:rPr>
              <a:t>Many open questions:</a:t>
            </a:r>
          </a:p>
          <a:p>
            <a:pPr lvl="1"/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Does 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thermalisation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 hold at lower energies?</a:t>
            </a:r>
          </a:p>
          <a:p>
            <a:pPr lvl="1"/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Can the „horn“ be fully understood in terms of the statistical model?</a:t>
            </a:r>
          </a:p>
          <a:p>
            <a:pPr lvl="1"/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What are the production mechanisms near or below threshold?</a:t>
            </a:r>
          </a:p>
          <a:p>
            <a:r>
              <a:rPr lang="en-GB" altLang="de-DE" sz="2200" dirty="0" smtClean="0">
                <a:solidFill>
                  <a:srgbClr val="953735"/>
                </a:solidFill>
                <a:ea typeface="ＭＳ Ｐゴシック" charset="-128"/>
              </a:rPr>
              <a:t>A systematic measurement of multi-strange hadrons is most promising to answer those questions</a:t>
            </a:r>
          </a:p>
          <a:p>
            <a:pPr lvl="1"/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CBM, BM@N, MPD, NA61, STAR</a:t>
            </a:r>
          </a:p>
          <a:p>
            <a:r>
              <a:rPr lang="en-GB" altLang="de-DE" sz="2200" dirty="0" smtClean="0">
                <a:solidFill>
                  <a:srgbClr val="953735"/>
                </a:solidFill>
                <a:ea typeface="ＭＳ Ｐゴシック" charset="-128"/>
              </a:rPr>
              <a:t>Multi-strange anti-baryons are probably even more sensitive</a:t>
            </a:r>
          </a:p>
          <a:p>
            <a:pPr lvl="1"/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CBM is probably the only experiment able to address these</a:t>
            </a:r>
            <a:endParaRPr lang="en-GB" altLang="de-DE" sz="18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72846C-4D9A-1A44-B859-5B315BBD44A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 What is all about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0F0CA0-347F-6F41-BB9E-F291BD532E9F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6390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074738"/>
            <a:ext cx="19764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7681" y="818357"/>
            <a:ext cx="198913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11300" y="3068638"/>
            <a:ext cx="25019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400" dirty="0" err="1">
                <a:solidFill>
                  <a:srgbClr val="953735"/>
                </a:solidFill>
              </a:rPr>
              <a:t>c</a:t>
            </a:r>
            <a:r>
              <a:rPr lang="de-DE" altLang="de-DE" sz="1400" dirty="0" err="1" smtClean="0">
                <a:solidFill>
                  <a:srgbClr val="953735"/>
                </a:solidFill>
              </a:rPr>
              <a:t>onfined</a:t>
            </a:r>
            <a:r>
              <a:rPr lang="de-DE" altLang="de-DE" sz="1400" dirty="0" smtClean="0">
                <a:solidFill>
                  <a:srgbClr val="953735"/>
                </a:solidFill>
              </a:rPr>
              <a:t> matter: </a:t>
            </a:r>
            <a:r>
              <a:rPr lang="de-DE" altLang="de-DE" sz="1400" dirty="0" err="1" smtClean="0">
                <a:solidFill>
                  <a:srgbClr val="953735"/>
                </a:solidFill>
              </a:rPr>
              <a:t>hadrons</a:t>
            </a:r>
            <a:endParaRPr lang="de-DE" altLang="de-DE" sz="1400" dirty="0">
              <a:solidFill>
                <a:srgbClr val="953735"/>
              </a:solidFill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4804739" y="3068638"/>
            <a:ext cx="325755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400" dirty="0" err="1">
                <a:solidFill>
                  <a:srgbClr val="953735"/>
                </a:solidFill>
              </a:rPr>
              <a:t>d</a:t>
            </a:r>
            <a:r>
              <a:rPr lang="en-GB" altLang="de-DE" sz="1400" dirty="0" err="1" smtClean="0">
                <a:solidFill>
                  <a:srgbClr val="953735"/>
                </a:solidFill>
              </a:rPr>
              <a:t>econfined</a:t>
            </a:r>
            <a:r>
              <a:rPr lang="en-GB" altLang="de-DE" sz="1400" dirty="0" smtClean="0">
                <a:solidFill>
                  <a:srgbClr val="953735"/>
                </a:solidFill>
              </a:rPr>
              <a:t> matter: </a:t>
            </a:r>
            <a:r>
              <a:rPr lang="en-GB" altLang="de-DE" sz="1400" dirty="0" smtClean="0">
                <a:solidFill>
                  <a:srgbClr val="953735"/>
                </a:solidFill>
              </a:rPr>
              <a:t>quarks </a:t>
            </a:r>
            <a:r>
              <a:rPr lang="en-GB" altLang="de-DE" sz="1400" dirty="0" smtClean="0">
                <a:solidFill>
                  <a:srgbClr val="953735"/>
                </a:solidFill>
              </a:rPr>
              <a:t>and gluons</a:t>
            </a:r>
            <a:endParaRPr lang="en-GB" altLang="de-DE" sz="1400" dirty="0">
              <a:solidFill>
                <a:srgbClr val="953735"/>
              </a:solidFill>
            </a:endParaRPr>
          </a:p>
        </p:txBody>
      </p:sp>
      <p:grpSp>
        <p:nvGrpSpPr>
          <p:cNvPr id="2" name="Gruppierung 12"/>
          <p:cNvGrpSpPr>
            <a:grpSpLocks/>
          </p:cNvGrpSpPr>
          <p:nvPr/>
        </p:nvGrpSpPr>
        <p:grpSpPr bwMode="auto">
          <a:xfrm>
            <a:off x="1511300" y="4024313"/>
            <a:ext cx="6647048" cy="2176462"/>
            <a:chOff x="1511215" y="4024808"/>
            <a:chExt cx="6647462" cy="2176562"/>
          </a:xfrm>
        </p:grpSpPr>
        <p:pic>
          <p:nvPicPr>
            <p:cNvPr id="1639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215" y="4024808"/>
              <a:ext cx="3197580" cy="217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 Box 14"/>
            <p:cNvSpPr txBox="1">
              <a:spLocks noChangeArrowheads="1"/>
            </p:cNvSpPr>
            <p:nvPr/>
          </p:nvSpPr>
          <p:spPr bwMode="auto">
            <a:xfrm>
              <a:off x="4708794" y="4625400"/>
              <a:ext cx="3449883" cy="5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GB" altLang="de-DE" sz="1400" dirty="0" smtClean="0">
                  <a:solidFill>
                    <a:srgbClr val="953735"/>
                  </a:solidFill>
                </a:rPr>
                <a:t>Lattice QCD: phase transition at critical energy density </a:t>
              </a:r>
              <a:r>
                <a:rPr lang="en-GB" altLang="de-DE" sz="1400" dirty="0" err="1" smtClean="0">
                  <a:solidFill>
                    <a:srgbClr val="953735"/>
                  </a:solidFill>
                </a:rPr>
                <a:t>ε</a:t>
              </a:r>
              <a:r>
                <a:rPr lang="en-GB" altLang="de-DE" sz="1400" baseline="-25000" dirty="0" err="1" smtClean="0">
                  <a:solidFill>
                    <a:srgbClr val="953735"/>
                  </a:solidFill>
                </a:rPr>
                <a:t>c</a:t>
              </a:r>
              <a:r>
                <a:rPr lang="en-GB" altLang="de-DE" sz="1400" dirty="0" smtClean="0">
                  <a:solidFill>
                    <a:srgbClr val="953735"/>
                  </a:solidFill>
                </a:rPr>
                <a:t> / critical temperature T</a:t>
              </a:r>
              <a:r>
                <a:rPr lang="en-GB" altLang="de-DE" sz="1400" baseline="-25000" dirty="0" smtClean="0">
                  <a:solidFill>
                    <a:srgbClr val="953735"/>
                  </a:solidFill>
                </a:rPr>
                <a:t>c</a:t>
              </a:r>
              <a:endParaRPr lang="en-GB" altLang="de-DE" sz="1400" dirty="0">
                <a:solidFill>
                  <a:srgbClr val="95373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Why strangeness is interesting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95375"/>
            <a:ext cx="8229600" cy="2132013"/>
          </a:xfrm>
        </p:spPr>
        <p:txBody>
          <a:bodyPr/>
          <a:lstStyle/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No strangeness in entrance channel (nucleons): strangeness is produced in the reaction</a:t>
            </a:r>
          </a:p>
          <a:p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Hadronic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production (e. g.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p+p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-&gt;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KΛp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):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m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K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≈ 500 MeV &gt;&gt; T</a:t>
            </a:r>
            <a:r>
              <a:rPr lang="en-GB" altLang="de-DE" sz="2000" baseline="-25000" dirty="0">
                <a:solidFill>
                  <a:srgbClr val="953735"/>
                </a:solidFill>
                <a:ea typeface="ＭＳ Ｐゴシック" charset="-128"/>
              </a:rPr>
              <a:t>H</a:t>
            </a:r>
            <a:endParaRPr lang="en-GB" altLang="de-DE" sz="2000" dirty="0" smtClean="0">
              <a:solidFill>
                <a:srgbClr val="953735"/>
              </a:solidFill>
              <a:ea typeface="ＭＳ Ｐゴシック" charset="-128"/>
            </a:endParaRPr>
          </a:p>
          <a:p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Partonic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production (e.g. g + g -&gt; s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sbar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):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m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s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≈ 100 MeV &lt;</a:t>
            </a:r>
            <a:r>
              <a:rPr lang="de-DE" altLang="de-DE" sz="2000" dirty="0" smtClean="0">
                <a:solidFill>
                  <a:srgbClr val="953735"/>
                </a:solidFill>
                <a:ea typeface="ＭＳ Ｐゴシック" charset="-128"/>
              </a:rPr>
              <a:t>= T</a:t>
            </a:r>
            <a:r>
              <a:rPr lang="de-DE" altLang="de-DE" sz="2000" baseline="-25000" dirty="0" smtClean="0">
                <a:solidFill>
                  <a:srgbClr val="953735"/>
                </a:solidFill>
                <a:ea typeface="ＭＳ Ｐゴシック" charset="-128"/>
              </a:rPr>
              <a:t>H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13CC98-32F1-D148-B7AF-A44C2E0B67C0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070225"/>
            <a:ext cx="37941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896938" y="5880100"/>
            <a:ext cx="3794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1200" i="1">
                <a:solidFill>
                  <a:srgbClr val="0000FF"/>
                </a:solidFill>
              </a:rPr>
              <a:t>Koch, Müller, Rafelski, Phys. Rep. 142 (1986) 167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4872038" y="2763838"/>
            <a:ext cx="3814762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800" dirty="0" smtClean="0">
                <a:solidFill>
                  <a:srgbClr val="953735"/>
                </a:solidFill>
              </a:rPr>
              <a:t>Relaxation of s-Quarks in a  QGP within few </a:t>
            </a:r>
            <a:r>
              <a:rPr lang="en-GB" altLang="de-DE" sz="1800" dirty="0" err="1" smtClean="0">
                <a:solidFill>
                  <a:srgbClr val="953735"/>
                </a:solidFill>
              </a:rPr>
              <a:t>fm</a:t>
            </a:r>
            <a:r>
              <a:rPr lang="en-GB" altLang="de-DE" sz="1800" dirty="0" smtClean="0">
                <a:solidFill>
                  <a:srgbClr val="953735"/>
                </a:solidFill>
              </a:rPr>
              <a:t>/c ≈ lifetime of the fireball</a:t>
            </a:r>
            <a:endParaRPr lang="en-GB" altLang="de-DE" sz="1800" dirty="0">
              <a:solidFill>
                <a:srgbClr val="953735"/>
              </a:solidFill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4872038" y="3846513"/>
            <a:ext cx="3319462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800" b="1" dirty="0" smtClean="0">
                <a:solidFill>
                  <a:srgbClr val="953735"/>
                </a:solidFill>
              </a:rPr>
              <a:t>Expectation: More strangeness production in A+A relative to </a:t>
            </a:r>
            <a:r>
              <a:rPr lang="en-GB" altLang="de-DE" sz="1800" b="1" dirty="0" err="1" smtClean="0">
                <a:solidFill>
                  <a:srgbClr val="953735"/>
                </a:solidFill>
              </a:rPr>
              <a:t>p+p</a:t>
            </a:r>
            <a:r>
              <a:rPr lang="en-GB" altLang="de-DE" sz="1800" b="1" dirty="0" smtClean="0">
                <a:solidFill>
                  <a:srgbClr val="953735"/>
                </a:solidFill>
              </a:rPr>
              <a:t>, if QGP was formed</a:t>
            </a:r>
          </a:p>
          <a:p>
            <a:pPr eaLnBrk="1" hangingPunct="1"/>
            <a:endParaRPr lang="en-GB" altLang="de-DE" sz="1800" b="1" dirty="0" smtClean="0">
              <a:solidFill>
                <a:srgbClr val="953735"/>
              </a:solidFill>
            </a:endParaRPr>
          </a:p>
          <a:p>
            <a:pPr eaLnBrk="1" hangingPunct="1"/>
            <a:r>
              <a:rPr lang="en-GB" altLang="de-DE" sz="1800" b="1" dirty="0" smtClean="0">
                <a:solidFill>
                  <a:srgbClr val="953735"/>
                </a:solidFill>
              </a:rPr>
              <a:t>„Strangeness enhancement“</a:t>
            </a:r>
            <a:endParaRPr lang="en-GB" altLang="de-DE" sz="1800" b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charset="-128"/>
              </a:rPr>
              <a:t>Experiments...(</a:t>
            </a:r>
            <a:r>
              <a:rPr lang="de-DE" altLang="de-DE" dirty="0">
                <a:ea typeface="ＭＳ Ｐゴシック" charset="-128"/>
              </a:rPr>
              <a:t>SPS)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497CFD7-730B-154C-AE23-35DA3A5A86D1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1510" name="Picture 3" descr="acceler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917575"/>
            <a:ext cx="3776663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3711">
            <a:off x="112713" y="1549400"/>
            <a:ext cx="3175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>
            <a:fillRect/>
          </a:stretch>
        </p:blipFill>
        <p:spPr bwMode="auto">
          <a:xfrm>
            <a:off x="539750" y="3844925"/>
            <a:ext cx="28829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8628">
            <a:off x="5822950" y="1600200"/>
            <a:ext cx="31861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3844925"/>
            <a:ext cx="3108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mit Pfeil 12"/>
          <p:cNvCxnSpPr/>
          <p:nvPr/>
        </p:nvCxnSpPr>
        <p:spPr>
          <a:xfrm>
            <a:off x="2543175" y="2411413"/>
            <a:ext cx="1755775" cy="4079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0800000" flipV="1">
            <a:off x="4298950" y="2411413"/>
            <a:ext cx="2020888" cy="4079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10800000">
            <a:off x="4298950" y="2819400"/>
            <a:ext cx="2413000" cy="13049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2971800" y="4124325"/>
            <a:ext cx="827088" cy="6064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9" name="Textfeld 22"/>
          <p:cNvSpPr txBox="1">
            <a:spLocks noChangeArrowheads="1"/>
          </p:cNvSpPr>
          <p:nvPr/>
        </p:nvSpPr>
        <p:spPr bwMode="auto">
          <a:xfrm>
            <a:off x="8043863" y="1258888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400" b="1"/>
              <a:t>NA49</a:t>
            </a:r>
          </a:p>
        </p:txBody>
      </p:sp>
      <p:sp>
        <p:nvSpPr>
          <p:cNvPr id="21520" name="Textfeld 23"/>
          <p:cNvSpPr txBox="1">
            <a:spLocks noChangeArrowheads="1"/>
          </p:cNvSpPr>
          <p:nvPr/>
        </p:nvSpPr>
        <p:spPr bwMode="auto">
          <a:xfrm>
            <a:off x="6711950" y="3844925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400" b="1"/>
              <a:t>NA45</a:t>
            </a:r>
          </a:p>
        </p:txBody>
      </p:sp>
      <p:sp>
        <p:nvSpPr>
          <p:cNvPr id="21521" name="Textfeld 24"/>
          <p:cNvSpPr txBox="1">
            <a:spLocks noChangeArrowheads="1"/>
          </p:cNvSpPr>
          <p:nvPr/>
        </p:nvSpPr>
        <p:spPr bwMode="auto">
          <a:xfrm>
            <a:off x="2755900" y="5949950"/>
            <a:ext cx="673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400" b="1"/>
              <a:t>WA97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charset="-128"/>
              </a:rPr>
              <a:t>...</a:t>
            </a:r>
            <a:r>
              <a:rPr lang="de-DE" altLang="de-DE" dirty="0" err="1" smtClean="0">
                <a:ea typeface="ＭＳ Ｐゴシック" charset="-128"/>
              </a:rPr>
              <a:t>and</a:t>
            </a:r>
            <a:r>
              <a:rPr lang="de-DE" altLang="de-DE" dirty="0" smtClean="0">
                <a:ea typeface="ＭＳ Ｐゴシック" charset="-128"/>
              </a:rPr>
              <a:t> </a:t>
            </a:r>
            <a:r>
              <a:rPr lang="de-DE" altLang="de-DE" dirty="0" err="1" smtClean="0">
                <a:ea typeface="ＭＳ Ｐゴシック" charset="-128"/>
              </a:rPr>
              <a:t>results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74E15A2-92A4-2446-A6F9-C404716B5246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1563"/>
            <a:ext cx="3162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2"/>
          <a:stretch>
            <a:fillRect/>
          </a:stretch>
        </p:blipFill>
        <p:spPr bwMode="auto">
          <a:xfrm>
            <a:off x="4572000" y="1071563"/>
            <a:ext cx="367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4572000" y="4224338"/>
            <a:ext cx="3670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>
                <a:solidFill>
                  <a:srgbClr val="0000FF"/>
                </a:solidFill>
              </a:rPr>
              <a:t>WA97, Phys. Lett. B 499 (1999) 401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457200" y="4238625"/>
            <a:ext cx="316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>
                <a:solidFill>
                  <a:srgbClr val="0000FF"/>
                </a:solidFill>
              </a:rPr>
              <a:t>NA49, Nucl. Phys. A 661 (1999) 45</a:t>
            </a:r>
          </a:p>
          <a:p>
            <a:pPr algn="ctr" eaLnBrk="1" hangingPunct="1"/>
            <a:endParaRPr lang="en-US" altLang="de-DE" sz="1200" i="1">
              <a:solidFill>
                <a:srgbClr val="0000FF"/>
              </a:solidFill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57200" y="4700588"/>
            <a:ext cx="8229600" cy="1358900"/>
          </a:xfrm>
        </p:spPr>
        <p:txBody>
          <a:bodyPr/>
          <a:lstStyle/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strangeness enhancement relative to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p+p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observed (factor 15 for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Ω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!)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Hierarchy with number of strange valence quarks : E(K,Λ) &lt; E(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Ξ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 &lt; E(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Ω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But: the statistical model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744E86E-27F5-2841-A463-A8613DDB7076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22363"/>
            <a:ext cx="516731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462088" y="4340225"/>
            <a:ext cx="316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>
                <a:solidFill>
                  <a:srgbClr val="0000FF"/>
                </a:solidFill>
              </a:rPr>
              <a:t>J. Stachel, Nucl. Phys. A 654 (1999) 119 c</a:t>
            </a:r>
          </a:p>
          <a:p>
            <a:pPr algn="ctr" eaLnBrk="1" hangingPunct="1"/>
            <a:endParaRPr lang="en-US" altLang="de-DE" sz="1200" i="1">
              <a:solidFill>
                <a:srgbClr val="0000FF"/>
              </a:solidFill>
            </a:endParaRP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5664200" y="1455738"/>
            <a:ext cx="3260725" cy="2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800" dirty="0" smtClean="0">
                <a:solidFill>
                  <a:srgbClr val="953735"/>
                </a:solidFill>
              </a:rPr>
              <a:t>Particle multiplicities (multiplicity ratios) are well described by a hadron gas in chemical equilibrium.</a:t>
            </a:r>
          </a:p>
          <a:p>
            <a:pPr eaLnBrk="1" hangingPunct="1"/>
            <a:endParaRPr lang="en-GB" altLang="de-DE" sz="1800" dirty="0" smtClean="0">
              <a:solidFill>
                <a:srgbClr val="953735"/>
              </a:solidFill>
            </a:endParaRPr>
          </a:p>
          <a:p>
            <a:pPr eaLnBrk="1" hangingPunct="1"/>
            <a:r>
              <a:rPr lang="en-GB" altLang="de-DE" sz="1800" dirty="0" smtClean="0">
                <a:solidFill>
                  <a:srgbClr val="953735"/>
                </a:solidFill>
              </a:rPr>
              <a:t>Including strange particles: </a:t>
            </a:r>
          </a:p>
          <a:p>
            <a:pPr eaLnBrk="1" hangingPunct="1"/>
            <a:r>
              <a:rPr lang="en-GB" altLang="de-DE" sz="1800" dirty="0" err="1" smtClean="0">
                <a:solidFill>
                  <a:srgbClr val="953735"/>
                </a:solidFill>
              </a:rPr>
              <a:t>Ξ</a:t>
            </a:r>
            <a:r>
              <a:rPr lang="en-GB" altLang="de-DE" sz="1800" dirty="0" smtClean="0">
                <a:solidFill>
                  <a:srgbClr val="953735"/>
                </a:solidFill>
              </a:rPr>
              <a:t>, </a:t>
            </a:r>
            <a:r>
              <a:rPr lang="en-GB" altLang="de-DE" sz="1800" dirty="0" err="1" smtClean="0">
                <a:solidFill>
                  <a:srgbClr val="953735"/>
                </a:solidFill>
              </a:rPr>
              <a:t>Ω</a:t>
            </a:r>
            <a:endParaRPr lang="en-GB" altLang="de-DE" sz="1800" dirty="0" smtClean="0">
              <a:solidFill>
                <a:srgbClr val="953735"/>
              </a:solidFill>
            </a:endParaRPr>
          </a:p>
          <a:p>
            <a:pPr eaLnBrk="1" hangingPunct="1"/>
            <a:endParaRPr lang="en-GB" altLang="de-DE" sz="1800" dirty="0" smtClean="0">
              <a:solidFill>
                <a:srgbClr val="953735"/>
              </a:solidFill>
            </a:endParaRPr>
          </a:p>
          <a:p>
            <a:pPr eaLnBrk="1" hangingPunct="1"/>
            <a:r>
              <a:rPr lang="en-GB" altLang="de-DE" sz="1800" dirty="0" smtClean="0">
                <a:solidFill>
                  <a:srgbClr val="953735"/>
                </a:solidFill>
              </a:rPr>
              <a:t>Fit parameters: </a:t>
            </a:r>
            <a:r>
              <a:rPr lang="en-GB" altLang="de-DE" sz="1800" dirty="0" err="1" smtClean="0">
                <a:solidFill>
                  <a:srgbClr val="953735"/>
                </a:solidFill>
              </a:rPr>
              <a:t>T</a:t>
            </a:r>
            <a:r>
              <a:rPr lang="en-GB" altLang="de-DE" sz="1800" baseline="-25000" dirty="0" err="1" smtClean="0">
                <a:solidFill>
                  <a:srgbClr val="953735"/>
                </a:solidFill>
              </a:rPr>
              <a:t>chem</a:t>
            </a:r>
            <a:r>
              <a:rPr lang="en-GB" altLang="de-DE" sz="1800" dirty="0" smtClean="0">
                <a:solidFill>
                  <a:srgbClr val="953735"/>
                </a:solidFill>
              </a:rPr>
              <a:t>, </a:t>
            </a:r>
            <a:r>
              <a:rPr lang="en-GB" altLang="de-DE" sz="1800" dirty="0" err="1" smtClean="0">
                <a:solidFill>
                  <a:srgbClr val="953735"/>
                </a:solidFill>
              </a:rPr>
              <a:t>μ</a:t>
            </a:r>
            <a:r>
              <a:rPr lang="en-GB" altLang="de-DE" sz="1800" baseline="-25000" dirty="0" err="1" smtClean="0">
                <a:solidFill>
                  <a:srgbClr val="953735"/>
                </a:solidFill>
              </a:rPr>
              <a:t>b</a:t>
            </a:r>
            <a:r>
              <a:rPr lang="en-GB" altLang="de-DE" sz="1800" dirty="0" smtClean="0">
                <a:solidFill>
                  <a:srgbClr val="953735"/>
                </a:solidFill>
              </a:rPr>
              <a:t>, (V)</a:t>
            </a:r>
            <a:endParaRPr lang="en-GB" altLang="de-DE" sz="1800" dirty="0">
              <a:solidFill>
                <a:srgbClr val="953735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4802188"/>
            <a:ext cx="8229600" cy="1554162"/>
          </a:xfrm>
        </p:spPr>
        <p:txBody>
          <a:bodyPr/>
          <a:lstStyle/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Why equilibrium? </a:t>
            </a:r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Hadronic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 relaxation processes are not efficient enough..</a:t>
            </a:r>
          </a:p>
          <a:p>
            <a:r>
              <a:rPr lang="en-GB" altLang="de-DE" sz="1800" dirty="0" err="1" smtClean="0">
                <a:solidFill>
                  <a:srgbClr val="953735"/>
                </a:solidFill>
                <a:ea typeface="ＭＳ Ｐゴシック" charset="-128"/>
              </a:rPr>
              <a:t>T</a:t>
            </a:r>
            <a:r>
              <a:rPr lang="en-GB" altLang="de-DE" sz="1800" baseline="-25000" dirty="0" err="1" smtClean="0">
                <a:solidFill>
                  <a:srgbClr val="953735"/>
                </a:solidFill>
                <a:ea typeface="ＭＳ Ｐゴシック" charset="-128"/>
              </a:rPr>
              <a:t>chem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 ≈ 170 MeV ≈ T</a:t>
            </a:r>
            <a:r>
              <a:rPr lang="en-GB" altLang="de-DE" sz="1800" baseline="-25000" dirty="0" smtClean="0">
                <a:solidFill>
                  <a:srgbClr val="953735"/>
                </a:solidFill>
                <a:ea typeface="ＭＳ Ｐゴシック" charset="-128"/>
              </a:rPr>
              <a:t>c</a:t>
            </a:r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: coincidence?</a:t>
            </a:r>
          </a:p>
          <a:p>
            <a:r>
              <a:rPr lang="en-GB" altLang="de-DE" sz="1800" dirty="0" smtClean="0">
                <a:solidFill>
                  <a:srgbClr val="953735"/>
                </a:solidFill>
                <a:ea typeface="ＭＳ Ｐゴシック" charset="-128"/>
              </a:rPr>
              <a:t>What is the relation to strangeness enhancement?</a:t>
            </a:r>
            <a:endParaRPr lang="en-GB" altLang="de-DE" sz="1800" dirty="0">
              <a:solidFill>
                <a:srgbClr val="953735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Strangeness enhancement and statistical model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661EDE-50CE-C743-80F7-B20E848F2411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5606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931863"/>
            <a:ext cx="36734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96913" y="4721225"/>
            <a:ext cx="294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>
                <a:solidFill>
                  <a:srgbClr val="0000FF"/>
                </a:solidFill>
              </a:rPr>
              <a:t>S. Hamieh, K. Redlich und A. Tounsi, Phys. Lett. B 486 (2000) 61</a:t>
            </a:r>
          </a:p>
        </p:txBody>
      </p:sp>
      <p:sp>
        <p:nvSpPr>
          <p:cNvPr id="25608" name="Inhaltsplatzhalter 2"/>
          <p:cNvSpPr>
            <a:spLocks noGrp="1"/>
          </p:cNvSpPr>
          <p:nvPr>
            <p:ph idx="1"/>
          </p:nvPr>
        </p:nvSpPr>
        <p:spPr>
          <a:xfrm>
            <a:off x="4160838" y="931863"/>
            <a:ext cx="4784725" cy="3157537"/>
          </a:xfrm>
        </p:spPr>
        <p:txBody>
          <a:bodyPr/>
          <a:lstStyle/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Small systems: exact conservation of strangeness (needs canonical formulation)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Large systems: approximation by conservation of strangeness on average: grand-canonical formulation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Strangeness enhancement -&gt; „canonical suppression“</a:t>
            </a:r>
          </a:p>
          <a:p>
            <a:endParaRPr lang="en-GB" altLang="de-DE" sz="2000" dirty="0" smtClean="0">
              <a:solidFill>
                <a:srgbClr val="953735"/>
              </a:solidFill>
              <a:ea typeface="ＭＳ Ｐゴシック" charset="-128"/>
            </a:endParaRPr>
          </a:p>
          <a:p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  <p:pic>
        <p:nvPicPr>
          <p:cNvPr id="25609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3371850"/>
            <a:ext cx="1765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4457700" y="3879850"/>
            <a:ext cx="2722563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de-DE" sz="1800" dirty="0" smtClean="0">
                <a:solidFill>
                  <a:srgbClr val="953735"/>
                </a:solidFill>
              </a:rPr>
              <a:t>Strangeness enhancement as a volume effect!</a:t>
            </a:r>
          </a:p>
          <a:p>
            <a:pPr eaLnBrk="1" hangingPunct="1"/>
            <a:endParaRPr lang="en-GB" altLang="de-DE" sz="1800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Why chemical equilibrium?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457200" y="931863"/>
            <a:ext cx="4733925" cy="5265737"/>
          </a:xfrm>
        </p:spPr>
        <p:txBody>
          <a:bodyPr/>
          <a:lstStyle/>
          <a:p>
            <a:endParaRPr lang="en-GB" altLang="de-DE" sz="2000" dirty="0" smtClean="0">
              <a:solidFill>
                <a:srgbClr val="953735"/>
              </a:solidFill>
              <a:ea typeface="ＭＳ Ｐゴシック" charset="-128"/>
            </a:endParaRP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Braun-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Munzinger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,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Stachel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,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Wetterich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2004: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Equlibration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of strangeness through collisions with more than two particles in the entrance channel (strangeness exchange reactions, e. g. </a:t>
            </a:r>
            <a:b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</a:b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2π + 3K -&gt;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Ω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); 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Extreme dependence of rates from temperature and/or density: effective only at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T≈T</a:t>
            </a:r>
            <a:r>
              <a:rPr lang="en-GB" altLang="de-DE" sz="2000" baseline="-25000" dirty="0" err="1" smtClean="0">
                <a:solidFill>
                  <a:srgbClr val="953735"/>
                </a:solidFill>
                <a:ea typeface="ＭＳ Ｐゴシック" charset="-128"/>
              </a:rPr>
              <a:t>c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 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Strangeness content is determined at phase boundary.</a:t>
            </a:r>
          </a:p>
          <a:p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Equilibration of strangeness (in particular of multi-strange baryons) is indirect proof of phase transition.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26062C-5640-0945-A399-7F307DC69CC9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4583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714500"/>
            <a:ext cx="33718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5378450" y="5265738"/>
            <a:ext cx="337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de-DE" sz="1200" i="1">
                <a:solidFill>
                  <a:srgbClr val="0000FF"/>
                </a:solidFill>
              </a:rPr>
              <a:t>P. Braun-Munzinger, J. Stachel und C. Wetterich, Phys. Lett. B 596 (2004) 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Searching for the onset of </a:t>
            </a:r>
            <a:r>
              <a:rPr lang="en-GB" altLang="de-DE" dirty="0" err="1" smtClean="0">
                <a:ea typeface="ＭＳ Ｐゴシック" charset="-128"/>
              </a:rPr>
              <a:t>deconfinement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81125"/>
            <a:ext cx="8229600" cy="4525962"/>
          </a:xfrm>
        </p:spPr>
        <p:txBody>
          <a:bodyPr/>
          <a:lstStyle/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Following the argumentation „equilibration of multi-strange baryons -&gt; QGP“, one would search for the onset of </a:t>
            </a:r>
            <a:r>
              <a:rPr lang="en-GB" altLang="de-DE" sz="2400" dirty="0" err="1" smtClean="0">
                <a:solidFill>
                  <a:srgbClr val="953735"/>
                </a:solidFill>
                <a:ea typeface="ＭＳ Ｐゴシック" charset="-128"/>
              </a:rPr>
              <a:t>deconfinement</a:t>
            </a:r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 by measuring strange baryon abundances at lower energies.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Down to which collision energies does the hadron gas model hold?</a:t>
            </a:r>
          </a:p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Model fits describe data at lower SPS and at AGS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But with a limited amount of particle species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Data on multi-strange baryons are scare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 smtClean="0">
                <a:solidFill>
                  <a:srgbClr val="898989"/>
                </a:solidFill>
                <a:latin typeface="Calibri" charset="0"/>
              </a:rPr>
              <a:t>CBM Physics Workshop, Rangpo, 21 June 2016</a:t>
            </a:r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Volker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46BD0E-0CC1-9040-89F3-5DD686596185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Macintosh PowerPoint</Application>
  <PresentationFormat>Bildschirmpräsentation (4:3)</PresentationFormat>
  <Paragraphs>162</Paragraphs>
  <Slides>19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Calibri</vt:lpstr>
      <vt:lpstr>ＭＳ Ｐゴシック</vt:lpstr>
      <vt:lpstr>Symbol</vt:lpstr>
      <vt:lpstr>Wingdings</vt:lpstr>
      <vt:lpstr>Arial</vt:lpstr>
      <vt:lpstr>Office-Design</vt:lpstr>
      <vt:lpstr>Formel</vt:lpstr>
      <vt:lpstr>Strangeness with CBM</vt:lpstr>
      <vt:lpstr> What is all about</vt:lpstr>
      <vt:lpstr>Why strangeness is interesting</vt:lpstr>
      <vt:lpstr>Experiments...(SPS)</vt:lpstr>
      <vt:lpstr>...and results</vt:lpstr>
      <vt:lpstr>But: the statistical model</vt:lpstr>
      <vt:lpstr>Strangeness enhancement and statistical model</vt:lpstr>
      <vt:lpstr>Why chemical equilibrium?</vt:lpstr>
      <vt:lpstr>Searching for the onset of deconfinement</vt:lpstr>
      <vt:lpstr>Breakdown of strangeness thermalisation?</vt:lpstr>
      <vt:lpstr>The search for the onset</vt:lpstr>
      <vt:lpstr>Results at SPS (NA49)</vt:lpstr>
      <vt:lpstr>What about the statistical model?</vt:lpstr>
      <vt:lpstr>The „horn“ in the statistical model</vt:lpstr>
      <vt:lpstr>The need for data on multi-strange baryons</vt:lpstr>
      <vt:lpstr>Not to forget: the phi meson</vt:lpstr>
      <vt:lpstr>What about strange anti-baryons?</vt:lpstr>
      <vt:lpstr>Strange anti-baryons at CBM energies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Volker Friese</dc:creator>
  <cp:lastModifiedBy>Microsoft Office-Anwender</cp:lastModifiedBy>
  <cp:revision>116</cp:revision>
  <dcterms:created xsi:type="dcterms:W3CDTF">2010-04-22T21:56:57Z</dcterms:created>
  <dcterms:modified xsi:type="dcterms:W3CDTF">2016-06-29T04:40:02Z</dcterms:modified>
</cp:coreProperties>
</file>