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2" r:id="rId1"/>
    <p:sldMasterId id="2147483967" r:id="rId2"/>
    <p:sldMasterId id="2147483955" r:id="rId3"/>
  </p:sldMasterIdLst>
  <p:notesMasterIdLst>
    <p:notesMasterId r:id="rId20"/>
  </p:notesMasterIdLst>
  <p:handoutMasterIdLst>
    <p:handoutMasterId r:id="rId21"/>
  </p:handoutMasterIdLst>
  <p:sldIdLst>
    <p:sldId id="364" r:id="rId4"/>
    <p:sldId id="365" r:id="rId5"/>
    <p:sldId id="444" r:id="rId6"/>
    <p:sldId id="313" r:id="rId7"/>
    <p:sldId id="443" r:id="rId8"/>
    <p:sldId id="431" r:id="rId9"/>
    <p:sldId id="432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5" r:id="rId18"/>
    <p:sldId id="361" r:id="rId19"/>
  </p:sldIdLst>
  <p:sldSz cx="10080625" cy="7559675"/>
  <p:notesSz cx="7559675" cy="10691813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003FBC"/>
    <a:srgbClr val="C703B0"/>
    <a:srgbClr val="AE0295"/>
    <a:srgbClr val="56F81C"/>
    <a:srgbClr val="811601"/>
    <a:srgbClr val="FFCCFF"/>
    <a:srgbClr val="800B02"/>
    <a:srgbClr val="C29AB8"/>
    <a:srgbClr val="6220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0" autoAdjust="0"/>
    <p:restoredTop sz="94982" autoAdjust="0"/>
  </p:normalViewPr>
  <p:slideViewPr>
    <p:cSldViewPr>
      <p:cViewPr>
        <p:scale>
          <a:sx n="57" d="100"/>
          <a:sy n="57" d="100"/>
        </p:scale>
        <p:origin x="-1518" y="-228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98" y="-114"/>
      </p:cViewPr>
      <p:guideLst>
        <p:guide orient="horz" pos="3367"/>
        <p:guide pos="238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1CBE1-A302-4692-AA24-A5C982865D84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5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IN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51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A78E59E-1352-41F4-BAB1-0AE9737C38A8}" type="datetime1">
              <a:rPr lang="en-US" smtClean="0"/>
              <a:pPr algn="r"/>
              <a:t>6/21/2016</a:t>
            </a:fld>
            <a:endParaRPr/>
          </a:p>
        </p:txBody>
      </p:sp>
      <p:sp>
        <p:nvSpPr>
          <p:cNvPr id="51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IN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51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F7A7C86-4E54-49FD-9B50-C040A7468548}" type="slidenum">
              <a:rPr lang="en-IN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4A78E59E-1352-41F4-BAB1-0AE9737C38A8}" type="datetime1">
              <a:rPr lang="en-US" smtClean="0"/>
              <a:pPr algn="r"/>
              <a:t>6/21/2016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AF7A7C86-4E54-49FD-9B50-C040A7468548}" type="slidenum">
              <a:rPr lang="en-IN" sz="1400" smtClean="0">
                <a:latin typeface="Times New Roman"/>
              </a:rPr>
              <a:pPr algn="r"/>
              <a:t>1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IN" sz="1400" smtClean="0">
                <a:latin typeface="Times New Roman"/>
              </a:rPr>
              <a:t>&lt;footer&gt;</a:t>
            </a:r>
            <a:endParaRPr lang="en-IN"/>
          </a:p>
        </p:txBody>
      </p:sp>
      <p:sp>
        <p:nvSpPr>
          <p:cNvPr id="11" name="Header Placeholder 10"/>
          <p:cNvSpPr>
            <a:spLocks noGrp="1"/>
          </p:cNvSpPr>
          <p:nvPr>
            <p:ph type="hdr" idx="13"/>
          </p:nvPr>
        </p:nvSpPr>
        <p:spPr/>
        <p:txBody>
          <a:bodyPr/>
          <a:lstStyle/>
          <a:p>
            <a:r>
              <a:rPr lang="en-IN" sz="1400" smtClean="0">
                <a:latin typeface="Times New Roman"/>
              </a:rPr>
              <a:t>&lt;header&gt;</a:t>
            </a:r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r"/>
            <a:fld id="{4A78E59E-1352-41F4-BAB1-0AE9737C38A8}" type="datetime1">
              <a:rPr lang="en-US" smtClean="0"/>
              <a:pPr algn="r"/>
              <a:t>6/21/2016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/>
            <a:fld id="{AF7A7C86-4E54-49FD-9B50-C040A7468548}" type="slidenum">
              <a:rPr lang="en-IN" sz="1400" smtClean="0">
                <a:latin typeface="Times New Roman"/>
              </a:rPr>
              <a:pPr algn="r"/>
              <a:t>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IN" sz="1400" smtClean="0">
                <a:latin typeface="Times New Roman"/>
              </a:rPr>
              <a:t>&lt;footer&gt;</a:t>
            </a:r>
            <a:endParaRPr lang="en-IN"/>
          </a:p>
        </p:txBody>
      </p:sp>
      <p:sp>
        <p:nvSpPr>
          <p:cNvPr id="11" name="Header Placeholder 10"/>
          <p:cNvSpPr>
            <a:spLocks noGrp="1"/>
          </p:cNvSpPr>
          <p:nvPr>
            <p:ph type="hdr" idx="13"/>
          </p:nvPr>
        </p:nvSpPr>
        <p:spPr/>
        <p:txBody>
          <a:bodyPr/>
          <a:lstStyle/>
          <a:p>
            <a:r>
              <a:rPr lang="en-IN" sz="1400" smtClean="0">
                <a:latin typeface="Times New Roman"/>
              </a:rPr>
              <a:t>&lt;header&gt;</a:t>
            </a:r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75706" y="1482631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5" name="Picture 14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312" y="6751637"/>
            <a:ext cx="914400" cy="775068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/>
        </p:nvSpPr>
        <p:spPr/>
        <p:txBody>
          <a:bodyPr/>
          <a:lstStyle/>
          <a:p>
            <a:pPr algn="ctr" eaLnBrk="1" latinLnBrk="0" hangingPunct="1"/>
            <a:fld id="{562E6C28-4890-496E-A94E-91145EC256E4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ctr" eaLnBrk="1" latinLnBrk="0" hangingPunct="1"/>
              <a:t>‹#›</a:t>
            </a:fld>
            <a:endParaRPr kumimoji="0" lang="en-US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/>
        </p:nvSpPr>
        <p:spPr/>
        <p:txBody>
          <a:bodyPr/>
          <a:lstStyle/>
          <a:p>
            <a:endParaRPr kumimoji="0" lang="en-US" sz="13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7AD17C-0093-4535-8329-1AC8AD3414BC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5BB1A6-8715-4ADA-B540-45C019183C4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CE69-5415-4F82-A5E7-85DB70B4197E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7CB0-E3EB-49DE-865F-3928E404B66E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DF2-5BED-4923-A1E9-85A58CCE7450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6F5C-2B15-4381-ADDA-E8CC579B9BB2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5F32-B674-438D-9772-88D7B74F1536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02C8-1CC5-4E90-B9E8-521F5EB165F1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93C8-F96F-403F-AA29-75D02030DA6C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6B42-359D-46BD-AC62-97082E4F307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E78771-0086-4113-A6C6-12A6E961879E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198" y="6827837"/>
            <a:ext cx="971514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D891-366D-4B28-8836-D9D5FB3BE2AE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34EA-5886-4C5E-89B4-CF2D3650916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2BE-0B4B-4CD7-84FD-4A589FEAA86F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3D96-AA3E-44BC-8623-AF61281E452C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CD64-7338-4C68-B836-6A6D4731D88C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A776-1EFD-419D-886F-C3D4320E9857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676E-4329-45C2-94BC-6A1FBE7A9F3F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AA70-37D0-4056-AB43-D5CD690AD35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6E3C-E919-45DC-9A53-0D55931F3DD1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D200-AFE7-4265-9916-579B199D9D2E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6728" y="-60"/>
            <a:ext cx="7560469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1C31F-5323-4206-92B2-D6A234B42C14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520156" y="0"/>
            <a:ext cx="8400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54724" y="3026813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E048-184A-4AFB-97A4-78ADF9C9DE13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4D54-D638-4C9C-8A2F-A9B79FF0A216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B27F-9F90-44CE-A3D2-57B070B6969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1E7F-55F2-4B1A-98D2-E79D240639B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069A-D5D0-451D-8C1E-793EE491A245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1C02A-94F0-47C1-AE62-B651ABA58D4D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E0482-64ED-4750-A24C-200AA6E6703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1C5431-8B9F-492A-805E-A53F8497657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8949" y="0"/>
            <a:ext cx="8961676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7E152F-4846-4DF3-A53E-4C5249ECFC1B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6A35-A45E-4AED-AFCA-744D6E8E89F8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CBM Meet at Skkim Manipal University 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A036B-72D5-4D93-8F0D-253A7B032B96}" type="datetime1">
              <a:rPr lang="en-US" smtClean="0">
                <a:solidFill>
                  <a:schemeClr val="tx1"/>
                </a:solidFill>
              </a:rPr>
              <a:pPr/>
              <a:t>6/21/2016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>
                <a:solidFill>
                  <a:schemeClr val="tx1"/>
                </a:solidFill>
              </a:rPr>
              <a:t>CBM Meet at Skkim Manipal University 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 rtlCol="0" anchor="t">
            <a:normAutofit/>
          </a:bodyPr>
          <a:lstStyle>
            <a:extLst/>
          </a:lstStyle>
          <a:p>
            <a:pPr marL="0" indent="-312462" algn="l" rtl="0" eaLnBrk="1" latinLnBrk="0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0794" tIns="302383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37362" y="1051984"/>
            <a:ext cx="756047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516196" y="1032633"/>
            <a:ext cx="715724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99502" y="-899402"/>
            <a:ext cx="1806759" cy="180656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6109" y="23262"/>
            <a:ext cx="1876547" cy="18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16623" y="-60"/>
            <a:ext cx="8964003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82658" y="302737"/>
            <a:ext cx="82661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82658" y="1595931"/>
            <a:ext cx="8266113" cy="529177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948245" y="6950701"/>
            <a:ext cx="2352146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25C146BC-DD6F-4523-94A2-F92AD89433CB}" type="datetime1">
              <a:rPr lang="en-US" sz="13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6/21/2016</a:t>
            </a:fld>
            <a:endParaRPr lang="en-US" sz="13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300391" y="6950701"/>
            <a:ext cx="3192198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z="1300" smtClean="0">
                <a:solidFill>
                  <a:schemeClr val="bg2">
                    <a:shade val="50000"/>
                  </a:schemeClr>
                </a:solidFill>
                <a:effectLst/>
              </a:rPr>
              <a:t>CBM Meet at Skkim Manipal University </a:t>
            </a:r>
            <a:endParaRPr kumimoji="0" lang="en-US" sz="13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495949" y="6950701"/>
            <a:ext cx="504031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3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312462" algn="l" rtl="0" eaLnBrk="1" latinLnBrk="0" hangingPunct="1">
        <a:lnSpc>
          <a:spcPct val="100000"/>
        </a:lnSpc>
        <a:spcBef>
          <a:spcPts val="661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62065" algn="l" rtl="0" eaLnBrk="1" latinLnBrk="0" hangingPunct="1">
        <a:lnSpc>
          <a:spcPct val="100000"/>
        </a:lnSpc>
        <a:spcBef>
          <a:spcPts val="60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705" indent="-25198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191509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79" indent="-2015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B5D11-7C7F-41DB-89BC-B0714B55B0A6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0E6EE-7F63-4AEA-9F18-6E7E0E7E2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1D2D6-A6EB-4C84-9F86-90A6C0D86C3C}" type="datetime1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CBM Meet at Skkim Manipal University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1475-794D-43F1-B6A6-24544FD5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54112" y="46037"/>
            <a:ext cx="8926513" cy="12954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Production of Multi-Strange  Hyperons at FAIR Energies.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312" y="3170237"/>
            <a:ext cx="8534399" cy="2514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err="1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Hushnud</a:t>
            </a:r>
            <a:r>
              <a:rPr lang="en-US" sz="28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28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endParaRPr lang="en-US" sz="2800" dirty="0" smtClean="0">
              <a:solidFill>
                <a:srgbClr val="00329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28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 Physics, A.M.U, Aligarh </a:t>
            </a:r>
          </a:p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30313" y="6797675"/>
            <a:ext cx="8534399" cy="563562"/>
          </a:xfrm>
          <a:prstGeom prst="rect">
            <a:avLst/>
          </a:prstGeom>
        </p:spPr>
        <p:txBody>
          <a:bodyPr lIns="100794" tIns="0" rIns="100794" bIns="50397">
            <a:normAutofit fontScale="92500"/>
          </a:bodyPr>
          <a:lstStyle/>
          <a:p>
            <a:pPr marL="30238" marR="0" lvl="0" indent="0" algn="ctr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CBM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Meet at Sikkim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Manipal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University, 21-23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June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0238" marR="0" lvl="0" indent="0" algn="ctr" defTabSz="914400" rtl="0" eaLnBrk="1" fontAlgn="auto" latinLnBrk="0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9312" y="3551237"/>
            <a:ext cx="1676400" cy="144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5357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Ratio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4098" name="Picture 2" descr="C:\Users\Hena\Desktop\result\plots\LambdabyP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" y="865187"/>
            <a:ext cx="5172075" cy="6694488"/>
          </a:xfrm>
          <a:prstGeom prst="rect">
            <a:avLst/>
          </a:prstGeom>
          <a:noFill/>
        </p:spPr>
      </p:pic>
      <p:pic>
        <p:nvPicPr>
          <p:cNvPr id="4099" name="Picture 3" descr="C:\Users\Hena\Desktop\result\plots\XsiminusbyP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2" y="1027113"/>
            <a:ext cx="4800600" cy="6532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-182563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Ratio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5122" name="Picture 2" descr="C:\Users\Hena\Desktop\result\plots\OmegabyP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541337"/>
            <a:ext cx="8382000" cy="4991100"/>
          </a:xfrm>
          <a:prstGeom prst="rect">
            <a:avLst/>
          </a:prstGeom>
          <a:noFill/>
        </p:spPr>
      </p:pic>
      <p:sp>
        <p:nvSpPr>
          <p:cNvPr id="6" name="TextShape 2"/>
          <p:cNvSpPr txBox="1"/>
          <p:nvPr/>
        </p:nvSpPr>
        <p:spPr>
          <a:xfrm>
            <a:off x="1001712" y="5562599"/>
            <a:ext cx="9078913" cy="2027238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Wingdings" pitchFamily="2" charset="2"/>
              <a:buChar char="q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All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the ratios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show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a peak like structure around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(SIS100).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 err="1" smtClean="0">
                <a:latin typeface="Times New Roman" pitchFamily="18" charset="0"/>
                <a:cs typeface="Times New Roman" pitchFamily="18" charset="0"/>
              </a:rPr>
              <a:t>UrQMD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shows increase followed by saturation.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Below 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, the AMPT partonic mode predicts enhanced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mode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multi-strange particles are a sensitive probe of QCD matter at large baryon densities. 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5357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Ratio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6146" name="Picture 2" descr="C:\Users\Hena\Desktop\result\plots\AntiXsiminusbyP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512" y="655637"/>
            <a:ext cx="5248275" cy="6904038"/>
          </a:xfrm>
          <a:prstGeom prst="rect">
            <a:avLst/>
          </a:prstGeom>
          <a:noFill/>
        </p:spPr>
      </p:pic>
      <p:pic>
        <p:nvPicPr>
          <p:cNvPr id="6147" name="Picture 3" descr="C:\Users\Hena\Desktop\result\plots\AntiLambdabyP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731837"/>
            <a:ext cx="4800599" cy="6827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5357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Ratio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7170" name="Picture 2" descr="C:\Users\Hena\Desktop\result\plots\AntiOmegabyP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2" y="788987"/>
            <a:ext cx="7391399" cy="5200650"/>
          </a:xfrm>
          <a:prstGeom prst="rect">
            <a:avLst/>
          </a:prstGeom>
          <a:noFill/>
        </p:spPr>
      </p:pic>
      <p:sp>
        <p:nvSpPr>
          <p:cNvPr id="7" name="TextShape 2"/>
          <p:cNvSpPr txBox="1"/>
          <p:nvPr/>
        </p:nvSpPr>
        <p:spPr>
          <a:xfrm>
            <a:off x="1230312" y="5981041"/>
            <a:ext cx="8763000" cy="1303997"/>
          </a:xfrm>
          <a:prstGeom prst="rect">
            <a:avLst/>
          </a:prstGeom>
        </p:spPr>
        <p:txBody>
          <a:bodyPr lIns="89982" tIns="44991" rIns="89982" bIns="44991"/>
          <a:lstStyle/>
          <a:p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peak like structure for </a:t>
            </a:r>
            <a:r>
              <a:rPr lang="en-I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antihyperons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 </a:t>
            </a:r>
            <a:r>
              <a:rPr lang="en-I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pion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ratio.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1154112" y="-30163"/>
            <a:ext cx="243840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Summary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1154111" y="868361"/>
            <a:ext cx="8926513" cy="5959476"/>
          </a:xfrm>
          <a:prstGeom prst="rect">
            <a:avLst/>
          </a:prstGeom>
          <a:solidFill>
            <a:schemeClr val="bg1"/>
          </a:solidFill>
        </p:spPr>
        <p:txBody>
          <a:bodyPr lIns="89982" tIns="44991" rIns="89982" bIns="44991"/>
          <a:lstStyle/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antihyperons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are more enhanced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 as compared to the enhancement of hyperons, the trend is quite opposite in AMPT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mode.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AMPT code indicates more production of multi-strange hyperons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partonic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mode in comparison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scenario at beam energies up to 20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Multi-strange hyperons are promising observables to study of degrees of freedom of QCD matter in neutron  star  core densities.</a:t>
            </a:r>
          </a:p>
          <a:p>
            <a:pPr>
              <a:buFont typeface="Wingdings" pitchFamily="2" charset="2"/>
              <a:buChar char="v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CBM detector set-up is ideal for measurement of multi-strange hyperons; is designed and fabricated at FAIR.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79298" y="396723"/>
            <a:ext cx="8165306" cy="792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313" y="1951037"/>
            <a:ext cx="8534400" cy="3810000"/>
          </a:xfrm>
        </p:spPr>
        <p:txBody>
          <a:bodyPr>
            <a:normAutofit/>
          </a:bodyPr>
          <a:lstStyle/>
          <a:p>
            <a:pPr marL="544476" indent="-514244"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44476" indent="-514244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Subhasis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Chattopadhyay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(VECC)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4476" indent="-514244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Peter  Senger (GSI)</a:t>
            </a:r>
          </a:p>
          <a:p>
            <a:pPr marL="544476" indent="-514244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Shabir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Ahmad (KU)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0950" y="427037"/>
            <a:ext cx="5038725" cy="707886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Acknowledgment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na\Desktop\Presubmisin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4" y="0"/>
            <a:ext cx="5043488" cy="3779837"/>
          </a:xfrm>
          <a:prstGeom prst="rect">
            <a:avLst/>
          </a:prstGeom>
          <a:noFill/>
        </p:spPr>
      </p:pic>
      <p:pic>
        <p:nvPicPr>
          <p:cNvPr id="4" name="Picture 2" descr="C:\Users\senger\AppData\Local\Microsoft\Windows\Temporary Internet Files\Content.Outlook\JE4H31NI\FAIR_GSI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4"/>
            <a:ext cx="5040312" cy="3778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7"/>
            <a:ext cx="47355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761581"/>
            <a:ext cx="5040313" cy="379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244433">
            <a:off x="2016689" y="2987597"/>
            <a:ext cx="6716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 BERKLEY" pitchFamily="2" charset="0"/>
              </a:rPr>
              <a:t>Thank You </a:t>
            </a:r>
            <a:endParaRPr lang="en-US" sz="9600" b="1" dirty="0">
              <a:solidFill>
                <a:srgbClr val="FF0000"/>
              </a:solidFill>
              <a:latin typeface="AR BERKLE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79298" y="396723"/>
            <a:ext cx="8165306" cy="792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313" y="960438"/>
            <a:ext cx="8534400" cy="6095999"/>
          </a:xfrm>
        </p:spPr>
        <p:txBody>
          <a:bodyPr>
            <a:normAutofit fontScale="70000" lnSpcReduction="20000"/>
          </a:bodyPr>
          <a:lstStyle/>
          <a:p>
            <a:pPr marL="544476" indent="-514244">
              <a:buClr>
                <a:schemeClr val="tx1"/>
              </a:buClr>
              <a:buSzPct val="100000"/>
            </a:pPr>
            <a:endParaRPr lang="en-US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Introduction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Strangeness production mechanism  </a:t>
            </a:r>
            <a:endParaRPr lang="en-US" sz="57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</a:t>
            </a: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Details of Input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  Results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Char char="q"/>
            </a:pP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7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Summary </a:t>
            </a:r>
            <a:endParaRPr lang="en-US" sz="5700" dirty="0" smtClean="0">
              <a:latin typeface="Times New Roman" pitchFamily="18" charset="0"/>
              <a:cs typeface="Times New Roman" pitchFamily="18" charset="0"/>
            </a:endParaRPr>
          </a:p>
          <a:p>
            <a:pPr marL="544476" indent="-514244">
              <a:buClr>
                <a:schemeClr val="tx1"/>
              </a:buClr>
              <a:buSzPct val="100000"/>
            </a:pPr>
            <a:endParaRPr lang="en-US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4476" indent="-514244">
              <a:buClr>
                <a:schemeClr val="tx1"/>
              </a:buClr>
              <a:buSzPct val="100000"/>
            </a:pPr>
            <a:endParaRPr lang="en-US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4114" y="-30161"/>
            <a:ext cx="5038725" cy="707886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Outline  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79298" y="396723"/>
            <a:ext cx="8165306" cy="79231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30163"/>
            <a:ext cx="10080625" cy="120031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Phase Diagram Of Strongly Interacting Matter  matter </a:t>
            </a:r>
            <a:endParaRPr lang="en-US" sz="3600" dirty="0"/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312" y="655637"/>
            <a:ext cx="8686320" cy="601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TextShape 1"/>
          <p:cNvSpPr txBox="1"/>
          <p:nvPr/>
        </p:nvSpPr>
        <p:spPr>
          <a:xfrm>
            <a:off x="504002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6" name="CustomShape 2"/>
          <p:cNvSpPr/>
          <p:nvPr/>
        </p:nvSpPr>
        <p:spPr>
          <a:xfrm>
            <a:off x="1154112" y="122237"/>
            <a:ext cx="8610600" cy="3352800"/>
          </a:xfrm>
          <a:prstGeom prst="rect">
            <a:avLst/>
          </a:prstGeom>
          <a:noFill/>
          <a:ln>
            <a:noFill/>
          </a:ln>
        </p:spPr>
        <p:txBody>
          <a:bodyPr wrap="none" lIns="89982" tIns="46790" rIns="89982" bIns="46790"/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Strangeness enhancement 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is one of the QGP 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signature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lang="en-US" sz="2400" b="1" dirty="0" smtClean="0">
              <a:latin typeface="Times New Roman" pitchFamily="18" charset="0"/>
              <a:ea typeface="Arial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Strangeness has to be produced  (no </a:t>
            </a:r>
            <a:r>
              <a:rPr lang="en-US" sz="2400" b="1" i="1" dirty="0" smtClean="0">
                <a:latin typeface="Times New Roman" pitchFamily="18" charset="0"/>
                <a:ea typeface="Arial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-Quarks in nucleons)               </a:t>
            </a:r>
            <a:endParaRPr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Thresholds are high in </a:t>
            </a:r>
            <a:r>
              <a:rPr lang="en-US" sz="2400" b="1" dirty="0" err="1">
                <a:latin typeface="Times New Roman" pitchFamily="18" charset="0"/>
                <a:ea typeface="Arial"/>
                <a:cs typeface="Times New Roman" pitchFamily="18" charset="0"/>
              </a:rPr>
              <a:t>hadronic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reactions,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e.g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..: N + N 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→ 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N + </a:t>
            </a:r>
            <a:r>
              <a:rPr lang="el-GR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Λ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+ 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K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ea typeface="Arial"/>
                <a:cs typeface="Times New Roman" pitchFamily="18" charset="0"/>
              </a:rPr>
              <a:t>E</a:t>
            </a:r>
            <a:r>
              <a:rPr lang="en-US" sz="2400" b="1" baseline="-25000" dirty="0" err="1">
                <a:latin typeface="Times New Roman" pitchFamily="18" charset="0"/>
                <a:ea typeface="Arial"/>
                <a:cs typeface="Times New Roman" pitchFamily="18" charset="0"/>
              </a:rPr>
              <a:t>thres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≈ 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700 </a:t>
            </a:r>
            <a:r>
              <a:rPr lang="en-US" sz="2400" b="1" dirty="0" err="1">
                <a:latin typeface="Times New Roman" pitchFamily="18" charset="0"/>
                <a:ea typeface="Arial"/>
                <a:cs typeface="Times New Roman" pitchFamily="18" charset="0"/>
              </a:rPr>
              <a:t>MeV</a:t>
            </a: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Fast equilibration in a QGP via partonic processes,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Times New Roman" pitchFamily="18" charset="0"/>
                <a:ea typeface="Arial"/>
                <a:cs typeface="Times New Roman" pitchFamily="18" charset="0"/>
              </a:rPr>
              <a:t>e.g. gluon-fusion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endParaRPr dirty="0"/>
          </a:p>
        </p:txBody>
      </p:sp>
      <p:sp>
        <p:nvSpPr>
          <p:cNvPr id="898" name="CustomShape 3"/>
          <p:cNvSpPr/>
          <p:nvPr/>
        </p:nvSpPr>
        <p:spPr>
          <a:xfrm>
            <a:off x="1009848" y="6505037"/>
            <a:ext cx="9070778" cy="703800"/>
          </a:xfrm>
          <a:prstGeom prst="rect">
            <a:avLst/>
          </a:prstGeom>
          <a:noFill/>
          <a:ln>
            <a:noFill/>
          </a:ln>
        </p:spPr>
        <p:txBody>
          <a:bodyPr wrap="none" lIns="89982" tIns="46790" rIns="89982" bIns="46790"/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Arial"/>
                <a:ea typeface="Arial"/>
              </a:rPr>
              <a:t>⇒ Enhancement of strange particle production in A+A relative </a:t>
            </a:r>
            <a:endParaRPr sz="2400" b="1" dirty="0"/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Arial"/>
                <a:ea typeface="Arial"/>
              </a:rPr>
              <a:t>    to </a:t>
            </a:r>
            <a:r>
              <a:rPr lang="en-US" sz="2400" b="1" dirty="0" err="1">
                <a:latin typeface="Arial"/>
                <a:ea typeface="Arial"/>
              </a:rPr>
              <a:t>p+p</a:t>
            </a:r>
            <a:r>
              <a:rPr lang="en-US" sz="2400" b="1" dirty="0">
                <a:latin typeface="Arial"/>
                <a:ea typeface="Arial"/>
              </a:rPr>
              <a:t> expected (in particular multi-strange particles)</a:t>
            </a:r>
            <a:endParaRPr sz="2400" b="1" dirty="0"/>
          </a:p>
        </p:txBody>
      </p:sp>
      <p:sp>
        <p:nvSpPr>
          <p:cNvPr id="9" name="TextShape 4"/>
          <p:cNvSpPr txBox="1"/>
          <p:nvPr/>
        </p:nvSpPr>
        <p:spPr>
          <a:xfrm>
            <a:off x="1077912" y="5386997"/>
            <a:ext cx="9002713" cy="755040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Wingdings" pitchFamily="2" charset="2"/>
              <a:buChar char="q"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more production of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s-bars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in dense baryonic matter → enhanced production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of  strange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particle (having more than one strange quarks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luon-fusion"/>
          <p:cNvPicPr>
            <a:picLocks noChangeAspect="1" noChangeArrowheads="1"/>
          </p:cNvPicPr>
          <p:nvPr/>
        </p:nvPicPr>
        <p:blipFill>
          <a:blip r:embed="rId2" cstate="print"/>
          <a:srcRect l="-1331" t="-2193" r="-1331" b="41124"/>
          <a:stretch>
            <a:fillRect/>
          </a:stretch>
        </p:blipFill>
        <p:spPr bwMode="auto">
          <a:xfrm>
            <a:off x="1219199" y="3498849"/>
            <a:ext cx="8697913" cy="17287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/>
          <p:cNvSpPr/>
          <p:nvPr/>
        </p:nvSpPr>
        <p:spPr>
          <a:xfrm>
            <a:off x="1154112" y="122237"/>
            <a:ext cx="8610600" cy="3352800"/>
          </a:xfrm>
          <a:prstGeom prst="rect">
            <a:avLst/>
          </a:prstGeom>
          <a:noFill/>
          <a:ln>
            <a:noFill/>
          </a:ln>
        </p:spPr>
        <p:txBody>
          <a:bodyPr wrap="none" lIns="89982" tIns="46790" rIns="89982" bIns="46790"/>
          <a:lstStyle/>
          <a:p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roduction of multi-strange baryons has the potential to probe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density and the EOS of the medium. </a:t>
            </a:r>
          </a:p>
          <a:p>
            <a:r>
              <a:rPr lang="en-US" sz="2400" b="1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endParaRPr dirty="0"/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rcRect l="50593" t="1280" b="2687"/>
          <a:stretch>
            <a:fillRect/>
          </a:stretch>
        </p:blipFill>
        <p:spPr>
          <a:xfrm>
            <a:off x="11112" y="1036637"/>
            <a:ext cx="5867400" cy="6523038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77912" y="1112837"/>
            <a:ext cx="304800" cy="6019800"/>
          </a:xfrm>
          <a:prstGeom prst="rect">
            <a:avLst/>
          </a:prstGeom>
          <a:solidFill>
            <a:schemeClr val="bg2">
              <a:lumMod val="50000"/>
            </a:schemeClr>
          </a:solidFill>
          <a:ln w="25560">
            <a:noFill/>
          </a:ln>
        </p:spPr>
      </p:sp>
      <p:sp>
        <p:nvSpPr>
          <p:cNvPr id="6" name="TextBox 5"/>
          <p:cNvSpPr txBox="1"/>
          <p:nvPr/>
        </p:nvSpPr>
        <p:spPr>
          <a:xfrm>
            <a:off x="5878512" y="1112837"/>
            <a:ext cx="4049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collisions at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no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up to beam 30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Shape 9"/>
          <p:cNvSpPr txBox="1"/>
          <p:nvPr/>
        </p:nvSpPr>
        <p:spPr>
          <a:xfrm>
            <a:off x="5878512" y="2408237"/>
            <a:ext cx="3810000" cy="2057400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Wingdings" pitchFamily="2" charset="2"/>
              <a:buChar char="q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CBM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experiment, capability of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handling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high interaction rate →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detect particles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with very low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cross-section.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4712" y="4389437"/>
            <a:ext cx="37509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en-IN" sz="2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Performed a model based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IN" sz="2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study of the production of </a:t>
            </a:r>
          </a:p>
          <a:p>
            <a:pPr>
              <a:lnSpc>
                <a:spcPct val="100000"/>
              </a:lnSpc>
            </a:pPr>
            <a:r>
              <a:rPr lang="en-IN" sz="2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strange particle with </a:t>
            </a:r>
          </a:p>
          <a:p>
            <a:pPr>
              <a:lnSpc>
                <a:spcPct val="100000"/>
              </a:lnSpc>
            </a:pPr>
            <a:r>
              <a:rPr lang="en-IN" sz="2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varying strangeness at FAIR </a:t>
            </a:r>
          </a:p>
          <a:p>
            <a:pPr>
              <a:lnSpc>
                <a:spcPct val="100000"/>
              </a:lnSpc>
            </a:pPr>
            <a:r>
              <a:rPr lang="en-IN" sz="2400" dirty="0" smtClean="0">
                <a:solidFill>
                  <a:srgbClr val="0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energy. </a:t>
            </a:r>
          </a:p>
          <a:p>
            <a:pPr>
              <a:lnSpc>
                <a:spcPct val="10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5357"/>
            <a:ext cx="9071640" cy="955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Input Parameters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1230312" y="884237"/>
            <a:ext cx="8850313" cy="3352800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range =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5-90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AGeV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Central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collision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Events = 1 Million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Rapidity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cut = -0.5 &lt;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&lt; 0.5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Model Used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Transport Model: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UrQMD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and AMPT (both default and string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melting mode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Shape 3"/>
          <p:cNvSpPr txBox="1"/>
          <p:nvPr/>
        </p:nvSpPr>
        <p:spPr>
          <a:xfrm>
            <a:off x="1154112" y="4398273"/>
            <a:ext cx="8850313" cy="3039164"/>
          </a:xfrm>
          <a:prstGeom prst="rect">
            <a:avLst/>
          </a:prstGeom>
        </p:spPr>
        <p:txBody>
          <a:bodyPr lIns="89982" tIns="44991" rIns="89982" bIns="44991"/>
          <a:lstStyle/>
          <a:p>
            <a:r>
              <a:rPr lang="en-I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Input parameters for AMPT model</a:t>
            </a:r>
            <a:endParaRPr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Lund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string parameters; a = 2.2 and b = 0.5 /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IN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screening mass = 1.8 (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1/fm)   ~ cross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section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mb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strong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coupling constant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IN" sz="28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= 0.47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-182563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Yields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1026" name="Picture 2" descr="C:\Users\Hena\Desktop\result\plots\BaryonY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7" y="579437"/>
            <a:ext cx="5181600" cy="5105400"/>
          </a:xfrm>
          <a:prstGeom prst="rect">
            <a:avLst/>
          </a:prstGeom>
          <a:noFill/>
        </p:spPr>
      </p:pic>
      <p:pic>
        <p:nvPicPr>
          <p:cNvPr id="1027" name="Picture 3" descr="C:\Users\Hena\Desktop\result\plots\AntiBaryonYie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579437"/>
            <a:ext cx="4953000" cy="4953000"/>
          </a:xfrm>
          <a:prstGeom prst="rect">
            <a:avLst/>
          </a:prstGeom>
          <a:noFill/>
        </p:spPr>
      </p:pic>
      <p:sp>
        <p:nvSpPr>
          <p:cNvPr id="7" name="TextShape 3"/>
          <p:cNvSpPr txBox="1"/>
          <p:nvPr/>
        </p:nvSpPr>
        <p:spPr>
          <a:xfrm>
            <a:off x="-65088" y="5486399"/>
            <a:ext cx="10145713" cy="1417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9982" tIns="44991" rIns="89982" bIns="44991"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UrQMD model reproduces reasonably well the average yields of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baseline="30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hyperons.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anti-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hyperon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yields are underestimated by a factor of about 5.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AMPT  (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 overestimate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hyperons  and underestimate the multi-strange hyperons.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 estimate anti-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l-G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 reproduce other data point. </a:t>
            </a:r>
          </a:p>
          <a:p>
            <a:r>
              <a:rPr lang="en-I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5040312" y="5761037"/>
            <a:ext cx="4953000" cy="1752600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Wingdings" pitchFamily="2" charset="2"/>
              <a:buChar char="§"/>
            </a:pPr>
            <a:endParaRPr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5089" y="6904037"/>
            <a:ext cx="1014571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003FBC"/>
                </a:solidFill>
                <a:latin typeface="Arial"/>
              </a:rPr>
              <a:t> </a:t>
            </a:r>
            <a:r>
              <a:rPr lang="en-IN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AMPT (</a:t>
            </a:r>
            <a:r>
              <a:rPr lang="en-IN" dirty="0" err="1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IN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)  underestimate the  hyperons   but  overestimate the anti – </a:t>
            </a:r>
            <a:r>
              <a:rPr lang="el-GR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baseline="30000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hyperons and matches well </a:t>
            </a:r>
            <a:r>
              <a:rPr lang="en-IN" dirty="0" smtClean="0">
                <a:solidFill>
                  <a:srgbClr val="003FBC"/>
                </a:solidFill>
                <a:latin typeface="Times New Roman" pitchFamily="18" charset="0"/>
                <a:cs typeface="Times New Roman" pitchFamily="18" charset="0"/>
              </a:rPr>
              <a:t> with anti-Ω+.  </a:t>
            </a:r>
            <a:endParaRPr lang="en-US" dirty="0">
              <a:solidFill>
                <a:srgbClr val="003FB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-182563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Ratio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2050" name="Picture 2" descr="C:\Users\Hena\Desktop\result\plots\Antibaryonbybary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503237"/>
            <a:ext cx="7619999" cy="5272088"/>
          </a:xfrm>
          <a:prstGeom prst="rect">
            <a:avLst/>
          </a:prstGeom>
          <a:noFill/>
        </p:spPr>
      </p:pic>
      <p:sp>
        <p:nvSpPr>
          <p:cNvPr id="6" name="TextShape 2"/>
          <p:cNvSpPr txBox="1"/>
          <p:nvPr/>
        </p:nvSpPr>
        <p:spPr>
          <a:xfrm>
            <a:off x="1001713" y="5532437"/>
            <a:ext cx="9078912" cy="838200"/>
          </a:xfrm>
          <a:prstGeom prst="rect">
            <a:avLst/>
          </a:prstGeom>
        </p:spPr>
        <p:txBody>
          <a:bodyPr lIns="89982" tIns="44991" rIns="89982" bIns="44991"/>
          <a:lstStyle/>
          <a:p>
            <a:pPr>
              <a:buFont typeface="Arial" pitchFamily="34" charset="0"/>
              <a:buChar char="•"/>
            </a:pPr>
            <a:r>
              <a:rPr lang="en-IN" sz="20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err="1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ncrease</a:t>
            </a:r>
            <a:r>
              <a:rPr lang="en-US" sz="24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of the particle ratios  up to 20 </a:t>
            </a:r>
            <a:r>
              <a:rPr lang="en-US" sz="2400" dirty="0" err="1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AGeV</a:t>
            </a:r>
            <a:r>
              <a:rPr lang="en-US" sz="24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is significantly steeper for the partonic than </a:t>
            </a:r>
            <a:r>
              <a:rPr lang="en-US" sz="2400" dirty="0" err="1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hadronic</a:t>
            </a:r>
            <a:r>
              <a:rPr lang="en-US" sz="2400" dirty="0" smtClean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 mode.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7912" y="6303129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&gt; anti-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&gt; anti-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by factor of 10.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399" y="6675437"/>
            <a:ext cx="9307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low energies,  production of multi-strange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antihyperons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strongly depends on  multiple collisions of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partons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hadrons  which are enhanced  at high densities.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TextShape 1"/>
          <p:cNvSpPr txBox="1"/>
          <p:nvPr/>
        </p:nvSpPr>
        <p:spPr>
          <a:xfrm>
            <a:off x="925512" y="-258763"/>
            <a:ext cx="9071640" cy="80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IN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Times New Roman"/>
              </a:rPr>
              <a:t>Energy Dependence: Yields  </a:t>
            </a:r>
            <a:endParaRPr b="1" i="1" dirty="0">
              <a:solidFill>
                <a:srgbClr val="C00000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3074" name="Picture 2" descr="C:\Users\Hena\Desktop\result\plots\Pionpl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8" y="503237"/>
            <a:ext cx="5181600" cy="5867400"/>
          </a:xfrm>
          <a:prstGeom prst="rect">
            <a:avLst/>
          </a:prstGeom>
          <a:noFill/>
        </p:spPr>
      </p:pic>
      <p:pic>
        <p:nvPicPr>
          <p:cNvPr id="3075" name="Picture 3" descr="C:\Users\Hena\Desktop\result\plots\Pionmin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2" y="655637"/>
            <a:ext cx="5029200" cy="563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77912" y="6294437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the models reproduce the experimental data points within 20 - 30% difference but AMPT partonic approach leads to relatively better agreement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708</Words>
  <Application>Microsoft Office PowerPoint</Application>
  <PresentationFormat>Custom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Solstice</vt:lpstr>
      <vt:lpstr>1_Custom Design</vt:lpstr>
      <vt:lpstr>Custom Design</vt:lpstr>
      <vt:lpstr>Production of Multi-Strange  Hyperons at FAIR Energies.</vt:lpstr>
      <vt:lpstr>  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nazeer ahmad</dc:creator>
  <cp:lastModifiedBy>nazeer ahmad</cp:lastModifiedBy>
  <cp:revision>438</cp:revision>
  <dcterms:modified xsi:type="dcterms:W3CDTF">2016-06-21T07:35:48Z</dcterms:modified>
</cp:coreProperties>
</file>