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10" r:id="rId4"/>
    <p:sldMasterId id="2147483783" r:id="rId5"/>
    <p:sldMasterId id="2147483795" r:id="rId6"/>
    <p:sldMasterId id="2147483819" r:id="rId7"/>
    <p:sldMasterId id="2147483934" r:id="rId8"/>
    <p:sldMasterId id="2147483977" r:id="rId9"/>
    <p:sldMasterId id="2147483989" r:id="rId10"/>
    <p:sldMasterId id="2147484052" r:id="rId11"/>
    <p:sldMasterId id="2147484064" r:id="rId12"/>
    <p:sldMasterId id="2147484112" r:id="rId13"/>
    <p:sldMasterId id="2147484137" r:id="rId14"/>
  </p:sldMasterIdLst>
  <p:notesMasterIdLst>
    <p:notesMasterId r:id="rId72"/>
  </p:notesMasterIdLst>
  <p:sldIdLst>
    <p:sldId id="331" r:id="rId15"/>
    <p:sldId id="264" r:id="rId16"/>
    <p:sldId id="265" r:id="rId17"/>
    <p:sldId id="267" r:id="rId18"/>
    <p:sldId id="261" r:id="rId19"/>
    <p:sldId id="436" r:id="rId20"/>
    <p:sldId id="611" r:id="rId21"/>
    <p:sldId id="617" r:id="rId22"/>
    <p:sldId id="619" r:id="rId23"/>
    <p:sldId id="620" r:id="rId24"/>
    <p:sldId id="621" r:id="rId25"/>
    <p:sldId id="599" r:id="rId26"/>
    <p:sldId id="606" r:id="rId27"/>
    <p:sldId id="628" r:id="rId28"/>
    <p:sldId id="609" r:id="rId29"/>
    <p:sldId id="549" r:id="rId30"/>
    <p:sldId id="594" r:id="rId31"/>
    <p:sldId id="598" r:id="rId32"/>
    <p:sldId id="596" r:id="rId33"/>
    <p:sldId id="595" r:id="rId34"/>
    <p:sldId id="566" r:id="rId35"/>
    <p:sldId id="550" r:id="rId36"/>
    <p:sldId id="590" r:id="rId37"/>
    <p:sldId id="551" r:id="rId38"/>
    <p:sldId id="600" r:id="rId39"/>
    <p:sldId id="568" r:id="rId40"/>
    <p:sldId id="629" r:id="rId41"/>
    <p:sldId id="601" r:id="rId42"/>
    <p:sldId id="570" r:id="rId43"/>
    <p:sldId id="602" r:id="rId44"/>
    <p:sldId id="604" r:id="rId45"/>
    <p:sldId id="437" r:id="rId46"/>
    <p:sldId id="332" r:id="rId47"/>
    <p:sldId id="290" r:id="rId48"/>
    <p:sldId id="471" r:id="rId49"/>
    <p:sldId id="584" r:id="rId50"/>
    <p:sldId id="585" r:id="rId51"/>
    <p:sldId id="586" r:id="rId52"/>
    <p:sldId id="587" r:id="rId53"/>
    <p:sldId id="588" r:id="rId54"/>
    <p:sldId id="478" r:id="rId55"/>
    <p:sldId id="472" r:id="rId56"/>
    <p:sldId id="529" r:id="rId57"/>
    <p:sldId id="575" r:id="rId58"/>
    <p:sldId id="317" r:id="rId59"/>
    <p:sldId id="374" r:id="rId60"/>
    <p:sldId id="571" r:id="rId61"/>
    <p:sldId id="572" r:id="rId62"/>
    <p:sldId id="574" r:id="rId63"/>
    <p:sldId id="591" r:id="rId64"/>
    <p:sldId id="592" r:id="rId65"/>
    <p:sldId id="593" r:id="rId66"/>
    <p:sldId id="460" r:id="rId67"/>
    <p:sldId id="523" r:id="rId68"/>
    <p:sldId id="524" r:id="rId69"/>
    <p:sldId id="525" r:id="rId70"/>
    <p:sldId id="618" r:id="rId7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669900"/>
    <a:srgbClr val="33CC33"/>
    <a:srgbClr val="155F2E"/>
    <a:srgbClr val="CC0066"/>
    <a:srgbClr val="FF9900"/>
    <a:srgbClr val="6699FF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671" autoAdjust="0"/>
  </p:normalViewPr>
  <p:slideViewPr>
    <p:cSldViewPr>
      <p:cViewPr>
        <p:scale>
          <a:sx n="73" d="100"/>
          <a:sy n="73" d="100"/>
        </p:scale>
        <p:origin x="-105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6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6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790A0-6513-46FA-9489-BDD7F3DDB61B}" type="slidenum">
              <a:rPr lang="de-DE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1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34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B36C6A-5DF1-48B7-A9AD-4DE7053740F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41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42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99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FA922-6CC1-44BF-AF70-B968A935A78E}" type="slidenum">
              <a:rPr lang="de-DE" smtClean="0">
                <a:solidFill>
                  <a:prstClr val="black"/>
                </a:solidFill>
              </a:rPr>
              <a:pPr/>
              <a:t>55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4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95EA3-DAAF-4D86-B080-384C4471133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238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0EAC-E036-4B60-BEE0-9ECB09B1325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429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709F-2509-4299-9476-083A5F12A6B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435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5F5CC-9C67-405F-A70F-C1D48855F5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640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846D-1140-4B55-8A53-647CC2DEED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87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D671-DB57-44AB-B098-5CBBA0CF3C3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514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639B3-B7B3-4EAF-A8C8-87B355668B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724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F1FA5-3A59-4D79-AC56-3437199FEB0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162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0A8BF-8B7E-459F-8356-BE81D1F2BD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448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EED5-C195-4885-9D62-B237092E3B9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D42C2-D2FC-4403-98A6-66865101948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7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909BC-16EB-44CD-AED2-2FA0E2AE2C6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09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8383-0044-4B2B-A975-CBFDC46A23D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165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CFD61-948A-41A3-BBF6-E680AA2E73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52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2542-3423-4AEB-A2D7-C4A6F06AC18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119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48DA3-7495-4B7D-8551-3508BF6BB2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521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16886-9647-4A7A-B728-240C756BEC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4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35F82-46A9-42E1-A19A-5C33CA54652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07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5146F-A82D-48A1-AC08-2F62C6D0BE7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076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5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62760-F602-4D43-A85F-DC42A66C0F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7118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10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893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40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7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06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47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69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85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87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42FA1-CDAA-494F-ABD5-EF30A827A0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9650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9067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2527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978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848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804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009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49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194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13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1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7FE84-78CA-4E65-B783-B5BE9B7DF6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6566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419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53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89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7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74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28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23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42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9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9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C7277-98F1-437E-B7E5-2E887EE790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5825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47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6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86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A3C46-D18E-464D-BF05-B39842BEA1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2342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94AC7-9D4A-4517-9558-742DB43D94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68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841DB-4C1E-4871-A9FC-E2F2C73574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335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1503F-A3AA-42F4-9B0C-6839E2D896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89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C31C-8C9B-4716-B6BF-CC4B42B4B4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366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2634B-64B9-472F-BAFC-E8910397AC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016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7C4E0-8A32-4207-A87B-8C1A683C3D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098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0B66-D89D-4E0A-8CE9-E010203686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86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84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4227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08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423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733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659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1253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102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43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6094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42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5049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59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2092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0488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138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2732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461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80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856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632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264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45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02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24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318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300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62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2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87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1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80B64-033A-4060-9ABD-DCC7718A85B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684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7E9A-F5F0-401B-B525-0330BB122F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754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B863-C664-43D1-BA88-55004CB5AC5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3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9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229E-49A7-4011-A81C-3E91C329F59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21.06.2016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BF42E1-7B5C-4602-B8C8-8386DDF16F72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0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34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GB" sz="2000"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2000">
              <a:latin typeface="Times New Roman" pitchFamily="1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l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defTabSz="1023938">
              <a:defRPr sz="16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2DC50-F0CE-405F-84B9-2CC22009109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0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84175" indent="-384175" algn="l" defTabSz="102393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20675" algn="l" defTabSz="1023938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9525" indent="-255588" algn="l" defTabSz="102393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92288" indent="-2555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303463" indent="-255588" algn="l" defTabSz="102393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06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178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50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322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35" y="1184326"/>
            <a:ext cx="4734954" cy="476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1280163" y="1385158"/>
            <a:ext cx="6840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      GSI and Univ. Frankfurt </a:t>
            </a:r>
          </a:p>
        </p:txBody>
      </p:sp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108718" y="623731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Conference on Matter under High </a:t>
            </a:r>
            <a:r>
              <a:rPr lang="en-US" sz="1600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Densities, </a:t>
            </a:r>
          </a:p>
          <a:p>
            <a:pPr algn="ctr"/>
            <a:r>
              <a:rPr lang="en-US" sz="16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– 23 June </a:t>
            </a:r>
            <a:r>
              <a:rPr lang="en-US" sz="1600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2016,  Sikkim </a:t>
            </a:r>
            <a:r>
              <a:rPr lang="en-US" sz="1600" dirty="0" err="1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Manipal</a:t>
            </a:r>
            <a:r>
              <a:rPr lang="en-US" sz="16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Institute of Technology, </a:t>
            </a:r>
            <a:r>
              <a:rPr lang="en-US" sz="1600" dirty="0" err="1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Rangpo</a:t>
            </a:r>
            <a:r>
              <a:rPr lang="en-US" sz="16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Sikkim, </a:t>
            </a:r>
            <a:r>
              <a:rPr lang="en-US" sz="1600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</a:t>
            </a:r>
            <a:endParaRPr lang="de-DE" sz="1600" dirty="0">
              <a:solidFill>
                <a:srgbClr val="FFC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51520" y="5220489"/>
            <a:ext cx="1751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95100" y="-27384"/>
            <a:ext cx="6471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en-US" sz="4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4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atter physics at FAIR</a:t>
            </a:r>
          </a:p>
          <a:p>
            <a:pPr algn="ctr"/>
            <a:r>
              <a:rPr lang="de-DE" sz="4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 </a:t>
            </a:r>
            <a:r>
              <a:rPr lang="de-DE" sz="4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4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3" y="1779016"/>
            <a:ext cx="4429387" cy="360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195736" y="4964975"/>
            <a:ext cx="70922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2400" dirty="0" smtClean="0">
              <a:solidFill>
                <a:srgbClr val="FF9900"/>
              </a:solidFill>
              <a:latin typeface="Tahoma" pitchFamily="34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smtClean="0">
                <a:solidFill>
                  <a:srgbClr val="FF9900"/>
                </a:solidFill>
                <a:latin typeface="Tahoma" pitchFamily="34" charset="0"/>
              </a:rPr>
              <a:t> </a:t>
            </a:r>
            <a:r>
              <a:rPr lang="en-US" altLang="de-DE" sz="2400" dirty="0">
                <a:solidFill>
                  <a:srgbClr val="FF9900"/>
                </a:solidFill>
                <a:latin typeface="Tahoma" pitchFamily="34" charset="0"/>
              </a:rPr>
              <a:t>The CBM physics </a:t>
            </a: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case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>
                <a:solidFill>
                  <a:srgbClr val="FF9900"/>
                </a:solidFill>
                <a:latin typeface="Tahoma" pitchFamily="34" charset="0"/>
              </a:rPr>
              <a:t> Status </a:t>
            </a:r>
            <a:r>
              <a:rPr lang="de-DE" altLang="de-DE" sz="2400" dirty="0" err="1">
                <a:solidFill>
                  <a:srgbClr val="FF9900"/>
                </a:solidFill>
                <a:latin typeface="Tahoma" pitchFamily="34" charset="0"/>
              </a:rPr>
              <a:t>experiment</a:t>
            </a:r>
            <a:r>
              <a:rPr lang="de-DE" altLang="de-DE" sz="2400" dirty="0">
                <a:solidFill>
                  <a:srgbClr val="FF99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9900"/>
                </a:solidFill>
                <a:latin typeface="Tahoma" pitchFamily="34" charset="0"/>
              </a:rPr>
              <a:t>preparation</a:t>
            </a:r>
            <a:endParaRPr lang="en-US" altLang="de-DE" sz="2400" dirty="0">
              <a:solidFill>
                <a:srgbClr val="FF9900"/>
              </a:solidFill>
              <a:latin typeface="Tahoma" pitchFamily="34" charset="0"/>
            </a:endParaRPr>
          </a:p>
        </p:txBody>
      </p:sp>
      <p:pic>
        <p:nvPicPr>
          <p:cNvPr id="14" name="Picture 5" descr="coll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539553" y="1536517"/>
            <a:ext cx="3960440" cy="37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9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The physics case of CBM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5536" y="735087"/>
            <a:ext cx="5616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The equation-of-state of QCD 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  at neutron star core densities </a:t>
            </a:r>
          </a:p>
        </p:txBody>
      </p:sp>
      <p:sp>
        <p:nvSpPr>
          <p:cNvPr id="3" name="Rechteck 2"/>
          <p:cNvSpPr/>
          <p:nvPr/>
        </p:nvSpPr>
        <p:spPr>
          <a:xfrm>
            <a:off x="359532" y="170080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02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Phase </a:t>
            </a: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transitions from hadronic matter </a:t>
            </a:r>
            <a:endParaRPr lang="en-US" sz="2400" dirty="0" smtClean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to </a:t>
            </a:r>
            <a:r>
              <a:rPr lang="en-US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quarkyonic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or </a:t>
            </a:r>
            <a:r>
              <a:rPr lang="en-US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partonic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matter at high </a:t>
            </a:r>
            <a:r>
              <a:rPr lang="el-GR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ρ</a:t>
            </a:r>
            <a:r>
              <a:rPr lang="de-DE" sz="2400" baseline="-250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coexistence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critical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point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</a:t>
            </a:r>
            <a:endParaRPr lang="en-US" sz="2400" dirty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88840"/>
            <a:ext cx="178070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323528" y="3102059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Chiral </a:t>
            </a:r>
            <a:r>
              <a:rPr lang="en-GB" sz="2400" dirty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symmetry restoration </a:t>
            </a:r>
            <a:endParaRPr lang="en-GB" sz="2400" dirty="0" smtClean="0">
              <a:solidFill>
                <a:srgbClr val="6699FF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  in dense baryonic matter</a:t>
            </a:r>
            <a:endParaRPr lang="en-GB" sz="2400" dirty="0">
              <a:solidFill>
                <a:srgbClr val="6699FF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96" y="2901137"/>
            <a:ext cx="1847360" cy="182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395536" y="4149080"/>
            <a:ext cx="77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021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Extension of the nuclear chart 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into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strange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domain</a:t>
            </a:r>
            <a:endParaRPr lang="en-US" sz="2400" dirty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/>
          <a:stretch/>
        </p:blipFill>
        <p:spPr bwMode="auto">
          <a:xfrm>
            <a:off x="4139952" y="4869160"/>
            <a:ext cx="3032535" cy="18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4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Jpsiqg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23" y="5445224"/>
            <a:ext cx="1312741" cy="127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The physics case of CBM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5536" y="735087"/>
            <a:ext cx="5616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The equation-of-state of QCD 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  at neutron star core densities </a:t>
            </a:r>
          </a:p>
        </p:txBody>
      </p:sp>
      <p:sp>
        <p:nvSpPr>
          <p:cNvPr id="3" name="Rechteck 2"/>
          <p:cNvSpPr/>
          <p:nvPr/>
        </p:nvSpPr>
        <p:spPr>
          <a:xfrm>
            <a:off x="359532" y="170080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02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Phase </a:t>
            </a: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transitions from hadronic matter </a:t>
            </a:r>
            <a:endParaRPr lang="en-US" sz="2400" dirty="0" smtClean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to </a:t>
            </a:r>
            <a:r>
              <a:rPr lang="en-US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quarkyonic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or </a:t>
            </a:r>
            <a:r>
              <a:rPr lang="en-US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partonic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matter at high </a:t>
            </a:r>
            <a:r>
              <a:rPr lang="el-GR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ρ</a:t>
            </a:r>
            <a:r>
              <a:rPr lang="de-DE" sz="2400" baseline="-250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coexistence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critical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point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</a:t>
            </a:r>
            <a:endParaRPr lang="en-US" sz="2400" dirty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88840"/>
            <a:ext cx="178070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323528" y="3102059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Chiral </a:t>
            </a:r>
            <a:r>
              <a:rPr lang="en-GB" sz="2400" dirty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symmetry restoration </a:t>
            </a:r>
            <a:endParaRPr lang="en-GB" sz="2400" dirty="0" smtClean="0">
              <a:solidFill>
                <a:srgbClr val="6699FF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  in dense baryonic matter</a:t>
            </a:r>
            <a:endParaRPr lang="en-GB" sz="2400" dirty="0">
              <a:solidFill>
                <a:srgbClr val="6699FF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96" y="2901137"/>
            <a:ext cx="1847360" cy="182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395536" y="4149080"/>
            <a:ext cx="77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021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Extension of the nuclear chart 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into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strange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domain</a:t>
            </a:r>
            <a:endParaRPr lang="en-US" sz="2400" dirty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/>
          <a:stretch/>
        </p:blipFill>
        <p:spPr bwMode="auto">
          <a:xfrm>
            <a:off x="6866763" y="4564578"/>
            <a:ext cx="2213703" cy="136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95536" y="5096288"/>
            <a:ext cx="6084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58" indent="-342758" defTabSz="91402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Charm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production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at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threshold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energies</a:t>
            </a:r>
            <a:endParaRPr lang="de-DE" sz="2400" dirty="0" smtClean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in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cold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hot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matter</a:t>
            </a:r>
            <a:endParaRPr lang="de-DE" sz="2400" dirty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6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19" y="1954235"/>
            <a:ext cx="4828464" cy="40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31796" y="6162880"/>
            <a:ext cx="421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C. Fuchs,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Prog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Part.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Nucl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Phys. 56 (2006) 1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37325" y="1379964"/>
            <a:ext cx="280076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Equation</a:t>
            </a:r>
            <a:r>
              <a:rPr kumimoji="0" lang="de-DE" altLang="de-DE" sz="2000" b="0" i="0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altLang="de-DE" sz="2000" b="0" i="0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of</a:t>
            </a:r>
            <a:r>
              <a:rPr kumimoji="0" lang="de-DE" altLang="de-DE" sz="2000" b="0" i="0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altLang="de-DE" sz="2000" b="0" i="0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state</a:t>
            </a:r>
            <a:r>
              <a:rPr kumimoji="0" lang="de-DE" altLang="de-DE" sz="2000" b="0" i="0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 = </a:t>
            </a:r>
            <a:r>
              <a:rPr kumimoji="0" lang="en-GB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E/</a:t>
            </a:r>
            <a:r>
              <a:rPr kumimoji="0" lang="en-GB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</a:t>
            </a:r>
            <a:r>
              <a:rPr kumimoji="0" lang="de-DE" altLang="de-DE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T=</a:t>
            </a:r>
            <a:r>
              <a:rPr kumimoji="0" lang="de-DE" altLang="de-DE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const</a:t>
            </a:r>
            <a:endParaRPr kumimoji="0" lang="de-DE" altLang="de-DE" sz="2000" b="0" i="0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Symbol" pitchFamily="18" charset="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  <a:sym typeface="Symbol" pitchFamily="18" charset="2"/>
              </a:rPr>
              <a:t>V = A/</a:t>
            </a:r>
            <a:r>
              <a:rPr kumimoji="0" lang="el-GR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  <a:sym typeface="Symbol" pitchFamily="18" charset="2"/>
              </a:rPr>
              <a:t>ρ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  <a:sym typeface="Symbol" pitchFamily="18" charset="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V/ </a:t>
            </a:r>
            <a:r>
              <a:rPr kumimoji="0" lang="en-GB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l-GR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ρ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= - A/</a:t>
            </a:r>
            <a:r>
              <a:rPr kumimoji="0" lang="el-GR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  <a:sym typeface="Symbol" pitchFamily="18" charset="2"/>
              </a:rPr>
              <a:t>ρ</a:t>
            </a:r>
            <a:r>
              <a:rPr kumimoji="0" lang="de-DE" altLang="de-DE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  <a:sym typeface="Symbol" pitchFamily="18" charset="2"/>
              </a:rPr>
              <a:t>2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  <a:sym typeface="Symbol" pitchFamily="18" charset="2"/>
              </a:rPr>
              <a:t>P = </a:t>
            </a:r>
            <a:r>
              <a:rPr kumimoji="0" lang="el-GR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  <a:sym typeface="Symbol" pitchFamily="18" charset="2"/>
              </a:rPr>
              <a:t>ρ</a:t>
            </a:r>
            <a:r>
              <a:rPr kumimoji="0" lang="de-DE" altLang="de-DE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  <a:sym typeface="Symbol" pitchFamily="18" charset="2"/>
              </a:rPr>
              <a:t>2  </a:t>
            </a:r>
            <a:r>
              <a:rPr kumimoji="0" lang="en-GB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(E/A)/</a:t>
            </a:r>
            <a:r>
              <a:rPr kumimoji="0" lang="en-GB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l-GR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ρ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sym typeface="Symbol" pitchFamily="18" charset="2"/>
              </a:rPr>
              <a:t></a:t>
            </a:r>
            <a:r>
              <a:rPr kumimoji="0" lang="de-DE" altLang="de-DE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T=</a:t>
            </a:r>
            <a:r>
              <a:rPr kumimoji="0" lang="de-DE" altLang="de-DE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const</a:t>
            </a:r>
            <a:endParaRPr kumimoji="0" lang="el-GR" altLang="de-DE" sz="2000" b="0" i="0" u="none" strike="noStrike" kern="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Symbol" pitchFamily="18" charset="2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71279" y="3314111"/>
            <a:ext cx="3024336" cy="105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</a:rPr>
              <a:t>T=0: E/A = </a:t>
            </a:r>
            <a:r>
              <a:rPr lang="en-GB" altLang="de-DE" sz="2000" dirty="0">
                <a:solidFill>
                  <a:srgbClr val="000000"/>
                </a:solidFill>
                <a:latin typeface="Comic Sans MS" pitchFamily="66" charset="0"/>
              </a:rPr>
              <a:t>1/</a:t>
            </a:r>
            <a:r>
              <a:rPr lang="en-GB" altLang="de-DE" sz="2000" b="1" dirty="0">
                <a:solidFill>
                  <a:srgbClr val="000000"/>
                </a:solidFill>
                <a:latin typeface="Symbol" pitchFamily="18" charset="2"/>
              </a:rPr>
              <a:t>r </a:t>
            </a:r>
            <a:r>
              <a:rPr lang="en-GB" altLang="de-DE" sz="2000" b="1" dirty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 </a:t>
            </a:r>
            <a:r>
              <a:rPr lang="en-GB" altLang="de-DE" sz="2000" dirty="0">
                <a:solidFill>
                  <a:srgbClr val="000000"/>
                </a:solidFill>
                <a:latin typeface="Comic Sans MS" pitchFamily="66" charset="0"/>
              </a:rPr>
              <a:t>U (</a:t>
            </a:r>
            <a:r>
              <a:rPr lang="en-GB" altLang="de-DE" sz="2000" b="1" dirty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GB" altLang="de-DE" sz="2000" dirty="0">
                <a:solidFill>
                  <a:srgbClr val="000000"/>
                </a:solidFill>
                <a:latin typeface="Comic Sans MS" pitchFamily="66" charset="0"/>
              </a:rPr>
              <a:t>)</a:t>
            </a:r>
            <a:r>
              <a:rPr lang="en-GB" altLang="de-DE" sz="2000" dirty="0" err="1">
                <a:solidFill>
                  <a:srgbClr val="000000"/>
                </a:solidFill>
                <a:latin typeface="Comic Sans MS" pitchFamily="66" charset="0"/>
              </a:rPr>
              <a:t>d</a:t>
            </a:r>
            <a:r>
              <a:rPr lang="en-GB" altLang="de-DE" sz="2000" b="1" dirty="0" err="1">
                <a:solidFill>
                  <a:srgbClr val="000000"/>
                </a:solidFill>
                <a:latin typeface="Symbol" pitchFamily="18" charset="2"/>
              </a:rPr>
              <a:t>r</a:t>
            </a:r>
            <a:endParaRPr lang="en-GB" altLang="de-DE" sz="2000" b="1" dirty="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</a:rPr>
              <a:t>Effective  NN-potential: </a:t>
            </a: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>
                <a:solidFill>
                  <a:srgbClr val="000000"/>
                </a:solidFill>
                <a:latin typeface="Comic Sans MS" pitchFamily="66" charset="0"/>
              </a:rPr>
              <a:t>U</a:t>
            </a:r>
            <a:r>
              <a:rPr lang="en-GB" altLang="de-DE" sz="2000" dirty="0">
                <a:solidFill>
                  <a:srgbClr val="000000"/>
                </a:solidFill>
                <a:latin typeface="Symbol" pitchFamily="18" charset="2"/>
              </a:rPr>
              <a:t>(r)=</a:t>
            </a:r>
            <a:r>
              <a:rPr lang="en-GB" altLang="de-DE" sz="2000" dirty="0" err="1">
                <a:solidFill>
                  <a:srgbClr val="000000"/>
                </a:solidFill>
                <a:latin typeface="Symbol" pitchFamily="18" charset="2"/>
              </a:rPr>
              <a:t>ar+br</a:t>
            </a:r>
            <a:r>
              <a:rPr lang="en-GB" altLang="de-DE" sz="2000" baseline="30000" dirty="0" err="1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GB" altLang="de-DE" sz="2000" baseline="30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1279" y="4653136"/>
            <a:ext cx="338455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altLang="de-DE" sz="2000" dirty="0" smtClean="0">
                <a:solidFill>
                  <a:srgbClr val="000000"/>
                </a:solidFill>
              </a:rPr>
              <a:t>E/A</a:t>
            </a:r>
            <a:r>
              <a:rPr lang="en-GB" altLang="de-DE" sz="2000" dirty="0" smtClean="0">
                <a:solidFill>
                  <a:srgbClr val="000000"/>
                </a:solidFill>
                <a:latin typeface="Comic Sans MS" pitchFamily="66" charset="0"/>
              </a:rPr>
              <a:t>(</a:t>
            </a:r>
            <a:r>
              <a:rPr lang="en-GB" altLang="de-DE" sz="2000" b="1" dirty="0" err="1" smtClean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GB" altLang="de-DE" sz="2000" b="1" baseline="-25000" dirty="0" err="1" smtClean="0">
                <a:solidFill>
                  <a:srgbClr val="000000"/>
                </a:solidFill>
                <a:latin typeface="Symbol" pitchFamily="18" charset="2"/>
              </a:rPr>
              <a:t>o</a:t>
            </a:r>
            <a:r>
              <a:rPr lang="en-GB" altLang="de-DE" sz="2000" dirty="0" smtClean="0">
                <a:solidFill>
                  <a:srgbClr val="000000"/>
                </a:solidFill>
                <a:latin typeface="Comic Sans MS" pitchFamily="66" charset="0"/>
              </a:rPr>
              <a:t>) = </a:t>
            </a:r>
            <a:r>
              <a:rPr lang="en-GB" altLang="de-DE" sz="2000" dirty="0" smtClean="0">
                <a:solidFill>
                  <a:srgbClr val="000000"/>
                </a:solidFill>
              </a:rPr>
              <a:t>-16 MeV</a:t>
            </a:r>
            <a:endParaRPr lang="en-GB" altLang="de-DE" sz="2000" b="1" baseline="300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Tx/>
              <a:buChar char="·"/>
            </a:pPr>
            <a:r>
              <a:rPr lang="en-GB" altLang="de-DE" sz="20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GB" altLang="de-DE" sz="20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sz="2000" dirty="0" smtClean="0">
                <a:solidFill>
                  <a:srgbClr val="000000"/>
                </a:solidFill>
                <a:latin typeface="Comic Sans MS" pitchFamily="66" charset="0"/>
              </a:rPr>
              <a:t>(</a:t>
            </a:r>
            <a:r>
              <a:rPr lang="en-GB" altLang="de-DE" sz="2000" dirty="0" smtClean="0">
                <a:solidFill>
                  <a:srgbClr val="000000"/>
                </a:solidFill>
              </a:rPr>
              <a:t>E/A</a:t>
            </a:r>
            <a:r>
              <a:rPr lang="en-GB" altLang="de-DE" sz="2000" dirty="0" smtClean="0">
                <a:solidFill>
                  <a:srgbClr val="000000"/>
                </a:solidFill>
                <a:latin typeface="Comic Sans MS" pitchFamily="66" charset="0"/>
              </a:rPr>
              <a:t>)(</a:t>
            </a:r>
            <a:r>
              <a:rPr lang="en-GB" altLang="de-DE" sz="2000" b="1" dirty="0" err="1" smtClean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GB" altLang="de-DE" sz="2000" b="1" baseline="-25000" dirty="0" err="1" smtClean="0">
                <a:solidFill>
                  <a:srgbClr val="000000"/>
                </a:solidFill>
                <a:latin typeface="Symbol" pitchFamily="18" charset="2"/>
              </a:rPr>
              <a:t>o</a:t>
            </a:r>
            <a:r>
              <a:rPr lang="en-GB" altLang="de-DE" sz="2000" dirty="0" smtClean="0">
                <a:solidFill>
                  <a:srgbClr val="000000"/>
                </a:solidFill>
                <a:latin typeface="Comic Sans MS" pitchFamily="66" charset="0"/>
              </a:rPr>
              <a:t>)/</a:t>
            </a:r>
            <a:r>
              <a:rPr lang="en-GB" altLang="de-DE" sz="2000" b="1" dirty="0" err="1" smtClean="0">
                <a:solidFill>
                  <a:srgbClr val="000000"/>
                </a:solidFill>
                <a:latin typeface="Symbol" pitchFamily="18" charset="2"/>
              </a:rPr>
              <a:t>dr</a:t>
            </a:r>
            <a:r>
              <a:rPr lang="en-GB" altLang="de-DE" sz="2000" b="1" dirty="0" smtClean="0">
                <a:solidFill>
                  <a:srgbClr val="000000"/>
                </a:solidFill>
                <a:latin typeface="Symbol" pitchFamily="18" charset="2"/>
              </a:rPr>
              <a:t> = </a:t>
            </a:r>
            <a:r>
              <a:rPr lang="en-GB" altLang="de-DE" sz="2000" dirty="0" smtClean="0">
                <a:solidFill>
                  <a:srgbClr val="000000"/>
                </a:solidFill>
                <a:latin typeface="Symbol" pitchFamily="18" charset="2"/>
              </a:rPr>
              <a:t>0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·"/>
            </a:pPr>
            <a:r>
              <a:rPr lang="en-GB" altLang="de-DE" sz="20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altLang="de-DE" sz="2000" dirty="0" smtClean="0">
                <a:solidFill>
                  <a:srgbClr val="000000"/>
                </a:solidFill>
              </a:rPr>
              <a:t>Compressibility: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None/>
            </a:pPr>
            <a:r>
              <a:rPr lang="en-GB" altLang="de-DE" sz="2000" b="1" dirty="0" smtClean="0">
                <a:solidFill>
                  <a:srgbClr val="000000"/>
                </a:solidFill>
                <a:latin typeface="Symbol" pitchFamily="18" charset="2"/>
              </a:rPr>
              <a:t>k = 9r</a:t>
            </a:r>
            <a:r>
              <a:rPr lang="en-GB" altLang="de-DE" sz="2000" b="1" baseline="30000" dirty="0" smtClean="0">
                <a:solidFill>
                  <a:srgbClr val="000000"/>
                </a:solidFill>
                <a:latin typeface="Symbol" pitchFamily="18" charset="2"/>
              </a:rPr>
              <a:t>2  </a:t>
            </a:r>
            <a:r>
              <a:rPr lang="en-GB" altLang="de-DE" sz="2000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sz="2000" b="1" baseline="30000" dirty="0" smtClean="0">
                <a:solidFill>
                  <a:srgbClr val="000000"/>
                </a:solidFill>
                <a:latin typeface="Symbol" pitchFamily="18" charset="2"/>
              </a:rPr>
              <a:t>2</a:t>
            </a:r>
            <a:r>
              <a:rPr lang="en-GB" altLang="de-DE" sz="2000" baseline="300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GB" altLang="de-DE" sz="2000" dirty="0" smtClean="0">
                <a:solidFill>
                  <a:srgbClr val="000000"/>
                </a:solidFill>
                <a:latin typeface="Comic Sans MS" pitchFamily="66" charset="0"/>
              </a:rPr>
              <a:t>(E/A)/ </a:t>
            </a:r>
            <a:r>
              <a:rPr lang="en-GB" altLang="de-DE" sz="2000" b="1" dirty="0" smtClean="0">
                <a:solidFill>
                  <a:srgbClr val="000000"/>
                </a:solidFill>
                <a:latin typeface="Symbol" pitchFamily="18" charset="2"/>
              </a:rPr>
              <a:t>dr</a:t>
            </a:r>
            <a:r>
              <a:rPr lang="en-GB" altLang="de-DE" sz="2000" b="1" baseline="30000" dirty="0" smtClean="0">
                <a:solidFill>
                  <a:srgbClr val="000000"/>
                </a:solidFill>
                <a:latin typeface="Symbol" pitchFamily="18" charset="2"/>
              </a:rPr>
              <a:t>2  </a:t>
            </a:r>
            <a:endParaRPr lang="en-GB" altLang="de-DE" sz="2000" b="1" baseline="30000" dirty="0" smtClean="0">
              <a:solidFill>
                <a:srgbClr val="00CC99"/>
              </a:solidFill>
              <a:latin typeface="Symbol" pitchFamily="18" charset="2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059219" y="1484784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kern="0" dirty="0" err="1">
                <a:solidFill>
                  <a:srgbClr val="000000"/>
                </a:solidFill>
              </a:rPr>
              <a:t>Equation</a:t>
            </a:r>
            <a:r>
              <a:rPr lang="de-DE" altLang="de-DE" kern="0" dirty="0">
                <a:solidFill>
                  <a:srgbClr val="000000"/>
                </a:solidFill>
              </a:rPr>
              <a:t> </a:t>
            </a:r>
            <a:r>
              <a:rPr lang="de-DE" altLang="de-DE" kern="0" dirty="0" err="1">
                <a:solidFill>
                  <a:srgbClr val="000000"/>
                </a:solidFill>
              </a:rPr>
              <a:t>of</a:t>
            </a:r>
            <a:r>
              <a:rPr lang="de-DE" altLang="de-DE" kern="0" dirty="0">
                <a:solidFill>
                  <a:srgbClr val="000000"/>
                </a:solidFill>
              </a:rPr>
              <a:t> </a:t>
            </a:r>
            <a:r>
              <a:rPr lang="de-DE" altLang="de-DE" kern="0" dirty="0" err="1" smtClean="0">
                <a:solidFill>
                  <a:srgbClr val="000000"/>
                </a:solidFill>
              </a:rPr>
              <a:t>state</a:t>
            </a:r>
            <a:r>
              <a:rPr lang="de-DE" altLang="de-DE" kern="0" dirty="0" smtClean="0">
                <a:solidFill>
                  <a:srgbClr val="000000"/>
                </a:solidFill>
              </a:rPr>
              <a:t> </a:t>
            </a:r>
            <a:r>
              <a:rPr lang="de-DE" altLang="de-DE" kern="0" dirty="0" err="1" smtClean="0">
                <a:solidFill>
                  <a:srgbClr val="000000"/>
                </a:solidFill>
              </a:rPr>
              <a:t>of</a:t>
            </a:r>
            <a:r>
              <a:rPr lang="de-DE" altLang="de-DE" kern="0" dirty="0" smtClean="0">
                <a:solidFill>
                  <a:srgbClr val="000000"/>
                </a:solidFill>
              </a:rPr>
              <a:t> </a:t>
            </a:r>
            <a:r>
              <a:rPr lang="de-DE" altLang="de-DE" kern="0" dirty="0" err="1" smtClean="0">
                <a:solidFill>
                  <a:srgbClr val="000000"/>
                </a:solidFill>
              </a:rPr>
              <a:t>symmetric</a:t>
            </a:r>
            <a:r>
              <a:rPr lang="de-DE" altLang="de-DE" kern="0" dirty="0" smtClean="0">
                <a:solidFill>
                  <a:srgbClr val="000000"/>
                </a:solidFill>
              </a:rPr>
              <a:t> </a:t>
            </a:r>
            <a:r>
              <a:rPr lang="de-DE" altLang="de-DE" kern="0" dirty="0" err="1" smtClean="0">
                <a:solidFill>
                  <a:srgbClr val="000000"/>
                </a:solidFill>
              </a:rPr>
              <a:t>nuclear</a:t>
            </a:r>
            <a:r>
              <a:rPr lang="de-DE" altLang="de-DE" kern="0" dirty="0" smtClean="0">
                <a:solidFill>
                  <a:srgbClr val="000000"/>
                </a:solidFill>
              </a:rPr>
              <a:t> matter  </a:t>
            </a:r>
            <a:endParaRPr lang="de-DE" altLang="de-DE" kern="0" dirty="0">
              <a:solidFill>
                <a:srgbClr val="000000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-3075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CBM physics case I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04303" y="531837"/>
            <a:ext cx="96123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</p:txBody>
      </p:sp>
    </p:spTree>
    <p:extLst>
      <p:ext uri="{BB962C8B-B14F-4D97-AF65-F5344CB8AC3E}">
        <p14:creationId xmlns:p14="http://schemas.microsoft.com/office/powerpoint/2010/main" val="9953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ChangeArrowheads="1"/>
          </p:cNvSpPr>
          <p:nvPr/>
        </p:nvSpPr>
        <p:spPr bwMode="auto">
          <a:xfrm>
            <a:off x="4953000" y="1219200"/>
            <a:ext cx="3779838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0" y="0"/>
            <a:ext cx="5364163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-36512" y="502443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ahoma" pitchFamily="34" charset="0"/>
              </a:rPr>
              <a:t>Observable: </a:t>
            </a:r>
            <a:r>
              <a:rPr lang="en-GB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Kaon</a:t>
            </a:r>
            <a:r>
              <a:rPr lang="en-GB" altLang="de-DE" sz="2400" dirty="0" smtClean="0">
                <a:solidFill>
                  <a:srgbClr val="000000"/>
                </a:solidFill>
                <a:latin typeface="Tahoma" pitchFamily="34" charset="0"/>
              </a:rPr>
              <a:t> production in  </a:t>
            </a:r>
            <a:r>
              <a:rPr lang="en-GB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Au+Au</a:t>
            </a:r>
            <a:r>
              <a:rPr lang="en-GB" altLang="de-DE" sz="2400" dirty="0" smtClean="0">
                <a:solidFill>
                  <a:srgbClr val="000000"/>
                </a:solidFill>
                <a:latin typeface="Tahoma" pitchFamily="34" charset="0"/>
              </a:rPr>
              <a:t> collisions at 1 </a:t>
            </a:r>
            <a:r>
              <a:rPr lang="en-GB" altLang="de-DE" sz="2400" dirty="0" err="1" smtClean="0">
                <a:solidFill>
                  <a:srgbClr val="000000"/>
                </a:solidFill>
                <a:latin typeface="Tahoma" pitchFamily="34" charset="0"/>
              </a:rPr>
              <a:t>AGeV</a:t>
            </a:r>
            <a:r>
              <a:rPr lang="en-GB" altLang="de-DE" sz="24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altLang="de-DE" sz="24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685800" y="1219200"/>
            <a:ext cx="3733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2" name="Rectangle 6"/>
          <p:cNvSpPr>
            <a:spLocks noChangeArrowheads="1"/>
          </p:cNvSpPr>
          <p:nvPr/>
        </p:nvSpPr>
        <p:spPr bwMode="auto">
          <a:xfrm>
            <a:off x="762000" y="1143000"/>
            <a:ext cx="396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685800" y="1143000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685800" y="1143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DE" alt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5" name="Rectangle 9"/>
          <p:cNvSpPr>
            <a:spLocks noChangeArrowheads="1"/>
          </p:cNvSpPr>
          <p:nvPr/>
        </p:nvSpPr>
        <p:spPr bwMode="auto">
          <a:xfrm>
            <a:off x="304800" y="762000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46" name="Rectangle 10"/>
          <p:cNvSpPr>
            <a:spLocks noChangeArrowheads="1"/>
          </p:cNvSpPr>
          <p:nvPr/>
        </p:nvSpPr>
        <p:spPr bwMode="auto">
          <a:xfrm>
            <a:off x="381000" y="8382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2347" name="Picture 11" descr="rbuu_colo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82688"/>
            <a:ext cx="4106863" cy="45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8" name="Rectangle 12"/>
          <p:cNvSpPr>
            <a:spLocks noChangeArrowheads="1"/>
          </p:cNvSpPr>
          <p:nvPr/>
        </p:nvSpPr>
        <p:spPr bwMode="auto">
          <a:xfrm>
            <a:off x="1493838" y="5826125"/>
            <a:ext cx="377983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2352" name="Picture 16" descr="stoss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95" y="2898323"/>
            <a:ext cx="3048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53" name="Rectangle 17"/>
          <p:cNvSpPr>
            <a:spLocks noChangeArrowheads="1"/>
          </p:cNvSpPr>
          <p:nvPr/>
        </p:nvSpPr>
        <p:spPr bwMode="auto">
          <a:xfrm>
            <a:off x="1547813" y="1773238"/>
            <a:ext cx="1295400" cy="3168650"/>
          </a:xfrm>
          <a:prstGeom prst="rect">
            <a:avLst/>
          </a:prstGeom>
          <a:solidFill>
            <a:srgbClr val="FF99CC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388" name="Text Box 52"/>
          <p:cNvSpPr txBox="1">
            <a:spLocks noChangeArrowheads="1"/>
          </p:cNvSpPr>
          <p:nvPr/>
        </p:nvSpPr>
        <p:spPr bwMode="auto">
          <a:xfrm>
            <a:off x="4643438" y="1772816"/>
            <a:ext cx="457631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 → K</a:t>
            </a:r>
            <a:r>
              <a:rPr lang="de-DE" altLang="de-DE" sz="24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l-GR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 (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altLang="de-DE" sz="2400" baseline="-25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thres</a:t>
            </a:r>
            <a:r>
              <a:rPr lang="de-DE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1.6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alt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Kaon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via multiple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l-GR" altLang="de-DE" sz="20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800" dirty="0" smtClean="0">
                <a:latin typeface="Tahoma" pitchFamily="34" charset="0"/>
              </a:rPr>
              <a:t>The </a:t>
            </a:r>
            <a:r>
              <a:rPr lang="de-DE" altLang="de-DE" sz="2800" dirty="0" err="1" smtClean="0">
                <a:latin typeface="Tahoma" pitchFamily="34" charset="0"/>
              </a:rPr>
              <a:t>equation-of-state</a:t>
            </a:r>
            <a:r>
              <a:rPr lang="de-DE" altLang="de-DE" sz="2800" dirty="0" smtClean="0">
                <a:latin typeface="Tahoma" pitchFamily="34" charset="0"/>
              </a:rPr>
              <a:t> </a:t>
            </a:r>
            <a:r>
              <a:rPr lang="de-DE" altLang="de-DE" sz="2800" dirty="0" err="1" smtClean="0">
                <a:latin typeface="Tahoma" pitchFamily="34" charset="0"/>
              </a:rPr>
              <a:t>of</a:t>
            </a:r>
            <a:r>
              <a:rPr lang="de-DE" altLang="de-DE" sz="2800" dirty="0" smtClean="0">
                <a:latin typeface="Tahoma" pitchFamily="34" charset="0"/>
              </a:rPr>
              <a:t> (</a:t>
            </a:r>
            <a:r>
              <a:rPr lang="de-DE" altLang="de-DE" sz="2800" dirty="0" err="1" smtClean="0">
                <a:latin typeface="Tahoma" pitchFamily="34" charset="0"/>
              </a:rPr>
              <a:t>symmetric</a:t>
            </a:r>
            <a:r>
              <a:rPr lang="de-DE" altLang="de-DE" sz="2800" dirty="0" smtClean="0">
                <a:latin typeface="Tahoma" pitchFamily="34" charset="0"/>
              </a:rPr>
              <a:t>) </a:t>
            </a:r>
            <a:r>
              <a:rPr lang="de-DE" altLang="de-DE" sz="2800" dirty="0" err="1" smtClean="0">
                <a:latin typeface="Tahoma" pitchFamily="34" charset="0"/>
              </a:rPr>
              <a:t>nuclear</a:t>
            </a:r>
            <a:r>
              <a:rPr lang="de-DE" altLang="de-DE" sz="2800" dirty="0" smtClean="0">
                <a:latin typeface="Tahoma" pitchFamily="34" charset="0"/>
              </a:rPr>
              <a:t> matter  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9388" y="5846936"/>
            <a:ext cx="89281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800" dirty="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GB" altLang="de-DE" sz="2800" dirty="0" smtClean="0">
                <a:solidFill>
                  <a:srgbClr val="FF0000"/>
                </a:solidFill>
                <a:latin typeface="Tahoma" pitchFamily="34" charset="0"/>
              </a:rPr>
              <a:t>dea: 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</a:rPr>
              <a:t>K</a:t>
            </a:r>
            <a:r>
              <a:rPr lang="en-GB" altLang="de-DE" sz="2800" baseline="30000" dirty="0" smtClean="0">
                <a:solidFill>
                  <a:srgbClr val="000000"/>
                </a:solidFill>
                <a:latin typeface="Tahoma" pitchFamily="34" charset="0"/>
              </a:rPr>
              <a:t>+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</a:rPr>
              <a:t> yield 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 baryon density </a:t>
            </a:r>
            <a:r>
              <a:rPr lang="el-GR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ρ</a:t>
            </a:r>
            <a:r>
              <a:rPr lang="de-DE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</a:t>
            </a:r>
            <a:r>
              <a:rPr lang="de-DE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compressibility </a:t>
            </a:r>
            <a:r>
              <a:rPr lang="el-GR" altLang="de-DE" sz="28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κ</a:t>
            </a:r>
            <a:endParaRPr lang="de-DE" altLang="de-DE" sz="28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800" dirty="0" smtClean="0">
                <a:latin typeface="Tahoma" pitchFamily="34" charset="0"/>
              </a:rPr>
              <a:t>The </a:t>
            </a:r>
            <a:r>
              <a:rPr lang="de-DE" altLang="de-DE" sz="2800" dirty="0" err="1" smtClean="0">
                <a:latin typeface="Tahoma" pitchFamily="34" charset="0"/>
              </a:rPr>
              <a:t>equation-of-state</a:t>
            </a:r>
            <a:r>
              <a:rPr lang="de-DE" altLang="de-DE" sz="2800" dirty="0" smtClean="0">
                <a:latin typeface="Tahoma" pitchFamily="34" charset="0"/>
              </a:rPr>
              <a:t> </a:t>
            </a:r>
            <a:r>
              <a:rPr lang="de-DE" altLang="de-DE" sz="2800" dirty="0" err="1" smtClean="0">
                <a:latin typeface="Tahoma" pitchFamily="34" charset="0"/>
              </a:rPr>
              <a:t>of</a:t>
            </a:r>
            <a:r>
              <a:rPr lang="de-DE" altLang="de-DE" sz="2800" dirty="0" smtClean="0">
                <a:latin typeface="Tahoma" pitchFamily="34" charset="0"/>
              </a:rPr>
              <a:t> (</a:t>
            </a:r>
            <a:r>
              <a:rPr lang="de-DE" altLang="de-DE" sz="2800" dirty="0" err="1" smtClean="0">
                <a:latin typeface="Tahoma" pitchFamily="34" charset="0"/>
              </a:rPr>
              <a:t>symmetric</a:t>
            </a:r>
            <a:r>
              <a:rPr lang="de-DE" altLang="de-DE" sz="2800" dirty="0" smtClean="0">
                <a:latin typeface="Tahoma" pitchFamily="34" charset="0"/>
              </a:rPr>
              <a:t>) </a:t>
            </a:r>
            <a:r>
              <a:rPr lang="de-DE" altLang="de-DE" sz="2800" dirty="0" err="1" smtClean="0">
                <a:latin typeface="Tahoma" pitchFamily="34" charset="0"/>
              </a:rPr>
              <a:t>nuclear</a:t>
            </a:r>
            <a:r>
              <a:rPr lang="de-DE" altLang="de-DE" sz="2800" dirty="0" smtClean="0">
                <a:latin typeface="Tahoma" pitchFamily="34" charset="0"/>
              </a:rPr>
              <a:t> matter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" y="1701259"/>
            <a:ext cx="4430268" cy="414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764704"/>
            <a:ext cx="8295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Experiment: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Excitation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</a:t>
            </a:r>
            <a:r>
              <a:rPr lang="de-DE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C+C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ahoma" pitchFamily="34" charset="0"/>
              </a:rPr>
              <a:t>                  C</a:t>
            </a:r>
            <a:r>
              <a:rPr lang="en-GB" altLang="de-DE" dirty="0">
                <a:solidFill>
                  <a:srgbClr val="000000"/>
                </a:solidFill>
                <a:latin typeface="Tahoma" pitchFamily="34" charset="0"/>
              </a:rPr>
              <a:t>. Sturm et al., (</a:t>
            </a:r>
            <a:r>
              <a:rPr lang="en-GB" altLang="de-DE" dirty="0" err="1">
                <a:solidFill>
                  <a:srgbClr val="000000"/>
                </a:solidFill>
                <a:latin typeface="Tahoma" pitchFamily="34" charset="0"/>
              </a:rPr>
              <a:t>KaoS</a:t>
            </a:r>
            <a:r>
              <a:rPr lang="en-GB" altLang="de-DE" dirty="0">
                <a:solidFill>
                  <a:srgbClr val="000000"/>
                </a:solidFill>
                <a:latin typeface="Tahoma" pitchFamily="34" charset="0"/>
              </a:rPr>
              <a:t> Collaboration</a:t>
            </a:r>
            <a:r>
              <a:rPr lang="en-GB" altLang="de-DE" dirty="0" smtClean="0">
                <a:solidFill>
                  <a:srgbClr val="000000"/>
                </a:solidFill>
                <a:latin typeface="Tahoma" pitchFamily="34" charset="0"/>
              </a:rPr>
              <a:t>), Phys</a:t>
            </a:r>
            <a:r>
              <a:rPr lang="en-GB" altLang="de-DE" dirty="0">
                <a:solidFill>
                  <a:srgbClr val="000000"/>
                </a:solidFill>
                <a:latin typeface="Tahoma" pitchFamily="34" charset="0"/>
              </a:rPr>
              <a:t>. Rev. Lett. 86 (2001) </a:t>
            </a:r>
            <a:r>
              <a:rPr lang="en-GB" altLang="de-DE" dirty="0" smtClean="0">
                <a:solidFill>
                  <a:srgbClr val="000000"/>
                </a:solidFill>
                <a:latin typeface="Tahoma" pitchFamily="34" charset="0"/>
              </a:rPr>
              <a:t>39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ahoma" pitchFamily="34" charset="0"/>
              </a:rPr>
              <a:t>Model calculation: Ch</a:t>
            </a:r>
            <a:r>
              <a:rPr lang="en-US" altLang="de-DE" dirty="0">
                <a:solidFill>
                  <a:srgbClr val="000000"/>
                </a:solidFill>
                <a:latin typeface="Tahoma" pitchFamily="34" charset="0"/>
              </a:rPr>
              <a:t>. Fuchs et al</a:t>
            </a:r>
            <a:r>
              <a:rPr lang="en-US" altLang="de-DE" dirty="0" smtClean="0">
                <a:solidFill>
                  <a:srgbClr val="000000"/>
                </a:solidFill>
                <a:latin typeface="Tahoma" pitchFamily="34" charset="0"/>
              </a:rPr>
              <a:t>.,  Phys</a:t>
            </a:r>
            <a:r>
              <a:rPr lang="en-US" altLang="de-DE" dirty="0">
                <a:solidFill>
                  <a:srgbClr val="000000"/>
                </a:solidFill>
                <a:latin typeface="Tahoma" pitchFamily="34" charset="0"/>
              </a:rPr>
              <a:t>. Rev. Lett. 86 (2001) </a:t>
            </a:r>
            <a:r>
              <a:rPr lang="en-US" altLang="de-DE" dirty="0" smtClean="0">
                <a:solidFill>
                  <a:srgbClr val="000000"/>
                </a:solidFill>
                <a:latin typeface="Tahoma" pitchFamily="34" charset="0"/>
              </a:rPr>
              <a:t>1974</a:t>
            </a:r>
            <a:endParaRPr lang="en-US" altLang="de-DE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1772816"/>
            <a:ext cx="46386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7325" y="5903913"/>
            <a:ext cx="5864225" cy="5794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800" dirty="0" smtClean="0">
                <a:solidFill>
                  <a:srgbClr val="FF0000"/>
                </a:solidFill>
                <a:latin typeface="Tahoma" pitchFamily="34" charset="0"/>
              </a:rPr>
              <a:t>soft equation-of-state: </a:t>
            </a:r>
            <a:r>
              <a:rPr lang="el-GR" altLang="de-DE" sz="3200" dirty="0" smtClean="0">
                <a:solidFill>
                  <a:srgbClr val="FF0000"/>
                </a:solidFill>
                <a:latin typeface="Tahoma" pitchFamily="34" charset="0"/>
              </a:rPr>
              <a:t>κ</a:t>
            </a:r>
            <a:r>
              <a:rPr lang="de-DE" altLang="de-DE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altLang="de-DE" sz="2800" dirty="0" smtClean="0">
                <a:solidFill>
                  <a:srgbClr val="FF0000"/>
                </a:solidFill>
                <a:latin typeface="Tahoma" pitchFamily="34" charset="0"/>
              </a:rPr>
              <a:t>≤ 200 MeV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755650" y="5238750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7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68325"/>
            <a:ext cx="9180513" cy="742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483" name="Line 3"/>
          <p:cNvSpPr>
            <a:spLocks noChangeShapeType="1"/>
          </p:cNvSpPr>
          <p:nvPr/>
        </p:nvSpPr>
        <p:spPr bwMode="auto">
          <a:xfrm>
            <a:off x="1116013" y="4292600"/>
            <a:ext cx="250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4" name="Line 4"/>
          <p:cNvSpPr>
            <a:spLocks noChangeShapeType="1"/>
          </p:cNvSpPr>
          <p:nvPr/>
        </p:nvSpPr>
        <p:spPr bwMode="auto">
          <a:xfrm>
            <a:off x="107950" y="6237288"/>
            <a:ext cx="250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5" name="Freeform 5"/>
          <p:cNvSpPr>
            <a:spLocks/>
          </p:cNvSpPr>
          <p:nvPr/>
        </p:nvSpPr>
        <p:spPr bwMode="auto">
          <a:xfrm>
            <a:off x="4051300" y="3987800"/>
            <a:ext cx="2249488" cy="1455738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6" name="Text Box 6"/>
          <p:cNvSpPr txBox="1">
            <a:spLocks noChangeArrowheads="1"/>
          </p:cNvSpPr>
          <p:nvPr/>
        </p:nvSpPr>
        <p:spPr bwMode="auto">
          <a:xfrm>
            <a:off x="3203575" y="3165475"/>
            <a:ext cx="21447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(sub)threshold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production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of K</a:t>
            </a:r>
            <a:r>
              <a:rPr lang="de-DE" altLang="de-DE" sz="2400" baseline="30000" smtClean="0">
                <a:solidFill>
                  <a:srgbClr val="FF0000"/>
                </a:solidFill>
                <a:latin typeface="Tahoma" pitchFamily="34" charset="0"/>
              </a:rPr>
              <a:t>+ </a:t>
            </a: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mesons </a:t>
            </a:r>
          </a:p>
        </p:txBody>
      </p:sp>
      <p:sp>
        <p:nvSpPr>
          <p:cNvPr id="1044487" name="Line 7"/>
          <p:cNvSpPr>
            <a:spLocks noChangeShapeType="1"/>
          </p:cNvSpPr>
          <p:nvPr/>
        </p:nvSpPr>
        <p:spPr bwMode="auto">
          <a:xfrm flipV="1">
            <a:off x="6300788" y="2924175"/>
            <a:ext cx="1511300" cy="1368425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488" name="Text Box 8"/>
          <p:cNvSpPr txBox="1">
            <a:spLocks noChangeArrowheads="1"/>
          </p:cNvSpPr>
          <p:nvPr/>
        </p:nvSpPr>
        <p:spPr bwMode="auto">
          <a:xfrm>
            <a:off x="7724775" y="2206625"/>
            <a:ext cx="608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6000" smtClean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394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4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44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4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484" grpId="0" animBg="1"/>
      <p:bldP spid="1044485" grpId="0" animBg="1"/>
      <p:bldP spid="1044486" grpId="0"/>
      <p:bldP spid="1044487" grpId="0" animBg="1"/>
      <p:bldP spid="10444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11560" y="652626"/>
            <a:ext cx="96123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Experiments at AGS: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protons in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Au+Au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collisions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3415094" cy="327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301207"/>
            <a:ext cx="1872208" cy="13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3426" y="1196752"/>
            <a:ext cx="707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</a:rPr>
              <a:t>Azimuthal</a:t>
            </a:r>
            <a:r>
              <a:rPr lang="de-DE" dirty="0" smtClean="0"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latin typeface="Calibri" panose="020F0502020204030204" pitchFamily="34" charset="0"/>
              </a:rPr>
              <a:t>: </a:t>
            </a:r>
            <a:r>
              <a:rPr lang="de-DE" dirty="0" err="1" smtClean="0">
                <a:latin typeface="Calibri" panose="020F0502020204030204" pitchFamily="34" charset="0"/>
              </a:rPr>
              <a:t>dN</a:t>
            </a:r>
            <a:r>
              <a:rPr lang="de-DE" dirty="0" smtClean="0">
                <a:latin typeface="Calibri" panose="020F0502020204030204" pitchFamily="34" charset="0"/>
              </a:rPr>
              <a:t>/d</a:t>
            </a:r>
            <a:r>
              <a:rPr lang="el-GR" dirty="0" smtClean="0">
                <a:latin typeface="Calibri" panose="020F0502020204030204" pitchFamily="34" charset="0"/>
              </a:rPr>
              <a:t>φ</a:t>
            </a:r>
            <a:r>
              <a:rPr lang="de-DE" dirty="0" smtClean="0">
                <a:latin typeface="Calibri" panose="020F0502020204030204" pitchFamily="34" charset="0"/>
              </a:rPr>
              <a:t> = C </a:t>
            </a:r>
            <a:r>
              <a:rPr lang="de-DE" dirty="0"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latin typeface="Calibri" panose="020F0502020204030204" pitchFamily="34" charset="0"/>
              </a:rPr>
              <a:t>1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</a:rPr>
              <a:t>cos(</a:t>
            </a:r>
            <a:r>
              <a:rPr lang="el-GR" dirty="0" smtClean="0">
                <a:latin typeface="Calibri" panose="020F0502020204030204" pitchFamily="34" charset="0"/>
              </a:rPr>
              <a:t>φ</a:t>
            </a:r>
            <a:r>
              <a:rPr lang="de-DE" dirty="0" smtClean="0">
                <a:latin typeface="Calibri" panose="020F0502020204030204" pitchFamily="34" charset="0"/>
              </a:rPr>
              <a:t>) </a:t>
            </a:r>
            <a:r>
              <a:rPr lang="de-DE" dirty="0">
                <a:latin typeface="Calibri" panose="020F0502020204030204" pitchFamily="34" charset="0"/>
              </a:rPr>
              <a:t>+ v</a:t>
            </a:r>
            <a:r>
              <a:rPr lang="de-DE" baseline="-25000" dirty="0">
                <a:latin typeface="Calibri" panose="020F0502020204030204" pitchFamily="34" charset="0"/>
              </a:rPr>
              <a:t>2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</a:rPr>
              <a:t>cos(2</a:t>
            </a:r>
            <a:r>
              <a:rPr lang="el-GR" dirty="0" smtClean="0">
                <a:latin typeface="Calibri" panose="020F0502020204030204" pitchFamily="34" charset="0"/>
              </a:rPr>
              <a:t>φ</a:t>
            </a:r>
            <a:r>
              <a:rPr lang="de-DE" dirty="0" smtClean="0">
                <a:latin typeface="Calibri" panose="020F0502020204030204" pitchFamily="34" charset="0"/>
              </a:rPr>
              <a:t>) </a:t>
            </a:r>
            <a:r>
              <a:rPr lang="de-DE" dirty="0">
                <a:latin typeface="Calibri" panose="020F0502020204030204" pitchFamily="34" charset="0"/>
              </a:rPr>
              <a:t>+ </a:t>
            </a:r>
            <a:r>
              <a:rPr lang="de-DE" dirty="0" smtClean="0">
                <a:latin typeface="Calibri" panose="020F0502020204030204" pitchFamily="34" charset="0"/>
              </a:rPr>
              <a:t>...)</a:t>
            </a:r>
            <a:endParaRPr lang="de-DE" dirty="0">
              <a:latin typeface="Calibri" panose="020F050202020403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7" y="1844824"/>
            <a:ext cx="3356695" cy="322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 descr="squeez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57192"/>
            <a:ext cx="1933101" cy="138636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6" name="Picture 9" descr="two_collective_phenome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26653" r="13220" b="31503"/>
          <a:stretch>
            <a:fillRect/>
          </a:stretch>
        </p:blipFill>
        <p:spPr bwMode="auto">
          <a:xfrm>
            <a:off x="1850460" y="5373216"/>
            <a:ext cx="2305050" cy="96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52425" y="5229200"/>
            <a:ext cx="21403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</a:rPr>
              <a:t>F = d(</a:t>
            </a:r>
            <a:r>
              <a:rPr lang="de-DE" altLang="de-DE" dirty="0" err="1" smtClean="0">
                <a:solidFill>
                  <a:srgbClr val="000000"/>
                </a:solidFill>
              </a:rPr>
              <a:t>p</a:t>
            </a:r>
            <a:r>
              <a:rPr lang="de-DE" altLang="de-DE" baseline="-25000" dirty="0" err="1" smtClean="0">
                <a:solidFill>
                  <a:srgbClr val="000000"/>
                </a:solidFill>
              </a:rPr>
              <a:t>x</a:t>
            </a:r>
            <a:r>
              <a:rPr lang="de-DE" altLang="de-DE" dirty="0" smtClean="0">
                <a:solidFill>
                  <a:srgbClr val="000000"/>
                </a:solidFill>
              </a:rPr>
              <a:t>/A)/d(y/</a:t>
            </a:r>
            <a:r>
              <a:rPr lang="de-DE" altLang="de-DE" dirty="0" err="1" smtClean="0">
                <a:solidFill>
                  <a:srgbClr val="000000"/>
                </a:solidFill>
              </a:rPr>
              <a:t>y</a:t>
            </a:r>
            <a:r>
              <a:rPr lang="de-DE" altLang="de-DE" baseline="-25000" dirty="0" err="1" smtClean="0">
                <a:solidFill>
                  <a:srgbClr val="000000"/>
                </a:solidFill>
              </a:rPr>
              <a:t>cm</a:t>
            </a:r>
            <a:r>
              <a:rPr lang="de-DE" altLang="de-DE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52425" y="6562390"/>
            <a:ext cx="46153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P. </a:t>
            </a:r>
            <a:r>
              <a:rPr kumimoji="0" lang="en-US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Danielewicz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R. Lacey, W.G. Lynch, </a:t>
            </a:r>
            <a:r>
              <a:rPr kumimoji="0" lang="de-DE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Science 298 (2002) 1592 </a:t>
            </a:r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800" dirty="0" smtClean="0">
                <a:latin typeface="Tahoma" pitchFamily="34" charset="0"/>
              </a:rPr>
              <a:t>The </a:t>
            </a:r>
            <a:r>
              <a:rPr lang="de-DE" altLang="de-DE" sz="2800" dirty="0" err="1" smtClean="0">
                <a:latin typeface="Tahoma" pitchFamily="34" charset="0"/>
              </a:rPr>
              <a:t>equation-of-state</a:t>
            </a:r>
            <a:r>
              <a:rPr lang="de-DE" altLang="de-DE" sz="2800" dirty="0" smtClean="0">
                <a:latin typeface="Tahoma" pitchFamily="34" charset="0"/>
              </a:rPr>
              <a:t> </a:t>
            </a:r>
            <a:r>
              <a:rPr lang="de-DE" altLang="de-DE" sz="2800" dirty="0" err="1" smtClean="0">
                <a:latin typeface="Tahoma" pitchFamily="34" charset="0"/>
              </a:rPr>
              <a:t>of</a:t>
            </a:r>
            <a:r>
              <a:rPr lang="de-DE" altLang="de-DE" sz="2800" dirty="0" smtClean="0">
                <a:latin typeface="Tahoma" pitchFamily="34" charset="0"/>
              </a:rPr>
              <a:t> (</a:t>
            </a:r>
            <a:r>
              <a:rPr lang="de-DE" altLang="de-DE" sz="2800" dirty="0" err="1" smtClean="0">
                <a:latin typeface="Tahoma" pitchFamily="34" charset="0"/>
              </a:rPr>
              <a:t>symmetric</a:t>
            </a:r>
            <a:r>
              <a:rPr lang="de-DE" altLang="de-DE" sz="2800" dirty="0" smtClean="0">
                <a:latin typeface="Tahoma" pitchFamily="34" charset="0"/>
              </a:rPr>
              <a:t>) </a:t>
            </a:r>
            <a:r>
              <a:rPr lang="de-DE" altLang="de-DE" sz="2800" dirty="0" err="1" smtClean="0">
                <a:latin typeface="Tahoma" pitchFamily="34" charset="0"/>
              </a:rPr>
              <a:t>nuclear</a:t>
            </a:r>
            <a:r>
              <a:rPr lang="de-DE" altLang="de-DE" sz="2800" dirty="0" smtClean="0">
                <a:latin typeface="Tahoma" pitchFamily="34" charset="0"/>
              </a:rPr>
              <a:t> matter   </a:t>
            </a:r>
          </a:p>
        </p:txBody>
      </p:sp>
    </p:spTree>
    <p:extLst>
      <p:ext uri="{BB962C8B-B14F-4D97-AF65-F5344CB8AC3E}">
        <p14:creationId xmlns:p14="http://schemas.microsoft.com/office/powerpoint/2010/main" val="168843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4337843" y="2673897"/>
            <a:ext cx="4690533" cy="3419399"/>
            <a:chOff x="4574888" y="3481388"/>
            <a:chExt cx="4679950" cy="32607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888" y="3481388"/>
              <a:ext cx="4679950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4787900" y="3554413"/>
              <a:ext cx="3911600" cy="522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2800" dirty="0" smtClean="0">
                  <a:solidFill>
                    <a:srgbClr val="000000"/>
                  </a:solidFill>
                  <a:cs typeface="Arial" charset="0"/>
                </a:rPr>
                <a:t>Ω</a:t>
              </a:r>
              <a:r>
                <a:rPr lang="de-DE" sz="2800" baseline="30000" dirty="0" smtClean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production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in 4 A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GeV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Au+Au</a:t>
              </a:r>
              <a:endParaRPr lang="el-GR" sz="2000" baseline="30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889500" y="6402388"/>
              <a:ext cx="39306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600" smtClean="0">
                  <a:solidFill>
                    <a:srgbClr val="000000"/>
                  </a:solidFill>
                  <a:latin typeface="Tahoma" pitchFamily="34" charset="0"/>
                </a:rPr>
                <a:t>HYPQGSM calculations , K. Gudima et al. </a:t>
              </a:r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07504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    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(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     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  multi-step processes (multi-strange hyperons, charm) 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79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1288" b="2689"/>
          <a:stretch>
            <a:fillRect/>
          </a:stretch>
        </p:blipFill>
        <p:spPr bwMode="auto">
          <a:xfrm>
            <a:off x="5112555" y="2286047"/>
            <a:ext cx="2195749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7"/>
          <p:cNvSpPr txBox="1">
            <a:spLocks noChangeArrowheads="1"/>
          </p:cNvSpPr>
          <p:nvPr/>
        </p:nvSpPr>
        <p:spPr bwMode="auto">
          <a:xfrm>
            <a:off x="6952012" y="2293297"/>
            <a:ext cx="25165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600" kern="0" dirty="0" err="1" smtClean="0">
                <a:solidFill>
                  <a:srgbClr val="9F2936"/>
                </a:solidFill>
              </a:rPr>
              <a:t>Pb+Pb</a:t>
            </a:r>
            <a:r>
              <a:rPr lang="de-DE" sz="1600" kern="0" dirty="0" smtClean="0">
                <a:solidFill>
                  <a:srgbClr val="9F2936"/>
                </a:solidFill>
              </a:rPr>
              <a:t>, </a:t>
            </a:r>
            <a:r>
              <a:rPr lang="de-DE" sz="1600" kern="0" dirty="0" err="1" smtClean="0">
                <a:solidFill>
                  <a:srgbClr val="9F2936"/>
                </a:solidFill>
              </a:rPr>
              <a:t>Au+Au</a:t>
            </a:r>
            <a:r>
              <a:rPr lang="de-DE" sz="1600" kern="0" dirty="0" smtClean="0">
                <a:solidFill>
                  <a:srgbClr val="9F2936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de-DE" sz="1600" kern="0" dirty="0" err="1" smtClean="0">
                <a:solidFill>
                  <a:srgbClr val="9F2936"/>
                </a:solidFill>
              </a:rPr>
              <a:t>central</a:t>
            </a:r>
            <a:r>
              <a:rPr lang="de-DE" sz="1600" kern="0" dirty="0" smtClean="0">
                <a:solidFill>
                  <a:srgbClr val="9F2936"/>
                </a:solidFill>
              </a:rPr>
              <a:t> </a:t>
            </a:r>
            <a:r>
              <a:rPr lang="de-DE" sz="1600" kern="0" dirty="0" err="1" smtClean="0">
                <a:solidFill>
                  <a:srgbClr val="9F2936"/>
                </a:solidFill>
              </a:rPr>
              <a:t>collisions</a:t>
            </a:r>
            <a:endParaRPr lang="de-DE" sz="1600" kern="0" dirty="0" smtClean="0">
              <a:solidFill>
                <a:srgbClr val="9F2936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541003" y="2348880"/>
            <a:ext cx="169134" cy="3863797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4966685" y="6402814"/>
            <a:ext cx="12614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600" kern="0" dirty="0" smtClean="0">
                <a:solidFill>
                  <a:srgbClr val="14425D"/>
                </a:solidFill>
              </a:rPr>
              <a:t>FAIR</a:t>
            </a: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666171" y="3639804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7504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    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(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     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  multi-step processes (multi-strange hyperons, charm) </a:t>
            </a:r>
          </a:p>
        </p:txBody>
      </p:sp>
    </p:spTree>
    <p:extLst>
      <p:ext uri="{BB962C8B-B14F-4D97-AF65-F5344CB8AC3E}">
        <p14:creationId xmlns:p14="http://schemas.microsoft.com/office/powerpoint/2010/main" val="115282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971600" y="69269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hadronic matter to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quarkyonic</a:t>
            </a:r>
            <a:endParaRPr lang="en-GB" sz="2000" dirty="0">
              <a:solidFill>
                <a:srgbClr val="C0000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or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matter at high 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</a:rPr>
              <a:t>ρ</a:t>
            </a:r>
            <a:r>
              <a:rPr lang="de-DE" sz="2000" baseline="-25000" dirty="0">
                <a:solidFill>
                  <a:srgbClr val="C00000"/>
                </a:solidFill>
                <a:latin typeface="Tahoma" pitchFamily="34" charset="0"/>
              </a:rPr>
              <a:t>B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, phase coexistence, critical point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-3075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CBM physics case II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0582"/>
            <a:ext cx="7084164" cy="501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5"/>
          <p:cNvSpPr txBox="1">
            <a:spLocks noChangeArrowheads="1"/>
          </p:cNvSpPr>
          <p:nvPr/>
        </p:nvSpPr>
        <p:spPr bwMode="auto">
          <a:xfrm>
            <a:off x="2195736" y="6412258"/>
            <a:ext cx="5078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200" dirty="0" smtClean="0">
                <a:solidFill>
                  <a:srgbClr val="000000"/>
                </a:solidFill>
              </a:rPr>
              <a:t>J. Wambach, K. Heckmann, M. </a:t>
            </a:r>
            <a:r>
              <a:rPr lang="de-DE" altLang="de-DE" sz="1200" dirty="0" err="1" smtClean="0">
                <a:solidFill>
                  <a:srgbClr val="000000"/>
                </a:solidFill>
              </a:rPr>
              <a:t>Buballa</a:t>
            </a:r>
            <a:r>
              <a:rPr lang="de-DE" altLang="de-DE" sz="1200" dirty="0" smtClean="0">
                <a:solidFill>
                  <a:srgbClr val="000000"/>
                </a:solidFill>
              </a:rPr>
              <a:t>, Act. Phys. Pol. B, Vol. 5 (2012) </a:t>
            </a:r>
          </a:p>
        </p:txBody>
      </p:sp>
    </p:spTree>
    <p:extLst>
      <p:ext uri="{BB962C8B-B14F-4D97-AF65-F5344CB8AC3E}">
        <p14:creationId xmlns:p14="http://schemas.microsoft.com/office/powerpoint/2010/main" val="403867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251520" y="4555182"/>
            <a:ext cx="1856509" cy="23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9" y="552449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6200000">
            <a:off x="-660172" y="2381623"/>
            <a:ext cx="3862486" cy="4846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74290" y="4584847"/>
            <a:ext cx="6268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Situation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ALICE, ATLAS, CMS at 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 STAR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sz="2000" dirty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</p:spTree>
    <p:extLst>
      <p:ext uri="{BB962C8B-B14F-4D97-AF65-F5344CB8AC3E}">
        <p14:creationId xmlns:p14="http://schemas.microsoft.com/office/powerpoint/2010/main" val="10606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04" y="2173655"/>
            <a:ext cx="4448447" cy="420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Chemical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freeze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-out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and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boundary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48107" y="6445204"/>
            <a:ext cx="6384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Andronic, P. Braun-Munzinger, K. Redlich, J. Stachel,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1342509"/>
            <a:ext cx="8156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hermal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fits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measured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abundances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suggest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equilibrium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multi-strange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0430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3780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51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92696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hadronic matter to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quarkyonic</a:t>
            </a:r>
            <a:endParaRPr lang="en-GB" sz="2000" dirty="0">
              <a:solidFill>
                <a:srgbClr val="C0000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or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matter at high 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</a:rPr>
              <a:t>ρ</a:t>
            </a:r>
            <a:r>
              <a:rPr lang="de-DE" sz="2000" baseline="-25000" dirty="0">
                <a:solidFill>
                  <a:srgbClr val="C00000"/>
                </a:solidFill>
                <a:latin typeface="Tahoma" pitchFamily="34" charset="0"/>
              </a:rPr>
              <a:t>B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, phase coexistence, critical point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412776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412776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" y="3589933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83568" y="6228601"/>
            <a:ext cx="330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G. </a:t>
            </a: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Agakishiev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et al., arXiv:1512.07070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3284984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/>
          <a:stretch/>
        </p:blipFill>
        <p:spPr bwMode="auto">
          <a:xfrm>
            <a:off x="5750762" y="2937380"/>
            <a:ext cx="2955591" cy="391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5" t="2584" r="5632" b="80821"/>
          <a:stretch/>
        </p:blipFill>
        <p:spPr bwMode="auto">
          <a:xfrm>
            <a:off x="7020272" y="2996952"/>
            <a:ext cx="1594843" cy="100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 rot="20979268">
            <a:off x="3762827" y="2243184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9269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hadronic matter to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quarkyonic</a:t>
            </a:r>
            <a:endParaRPr lang="en-GB" sz="2000" dirty="0">
              <a:solidFill>
                <a:srgbClr val="C0000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or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matter at high 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</a:rPr>
              <a:t>ρ</a:t>
            </a:r>
            <a:r>
              <a:rPr lang="de-DE" sz="2000" baseline="-25000" dirty="0">
                <a:solidFill>
                  <a:srgbClr val="C00000"/>
                </a:solidFill>
                <a:latin typeface="Tahoma" pitchFamily="34" charset="0"/>
              </a:rPr>
              <a:t>B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, phase coexistence, critical point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412776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412776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4434"/>
            <a:ext cx="4401020" cy="309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88024" y="314096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S</a:t>
            </a:r>
            <a:r>
              <a:rPr lang="de-DE" sz="1600" dirty="0" err="1" smtClean="0"/>
              <a:t>lope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dilepton</a:t>
            </a:r>
            <a:r>
              <a:rPr lang="de-DE" sz="1600" dirty="0" smtClean="0"/>
              <a:t> invariant </a:t>
            </a:r>
            <a:r>
              <a:rPr lang="de-DE" sz="1600" dirty="0" err="1" smtClean="0"/>
              <a:t>mass</a:t>
            </a:r>
            <a:r>
              <a:rPr lang="de-DE" sz="1600" dirty="0" smtClean="0"/>
              <a:t> </a:t>
            </a:r>
            <a:r>
              <a:rPr lang="de-DE" sz="1600" dirty="0" err="1" smtClean="0"/>
              <a:t>spectrum</a:t>
            </a:r>
            <a:endParaRPr lang="de-DE" sz="1600" dirty="0" smtClean="0"/>
          </a:p>
          <a:p>
            <a:r>
              <a:rPr lang="de-DE" sz="1600" dirty="0" smtClean="0"/>
              <a:t>1 </a:t>
            </a:r>
            <a:r>
              <a:rPr lang="de-DE" sz="1600" dirty="0" err="1" smtClean="0"/>
              <a:t>GeV</a:t>
            </a:r>
            <a:r>
              <a:rPr lang="de-DE" sz="1600" dirty="0" smtClean="0"/>
              <a:t>/c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> &lt; </a:t>
            </a:r>
            <a:r>
              <a:rPr lang="de-DE" sz="1600" dirty="0" err="1" smtClean="0"/>
              <a:t>M</a:t>
            </a:r>
            <a:r>
              <a:rPr lang="de-DE" sz="1600" baseline="-25000" dirty="0" err="1" smtClean="0"/>
              <a:t>inv</a:t>
            </a:r>
            <a:r>
              <a:rPr lang="de-DE" sz="1600" dirty="0" smtClean="0"/>
              <a:t> &lt; 2.5 </a:t>
            </a:r>
            <a:r>
              <a:rPr lang="de-DE" sz="1600" dirty="0" err="1" smtClean="0"/>
              <a:t>GeV</a:t>
            </a:r>
            <a:r>
              <a:rPr lang="de-DE" sz="1600" dirty="0" smtClean="0"/>
              <a:t>/c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>  </a:t>
            </a:r>
            <a:endParaRPr lang="de-DE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32572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79356" y="3140968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210436" y="4972170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89495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hadronic matter to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quarkyonic</a:t>
            </a:r>
            <a:endParaRPr lang="en-GB" sz="2000" dirty="0">
              <a:solidFill>
                <a:srgbClr val="C0000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or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matter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at high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</a:rPr>
              <a:t>ρ</a:t>
            </a:r>
            <a:r>
              <a:rPr lang="de-DE" sz="2000" baseline="-25000" dirty="0" smtClean="0">
                <a:solidFill>
                  <a:srgbClr val="C00000"/>
                </a:solidFill>
                <a:latin typeface="Tahoma" pitchFamily="34" charset="0"/>
              </a:rPr>
              <a:t>B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, phase coexistence, critical 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point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(B,S,Q):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aseline="-25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”critical opalescence”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anisotropic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412776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412776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3936913"/>
            <a:ext cx="4203510" cy="28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5496" y="3501008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r>
              <a:rPr lang="de-DE" dirty="0" smtClean="0">
                <a:solidFill>
                  <a:srgbClr val="000000"/>
                </a:solidFill>
              </a:rPr>
              <a:t>: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critical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20979268">
            <a:off x="7621173" y="1811843"/>
            <a:ext cx="1345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</a:p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02" y="4149713"/>
            <a:ext cx="3034430" cy="259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402217" y="3573016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Spinodal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decomposition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mixed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phase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2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963980" y="764704"/>
            <a:ext cx="5822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0417"/>
            <a:ext cx="4767731" cy="424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27584" y="2060848"/>
            <a:ext cx="355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condensate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orange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1" descr="quarkma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68" y="2510288"/>
            <a:ext cx="385445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940152" y="220486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masses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-3075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CBM physics case III</a:t>
            </a:r>
          </a:p>
        </p:txBody>
      </p:sp>
    </p:spTree>
    <p:extLst>
      <p:ext uri="{BB962C8B-B14F-4D97-AF65-F5344CB8AC3E}">
        <p14:creationId xmlns:p14="http://schemas.microsoft.com/office/powerpoint/2010/main" val="8512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9" r="4558"/>
          <a:stretch/>
        </p:blipFill>
        <p:spPr>
          <a:xfrm>
            <a:off x="971600" y="1700808"/>
            <a:ext cx="6234291" cy="4542422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52684" y="6093296"/>
            <a:ext cx="89438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rgbClr val="0033CC"/>
                </a:solidFill>
                <a:latin typeface="Arial"/>
              </a:rPr>
              <a:t>Experiment: </a:t>
            </a:r>
            <a:r>
              <a:rPr lang="nb-NO" sz="1400" dirty="0" smtClean="0">
                <a:solidFill>
                  <a:srgbClr val="0033CC"/>
                </a:solidFill>
                <a:latin typeface="Arial"/>
              </a:rPr>
              <a:t>   R</a:t>
            </a:r>
            <a:r>
              <a:rPr lang="nb-NO" sz="1400" dirty="0">
                <a:solidFill>
                  <a:srgbClr val="0033CC"/>
                </a:solidFill>
                <a:latin typeface="Arial"/>
              </a:rPr>
              <a:t>. Arnaldi et al. [NA60 Coll.], </a:t>
            </a:r>
            <a:r>
              <a:rPr lang="nb-NO" sz="1400" dirty="0" smtClean="0">
                <a:solidFill>
                  <a:srgbClr val="0033CC"/>
                </a:solidFill>
                <a:latin typeface="Arial"/>
              </a:rPr>
              <a:t> Phys</a:t>
            </a:r>
            <a:r>
              <a:rPr lang="nb-NO" sz="1400" dirty="0">
                <a:solidFill>
                  <a:srgbClr val="0033CC"/>
                </a:solidFill>
                <a:latin typeface="Arial"/>
              </a:rPr>
              <a:t>. Rev. Lett. 96, (2006) 162302, </a:t>
            </a:r>
            <a:endParaRPr lang="fr-FR" sz="1400" dirty="0">
              <a:solidFill>
                <a:srgbClr val="0033CC"/>
              </a:solidFill>
              <a:latin typeface="Arial"/>
            </a:endParaRPr>
          </a:p>
          <a:p>
            <a:r>
              <a:rPr lang="en-US" sz="1400" dirty="0">
                <a:solidFill>
                  <a:srgbClr val="0033CC"/>
                </a:solidFill>
                <a:latin typeface="Arial"/>
              </a:rPr>
              <a:t>Theory: </a:t>
            </a:r>
            <a:r>
              <a:rPr lang="en-US" sz="1400" dirty="0" smtClean="0">
                <a:solidFill>
                  <a:srgbClr val="0033CC"/>
                </a:solidFill>
                <a:latin typeface="Arial"/>
              </a:rPr>
              <a:t>  R</a:t>
            </a:r>
            <a:r>
              <a:rPr lang="en-US" sz="1400" dirty="0">
                <a:solidFill>
                  <a:srgbClr val="0033CC"/>
                </a:solidFill>
                <a:latin typeface="Arial"/>
              </a:rPr>
              <a:t>. Rapp, J. Wambach and H. van </a:t>
            </a:r>
            <a:r>
              <a:rPr lang="en-US" sz="1400" dirty="0" err="1">
                <a:solidFill>
                  <a:srgbClr val="0033CC"/>
                </a:solidFill>
                <a:latin typeface="Arial"/>
              </a:rPr>
              <a:t>Hees</a:t>
            </a:r>
            <a:r>
              <a:rPr lang="en-US" sz="1400" dirty="0">
                <a:solidFill>
                  <a:srgbClr val="0033CC"/>
                </a:solidFill>
                <a:latin typeface="Arial"/>
              </a:rPr>
              <a:t>, </a:t>
            </a:r>
            <a:r>
              <a:rPr lang="en-US" sz="1400" dirty="0" smtClean="0">
                <a:solidFill>
                  <a:srgbClr val="0033CC"/>
                </a:solidFill>
              </a:rPr>
              <a:t>in </a:t>
            </a:r>
            <a:r>
              <a:rPr lang="en-US" sz="1400" dirty="0">
                <a:solidFill>
                  <a:srgbClr val="0033CC"/>
                </a:solidFill>
              </a:rPr>
              <a:t>Relativistic Heavy-Ion Physics, edited by R. Stock, </a:t>
            </a:r>
          </a:p>
          <a:p>
            <a:r>
              <a:rPr lang="en-US" sz="1400" dirty="0" err="1">
                <a:solidFill>
                  <a:srgbClr val="0033CC"/>
                </a:solidFill>
              </a:rPr>
              <a:t>Landolt</a:t>
            </a:r>
            <a:r>
              <a:rPr lang="en-US" sz="1400" dirty="0">
                <a:solidFill>
                  <a:srgbClr val="0033CC"/>
                </a:solidFill>
              </a:rPr>
              <a:t> </a:t>
            </a:r>
            <a:r>
              <a:rPr lang="en-US" sz="1400" dirty="0" err="1">
                <a:solidFill>
                  <a:srgbClr val="0033CC"/>
                </a:solidFill>
              </a:rPr>
              <a:t>Börnstein</a:t>
            </a:r>
            <a:r>
              <a:rPr lang="en-US" sz="1400" dirty="0">
                <a:solidFill>
                  <a:srgbClr val="0033CC"/>
                </a:solidFill>
              </a:rPr>
              <a:t> (Springer), New Series I/23A (2010), arXiv:0901.3289 </a:t>
            </a:r>
            <a:r>
              <a:rPr lang="en-US" sz="1400" dirty="0" err="1">
                <a:solidFill>
                  <a:srgbClr val="0033CC"/>
                </a:solidFill>
              </a:rPr>
              <a:t>hep-ph</a:t>
            </a:r>
            <a:endParaRPr lang="de-DE" sz="1400" dirty="0">
              <a:solidFill>
                <a:srgbClr val="0033CC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62782" y="2420888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Dilepton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excess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err="1" smtClean="0">
                <a:solidFill>
                  <a:prstClr val="black"/>
                </a:solidFill>
              </a:rPr>
              <a:t>In+In</a:t>
            </a:r>
            <a:r>
              <a:rPr lang="de-DE" dirty="0" smtClean="0">
                <a:solidFill>
                  <a:prstClr val="black"/>
                </a:solidFill>
              </a:rPr>
              <a:t> 158 A </a:t>
            </a:r>
            <a:r>
              <a:rPr lang="de-DE" dirty="0" err="1" smtClean="0">
                <a:solidFill>
                  <a:prstClr val="black"/>
                </a:solidFill>
              </a:rPr>
              <a:t>GeV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7" y="2273734"/>
            <a:ext cx="5861867" cy="453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 rot="20979268">
            <a:off x="4122867" y="3501755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"/>
          <a:stretch/>
        </p:blipFill>
        <p:spPr bwMode="auto">
          <a:xfrm>
            <a:off x="251520" y="1269053"/>
            <a:ext cx="8670411" cy="48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27584" y="6309320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Tetyana Galatyuk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199389" y="352180"/>
            <a:ext cx="4747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 </a:t>
            </a:r>
            <a:r>
              <a:rPr lang="de-DE" sz="4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endParaRPr lang="en-US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3075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CBM physics case IV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/>
          <a:stretch/>
        </p:blipFill>
        <p:spPr bwMode="auto">
          <a:xfrm>
            <a:off x="928075" y="1484784"/>
            <a:ext cx="725252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1642010" y="764704"/>
            <a:ext cx="5738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Extensions of the nuclear chart to the strange domain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8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3815" y="692696"/>
            <a:ext cx="964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eta-stable objects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80832" y="2276872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Double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lambda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hypernuclei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central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233836"/>
              </p:ext>
            </p:extLst>
          </p:nvPr>
        </p:nvGraphicFramePr>
        <p:xfrm>
          <a:off x="4932040" y="2997083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/>
                <a:gridCol w="1376584"/>
                <a:gridCol w="1850959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4892989" y="4437111"/>
            <a:ext cx="3458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Assumption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yield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calculation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BR 10% (2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sequential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weak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decays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Efficiency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2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4683" y="4263975"/>
            <a:ext cx="282912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rechts 10"/>
          <p:cNvSpPr/>
          <p:nvPr/>
        </p:nvSpPr>
        <p:spPr bwMode="auto">
          <a:xfrm rot="18892862">
            <a:off x="1376641" y="3487227"/>
            <a:ext cx="3700829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2889" y="4383142"/>
            <a:ext cx="64434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RHIC, NA61 at CERN SPS, </a:t>
            </a:r>
            <a:endParaRPr lang="de-DE" sz="2000" dirty="0" smtClean="0">
              <a:solidFill>
                <a:srgbClr val="0000FF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CBM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FAIR, NICA at JINR, J-PARC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3075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CBM physics case V</a:t>
            </a:r>
          </a:p>
        </p:txBody>
      </p:sp>
      <p:sp>
        <p:nvSpPr>
          <p:cNvPr id="5" name="Rechteck 4"/>
          <p:cNvSpPr/>
          <p:nvPr/>
        </p:nvSpPr>
        <p:spPr>
          <a:xfrm>
            <a:off x="1170384" y="764704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C00000"/>
                </a:solidFill>
                <a:latin typeface="Tahoma" pitchFamily="34" charset="0"/>
              </a:rPr>
              <a:t>Charm production at threshold energies in cold and dense matter </a:t>
            </a:r>
          </a:p>
        </p:txBody>
      </p:sp>
      <p:pic>
        <p:nvPicPr>
          <p:cNvPr id="6" name="Picture 3" descr="C:\Users\senger\Desktop\ccbar prod. cross section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37297"/>
            <a:ext cx="4680520" cy="37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4378898" cy="42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5796136" y="5585229"/>
            <a:ext cx="3240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A. </a:t>
            </a:r>
            <a:r>
              <a:rPr kumimoji="0" lang="de-DE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Frawley</a:t>
            </a:r>
            <a:r>
              <a:rPr kumimoji="0" lang="de-DE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, T. Ulrich, R. Vogt, Phys.Rept.462:125-175,2008</a:t>
            </a: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523395" y="5677563"/>
            <a:ext cx="4069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JHEP 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1207 (2012) </a:t>
            </a:r>
            <a:r>
              <a:rPr lang="de-D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191, arXiv:1205.4007</a:t>
            </a:r>
            <a:endParaRPr lang="de-DE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33" y="1645072"/>
            <a:ext cx="4645004" cy="325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283968" y="6361583"/>
            <a:ext cx="53819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A. </a:t>
            </a:r>
            <a:r>
              <a:rPr lang="de-DE" sz="1400" dirty="0" err="1" smtClean="0">
                <a:solidFill>
                  <a:srgbClr val="000000"/>
                </a:solidFill>
              </a:rPr>
              <a:t>Botvina</a:t>
            </a:r>
            <a:r>
              <a:rPr lang="de-DE" sz="1400" dirty="0" smtClean="0">
                <a:solidFill>
                  <a:srgbClr val="000000"/>
                </a:solidFill>
              </a:rPr>
              <a:t>, M</a:t>
            </a:r>
            <a:r>
              <a:rPr lang="de-DE" sz="1400" dirty="0">
                <a:solidFill>
                  <a:srgbClr val="000000"/>
                </a:solidFill>
              </a:rPr>
              <a:t>. </a:t>
            </a:r>
            <a:r>
              <a:rPr lang="de-DE" sz="1400" dirty="0" smtClean="0">
                <a:solidFill>
                  <a:srgbClr val="000000"/>
                </a:solidFill>
              </a:rPr>
              <a:t>Bleicher</a:t>
            </a:r>
            <a:r>
              <a:rPr lang="en-US" sz="1400" dirty="0" smtClean="0">
                <a:solidFill>
                  <a:srgbClr val="000000"/>
                </a:solidFill>
              </a:rPr>
              <a:t>, arXiv:1605.03439v1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76056" y="4780890"/>
            <a:ext cx="37977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UrQMD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calculation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including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s</a:t>
            </a:r>
            <a:r>
              <a:rPr lang="de-DE" dirty="0" err="1" smtClean="0">
                <a:solidFill>
                  <a:srgbClr val="000000"/>
                </a:solidFill>
              </a:rPr>
              <a:t>ubthreshold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charm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production</a:t>
            </a:r>
            <a:r>
              <a:rPr lang="de-DE" dirty="0" smtClean="0">
                <a:solidFill>
                  <a:srgbClr val="000000"/>
                </a:solidFill>
              </a:rPr>
              <a:t> via</a:t>
            </a:r>
          </a:p>
          <a:p>
            <a:r>
              <a:rPr lang="en-US" dirty="0">
                <a:solidFill>
                  <a:srgbClr val="000000"/>
                </a:solidFill>
              </a:rPr>
              <a:t>N* → </a:t>
            </a:r>
            <a:r>
              <a:rPr lang="el-GR" dirty="0">
                <a:solidFill>
                  <a:srgbClr val="000000"/>
                </a:solidFill>
              </a:rPr>
              <a:t>Λ</a:t>
            </a:r>
            <a:r>
              <a:rPr lang="en-US" baseline="-25000" dirty="0">
                <a:solidFill>
                  <a:srgbClr val="000000"/>
                </a:solidFill>
              </a:rPr>
              <a:t>c</a:t>
            </a:r>
            <a:r>
              <a:rPr lang="en-US" dirty="0">
                <a:solidFill>
                  <a:srgbClr val="000000"/>
                </a:solidFill>
              </a:rPr>
              <a:t> + </a:t>
            </a:r>
            <a:r>
              <a:rPr lang="en-US" dirty="0" smtClean="0">
                <a:solidFill>
                  <a:srgbClr val="000000"/>
                </a:solidFill>
              </a:rPr>
              <a:t>D  and   N</a:t>
            </a:r>
            <a:r>
              <a:rPr lang="en-US" dirty="0">
                <a:solidFill>
                  <a:srgbClr val="000000"/>
                </a:solidFill>
              </a:rPr>
              <a:t>* → N +J/</a:t>
            </a:r>
            <a:r>
              <a:rPr lang="el-GR" dirty="0" smtClean="0">
                <a:solidFill>
                  <a:srgbClr val="000000"/>
                </a:solidFill>
              </a:rPr>
              <a:t>ψ</a:t>
            </a:r>
            <a:endParaRPr lang="de-DE" dirty="0" smtClean="0">
              <a:solidFill>
                <a:srgbClr val="000000"/>
              </a:solidFill>
            </a:endParaRPr>
          </a:p>
          <a:p>
            <a:endParaRPr lang="de-DE" sz="800" dirty="0" smtClean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000000"/>
                </a:solidFill>
              </a:rPr>
              <a:t>Central </a:t>
            </a:r>
            <a:r>
              <a:rPr lang="de-DE" dirty="0" err="1">
                <a:solidFill>
                  <a:srgbClr val="000000"/>
                </a:solidFill>
              </a:rPr>
              <a:t>Au+Au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collisions</a:t>
            </a:r>
            <a:r>
              <a:rPr lang="de-DE" dirty="0" smtClean="0">
                <a:solidFill>
                  <a:srgbClr val="000000"/>
                </a:solidFill>
              </a:rPr>
              <a:t> 10 A </a:t>
            </a:r>
            <a:r>
              <a:rPr lang="de-DE" dirty="0" err="1" smtClean="0">
                <a:solidFill>
                  <a:srgbClr val="000000"/>
                </a:solidFill>
              </a:rPr>
              <a:t>GeV</a:t>
            </a:r>
            <a:r>
              <a:rPr lang="de-DE" dirty="0" smtClean="0">
                <a:solidFill>
                  <a:srgbClr val="000000"/>
                </a:solidFill>
              </a:rPr>
              <a:t>:</a:t>
            </a:r>
          </a:p>
          <a:p>
            <a:r>
              <a:rPr lang="de-DE" dirty="0">
                <a:solidFill>
                  <a:srgbClr val="000000"/>
                </a:solidFill>
              </a:rPr>
              <a:t>M</a:t>
            </a:r>
            <a:r>
              <a:rPr lang="de-DE" baseline="-25000" dirty="0">
                <a:solidFill>
                  <a:srgbClr val="000000"/>
                </a:solidFill>
              </a:rPr>
              <a:t>J/</a:t>
            </a:r>
            <a:r>
              <a:rPr lang="el-GR" baseline="-25000" dirty="0">
                <a:solidFill>
                  <a:srgbClr val="000000"/>
                </a:solidFill>
              </a:rPr>
              <a:t>ψ</a:t>
            </a:r>
            <a:r>
              <a:rPr lang="de-DE" baseline="-25000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= 5</a:t>
            </a:r>
            <a:r>
              <a:rPr lang="de-DE" dirty="0" smtClean="0">
                <a:solidFill>
                  <a:srgbClr val="000000"/>
                </a:solidFill>
                <a:sym typeface="Symbol"/>
              </a:rPr>
              <a:t>10</a:t>
            </a:r>
            <a:r>
              <a:rPr lang="de-DE" baseline="30000" dirty="0" smtClean="0">
                <a:solidFill>
                  <a:srgbClr val="000000"/>
                </a:solidFill>
                <a:sym typeface="Symbol"/>
              </a:rPr>
              <a:t>-6 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238720" y="2529108"/>
            <a:ext cx="1421512" cy="0"/>
          </a:xfrm>
          <a:prstGeom prst="line">
            <a:avLst/>
          </a:prstGeom>
          <a:noFill/>
          <a:ln w="317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467544" y="4869160"/>
            <a:ext cx="3384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33CC"/>
                </a:solidFill>
              </a:rPr>
              <a:t>HSD </a:t>
            </a:r>
            <a:r>
              <a:rPr lang="de-DE" dirty="0" err="1" smtClean="0">
                <a:solidFill>
                  <a:srgbClr val="0033CC"/>
                </a:solidFill>
              </a:rPr>
              <a:t>calculation</a:t>
            </a:r>
            <a:endParaRPr lang="de-DE" dirty="0" smtClean="0">
              <a:solidFill>
                <a:srgbClr val="0033CC"/>
              </a:solidFill>
            </a:endParaRPr>
          </a:p>
          <a:p>
            <a:endParaRPr lang="de-DE" dirty="0" smtClean="0">
              <a:solidFill>
                <a:srgbClr val="0033CC"/>
              </a:solidFill>
              <a:sym typeface="Symbol"/>
            </a:endParaRPr>
          </a:p>
          <a:p>
            <a:r>
              <a:rPr lang="de-DE" dirty="0">
                <a:solidFill>
                  <a:srgbClr val="0033CC"/>
                </a:solidFill>
                <a:sym typeface="Symbol"/>
              </a:rPr>
              <a:t>C</a:t>
            </a:r>
            <a:r>
              <a:rPr lang="de-DE" dirty="0" smtClean="0">
                <a:solidFill>
                  <a:srgbClr val="0033CC"/>
                </a:solidFill>
                <a:sym typeface="Symbol"/>
              </a:rPr>
              <a:t>entral </a:t>
            </a:r>
            <a:r>
              <a:rPr lang="de-DE" dirty="0" err="1" smtClean="0">
                <a:solidFill>
                  <a:srgbClr val="0033CC"/>
                </a:solidFill>
                <a:sym typeface="Symbol"/>
              </a:rPr>
              <a:t>coll</a:t>
            </a:r>
            <a:r>
              <a:rPr lang="de-DE" dirty="0" smtClean="0">
                <a:solidFill>
                  <a:srgbClr val="0033CC"/>
                </a:solidFill>
                <a:sym typeface="Symbol"/>
              </a:rPr>
              <a:t>. </a:t>
            </a:r>
            <a:r>
              <a:rPr lang="de-DE" dirty="0" err="1">
                <a:solidFill>
                  <a:srgbClr val="0033CC"/>
                </a:solidFill>
                <a:sym typeface="Symbol"/>
              </a:rPr>
              <a:t>Au+Au</a:t>
            </a:r>
            <a:r>
              <a:rPr lang="de-DE" dirty="0">
                <a:solidFill>
                  <a:srgbClr val="0033CC"/>
                </a:solidFill>
                <a:sym typeface="Symbol"/>
              </a:rPr>
              <a:t> 10 A </a:t>
            </a:r>
            <a:r>
              <a:rPr lang="de-DE" dirty="0" err="1">
                <a:solidFill>
                  <a:srgbClr val="0033CC"/>
                </a:solidFill>
                <a:sym typeface="Symbol"/>
              </a:rPr>
              <a:t>GeV</a:t>
            </a:r>
            <a:r>
              <a:rPr lang="de-DE" dirty="0">
                <a:solidFill>
                  <a:srgbClr val="0033CC"/>
                </a:solidFill>
                <a:sym typeface="Symbol"/>
              </a:rPr>
              <a:t> </a:t>
            </a:r>
            <a:r>
              <a:rPr lang="de-DE" dirty="0" smtClean="0">
                <a:solidFill>
                  <a:srgbClr val="0033CC"/>
                </a:solidFill>
              </a:rPr>
              <a:t>: </a:t>
            </a:r>
          </a:p>
          <a:p>
            <a:r>
              <a:rPr lang="de-DE" dirty="0" smtClean="0">
                <a:solidFill>
                  <a:srgbClr val="0033CC"/>
                </a:solidFill>
              </a:rPr>
              <a:t>M</a:t>
            </a:r>
            <a:r>
              <a:rPr lang="de-DE" baseline="-25000" dirty="0" smtClean="0">
                <a:solidFill>
                  <a:srgbClr val="0033CC"/>
                </a:solidFill>
              </a:rPr>
              <a:t>J/</a:t>
            </a:r>
            <a:r>
              <a:rPr lang="el-GR" baseline="-25000" dirty="0" smtClean="0">
                <a:solidFill>
                  <a:srgbClr val="0033CC"/>
                </a:solidFill>
              </a:rPr>
              <a:t>ψ</a:t>
            </a:r>
            <a:r>
              <a:rPr lang="de-DE" baseline="-25000" dirty="0" smtClean="0">
                <a:solidFill>
                  <a:srgbClr val="0033CC"/>
                </a:solidFill>
              </a:rPr>
              <a:t> </a:t>
            </a:r>
            <a:r>
              <a:rPr lang="de-DE" dirty="0" smtClean="0">
                <a:solidFill>
                  <a:srgbClr val="0033CC"/>
                </a:solidFill>
              </a:rPr>
              <a:t>= 1.7</a:t>
            </a:r>
            <a:r>
              <a:rPr lang="de-DE" dirty="0" smtClean="0">
                <a:solidFill>
                  <a:srgbClr val="0033CC"/>
                </a:solidFill>
                <a:sym typeface="Symbol"/>
              </a:rPr>
              <a:t>10</a:t>
            </a:r>
            <a:r>
              <a:rPr lang="de-DE" baseline="30000" dirty="0" smtClean="0">
                <a:solidFill>
                  <a:srgbClr val="0033CC"/>
                </a:solidFill>
                <a:sym typeface="Symbol"/>
              </a:rPr>
              <a:t>-7 </a:t>
            </a:r>
            <a:endParaRPr lang="en-US" baseline="30000" dirty="0">
              <a:solidFill>
                <a:srgbClr val="0033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6" y="1748800"/>
            <a:ext cx="4382786" cy="304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67544" y="6146140"/>
            <a:ext cx="3519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W. </a:t>
            </a:r>
            <a:r>
              <a:rPr lang="de-DE" sz="1400" dirty="0" err="1" smtClean="0">
                <a:solidFill>
                  <a:srgbClr val="000000"/>
                </a:solidFill>
              </a:rPr>
              <a:t>Cassing</a:t>
            </a:r>
            <a:r>
              <a:rPr lang="de-DE" sz="1400" dirty="0" smtClean="0">
                <a:solidFill>
                  <a:srgbClr val="000000"/>
                </a:solidFill>
              </a:rPr>
              <a:t>, E. </a:t>
            </a:r>
            <a:r>
              <a:rPr lang="de-DE" sz="1400" dirty="0" err="1" smtClean="0">
                <a:solidFill>
                  <a:srgbClr val="000000"/>
                </a:solidFill>
              </a:rPr>
              <a:t>Bratkovskaya</a:t>
            </a:r>
            <a:r>
              <a:rPr lang="de-DE" sz="1400" dirty="0" smtClean="0">
                <a:solidFill>
                  <a:srgbClr val="000000"/>
                </a:solidFill>
              </a:rPr>
              <a:t>, A. </a:t>
            </a:r>
            <a:r>
              <a:rPr lang="de-DE" sz="1400" dirty="0" err="1" smtClean="0">
                <a:solidFill>
                  <a:srgbClr val="000000"/>
                </a:solidFill>
              </a:rPr>
              <a:t>Sibirtsev</a:t>
            </a:r>
            <a:r>
              <a:rPr lang="de-DE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de-DE" sz="1400" dirty="0" err="1" smtClean="0">
                <a:solidFill>
                  <a:srgbClr val="000000"/>
                </a:solidFill>
              </a:rPr>
              <a:t>Nucl</a:t>
            </a:r>
            <a:r>
              <a:rPr lang="de-DE" sz="1400" dirty="0" smtClean="0">
                <a:solidFill>
                  <a:srgbClr val="000000"/>
                </a:solidFill>
              </a:rPr>
              <a:t>. Phys. A 691 (2001) 753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172434" y="692696"/>
            <a:ext cx="8864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Charm production at threshold energies 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charm production in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31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ultiplicity_4A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192837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591071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Particle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yields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in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central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Au+Au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4 A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GeV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99780" name="Line 4"/>
          <p:cNvSpPr>
            <a:spLocks noChangeShapeType="1"/>
          </p:cNvSpPr>
          <p:nvPr/>
        </p:nvSpPr>
        <p:spPr bwMode="auto">
          <a:xfrm>
            <a:off x="2268538" y="2997200"/>
            <a:ext cx="3960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1" name="Line 5"/>
          <p:cNvSpPr>
            <a:spLocks noChangeShapeType="1"/>
          </p:cNvSpPr>
          <p:nvPr/>
        </p:nvSpPr>
        <p:spPr bwMode="auto">
          <a:xfrm flipV="1">
            <a:off x="6227763" y="2420938"/>
            <a:ext cx="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5040313" y="2420938"/>
            <a:ext cx="827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0000"/>
                </a:solidFill>
              </a:rPr>
              <a:t>AGS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012666"/>
            <a:ext cx="472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Andronic, priv.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challenges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5004048" y="3573016"/>
            <a:ext cx="0" cy="20162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4248944" y="4581128"/>
            <a:ext cx="72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Raute 6"/>
          <p:cNvSpPr/>
          <p:nvPr/>
        </p:nvSpPr>
        <p:spPr bwMode="auto">
          <a:xfrm>
            <a:off x="4896036" y="5589240"/>
            <a:ext cx="216024" cy="228600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4" name="Raute 13"/>
          <p:cNvSpPr/>
          <p:nvPr/>
        </p:nvSpPr>
        <p:spPr bwMode="auto">
          <a:xfrm>
            <a:off x="4896036" y="3359476"/>
            <a:ext cx="219947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51767" y="4366232"/>
            <a:ext cx="2375971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FFFF"/>
                </a:solidFill>
              </a:rPr>
              <a:t>extremely</a:t>
            </a:r>
            <a:r>
              <a:rPr lang="de-DE" sz="2400" dirty="0" smtClean="0">
                <a:solidFill>
                  <a:srgbClr val="FFFFFF"/>
                </a:solidFill>
              </a:rPr>
              <a:t> high</a:t>
            </a:r>
          </a:p>
          <a:p>
            <a:r>
              <a:rPr lang="de-DE" sz="2400" dirty="0" err="1" smtClean="0">
                <a:solidFill>
                  <a:srgbClr val="FFFFFF"/>
                </a:solidFill>
              </a:rPr>
              <a:t>interaction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rates</a:t>
            </a:r>
            <a:endParaRPr lang="de-DE" sz="2400" dirty="0" smtClean="0">
              <a:solidFill>
                <a:srgbClr val="FFFFFF"/>
              </a:solidFill>
            </a:endParaRPr>
          </a:p>
          <a:p>
            <a:r>
              <a:rPr lang="de-DE" sz="2400" dirty="0" err="1" smtClean="0">
                <a:solidFill>
                  <a:srgbClr val="FFFFFF"/>
                </a:solidFill>
              </a:rPr>
              <a:t>required</a:t>
            </a:r>
            <a:r>
              <a:rPr lang="de-DE" sz="2400" dirty="0" smtClean="0">
                <a:solidFill>
                  <a:srgbClr val="FFFFFF"/>
                </a:solidFill>
              </a:rPr>
              <a:t> !</a:t>
            </a: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A2542-3423-4AEB-A2D7-C4A6F06AC18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80" grpId="0" animBg="1"/>
      <p:bldP spid="1099781" grpId="0" animBg="1"/>
      <p:bldP spid="1099782" grpId="0" animBg="1"/>
      <p:bldP spid="6" grpId="0"/>
      <p:bldP spid="7" grpId="0" animBg="1"/>
      <p:bldP spid="14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nger\AppData\Local\Microsoft\Windows\Temporary Internet Files\Content.Outlook\JE4H31NI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75" y="1412776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47864" y="620688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73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916832"/>
            <a:ext cx="8614172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 smtClean="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-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 err="1">
                <a:solidFill>
                  <a:srgbClr val="FFFF00"/>
                </a:solidFill>
                <a:latin typeface="Tahoma" pitchFamily="34" charset="0"/>
              </a:rPr>
              <a:t>Au+Au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  reactions/sec</a:t>
            </a:r>
            <a:endParaRPr lang="el-GR" sz="2800" kern="0" dirty="0">
              <a:solidFill>
                <a:srgbClr val="FFFF00"/>
              </a:solidFill>
              <a:latin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 smtClean="0">
              <a:solidFill>
                <a:srgbClr val="FFFF00"/>
              </a:solidFill>
              <a:latin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determination of displaced vertices (</a:t>
            </a:r>
            <a:r>
              <a:rPr lang="el-GR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identification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of leptons and hadrons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fast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radiation hard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detectors and FEE</a:t>
            </a:r>
            <a:endParaRPr lang="en-GB" sz="2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free-streaming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readout electronics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high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speed data acquisition and high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performance</a:t>
            </a:r>
            <a:b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computer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farm for online event selection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4-D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event reconstruction </a:t>
            </a: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</a:t>
            </a:r>
            <a:r>
              <a:rPr lang="de-D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xperimental </a:t>
            </a:r>
            <a:r>
              <a:rPr lang="de-D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  <a:endParaRPr lang="de-D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8BA13E-3ACD-4C45-B365-6FBDAE418D1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0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66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Dipol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Micro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System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Ring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 smtClean="0">
              <a:solidFill>
                <a:schemeClr val="bg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Time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Flight</a:t>
            </a:r>
          </a:p>
          <a:p>
            <a:r>
              <a:rPr lang="de-DE" sz="2000" dirty="0" err="1">
                <a:solidFill>
                  <a:schemeClr val="bg1"/>
                </a:solidFill>
              </a:rPr>
              <a:t>D</a:t>
            </a:r>
            <a:r>
              <a:rPr lang="de-DE" sz="2000" dirty="0" err="1" smtClean="0">
                <a:solidFill>
                  <a:schemeClr val="bg1"/>
                </a:solidFill>
              </a:rPr>
              <a:t>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Projectile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Spectator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Muon</a:t>
            </a:r>
            <a:endParaRPr lang="de-DE" sz="2000" dirty="0" smtClean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Detector</a:t>
            </a:r>
            <a:endParaRPr lang="de-DE" sz="2000" dirty="0">
              <a:solidFill>
                <a:schemeClr val="bg1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  <a:cs typeface="Tahoma" pitchFamily="34" charset="0"/>
              </a:rPr>
              <a:t>DAQ/FLES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Tahoma" pitchFamily="34" charset="0"/>
              </a:rPr>
              <a:t>HPC cluster </a:t>
            </a:r>
            <a:endParaRPr lang="en-US" sz="2000" dirty="0" smtClean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5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480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707298" y="4021033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1798928" y="4581129"/>
            <a:ext cx="2989096" cy="2106798"/>
            <a:chOff x="201037" y="1089699"/>
            <a:chExt cx="2621243" cy="1878875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275"/>
            <a:stretch/>
          </p:blipFill>
          <p:spPr bwMode="auto">
            <a:xfrm>
              <a:off x="201037" y="1089699"/>
              <a:ext cx="2621243" cy="1878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2" name="Textfeld 31"/>
            <p:cNvSpPr txBox="1"/>
            <p:nvPr/>
          </p:nvSpPr>
          <p:spPr>
            <a:xfrm>
              <a:off x="1403648" y="1232834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kern="0" dirty="0" smtClean="0">
                  <a:solidFill>
                    <a:prstClr val="black"/>
                  </a:solidFill>
                  <a:sym typeface="Symbol"/>
                </a:rPr>
                <a:t></a:t>
              </a:r>
              <a:r>
                <a:rPr lang="el-GR" kern="0" dirty="0" smtClean="0">
                  <a:solidFill>
                    <a:prstClr val="black"/>
                  </a:solidFill>
                  <a:sym typeface="Symbol"/>
                </a:rPr>
                <a:t>Λ</a:t>
              </a:r>
              <a:r>
                <a:rPr lang="de-DE" kern="0" dirty="0" smtClean="0">
                  <a:solidFill>
                    <a:prstClr val="black"/>
                  </a:solidFill>
                  <a:sym typeface="Symbol"/>
                </a:rPr>
                <a:t>K</a:t>
              </a:r>
              <a:r>
                <a:rPr lang="de-DE" kern="0" baseline="30000" dirty="0" smtClean="0">
                  <a:solidFill>
                    <a:prstClr val="black"/>
                  </a:solidFill>
                  <a:sym typeface="Symbol"/>
                </a:rPr>
                <a:t>-</a:t>
              </a:r>
              <a:endParaRPr lang="en-US" kern="0" baseline="300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4932040" y="4581129"/>
            <a:ext cx="3054613" cy="2106798"/>
            <a:chOff x="5731181" y="764704"/>
            <a:chExt cx="2678775" cy="1820214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7"/>
            <a:stretch/>
          </p:blipFill>
          <p:spPr bwMode="auto">
            <a:xfrm>
              <a:off x="5731181" y="764704"/>
              <a:ext cx="2678775" cy="182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8" t="23846" r="47228" b="65646"/>
            <a:stretch/>
          </p:blipFill>
          <p:spPr bwMode="auto">
            <a:xfrm>
              <a:off x="6590198" y="1052736"/>
              <a:ext cx="1724243" cy="459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hteck 2"/>
          <p:cNvSpPr/>
          <p:nvPr/>
        </p:nvSpPr>
        <p:spPr>
          <a:xfrm>
            <a:off x="10468" y="4615968"/>
            <a:ext cx="1969244" cy="1477328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480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707298" y="4021033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468" y="4615968"/>
            <a:ext cx="1969244" cy="1477328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neutral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daughter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6"/>
          <a:stretch/>
        </p:blipFill>
        <p:spPr bwMode="auto">
          <a:xfrm>
            <a:off x="4788024" y="4452886"/>
            <a:ext cx="3240360" cy="2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85" y="4609114"/>
            <a:ext cx="2700158" cy="189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2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82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707298" y="4021033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468" y="4925727"/>
            <a:ext cx="1465188" cy="1477328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Ni+Ni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15A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7"/>
          <a:stretch/>
        </p:blipFill>
        <p:spPr bwMode="auto">
          <a:xfrm>
            <a:off x="1475656" y="4941168"/>
            <a:ext cx="43559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NiNi_OpenCharm_im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763" y="4926471"/>
            <a:ext cx="2163574" cy="18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01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545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3837382" y="3814675"/>
            <a:ext cx="3339536" cy="2927618"/>
            <a:chOff x="201037" y="2787595"/>
            <a:chExt cx="2520279" cy="2444195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37" y="2787595"/>
              <a:ext cx="2520279" cy="244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feld 31"/>
            <p:cNvSpPr txBox="1"/>
            <p:nvPr/>
          </p:nvSpPr>
          <p:spPr>
            <a:xfrm>
              <a:off x="1695346" y="3147635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err="1" smtClean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de-DE" sz="2000" dirty="0" err="1" smtClean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smtClean="0">
                  <a:solidFill>
                    <a:srgbClr val="000000"/>
                  </a:solidFill>
                  <a:latin typeface="Arial"/>
                </a:rPr>
                <a:t>-</a:t>
              </a:r>
              <a:endParaRPr lang="en-US" sz="2000" baseline="300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3" name="Rechteck 32"/>
          <p:cNvSpPr/>
          <p:nvPr/>
        </p:nvSpPr>
        <p:spPr>
          <a:xfrm>
            <a:off x="455030" y="5085184"/>
            <a:ext cx="3337396" cy="64633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3960" y="578427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066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59758" y="3801234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Muon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716016" y="3253182"/>
            <a:ext cx="843565" cy="548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539012" y="4109010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483173" y="4573890"/>
            <a:ext cx="3024931" cy="2239486"/>
            <a:chOff x="5246598" y="4711201"/>
            <a:chExt cx="2587570" cy="2037405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5246598" y="4711201"/>
              <a:ext cx="2587570" cy="2037405"/>
              <a:chOff x="3095429" y="2708920"/>
              <a:chExt cx="2820846" cy="2444196"/>
            </a:xfrm>
          </p:grpSpPr>
          <p:pic>
            <p:nvPicPr>
              <p:cNvPr id="29" name="Picture 4" descr="C:\Users\senger\AppData\Local\Microsoft\Windows\Temporary Internet Files\Content.Outlook\JE4H31NI\invM_8gev_2 (2)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429" y="2708920"/>
                <a:ext cx="2820846" cy="2444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4784742" y="2947190"/>
                <a:ext cx="694114" cy="479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 smtClean="0">
                    <a:solidFill>
                      <a:srgbClr val="000000"/>
                    </a:solidFill>
                    <a:latin typeface="Arial"/>
                  </a:rPr>
                  <a:t>+</a:t>
                </a:r>
                <a:r>
                  <a:rPr lang="de-DE" sz="2000" dirty="0" smtClean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 smtClean="0">
                    <a:solidFill>
                      <a:srgbClr val="000000"/>
                    </a:solidFill>
                    <a:latin typeface="Arial"/>
                  </a:rPr>
                  <a:t>-</a:t>
                </a:r>
                <a:endParaRPr lang="en-US" sz="2000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3" name="Textfeld 32"/>
            <p:cNvSpPr txBox="1"/>
            <p:nvPr/>
          </p:nvSpPr>
          <p:spPr>
            <a:xfrm>
              <a:off x="6252852" y="5164735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prstClr val="black"/>
                  </a:solidFill>
                </a:rPr>
                <a:t>ω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6491448" y="5360571"/>
              <a:ext cx="317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prstClr val="black"/>
                  </a:solidFill>
                </a:rPr>
                <a:t>φ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932114" y="517590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prstClr val="black"/>
                  </a:solidFill>
                </a:rPr>
                <a:t>η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593862" y="609748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>
                  <a:solidFill>
                    <a:prstClr val="black"/>
                  </a:solidFill>
                </a:rPr>
                <a:t>ρ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5" descr="C:\Users\senger\AppData\Local\Microsoft\Windows\Temporary Internet Files\Content.Outlook\JE4H31NI\invM_JPsi_10AGeV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t="8213"/>
          <a:stretch/>
        </p:blipFill>
        <p:spPr bwMode="auto">
          <a:xfrm>
            <a:off x="5573848" y="4556062"/>
            <a:ext cx="2670560" cy="21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hteck 38"/>
          <p:cNvSpPr/>
          <p:nvPr/>
        </p:nvSpPr>
        <p:spPr>
          <a:xfrm>
            <a:off x="82476" y="4653136"/>
            <a:ext cx="2328689" cy="1200329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muons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endParaRPr lang="de-DE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8A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 </a:t>
            </a:r>
            <a:r>
              <a:rPr lang="de-DE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(J/</a:t>
            </a:r>
            <a:r>
              <a:rPr lang="el-G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de-D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948264" y="5236751"/>
            <a:ext cx="1426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J/</a:t>
            </a:r>
            <a:r>
              <a:rPr lang="el-G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el-GR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µ</a:t>
            </a:r>
            <a:r>
              <a:rPr lang="de-DE" baseline="30000" dirty="0" smtClean="0">
                <a:solidFill>
                  <a:srgbClr val="000000"/>
                </a:solidFill>
                <a:latin typeface="Arial"/>
              </a:rPr>
              <a:t>+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µ</a:t>
            </a:r>
            <a:r>
              <a:rPr lang="de-DE" baseline="30000" dirty="0" smtClean="0">
                <a:solidFill>
                  <a:srgbClr val="000000"/>
                </a:solidFill>
                <a:latin typeface="Arial"/>
              </a:rPr>
              <a:t>-</a:t>
            </a:r>
            <a:endParaRPr lang="en-US" baseline="30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0040"/>
            <a:ext cx="9144000" cy="54868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in CBM:</a:t>
            </a:r>
            <a:b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 Particle Finder </a:t>
            </a:r>
            <a:endParaRPr lang="uk-UA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2978"/>
            <a:ext cx="9144000" cy="49003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53232" y="6093296"/>
            <a:ext cx="780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in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STAR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4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339" y="1221413"/>
            <a:ext cx="1719014" cy="247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86" y="1202908"/>
            <a:ext cx="1728192" cy="249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1"/>
          <a:stretch/>
        </p:blipFill>
        <p:spPr bwMode="auto">
          <a:xfrm>
            <a:off x="7386939" y="3824059"/>
            <a:ext cx="1728192" cy="244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67" y="3835506"/>
            <a:ext cx="1739558" cy="24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86" y="3785043"/>
            <a:ext cx="1742579" cy="251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622793"/>
              </p:ext>
            </p:extLst>
          </p:nvPr>
        </p:nvGraphicFramePr>
        <p:xfrm>
          <a:off x="36480" y="1517796"/>
          <a:ext cx="3599416" cy="4552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50"/>
                <a:gridCol w="1322937"/>
                <a:gridCol w="1833729"/>
              </a:tblGrid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#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Project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TDR Status</a:t>
                      </a: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Magnet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</a:rPr>
                        <a:t>approved</a:t>
                      </a:r>
                      <a:endParaRPr lang="de-DE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</a:rPr>
                        <a:t>approved</a:t>
                      </a:r>
                      <a:r>
                        <a:rPr lang="de-DE" dirty="0" smtClean="0">
                          <a:solidFill>
                            <a:srgbClr val="9F2936"/>
                          </a:solidFill>
                        </a:rPr>
                        <a:t> </a:t>
                      </a:r>
                      <a:endParaRPr lang="de-DE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RICH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approved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approved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solidFill>
                            <a:srgbClr val="9F2936"/>
                          </a:solidFill>
                        </a:rPr>
                        <a:t>approved</a:t>
                      </a:r>
                      <a:endParaRPr lang="de-DE" dirty="0">
                        <a:solidFill>
                          <a:srgbClr val="9F2936"/>
                        </a:solidFill>
                      </a:endParaRPr>
                    </a:p>
                  </a:txBody>
                  <a:tcPr/>
                </a:tc>
              </a:tr>
              <a:tr h="300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HADES ECAL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approved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PSD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approved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F2936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F2936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MVD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2016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DAQ/FLES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2017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TRD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2016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9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ECAL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submission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2016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Technical Design Reports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57" y="1225699"/>
            <a:ext cx="1752168" cy="247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24" y="3837194"/>
            <a:ext cx="1715630" cy="24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69534607"/>
              </p:ext>
            </p:extLst>
          </p:nvPr>
        </p:nvGraphicFramePr>
        <p:xfrm>
          <a:off x="179513" y="972160"/>
          <a:ext cx="8784975" cy="425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1008112"/>
                <a:gridCol w="1152128"/>
                <a:gridCol w="1152128"/>
                <a:gridCol w="1080119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CBM </a:t>
                      </a:r>
                      <a:r>
                        <a:rPr lang="de-DE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components</a:t>
                      </a:r>
                      <a:endParaRPr lang="de-DE" sz="2400" b="0" i="0" u="none" strike="noStrike" dirty="0" smtClean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b"/>
                      <a:endParaRPr lang="de-DE" sz="8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TDR </a:t>
                      </a:r>
                      <a:r>
                        <a:rPr lang="de-DE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approved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Start </a:t>
                      </a:r>
                    </a:p>
                    <a:p>
                      <a:pPr algn="ctr" fontAlgn="b"/>
                      <a:r>
                        <a:rPr lang="de-DE" sz="18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production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8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Ready</a:t>
                      </a:r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</a:t>
                      </a:r>
                      <a:endParaRPr lang="de-DE" sz="1800" b="0" i="0" u="none" strike="noStrike" dirty="0" smtClean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b"/>
                      <a:r>
                        <a:rPr lang="de-DE" sz="18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installation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Ready</a:t>
                      </a:r>
                      <a:r>
                        <a:rPr lang="de-DE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</a:t>
                      </a:r>
                      <a:endParaRPr lang="de-DE" sz="1800" b="0" i="0" u="none" strike="noStrike" dirty="0" smtClean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b"/>
                      <a:r>
                        <a:rPr lang="de-DE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de-DE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</a:t>
                      </a:r>
                      <a:r>
                        <a:rPr lang="de-DE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beam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Micro Vertex </a:t>
                      </a:r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Detector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(MVD)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01.04.17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30.04.18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30.06.20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Silicon Tracking System (STS)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05.07.13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31.03.17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31.03.20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31.12.20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Ring Imaging Cherenkov Detector (RICH)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07.01.14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31.12.16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31.12.20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Muon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Detector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(MUCH</a:t>
                      </a:r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28.02.15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31.12.16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31.12.20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Transition Radiation </a:t>
                      </a:r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Detector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(TRD</a:t>
                      </a:r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01.04.17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31.12.17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31.12.20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31.12.21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of Flight System (TOF)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30.04.15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31.06.16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31.12.19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31.12.20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Electromagnetic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Calorimeter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(ECAL</a:t>
                      </a:r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31.12.16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30.06.18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31.12.20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Projectile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Spectator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Detector</a:t>
                      </a:r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(PSD)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28.02.15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31.12.19</a:t>
                      </a: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Dipol Magnet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01.10.13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30.06.17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31.12.19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30.06.20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Online Systems (DAQ and FLES</a:t>
                      </a:r>
                      <a:r>
                        <a:rPr lang="en-US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31.12.17</a:t>
                      </a:r>
                      <a:endParaRPr lang="de-DE" sz="1800" b="0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30.06.18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30.06.19</a:t>
                      </a:r>
                      <a:endParaRPr lang="de-DE" sz="1800" b="0" i="0" u="none" strike="noStrike" dirty="0">
                        <a:solidFill>
                          <a:srgbClr val="7030A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 fontAlgn="b"/>
                      <a:r>
                        <a:rPr lang="de-DE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31.12.19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1510018" y="5427221"/>
            <a:ext cx="59889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</a:t>
            </a:r>
            <a:r>
              <a:rPr lang="de-DE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SIS100</a:t>
            </a:r>
          </a:p>
        </p:txBody>
      </p:sp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0" y="-27384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CBM </a:t>
            </a:r>
            <a:r>
              <a:rPr lang="de-DE" sz="36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mile</a:t>
            </a:r>
            <a:r>
              <a:rPr lang="de-DE" sz="36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stones</a:t>
            </a:r>
            <a:r>
              <a:rPr lang="de-DE" sz="3600" dirty="0" smtClean="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48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88" y="998327"/>
            <a:ext cx="9689616" cy="50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613618" y="116632"/>
            <a:ext cx="321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 cave 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71" y="4005064"/>
            <a:ext cx="4282055" cy="3479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Tahoma" pitchFamily="34" charset="0"/>
              </a:rPr>
              <a:t>The CBM Collaboration: 60 institutions, 530 members</a:t>
            </a:r>
            <a:endParaRPr lang="en-GB" altLang="de-DE" sz="28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Croatia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r>
              <a:rPr lang="de-DE" sz="14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Split Univ.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Univ.Prague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Budapest Univ.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FIAS </a:t>
            </a:r>
            <a:r>
              <a:rPr lang="de-DE" sz="1200" dirty="0" smtClean="0">
                <a:solidFill>
                  <a:srgbClr val="002060"/>
                </a:solidFill>
              </a:rPr>
              <a:t>Frankfurt </a:t>
            </a:r>
            <a:r>
              <a:rPr lang="de-DE" sz="1200" dirty="0">
                <a:solidFill>
                  <a:srgbClr val="002060"/>
                </a:solidFill>
              </a:rPr>
              <a:t>Univ. ICS </a:t>
            </a:r>
            <a:endParaRPr lang="de-DE" sz="12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Dresden-</a:t>
            </a: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</a:t>
            </a:r>
            <a:r>
              <a:rPr lang="it-IT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erlin</a:t>
            </a:r>
            <a:r>
              <a:rPr lang="it-IT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</a:t>
            </a: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Silesia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 Katowice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LHEP,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Obninsk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St. Petersburg P. Univ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endParaRPr lang="de-DE" sz="12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</a:rPr>
              <a:t>Ioffe</a:t>
            </a:r>
            <a:r>
              <a:rPr lang="de-DE" sz="1200" dirty="0" smtClean="0">
                <a:solidFill>
                  <a:srgbClr val="002060"/>
                </a:solidFill>
              </a:rPr>
              <a:t> Phys.-Tech. </a:t>
            </a:r>
            <a:r>
              <a:rPr lang="de-DE" sz="1200" dirty="0" err="1" smtClean="0">
                <a:solidFill>
                  <a:srgbClr val="002060"/>
                </a:solidFill>
              </a:rPr>
              <a:t>Inst</a:t>
            </a:r>
            <a:r>
              <a:rPr lang="de-DE" sz="1200" dirty="0" smtClean="0">
                <a:solidFill>
                  <a:srgbClr val="002060"/>
                </a:solidFill>
              </a:rPr>
              <a:t>. St. </a:t>
            </a:r>
            <a:r>
              <a:rPr lang="de-DE" sz="1200" dirty="0" err="1" smtClean="0">
                <a:solidFill>
                  <a:srgbClr val="002060"/>
                </a:solidFill>
              </a:rPr>
              <a:t>Pb</a:t>
            </a:r>
            <a:r>
              <a:rPr lang="de-DE" sz="1200" dirty="0" smtClean="0">
                <a:solidFill>
                  <a:srgbClr val="002060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8" y="4022208"/>
            <a:ext cx="5189946" cy="343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39510" y="4006805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26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CBM </a:t>
            </a:r>
            <a:r>
              <a:rPr lang="de-DE" dirty="0" err="1" smtClean="0">
                <a:solidFill>
                  <a:srgbClr val="000000"/>
                </a:solidFill>
              </a:rPr>
              <a:t>Collaboration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meeting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Prague</a:t>
            </a:r>
            <a:r>
              <a:rPr lang="de-DE" dirty="0" smtClean="0">
                <a:solidFill>
                  <a:srgbClr val="000000"/>
                </a:solidFill>
              </a:rPr>
              <a:t>, CZ </a:t>
            </a:r>
          </a:p>
          <a:p>
            <a:pPr algn="ctr"/>
            <a:r>
              <a:rPr lang="de-DE" dirty="0" smtClean="0">
                <a:solidFill>
                  <a:srgbClr val="000000"/>
                </a:solidFill>
              </a:rPr>
              <a:t>14 -18 Sept. 2015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2015-04-22_FAIR-aerial-view_till-middlehauve_928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6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836494" y="-99392"/>
            <a:ext cx="10865040" cy="928688"/>
          </a:xfrm>
          <a:prstGeom prst="rect">
            <a:avLst/>
          </a:prstGeom>
          <a:solidFill>
            <a:srgbClr val="39471D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6" name="Rechteck 5"/>
          <p:cNvSpPr/>
          <p:nvPr/>
        </p:nvSpPr>
        <p:spPr>
          <a:xfrm>
            <a:off x="-55396" y="764704"/>
            <a:ext cx="9091892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CBM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scientific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program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at SIS100: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Exploration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QCD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diagram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region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neutron</a:t>
            </a:r>
            <a:endParaRPr lang="de-DE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core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densities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 </a:t>
            </a:r>
            <a:r>
              <a:rPr lang="de-DE" sz="2400" dirty="0" err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discovery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potential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55396" y="1931348"/>
            <a:ext cx="9091892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First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with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CBM: </a:t>
            </a:r>
            <a:endParaRPr lang="de-DE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High-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precision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multi-differential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incl.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multistrange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,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hypernuclei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dileptons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different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beam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energies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collision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systems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terra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incognita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0" name="Rechteck 9"/>
          <p:cNvSpPr/>
          <p:nvPr/>
        </p:nvSpPr>
        <p:spPr>
          <a:xfrm>
            <a:off x="-55396" y="3501008"/>
            <a:ext cx="9091892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Status of experiment preparation: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Prototype detector performances fulfill CBM requirements.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7 TDRs approved, 4 TDRs in preparation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55396" y="4653136"/>
            <a:ext cx="9091892" cy="755452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Funding: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Substantial part of the CBM start version is financed (+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EoI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).</a:t>
            </a:r>
          </a:p>
        </p:txBody>
      </p:sp>
      <p:sp>
        <p:nvSpPr>
          <p:cNvPr id="13" name="Rechteck 12"/>
          <p:cNvSpPr/>
          <p:nvPr/>
        </p:nvSpPr>
        <p:spPr>
          <a:xfrm>
            <a:off x="-36512" y="5373216"/>
            <a:ext cx="9577064" cy="461665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36512" y="5373216"/>
            <a:ext cx="9577064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FAIR Phase 0: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HADES with CBM RICH photon detector,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use CBM detectors at STAR/BNL, BM@N/JINR, NA61/SPS.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mCBM@SIS18 including DAQ and 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FLES for full system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test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01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11" grpId="0" animBg="1"/>
      <p:bldP spid="13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79912" y="285293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Backup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8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" y="1988840"/>
            <a:ext cx="4560888" cy="3737997"/>
            <a:chOff x="2146300" y="1276350"/>
            <a:chExt cx="3506788" cy="2520950"/>
          </a:xfrm>
        </p:grpSpPr>
        <p:grpSp>
          <p:nvGrpSpPr>
            <p:cNvPr id="5" name="Group 12"/>
            <p:cNvGrpSpPr>
              <a:grpSpLocks noChangeAspect="1"/>
            </p:cNvGrpSpPr>
            <p:nvPr/>
          </p:nvGrpSpPr>
          <p:grpSpPr bwMode="auto">
            <a:xfrm>
              <a:off x="2146300" y="1276350"/>
              <a:ext cx="3506788" cy="2520950"/>
              <a:chOff x="1670389" y="1187144"/>
              <a:chExt cx="3630681" cy="2608956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auto">
              <a:xfrm>
                <a:off x="1670389" y="1187144"/>
                <a:ext cx="3630681" cy="2608956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</p:spPr>
            <p:txBody>
              <a:bodyPr wrap="none" lIns="198000" tIns="190800" rIns="198000" bIns="19080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8" name="Picture 11" descr="m2p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00" b="528"/>
              <a:stretch>
                <a:fillRect/>
              </a:stretch>
            </p:blipFill>
            <p:spPr bwMode="auto">
              <a:xfrm>
                <a:off x="1769988" y="1242392"/>
                <a:ext cx="3463776" cy="2505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2"/>
            <p:cNvSpPr txBox="1">
              <a:spLocks noChangeArrowheads="1"/>
            </p:cNvSpPr>
            <p:nvPr/>
          </p:nvSpPr>
          <p:spPr bwMode="auto">
            <a:xfrm>
              <a:off x="4486276" y="2908300"/>
              <a:ext cx="692150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Arial"/>
                </a:rPr>
                <a:t>TOF</a:t>
              </a:r>
            </a:p>
          </p:txBody>
        </p:sp>
      </p:grpSp>
      <p:grpSp>
        <p:nvGrpSpPr>
          <p:cNvPr id="9" name="Group 14"/>
          <p:cNvGrpSpPr>
            <a:grpSpLocks noChangeAspect="1"/>
          </p:cNvGrpSpPr>
          <p:nvPr/>
        </p:nvGrpSpPr>
        <p:grpSpPr bwMode="auto">
          <a:xfrm>
            <a:off x="4569484" y="1988840"/>
            <a:ext cx="3963329" cy="3739611"/>
            <a:chOff x="5735922" y="1276902"/>
            <a:chExt cx="2766039" cy="2608956"/>
          </a:xfrm>
        </p:grpSpPr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5735922" y="1276902"/>
              <a:ext cx="2766039" cy="26089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lIns="198000" tIns="190800" rIns="198000" bIns="19080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000" dirty="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4" t="2464" r="1585" b="1401"/>
            <a:stretch>
              <a:fillRect/>
            </a:stretch>
          </p:blipFill>
          <p:spPr bwMode="auto">
            <a:xfrm>
              <a:off x="5825655" y="1338988"/>
              <a:ext cx="2622926" cy="242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7524328" y="2636912"/>
            <a:ext cx="712788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Arial"/>
              </a:rPr>
              <a:t>TOF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Arial"/>
              </a:rPr>
              <a:t>+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Arial"/>
              </a:rPr>
              <a:t>TRD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0" y="118373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Particle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Identification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96609" y="1120388"/>
            <a:ext cx="5953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STS, TOF, TRD 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260156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7455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lvl="0"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1026" name="Picture 2" descr="C:\Users\senger\AppData\Local\Microsoft\Windows\Temporary Internet Files\Content.Outlook\8DJ1LBWP\pt_y_4AG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811"/>
            <a:ext cx="9144000" cy="49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3"/>
          <p:cNvSpPr>
            <a:spLocks noChangeArrowheads="1"/>
          </p:cNvSpPr>
          <p:nvPr/>
        </p:nvSpPr>
        <p:spPr bwMode="auto">
          <a:xfrm>
            <a:off x="0" y="107921"/>
            <a:ext cx="91440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Particle acceptance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entral </a:t>
            </a:r>
            <a:r>
              <a:rPr lang="en-US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collisions at 4 A GeV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pic>
        <p:nvPicPr>
          <p:cNvPr id="2050" name="Picture 2" descr="C:\Users\senger\AppData\Local\Microsoft\Windows\Temporary Internet Files\Content.Outlook\8DJ1LBWP\pt_y_10AGe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251"/>
            <a:ext cx="9144000" cy="478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0" y="107921"/>
            <a:ext cx="91440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Particle acceptance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entral </a:t>
            </a:r>
            <a:r>
              <a:rPr lang="en-US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collisions at 10 A GeV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2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0" y="107921"/>
            <a:ext cx="91440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Di-muon acceptance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 central </a:t>
            </a:r>
            <a:r>
              <a:rPr lang="en-US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collisions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734164" y="1628800"/>
            <a:ext cx="2369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at 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8 </a:t>
            </a: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 GeV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186066"/>
            <a:ext cx="4454561" cy="3835222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 flipV="1">
            <a:off x="6632335" y="2492896"/>
            <a:ext cx="0" cy="31372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27956"/>
            <a:ext cx="4572000" cy="383658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971600" y="1630541"/>
            <a:ext cx="2369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at 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4 </a:t>
            </a: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 GeV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 flipV="1">
            <a:off x="1885600" y="2492896"/>
            <a:ext cx="0" cy="31372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784657"/>
              </p:ext>
            </p:extLst>
          </p:nvPr>
        </p:nvGraphicFramePr>
        <p:xfrm>
          <a:off x="971603" y="1052736"/>
          <a:ext cx="6709515" cy="3882390"/>
        </p:xfrm>
        <a:graphic>
          <a:graphicData uri="http://schemas.openxmlformats.org/drawingml/2006/table">
            <a:tbl>
              <a:tblPr/>
              <a:tblGrid>
                <a:gridCol w="828608"/>
                <a:gridCol w="668677"/>
                <a:gridCol w="683842"/>
                <a:gridCol w="488755"/>
                <a:gridCol w="585954"/>
                <a:gridCol w="392934"/>
                <a:gridCol w="586643"/>
                <a:gridCol w="683842"/>
                <a:gridCol w="683842"/>
                <a:gridCol w="683842"/>
                <a:gridCol w="422576"/>
              </a:tblGrid>
              <a:tr h="447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Particle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(mass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MeV/c</a:t>
                      </a: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6 A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decay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mode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BR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ε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(%)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6 A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A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IR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MHz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(494)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12.5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3.9·10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2.4·10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3.7·10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(494)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8.1·10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2.3·10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4.8·10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ρ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 (770)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4.7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4.6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6.5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(782)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φ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(1020)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6.0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2.2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(1115)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17.4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pπ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2.0·10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7.2·10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͞Λ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(1115)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0.034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͞pπ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81.3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6.6·10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Ξ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(1321)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0.054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0.222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1.3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7.8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Ξ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(1321)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3.0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Λπ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3.3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9.9·10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17.8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5.9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(1672)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1.0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9.6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Ω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 (1672)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7·10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0.68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0.86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J/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ψ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(3097)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1.74·10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0.06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5.2·10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3100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3 </a:t>
                      </a:r>
                      <a:r>
                        <a:rPr lang="el-GR" sz="1200" baseline="-2500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H (2993)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4.2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3.8·10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He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0.25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19.2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1.8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r>
                        <a:rPr lang="el-GR" sz="1200" baseline="-25000" dirty="0">
                          <a:effectLst/>
                          <a:latin typeface="Arial"/>
                          <a:ea typeface="Times New Roman"/>
                        </a:rPr>
                        <a:t>Λ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He (3930)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Hep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0.32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14.7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87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6.6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893734"/>
              </p:ext>
            </p:extLst>
          </p:nvPr>
        </p:nvGraphicFramePr>
        <p:xfrm>
          <a:off x="971600" y="5478353"/>
          <a:ext cx="6682606" cy="1263015"/>
        </p:xfrm>
        <a:graphic>
          <a:graphicData uri="http://schemas.openxmlformats.org/drawingml/2006/table">
            <a:tbl>
              <a:tblPr firstRow="1" firstCol="1" bandRow="1"/>
              <a:tblGrid>
                <a:gridCol w="761733"/>
                <a:gridCol w="574801"/>
                <a:gridCol w="694205"/>
                <a:gridCol w="618537"/>
                <a:gridCol w="429018"/>
                <a:gridCol w="367929"/>
                <a:gridCol w="624784"/>
                <a:gridCol w="624784"/>
                <a:gridCol w="749048"/>
                <a:gridCol w="693510"/>
                <a:gridCol w="544257"/>
              </a:tblGrid>
              <a:tr h="447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Particle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(mass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MeV/c</a:t>
                      </a:r>
                      <a:r>
                        <a:rPr lang="en-GB" sz="1200" baseline="300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20 GeV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Multi-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plicity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30 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decay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mode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BR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  <a:latin typeface="Arial"/>
                          <a:ea typeface="Times New Roman"/>
                        </a:rPr>
                        <a:t>ε</a:t>
                      </a: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 (%)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20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(s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yield 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 weeks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30 GeV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IR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MHz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de-DE" sz="1200" baseline="30000">
                          <a:effectLst/>
                          <a:latin typeface="Arial"/>
                          <a:ea typeface="Times New Roman"/>
                        </a:rPr>
                        <a:t>± 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(1869)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3.4·10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1.3·10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20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0.09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4.0·10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1.5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9.2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0 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(1865)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5.1·10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2.0·10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K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l-GR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π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0.08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8.2·10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3.2·10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4.9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1.9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J/</a:t>
                      </a:r>
                      <a:r>
                        <a:rPr lang="el-GR" sz="1200">
                          <a:effectLst/>
                          <a:latin typeface="Arial"/>
                          <a:ea typeface="Times New Roman"/>
                        </a:rPr>
                        <a:t>ψ</a:t>
                      </a: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 (3097)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7.5·10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2.9·10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+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L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0.06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2.3·10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8.7·10</a:t>
                      </a:r>
                      <a:r>
                        <a:rPr lang="en-GB" sz="1200" baseline="30000">
                          <a:effectLst/>
                          <a:latin typeface="Arial"/>
                          <a:ea typeface="Times New Roman"/>
                        </a:rPr>
                        <a:t>-2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/>
                          <a:ea typeface="Times New Roman"/>
                        </a:rPr>
                        <a:t>1.4</a:t>
                      </a:r>
                      <a:r>
                        <a:rPr lang="en-US" sz="120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/>
                          <a:ea typeface="Times New Roman"/>
                        </a:rPr>
                        <a:t>5.2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·10</a:t>
                      </a:r>
                      <a:r>
                        <a:rPr lang="en-US" sz="1200" baseline="300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44016" y="44624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 </a:t>
            </a:r>
            <a:r>
              <a:rPr lang="en-GB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yields  based on HSD calculations 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99592" y="692696"/>
            <a:ext cx="6287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6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A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99592" y="5117122"/>
            <a:ext cx="3968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+ A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20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387006"/>
              </p:ext>
            </p:extLst>
          </p:nvPr>
        </p:nvGraphicFramePr>
        <p:xfrm>
          <a:off x="90014" y="804124"/>
          <a:ext cx="8925032" cy="5018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095"/>
                <a:gridCol w="1293823"/>
                <a:gridCol w="1850847"/>
                <a:gridCol w="1221982"/>
                <a:gridCol w="1085777"/>
                <a:gridCol w="1085777"/>
                <a:gridCol w="1254731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Project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chemeClr val="bg1"/>
                          </a:solidFill>
                        </a:rPr>
                        <a:t>Partner in </a:t>
                      </a:r>
                      <a:r>
                        <a:rPr lang="de-DE" sz="1600" dirty="0" err="1" smtClean="0">
                          <a:solidFill>
                            <a:schemeClr val="bg1"/>
                          </a:solidFill>
                        </a:rPr>
                        <a:t>Russia</a:t>
                      </a:r>
                      <a:endParaRPr lang="de-DE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  <a:r>
                        <a:rPr kumimoji="0" lang="de-D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(€  2005 )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Fraction</a:t>
                      </a:r>
                      <a:r>
                        <a:rPr kumimoji="0" lang="de-D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kumimoji="0" lang="de-D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total </a:t>
                      </a:r>
                      <a:r>
                        <a:rPr kumimoji="0" lang="de-D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  <a:endParaRPr kumimoji="0" lang="de-DE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Council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Decision</a:t>
                      </a:r>
                      <a:endParaRPr kumimoji="0" lang="de-DE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/>
                </a:tc>
              </a:tr>
              <a:tr h="6126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SC </a:t>
                      </a:r>
                      <a:r>
                        <a:rPr kumimoji="0" lang="it-IT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dipole</a:t>
                      </a: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it-IT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magnet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JINR</a:t>
                      </a:r>
                    </a:p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BINP 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dirty="0" smtClean="0"/>
                        <a:t>Design</a:t>
                      </a:r>
                      <a:r>
                        <a:rPr lang="de-DE" sz="1600" baseline="0" dirty="0" smtClean="0"/>
                        <a:t>  </a:t>
                      </a:r>
                      <a:r>
                        <a:rPr lang="de-DE" sz="1600" baseline="0" dirty="0" err="1" smtClean="0"/>
                        <a:t>and</a:t>
                      </a:r>
                      <a:r>
                        <a:rPr lang="de-DE" sz="1600" baseline="0" dirty="0" smtClean="0"/>
                        <a:t> </a:t>
                      </a:r>
                    </a:p>
                    <a:p>
                      <a:pPr algn="l"/>
                      <a:r>
                        <a:rPr lang="de-DE" sz="1600" baseline="0" dirty="0" err="1" smtClean="0"/>
                        <a:t>Construction</a:t>
                      </a:r>
                      <a:r>
                        <a:rPr lang="de-DE" sz="1600" baseline="0" dirty="0" smtClean="0"/>
                        <a:t> 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3.758 </a:t>
                      </a:r>
                      <a:r>
                        <a:rPr lang="de-DE" dirty="0" err="1" smtClean="0"/>
                        <a:t>Mio</a:t>
                      </a:r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100%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9.07.2014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In </a:t>
                      </a:r>
                      <a:r>
                        <a:rPr lang="de-DE" sz="1600" dirty="0" err="1" smtClean="0"/>
                        <a:t>preparation</a:t>
                      </a:r>
                      <a:endParaRPr lang="de-DE" sz="1600" dirty="0" smtClean="0"/>
                    </a:p>
                  </a:txBody>
                  <a:tcPr/>
                </a:tc>
              </a:tr>
              <a:tr h="690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JINR</a:t>
                      </a:r>
                    </a:p>
                    <a:p>
                      <a:pPr algn="ctr"/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Dubna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 err="1" smtClean="0"/>
                        <a:t>Construction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of</a:t>
                      </a:r>
                      <a:r>
                        <a:rPr lang="de-DE" sz="1200" dirty="0" smtClean="0"/>
                        <a:t>  </a:t>
                      </a:r>
                      <a:r>
                        <a:rPr lang="de-DE" sz="1200" dirty="0" err="1" smtClean="0"/>
                        <a:t>detector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ladders</a:t>
                      </a:r>
                      <a:endParaRPr lang="de-DE" sz="1200" baseline="0" dirty="0" smtClean="0"/>
                    </a:p>
                    <a:p>
                      <a:pPr algn="l"/>
                      <a:r>
                        <a:rPr lang="de-DE" sz="1200" baseline="0" dirty="0" err="1" smtClean="0"/>
                        <a:t>for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first</a:t>
                      </a:r>
                      <a:r>
                        <a:rPr lang="de-DE" sz="1200" baseline="0" dirty="0" smtClean="0"/>
                        <a:t> 4 </a:t>
                      </a:r>
                      <a:r>
                        <a:rPr lang="de-DE" sz="1200" baseline="0" dirty="0" err="1" smtClean="0"/>
                        <a:t>stations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2.115 </a:t>
                      </a:r>
                      <a:r>
                        <a:rPr lang="de-DE" dirty="0" err="1" smtClean="0"/>
                        <a:t>Mio</a:t>
                      </a:r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10.12.2013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signed</a:t>
                      </a:r>
                      <a:endParaRPr lang="de-DE" sz="1600" dirty="0" smtClean="0"/>
                    </a:p>
                  </a:txBody>
                  <a:tcPr/>
                </a:tc>
              </a:tr>
              <a:tr h="362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PSD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INR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chemeClr val="tx1"/>
                          </a:solidFill>
                        </a:rPr>
                        <a:t>Troitzk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Design  </a:t>
                      </a: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and</a:t>
                      </a: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Construction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0.778 </a:t>
                      </a:r>
                      <a:r>
                        <a:rPr lang="de-DE" dirty="0" err="1" smtClean="0"/>
                        <a:t>Mio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81%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30.06.2015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signed</a:t>
                      </a:r>
                      <a:endParaRPr lang="de-DE" sz="1600" dirty="0"/>
                    </a:p>
                  </a:txBody>
                  <a:tcPr/>
                </a:tc>
              </a:tr>
              <a:tr h="536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RICH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PNPI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Gatchina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Construction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of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mechanical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structures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, gas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system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1.45 </a:t>
                      </a:r>
                      <a:r>
                        <a:rPr lang="de-DE" dirty="0" err="1" smtClean="0"/>
                        <a:t>Mio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28%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9.07.2014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Ready</a:t>
                      </a: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for</a:t>
                      </a: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signature</a:t>
                      </a:r>
                      <a:endParaRPr kumimoji="0" lang="de-DE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</a:tr>
              <a:tr h="5254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PNPI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Gatchina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Construction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absorbers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mechanical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structures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gas </a:t>
                      </a: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  <a:endParaRPr kumimoji="0" lang="de-DE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3.022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preparation</a:t>
                      </a:r>
                      <a:endParaRPr kumimoji="0" lang="de-DE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0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JINR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Dubna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Straw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tube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chambers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0.49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preparation</a:t>
                      </a:r>
                      <a:endParaRPr kumimoji="0" lang="de-DE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0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Inner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zone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0.468 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Mio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7 %</a:t>
                      </a: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discussion</a:t>
                      </a:r>
                      <a:endParaRPr kumimoji="0" lang="de-DE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liennummernplatzhalter 3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>
          <a:xfrm>
            <a:off x="7010400" y="64746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CC16C4-0B42-4F6B-9872-1CA29D8FAE3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0" y="107921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Status CBM 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collaboration contracts (Russia)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719090"/>
              </p:ext>
            </p:extLst>
          </p:nvPr>
        </p:nvGraphicFramePr>
        <p:xfrm>
          <a:off x="539260" y="764704"/>
          <a:ext cx="8065479" cy="606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338"/>
                <a:gridCol w="1524000"/>
                <a:gridCol w="1676400"/>
                <a:gridCol w="984739"/>
                <a:gridCol w="1521635"/>
                <a:gridCol w="1526367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Project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Partner Institution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Task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k€  2005 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Council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decision</a:t>
                      </a:r>
                      <a:endParaRPr kumimoji="0" lang="de-DE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In-Kind </a:t>
                      </a:r>
                      <a:r>
                        <a:rPr kumimoji="0" lang="de-DE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contract</a:t>
                      </a:r>
                      <a:endParaRPr kumimoji="0" lang="de-DE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</a:tr>
              <a:tr h="731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AGH,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Crakow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Poland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Design</a:t>
                      </a:r>
                      <a:r>
                        <a:rPr lang="de-DE" sz="1400" baseline="0" dirty="0" smtClean="0"/>
                        <a:t>  </a:t>
                      </a:r>
                      <a:r>
                        <a:rPr lang="de-DE" sz="1400" baseline="0" dirty="0" err="1" smtClean="0"/>
                        <a:t>and</a:t>
                      </a:r>
                      <a:r>
                        <a:rPr lang="de-DE" sz="1400" baseline="0" dirty="0" smtClean="0"/>
                        <a:t> </a:t>
                      </a:r>
                    </a:p>
                    <a:p>
                      <a:pPr algn="ctr"/>
                      <a:r>
                        <a:rPr lang="de-DE" sz="1400" baseline="0" dirty="0" err="1" smtClean="0"/>
                        <a:t>Construction</a:t>
                      </a:r>
                      <a:r>
                        <a:rPr lang="de-DE" sz="1400" baseline="0" dirty="0" smtClean="0"/>
                        <a:t> </a:t>
                      </a:r>
                    </a:p>
                    <a:p>
                      <a:pPr algn="ctr"/>
                      <a:r>
                        <a:rPr lang="de-DE" sz="1400" baseline="0" dirty="0" err="1" smtClean="0"/>
                        <a:t>of</a:t>
                      </a:r>
                      <a:r>
                        <a:rPr lang="de-DE" sz="1400" baseline="0" dirty="0" smtClean="0"/>
                        <a:t> STS-XYTER </a:t>
                      </a:r>
                      <a:r>
                        <a:rPr lang="de-DE" sz="1400" baseline="0" dirty="0" err="1" smtClean="0"/>
                        <a:t>chip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572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</a:p>
                    <a:p>
                      <a:pPr algn="ctr"/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/>
                        <a:t>Ready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to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be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signed</a:t>
                      </a:r>
                      <a:endParaRPr lang="de-DE" sz="1800" dirty="0"/>
                    </a:p>
                  </a:txBody>
                  <a:tcPr marL="91436" marR="91436" marT="45730" marB="45730"/>
                </a:tc>
              </a:tr>
              <a:tr h="731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JU,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Crakow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Poland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Sensors, </a:t>
                      </a:r>
                      <a:r>
                        <a:rPr lang="de-DE" sz="1400" dirty="0" err="1" smtClean="0"/>
                        <a:t>test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procedures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for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baseline="0" dirty="0" smtClean="0"/>
                        <a:t> STS-XYTER </a:t>
                      </a:r>
                      <a:r>
                        <a:rPr lang="de-DE" sz="1400" baseline="0" dirty="0" err="1" smtClean="0"/>
                        <a:t>chip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and</a:t>
                      </a:r>
                      <a:r>
                        <a:rPr lang="de-DE" sz="1400" baseline="0" dirty="0" smtClean="0"/>
                        <a:t> FEE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707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June 2016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In </a:t>
                      </a:r>
                      <a:r>
                        <a:rPr lang="de-DE" sz="1800" dirty="0" err="1" smtClean="0"/>
                        <a:t>preparation</a:t>
                      </a:r>
                      <a:endParaRPr lang="de-DE" sz="1800" dirty="0"/>
                    </a:p>
                  </a:txBody>
                  <a:tcPr marL="91436" marR="91436" marT="45730" marB="45730"/>
                </a:tc>
              </a:tr>
              <a:tr h="5528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AGH,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Crakow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Poland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STS-XYTER Front-End Board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261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June 2016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preparation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de-DE" sz="1800" dirty="0"/>
                    </a:p>
                  </a:txBody>
                  <a:tcPr marL="91436" marR="91436" marT="45730" marB="45730"/>
                </a:tc>
              </a:tr>
              <a:tr h="5231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HADES</a:t>
                      </a: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Crakow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Poland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HADES ECAL</a:t>
                      </a:r>
                    </a:p>
                    <a:p>
                      <a:pPr algn="ctr"/>
                      <a:r>
                        <a:rPr lang="de-DE" sz="1400" dirty="0" err="1" smtClean="0"/>
                        <a:t>Mechanical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err="1" smtClean="0"/>
                        <a:t>frame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200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signed</a:t>
                      </a:r>
                      <a:endParaRPr kumimoji="0" lang="de-DE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</a:tr>
              <a:tr h="61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WUT,</a:t>
                      </a:r>
                    </a:p>
                    <a:p>
                      <a:pPr algn="ctr"/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Warsaw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Poland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Development </a:t>
                      </a:r>
                      <a:r>
                        <a:rPr lang="de-DE" sz="1400" dirty="0" err="1" smtClean="0"/>
                        <a:t>of</a:t>
                      </a:r>
                      <a:r>
                        <a:rPr lang="de-DE" sz="1400" baseline="0" dirty="0" smtClean="0"/>
                        <a:t> Data Processing Boards (DPBs)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260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preparation</a:t>
                      </a:r>
                      <a:endParaRPr kumimoji="0" lang="de-DE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de-DE" sz="1800" dirty="0" smtClean="0"/>
                    </a:p>
                  </a:txBody>
                  <a:tcPr marL="91436" marR="91436" marT="45730" marB="45730"/>
                </a:tc>
              </a:tr>
              <a:tr h="806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IFIN-HH,</a:t>
                      </a:r>
                    </a:p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Bukarest, Romania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RPC </a:t>
                      </a:r>
                      <a:r>
                        <a:rPr lang="de-DE" sz="1400" dirty="0" err="1" smtClean="0"/>
                        <a:t>chambers</a:t>
                      </a:r>
                      <a:r>
                        <a:rPr lang="de-DE" sz="1400" baseline="0" dirty="0" smtClean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 err="1" smtClean="0"/>
                        <a:t>and</a:t>
                      </a:r>
                      <a:r>
                        <a:rPr lang="de-DE" sz="1400" baseline="0" dirty="0" smtClean="0"/>
                        <a:t> FEE</a:t>
                      </a:r>
                      <a:endParaRPr lang="de-DE" sz="14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748</a:t>
                      </a:r>
                      <a:endParaRPr lang="de-DE" sz="1800" dirty="0"/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30.06.2015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In </a:t>
                      </a:r>
                      <a:r>
                        <a:rPr lang="de-DE" sz="1800" dirty="0" err="1" smtClean="0"/>
                        <a:t>preparation</a:t>
                      </a:r>
                      <a:endParaRPr lang="de-DE" sz="1800" dirty="0"/>
                    </a:p>
                  </a:txBody>
                  <a:tcPr marL="91436" marR="91436" marT="45730" marB="45730"/>
                </a:tc>
              </a:tr>
              <a:tr h="365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</a:p>
                  </a:txBody>
                  <a:tcPr marL="91436" marR="91436" marT="45730" marB="4573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VECC,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Kolkata</a:t>
                      </a:r>
                      <a:endParaRPr lang="de-DE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+ 12 Indian Institutes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GEM </a:t>
                      </a: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chambers</a:t>
                      </a:r>
                      <a:endParaRPr kumimoji="0" lang="de-DE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FEE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3022</a:t>
                      </a:r>
                    </a:p>
                  </a:txBody>
                  <a:tcPr marL="91436" marR="91436" marT="45730" marB="4573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10.12.2015</a:t>
                      </a:r>
                    </a:p>
                  </a:txBody>
                  <a:tcPr marL="91436" marR="91436" marT="45730" marB="45730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/>
                        <a:t>In </a:t>
                      </a:r>
                      <a:r>
                        <a:rPr lang="de-DE" sz="1800" dirty="0" err="1" smtClean="0"/>
                        <a:t>preparation</a:t>
                      </a:r>
                      <a:endParaRPr lang="de-DE" sz="18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dirty="0" smtClean="0"/>
                    </a:p>
                  </a:txBody>
                  <a:tcPr marL="91436" marR="91436" marT="45730" marB="45730"/>
                </a:tc>
              </a:tr>
            </a:tbl>
          </a:graphicData>
        </a:graphic>
      </p:graphicFrame>
      <p:sp>
        <p:nvSpPr>
          <p:cNvPr id="9" name="Foliennummernplatzhalter 3"/>
          <p:cNvSpPr txBox="1">
            <a:spLocks/>
          </p:cNvSpPr>
          <p:nvPr/>
        </p:nvSpPr>
        <p:spPr bwMode="auto">
          <a:xfrm>
            <a:off x="7010400" y="647541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716BB65C-C17B-4A76-BE14-B23E6873CB29}" type="slidenum">
              <a:rPr lang="de-DE" altLang="de-DE" sz="1200">
                <a:solidFill>
                  <a:srgbClr val="898989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55</a:t>
            </a:fld>
            <a:endParaRPr lang="de-DE" altLang="de-DE" sz="1200" dirty="0">
              <a:solidFill>
                <a:srgbClr val="898989"/>
              </a:solidFill>
            </a:endParaRPr>
          </a:p>
        </p:txBody>
      </p:sp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0" y="107921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Status CBM </a:t>
            </a: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in-kind contracts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0" y="107921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Status CBM purchase 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049816"/>
              </p:ext>
            </p:extLst>
          </p:nvPr>
        </p:nvGraphicFramePr>
        <p:xfrm>
          <a:off x="251519" y="949152"/>
          <a:ext cx="8892482" cy="232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436"/>
                <a:gridCol w="3381116"/>
                <a:gridCol w="1230516"/>
                <a:gridCol w="1725164"/>
                <a:gridCol w="1787250"/>
              </a:tblGrid>
              <a:tr h="44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Nr.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contracts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Value M€</a:t>
                      </a:r>
                      <a:endParaRPr lang="de-DE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partner</a:t>
                      </a:r>
                      <a:endParaRPr lang="de-DE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Status</a:t>
                      </a:r>
                      <a:endParaRPr lang="de-DE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  <a:tr h="44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Purchase RICH 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MAPMT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HAMAMATSU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1.65 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GSI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Ordered</a:t>
                      </a:r>
                    </a:p>
                  </a:txBody>
                  <a:tcPr marL="68580" marR="68580" marT="0" marB="0"/>
                </a:tc>
              </a:tr>
              <a:tr h="44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STS module assembly contract</a:t>
                      </a:r>
                      <a:endParaRPr lang="de-DE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KIT Karlsruhe </a:t>
                      </a:r>
                      <a:endParaRPr lang="de-DE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Signed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  <a:tr h="44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Purchase iron for beam dump</a:t>
                      </a:r>
                      <a:endParaRPr lang="de-DE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KIT Karlsruhe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igned 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  <a:tr h="44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Purchase ASIC GBTx</a:t>
                      </a:r>
                      <a:endParaRPr lang="de-DE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1.245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CERN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Ordered</a:t>
                      </a:r>
                      <a:endParaRPr lang="de-DE" sz="1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hteck 3"/>
          <p:cNvSpPr>
            <a:spLocks noChangeArrowheads="1"/>
          </p:cNvSpPr>
          <p:nvPr/>
        </p:nvSpPr>
        <p:spPr bwMode="auto">
          <a:xfrm>
            <a:off x="0" y="3562801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Agreement with China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025155"/>
              </p:ext>
            </p:extLst>
          </p:nvPr>
        </p:nvGraphicFramePr>
        <p:xfrm>
          <a:off x="179027" y="4297912"/>
          <a:ext cx="8892482" cy="1335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436"/>
                <a:gridCol w="3381116"/>
                <a:gridCol w="1230516"/>
                <a:gridCol w="1725164"/>
                <a:gridCol w="1787250"/>
              </a:tblGrid>
              <a:tr h="44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Nr.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contracts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Value M€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Partner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Status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  <a:tr h="44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MRPC  Time-of flight detector 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 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CCNU Wuhan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Signed</a:t>
                      </a:r>
                    </a:p>
                  </a:txBody>
                  <a:tcPr marL="68580" marR="68580" marT="0" marB="0"/>
                </a:tc>
              </a:tr>
              <a:tr h="44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TOF read-out</a:t>
                      </a:r>
                      <a:r>
                        <a:rPr lang="en-GB" sz="18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electronics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0.8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CCNU Wuhan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Signed</a:t>
                      </a:r>
                      <a:endParaRPr lang="de-DE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7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3353633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835696" y="58581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2800" dirty="0" smtClean="0">
                <a:solidFill>
                  <a:srgbClr val="000000"/>
                </a:solidFill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de-DE" sz="2800" dirty="0" smtClean="0"/>
              <a:t>2 </a:t>
            </a:r>
            <a:r>
              <a:rPr lang="el-GR" sz="2800" dirty="0" smtClean="0"/>
              <a:t>ρ</a:t>
            </a:r>
            <a:r>
              <a:rPr lang="de-DE" sz="2800" baseline="-25000" dirty="0" smtClean="0"/>
              <a:t>0</a:t>
            </a:r>
            <a:endParaRPr lang="de-DE" sz="2800" baseline="-25000" dirty="0"/>
          </a:p>
        </p:txBody>
      </p:sp>
      <p:sp>
        <p:nvSpPr>
          <p:cNvPr id="5" name="Textfeld 4"/>
          <p:cNvSpPr txBox="1"/>
          <p:nvPr/>
        </p:nvSpPr>
        <p:spPr>
          <a:xfrm>
            <a:off x="5580112" y="58581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2800" dirty="0" smtClean="0">
                <a:solidFill>
                  <a:srgbClr val="000000"/>
                </a:solidFill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de-DE" sz="2800" dirty="0">
                <a:sym typeface="Symbol"/>
              </a:rPr>
              <a:t>5</a:t>
            </a:r>
            <a:r>
              <a:rPr lang="de-DE" sz="2800" dirty="0" smtClean="0"/>
              <a:t> </a:t>
            </a:r>
            <a:r>
              <a:rPr lang="el-GR" sz="2800" dirty="0" smtClean="0"/>
              <a:t>ρ</a:t>
            </a:r>
            <a:r>
              <a:rPr lang="de-DE" sz="2800" baseline="-25000" dirty="0" smtClean="0"/>
              <a:t>0</a:t>
            </a:r>
            <a:endParaRPr lang="de-DE" sz="2800" baseline="-25000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1580599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exchange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endParaRPr lang="de-DE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nucleons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99792" y="1571308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exchange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endParaRPr lang="de-DE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structural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28184" y="158989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overlap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 Fermi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102424" y="6516052"/>
            <a:ext cx="3726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Toru Kojo (</a:t>
            </a:r>
            <a:r>
              <a:rPr lang="de-DE" dirty="0"/>
              <a:t>CCNU)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406405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Nuclear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matter at high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baryon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density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692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Messengers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from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dense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fireball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CBM at FAIR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CCFF66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UrQMD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transport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calculation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Au+Au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10.7 A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GeV</a:t>
            </a:r>
            <a:endParaRPr lang="de-DE" altLang="de-DE" sz="2000" dirty="0" smtClean="0">
              <a:solidFill>
                <a:srgbClr val="CCFF66"/>
              </a:solidFill>
              <a:latin typeface="Tahoma" pitchFamily="34" charset="0"/>
            </a:endParaRPr>
          </a:p>
        </p:txBody>
      </p:sp>
      <p:pic>
        <p:nvPicPr>
          <p:cNvPr id="39939" name="Picture 4" descr="coll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2414" r="35577" b="19571"/>
          <a:stretch>
            <a:fillRect/>
          </a:stretch>
        </p:blipFill>
        <p:spPr bwMode="auto">
          <a:xfrm>
            <a:off x="0" y="2708275"/>
            <a:ext cx="17954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col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1531938" y="2565400"/>
            <a:ext cx="28733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878263" y="1989138"/>
            <a:ext cx="52657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2986088" y="2205038"/>
            <a:ext cx="433387" cy="14398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184525" y="1570038"/>
            <a:ext cx="1293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Ξ</a:t>
            </a:r>
            <a:r>
              <a:rPr lang="de-DE" altLang="de-DE" sz="2400" baseline="3000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Ω</a:t>
            </a:r>
            <a:r>
              <a:rPr lang="de-DE" altLang="de-DE" sz="2400" baseline="3000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φ</a:t>
            </a:r>
            <a:endParaRPr lang="el-GR" altLang="de-DE" sz="2400" baseline="30000" smtClean="0">
              <a:solidFill>
                <a:srgbClr val="FFC000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2987675" y="3862388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2771775" y="50847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 flipV="1">
            <a:off x="900113" y="2276475"/>
            <a:ext cx="433387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395288" y="1792288"/>
            <a:ext cx="17257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</a:rPr>
              <a:t>p,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endParaRPr lang="el-GR" altLang="de-DE" sz="2400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>
            <a:off x="468313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827088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6588125" y="1989138"/>
            <a:ext cx="433388" cy="143986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6711950" y="1484313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π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K, </a:t>
            </a: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...</a:t>
            </a:r>
            <a:endParaRPr lang="el-GR" altLang="de-DE" sz="2400" smtClean="0">
              <a:solidFill>
                <a:srgbClr val="00FFCC"/>
              </a:solidFill>
              <a:cs typeface="Arial" pitchFamily="34" charset="0"/>
            </a:endParaRPr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6804025" y="4076700"/>
            <a:ext cx="863600" cy="11525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6443663" y="5084763"/>
            <a:ext cx="270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FF00"/>
                </a:solidFill>
              </a:rPr>
              <a:t>resonance decays</a:t>
            </a:r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>
            <a:off x="900113" y="4221163"/>
            <a:ext cx="144462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5" name="Text Box 20"/>
          <p:cNvSpPr txBox="1">
            <a:spLocks noChangeArrowheads="1"/>
          </p:cNvSpPr>
          <p:nvPr/>
        </p:nvSpPr>
        <p:spPr bwMode="auto">
          <a:xfrm>
            <a:off x="250825" y="55165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5795963" y="5661025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7" name="Line 22"/>
          <p:cNvSpPr>
            <a:spLocks noChangeShapeType="1"/>
          </p:cNvSpPr>
          <p:nvPr/>
        </p:nvSpPr>
        <p:spPr bwMode="auto">
          <a:xfrm>
            <a:off x="5940425" y="4438650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The physics case of CBM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5536" y="735087"/>
            <a:ext cx="5616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The equation-of-state of QCD 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  at neutron star core densities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87" y="1852191"/>
            <a:ext cx="7059613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4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The physics case of CBM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5536" y="735087"/>
            <a:ext cx="5616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The equation-of-state of QCD 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  at neutron star core densities </a:t>
            </a:r>
          </a:p>
        </p:txBody>
      </p:sp>
      <p:sp>
        <p:nvSpPr>
          <p:cNvPr id="3" name="Rechteck 2"/>
          <p:cNvSpPr/>
          <p:nvPr/>
        </p:nvSpPr>
        <p:spPr>
          <a:xfrm>
            <a:off x="359532" y="170080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02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Phase </a:t>
            </a: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transitions from hadronic matter </a:t>
            </a:r>
            <a:endParaRPr lang="en-US" sz="2400" dirty="0" smtClean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to </a:t>
            </a:r>
            <a:r>
              <a:rPr lang="en-US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quarkyonic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or </a:t>
            </a:r>
            <a:r>
              <a:rPr lang="en-US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partonic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matter at high </a:t>
            </a:r>
            <a:r>
              <a:rPr lang="el-GR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ρ</a:t>
            </a:r>
            <a:r>
              <a:rPr lang="de-DE" sz="2400" baseline="-250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coexistence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critical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point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</a:t>
            </a:r>
            <a:endParaRPr lang="en-US" sz="2400" dirty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03003"/>
            <a:ext cx="3168352" cy="243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2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C00000"/>
                </a:solidFill>
                <a:latin typeface="Tahoma" pitchFamily="34" charset="0"/>
              </a:rPr>
              <a:t>The physics case of CBM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5536" y="735087"/>
            <a:ext cx="5616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The equation-of-state of QCD 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  at neutron star core densities </a:t>
            </a:r>
          </a:p>
        </p:txBody>
      </p:sp>
      <p:sp>
        <p:nvSpPr>
          <p:cNvPr id="3" name="Rechteck 2"/>
          <p:cNvSpPr/>
          <p:nvPr/>
        </p:nvSpPr>
        <p:spPr>
          <a:xfrm>
            <a:off x="359532" y="1700808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02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Phase </a:t>
            </a: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transitions from hadronic matter </a:t>
            </a:r>
            <a:endParaRPr lang="en-US" sz="2400" dirty="0" smtClean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to </a:t>
            </a:r>
            <a:r>
              <a:rPr lang="en-US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quarkyonic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or </a:t>
            </a:r>
            <a:r>
              <a:rPr lang="en-US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partonic</a:t>
            </a:r>
            <a:r>
              <a:rPr lang="en-US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matter at high </a:t>
            </a:r>
            <a:r>
              <a:rPr lang="el-GR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ρ</a:t>
            </a:r>
            <a:r>
              <a:rPr lang="de-DE" sz="2400" baseline="-250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B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,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coexistence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critical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point</a:t>
            </a:r>
            <a:r>
              <a:rPr lang="de-DE" sz="2400" dirty="0" smtClean="0">
                <a:solidFill>
                  <a:srgbClr val="6699FF"/>
                </a:solidFill>
                <a:latin typeface="Tahoma" pitchFamily="34" charset="0"/>
                <a:cs typeface="Tahoma" pitchFamily="34" charset="0"/>
              </a:rPr>
              <a:t>   </a:t>
            </a:r>
            <a:endParaRPr lang="en-US" sz="2400" dirty="0">
              <a:solidFill>
                <a:srgbClr val="6699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88840"/>
            <a:ext cx="178070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323528" y="3102059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Chiral </a:t>
            </a:r>
            <a:r>
              <a:rPr lang="en-GB" sz="2400" dirty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symmetry restoration </a:t>
            </a:r>
            <a:endParaRPr lang="en-GB" sz="2400" dirty="0" smtClean="0">
              <a:solidFill>
                <a:srgbClr val="6699FF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400" dirty="0" smtClean="0">
                <a:solidFill>
                  <a:srgbClr val="6699FF"/>
                </a:solidFill>
                <a:latin typeface="Tahoma" pitchFamily="34" charset="0"/>
                <a:sym typeface="Symbol" pitchFamily="18" charset="2"/>
              </a:rPr>
              <a:t>   in dense baryonic matter</a:t>
            </a:r>
            <a:endParaRPr lang="en-GB" sz="2400" dirty="0">
              <a:solidFill>
                <a:srgbClr val="6699FF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3303722" cy="326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1669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1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3889</Words>
  <Application>Microsoft Office PowerPoint</Application>
  <PresentationFormat>Bildschirmpräsentation (4:3)</PresentationFormat>
  <Paragraphs>1125</Paragraphs>
  <Slides>57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14</vt:i4>
      </vt:variant>
      <vt:variant>
        <vt:lpstr>Folientitel</vt:lpstr>
      </vt:variant>
      <vt:variant>
        <vt:i4>57</vt:i4>
      </vt:variant>
    </vt:vector>
  </HeadingPairs>
  <TitlesOfParts>
    <vt:vector size="71" baseType="lpstr">
      <vt:lpstr>1_Default Design</vt:lpstr>
      <vt:lpstr>2_Benutzerdefiniertes Design</vt:lpstr>
      <vt:lpstr>3_Benutzerdefiniertes Design</vt:lpstr>
      <vt:lpstr>5_Benutzerdefiniertes Design</vt:lpstr>
      <vt:lpstr>3_Larissa</vt:lpstr>
      <vt:lpstr>8_Larissa</vt:lpstr>
      <vt:lpstr>3_Office Theme</vt:lpstr>
      <vt:lpstr>5_Talks2012</vt:lpstr>
      <vt:lpstr>Default Design</vt:lpstr>
      <vt:lpstr>2_Standarddesign</vt:lpstr>
      <vt:lpstr>5_Larissa</vt:lpstr>
      <vt:lpstr>3_Larissa-Design</vt:lpstr>
      <vt:lpstr>4_Office Theme</vt:lpstr>
      <vt:lpstr>1_talk_blue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Online particle identification in CBM: The KF Particle Finder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344</cp:revision>
  <dcterms:created xsi:type="dcterms:W3CDTF">2014-05-26T12:55:19Z</dcterms:created>
  <dcterms:modified xsi:type="dcterms:W3CDTF">2016-06-21T01:49:32Z</dcterms:modified>
</cp:coreProperties>
</file>