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71" r:id="rId3"/>
    <p:sldId id="372" r:id="rId4"/>
    <p:sldId id="373" r:id="rId5"/>
    <p:sldId id="374" r:id="rId6"/>
    <p:sldId id="375" r:id="rId7"/>
    <p:sldId id="343" r:id="rId8"/>
    <p:sldId id="376" r:id="rId9"/>
    <p:sldId id="378" r:id="rId10"/>
    <p:sldId id="344" r:id="rId11"/>
    <p:sldId id="379" r:id="rId12"/>
    <p:sldId id="348" r:id="rId13"/>
    <p:sldId id="380" r:id="rId14"/>
    <p:sldId id="397" r:id="rId15"/>
    <p:sldId id="383" r:id="rId16"/>
    <p:sldId id="391" r:id="rId17"/>
    <p:sldId id="384" r:id="rId18"/>
    <p:sldId id="385" r:id="rId19"/>
    <p:sldId id="386" r:id="rId20"/>
    <p:sldId id="356" r:id="rId21"/>
    <p:sldId id="390" r:id="rId22"/>
    <p:sldId id="387" r:id="rId23"/>
    <p:sldId id="388" r:id="rId24"/>
    <p:sldId id="389" r:id="rId25"/>
    <p:sldId id="365" r:id="rId26"/>
    <p:sldId id="393" r:id="rId27"/>
    <p:sldId id="394" r:id="rId28"/>
    <p:sldId id="395" r:id="rId29"/>
    <p:sldId id="396" r:id="rId30"/>
    <p:sldId id="398" r:id="rId31"/>
    <p:sldId id="400" r:id="rId32"/>
    <p:sldId id="399" r:id="rId33"/>
    <p:sldId id="401" r:id="rId34"/>
    <p:sldId id="402" r:id="rId35"/>
  </p:sldIdLst>
  <p:sldSz cx="9144000" cy="6858000" type="screen4x3"/>
  <p:notesSz cx="6858000" cy="9144000"/>
  <p:defaultTextStyle>
    <a:defPPr>
      <a:defRPr lang="de-DE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8"/>
    <p:restoredTop sz="94698"/>
  </p:normalViewPr>
  <p:slideViewPr>
    <p:cSldViewPr snapToGrid="0" snapToObjects="1">
      <p:cViewPr varScale="1">
        <p:scale>
          <a:sx n="107" d="100"/>
          <a:sy n="107" d="100"/>
        </p:scale>
        <p:origin x="392" y="160"/>
      </p:cViewPr>
      <p:guideLst>
        <p:guide orient="horz" pos="216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4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F9660D6-0F72-DB40-8F55-793B1373C74B}" type="datetime1">
              <a:rPr lang="de-DE"/>
              <a:pPr>
                <a:defRPr/>
              </a:pPr>
              <a:t>23.06.16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4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1B50E92-6290-1446-A992-9804B42E63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906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4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A6FC921-2072-3040-893B-A8396722E79B}" type="datetime1">
              <a:rPr lang="de-DE"/>
              <a:pPr>
                <a:defRPr/>
              </a:pPr>
              <a:t>23.06.16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4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1920201-64E3-284C-9DB4-C538DB6AB54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30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5737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3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0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8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615F-B945-BE48-81B4-4684115D36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90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07855-D8CB-1C4E-8BA2-04FDC2E72D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46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1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09F4-D0FE-3F45-A30C-748D4FB6A8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92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762450" y="6499225"/>
            <a:ext cx="360947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B1210-945A-CD4A-9311-CC016B67FE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16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1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06036-3FF4-AB4A-86E4-CAE04629C1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485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9A236-7C3E-DD41-9093-3751030747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62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1" indent="0">
              <a:buNone/>
              <a:defRPr sz="1600" b="1"/>
            </a:lvl4pPr>
            <a:lvl5pPr marL="1828589" indent="0">
              <a:buNone/>
              <a:defRPr sz="1600" b="1"/>
            </a:lvl5pPr>
            <a:lvl6pPr marL="2285737" indent="0">
              <a:buNone/>
              <a:defRPr sz="1600" b="1"/>
            </a:lvl6pPr>
            <a:lvl7pPr marL="2742883" indent="0">
              <a:buNone/>
              <a:defRPr sz="1600" b="1"/>
            </a:lvl7pPr>
            <a:lvl8pPr marL="3200030" indent="0">
              <a:buNone/>
              <a:defRPr sz="1600" b="1"/>
            </a:lvl8pPr>
            <a:lvl9pPr marL="3657178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1" indent="0">
              <a:buNone/>
              <a:defRPr sz="1600" b="1"/>
            </a:lvl4pPr>
            <a:lvl5pPr marL="1828589" indent="0">
              <a:buNone/>
              <a:defRPr sz="1600" b="1"/>
            </a:lvl5pPr>
            <a:lvl6pPr marL="2285737" indent="0">
              <a:buNone/>
              <a:defRPr sz="1600" b="1"/>
            </a:lvl6pPr>
            <a:lvl7pPr marL="2742883" indent="0">
              <a:buNone/>
              <a:defRPr sz="1600" b="1"/>
            </a:lvl7pPr>
            <a:lvl8pPr marL="3200030" indent="0">
              <a:buNone/>
              <a:defRPr sz="1600" b="1"/>
            </a:lvl8pPr>
            <a:lvl9pPr marL="3657178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23E8-452D-1C4F-9920-67D186E729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22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F08EE-A77E-304F-A69B-3AF5CDA228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4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7BA2-349A-EC4A-89EB-7C8BDDA4DC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69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47" indent="0">
              <a:buNone/>
              <a:defRPr sz="1200"/>
            </a:lvl2pPr>
            <a:lvl3pPr marL="914294" indent="0">
              <a:buNone/>
              <a:defRPr sz="1000"/>
            </a:lvl3pPr>
            <a:lvl4pPr marL="1371441" indent="0">
              <a:buNone/>
              <a:defRPr sz="900"/>
            </a:lvl4pPr>
            <a:lvl5pPr marL="1828589" indent="0">
              <a:buNone/>
              <a:defRPr sz="900"/>
            </a:lvl5pPr>
            <a:lvl6pPr marL="2285737" indent="0">
              <a:buNone/>
              <a:defRPr sz="900"/>
            </a:lvl6pPr>
            <a:lvl7pPr marL="2742883" indent="0">
              <a:buNone/>
              <a:defRPr sz="900"/>
            </a:lvl7pPr>
            <a:lvl8pPr marL="3200030" indent="0">
              <a:buNone/>
              <a:defRPr sz="900"/>
            </a:lvl8pPr>
            <a:lvl9pPr marL="3657178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AE75-F0AB-CA4B-9AF8-DBEEE7266F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62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7" indent="0">
              <a:buNone/>
              <a:defRPr sz="2800"/>
            </a:lvl2pPr>
            <a:lvl3pPr marL="914294" indent="0">
              <a:buNone/>
              <a:defRPr sz="2400"/>
            </a:lvl3pPr>
            <a:lvl4pPr marL="1371441" indent="0">
              <a:buNone/>
              <a:defRPr sz="2000"/>
            </a:lvl4pPr>
            <a:lvl5pPr marL="1828589" indent="0">
              <a:buNone/>
              <a:defRPr sz="2000"/>
            </a:lvl5pPr>
            <a:lvl6pPr marL="2285737" indent="0">
              <a:buNone/>
              <a:defRPr sz="2000"/>
            </a:lvl6pPr>
            <a:lvl7pPr marL="2742883" indent="0">
              <a:buNone/>
              <a:defRPr sz="2000"/>
            </a:lvl7pPr>
            <a:lvl8pPr marL="3200030" indent="0">
              <a:buNone/>
              <a:defRPr sz="2000"/>
            </a:lvl8pPr>
            <a:lvl9pPr marL="3657178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57147" indent="0">
              <a:buNone/>
              <a:defRPr sz="1200"/>
            </a:lvl2pPr>
            <a:lvl3pPr marL="914294" indent="0">
              <a:buNone/>
              <a:defRPr sz="1000"/>
            </a:lvl3pPr>
            <a:lvl4pPr marL="1371441" indent="0">
              <a:buNone/>
              <a:defRPr sz="900"/>
            </a:lvl4pPr>
            <a:lvl5pPr marL="1828589" indent="0">
              <a:buNone/>
              <a:defRPr sz="900"/>
            </a:lvl5pPr>
            <a:lvl6pPr marL="2285737" indent="0">
              <a:buNone/>
              <a:defRPr sz="900"/>
            </a:lvl6pPr>
            <a:lvl7pPr marL="2742883" indent="0">
              <a:buNone/>
              <a:defRPr sz="900"/>
            </a:lvl7pPr>
            <a:lvl8pPr marL="3200030" indent="0">
              <a:buNone/>
              <a:defRPr sz="900"/>
            </a:lvl8pPr>
            <a:lvl9pPr marL="3657178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15C7-40B6-0746-ACCF-08431CC140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13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186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17863" y="6499225"/>
            <a:ext cx="27178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 defTabSz="45714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" y="6499225"/>
            <a:ext cx="1912938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 defTabSz="45714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89863" y="6488113"/>
            <a:ext cx="896937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9B6185B0-FAA8-1F45-B30D-81EE9BF77C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hf hdr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953735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35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35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35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35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147" algn="ctr" defTabSz="457147" rtl="0" fontAlgn="base">
        <a:spcBef>
          <a:spcPct val="0"/>
        </a:spcBef>
        <a:spcAft>
          <a:spcPct val="0"/>
        </a:spcAft>
        <a:defRPr sz="35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294" algn="ctr" defTabSz="457147" rtl="0" fontAlgn="base">
        <a:spcBef>
          <a:spcPct val="0"/>
        </a:spcBef>
        <a:spcAft>
          <a:spcPct val="0"/>
        </a:spcAft>
        <a:defRPr sz="35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441" algn="ctr" defTabSz="457147" rtl="0" fontAlgn="base">
        <a:spcBef>
          <a:spcPct val="0"/>
        </a:spcBef>
        <a:spcAft>
          <a:spcPct val="0"/>
        </a:spcAft>
        <a:defRPr sz="35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589" algn="ctr" defTabSz="457147" rtl="0" fontAlgn="base">
        <a:spcBef>
          <a:spcPct val="0"/>
        </a:spcBef>
        <a:spcAft>
          <a:spcPct val="0"/>
        </a:spcAft>
        <a:defRPr sz="35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309" indent="-228574" algn="l" defTabSz="4571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6" indent="-228574" algn="l" defTabSz="4571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5" indent="-228574" algn="l" defTabSz="4571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2" indent="-228574" algn="l" defTabSz="4571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4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1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9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7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3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0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8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 bwMode="auto">
          <a:xfrm>
            <a:off x="685800" y="2166938"/>
            <a:ext cx="7772400" cy="1470025"/>
          </a:xfrm>
          <a:noFill/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558ED5"/>
                    </a:gs>
                    <a:gs pos="100000">
                      <a:srgbClr val="B9CDE5"/>
                    </a:gs>
                  </a:gsLst>
                  <a:lin ang="5400000"/>
                </a:gra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GB" sz="2800" dirty="0" smtClean="0">
                <a:latin typeface="Calibri" charset="0"/>
                <a:ea typeface="ＭＳ Ｐゴシック" charset="0"/>
                <a:cs typeface="ＭＳ Ｐゴシック" charset="0"/>
              </a:rPr>
              <a:t>Computing in CBM</a:t>
            </a:r>
            <a:endParaRPr lang="en-GB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Text Box 1059"/>
          <p:cNvSpPr txBox="1">
            <a:spLocks noChangeArrowheads="1"/>
          </p:cNvSpPr>
          <p:nvPr/>
        </p:nvSpPr>
        <p:spPr bwMode="auto">
          <a:xfrm>
            <a:off x="2585244" y="4237038"/>
            <a:ext cx="3973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953735"/>
                </a:solidFill>
                <a:latin typeface="+mj-lt"/>
              </a:rPr>
              <a:t>Volker </a:t>
            </a:r>
            <a:r>
              <a:rPr lang="en-US" sz="2000" dirty="0" err="1">
                <a:solidFill>
                  <a:srgbClr val="953735"/>
                </a:solidFill>
                <a:latin typeface="+mj-lt"/>
              </a:rPr>
              <a:t>Friese</a:t>
            </a:r>
            <a:r>
              <a:rPr lang="en-US" sz="2000" dirty="0">
                <a:solidFill>
                  <a:srgbClr val="953735"/>
                </a:solidFill>
                <a:latin typeface="+mj-lt"/>
              </a:rPr>
              <a:t> </a:t>
            </a:r>
          </a:p>
          <a:p>
            <a:pPr algn="ctr" eaLnBrk="1" hangingPunct="1"/>
            <a:r>
              <a:rPr lang="en-US" sz="2000" dirty="0">
                <a:solidFill>
                  <a:srgbClr val="953735"/>
                </a:solidFill>
                <a:latin typeface="+mj-lt"/>
              </a:rPr>
              <a:t>GSI Darmstadt</a:t>
            </a:r>
          </a:p>
          <a:p>
            <a:pPr algn="ctr" eaLnBrk="1" hangingPunct="1"/>
            <a:endParaRPr lang="en-US" sz="2000" dirty="0">
              <a:solidFill>
                <a:srgbClr val="953735"/>
              </a:solidFill>
            </a:endParaRPr>
          </a:p>
        </p:txBody>
      </p:sp>
      <p:pic>
        <p:nvPicPr>
          <p:cNvPr id="15363" name="Picture 1060" descr="g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77813"/>
            <a:ext cx="8985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35063" y="5535613"/>
            <a:ext cx="6750120" cy="923320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 defTabSz="457147">
              <a:defRPr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rPr>
              <a:t>International Conference on Matter under High Densities</a:t>
            </a:r>
          </a:p>
          <a:p>
            <a:pPr algn="ctr" defTabSz="457147">
              <a:defRPr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rPr>
              <a:t>21 – 23 June 2016</a:t>
            </a:r>
          </a:p>
          <a:p>
            <a:pPr algn="ctr" defTabSz="457147">
              <a:defRPr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rPr>
              <a:t>Sikkim </a:t>
            </a:r>
            <a:r>
              <a:rPr lang="en-GB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rPr>
              <a:t>Manipal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rPr>
              <a:t> Institute of Technology, </a:t>
            </a:r>
            <a:r>
              <a:rPr lang="en-GB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rPr>
              <a:t>Rangpo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+mj-lt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Event Reconstruction: A First Upshot</a:t>
            </a:r>
          </a:p>
        </p:txBody>
      </p:sp>
      <p:sp>
        <p:nvSpPr>
          <p:cNvPr id="29698" name="Inhaltsplatzhalter 2"/>
          <p:cNvSpPr>
            <a:spLocks noGrp="1"/>
          </p:cNvSpPr>
          <p:nvPr>
            <p:ph idx="1"/>
          </p:nvPr>
        </p:nvSpPr>
        <p:spPr>
          <a:xfrm>
            <a:off x="457200" y="1576388"/>
            <a:ext cx="8229600" cy="4059237"/>
          </a:xfrm>
        </p:spPr>
        <p:txBody>
          <a:bodyPr/>
          <a:lstStyle/>
          <a:p>
            <a:r>
              <a:rPr lang="en-GB" sz="2000" dirty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The pattern recognition problems in event reconstruction from raw data are common to HEP experiments.</a:t>
            </a:r>
          </a:p>
          <a:p>
            <a:r>
              <a:rPr lang="en-GB" sz="2000" dirty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A bunch of methods were applied in previous or current experiments.</a:t>
            </a:r>
          </a:p>
          <a:p>
            <a:r>
              <a:rPr lang="en-GB" sz="2000" dirty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There is, however, nothing “off the shelf”; methods and algorithms have to be adapted / tuned / developed for each experiment.</a:t>
            </a:r>
          </a:p>
          <a:p>
            <a:r>
              <a:rPr lang="en-GB" sz="2000" dirty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Reconstruction in heavy-ion experiments is more demanding than in particle physics because of the large track multiplicity -&gt; high complexity of the event topology.</a:t>
            </a:r>
            <a:endParaRPr lang="en-GB" sz="1800" dirty="0">
              <a:solidFill>
                <a:srgbClr val="953735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GB" sz="2000" dirty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There are solutions developed for </a:t>
            </a:r>
            <a:r>
              <a:rPr lang="en-GB" sz="2000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CBM </a:t>
            </a:r>
            <a:r>
              <a:rPr lang="en-GB" sz="2000" dirty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which fulfil our demands in terms of efficiency and precision</a:t>
            </a:r>
            <a:r>
              <a:rPr lang="en-GB" sz="2000" dirty="0" smtClean="0">
                <a:solidFill>
                  <a:srgbClr val="953735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GB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3427413" y="6488113"/>
            <a:ext cx="2717800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2970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E87025-426B-5A4E-AF8E-257EFFE3990F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570163"/>
            <a:ext cx="8229600" cy="1401762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High Rates and the Data Challenge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30725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CA2C28-22C1-7C45-9F31-923CB7933E97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>
                <a:latin typeface="Calibri" charset="0"/>
                <a:ea typeface="ＭＳ Ｐゴシック" charset="0"/>
                <a:cs typeface="ＭＳ Ｐゴシック" charset="0"/>
              </a:rPr>
              <a:t>The Shopping List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31748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2E9CF7-A266-FD43-8206-E8F1CBB9F94C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1749" name="Picture 2" descr="multipl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9063"/>
            <a:ext cx="5713413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feld 7"/>
          <p:cNvSpPr txBox="1">
            <a:spLocks noChangeArrowheads="1"/>
          </p:cNvSpPr>
          <p:nvPr/>
        </p:nvSpPr>
        <p:spPr bwMode="auto">
          <a:xfrm>
            <a:off x="858838" y="5673725"/>
            <a:ext cx="767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900"/>
              </a:spcAft>
            </a:pPr>
            <a:r>
              <a:rPr lang="en-GB" sz="1800">
                <a:solidFill>
                  <a:srgbClr val="953735"/>
                </a:solidFill>
                <a:latin typeface="Calibri" charset="0"/>
              </a:rPr>
              <a:t>Measurement of very rare probes: requires extreme interaction rates</a:t>
            </a:r>
          </a:p>
          <a:p>
            <a:pPr algn="ctr" eaLnBrk="1" hangingPunct="1">
              <a:spcAft>
                <a:spcPts val="900"/>
              </a:spcAft>
            </a:pPr>
            <a:r>
              <a:rPr lang="en-GB" sz="1800">
                <a:solidFill>
                  <a:srgbClr val="953735"/>
                </a:solidFill>
                <a:latin typeface="Calibri" charset="0"/>
              </a:rPr>
              <a:t>Which rate is possible in heavy-ion reactions?</a:t>
            </a:r>
          </a:p>
        </p:txBody>
      </p:sp>
      <p:sp>
        <p:nvSpPr>
          <p:cNvPr id="31751" name="Textfeld 20"/>
          <p:cNvSpPr txBox="1">
            <a:spLocks noChangeArrowheads="1"/>
          </p:cNvSpPr>
          <p:nvPr/>
        </p:nvSpPr>
        <p:spPr bwMode="auto">
          <a:xfrm>
            <a:off x="457200" y="950913"/>
            <a:ext cx="598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GB" sz="1800">
                <a:solidFill>
                  <a:srgbClr val="953735"/>
                </a:solidFill>
                <a:latin typeface="Calibri" charset="0"/>
              </a:rPr>
              <a:t>Model predictions of particle multiplicities (Au+Au, 25A GeV)</a:t>
            </a:r>
          </a:p>
        </p:txBody>
      </p:sp>
      <p:grpSp>
        <p:nvGrpSpPr>
          <p:cNvPr id="3" name="Gruppierung 2"/>
          <p:cNvGrpSpPr>
            <a:grpSpLocks/>
          </p:cNvGrpSpPr>
          <p:nvPr/>
        </p:nvGrpSpPr>
        <p:grpSpPr bwMode="auto">
          <a:xfrm>
            <a:off x="500063" y="1398588"/>
            <a:ext cx="5140325" cy="1466850"/>
            <a:chOff x="500063" y="1398356"/>
            <a:chExt cx="5140178" cy="1466856"/>
          </a:xfrm>
        </p:grpSpPr>
        <p:sp>
          <p:nvSpPr>
            <p:cNvPr id="10" name="Ring 9"/>
            <p:cNvSpPr/>
            <p:nvPr/>
          </p:nvSpPr>
          <p:spPr>
            <a:xfrm>
              <a:off x="500063" y="1398356"/>
              <a:ext cx="2717722" cy="1466856"/>
            </a:xfrm>
            <a:prstGeom prst="donut">
              <a:avLst>
                <a:gd name="adj" fmla="val 8535"/>
              </a:avLst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1757" name="Textfeld 20"/>
            <p:cNvSpPr txBox="1">
              <a:spLocks noChangeArrowheads="1"/>
            </p:cNvSpPr>
            <p:nvPr/>
          </p:nvSpPr>
          <p:spPr bwMode="auto">
            <a:xfrm>
              <a:off x="3217863" y="1480241"/>
              <a:ext cx="242237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Aft>
                  <a:spcPts val="900"/>
                </a:spcAft>
              </a:pPr>
              <a:r>
                <a:rPr lang="en-GB" sz="1800">
                  <a:solidFill>
                    <a:srgbClr val="953735"/>
                  </a:solidFill>
                  <a:latin typeface="Calibri" charset="0"/>
                </a:rPr>
                <a:t>The bulk</a:t>
              </a:r>
            </a:p>
          </p:txBody>
        </p:sp>
      </p:grpSp>
      <p:grpSp>
        <p:nvGrpSpPr>
          <p:cNvPr id="6" name="Gruppierung 5"/>
          <p:cNvGrpSpPr>
            <a:grpSpLocks/>
          </p:cNvGrpSpPr>
          <p:nvPr/>
        </p:nvGrpSpPr>
        <p:grpSpPr bwMode="auto">
          <a:xfrm>
            <a:off x="3217863" y="3201988"/>
            <a:ext cx="5311775" cy="1466850"/>
            <a:chOff x="3217864" y="3202041"/>
            <a:chExt cx="5311774" cy="1466856"/>
          </a:xfrm>
        </p:grpSpPr>
        <p:sp>
          <p:nvSpPr>
            <p:cNvPr id="2" name="Ring 1"/>
            <p:cNvSpPr/>
            <p:nvPr/>
          </p:nvSpPr>
          <p:spPr>
            <a:xfrm>
              <a:off x="3217864" y="3202041"/>
              <a:ext cx="2717799" cy="1466856"/>
            </a:xfrm>
            <a:prstGeom prst="donut">
              <a:avLst>
                <a:gd name="adj" fmla="val 8535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1755" name="Textfeld 20"/>
            <p:cNvSpPr txBox="1">
              <a:spLocks noChangeArrowheads="1"/>
            </p:cNvSpPr>
            <p:nvPr/>
          </p:nvSpPr>
          <p:spPr bwMode="auto">
            <a:xfrm>
              <a:off x="6107260" y="3202041"/>
              <a:ext cx="242237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Aft>
                  <a:spcPts val="900"/>
                </a:spcAft>
              </a:pPr>
              <a:r>
                <a:rPr lang="en-GB" sz="1800">
                  <a:solidFill>
                    <a:srgbClr val="953735"/>
                  </a:solidFill>
                  <a:latin typeface="Calibri" charset="0"/>
                </a:rPr>
                <a:t>The needles in the haystack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>
                <a:latin typeface="Calibri" charset="0"/>
                <a:ea typeface="ＭＳ Ｐゴシック" charset="0"/>
                <a:cs typeface="ＭＳ Ｐゴシック" charset="0"/>
              </a:rPr>
              <a:t>The Rate Landscape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32772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106FC1-42CD-D244-B6B8-07ED71DC044B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2773" name="Picture 3" descr="C:\Users\senger\AppData\Local\Temp\Rates_Detectors_Facilities_final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931863"/>
            <a:ext cx="56515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Fußzeilenplatzhalter 6"/>
          <p:cNvSpPr>
            <a:spLocks noGrp="1"/>
          </p:cNvSpPr>
          <p:nvPr/>
        </p:nvSpPr>
        <p:spPr bwMode="auto">
          <a:xfrm>
            <a:off x="3157538" y="5919788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/>
            <a:endParaRPr lang="de-DE" sz="1200">
              <a:solidFill>
                <a:srgbClr val="898989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483641" y="1169515"/>
            <a:ext cx="2232248" cy="4524316"/>
          </a:xfrm>
          <a:prstGeom prst="rect">
            <a:avLst/>
          </a:prstGeom>
          <a:solidFill>
            <a:srgbClr val="FFC000">
              <a:alpha val="36000"/>
            </a:srgb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876300" y="2754313"/>
            <a:ext cx="7810500" cy="1109662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smtClean="0">
                <a:solidFill>
                  <a:srgbClr val="000000"/>
                </a:solidFill>
              </a:rPr>
              <a:t>Can one do a MHz heavy-ion experiment?</a:t>
            </a:r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Limiting Factors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52525"/>
            <a:ext cx="8229600" cy="5168900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At an interaction rate of 10 MHz (</a:t>
            </a:r>
            <a:r>
              <a:rPr lang="en-GB" sz="2400" dirty="0" err="1" smtClean="0">
                <a:solidFill>
                  <a:schemeClr val="accent2">
                    <a:lumMod val="75000"/>
                  </a:schemeClr>
                </a:solidFill>
              </a:rPr>
              <a:t>Au+Au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), the average time between subsequent events is 100 ns.</a:t>
            </a:r>
          </a:p>
          <a:p>
            <a:pPr lvl="1"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ut there are many with much less time spacing.</a:t>
            </a:r>
          </a:p>
          <a:p>
            <a:pPr>
              <a:defRPr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Detectors have to be fast</a:t>
            </a:r>
          </a:p>
          <a:p>
            <a:pPr lvl="1"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ossible (i.e., solid-state detectors instead of gas drift chambers)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Read-out electronics has to be fast</a:t>
            </a:r>
          </a:p>
          <a:p>
            <a:pPr lvl="1"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ot trivial, but possible</a:t>
            </a:r>
          </a:p>
          <a:p>
            <a:pPr>
              <a:defRPr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The limiting factor is the data rate to be shipped from the detectors to the permanent storage.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35845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0311E8-C65E-B849-9AB5-5A25A426C28C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14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The Data Rate Problem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52525"/>
            <a:ext cx="8229600" cy="5168900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At an interaction rate of 10 MHz (</a:t>
            </a:r>
            <a:r>
              <a:rPr lang="en-GB" sz="2400" dirty="0" err="1" smtClean="0">
                <a:solidFill>
                  <a:schemeClr val="accent2">
                    <a:lumMod val="75000"/>
                  </a:schemeClr>
                </a:solidFill>
              </a:rPr>
              <a:t>Au+Au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), the raw data rate from the detector is about 1 TB/s.</a:t>
            </a:r>
          </a:p>
          <a:p>
            <a:pPr>
              <a:defRPr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What can we store?</a:t>
            </a:r>
          </a:p>
          <a:p>
            <a:pPr lvl="1"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to tape: several GB/s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to disk: 100 GB/s no problem (e.g., GSI Lustre FS)</a:t>
            </a:r>
          </a:p>
          <a:p>
            <a:pPr>
              <a:defRPr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What do we want to store?</a:t>
            </a:r>
          </a:p>
          <a:p>
            <a:pPr lvl="1"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at 1 GB/s archival rate, the amount of data after 2 months of beam time is 5 PB.</a:t>
            </a:r>
          </a:p>
          <a:p>
            <a:pPr>
              <a:defRPr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The storage bandwidth is rather limited by the cost of storage media than by technological constraints.</a:t>
            </a:r>
          </a:p>
          <a:p>
            <a:pPr>
              <a:defRPr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For a given rare observable, 99% of the raw data are physically uninteresting.</a:t>
            </a:r>
          </a:p>
          <a:p>
            <a:pPr lvl="1"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we would like to trigger on such observables.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35845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0311E8-C65E-B849-9AB5-5A25A426C28C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15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The Online Task</a:t>
            </a:r>
            <a:endParaRPr lang="de-DE" dirty="0">
              <a:solidFill>
                <a:schemeClr val="accent2">
                  <a:lumMod val="7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5058" name="Bild 3" descr="CBM Elektron-Setup SIS3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990600"/>
            <a:ext cx="22447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zess 6"/>
          <p:cNvSpPr/>
          <p:nvPr/>
        </p:nvSpPr>
        <p:spPr>
          <a:xfrm>
            <a:off x="3017838" y="2365375"/>
            <a:ext cx="3332162" cy="2924175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/>
              <a:t>Online Data Processing</a:t>
            </a:r>
          </a:p>
        </p:txBody>
      </p:sp>
      <p:sp>
        <p:nvSpPr>
          <p:cNvPr id="8" name="Nach oben gebogener Pfeil 7"/>
          <p:cNvSpPr/>
          <p:nvPr/>
        </p:nvSpPr>
        <p:spPr>
          <a:xfrm rot="5400000">
            <a:off x="1254126" y="2827337"/>
            <a:ext cx="1701800" cy="1825625"/>
          </a:xfrm>
          <a:prstGeom prst="bentUpArrow">
            <a:avLst>
              <a:gd name="adj1" fmla="val 34898"/>
              <a:gd name="adj2" fmla="val 25000"/>
              <a:gd name="adj3" fmla="val 25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5061" name="Textfeld 8"/>
          <p:cNvSpPr txBox="1">
            <a:spLocks noChangeArrowheads="1"/>
          </p:cNvSpPr>
          <p:nvPr/>
        </p:nvSpPr>
        <p:spPr bwMode="auto">
          <a:xfrm>
            <a:off x="1192213" y="3938588"/>
            <a:ext cx="2295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800"/>
              <a:t>1 TB/s</a:t>
            </a:r>
          </a:p>
        </p:txBody>
      </p:sp>
      <p:sp>
        <p:nvSpPr>
          <p:cNvPr id="45062" name="Textfeld 9"/>
          <p:cNvSpPr txBox="1">
            <a:spLocks noChangeArrowheads="1"/>
          </p:cNvSpPr>
          <p:nvPr/>
        </p:nvSpPr>
        <p:spPr bwMode="auto">
          <a:xfrm>
            <a:off x="1022350" y="2535238"/>
            <a:ext cx="868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200"/>
              <a:t>CBM FEE</a:t>
            </a:r>
          </a:p>
        </p:txBody>
      </p:sp>
      <p:sp>
        <p:nvSpPr>
          <p:cNvPr id="11" name="Nach oben gebogener Pfeil 10"/>
          <p:cNvSpPr/>
          <p:nvPr/>
        </p:nvSpPr>
        <p:spPr>
          <a:xfrm rot="10800000" flipH="1">
            <a:off x="6537325" y="3259138"/>
            <a:ext cx="1616075" cy="1563687"/>
          </a:xfrm>
          <a:prstGeom prst="bentUpArrow">
            <a:avLst>
              <a:gd name="adj1" fmla="val 13304"/>
              <a:gd name="adj2" fmla="val 24255"/>
              <a:gd name="adj3" fmla="val 1755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5064" name="Textfeld 11"/>
          <p:cNvSpPr txBox="1">
            <a:spLocks noChangeArrowheads="1"/>
          </p:cNvSpPr>
          <p:nvPr/>
        </p:nvSpPr>
        <p:spPr bwMode="auto">
          <a:xfrm>
            <a:off x="6724650" y="3189288"/>
            <a:ext cx="966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800" dirty="0" smtClean="0"/>
              <a:t>~ </a:t>
            </a:r>
            <a:r>
              <a:rPr lang="de-DE" altLang="de-DE" sz="1800" dirty="0"/>
              <a:t>GB/s</a:t>
            </a:r>
          </a:p>
        </p:txBody>
      </p:sp>
      <p:sp>
        <p:nvSpPr>
          <p:cNvPr id="45065" name="Textfeld 12"/>
          <p:cNvSpPr txBox="1">
            <a:spLocks noChangeArrowheads="1"/>
          </p:cNvSpPr>
          <p:nvPr/>
        </p:nvSpPr>
        <p:spPr bwMode="auto">
          <a:xfrm>
            <a:off x="7285038" y="4808538"/>
            <a:ext cx="1133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200"/>
              <a:t>Mass Storage</a:t>
            </a: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2674938"/>
            <a:ext cx="3355975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Bild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084763"/>
            <a:ext cx="2144713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umsplatzhalt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45069" name="Foliennummernplatzhalter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5C31CEA-644A-6C47-AEA9-5C366EB68980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16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45071" name="Textfeld 1"/>
          <p:cNvSpPr txBox="1">
            <a:spLocks noChangeArrowheads="1"/>
          </p:cNvSpPr>
          <p:nvPr/>
        </p:nvSpPr>
        <p:spPr bwMode="auto">
          <a:xfrm>
            <a:off x="620713" y="4572000"/>
            <a:ext cx="1749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200"/>
              <a:t>at max. interaction rate</a:t>
            </a:r>
          </a:p>
        </p:txBody>
      </p:sp>
    </p:spTree>
    <p:extLst>
      <p:ext uri="{BB962C8B-B14F-4D97-AF65-F5344CB8AC3E}">
        <p14:creationId xmlns:p14="http://schemas.microsoft.com/office/powerpoint/2010/main" val="1343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1325"/>
            <a:ext cx="8229600" cy="31543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</a:rPr>
              <a:t>Trigger: </a:t>
            </a:r>
          </a:p>
          <a:p>
            <a:pPr>
              <a:defRPr/>
            </a:pP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tells the readout electronics when to read out the detector</a:t>
            </a:r>
          </a:p>
          <a:p>
            <a:pPr>
              <a:defRPr/>
            </a:pP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tells the electronics whether to send the collected data further or discard then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36869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DEAF1A-A209-3C4C-BA4E-90F6F85A265C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17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A Trigger Example (Schematic)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3427413" y="6488113"/>
            <a:ext cx="2717800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37892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589B5E-1344-E143-817F-66D3E38FF696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18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930275" y="3452813"/>
            <a:ext cx="40259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1323975" y="3184525"/>
            <a:ext cx="53975" cy="53657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hteck 12"/>
          <p:cNvSpPr/>
          <p:nvPr/>
        </p:nvSpPr>
        <p:spPr>
          <a:xfrm>
            <a:off x="2132013" y="3184525"/>
            <a:ext cx="52387" cy="53657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hteck 13"/>
          <p:cNvSpPr/>
          <p:nvPr/>
        </p:nvSpPr>
        <p:spPr>
          <a:xfrm>
            <a:off x="2862263" y="3195638"/>
            <a:ext cx="52387" cy="53657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hteck 14"/>
          <p:cNvSpPr/>
          <p:nvPr/>
        </p:nvSpPr>
        <p:spPr>
          <a:xfrm>
            <a:off x="3427413" y="1192213"/>
            <a:ext cx="53975" cy="5365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hteck 16"/>
          <p:cNvSpPr/>
          <p:nvPr/>
        </p:nvSpPr>
        <p:spPr>
          <a:xfrm>
            <a:off x="3427413" y="1881188"/>
            <a:ext cx="53975" cy="5365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hteck 17"/>
          <p:cNvSpPr/>
          <p:nvPr/>
        </p:nvSpPr>
        <p:spPr>
          <a:xfrm>
            <a:off x="3427413" y="2570163"/>
            <a:ext cx="53975" cy="53816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hteck 18"/>
          <p:cNvSpPr/>
          <p:nvPr/>
        </p:nvSpPr>
        <p:spPr>
          <a:xfrm>
            <a:off x="3427413" y="3721100"/>
            <a:ext cx="53975" cy="5365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hteck 19"/>
          <p:cNvSpPr/>
          <p:nvPr/>
        </p:nvSpPr>
        <p:spPr>
          <a:xfrm>
            <a:off x="3425825" y="4478338"/>
            <a:ext cx="53975" cy="5365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hteck 20"/>
          <p:cNvSpPr/>
          <p:nvPr/>
        </p:nvSpPr>
        <p:spPr>
          <a:xfrm>
            <a:off x="3402013" y="5229225"/>
            <a:ext cx="53975" cy="5365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903" name="Textfeld 10"/>
          <p:cNvSpPr txBox="1">
            <a:spLocks noChangeArrowheads="1"/>
          </p:cNvSpPr>
          <p:nvPr/>
        </p:nvSpPr>
        <p:spPr bwMode="auto">
          <a:xfrm>
            <a:off x="4387850" y="3136900"/>
            <a:ext cx="568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200" smtClean="0"/>
              <a:t>beam</a:t>
            </a:r>
            <a:endParaRPr lang="en-GB" sz="1200"/>
          </a:p>
        </p:txBody>
      </p:sp>
      <p:sp>
        <p:nvSpPr>
          <p:cNvPr id="37904" name="Textfeld 23"/>
          <p:cNvSpPr txBox="1">
            <a:spLocks noChangeArrowheads="1"/>
          </p:cNvSpPr>
          <p:nvPr/>
        </p:nvSpPr>
        <p:spPr bwMode="auto">
          <a:xfrm>
            <a:off x="887413" y="3749675"/>
            <a:ext cx="792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200"/>
              <a:t>beam detector</a:t>
            </a:r>
          </a:p>
        </p:txBody>
      </p:sp>
      <p:sp>
        <p:nvSpPr>
          <p:cNvPr id="37905" name="Textfeld 24"/>
          <p:cNvSpPr txBox="1">
            <a:spLocks noChangeArrowheads="1"/>
          </p:cNvSpPr>
          <p:nvPr/>
        </p:nvSpPr>
        <p:spPr bwMode="auto">
          <a:xfrm>
            <a:off x="2862263" y="3108325"/>
            <a:ext cx="936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200"/>
              <a:t>interaction detector</a:t>
            </a:r>
          </a:p>
        </p:txBody>
      </p:sp>
      <p:sp>
        <p:nvSpPr>
          <p:cNvPr id="37906" name="Textfeld 25"/>
          <p:cNvSpPr txBox="1">
            <a:spLocks noChangeArrowheads="1"/>
          </p:cNvSpPr>
          <p:nvPr/>
        </p:nvSpPr>
        <p:spPr bwMode="auto">
          <a:xfrm>
            <a:off x="1679575" y="2874963"/>
            <a:ext cx="938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200"/>
              <a:t>target</a:t>
            </a:r>
          </a:p>
        </p:txBody>
      </p:sp>
      <p:cxnSp>
        <p:nvCxnSpPr>
          <p:cNvPr id="22" name="Gerade Verbindung mit Pfeil 21"/>
          <p:cNvCxnSpPr/>
          <p:nvPr/>
        </p:nvCxnSpPr>
        <p:spPr>
          <a:xfrm flipV="1">
            <a:off x="2184400" y="1611313"/>
            <a:ext cx="1217613" cy="180181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3" idx="3"/>
            <a:endCxn id="17" idx="1"/>
          </p:cNvCxnSpPr>
          <p:nvPr/>
        </p:nvCxnSpPr>
        <p:spPr>
          <a:xfrm flipV="1">
            <a:off x="2184400" y="2149475"/>
            <a:ext cx="1243013" cy="130333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13" idx="3"/>
            <a:endCxn id="20" idx="3"/>
          </p:cNvCxnSpPr>
          <p:nvPr/>
        </p:nvCxnSpPr>
        <p:spPr>
          <a:xfrm>
            <a:off x="2184400" y="3452813"/>
            <a:ext cx="1295400" cy="1293812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10" name="Textfeld 35"/>
          <p:cNvSpPr txBox="1">
            <a:spLocks noChangeArrowheads="1"/>
          </p:cNvSpPr>
          <p:nvPr/>
        </p:nvSpPr>
        <p:spPr bwMode="auto">
          <a:xfrm>
            <a:off x="1825625" y="4340225"/>
            <a:ext cx="1365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200" smtClean="0"/>
              <a:t>produced particle</a:t>
            </a:r>
            <a:endParaRPr lang="en-GB" sz="1200"/>
          </a:p>
        </p:txBody>
      </p:sp>
      <p:sp>
        <p:nvSpPr>
          <p:cNvPr id="37911" name="Textfeld 36"/>
          <p:cNvSpPr txBox="1">
            <a:spLocks noChangeArrowheads="1"/>
          </p:cNvSpPr>
          <p:nvPr/>
        </p:nvSpPr>
        <p:spPr bwMode="auto">
          <a:xfrm>
            <a:off x="2179638" y="1473200"/>
            <a:ext cx="1158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200" smtClean="0"/>
              <a:t>trigger particle</a:t>
            </a:r>
            <a:endParaRPr lang="en-GB" sz="1200"/>
          </a:p>
        </p:txBody>
      </p:sp>
      <p:sp>
        <p:nvSpPr>
          <p:cNvPr id="31" name="Abgerundetes Rechteck 30"/>
          <p:cNvSpPr/>
          <p:nvPr/>
        </p:nvSpPr>
        <p:spPr>
          <a:xfrm>
            <a:off x="4779963" y="931863"/>
            <a:ext cx="1543050" cy="13779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mtClean="0">
                <a:solidFill>
                  <a:srgbClr val="000000"/>
                </a:solidFill>
              </a:rPr>
              <a:t>Data Acquisition</a:t>
            </a:r>
          </a:p>
          <a:p>
            <a:pPr algn="ctr">
              <a:defRPr/>
            </a:pPr>
            <a:r>
              <a:rPr lang="en-GB" smtClean="0">
                <a:solidFill>
                  <a:srgbClr val="000000"/>
                </a:solidFill>
              </a:rPr>
              <a:t>System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457200" y="6046788"/>
            <a:ext cx="1222375" cy="4270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smtClean="0">
                <a:solidFill>
                  <a:srgbClr val="000000"/>
                </a:solidFill>
              </a:rPr>
              <a:t>start electronics</a:t>
            </a: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0" name="Abgerundetes Rechteck 39"/>
          <p:cNvSpPr/>
          <p:nvPr/>
        </p:nvSpPr>
        <p:spPr>
          <a:xfrm>
            <a:off x="2103438" y="6061075"/>
            <a:ext cx="1222375" cy="4270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smtClean="0">
                <a:solidFill>
                  <a:srgbClr val="000000"/>
                </a:solidFill>
              </a:rPr>
              <a:t>reset electronics</a:t>
            </a: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1" name="Abgerundetes Rechteck 40"/>
          <p:cNvSpPr/>
          <p:nvPr/>
        </p:nvSpPr>
        <p:spPr>
          <a:xfrm>
            <a:off x="765175" y="931863"/>
            <a:ext cx="1457325" cy="4270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smtClean="0">
                <a:solidFill>
                  <a:srgbClr val="000000"/>
                </a:solidFill>
              </a:rPr>
              <a:t>tell all electronics to send data</a:t>
            </a:r>
            <a:endParaRPr lang="en-GB" sz="1200">
              <a:solidFill>
                <a:srgbClr val="000000"/>
              </a:solidFill>
            </a:endParaRPr>
          </a:p>
        </p:txBody>
      </p:sp>
      <p:cxnSp>
        <p:nvCxnSpPr>
          <p:cNvPr id="38" name="Gerade Verbindung 37"/>
          <p:cNvCxnSpPr>
            <a:stCxn id="33" idx="0"/>
            <a:endCxn id="37904" idx="2"/>
          </p:cNvCxnSpPr>
          <p:nvPr/>
        </p:nvCxnSpPr>
        <p:spPr>
          <a:xfrm flipV="1">
            <a:off x="1068388" y="4211638"/>
            <a:ext cx="214312" cy="1835150"/>
          </a:xfrm>
          <a:prstGeom prst="line">
            <a:avLst/>
          </a:prstGeom>
          <a:ln w="12700" cmpd="sng">
            <a:solidFill>
              <a:srgbClr val="2626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40" idx="0"/>
            <a:endCxn id="14" idx="2"/>
          </p:cNvCxnSpPr>
          <p:nvPr/>
        </p:nvCxnSpPr>
        <p:spPr>
          <a:xfrm flipV="1">
            <a:off x="2714625" y="3732213"/>
            <a:ext cx="174625" cy="2328862"/>
          </a:xfrm>
          <a:prstGeom prst="line">
            <a:avLst/>
          </a:prstGeom>
          <a:ln w="12700" cmpd="sng">
            <a:solidFill>
              <a:srgbClr val="2626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>
            <a:stCxn id="41" idx="3"/>
            <a:endCxn id="15" idx="0"/>
          </p:cNvCxnSpPr>
          <p:nvPr/>
        </p:nvCxnSpPr>
        <p:spPr>
          <a:xfrm>
            <a:off x="2222500" y="1146175"/>
            <a:ext cx="1231900" cy="46038"/>
          </a:xfrm>
          <a:prstGeom prst="line">
            <a:avLst/>
          </a:prstGeom>
          <a:ln w="12700" cmpd="sng">
            <a:solidFill>
              <a:srgbClr val="2626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stCxn id="15" idx="3"/>
          </p:cNvCxnSpPr>
          <p:nvPr/>
        </p:nvCxnSpPr>
        <p:spPr>
          <a:xfrm>
            <a:off x="3481388" y="1460500"/>
            <a:ext cx="1298575" cy="127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endCxn id="31" idx="1"/>
          </p:cNvCxnSpPr>
          <p:nvPr/>
        </p:nvCxnSpPr>
        <p:spPr>
          <a:xfrm flipV="1">
            <a:off x="3481388" y="1620838"/>
            <a:ext cx="1298575" cy="65087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 flipV="1">
            <a:off x="3633788" y="2309813"/>
            <a:ext cx="1298575" cy="24257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22" name="Textfeld 57"/>
          <p:cNvSpPr txBox="1">
            <a:spLocks noChangeArrowheads="1"/>
          </p:cNvSpPr>
          <p:nvPr/>
        </p:nvSpPr>
        <p:spPr bwMode="auto">
          <a:xfrm>
            <a:off x="3633788" y="1182688"/>
            <a:ext cx="9366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200"/>
              <a:t>data</a:t>
            </a:r>
          </a:p>
        </p:txBody>
      </p:sp>
      <p:pic>
        <p:nvPicPr>
          <p:cNvPr id="37923" name="Bild 7" descr="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33"/>
          <a:stretch>
            <a:fillRect/>
          </a:stretch>
        </p:blipFill>
        <p:spPr bwMode="auto">
          <a:xfrm>
            <a:off x="6642100" y="839788"/>
            <a:ext cx="2295525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feld 52"/>
          <p:cNvSpPr txBox="1"/>
          <p:nvPr/>
        </p:nvSpPr>
        <p:spPr>
          <a:xfrm>
            <a:off x="4570413" y="5165725"/>
            <a:ext cx="41576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data are buffered on-chip until decision whether to use them or not</a:t>
            </a:r>
          </a:p>
          <a:p>
            <a:pPr>
              <a:defRPr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low-level decision is evaluated in hardware logic or on FPGAs</a:t>
            </a:r>
          </a:p>
        </p:txBody>
      </p:sp>
      <p:sp>
        <p:nvSpPr>
          <p:cNvPr id="37925" name="Textfeld 62"/>
          <p:cNvSpPr txBox="1">
            <a:spLocks noChangeArrowheads="1"/>
          </p:cNvSpPr>
          <p:nvPr/>
        </p:nvSpPr>
        <p:spPr bwMode="auto">
          <a:xfrm>
            <a:off x="3446463" y="2570163"/>
            <a:ext cx="868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200"/>
              <a:t>detector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Why a Triggered Readout Does 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ot </a:t>
            </a: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W</a:t>
            </a:r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ork for CBM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58850"/>
            <a:ext cx="8229600" cy="5168900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The trigger signatures (e.g. </a:t>
            </a:r>
            <a:r>
              <a:rPr lang="en-GB" sz="2400" dirty="0" err="1" smtClean="0">
                <a:solidFill>
                  <a:schemeClr val="accent2">
                    <a:lumMod val="75000"/>
                  </a:schemeClr>
                </a:solidFill>
              </a:rPr>
              <a:t>Ω</a:t>
            </a:r>
            <a:r>
              <a:rPr lang="en-GB" sz="2400" baseline="300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 cascade decay) are complex and involve several detector systems at a time (e.g., STS + TOF)</a:t>
            </a:r>
          </a:p>
          <a:p>
            <a:pPr lvl="1"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not possible to implement in hardware</a:t>
            </a:r>
          </a:p>
          <a:p>
            <a:pPr>
              <a:defRPr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1 MHz or above does not allow for high trigger latency</a:t>
            </a:r>
          </a:p>
          <a:p>
            <a:pPr lvl="1"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FEE buffer is difficult and expensive, in particular if radiation hard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not possible to wait for trigger decision in software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3891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1A64D8-90B2-E040-B1EC-DDA2D7C3A85C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19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89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808413"/>
            <a:ext cx="3608387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Complex Tasks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18436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AC9432-B9F4-FE4E-AE7A-4F414163E2BD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8437" name="Bild 2" descr="urqmd-pictu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831975"/>
            <a:ext cx="50831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feld 7"/>
          <p:cNvSpPr txBox="1">
            <a:spLocks noChangeArrowheads="1"/>
          </p:cNvSpPr>
          <p:nvPr/>
        </p:nvSpPr>
        <p:spPr bwMode="auto">
          <a:xfrm>
            <a:off x="457200" y="1174750"/>
            <a:ext cx="4845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GB" sz="1800">
                <a:solidFill>
                  <a:srgbClr val="953735"/>
                </a:solidFill>
                <a:latin typeface="Calibri" charset="0"/>
              </a:rPr>
              <a:t>The Hope:</a:t>
            </a:r>
          </a:p>
          <a:p>
            <a:pPr eaLnBrk="1" hangingPunct="1">
              <a:spcAft>
                <a:spcPts val="900"/>
              </a:spcAft>
            </a:pPr>
            <a:r>
              <a:rPr lang="en-GB" sz="1800">
                <a:solidFill>
                  <a:srgbClr val="953735"/>
                </a:solidFill>
                <a:latin typeface="Calibri" charset="0"/>
              </a:rPr>
              <a:t>Learn from the multitude of emitted particles (final state) about the state of the matter immediately after the collision (early state)</a:t>
            </a:r>
          </a:p>
        </p:txBody>
      </p:sp>
      <p:sp>
        <p:nvSpPr>
          <p:cNvPr id="18439" name="Textfeld 8"/>
          <p:cNvSpPr txBox="1">
            <a:spLocks noChangeArrowheads="1"/>
          </p:cNvSpPr>
          <p:nvPr/>
        </p:nvSpPr>
        <p:spPr bwMode="auto">
          <a:xfrm>
            <a:off x="3841750" y="4848225"/>
            <a:ext cx="4845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GB" sz="1800">
                <a:solidFill>
                  <a:srgbClr val="953735"/>
                </a:solidFill>
                <a:latin typeface="Calibri" charset="0"/>
              </a:rPr>
              <a:t>The Task:</a:t>
            </a:r>
          </a:p>
          <a:p>
            <a:pPr eaLnBrk="1" hangingPunct="1">
              <a:spcAft>
                <a:spcPts val="900"/>
              </a:spcAft>
            </a:pPr>
            <a:r>
              <a:rPr lang="en-GB" sz="1800">
                <a:solidFill>
                  <a:srgbClr val="953735"/>
                </a:solidFill>
                <a:latin typeface="Calibri" charset="0"/>
              </a:rPr>
              <a:t>Detect the final-state particles as completely as possible and characterise them w.r.t. momentum and identity (π, K. p,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Free Streaming Read-out and Data Aqcuisition</a:t>
            </a:r>
          </a:p>
        </p:txBody>
      </p:sp>
      <p:sp>
        <p:nvSpPr>
          <p:cNvPr id="39938" name="Inhaltsplatzhalter 2"/>
          <p:cNvSpPr>
            <a:spLocks noGrp="1"/>
          </p:cNvSpPr>
          <p:nvPr>
            <p:ph idx="1"/>
          </p:nvPr>
        </p:nvSpPr>
        <p:spPr>
          <a:xfrm>
            <a:off x="5284788" y="1244600"/>
            <a:ext cx="3841750" cy="4343400"/>
          </a:xfrm>
        </p:spPr>
        <p:txBody>
          <a:bodyPr/>
          <a:lstStyle/>
          <a:p>
            <a:r>
              <a:rPr lang="en-GB" sz="200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Continuous readout by FEE</a:t>
            </a:r>
          </a:p>
          <a:p>
            <a:r>
              <a:rPr lang="en-GB" sz="200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FEE sends data message on each signal above threshold </a:t>
            </a:r>
            <a:br>
              <a:rPr lang="en-GB" sz="200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GB" sz="200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(“self-triggered”)</a:t>
            </a:r>
          </a:p>
          <a:p>
            <a:r>
              <a:rPr lang="en-GB" sz="200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Hit message come with a time stamp</a:t>
            </a:r>
          </a:p>
          <a:p>
            <a:r>
              <a:rPr lang="en-GB" sz="200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DAQ aggregates messages based on their time stamp into “time slices”</a:t>
            </a:r>
          </a:p>
          <a:p>
            <a:r>
              <a:rPr lang="en-GB" sz="200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Time slices are delivered to the online computing farm (FLES)</a:t>
            </a:r>
          </a:p>
          <a:p>
            <a:r>
              <a:rPr lang="en-GB" sz="200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Decision on data selection is done in the FLES (in software)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3994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5D3614-9F18-F247-82C7-8F82566875F5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20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9942" name="Bild 7" descr="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922463"/>
            <a:ext cx="4995863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Triggered and Free-Running Readout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40964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A9F035-E710-F841-BB4C-0432A193C18E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21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0965" name="Bild 5" descr="phot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1104900"/>
            <a:ext cx="305435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73088" y="2149475"/>
            <a:ext cx="41576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Trigger: snapshots of the detector</a:t>
            </a:r>
          </a:p>
        </p:txBody>
      </p:sp>
      <p:pic>
        <p:nvPicPr>
          <p:cNvPr id="40967" name="Bild 8" descr="Filmroll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3741738"/>
            <a:ext cx="235902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73088" y="4711700"/>
            <a:ext cx="41576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Trigger-less: a movie of the detector</a:t>
            </a:r>
          </a:p>
          <a:p>
            <a:pPr>
              <a:defRPr/>
            </a:pP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N.b.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: Too large to be stored! Will be cut into pieces in the photo lab (= FLES).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>
                <a:latin typeface="Calibri" charset="0"/>
                <a:ea typeface="ＭＳ Ｐゴシック" charset="0"/>
                <a:cs typeface="ＭＳ Ｐゴシック" charset="0"/>
              </a:rPr>
              <a:t>DAQ and First-Level Event Selector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41988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840667-1951-F245-AB67-A2F94E0F8403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22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931863"/>
            <a:ext cx="480695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0" y="4292600"/>
            <a:ext cx="2952750" cy="1968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3"/>
          <p:cNvSpPr txBox="1"/>
          <p:nvPr/>
        </p:nvSpPr>
        <p:spPr>
          <a:xfrm>
            <a:off x="5588000" y="6232525"/>
            <a:ext cx="28844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cs typeface="Arial"/>
              </a:rPr>
              <a:t>FLES prototype: Loewe CSC Frankfurt</a:t>
            </a:r>
          </a:p>
        </p:txBody>
      </p:sp>
      <p:pic>
        <p:nvPicPr>
          <p:cNvPr id="41992" name="Bild 1" descr="Bildschirmfoto 2013-09-11 um 12.57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4251325"/>
            <a:ext cx="32464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>
                <a:latin typeface="Calibri" charset="0"/>
                <a:ea typeface="ＭＳ Ｐゴシック" charset="0"/>
                <a:cs typeface="ＭＳ Ｐゴシック" charset="0"/>
              </a:rPr>
              <a:t>FLES Architecture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43012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79E304-E5CB-3F45-B6AF-361306B3E04D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23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3013" name="Bild 1" descr="Bildschirmfoto 2015-07-15 um 08.05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882650"/>
            <a:ext cx="8472488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>
                <a:latin typeface="Calibri" charset="0"/>
                <a:ea typeface="ＭＳ Ｐゴシック" charset="0"/>
                <a:cs typeface="ＭＳ Ｐゴシック" charset="0"/>
              </a:rPr>
              <a:t>Time Slice: Interface to Online Reconstruction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44036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09441C-D24A-A44B-9FB7-251C1AEBB8F9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24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4037" name="Bild 5" descr="Bildschirmfoto 2015-07-15 um 08.07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68388"/>
            <a:ext cx="8131175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Consequences for Online Computing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45060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67E936-A30F-A54A-B092-7F234C7946C3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25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281113"/>
            <a:ext cx="8229600" cy="5014912"/>
          </a:xfrm>
        </p:spPr>
        <p:txBody>
          <a:bodyPr/>
          <a:lstStyle/>
          <a:p>
            <a:pPr marL="342861" indent="-342861" defTabSz="457147">
              <a:spcAft>
                <a:spcPts val="600"/>
              </a:spcAft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CBM tries to achieve high interaction rate capability with a novel readout paradigm.</a:t>
            </a:r>
          </a:p>
          <a:p>
            <a:pPr marL="342861" indent="-342861" defTabSz="457147">
              <a:spcAft>
                <a:spcPts val="600"/>
              </a:spcAft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Data will be continuously read out; the full data volume will be shipped to CPU.</a:t>
            </a:r>
          </a:p>
          <a:p>
            <a:pPr marL="342861" indent="-342861" defTabSz="457147">
              <a:spcAft>
                <a:spcPts val="600"/>
              </a:spcAft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Online data selection will happen on the online compute farm (O(10</a:t>
            </a:r>
            <a:r>
              <a:rPr lang="en-GB" sz="2000" baseline="30000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) cores), where data reconstruction will be performed in real-time.</a:t>
            </a:r>
          </a:p>
          <a:p>
            <a:pPr marL="342861" indent="-342861" defTabSz="457147">
              <a:spcAft>
                <a:spcPts val="600"/>
              </a:spcAft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The quality criteria for reconstruction algorithms are not only efficiency and precision, but also, and mostly, execution speed.</a:t>
            </a:r>
          </a:p>
          <a:p>
            <a:pPr marL="342861" indent="-342861" defTabSz="457147">
              <a:spcAft>
                <a:spcPts val="600"/>
              </a:spcAft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To achieve the required performance, the computing parallelism offered my modern computer architectures must be exploited.</a:t>
            </a:r>
          </a:p>
          <a:p>
            <a:pPr marL="342861" indent="-342861" defTabSz="457147">
              <a:spcAft>
                <a:spcPts val="600"/>
              </a:spcAft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High-performance online software is a necessary pre-requisite for the successful operation of CBM.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>
                <a:ea typeface="ＭＳ Ｐゴシック" charset="-128"/>
              </a:rPr>
              <a:t>Where to parallelize?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 Friese</a:t>
            </a:r>
            <a:endParaRPr lang="de-DE"/>
          </a:p>
        </p:txBody>
      </p:sp>
      <p:sp>
        <p:nvSpPr>
          <p:cNvPr id="38916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BC8B42F-2282-0B40-A810-96E61875D974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26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34963" y="1114425"/>
            <a:ext cx="5251450" cy="51181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>
            <a:lvl1pPr marL="341313" indent="-3413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1363" indent="-284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GB" altLang="de-DE" sz="2200">
                <a:solidFill>
                  <a:srgbClr val="953735"/>
                </a:solidFill>
                <a:latin typeface="Calibri" charset="0"/>
              </a:rPr>
              <a:t>FLES is designed as HPC cluster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GB" altLang="de-DE" sz="1800">
                <a:solidFill>
                  <a:srgbClr val="953735"/>
                </a:solidFill>
                <a:latin typeface="Calibri" charset="0"/>
              </a:rPr>
              <a:t>commodity hardware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GB" altLang="de-DE" sz="1800">
                <a:solidFill>
                  <a:srgbClr val="953735"/>
                </a:solidFill>
                <a:latin typeface="Calibri" charset="0"/>
              </a:rPr>
              <a:t>GPGPU accelerators</a:t>
            </a:r>
          </a:p>
          <a:p>
            <a:pPr>
              <a:spcBef>
                <a:spcPts val="1075"/>
              </a:spcBef>
              <a:buFont typeface="Arial" charset="0"/>
              <a:buChar char="•"/>
            </a:pPr>
            <a:r>
              <a:rPr lang="en-GB" altLang="de-DE" sz="2200">
                <a:solidFill>
                  <a:srgbClr val="953735"/>
                </a:solidFill>
                <a:latin typeface="Calibri" charset="0"/>
              </a:rPr>
              <a:t>Chunks of data („time slice“) distributed to independently operating computing nodes.</a:t>
            </a:r>
          </a:p>
          <a:p>
            <a:pPr>
              <a:spcBef>
                <a:spcPts val="1075"/>
              </a:spcBef>
              <a:buFont typeface="Arial" charset="0"/>
              <a:buChar char="•"/>
            </a:pPr>
            <a:r>
              <a:rPr lang="en-GB" altLang="de-DE" sz="2200">
                <a:solidFill>
                  <a:srgbClr val="953735"/>
                </a:solidFill>
                <a:latin typeface="Calibri" charset="0"/>
              </a:rPr>
              <a:t>Obvious data parallelism on event / time-slice level</a:t>
            </a:r>
            <a:endParaRPr lang="en-GB" altLang="de-DE" sz="1800">
              <a:solidFill>
                <a:srgbClr val="953735"/>
              </a:solidFill>
              <a:latin typeface="Calibri" charset="0"/>
            </a:endParaRPr>
          </a:p>
          <a:p>
            <a:pPr>
              <a:spcBef>
                <a:spcPts val="1075"/>
              </a:spcBef>
              <a:buFont typeface="Arial" charset="0"/>
              <a:buChar char="•"/>
            </a:pPr>
            <a:r>
              <a:rPr lang="en-GB" altLang="de-DE" sz="2200">
                <a:solidFill>
                  <a:srgbClr val="953735"/>
                </a:solidFill>
                <a:latin typeface="Calibri" charset="0"/>
              </a:rPr>
              <a:t>But: each computing node will have a large number of cores</a:t>
            </a:r>
            <a:endParaRPr lang="en-GB" altLang="de-DE" sz="1800">
              <a:solidFill>
                <a:srgbClr val="953735"/>
              </a:solidFill>
              <a:latin typeface="Calibri" charset="0"/>
            </a:endParaRPr>
          </a:p>
          <a:p>
            <a:pPr>
              <a:spcBef>
                <a:spcPts val="1075"/>
              </a:spcBef>
              <a:buFont typeface="Arial" charset="0"/>
              <a:buChar char="•"/>
            </a:pPr>
            <a:r>
              <a:rPr lang="en-GB" altLang="de-DE" sz="2200">
                <a:solidFill>
                  <a:srgbClr val="953735"/>
                </a:solidFill>
                <a:latin typeface="Calibri" charset="0"/>
              </a:rPr>
              <a:t>Need in addition parallelism within event / time slice</a:t>
            </a:r>
          </a:p>
        </p:txBody>
      </p:sp>
      <p:pic>
        <p:nvPicPr>
          <p:cNvPr id="38918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1114425"/>
            <a:ext cx="3452813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9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>
                <a:ea typeface="ＭＳ Ｐゴシック" charset="-128"/>
              </a:rPr>
              <a:t>Parallelisation within event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 Friese</a:t>
            </a:r>
            <a:endParaRPr lang="de-DE"/>
          </a:p>
        </p:txBody>
      </p:sp>
      <p:sp>
        <p:nvSpPr>
          <p:cNvPr id="39940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07B9099-4504-214A-9E3A-FEBA5EB227CF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27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39941" name="Gruppierung 21"/>
          <p:cNvGrpSpPr>
            <a:grpSpLocks/>
          </p:cNvGrpSpPr>
          <p:nvPr/>
        </p:nvGrpSpPr>
        <p:grpSpPr bwMode="auto">
          <a:xfrm>
            <a:off x="352425" y="1047750"/>
            <a:ext cx="8485188" cy="1377950"/>
            <a:chOff x="352454" y="1047522"/>
            <a:chExt cx="8485490" cy="1378508"/>
          </a:xfrm>
        </p:grpSpPr>
        <p:grpSp>
          <p:nvGrpSpPr>
            <p:cNvPr id="39975" name="Gruppierung 17"/>
            <p:cNvGrpSpPr>
              <a:grpSpLocks/>
            </p:cNvGrpSpPr>
            <p:nvPr/>
          </p:nvGrpSpPr>
          <p:grpSpPr bwMode="auto">
            <a:xfrm>
              <a:off x="352454" y="1047522"/>
              <a:ext cx="8485490" cy="1378508"/>
              <a:chOff x="352454" y="1047522"/>
              <a:chExt cx="8485490" cy="1378508"/>
            </a:xfrm>
          </p:grpSpPr>
          <p:sp>
            <p:nvSpPr>
              <p:cNvPr id="7" name="Abgerundetes Rechteck 6"/>
              <p:cNvSpPr/>
              <p:nvPr/>
            </p:nvSpPr>
            <p:spPr>
              <a:xfrm>
                <a:off x="352454" y="1047523"/>
                <a:ext cx="1127084" cy="615419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600" dirty="0">
                    <a:solidFill>
                      <a:srgbClr val="10253F"/>
                    </a:solidFill>
                  </a:rPr>
                  <a:t>MVD</a:t>
                </a:r>
              </a:p>
              <a:p>
                <a:pPr algn="ctr">
                  <a:defRPr/>
                </a:pPr>
                <a:r>
                  <a:rPr lang="en-GB" sz="1400" dirty="0">
                    <a:solidFill>
                      <a:srgbClr val="10253F"/>
                    </a:solidFill>
                  </a:rPr>
                  <a:t>hit finding</a:t>
                </a:r>
              </a:p>
            </p:txBody>
          </p:sp>
          <p:sp>
            <p:nvSpPr>
              <p:cNvPr id="8" name="Abgerundetes Rechteck 7"/>
              <p:cNvSpPr/>
              <p:nvPr/>
            </p:nvSpPr>
            <p:spPr>
              <a:xfrm>
                <a:off x="1761164" y="1047522"/>
                <a:ext cx="1296505" cy="615419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600">
                    <a:solidFill>
                      <a:srgbClr val="10253F"/>
                    </a:solidFill>
                  </a:rPr>
                  <a:t>STS</a:t>
                </a:r>
              </a:p>
              <a:p>
                <a:pPr algn="ctr">
                  <a:defRPr/>
                </a:pPr>
                <a:r>
                  <a:rPr lang="en-GB" sz="1400">
                    <a:solidFill>
                      <a:srgbClr val="10253F"/>
                    </a:solidFill>
                  </a:rPr>
                  <a:t>cluster finding</a:t>
                </a:r>
              </a:p>
            </p:txBody>
          </p:sp>
          <p:sp>
            <p:nvSpPr>
              <p:cNvPr id="13" name="Abgerundetes Rechteck 12"/>
              <p:cNvSpPr/>
              <p:nvPr/>
            </p:nvSpPr>
            <p:spPr>
              <a:xfrm>
                <a:off x="3359183" y="1047523"/>
                <a:ext cx="1127084" cy="615419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600" dirty="0">
                    <a:solidFill>
                      <a:srgbClr val="10253F"/>
                    </a:solidFill>
                  </a:rPr>
                  <a:t>RICH</a:t>
                </a:r>
              </a:p>
              <a:p>
                <a:pPr algn="ctr">
                  <a:defRPr/>
                </a:pPr>
                <a:r>
                  <a:rPr lang="en-GB" sz="1400" dirty="0">
                    <a:solidFill>
                      <a:srgbClr val="10253F"/>
                    </a:solidFill>
                  </a:rPr>
                  <a:t>ring finding</a:t>
                </a:r>
              </a:p>
            </p:txBody>
          </p:sp>
          <p:sp>
            <p:nvSpPr>
              <p:cNvPr id="14" name="Abgerundetes Rechteck 13"/>
              <p:cNvSpPr/>
              <p:nvPr/>
            </p:nvSpPr>
            <p:spPr>
              <a:xfrm>
                <a:off x="4782161" y="1060616"/>
                <a:ext cx="1127084" cy="615419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600">
                    <a:solidFill>
                      <a:srgbClr val="10253F"/>
                    </a:solidFill>
                  </a:rPr>
                  <a:t>TRD</a:t>
                </a:r>
              </a:p>
              <a:p>
                <a:pPr algn="ctr">
                  <a:defRPr/>
                </a:pPr>
                <a:r>
                  <a:rPr lang="en-GB" sz="1400">
                    <a:solidFill>
                      <a:srgbClr val="10253F"/>
                    </a:solidFill>
                  </a:rPr>
                  <a:t>hit finding</a:t>
                </a:r>
              </a:p>
            </p:txBody>
          </p:sp>
          <p:sp>
            <p:nvSpPr>
              <p:cNvPr id="15" name="Abgerundetes Rechteck 14"/>
              <p:cNvSpPr/>
              <p:nvPr/>
            </p:nvSpPr>
            <p:spPr>
              <a:xfrm>
                <a:off x="6173612" y="1054070"/>
                <a:ext cx="1127084" cy="615419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600">
                    <a:solidFill>
                      <a:srgbClr val="10253F"/>
                    </a:solidFill>
                  </a:rPr>
                  <a:t>TOF</a:t>
                </a:r>
              </a:p>
              <a:p>
                <a:pPr algn="ctr">
                  <a:defRPr/>
                </a:pPr>
                <a:r>
                  <a:rPr lang="en-GB" sz="1400">
                    <a:solidFill>
                      <a:srgbClr val="10253F"/>
                    </a:solidFill>
                  </a:rPr>
                  <a:t>hit finding</a:t>
                </a:r>
              </a:p>
            </p:txBody>
          </p:sp>
          <p:sp>
            <p:nvSpPr>
              <p:cNvPr id="16" name="Abgerundetes Rechteck 15"/>
              <p:cNvSpPr/>
              <p:nvPr/>
            </p:nvSpPr>
            <p:spPr>
              <a:xfrm>
                <a:off x="7559715" y="1047523"/>
                <a:ext cx="1278229" cy="615419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600">
                    <a:solidFill>
                      <a:srgbClr val="10253F"/>
                    </a:solidFill>
                  </a:rPr>
                  <a:t>ECAL</a:t>
                </a:r>
              </a:p>
              <a:p>
                <a:pPr algn="ctr">
                  <a:defRPr/>
                </a:pPr>
                <a:r>
                  <a:rPr lang="en-GB" sz="1400">
                    <a:solidFill>
                      <a:srgbClr val="10253F"/>
                    </a:solidFill>
                  </a:rPr>
                  <a:t>cluster finding</a:t>
                </a:r>
              </a:p>
            </p:txBody>
          </p:sp>
          <p:sp>
            <p:nvSpPr>
              <p:cNvPr id="17" name="Abgerundetes Rechteck 16"/>
              <p:cNvSpPr/>
              <p:nvPr/>
            </p:nvSpPr>
            <p:spPr>
              <a:xfrm>
                <a:off x="1761164" y="1810611"/>
                <a:ext cx="1296505" cy="615419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600" dirty="0">
                    <a:solidFill>
                      <a:srgbClr val="10253F"/>
                    </a:solidFill>
                  </a:rPr>
                  <a:t>STS</a:t>
                </a:r>
              </a:p>
              <a:p>
                <a:pPr algn="ctr">
                  <a:defRPr/>
                </a:pPr>
                <a:r>
                  <a:rPr lang="en-GB" sz="1400" dirty="0">
                    <a:solidFill>
                      <a:srgbClr val="10253F"/>
                    </a:solidFill>
                  </a:rPr>
                  <a:t>hit finding</a:t>
                </a:r>
              </a:p>
            </p:txBody>
          </p:sp>
        </p:grpSp>
        <p:cxnSp>
          <p:nvCxnSpPr>
            <p:cNvPr id="21" name="Gerade Verbindung mit Pfeil 20"/>
            <p:cNvCxnSpPr/>
            <p:nvPr/>
          </p:nvCxnSpPr>
          <p:spPr>
            <a:xfrm>
              <a:off x="2409927" y="1663721"/>
              <a:ext cx="0" cy="1461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42" name="Gruppierung 25"/>
          <p:cNvGrpSpPr>
            <a:grpSpLocks/>
          </p:cNvGrpSpPr>
          <p:nvPr/>
        </p:nvGrpSpPr>
        <p:grpSpPr bwMode="auto">
          <a:xfrm>
            <a:off x="1760538" y="2425700"/>
            <a:ext cx="1296987" cy="1227138"/>
            <a:chOff x="1761164" y="2426030"/>
            <a:chExt cx="1296505" cy="1227205"/>
          </a:xfrm>
        </p:grpSpPr>
        <p:sp>
          <p:nvSpPr>
            <p:cNvPr id="19" name="Abgerundetes Rechteck 18"/>
            <p:cNvSpPr/>
            <p:nvPr/>
          </p:nvSpPr>
          <p:spPr>
            <a:xfrm>
              <a:off x="1761164" y="2931969"/>
              <a:ext cx="1296505" cy="72126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dirty="0">
                  <a:solidFill>
                    <a:srgbClr val="10253F"/>
                  </a:solidFill>
                </a:rPr>
                <a:t>STS</a:t>
              </a:r>
            </a:p>
            <a:p>
              <a:pPr algn="ctr">
                <a:defRPr/>
              </a:pPr>
              <a:r>
                <a:rPr lang="en-GB" sz="1400" dirty="0">
                  <a:solidFill>
                    <a:srgbClr val="10253F"/>
                  </a:solidFill>
                </a:rPr>
                <a:t>track finding</a:t>
              </a:r>
            </a:p>
            <a:p>
              <a:pPr algn="ctr">
                <a:defRPr/>
              </a:pPr>
              <a:r>
                <a:rPr lang="en-GB" sz="1400" dirty="0">
                  <a:solidFill>
                    <a:srgbClr val="10253F"/>
                  </a:solidFill>
                </a:rPr>
                <a:t>track fitting</a:t>
              </a:r>
            </a:p>
          </p:txBody>
        </p:sp>
        <p:cxnSp>
          <p:nvCxnSpPr>
            <p:cNvPr id="24" name="Gerade Verbindung mit Pfeil 23"/>
            <p:cNvCxnSpPr/>
            <p:nvPr/>
          </p:nvCxnSpPr>
          <p:spPr>
            <a:xfrm>
              <a:off x="2410210" y="2426030"/>
              <a:ext cx="0" cy="5064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43" name="Gruppierung 31"/>
          <p:cNvGrpSpPr>
            <a:grpSpLocks/>
          </p:cNvGrpSpPr>
          <p:nvPr/>
        </p:nvGrpSpPr>
        <p:grpSpPr bwMode="auto">
          <a:xfrm>
            <a:off x="3057525" y="1676400"/>
            <a:ext cx="2943225" cy="2679700"/>
            <a:chOff x="3057669" y="1676035"/>
            <a:chExt cx="2943227" cy="2680643"/>
          </a:xfrm>
        </p:grpSpPr>
        <p:sp>
          <p:nvSpPr>
            <p:cNvPr id="27" name="Abgerundetes Rechteck 26"/>
            <p:cNvSpPr/>
            <p:nvPr/>
          </p:nvSpPr>
          <p:spPr>
            <a:xfrm>
              <a:off x="4704391" y="3635412"/>
              <a:ext cx="1296505" cy="72126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dirty="0">
                  <a:solidFill>
                    <a:srgbClr val="10253F"/>
                  </a:solidFill>
                </a:rPr>
                <a:t>TRD</a:t>
              </a:r>
            </a:p>
            <a:p>
              <a:pPr algn="ctr">
                <a:defRPr/>
              </a:pPr>
              <a:r>
                <a:rPr lang="en-GB" sz="1400" dirty="0">
                  <a:solidFill>
                    <a:srgbClr val="10253F"/>
                  </a:solidFill>
                </a:rPr>
                <a:t>track finding</a:t>
              </a:r>
            </a:p>
            <a:p>
              <a:pPr algn="ctr">
                <a:defRPr/>
              </a:pPr>
              <a:r>
                <a:rPr lang="en-GB" sz="1400" dirty="0">
                  <a:solidFill>
                    <a:srgbClr val="10253F"/>
                  </a:solidFill>
                </a:rPr>
                <a:t>track fitting</a:t>
              </a:r>
            </a:p>
          </p:txBody>
        </p:sp>
        <p:cxnSp>
          <p:nvCxnSpPr>
            <p:cNvPr id="29" name="Gerade Verbindung mit Pfeil 28"/>
            <p:cNvCxnSpPr/>
            <p:nvPr/>
          </p:nvCxnSpPr>
          <p:spPr>
            <a:xfrm>
              <a:off x="5345259" y="1676035"/>
              <a:ext cx="7937" cy="19596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>
              <a:off x="3057669" y="3292679"/>
              <a:ext cx="1646239" cy="7035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44" name="Gruppierung 47"/>
          <p:cNvGrpSpPr>
            <a:grpSpLocks/>
          </p:cNvGrpSpPr>
          <p:nvPr/>
        </p:nvGrpSpPr>
        <p:grpSpPr bwMode="auto">
          <a:xfrm>
            <a:off x="915988" y="1663700"/>
            <a:ext cx="7283450" cy="3840163"/>
            <a:chOff x="915995" y="1662941"/>
            <a:chExt cx="7282835" cy="3841284"/>
          </a:xfrm>
        </p:grpSpPr>
        <p:sp>
          <p:nvSpPr>
            <p:cNvPr id="33" name="Abgerundetes Rechteck 32"/>
            <p:cNvSpPr/>
            <p:nvPr/>
          </p:nvSpPr>
          <p:spPr>
            <a:xfrm>
              <a:off x="3730771" y="4782959"/>
              <a:ext cx="1886234" cy="721266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dirty="0">
                  <a:solidFill>
                    <a:srgbClr val="10253F"/>
                  </a:solidFill>
                </a:rPr>
                <a:t>Global Tracking</a:t>
              </a:r>
              <a:endParaRPr lang="en-GB" sz="1400" dirty="0">
                <a:solidFill>
                  <a:srgbClr val="10253F"/>
                </a:solidFill>
              </a:endParaRPr>
            </a:p>
          </p:txBody>
        </p:sp>
        <p:cxnSp>
          <p:nvCxnSpPr>
            <p:cNvPr id="35" name="Gewinkelte Verbindung 34"/>
            <p:cNvCxnSpPr/>
            <p:nvPr/>
          </p:nvCxnSpPr>
          <p:spPr>
            <a:xfrm rot="16200000" flipH="1">
              <a:off x="582787" y="1996149"/>
              <a:ext cx="3480816" cy="2814399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winkelte Verbindung 36"/>
            <p:cNvCxnSpPr/>
            <p:nvPr/>
          </p:nvCxnSpPr>
          <p:spPr>
            <a:xfrm rot="16200000" flipH="1">
              <a:off x="2324502" y="3737864"/>
              <a:ext cx="1491097" cy="1320688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winkelte Verbindung 38"/>
            <p:cNvCxnSpPr/>
            <p:nvPr/>
          </p:nvCxnSpPr>
          <p:spPr>
            <a:xfrm rot="16200000" flipH="1">
              <a:off x="2737704" y="2847703"/>
              <a:ext cx="3120349" cy="750824"/>
            </a:xfrm>
            <a:prstGeom prst="bentConnector3">
              <a:avLst>
                <a:gd name="adj1" fmla="val 93227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winkelte Verbindung 41"/>
            <p:cNvCxnSpPr/>
            <p:nvPr/>
          </p:nvCxnSpPr>
          <p:spPr>
            <a:xfrm rot="5400000">
              <a:off x="4799405" y="4230012"/>
              <a:ext cx="427163" cy="679393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winkelte Verbindung 44"/>
            <p:cNvCxnSpPr/>
            <p:nvPr/>
          </p:nvCxnSpPr>
          <p:spPr>
            <a:xfrm rot="5400000">
              <a:off x="4440088" y="2846978"/>
              <a:ext cx="3474464" cy="1119092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winkelte Verbindung 46"/>
            <p:cNvCxnSpPr/>
            <p:nvPr/>
          </p:nvCxnSpPr>
          <p:spPr>
            <a:xfrm rot="5400000">
              <a:off x="5167894" y="2112820"/>
              <a:ext cx="3480816" cy="2581057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45" name="Gruppierung 51"/>
          <p:cNvGrpSpPr>
            <a:grpSpLocks/>
          </p:cNvGrpSpPr>
          <p:nvPr/>
        </p:nvGrpSpPr>
        <p:grpSpPr bwMode="auto">
          <a:xfrm>
            <a:off x="3730625" y="5503863"/>
            <a:ext cx="1885950" cy="874712"/>
            <a:chOff x="3730771" y="5504225"/>
            <a:chExt cx="1886234" cy="873666"/>
          </a:xfrm>
        </p:grpSpPr>
        <p:sp>
          <p:nvSpPr>
            <p:cNvPr id="49" name="Abgerundetes Rechteck 48"/>
            <p:cNvSpPr/>
            <p:nvPr/>
          </p:nvSpPr>
          <p:spPr>
            <a:xfrm>
              <a:off x="3730771" y="5656625"/>
              <a:ext cx="1886234" cy="721266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>
                  <a:solidFill>
                    <a:srgbClr val="10253F"/>
                  </a:solidFill>
                </a:rPr>
                <a:t>Vertexing, PID</a:t>
              </a:r>
              <a:endParaRPr lang="en-GB" sz="1400">
                <a:solidFill>
                  <a:srgbClr val="10253F"/>
                </a:solidFill>
              </a:endParaRPr>
            </a:p>
          </p:txBody>
        </p:sp>
        <p:cxnSp>
          <p:nvCxnSpPr>
            <p:cNvPr id="51" name="Gerade Verbindung mit Pfeil 50"/>
            <p:cNvCxnSpPr/>
            <p:nvPr/>
          </p:nvCxnSpPr>
          <p:spPr>
            <a:xfrm>
              <a:off x="4673888" y="5504225"/>
              <a:ext cx="0" cy="1522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Abgerundetes Rechteck 2"/>
          <p:cNvSpPr/>
          <p:nvPr/>
        </p:nvSpPr>
        <p:spPr>
          <a:xfrm>
            <a:off x="249238" y="931863"/>
            <a:ext cx="8720137" cy="179546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37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3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  <a:p>
            <a:pPr algn="ctr">
              <a:defRPr/>
            </a:pPr>
            <a:endParaRPr lang="en-GB" dirty="0"/>
          </a:p>
          <a:p>
            <a:pPr algn="ctr">
              <a:defRPr/>
            </a:pPr>
            <a:r>
              <a:rPr lang="en-GB" sz="2400" b="1" dirty="0">
                <a:solidFill>
                  <a:srgbClr val="17375E"/>
                </a:solidFill>
              </a:rPr>
              <a:t>Task Level Parallelism</a:t>
            </a:r>
          </a:p>
        </p:txBody>
      </p:sp>
      <p:grpSp>
        <p:nvGrpSpPr>
          <p:cNvPr id="12" name="Gruppierung 11"/>
          <p:cNvGrpSpPr>
            <a:grpSpLocks/>
          </p:cNvGrpSpPr>
          <p:nvPr/>
        </p:nvGrpSpPr>
        <p:grpSpPr bwMode="auto">
          <a:xfrm>
            <a:off x="2611438" y="1939925"/>
            <a:ext cx="4016375" cy="4549775"/>
            <a:chOff x="2611913" y="1939692"/>
            <a:chExt cx="4015780" cy="4549593"/>
          </a:xfrm>
        </p:grpSpPr>
        <p:grpSp>
          <p:nvGrpSpPr>
            <p:cNvPr id="39948" name="Gruppierung 9"/>
            <p:cNvGrpSpPr>
              <a:grpSpLocks/>
            </p:cNvGrpSpPr>
            <p:nvPr/>
          </p:nvGrpSpPr>
          <p:grpSpPr bwMode="auto">
            <a:xfrm>
              <a:off x="3307379" y="2931969"/>
              <a:ext cx="3320314" cy="3557316"/>
              <a:chOff x="3307379" y="2931969"/>
              <a:chExt cx="3320314" cy="3557316"/>
            </a:xfrm>
          </p:grpSpPr>
          <p:pic>
            <p:nvPicPr>
              <p:cNvPr id="39950" name="Bild 33" descr="sts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05" t="51210" r="56230" b="7581"/>
              <a:stretch>
                <a:fillRect/>
              </a:stretch>
            </p:blipFill>
            <p:spPr bwMode="auto">
              <a:xfrm>
                <a:off x="3307379" y="2931969"/>
                <a:ext cx="3265434" cy="3557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51" name="Textfeld 13"/>
              <p:cNvSpPr txBox="1">
                <a:spLocks noChangeArrowheads="1"/>
              </p:cNvSpPr>
              <p:nvPr/>
            </p:nvSpPr>
            <p:spPr bwMode="auto">
              <a:xfrm>
                <a:off x="4879855" y="3042210"/>
                <a:ext cx="17478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56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r" eaLnBrk="1" hangingPunct="1"/>
                <a:r>
                  <a:rPr lang="en-GB" altLang="de-DE" sz="1400"/>
                  <a:t>&gt; 1000 sensors</a:t>
                </a:r>
              </a:p>
            </p:txBody>
          </p:sp>
          <p:sp>
            <p:nvSpPr>
              <p:cNvPr id="9" name="Abgerundetes Rechteck 8"/>
              <p:cNvSpPr/>
              <p:nvPr/>
            </p:nvSpPr>
            <p:spPr>
              <a:xfrm>
                <a:off x="3307135" y="5852723"/>
                <a:ext cx="3265003" cy="63497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b="1" dirty="0">
                    <a:solidFill>
                      <a:srgbClr val="17375E"/>
                    </a:solidFill>
                  </a:rPr>
                  <a:t>Data Level Parallelism</a:t>
                </a:r>
              </a:p>
            </p:txBody>
          </p:sp>
        </p:grpSp>
        <p:sp>
          <p:nvSpPr>
            <p:cNvPr id="11" name="Richtungspfeil 10"/>
            <p:cNvSpPr/>
            <p:nvPr/>
          </p:nvSpPr>
          <p:spPr>
            <a:xfrm rot="2246931">
              <a:off x="2611913" y="1939692"/>
              <a:ext cx="2217408" cy="642912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762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>
                <a:ea typeface="ＭＳ Ｐゴシック" charset="-128"/>
              </a:rPr>
              <a:t>Ways to parallelize: multi-threading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 Friese</a:t>
            </a:r>
            <a:endParaRPr lang="de-DE"/>
          </a:p>
        </p:txBody>
      </p:sp>
      <p:sp>
        <p:nvSpPr>
          <p:cNvPr id="40964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87189E3-DB37-BF41-A31F-CF8F0F741FA5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28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0965" name="Bild 2" descr="scalability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2133600"/>
            <a:ext cx="63246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feld 9"/>
          <p:cNvSpPr txBox="1">
            <a:spLocks noChangeArrowheads="1"/>
          </p:cNvSpPr>
          <p:nvPr/>
        </p:nvSpPr>
        <p:spPr bwMode="auto">
          <a:xfrm>
            <a:off x="457200" y="927100"/>
            <a:ext cx="800576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GB" altLang="de-DE" sz="1800">
                <a:solidFill>
                  <a:srgbClr val="953735"/>
                </a:solidFill>
                <a:latin typeface="Calibri" charset="0"/>
              </a:rPr>
              <a:t>“Trivial” event-level parallelism: reconstruction with independent processes.</a:t>
            </a:r>
          </a:p>
          <a:p>
            <a:pPr eaLnBrk="1" hangingPunct="1">
              <a:spcAft>
                <a:spcPts val="900"/>
              </a:spcAft>
            </a:pPr>
            <a:r>
              <a:rPr lang="en-GB" altLang="de-DE" sz="1800">
                <a:solidFill>
                  <a:srgbClr val="953735"/>
                </a:solidFill>
                <a:latin typeface="Calibri" charset="0"/>
              </a:rPr>
              <a:t>Exploit many-core systems with multi-threading: 1 thread per logical core, 1000 events per core. Gives good scalability.</a:t>
            </a:r>
          </a:p>
        </p:txBody>
      </p:sp>
      <p:sp>
        <p:nvSpPr>
          <p:cNvPr id="40967" name="Textfeld 1"/>
          <p:cNvSpPr txBox="1">
            <a:spLocks noChangeArrowheads="1"/>
          </p:cNvSpPr>
          <p:nvPr/>
        </p:nvSpPr>
        <p:spPr bwMode="auto">
          <a:xfrm>
            <a:off x="5027613" y="2290763"/>
            <a:ext cx="1839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de-DE" sz="1800"/>
              <a:t>CA Track Finder</a:t>
            </a:r>
          </a:p>
        </p:txBody>
      </p:sp>
    </p:spTree>
    <p:extLst>
      <p:ext uri="{BB962C8B-B14F-4D97-AF65-F5344CB8AC3E}">
        <p14:creationId xmlns:p14="http://schemas.microsoft.com/office/powerpoint/2010/main" val="18397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altLang="de-DE">
                <a:ea typeface="ＭＳ Ｐゴシック" charset="-128"/>
              </a:rPr>
              <a:t>Muon trigger studies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 Friese</a:t>
            </a:r>
            <a:endParaRPr lang="de-DE"/>
          </a:p>
        </p:txBody>
      </p:sp>
      <p:sp>
        <p:nvSpPr>
          <p:cNvPr id="41988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CAFCA85-E4D5-5640-853A-BEBD11344431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29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1989" name="Textfeld 9"/>
          <p:cNvSpPr txBox="1">
            <a:spLocks noChangeArrowheads="1"/>
          </p:cNvSpPr>
          <p:nvPr/>
        </p:nvSpPr>
        <p:spPr bwMode="auto">
          <a:xfrm>
            <a:off x="576263" y="5718175"/>
            <a:ext cx="8005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GB" altLang="de-DE" sz="1800">
                <a:solidFill>
                  <a:srgbClr val="953735"/>
                </a:solidFill>
                <a:latin typeface="Calibri" charset="0"/>
              </a:rPr>
              <a:t>Investigation on several CPU / GPU architectures. Strong differences between different computing paradigms on same architecture.</a:t>
            </a:r>
          </a:p>
        </p:txBody>
      </p:sp>
      <p:pic>
        <p:nvPicPr>
          <p:cNvPr id="41990" name="Bild 7" descr="Bildschirmfoto 2013-11-15 um 07.45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922463"/>
            <a:ext cx="6481762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Bild 8" descr="Bildschirmfoto 2013-11-15 um 07.42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3887">
            <a:off x="6415088" y="839788"/>
            <a:ext cx="2284412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5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Complex Devices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22532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7ABC44-1855-194B-AF7B-A6CE13D6610A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2533" name="Picture 2" descr="C:\Users\senger\AppData\Local\Microsoft\Windows\Temporary Internet Files\Content.Outlook\JE4H31NI\CBM_Detektor_Ma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909638"/>
            <a:ext cx="7723187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ierung 9"/>
          <p:cNvGrpSpPr>
            <a:grpSpLocks/>
          </p:cNvGrpSpPr>
          <p:nvPr/>
        </p:nvGrpSpPr>
        <p:grpSpPr bwMode="auto">
          <a:xfrm>
            <a:off x="966788" y="2089150"/>
            <a:ext cx="1876425" cy="885825"/>
            <a:chOff x="966582" y="2088948"/>
            <a:chExt cx="1877374" cy="885707"/>
          </a:xfrm>
        </p:grpSpPr>
        <p:sp>
          <p:nvSpPr>
            <p:cNvPr id="22550" name="Textfeld 5"/>
            <p:cNvSpPr txBox="1">
              <a:spLocks noChangeArrowheads="1"/>
            </p:cNvSpPr>
            <p:nvPr/>
          </p:nvSpPr>
          <p:spPr bwMode="auto">
            <a:xfrm>
              <a:off x="966582" y="2088948"/>
              <a:ext cx="18773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400">
                  <a:latin typeface="Calibri" charset="0"/>
                  <a:cs typeface="Calibri" charset="0"/>
                </a:rPr>
                <a:t>Dipole magnet +</a:t>
              </a:r>
            </a:p>
            <a:p>
              <a:pPr eaLnBrk="1" hangingPunct="1"/>
              <a:r>
                <a:rPr lang="de-DE" sz="1400">
                  <a:latin typeface="Calibri" charset="0"/>
                  <a:cs typeface="Calibri" charset="0"/>
                </a:rPr>
                <a:t>Silicon Tracking System</a:t>
              </a:r>
            </a:p>
          </p:txBody>
        </p:sp>
        <p:cxnSp>
          <p:nvCxnSpPr>
            <p:cNvPr id="9" name="Gerade Verbindung 8"/>
            <p:cNvCxnSpPr>
              <a:stCxn id="22550" idx="2"/>
            </p:cNvCxnSpPr>
            <p:nvPr/>
          </p:nvCxnSpPr>
          <p:spPr>
            <a:xfrm>
              <a:off x="1905268" y="2612753"/>
              <a:ext cx="465373" cy="361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1" name="Gruppierung 17410"/>
          <p:cNvGrpSpPr>
            <a:grpSpLocks/>
          </p:cNvGrpSpPr>
          <p:nvPr/>
        </p:nvGrpSpPr>
        <p:grpSpPr bwMode="auto">
          <a:xfrm>
            <a:off x="2176463" y="1408113"/>
            <a:ext cx="831850" cy="1400175"/>
            <a:chOff x="2176478" y="1407771"/>
            <a:chExt cx="831142" cy="1399768"/>
          </a:xfrm>
        </p:grpSpPr>
        <p:sp>
          <p:nvSpPr>
            <p:cNvPr id="22548" name="Textfeld 12"/>
            <p:cNvSpPr txBox="1">
              <a:spLocks noChangeArrowheads="1"/>
            </p:cNvSpPr>
            <p:nvPr/>
          </p:nvSpPr>
          <p:spPr bwMode="auto">
            <a:xfrm>
              <a:off x="2176478" y="1407771"/>
              <a:ext cx="5349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400">
                  <a:latin typeface="Calibri" charset="0"/>
                  <a:cs typeface="Calibri" charset="0"/>
                </a:rPr>
                <a:t>RICH</a:t>
              </a:r>
            </a:p>
          </p:txBody>
        </p:sp>
        <p:cxnSp>
          <p:nvCxnSpPr>
            <p:cNvPr id="12" name="Gerade Verbindung 11"/>
            <p:cNvCxnSpPr>
              <a:stCxn id="22548" idx="2"/>
            </p:cNvCxnSpPr>
            <p:nvPr/>
          </p:nvCxnSpPr>
          <p:spPr>
            <a:xfrm>
              <a:off x="2444537" y="1715656"/>
              <a:ext cx="563083" cy="109188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2" name="Gruppierung 17411"/>
          <p:cNvGrpSpPr>
            <a:grpSpLocks/>
          </p:cNvGrpSpPr>
          <p:nvPr/>
        </p:nvGrpSpPr>
        <p:grpSpPr bwMode="auto">
          <a:xfrm>
            <a:off x="4489450" y="4768850"/>
            <a:ext cx="2303463" cy="1344613"/>
            <a:chOff x="4489450" y="4768850"/>
            <a:chExt cx="2303339" cy="1343830"/>
          </a:xfrm>
        </p:grpSpPr>
        <p:sp>
          <p:nvSpPr>
            <p:cNvPr id="22546" name="Textfeld 15"/>
            <p:cNvSpPr txBox="1">
              <a:spLocks noChangeArrowheads="1"/>
            </p:cNvSpPr>
            <p:nvPr/>
          </p:nvSpPr>
          <p:spPr bwMode="auto">
            <a:xfrm>
              <a:off x="5603842" y="5804903"/>
              <a:ext cx="11889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400">
                  <a:solidFill>
                    <a:schemeClr val="bg1"/>
                  </a:solidFill>
                  <a:latin typeface="Calibri" charset="0"/>
                  <a:cs typeface="Calibri" charset="0"/>
                </a:rPr>
                <a:t>Muon System</a:t>
              </a:r>
            </a:p>
          </p:txBody>
        </p:sp>
        <p:cxnSp>
          <p:nvCxnSpPr>
            <p:cNvPr id="15" name="Gerade Verbindung 14"/>
            <p:cNvCxnSpPr>
              <a:stCxn id="22546" idx="1"/>
            </p:cNvCxnSpPr>
            <p:nvPr/>
          </p:nvCxnSpPr>
          <p:spPr>
            <a:xfrm flipH="1" flipV="1">
              <a:off x="4489450" y="4768850"/>
              <a:ext cx="1114365" cy="1189932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0" name="Gruppierung 17409"/>
          <p:cNvGrpSpPr>
            <a:grpSpLocks/>
          </p:cNvGrpSpPr>
          <p:nvPr/>
        </p:nvGrpSpPr>
        <p:grpSpPr bwMode="auto">
          <a:xfrm>
            <a:off x="3454400" y="1252538"/>
            <a:ext cx="479425" cy="665162"/>
            <a:chOff x="3454502" y="1252394"/>
            <a:chExt cx="480094" cy="665306"/>
          </a:xfrm>
        </p:grpSpPr>
        <p:sp>
          <p:nvSpPr>
            <p:cNvPr id="22544" name="Textfeld 18"/>
            <p:cNvSpPr txBox="1">
              <a:spLocks noChangeArrowheads="1"/>
            </p:cNvSpPr>
            <p:nvPr/>
          </p:nvSpPr>
          <p:spPr bwMode="auto">
            <a:xfrm>
              <a:off x="3454502" y="1252394"/>
              <a:ext cx="4800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400">
                  <a:latin typeface="Calibri" charset="0"/>
                  <a:cs typeface="Calibri" charset="0"/>
                </a:rPr>
                <a:t>TRD</a:t>
              </a:r>
            </a:p>
          </p:txBody>
        </p:sp>
        <p:cxnSp>
          <p:nvCxnSpPr>
            <p:cNvPr id="22" name="Gerade Verbindung 21"/>
            <p:cNvCxnSpPr>
              <a:stCxn id="22544" idx="2"/>
            </p:cNvCxnSpPr>
            <p:nvPr/>
          </p:nvCxnSpPr>
          <p:spPr>
            <a:xfrm>
              <a:off x="3694550" y="1560436"/>
              <a:ext cx="192355" cy="35726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ierung 30"/>
          <p:cNvGrpSpPr>
            <a:grpSpLocks/>
          </p:cNvGrpSpPr>
          <p:nvPr/>
        </p:nvGrpSpPr>
        <p:grpSpPr bwMode="auto">
          <a:xfrm>
            <a:off x="7251700" y="3167063"/>
            <a:ext cx="954088" cy="307975"/>
            <a:chOff x="7251706" y="3166475"/>
            <a:chExt cx="953905" cy="307777"/>
          </a:xfrm>
        </p:grpSpPr>
        <p:sp>
          <p:nvSpPr>
            <p:cNvPr id="22542" name="Textfeld 20"/>
            <p:cNvSpPr txBox="1">
              <a:spLocks noChangeArrowheads="1"/>
            </p:cNvSpPr>
            <p:nvPr/>
          </p:nvSpPr>
          <p:spPr bwMode="auto">
            <a:xfrm>
              <a:off x="7735247" y="3166475"/>
              <a:ext cx="4703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400">
                  <a:solidFill>
                    <a:schemeClr val="bg1"/>
                  </a:solidFill>
                  <a:latin typeface="Calibri" charset="0"/>
                  <a:cs typeface="Calibri" charset="0"/>
                </a:rPr>
                <a:t>PSD</a:t>
              </a:r>
            </a:p>
          </p:txBody>
        </p:sp>
        <p:cxnSp>
          <p:nvCxnSpPr>
            <p:cNvPr id="26" name="Gerade Verbindung 25"/>
            <p:cNvCxnSpPr>
              <a:stCxn id="22542" idx="1"/>
            </p:cNvCxnSpPr>
            <p:nvPr/>
          </p:nvCxnSpPr>
          <p:spPr>
            <a:xfrm flipH="1">
              <a:off x="7251706" y="3320363"/>
              <a:ext cx="484095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08" name="Gruppierung 17407"/>
          <p:cNvGrpSpPr>
            <a:grpSpLocks/>
          </p:cNvGrpSpPr>
          <p:nvPr/>
        </p:nvGrpSpPr>
        <p:grpSpPr bwMode="auto">
          <a:xfrm>
            <a:off x="6097588" y="1255713"/>
            <a:ext cx="474662" cy="1004887"/>
            <a:chOff x="6098061" y="1255874"/>
            <a:chExt cx="473520" cy="1004726"/>
          </a:xfrm>
        </p:grpSpPr>
        <p:sp>
          <p:nvSpPr>
            <p:cNvPr id="22540" name="Textfeld 19"/>
            <p:cNvSpPr txBox="1">
              <a:spLocks noChangeArrowheads="1"/>
            </p:cNvSpPr>
            <p:nvPr/>
          </p:nvSpPr>
          <p:spPr bwMode="auto">
            <a:xfrm>
              <a:off x="6098061" y="1255874"/>
              <a:ext cx="4735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sz="1400">
                  <a:solidFill>
                    <a:schemeClr val="bg1"/>
                  </a:solidFill>
                  <a:latin typeface="Calibri" charset="0"/>
                  <a:cs typeface="Calibri" charset="0"/>
                </a:rPr>
                <a:t>TOF</a:t>
              </a:r>
            </a:p>
          </p:txBody>
        </p:sp>
        <p:cxnSp>
          <p:nvCxnSpPr>
            <p:cNvPr id="29" name="Gerade Verbindung 28"/>
            <p:cNvCxnSpPr/>
            <p:nvPr/>
          </p:nvCxnSpPr>
          <p:spPr>
            <a:xfrm flipH="1" flipV="1">
              <a:off x="6362535" y="1560625"/>
              <a:ext cx="153618" cy="699975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>
                <a:ea typeface="ＭＳ Ｐゴシック" charset="-128"/>
              </a:rPr>
              <a:t>Offline Computing</a:t>
            </a:r>
            <a:endParaRPr lang="en-GB" altLang="de-DE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37892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CB511E9-E49E-1E47-91BF-6F8B3143CA92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30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57200" y="1820863"/>
            <a:ext cx="8229600" cy="30766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309" indent="-228574" algn="l" defTabSz="4571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6" indent="-228574" algn="l" defTabSz="4571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05" indent="-228574" algn="l" defTabSz="4571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2" indent="-228574" algn="l" defTabSz="4571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Assuming we manage to solve the online computing issues, we will have some 5 PB per year on permanent storage.</a:t>
            </a:r>
          </a:p>
          <a:p>
            <a:pPr marL="0" indent="0">
              <a:buFont typeface="Arial" charset="0"/>
              <a:buNone/>
              <a:defRPr/>
            </a:pP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How to efficiently get physics results out of them?</a:t>
            </a:r>
          </a:p>
          <a:p>
            <a:pPr marL="0" indent="0" algn="ctr">
              <a:buFont typeface="Arial" charset="0"/>
              <a:buNone/>
              <a:defRPr/>
            </a:pP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altLang="de-DE">
                <a:ea typeface="ＭＳ Ｐゴシック" charset="-128"/>
              </a:rPr>
              <a:t>Computing Tasks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 Friese</a:t>
            </a:r>
            <a:endParaRPr lang="de-DE"/>
          </a:p>
        </p:txBody>
      </p:sp>
      <p:sp>
        <p:nvSpPr>
          <p:cNvPr id="18436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47D4280-EAF1-9047-9039-6558E0B4188F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31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2790894" y="3101668"/>
            <a:ext cx="3402067" cy="113264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>
                <a:solidFill>
                  <a:schemeClr val="tx1"/>
                </a:solidFill>
              </a:rPr>
              <a:t>Reconstruction</a:t>
            </a:r>
          </a:p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1600">
                <a:solidFill>
                  <a:schemeClr val="tx1"/>
                </a:solidFill>
              </a:rPr>
              <a:t>From raw data to tracks and particles</a:t>
            </a:r>
          </a:p>
        </p:txBody>
      </p:sp>
      <p:grpSp>
        <p:nvGrpSpPr>
          <p:cNvPr id="3" name="Gruppierung 2"/>
          <p:cNvGrpSpPr>
            <a:grpSpLocks/>
          </p:cNvGrpSpPr>
          <p:nvPr/>
        </p:nvGrpSpPr>
        <p:grpSpPr bwMode="auto">
          <a:xfrm>
            <a:off x="333375" y="1193800"/>
            <a:ext cx="8353425" cy="4808538"/>
            <a:chOff x="332647" y="1194338"/>
            <a:chExt cx="8354153" cy="4807595"/>
          </a:xfrm>
        </p:grpSpPr>
        <p:sp>
          <p:nvSpPr>
            <p:cNvPr id="7" name="Abgerundetes Rechteck 6"/>
            <p:cNvSpPr/>
            <p:nvPr/>
          </p:nvSpPr>
          <p:spPr>
            <a:xfrm>
              <a:off x="332647" y="1194339"/>
              <a:ext cx="3402067" cy="1481585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tx1"/>
                  </a:solidFill>
                </a:rPr>
                <a:t>Simulations</a:t>
              </a:r>
            </a:p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Transport / Detector Geometry</a:t>
              </a:r>
            </a:p>
            <a:p>
              <a:pPr algn="ctr"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Detector Response</a:t>
              </a:r>
            </a:p>
            <a:p>
              <a:pPr algn="ctr"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Digitisation</a:t>
              </a:r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5284733" y="4627393"/>
              <a:ext cx="3402067" cy="137454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b="1">
                  <a:solidFill>
                    <a:schemeClr val="tx1"/>
                  </a:solidFill>
                </a:rPr>
                <a:t>Analysis</a:t>
              </a:r>
            </a:p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GB" sz="1600">
                  <a:solidFill>
                    <a:schemeClr val="tx1"/>
                  </a:solidFill>
                </a:rPr>
                <a:t>From tracks to physics observables</a:t>
              </a:r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5135737" y="1194338"/>
              <a:ext cx="3402067" cy="1481585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b="1">
                  <a:solidFill>
                    <a:schemeClr val="tx1"/>
                  </a:solidFill>
                </a:rPr>
                <a:t>Online Systems</a:t>
              </a:r>
            </a:p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GB" sz="1600">
                  <a:solidFill>
                    <a:schemeClr val="tx1"/>
                  </a:solidFill>
                </a:rPr>
                <a:t>Data transport</a:t>
              </a:r>
            </a:p>
            <a:p>
              <a:pPr algn="ctr">
                <a:defRPr/>
              </a:pPr>
              <a:r>
                <a:rPr lang="en-GB" sz="1600">
                  <a:solidFill>
                    <a:schemeClr val="tx1"/>
                  </a:solidFill>
                </a:rPr>
                <a:t>Event building</a:t>
              </a:r>
            </a:p>
            <a:p>
              <a:pPr algn="ctr">
                <a:defRPr/>
              </a:pPr>
              <a:r>
                <a:rPr lang="en-GB" sz="1600">
                  <a:solidFill>
                    <a:schemeClr val="tx1"/>
                  </a:solidFill>
                </a:rPr>
                <a:t>Data distribution and management </a:t>
              </a:r>
            </a:p>
          </p:txBody>
        </p:sp>
        <p:sp>
          <p:nvSpPr>
            <p:cNvPr id="11" name="Abgerundetes Rechteck 10"/>
            <p:cNvSpPr/>
            <p:nvPr/>
          </p:nvSpPr>
          <p:spPr>
            <a:xfrm>
              <a:off x="332647" y="4627392"/>
              <a:ext cx="3402067" cy="137454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b="1">
                  <a:solidFill>
                    <a:schemeClr val="tx1"/>
                  </a:solidFill>
                </a:rPr>
                <a:t>Services</a:t>
              </a:r>
            </a:p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GB" sz="1600">
                  <a:solidFill>
                    <a:schemeClr val="tx1"/>
                  </a:solidFill>
                </a:rPr>
                <a:t>Experiment Control System</a:t>
              </a:r>
            </a:p>
            <a:p>
              <a:pPr algn="ctr">
                <a:defRPr/>
              </a:pPr>
              <a:r>
                <a:rPr lang="en-GB" sz="1600">
                  <a:solidFill>
                    <a:schemeClr val="tx1"/>
                  </a:solidFill>
                </a:rPr>
                <a:t>Databases</a:t>
              </a:r>
            </a:p>
          </p:txBody>
        </p:sp>
        <p:cxnSp>
          <p:nvCxnSpPr>
            <p:cNvPr id="13" name="Gewinkelte Verbindung 12"/>
            <p:cNvCxnSpPr/>
            <p:nvPr/>
          </p:nvCxnSpPr>
          <p:spPr>
            <a:xfrm rot="16200000" flipH="1">
              <a:off x="3362827" y="2261656"/>
              <a:ext cx="1212612" cy="468353"/>
            </a:xfrm>
            <a:prstGeom prst="bentConnector3">
              <a:avLst>
                <a:gd name="adj1" fmla="val 259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winkelte Verbindung 17"/>
            <p:cNvCxnSpPr/>
            <p:nvPr/>
          </p:nvCxnSpPr>
          <p:spPr>
            <a:xfrm rot="10800000" flipV="1">
              <a:off x="4566879" y="1935556"/>
              <a:ext cx="568375" cy="1166583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winkelte Verbindung 19"/>
            <p:cNvCxnSpPr/>
            <p:nvPr/>
          </p:nvCxnSpPr>
          <p:spPr>
            <a:xfrm rot="5400000" flipH="1" flipV="1">
              <a:off x="1932329" y="3769445"/>
              <a:ext cx="958662" cy="757303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winkelte Verbindung 21"/>
            <p:cNvCxnSpPr/>
            <p:nvPr/>
          </p:nvCxnSpPr>
          <p:spPr>
            <a:xfrm>
              <a:off x="3734956" y="5314680"/>
              <a:ext cx="1549535" cy="0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winkelte Verbindung 23"/>
            <p:cNvCxnSpPr/>
            <p:nvPr/>
          </p:nvCxnSpPr>
          <p:spPr>
            <a:xfrm>
              <a:off x="6192621" y="3668766"/>
              <a:ext cx="793819" cy="958662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 flipV="1">
              <a:off x="3734956" y="1572089"/>
              <a:ext cx="1400297" cy="15872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 flipV="1">
              <a:off x="1209023" y="2675186"/>
              <a:ext cx="0" cy="19522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44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>
                <a:ea typeface="ＭＳ Ｐゴシック" charset="-128"/>
              </a:rPr>
              <a:t>Distributed Computing</a:t>
            </a:r>
            <a:endParaRPr lang="en-GB" altLang="de-DE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37892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CB511E9-E49E-1E47-91BF-6F8B3143CA92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32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281113"/>
            <a:ext cx="8229600" cy="50149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10 years ago, LHC experiments were confronted with a similar problem. The amount of data was too large to be handled on a single site.</a:t>
            </a:r>
            <a:endParaRPr lang="en-GB" altLang="de-DE" sz="2000" dirty="0">
              <a:solidFill>
                <a:srgbClr val="953735"/>
              </a:solidFill>
              <a:ea typeface="ＭＳ Ｐゴシック" charset="-128"/>
            </a:endParaRPr>
          </a:p>
          <a:p>
            <a:pPr>
              <a:spcAft>
                <a:spcPts val="600"/>
              </a:spcAft>
            </a:pP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The answer was GRID computing: data and data processing are distributed on many sites worldwide.</a:t>
            </a:r>
          </a:p>
          <a:p>
            <a:pPr>
              <a:spcAft>
                <a:spcPts val="600"/>
              </a:spcAft>
            </a:pP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To be considered are three factors:</a:t>
            </a:r>
          </a:p>
          <a:p>
            <a:pPr lvl="1">
              <a:spcAft>
                <a:spcPts val="600"/>
              </a:spcAft>
            </a:pPr>
            <a:r>
              <a:rPr lang="en-GB" altLang="de-DE" sz="1600" dirty="0" smtClean="0">
                <a:solidFill>
                  <a:srgbClr val="953735"/>
                </a:solidFill>
                <a:ea typeface="ＭＳ Ｐゴシック" charset="-128"/>
              </a:rPr>
              <a:t>Computing power</a:t>
            </a:r>
          </a:p>
          <a:p>
            <a:pPr lvl="1">
              <a:spcAft>
                <a:spcPts val="600"/>
              </a:spcAft>
            </a:pPr>
            <a:r>
              <a:rPr lang="en-GB" altLang="de-DE" sz="1600" dirty="0" smtClean="0">
                <a:solidFill>
                  <a:srgbClr val="953735"/>
                </a:solidFill>
                <a:ea typeface="ＭＳ Ｐゴシック" charset="-128"/>
              </a:rPr>
              <a:t>Storage capacity</a:t>
            </a:r>
          </a:p>
          <a:p>
            <a:pPr lvl="1">
              <a:spcAft>
                <a:spcPts val="600"/>
              </a:spcAft>
            </a:pPr>
            <a:r>
              <a:rPr lang="en-GB" altLang="de-DE" sz="1600" dirty="0" smtClean="0">
                <a:solidFill>
                  <a:srgbClr val="953735"/>
                </a:solidFill>
                <a:ea typeface="ＭＳ Ｐゴシック" charset="-128"/>
              </a:rPr>
              <a:t>Data transfer between sites</a:t>
            </a:r>
            <a:endParaRPr lang="en-GB" altLang="de-DE" sz="1600" dirty="0">
              <a:solidFill>
                <a:srgbClr val="953735"/>
              </a:solidFill>
              <a:ea typeface="ＭＳ Ｐゴシック" charset="-128"/>
            </a:endParaRPr>
          </a:p>
          <a:p>
            <a:pPr>
              <a:spcAft>
                <a:spcPts val="600"/>
              </a:spcAft>
            </a:pP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Experience shows that the limiting factors are</a:t>
            </a:r>
          </a:p>
          <a:p>
            <a:pPr lvl="1">
              <a:spcAft>
                <a:spcPts val="600"/>
              </a:spcAft>
            </a:pPr>
            <a:r>
              <a:rPr lang="en-GB" altLang="de-DE" sz="1600" dirty="0" smtClean="0">
                <a:solidFill>
                  <a:srgbClr val="953735"/>
                </a:solidFill>
                <a:ea typeface="ＭＳ Ｐゴシック" charset="-128"/>
              </a:rPr>
              <a:t>Network bandwidth</a:t>
            </a:r>
          </a:p>
          <a:p>
            <a:pPr lvl="1">
              <a:spcAft>
                <a:spcPts val="600"/>
              </a:spcAft>
            </a:pPr>
            <a:r>
              <a:rPr lang="en-GB" altLang="de-DE" sz="1600" dirty="0" smtClean="0">
                <a:solidFill>
                  <a:srgbClr val="953735"/>
                </a:solidFill>
                <a:ea typeface="ＭＳ Ｐゴシック" charset="-128"/>
              </a:rPr>
              <a:t>Site administration</a:t>
            </a:r>
            <a:endParaRPr lang="en-GB" altLang="de-DE" sz="1600" dirty="0">
              <a:solidFill>
                <a:srgbClr val="953735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dirty="0" smtClean="0">
                <a:ea typeface="ＭＳ Ｐゴシック" charset="-128"/>
              </a:rPr>
              <a:t>New Paradigms for CBM / FAIR</a:t>
            </a:r>
            <a:endParaRPr lang="en-GB" altLang="de-DE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37892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CB511E9-E49E-1E47-91BF-6F8B3143CA92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33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1281113"/>
            <a:ext cx="8229600" cy="501491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Today, the entire LHC grid compute power could easily be concentrated in one large computing centre.</a:t>
            </a:r>
          </a:p>
          <a:p>
            <a:pPr>
              <a:spcAft>
                <a:spcPts val="600"/>
              </a:spcAft>
            </a:pP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The CBM Online Compute Cluster (</a:t>
            </a:r>
            <a:r>
              <a:rPr lang="de-DE" altLang="de-DE" sz="2000" dirty="0" smtClean="0">
                <a:solidFill>
                  <a:srgbClr val="953735"/>
                </a:solidFill>
                <a:ea typeface="ＭＳ Ｐゴシック" charset="-128"/>
              </a:rPr>
              <a:t>~10</a:t>
            </a:r>
            <a:r>
              <a:rPr lang="de-DE" altLang="de-DE" sz="2000" baseline="30000" dirty="0" smtClean="0">
                <a:solidFill>
                  <a:srgbClr val="953735"/>
                </a:solidFill>
                <a:ea typeface="ＭＳ Ｐゴシック" charset="-128"/>
              </a:rPr>
              <a:t>5</a:t>
            </a:r>
            <a:r>
              <a:rPr lang="de-DE" altLang="de-DE" sz="2000" dirty="0" smtClean="0">
                <a:solidFill>
                  <a:srgbClr val="953735"/>
                </a:solidFill>
                <a:ea typeface="ＭＳ Ｐゴシック" charset="-128"/>
              </a:rPr>
              <a:t> </a:t>
            </a:r>
            <a:r>
              <a:rPr lang="de-DE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cores</a:t>
            </a:r>
            <a:r>
              <a:rPr lang="de-DE" altLang="de-DE" sz="2000" dirty="0" smtClean="0">
                <a:solidFill>
                  <a:srgbClr val="953735"/>
                </a:solidFill>
                <a:ea typeface="ＭＳ Ｐゴシック" charset="-128"/>
              </a:rPr>
              <a:t>) 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is commodity hardware; it can be used for offline computing between runtimes ( ¾ of the year ).</a:t>
            </a:r>
            <a:endParaRPr lang="en-GB" altLang="de-DE" sz="2000" dirty="0">
              <a:solidFill>
                <a:srgbClr val="953735"/>
              </a:solidFill>
              <a:ea typeface="ＭＳ Ｐゴシック" charset="-128"/>
            </a:endParaRPr>
          </a:p>
          <a:p>
            <a:pPr>
              <a:spcAft>
                <a:spcPts val="600"/>
              </a:spcAft>
            </a:pP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Since reconstruction must be fast (performable in real-time!), there is no need to store reconstructed data. Analysis can always start from raw data.</a:t>
            </a:r>
          </a:p>
          <a:p>
            <a:pPr>
              <a:spcAft>
                <a:spcPts val="600"/>
              </a:spcAft>
            </a:pP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Strategy tends towards a small number of large centres connected by high-speed links - details still to be worked out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.</a:t>
            </a:r>
            <a:endParaRPr lang="en-GB" altLang="de-DE" sz="2000" dirty="0" smtClean="0">
              <a:solidFill>
                <a:srgbClr val="953735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40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37892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CB511E9-E49E-1E47-91BF-6F8B3143CA92}" type="slidenum">
              <a:rPr lang="de-DE" alt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34</a:t>
            </a:fld>
            <a:endParaRPr lang="de-DE" alt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2370138" y="1882508"/>
            <a:ext cx="3981236" cy="103535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309" indent="-228574" algn="l" defTabSz="4571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6" indent="-228574" algn="l" defTabSz="4571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05" indent="-228574" algn="l" defTabSz="4571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2" indent="-228574" algn="l" defTabSz="4571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Thanks for the attention!</a:t>
            </a:r>
          </a:p>
          <a:p>
            <a:pPr marL="0" indent="0" algn="ctr">
              <a:buFont typeface="Arial" charset="0"/>
              <a:buNone/>
              <a:defRPr/>
            </a:pP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570163"/>
            <a:ext cx="8229600" cy="911225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Tasks for reconstruction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2355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FB6211-C219-444A-A764-84C27C2D020C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„Reconstruction“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24580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E08B14-6EA1-D341-9728-B360693A482A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4581" name="Bild 7" descr="urqmd-pictu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1831975"/>
            <a:ext cx="14922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" descr="C:\Users\senger\AppData\Local\Microsoft\Windows\Temporary Internet Files\Content.Outlook\JE4H31NI\CBM_Detektor_Ma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t="7095" r="7043"/>
          <a:stretch>
            <a:fillRect/>
          </a:stretch>
        </p:blipFill>
        <p:spPr bwMode="auto">
          <a:xfrm>
            <a:off x="3217863" y="1584325"/>
            <a:ext cx="20066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feld 20"/>
          <p:cNvSpPr txBox="1">
            <a:spLocks noChangeArrowheads="1"/>
          </p:cNvSpPr>
          <p:nvPr/>
        </p:nvSpPr>
        <p:spPr bwMode="auto">
          <a:xfrm>
            <a:off x="1030288" y="1214438"/>
            <a:ext cx="1127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900"/>
              </a:spcAft>
            </a:pPr>
            <a:r>
              <a:rPr lang="en-GB" sz="1800">
                <a:solidFill>
                  <a:srgbClr val="953735"/>
                </a:solidFill>
                <a:latin typeface="Calibri" charset="0"/>
              </a:rPr>
              <a:t>Particles</a:t>
            </a:r>
          </a:p>
        </p:txBody>
      </p:sp>
      <p:sp>
        <p:nvSpPr>
          <p:cNvPr id="24584" name="Textfeld 20"/>
          <p:cNvSpPr txBox="1">
            <a:spLocks noChangeArrowheads="1"/>
          </p:cNvSpPr>
          <p:nvPr/>
        </p:nvSpPr>
        <p:spPr bwMode="auto">
          <a:xfrm>
            <a:off x="3544888" y="1214438"/>
            <a:ext cx="150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900"/>
              </a:spcAft>
            </a:pPr>
            <a:r>
              <a:rPr lang="en-GB" sz="1800">
                <a:solidFill>
                  <a:srgbClr val="953735"/>
                </a:solidFill>
                <a:latin typeface="Calibri" charset="0"/>
              </a:rPr>
              <a:t>Detector</a:t>
            </a:r>
          </a:p>
        </p:txBody>
      </p:sp>
      <p:sp>
        <p:nvSpPr>
          <p:cNvPr id="6" name="Magnetplattenspeicher 5"/>
          <p:cNvSpPr/>
          <p:nvPr/>
        </p:nvSpPr>
        <p:spPr>
          <a:xfrm>
            <a:off x="6199188" y="1582738"/>
            <a:ext cx="642937" cy="1668462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/>
              <a:t>001101011010101000110001011100100110</a:t>
            </a:r>
          </a:p>
        </p:txBody>
      </p:sp>
      <p:sp>
        <p:nvSpPr>
          <p:cNvPr id="24586" name="Textfeld 20"/>
          <p:cNvSpPr txBox="1">
            <a:spLocks noChangeArrowheads="1"/>
          </p:cNvSpPr>
          <p:nvPr/>
        </p:nvSpPr>
        <p:spPr bwMode="auto">
          <a:xfrm>
            <a:off x="5827713" y="1214438"/>
            <a:ext cx="150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900"/>
              </a:spcAft>
            </a:pPr>
            <a:r>
              <a:rPr lang="en-GB" sz="1800">
                <a:solidFill>
                  <a:srgbClr val="953735"/>
                </a:solidFill>
                <a:latin typeface="Calibri" charset="0"/>
              </a:rPr>
              <a:t>Raw Data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2370138" y="2157413"/>
            <a:ext cx="663575" cy="2190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5373688" y="2157413"/>
            <a:ext cx="663575" cy="2190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Ovale Legende 11"/>
          <p:cNvSpPr/>
          <p:nvPr/>
        </p:nvSpPr>
        <p:spPr>
          <a:xfrm>
            <a:off x="6937375" y="2457450"/>
            <a:ext cx="2084388" cy="2525713"/>
          </a:xfrm>
          <a:prstGeom prst="wedgeEllipseCallout">
            <a:avLst>
              <a:gd name="adj1" fmla="val -71939"/>
              <a:gd name="adj2" fmla="val -489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Hi, I am channel 31846002. If you have a DAQ map, you will know that this is strip 348 of module l4u03 of the fourth layer of the main tracker. I just saw a charge of 11 ADC units. My clock reads 723948532 ns.</a:t>
            </a:r>
          </a:p>
        </p:txBody>
      </p:sp>
      <p:sp>
        <p:nvSpPr>
          <p:cNvPr id="14" name="Rechteckiger Pfeil 13"/>
          <p:cNvSpPr/>
          <p:nvPr/>
        </p:nvSpPr>
        <p:spPr>
          <a:xfrm rot="10800000">
            <a:off x="2370138" y="3549650"/>
            <a:ext cx="4206875" cy="696913"/>
          </a:xfrm>
          <a:prstGeom prst="bentArrow">
            <a:avLst>
              <a:gd name="adj1" fmla="val 25000"/>
              <a:gd name="adj2" fmla="val 24019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24591" name="Textfeld 7"/>
          <p:cNvSpPr txBox="1">
            <a:spLocks noChangeArrowheads="1"/>
          </p:cNvSpPr>
          <p:nvPr/>
        </p:nvSpPr>
        <p:spPr bwMode="auto">
          <a:xfrm>
            <a:off x="1387475" y="4427538"/>
            <a:ext cx="5318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900"/>
              </a:spcAft>
            </a:pPr>
            <a:r>
              <a:rPr lang="en-GB" sz="1800">
                <a:solidFill>
                  <a:srgbClr val="953735"/>
                </a:solidFill>
                <a:latin typeface="Calibri" charset="0"/>
              </a:rPr>
              <a:t>Reconstruction delivers a list of particles (trajectories) with momenta (and ID), which is the input for the higher-level physics analysis.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Reconstruction Tasks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52525"/>
            <a:ext cx="8229600" cy="5168900"/>
          </a:xfrm>
        </p:spPr>
        <p:txBody>
          <a:bodyPr/>
          <a:lstStyle/>
          <a:p>
            <a:pPr>
              <a:defRPr/>
            </a:pP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are typically pattern recognition issues</a:t>
            </a:r>
          </a:p>
          <a:p>
            <a:pPr>
              <a:defRPr/>
            </a:pP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act both local…</a:t>
            </a:r>
          </a:p>
          <a:p>
            <a:pPr lvl="1">
              <a:defRPr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cluster / hit finding 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local track finding</a:t>
            </a:r>
          </a:p>
          <a:p>
            <a:pPr>
              <a:defRPr/>
            </a:pP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… or global</a:t>
            </a:r>
          </a:p>
          <a:p>
            <a:pPr lvl="1">
              <a:defRPr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connect track information from different detector systems</a:t>
            </a:r>
          </a:p>
          <a:p>
            <a:pPr>
              <a:defRPr/>
            </a:pPr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lgorithms are usually developed by experts and executed in a central production.</a:t>
            </a:r>
          </a:p>
          <a:p>
            <a:pPr>
              <a:defRPr/>
            </a:pP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Results are provided to the physics users in some suitable event format.</a:t>
            </a:r>
          </a:p>
          <a:p>
            <a:pPr lvl="1">
              <a:defRPr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user normally does not see raw data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25605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13CE59-79F1-AC40-8880-A3546FDB8E63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Example: Track Finding in the Main Tracker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26628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B69663-2C57-4C44-9A30-6FD8E82E264F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8" name="Picture 11" descr="UrQMD_Jan2011_c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088" y="1301750"/>
            <a:ext cx="2881312" cy="22431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435100"/>
            <a:ext cx="2033588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Grafik 24" descr="Reco_XZVi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4121150"/>
            <a:ext cx="2487612" cy="2366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7863" y="4119563"/>
            <a:ext cx="2552700" cy="236855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3" name="Textfeld 20"/>
          <p:cNvSpPr txBox="1">
            <a:spLocks noChangeArrowheads="1"/>
          </p:cNvSpPr>
          <p:nvPr/>
        </p:nvSpPr>
        <p:spPr bwMode="auto">
          <a:xfrm>
            <a:off x="457200" y="1065213"/>
            <a:ext cx="242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GB" sz="1800">
                <a:solidFill>
                  <a:srgbClr val="953735"/>
                </a:solidFill>
                <a:latin typeface="Calibri" charset="0"/>
              </a:rPr>
              <a:t>Silicon Tracking System</a:t>
            </a:r>
          </a:p>
        </p:txBody>
      </p:sp>
      <p:sp>
        <p:nvSpPr>
          <p:cNvPr id="26634" name="Textfeld 20"/>
          <p:cNvSpPr txBox="1">
            <a:spLocks noChangeArrowheads="1"/>
          </p:cNvSpPr>
          <p:nvPr/>
        </p:nvSpPr>
        <p:spPr bwMode="auto">
          <a:xfrm>
            <a:off x="5600700" y="962025"/>
            <a:ext cx="242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GB" sz="1800">
                <a:solidFill>
                  <a:srgbClr val="953735"/>
                </a:solidFill>
                <a:latin typeface="Calibri" charset="0"/>
              </a:rPr>
              <a:t>Event Display</a:t>
            </a:r>
          </a:p>
        </p:txBody>
      </p:sp>
      <p:sp>
        <p:nvSpPr>
          <p:cNvPr id="26635" name="Textfeld 20"/>
          <p:cNvSpPr txBox="1">
            <a:spLocks noChangeArrowheads="1"/>
          </p:cNvSpPr>
          <p:nvPr/>
        </p:nvSpPr>
        <p:spPr bwMode="auto">
          <a:xfrm>
            <a:off x="1804988" y="3749675"/>
            <a:ext cx="242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GB" sz="1800">
                <a:solidFill>
                  <a:srgbClr val="953735"/>
                </a:solidFill>
                <a:latin typeface="Calibri" charset="0"/>
              </a:rPr>
              <a:t>Reconstructed Tracks</a:t>
            </a:r>
          </a:p>
        </p:txBody>
      </p:sp>
      <p:sp>
        <p:nvSpPr>
          <p:cNvPr id="26636" name="Textfeld 7"/>
          <p:cNvSpPr txBox="1">
            <a:spLocks noChangeArrowheads="1"/>
          </p:cNvSpPr>
          <p:nvPr/>
        </p:nvSpPr>
        <p:spPr bwMode="auto">
          <a:xfrm>
            <a:off x="5935663" y="3935413"/>
            <a:ext cx="2824162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GB" sz="1800">
                <a:solidFill>
                  <a:srgbClr val="953735"/>
                </a:solidFill>
                <a:latin typeface="Calibri" charset="0"/>
              </a:rPr>
              <a:t>Track finding: define a set of measurements (hits) which belong to one and the same trajectory (particle)</a:t>
            </a:r>
          </a:p>
          <a:p>
            <a:pPr eaLnBrk="1" hangingPunct="1">
              <a:spcAft>
                <a:spcPts val="900"/>
              </a:spcAft>
            </a:pPr>
            <a:endParaRPr lang="en-GB" sz="1800">
              <a:solidFill>
                <a:srgbClr val="953735"/>
              </a:solidFill>
              <a:latin typeface="Calibri" charset="0"/>
            </a:endParaRPr>
          </a:p>
          <a:p>
            <a:pPr eaLnBrk="1" hangingPunct="1">
              <a:spcAft>
                <a:spcPts val="900"/>
              </a:spcAft>
            </a:pPr>
            <a:r>
              <a:rPr lang="en-GB" sz="1800">
                <a:solidFill>
                  <a:srgbClr val="953735"/>
                </a:solidFill>
                <a:latin typeface="Calibri" charset="0"/>
              </a:rPr>
              <a:t>Difficulty: Large number of hits; fake hits exceed true hits by factors.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Similar: Track Finding in the MUCH and TRD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27652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DF219E-10FC-8D49-B47E-5F01A7B20595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7653" name="Textfeld 20"/>
          <p:cNvSpPr txBox="1">
            <a:spLocks noChangeArrowheads="1"/>
          </p:cNvSpPr>
          <p:nvPr/>
        </p:nvSpPr>
        <p:spPr bwMode="auto">
          <a:xfrm>
            <a:off x="1804988" y="3749675"/>
            <a:ext cx="242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GB" sz="1800">
                <a:solidFill>
                  <a:srgbClr val="953735"/>
                </a:solidFill>
                <a:latin typeface="Calibri" charset="0"/>
              </a:rPr>
              <a:t>Reconstructed Tracks</a:t>
            </a:r>
          </a:p>
        </p:txBody>
      </p:sp>
      <p:sp>
        <p:nvSpPr>
          <p:cNvPr id="27654" name="Textfeld 7"/>
          <p:cNvSpPr txBox="1">
            <a:spLocks noChangeArrowheads="1"/>
          </p:cNvSpPr>
          <p:nvPr/>
        </p:nvSpPr>
        <p:spPr bwMode="auto">
          <a:xfrm>
            <a:off x="1219200" y="4314825"/>
            <a:ext cx="2824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GB" sz="1800">
                <a:solidFill>
                  <a:srgbClr val="953735"/>
                </a:solidFill>
                <a:latin typeface="Calibri" charset="0"/>
              </a:rPr>
              <a:t>Muon System: Outside magnetic field (straight tracks), but absorber layers complicate tracking</a:t>
            </a:r>
          </a:p>
        </p:txBody>
      </p:sp>
      <p:pic>
        <p:nvPicPr>
          <p:cNvPr id="27655" name="Bild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22400"/>
            <a:ext cx="260667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422400"/>
            <a:ext cx="2655887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feld 7"/>
          <p:cNvSpPr txBox="1">
            <a:spLocks noChangeArrowheads="1"/>
          </p:cNvSpPr>
          <p:nvPr/>
        </p:nvSpPr>
        <p:spPr bwMode="auto">
          <a:xfrm>
            <a:off x="4662488" y="4314825"/>
            <a:ext cx="28225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GB" sz="1800">
                <a:solidFill>
                  <a:srgbClr val="953735"/>
                </a:solidFill>
                <a:latin typeface="Calibri" charset="0"/>
              </a:rPr>
              <a:t>TRD: Outside magnetic field (straight tracks); coordinate resolution worse than 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Another Example: Ring Finding in the RICH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CBM Physics Workshop, Rangpo, 23 June 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 Friese</a:t>
            </a:r>
            <a:endParaRPr lang="de-DE"/>
          </a:p>
        </p:txBody>
      </p:sp>
      <p:sp>
        <p:nvSpPr>
          <p:cNvPr id="28676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25A234-D49B-9F42-903A-7A2A72ECCF62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8677" name="Bild 7" descr="ri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071563"/>
            <a:ext cx="308451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feld 8"/>
          <p:cNvSpPr txBox="1">
            <a:spLocks noChangeArrowheads="1"/>
          </p:cNvSpPr>
          <p:nvPr/>
        </p:nvSpPr>
        <p:spPr bwMode="auto">
          <a:xfrm>
            <a:off x="457200" y="4752975"/>
            <a:ext cx="3889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GB" sz="1800" smtClean="0">
                <a:solidFill>
                  <a:srgbClr val="953735"/>
                </a:solidFill>
                <a:latin typeface="Calibri" charset="0"/>
              </a:rPr>
              <a:t>Cherenkov light emitted by electrons in the radiator is mirrored and  focused into rings onto the photodetector plane.</a:t>
            </a:r>
            <a:endParaRPr lang="en-GB" sz="1800">
              <a:solidFill>
                <a:srgbClr val="953735"/>
              </a:solidFill>
              <a:latin typeface="Calibri" charset="0"/>
            </a:endParaRPr>
          </a:p>
        </p:txBody>
      </p:sp>
      <p:pic>
        <p:nvPicPr>
          <p:cNvPr id="28679" name="Picture 7" descr="comp_eve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16907" r="10001" b="32372"/>
          <a:stretch>
            <a:fillRect/>
          </a:stretch>
        </p:blipFill>
        <p:spPr bwMode="auto">
          <a:xfrm>
            <a:off x="3833813" y="1425575"/>
            <a:ext cx="500856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feld 10"/>
          <p:cNvSpPr txBox="1">
            <a:spLocks noChangeArrowheads="1"/>
          </p:cNvSpPr>
          <p:nvPr/>
        </p:nvSpPr>
        <p:spPr bwMode="auto">
          <a:xfrm>
            <a:off x="4797425" y="4465638"/>
            <a:ext cx="38893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GB" sz="1800" smtClean="0">
                <a:solidFill>
                  <a:srgbClr val="953735"/>
                </a:solidFill>
                <a:latin typeface="Calibri" charset="0"/>
              </a:rPr>
              <a:t>Problems:</a:t>
            </a:r>
          </a:p>
          <a:p>
            <a:pPr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GB" sz="1800" smtClean="0">
                <a:solidFill>
                  <a:srgbClr val="953735"/>
                </a:solidFill>
                <a:latin typeface="Calibri" charset="0"/>
              </a:rPr>
              <a:t>High hit / ring density</a:t>
            </a:r>
          </a:p>
          <a:p>
            <a:pPr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GB" sz="1800" smtClean="0">
                <a:solidFill>
                  <a:srgbClr val="953735"/>
                </a:solidFill>
                <a:latin typeface="Calibri" charset="0"/>
              </a:rPr>
              <a:t>Overlapping rings</a:t>
            </a:r>
          </a:p>
          <a:p>
            <a:pPr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GB" sz="1800" smtClean="0">
                <a:solidFill>
                  <a:srgbClr val="953735"/>
                </a:solidFill>
                <a:latin typeface="Calibri" charset="0"/>
              </a:rPr>
              <a:t>Ring distortions</a:t>
            </a:r>
            <a:endParaRPr lang="en-GB" sz="1800">
              <a:solidFill>
                <a:srgbClr val="953735"/>
              </a:solidFill>
              <a:latin typeface="Calibri" charset="0"/>
            </a:endParaRPr>
          </a:p>
        </p:txBody>
      </p:sp>
      <p:sp>
        <p:nvSpPr>
          <p:cNvPr id="28681" name="Textfeld 20"/>
          <p:cNvSpPr txBox="1">
            <a:spLocks noChangeArrowheads="1"/>
          </p:cNvSpPr>
          <p:nvPr/>
        </p:nvSpPr>
        <p:spPr bwMode="auto">
          <a:xfrm>
            <a:off x="5600700" y="962025"/>
            <a:ext cx="242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GB" sz="1800">
                <a:solidFill>
                  <a:srgbClr val="953735"/>
                </a:solidFill>
                <a:latin typeface="Calibri" charset="0"/>
              </a:rPr>
              <a:t>Event Display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1942</Words>
  <Application>Microsoft Macintosh PowerPoint</Application>
  <PresentationFormat>Bildschirmpräsentation (4:3)</PresentationFormat>
  <Paragraphs>342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8" baseType="lpstr">
      <vt:lpstr>Calibri</vt:lpstr>
      <vt:lpstr>ＭＳ Ｐゴシック</vt:lpstr>
      <vt:lpstr>Arial</vt:lpstr>
      <vt:lpstr>Office-Design</vt:lpstr>
      <vt:lpstr>Computing in CBM</vt:lpstr>
      <vt:lpstr>Complex Tasks</vt:lpstr>
      <vt:lpstr>Complex Devices</vt:lpstr>
      <vt:lpstr>  </vt:lpstr>
      <vt:lpstr>„Reconstruction“</vt:lpstr>
      <vt:lpstr>Reconstruction Tasks</vt:lpstr>
      <vt:lpstr>Example: Track Finding in the Main Tracker</vt:lpstr>
      <vt:lpstr>Similar: Track Finding in the MUCH and TRD</vt:lpstr>
      <vt:lpstr>Another Example: Ring Finding in the RICH</vt:lpstr>
      <vt:lpstr>Event Reconstruction: A First Upshot</vt:lpstr>
      <vt:lpstr>  </vt:lpstr>
      <vt:lpstr>The Shopping List</vt:lpstr>
      <vt:lpstr>The Rate Landscape</vt:lpstr>
      <vt:lpstr>Limiting Factors</vt:lpstr>
      <vt:lpstr>The Data Rate Problem</vt:lpstr>
      <vt:lpstr>The Online Task</vt:lpstr>
      <vt:lpstr>  </vt:lpstr>
      <vt:lpstr>A Trigger Example (Schematic)</vt:lpstr>
      <vt:lpstr>Why a Triggered Readout Does Not Work for CBM</vt:lpstr>
      <vt:lpstr>Free Streaming Read-out and Data Aqcuisition</vt:lpstr>
      <vt:lpstr>Triggered and Free-Running Readout</vt:lpstr>
      <vt:lpstr>DAQ and First-Level Event Selector</vt:lpstr>
      <vt:lpstr>FLES Architecture</vt:lpstr>
      <vt:lpstr>Time Slice: Interface to Online Reconstruction</vt:lpstr>
      <vt:lpstr>Consequences for Online Computing</vt:lpstr>
      <vt:lpstr>Where to parallelize?</vt:lpstr>
      <vt:lpstr>Parallelisation within event</vt:lpstr>
      <vt:lpstr>Ways to parallelize: multi-threading</vt:lpstr>
      <vt:lpstr>Muon trigger studies</vt:lpstr>
      <vt:lpstr>Offline Computing</vt:lpstr>
      <vt:lpstr>Computing Tasks</vt:lpstr>
      <vt:lpstr>Distributed Computing</vt:lpstr>
      <vt:lpstr>New Paradigms for CBM / FAIR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Volker Friese</dc:creator>
  <cp:lastModifiedBy>Microsoft Office-Anwender</cp:lastModifiedBy>
  <cp:revision>209</cp:revision>
  <cp:lastPrinted>2011-07-04T06:08:36Z</cp:lastPrinted>
  <dcterms:created xsi:type="dcterms:W3CDTF">2011-07-03T23:33:42Z</dcterms:created>
  <dcterms:modified xsi:type="dcterms:W3CDTF">2016-06-23T04:22:09Z</dcterms:modified>
</cp:coreProperties>
</file>