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537" r:id="rId2"/>
    <p:sldId id="538" r:id="rId3"/>
    <p:sldId id="539" r:id="rId4"/>
    <p:sldId id="551" r:id="rId5"/>
    <p:sldId id="541" r:id="rId6"/>
    <p:sldId id="549" r:id="rId7"/>
    <p:sldId id="582" r:id="rId8"/>
    <p:sldId id="577" r:id="rId9"/>
    <p:sldId id="543" r:id="rId10"/>
    <p:sldId id="544" r:id="rId11"/>
    <p:sldId id="565" r:id="rId12"/>
    <p:sldId id="564" r:id="rId13"/>
    <p:sldId id="546" r:id="rId14"/>
    <p:sldId id="583" r:id="rId15"/>
    <p:sldId id="559" r:id="rId16"/>
    <p:sldId id="545" r:id="rId17"/>
    <p:sldId id="578" r:id="rId18"/>
    <p:sldId id="560" r:id="rId19"/>
    <p:sldId id="566" r:id="rId20"/>
    <p:sldId id="567" r:id="rId21"/>
    <p:sldId id="568" r:id="rId22"/>
    <p:sldId id="569" r:id="rId23"/>
    <p:sldId id="579" r:id="rId24"/>
    <p:sldId id="570" r:id="rId25"/>
    <p:sldId id="580" r:id="rId26"/>
    <p:sldId id="581" r:id="rId27"/>
    <p:sldId id="572" r:id="rId28"/>
    <p:sldId id="574" r:id="rId29"/>
    <p:sldId id="575" r:id="rId30"/>
    <p:sldId id="584" r:id="rId31"/>
    <p:sldId id="576" r:id="rId32"/>
  </p:sldIdLst>
  <p:sldSz cx="9144000" cy="6858000" type="screen4x3"/>
  <p:notesSz cx="6648450" cy="9782175"/>
  <p:defaultTextStyle>
    <a:defPPr>
      <a:defRPr lang="en-US"/>
    </a:defPPr>
    <a:lvl1pPr algn="l" rtl="0" eaLnBrk="0" fontAlgn="base" hangingPunct="0">
      <a:spcBef>
        <a:spcPct val="70000"/>
      </a:spcBef>
      <a:spcAft>
        <a:spcPct val="0"/>
      </a:spcAft>
      <a:buClr>
        <a:srgbClr val="FF0000"/>
      </a:buClr>
      <a:buSzPct val="200000"/>
      <a:buChar char="•"/>
      <a:defRPr sz="1600" b="1"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70000"/>
      </a:spcBef>
      <a:spcAft>
        <a:spcPct val="0"/>
      </a:spcAft>
      <a:buClr>
        <a:srgbClr val="FF0000"/>
      </a:buClr>
      <a:buSzPct val="200000"/>
      <a:buChar char="•"/>
      <a:defRPr sz="1600" b="1"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70000"/>
      </a:spcBef>
      <a:spcAft>
        <a:spcPct val="0"/>
      </a:spcAft>
      <a:buClr>
        <a:srgbClr val="FF0000"/>
      </a:buClr>
      <a:buSzPct val="200000"/>
      <a:buChar char="•"/>
      <a:defRPr sz="1600" b="1"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70000"/>
      </a:spcBef>
      <a:spcAft>
        <a:spcPct val="0"/>
      </a:spcAft>
      <a:buClr>
        <a:srgbClr val="FF0000"/>
      </a:buClr>
      <a:buSzPct val="200000"/>
      <a:buChar char="•"/>
      <a:defRPr sz="1600" b="1"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70000"/>
      </a:spcBef>
      <a:spcAft>
        <a:spcPct val="0"/>
      </a:spcAft>
      <a:buClr>
        <a:srgbClr val="FF0000"/>
      </a:buClr>
      <a:buSzPct val="200000"/>
      <a:buChar char="•"/>
      <a:defRPr sz="1600" b="1"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4F5FE"/>
    <a:srgbClr val="C0C0C0"/>
    <a:srgbClr val="D60093"/>
    <a:srgbClr val="006600"/>
    <a:srgbClr val="FFFA37"/>
    <a:srgbClr val="FF0000"/>
    <a:srgbClr val="CC9900"/>
    <a:srgbClr val="FF9999"/>
    <a:srgbClr val="0033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91" autoAdjust="0"/>
    <p:restoredTop sz="94451" autoAdjust="0"/>
  </p:normalViewPr>
  <p:slideViewPr>
    <p:cSldViewPr>
      <p:cViewPr varScale="1">
        <p:scale>
          <a:sx n="109" d="100"/>
          <a:sy n="109" d="100"/>
        </p:scale>
        <p:origin x="-21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672"/>
    </p:cViewPr>
  </p:sorterViewPr>
  <p:notesViewPr>
    <p:cSldViewPr>
      <p:cViewPr varScale="1">
        <p:scale>
          <a:sx n="40" d="100"/>
          <a:sy n="40" d="100"/>
        </p:scale>
        <p:origin x="-1072" y="-120"/>
      </p:cViewPr>
      <p:guideLst>
        <p:guide orient="horz" pos="3081"/>
        <p:guide pos="20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7138" y="0"/>
            <a:ext cx="288131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93225"/>
            <a:ext cx="288131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7138" y="9293225"/>
            <a:ext cx="288131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1C27B215-82DC-4417-A181-FACE941F07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6849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7138" y="0"/>
            <a:ext cx="288131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9475" y="733425"/>
            <a:ext cx="4891088" cy="3668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5825" y="4646613"/>
            <a:ext cx="4949825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Textformatierung des Masters zu bearbeiten.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93225"/>
            <a:ext cx="288131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7138" y="9293225"/>
            <a:ext cx="288131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1C644A1B-C455-4D75-9BB6-C731C85B55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20722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11188" y="0"/>
            <a:ext cx="7772400" cy="11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>
                <a:latin typeface="Arial" charset="0"/>
              </a:defRPr>
            </a:lvl1pPr>
          </a:lstStyle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143000" y="3886200"/>
            <a:ext cx="67818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3600">
                <a:latin typeface="Arial" charset="0"/>
              </a:defRPr>
            </a:lvl1pPr>
          </a:lstStyle>
          <a:p>
            <a:pPr lvl="0"/>
            <a:r>
              <a:rPr lang="de-DE" noProof="0" smtClean="0"/>
              <a:t>Master-Untertitelformat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79388" y="6237288"/>
            <a:ext cx="1368425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547813" y="6248400"/>
            <a:ext cx="5832475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380288" y="6237288"/>
            <a:ext cx="1763712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876DEE5-3F30-40DA-8845-A7B8C58CEA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9341491"/>
      </p:ext>
    </p:extLst>
  </p:cSld>
  <p:clrMapOvr>
    <a:masterClrMapping/>
  </p:clrMapOvr>
  <p:transition spd="med"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8828510"/>
      </p:ext>
    </p:extLst>
  </p:cSld>
  <p:clrMapOvr>
    <a:masterClrMapping/>
  </p:clrMapOvr>
  <p:transition spd="med"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518928"/>
      </p:ext>
    </p:extLst>
  </p:cSld>
  <p:clrMapOvr>
    <a:masterClrMapping/>
  </p:clrMapOvr>
  <p:transition spd="med">
    <p:cut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9485527"/>
      </p:ext>
    </p:extLst>
  </p:cSld>
  <p:clrMapOvr>
    <a:masterClrMapping/>
  </p:clrMapOvr>
  <p:transition spd="med"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7401440"/>
      </p:ext>
    </p:extLst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19142895"/>
      </p:ext>
    </p:extLst>
  </p:cSld>
  <p:clrMapOvr>
    <a:masterClrMapping/>
  </p:clrMapOvr>
  <p:transition spd="med"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6923688"/>
      </p:ext>
    </p:extLst>
  </p:cSld>
  <p:clrMapOvr>
    <a:masterClrMapping/>
  </p:clrMapOvr>
  <p:transition spd="med"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5150226"/>
      </p:ext>
    </p:extLst>
  </p:cSld>
  <p:clrMapOvr>
    <a:masterClrMapping/>
  </p:clrMapOvr>
  <p:transition spd="med"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9917661"/>
      </p:ext>
    </p:extLst>
  </p:cSld>
  <p:clrMapOvr>
    <a:masterClrMapping/>
  </p:clrMapOvr>
  <p:transition spd="med"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506952"/>
      </p:ext>
    </p:extLst>
  </p:cSld>
  <p:clrMapOvr>
    <a:masterClrMapping/>
  </p:clrMapOvr>
  <p:transition spd="med"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69169749"/>
      </p:ext>
    </p:extLst>
  </p:cSld>
  <p:clrMapOvr>
    <a:masterClrMapping/>
  </p:clrMapOvr>
  <p:transition spd="med"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99714621"/>
      </p:ext>
    </p:extLst>
  </p:cSld>
  <p:clrMapOvr>
    <a:masterClrMapping/>
  </p:clrMapOvr>
  <p:transition spd="med"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3" y="6324600"/>
            <a:ext cx="9144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8"/>
          <p:cNvSpPr>
            <a:spLocks noChangeShapeType="1"/>
          </p:cNvSpPr>
          <p:nvPr userDrawn="1"/>
        </p:nvSpPr>
        <p:spPr bwMode="auto">
          <a:xfrm flipH="1">
            <a:off x="0" y="65532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8" name="Line 9"/>
          <p:cNvSpPr>
            <a:spLocks noChangeShapeType="1"/>
          </p:cNvSpPr>
          <p:nvPr userDrawn="1"/>
        </p:nvSpPr>
        <p:spPr bwMode="auto">
          <a:xfrm>
            <a:off x="8610600" y="655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029" name="Picture 10"/>
          <p:cNvPicPr>
            <a:picLocks noChangeAspect="1" noChangeArrowheads="1"/>
          </p:cNvPicPr>
          <p:nvPr userDrawn="1"/>
        </p:nvPicPr>
        <p:blipFill>
          <a:blip r:embed="rId15">
            <a:lum bright="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1" b="9071"/>
          <a:stretch>
            <a:fillRect/>
          </a:stretch>
        </p:blipFill>
        <p:spPr bwMode="auto">
          <a:xfrm>
            <a:off x="0" y="0"/>
            <a:ext cx="91440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11"/>
          <p:cNvSpPr>
            <a:spLocks noChangeArrowheads="1"/>
          </p:cNvSpPr>
          <p:nvPr userDrawn="1"/>
        </p:nvSpPr>
        <p:spPr bwMode="auto">
          <a:xfrm>
            <a:off x="-31750" y="6550025"/>
            <a:ext cx="9144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de-DE" sz="1200" b="1" dirty="0" smtClean="0"/>
              <a:t>HEST Status Report - </a:t>
            </a:r>
            <a:r>
              <a:rPr lang="de-DE" sz="1200" b="1" baseline="0" dirty="0" smtClean="0"/>
              <a:t>Follow-</a:t>
            </a:r>
            <a:r>
              <a:rPr lang="de-DE" sz="1200" b="1" baseline="0" dirty="0" err="1" smtClean="0"/>
              <a:t>Up</a:t>
            </a:r>
            <a:r>
              <a:rPr lang="de-DE" sz="1200" b="1" baseline="0" dirty="0" smtClean="0"/>
              <a:t> </a:t>
            </a:r>
            <a:r>
              <a:rPr lang="de-DE" sz="1200" b="1" dirty="0" smtClean="0"/>
              <a:t>HIC4FAIR</a:t>
            </a:r>
            <a:r>
              <a:rPr lang="de-DE" altLang="de-DE" sz="1200" dirty="0" smtClean="0">
                <a:solidFill>
                  <a:schemeClr val="tx1"/>
                </a:solidFill>
              </a:rPr>
              <a:t>,  26. 02. 2016 Darmstadt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ransition spd="med">
    <p:cut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opics\Aufgaben\__2016_Vortrag\Bilder\HIC4FIAR_follow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94" y="1196752"/>
            <a:ext cx="6854748" cy="505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1"/>
          <p:cNvSpPr txBox="1">
            <a:spLocks noChangeArrowheads="1"/>
          </p:cNvSpPr>
          <p:nvPr/>
        </p:nvSpPr>
        <p:spPr bwMode="auto">
          <a:xfrm>
            <a:off x="1981247" y="5049838"/>
            <a:ext cx="4140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de-DE" altLang="de-DE" dirty="0">
                <a:solidFill>
                  <a:schemeClr val="accent3"/>
                </a:solidFill>
              </a:rPr>
              <a:t>C. Kleffner, SBES</a:t>
            </a: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1974896" y="5580063"/>
            <a:ext cx="583746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de-DE" altLang="de-DE" sz="1100" i="1" dirty="0" err="1" smtClean="0">
                <a:solidFill>
                  <a:schemeClr val="accent3"/>
                </a:solidFill>
              </a:rPr>
              <a:t>contributions</a:t>
            </a:r>
            <a:r>
              <a:rPr lang="de-DE" altLang="de-DE" sz="1100" i="1" dirty="0" smtClean="0">
                <a:solidFill>
                  <a:schemeClr val="accent3"/>
                </a:solidFill>
              </a:rPr>
              <a:t> </a:t>
            </a:r>
            <a:r>
              <a:rPr lang="de-DE" altLang="de-DE" sz="1100" i="1" dirty="0" err="1" smtClean="0">
                <a:solidFill>
                  <a:schemeClr val="accent3"/>
                </a:solidFill>
              </a:rPr>
              <a:t>from</a:t>
            </a:r>
            <a:r>
              <a:rPr lang="de-DE" altLang="de-DE" i="1" dirty="0">
                <a:solidFill>
                  <a:schemeClr val="accent3"/>
                </a:solidFill>
              </a:rPr>
              <a:t/>
            </a:r>
            <a:br>
              <a:rPr lang="de-DE" altLang="de-DE" i="1" dirty="0">
                <a:solidFill>
                  <a:schemeClr val="accent3"/>
                </a:solidFill>
              </a:rPr>
            </a:br>
            <a:r>
              <a:rPr lang="de-DE" altLang="de-DE" i="1" dirty="0" smtClean="0">
                <a:solidFill>
                  <a:schemeClr val="accent3"/>
                </a:solidFill>
              </a:rPr>
              <a:t>LOBI   </a:t>
            </a:r>
            <a:r>
              <a:rPr lang="de-DE" altLang="de-DE" i="1" dirty="0">
                <a:solidFill>
                  <a:schemeClr val="accent3"/>
                </a:solidFill>
              </a:rPr>
              <a:t>LEOB  CSTI </a:t>
            </a:r>
            <a:r>
              <a:rPr lang="de-DE" altLang="de-DE" i="1" dirty="0" smtClean="0">
                <a:solidFill>
                  <a:schemeClr val="accent3"/>
                </a:solidFill>
              </a:rPr>
              <a:t> CSCO  CSVS  ENMA  PBSP  SBDE...</a:t>
            </a:r>
            <a:endParaRPr lang="de-DE" altLang="de-DE" i="1" dirty="0">
              <a:solidFill>
                <a:schemeClr val="accent3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50033" y="260648"/>
            <a:ext cx="8064896" cy="576808"/>
          </a:xfrm>
          <a:prstGeom prst="rect">
            <a:avLst/>
          </a:prstGeom>
          <a:solidFill>
            <a:srgbClr val="FFFFFF">
              <a:alpha val="20000"/>
            </a:srgbClr>
          </a:solidFill>
          <a:ln w="317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>
              <a:buClrTx/>
              <a:buSzTx/>
              <a:buNone/>
            </a:pPr>
            <a:r>
              <a:rPr lang="en-US" altLang="de-DE" sz="2600" kern="0" dirty="0" smtClean="0"/>
              <a:t>HEST Status Report</a:t>
            </a:r>
            <a:endParaRPr lang="de-DE" altLang="de-DE" sz="2600" kern="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dirty="0" err="1" smtClean="0"/>
              <a:t>example</a:t>
            </a:r>
            <a:r>
              <a:rPr lang="de-DE" altLang="de-DE" sz="2800" dirty="0" smtClean="0"/>
              <a:t>: </a:t>
            </a:r>
            <a:r>
              <a:rPr lang="de-DE" altLang="de-DE" sz="2800" dirty="0" err="1" smtClean="0"/>
              <a:t>channeling</a:t>
            </a:r>
            <a:r>
              <a:rPr lang="de-DE" altLang="de-DE" sz="2800" dirty="0" smtClean="0"/>
              <a:t> </a:t>
            </a:r>
            <a:r>
              <a:rPr lang="de-DE" altLang="de-DE" sz="2800" i="1" dirty="0" smtClean="0"/>
              <a:t>ESR - HTA</a:t>
            </a:r>
            <a:endParaRPr lang="de-DE" altLang="de-DE" i="1" dirty="0" smtClean="0"/>
          </a:p>
        </p:txBody>
      </p:sp>
      <p:sp>
        <p:nvSpPr>
          <p:cNvPr id="2" name="Textfeld 1"/>
          <p:cNvSpPr txBox="1"/>
          <p:nvPr/>
        </p:nvSpPr>
        <p:spPr>
          <a:xfrm>
            <a:off x="604292" y="1020986"/>
            <a:ext cx="4687788" cy="1683538"/>
          </a:xfrm>
          <a:prstGeom prst="rect">
            <a:avLst/>
          </a:prstGeom>
          <a:solidFill>
            <a:srgbClr val="C0C0C0">
              <a:alpha val="22000"/>
            </a:srgbClr>
          </a:solidFill>
        </p:spPr>
        <p:txBody>
          <a:bodyPr wrap="square" rtlCol="0">
            <a:spAutoFit/>
          </a:bodyPr>
          <a:lstStyle/>
          <a:p>
            <a:pPr>
              <a:buClrTx/>
              <a:buSzPct val="150000"/>
              <a:buNone/>
            </a:pPr>
            <a:r>
              <a:rPr lang="de-DE" sz="1800" dirty="0" smtClean="0"/>
              <a:t>2013/2014</a:t>
            </a:r>
          </a:p>
          <a:p>
            <a:pPr>
              <a:buClrTx/>
              <a:buSzPct val="150000"/>
              <a:buNone/>
            </a:pPr>
            <a:r>
              <a:rPr lang="de-DE" sz="1400" dirty="0" smtClean="0"/>
              <a:t>1 </a:t>
            </a:r>
            <a:r>
              <a:rPr lang="de-DE" sz="1400" dirty="0" err="1" smtClean="0"/>
              <a:t>additionel</a:t>
            </a:r>
            <a:r>
              <a:rPr lang="de-DE" sz="1400" dirty="0" smtClean="0"/>
              <a:t> </a:t>
            </a:r>
            <a:r>
              <a:rPr lang="de-DE" sz="1400" dirty="0" err="1" smtClean="0"/>
              <a:t>steerer</a:t>
            </a:r>
            <a:r>
              <a:rPr lang="de-DE" sz="1400" dirty="0" smtClean="0"/>
              <a:t> (ESR cave)</a:t>
            </a:r>
          </a:p>
          <a:p>
            <a:pPr>
              <a:buClrTx/>
              <a:buSzPct val="150000"/>
              <a:buNone/>
            </a:pPr>
            <a:r>
              <a:rPr lang="de-DE" sz="1400" dirty="0" err="1" smtClean="0"/>
              <a:t>revised</a:t>
            </a:r>
            <a:r>
              <a:rPr lang="de-DE" sz="1400" dirty="0" smtClean="0"/>
              <a:t> / </a:t>
            </a:r>
            <a:r>
              <a:rPr lang="de-DE" sz="1400" dirty="0" err="1" smtClean="0"/>
              <a:t>aligned</a:t>
            </a:r>
            <a:r>
              <a:rPr lang="de-DE" sz="1400" dirty="0" smtClean="0"/>
              <a:t> </a:t>
            </a:r>
            <a:r>
              <a:rPr lang="de-DE" sz="1400" dirty="0" err="1" smtClean="0"/>
              <a:t>scinillating</a:t>
            </a:r>
            <a:r>
              <a:rPr lang="de-DE" sz="1400" dirty="0" smtClean="0"/>
              <a:t> </a:t>
            </a:r>
            <a:r>
              <a:rPr lang="de-DE" sz="1400" dirty="0" err="1" smtClean="0"/>
              <a:t>screens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CUPID</a:t>
            </a:r>
          </a:p>
          <a:p>
            <a:pPr>
              <a:buClrTx/>
              <a:buSzPct val="150000"/>
              <a:buNone/>
            </a:pPr>
            <a:r>
              <a:rPr lang="de-DE" sz="1400" dirty="0" err="1" smtClean="0"/>
              <a:t>new</a:t>
            </a:r>
            <a:r>
              <a:rPr lang="de-DE" sz="1400" dirty="0" smtClean="0"/>
              <a:t> beam </a:t>
            </a:r>
            <a:r>
              <a:rPr lang="de-DE" sz="1400" dirty="0" err="1" smtClean="0"/>
              <a:t>line</a:t>
            </a:r>
            <a:r>
              <a:rPr lang="de-DE" sz="1400" dirty="0" smtClean="0"/>
              <a:t> </a:t>
            </a:r>
            <a:r>
              <a:rPr lang="de-DE" sz="1400" dirty="0" err="1" smtClean="0"/>
              <a:t>settings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slow</a:t>
            </a:r>
            <a:r>
              <a:rPr lang="de-DE" sz="1400" dirty="0" smtClean="0"/>
              <a:t> </a:t>
            </a:r>
            <a:r>
              <a:rPr lang="de-DE" sz="1400" dirty="0" err="1" smtClean="0"/>
              <a:t>extraced</a:t>
            </a:r>
            <a:r>
              <a:rPr lang="de-DE" sz="1400" dirty="0" smtClean="0"/>
              <a:t> </a:t>
            </a:r>
            <a:r>
              <a:rPr lang="de-DE" sz="1400" dirty="0" err="1" smtClean="0"/>
              <a:t>beams</a:t>
            </a:r>
            <a:r>
              <a:rPr lang="de-DE" sz="1400" dirty="0" smtClean="0"/>
              <a:t> </a:t>
            </a:r>
            <a:br>
              <a:rPr lang="de-DE" sz="1400" dirty="0" smtClean="0"/>
            </a:br>
            <a:r>
              <a:rPr lang="de-DE" sz="1400" dirty="0" smtClean="0"/>
              <a:t>(</a:t>
            </a:r>
            <a:r>
              <a:rPr lang="de-DE" sz="1400" dirty="0" err="1" smtClean="0"/>
              <a:t>channeling</a:t>
            </a:r>
            <a:r>
              <a:rPr lang="de-DE" sz="1400" dirty="0" smtClean="0"/>
              <a:t>)</a:t>
            </a:r>
            <a:endParaRPr lang="de-DE" sz="1400" dirty="0"/>
          </a:p>
        </p:txBody>
      </p:sp>
      <p:pic>
        <p:nvPicPr>
          <p:cNvPr id="26628" name="Picture 4" descr="D:\topics\Aufgaben\2015_HEST_Vortrag\jahresbericht\hta_extr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84550"/>
            <a:ext cx="4972688" cy="398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3568" y="3789040"/>
            <a:ext cx="1800200" cy="1809726"/>
          </a:xfrm>
          <a:prstGeom prst="rect">
            <a:avLst/>
          </a:prstGeom>
          <a:solidFill>
            <a:srgbClr val="C0C0C0">
              <a:alpha val="29000"/>
            </a:srgbClr>
          </a:solidFill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de-DE" dirty="0" err="1" smtClean="0"/>
              <a:t>Oct</a:t>
            </a:r>
            <a:r>
              <a:rPr lang="de-DE" dirty="0" smtClean="0"/>
              <a:t> 2014</a:t>
            </a:r>
          </a:p>
          <a:p>
            <a:pPr algn="r">
              <a:buNone/>
            </a:pPr>
            <a:r>
              <a:rPr lang="de-DE" dirty="0" smtClean="0"/>
              <a:t>U</a:t>
            </a:r>
            <a:r>
              <a:rPr lang="de-DE" sz="1800" baseline="30000" dirty="0" smtClean="0"/>
              <a:t>89+</a:t>
            </a:r>
            <a:endParaRPr lang="de-DE" baseline="30000" dirty="0" smtClean="0"/>
          </a:p>
          <a:p>
            <a:pPr algn="r">
              <a:buNone/>
            </a:pPr>
            <a:r>
              <a:rPr lang="de-DE" dirty="0" smtClean="0"/>
              <a:t>190 </a:t>
            </a:r>
            <a:r>
              <a:rPr lang="de-DE" dirty="0" err="1" smtClean="0"/>
              <a:t>Mev</a:t>
            </a:r>
            <a:r>
              <a:rPr lang="de-DE" dirty="0" smtClean="0"/>
              <a:t>/u</a:t>
            </a:r>
          </a:p>
          <a:p>
            <a:pPr algn="r">
              <a:buNone/>
            </a:pPr>
            <a:r>
              <a:rPr lang="de-DE" dirty="0" err="1" smtClean="0"/>
              <a:t>slow</a:t>
            </a:r>
            <a:r>
              <a:rPr lang="de-DE" dirty="0" smtClean="0"/>
              <a:t> </a:t>
            </a:r>
            <a:r>
              <a:rPr lang="de-DE" dirty="0" err="1" smtClean="0"/>
              <a:t>extraction</a:t>
            </a:r>
            <a:r>
              <a:rPr lang="de-DE" dirty="0"/>
              <a:t/>
            </a:r>
            <a:br>
              <a:rPr lang="de-DE" dirty="0"/>
            </a:br>
            <a:r>
              <a:rPr lang="de-DE" sz="1400" i="1" dirty="0" err="1" smtClean="0"/>
              <a:t>charge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change</a:t>
            </a:r>
            <a:endParaRPr lang="de-DE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dirty="0" err="1"/>
              <a:t>example</a:t>
            </a:r>
            <a:r>
              <a:rPr lang="de-DE" altLang="de-DE" sz="2800" dirty="0"/>
              <a:t>: ESR </a:t>
            </a:r>
            <a:r>
              <a:rPr lang="de-DE" altLang="de-DE" sz="2800" dirty="0" smtClean="0"/>
              <a:t>– fast </a:t>
            </a:r>
            <a:r>
              <a:rPr lang="de-DE" altLang="de-DE" sz="2800" dirty="0" err="1" smtClean="0"/>
              <a:t>extraction</a:t>
            </a:r>
            <a:r>
              <a:rPr lang="de-DE" altLang="de-DE" sz="2800" dirty="0" smtClean="0"/>
              <a:t> </a:t>
            </a:r>
            <a:r>
              <a:rPr lang="de-DE" altLang="de-DE" sz="2800" dirty="0" err="1" smtClean="0"/>
              <a:t>tests</a:t>
            </a:r>
            <a:endParaRPr lang="de-DE" altLang="de-DE" sz="28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9"/>
          <a:stretch/>
        </p:blipFill>
        <p:spPr bwMode="auto">
          <a:xfrm>
            <a:off x="490736" y="1196752"/>
            <a:ext cx="8259526" cy="504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3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topics\Aufgaben\__2016_Vortrag\Bilder\Cryring3D_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80" y="1280939"/>
            <a:ext cx="6533402" cy="43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topics\Aufgaben\__2016_Vortrag\Bilder\HTY_Cave-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427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0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dirty="0" smtClean="0"/>
              <a:t>beam </a:t>
            </a:r>
            <a:r>
              <a:rPr lang="de-DE" altLang="de-DE" sz="2800" dirty="0" err="1" smtClean="0"/>
              <a:t>transfer</a:t>
            </a:r>
            <a:r>
              <a:rPr lang="de-DE" altLang="de-DE" sz="2800" dirty="0" smtClean="0"/>
              <a:t> </a:t>
            </a:r>
            <a:r>
              <a:rPr lang="de-DE" altLang="de-DE" sz="2800" dirty="0" err="1" smtClean="0"/>
              <a:t>jul</a:t>
            </a:r>
            <a:r>
              <a:rPr lang="de-DE" altLang="de-DE" sz="2800" dirty="0" smtClean="0"/>
              <a:t> 2016: ESR - </a:t>
            </a:r>
            <a:r>
              <a:rPr lang="de-DE" altLang="de-DE" sz="2800" dirty="0" err="1" smtClean="0"/>
              <a:t>Cryring</a:t>
            </a:r>
            <a:endParaRPr lang="de-DE" altLang="de-DE" sz="2800" dirty="0" smtClean="0"/>
          </a:p>
        </p:txBody>
      </p:sp>
      <p:cxnSp>
        <p:nvCxnSpPr>
          <p:cNvPr id="8" name="Gerade Verbindung 7"/>
          <p:cNvCxnSpPr/>
          <p:nvPr/>
        </p:nvCxnSpPr>
        <p:spPr bwMode="auto">
          <a:xfrm>
            <a:off x="827584" y="3969060"/>
            <a:ext cx="914400" cy="914400"/>
          </a:xfrm>
          <a:prstGeom prst="lin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580554" y="3926213"/>
            <a:ext cx="7951886" cy="0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2843808" y="1866310"/>
            <a:ext cx="3809697" cy="369332"/>
          </a:xfrm>
          <a:prstGeom prst="rect">
            <a:avLst/>
          </a:prstGeom>
          <a:solidFill>
            <a:srgbClr val="FFFF00">
              <a:alpha val="16000"/>
            </a:srgb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800" dirty="0" smtClean="0">
                <a:solidFill>
                  <a:srgbClr val="FFFF00"/>
                </a:solidFill>
              </a:rPr>
              <a:t>HTY </a:t>
            </a:r>
            <a:r>
              <a:rPr lang="de-DE" sz="1800" dirty="0" err="1">
                <a:solidFill>
                  <a:srgbClr val="FFFF00"/>
                </a:solidFill>
              </a:rPr>
              <a:t>i</a:t>
            </a:r>
            <a:r>
              <a:rPr lang="de-DE" sz="1800" dirty="0" err="1" smtClean="0">
                <a:solidFill>
                  <a:srgbClr val="FFFF00"/>
                </a:solidFill>
              </a:rPr>
              <a:t>njection</a:t>
            </a:r>
            <a:r>
              <a:rPr lang="de-DE" sz="1800" dirty="0" smtClean="0">
                <a:solidFill>
                  <a:srgbClr val="FFFF00"/>
                </a:solidFill>
              </a:rPr>
              <a:t> </a:t>
            </a:r>
            <a:r>
              <a:rPr lang="de-DE" sz="1800" dirty="0" err="1" smtClean="0">
                <a:solidFill>
                  <a:srgbClr val="FFFF00"/>
                </a:solidFill>
              </a:rPr>
              <a:t>line</a:t>
            </a:r>
            <a:r>
              <a:rPr lang="de-DE" sz="1800" dirty="0" smtClean="0">
                <a:solidFill>
                  <a:srgbClr val="FFFF00"/>
                </a:solidFill>
              </a:rPr>
              <a:t> in Cave B </a:t>
            </a:r>
            <a:r>
              <a:rPr lang="de-DE" sz="1800" i="1" dirty="0" smtClean="0">
                <a:solidFill>
                  <a:srgbClr val="FFFF00"/>
                </a:solidFill>
              </a:rPr>
              <a:t>2016</a:t>
            </a:r>
            <a:endParaRPr lang="de-DE" sz="18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58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61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dirty="0" smtClean="0"/>
              <a:t>Hades – </a:t>
            </a:r>
            <a:r>
              <a:rPr lang="de-DE" altLang="de-DE" sz="2800" dirty="0" err="1" smtClean="0"/>
              <a:t>transerline</a:t>
            </a:r>
            <a:r>
              <a:rPr lang="de-DE" altLang="de-DE" sz="2800" dirty="0" smtClean="0"/>
              <a:t> </a:t>
            </a:r>
            <a:r>
              <a:rPr lang="de-DE" altLang="de-DE" sz="2800" dirty="0" err="1" smtClean="0"/>
              <a:t>to</a:t>
            </a:r>
            <a:r>
              <a:rPr lang="de-DE" altLang="de-DE" sz="2800" dirty="0" smtClean="0"/>
              <a:t> </a:t>
            </a:r>
            <a:r>
              <a:rPr lang="el-GR" altLang="de-DE" sz="2800" dirty="0" smtClean="0"/>
              <a:t>π</a:t>
            </a:r>
            <a:r>
              <a:rPr lang="de-DE" altLang="de-DE" sz="2800" dirty="0" smtClean="0"/>
              <a:t>-target</a:t>
            </a:r>
            <a:endParaRPr lang="de-DE" altLang="de-DE" sz="2800" dirty="0" smtClean="0"/>
          </a:p>
        </p:txBody>
      </p:sp>
      <p:pic>
        <p:nvPicPr>
          <p:cNvPr id="4" name="Picture 4" descr="D:\topics\Aufgaben\2015_HEST_Vortrag\pano\201507_NE8_pano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" y="1556792"/>
            <a:ext cx="9145474" cy="39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61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dirty="0" smtClean="0"/>
              <a:t>Hades – </a:t>
            </a:r>
            <a:r>
              <a:rPr lang="de-DE" altLang="de-DE" sz="2800" dirty="0" err="1" smtClean="0"/>
              <a:t>chicane</a:t>
            </a:r>
            <a:endParaRPr lang="de-DE" altLang="de-DE" sz="2800" dirty="0" smtClean="0"/>
          </a:p>
        </p:txBody>
      </p:sp>
      <p:pic>
        <p:nvPicPr>
          <p:cNvPr id="1026" name="Picture 2" descr="D:\topics\Aufgaben\__2016_Vortrag\Bilder\PI_Weiche_op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052736"/>
            <a:ext cx="3890202" cy="518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topics\Aufgaben\__2016_Vortrag\Bilder\PI_Weiche_open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787" y="1603148"/>
            <a:ext cx="5602820" cy="420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96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topics\Aufgaben\2015_HEST_Vortrag\pano\201507_NE8_pano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0968"/>
            <a:ext cx="7596336" cy="331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0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err="1" smtClean="0"/>
              <a:t>pion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 - beam</a:t>
            </a:r>
          </a:p>
        </p:txBody>
      </p:sp>
      <p:pic>
        <p:nvPicPr>
          <p:cNvPr id="7" name="PION_L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4966" y="1052736"/>
            <a:ext cx="3384376" cy="2538282"/>
          </a:xfrm>
          <a:prstGeom prst="roundRect">
            <a:avLst/>
          </a:prstGeom>
        </p:spPr>
      </p:pic>
      <p:pic>
        <p:nvPicPr>
          <p:cNvPr id="8" name="Picture 12" descr="D:\topics\Aufgaben\2015_HEST_Vortrag\pion\DSCF11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99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err="1" smtClean="0"/>
              <a:t>pion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 (2011)</a:t>
            </a:r>
          </a:p>
        </p:txBody>
      </p:sp>
      <p:pic>
        <p:nvPicPr>
          <p:cNvPr id="27657" name="Picture 9" descr="D:\topics\Aufgaben\2015_HEST_Vortrag\pion\PICT0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22475"/>
            <a:ext cx="3425677" cy="456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D:\topics\Aufgaben\2015_HEST_Vortrag\pion\PPT_Ansic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549" y="1785500"/>
            <a:ext cx="3665587" cy="457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33162"/>
            <a:ext cx="5110162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46867" y="3325474"/>
            <a:ext cx="5110162" cy="2985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400" dirty="0" smtClean="0">
                <a:latin typeface="+mn-lt"/>
              </a:rPr>
              <a:t>HADES </a:t>
            </a:r>
            <a:r>
              <a:rPr lang="de-DE" sz="2400" dirty="0" err="1" smtClean="0">
                <a:latin typeface="+mn-lt"/>
              </a:rPr>
              <a:t>collaboration</a:t>
            </a:r>
            <a:r>
              <a:rPr lang="de-DE" sz="2400" dirty="0" smtClean="0">
                <a:latin typeface="+mn-lt"/>
              </a:rPr>
              <a:t>  </a:t>
            </a:r>
            <a:r>
              <a:rPr lang="de-DE" sz="2400" dirty="0" err="1" smtClean="0">
                <a:latin typeface="+mn-lt"/>
              </a:rPr>
              <a:t>wants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to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exchange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Be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targets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again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for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the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beamtimes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as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of</a:t>
            </a:r>
            <a:r>
              <a:rPr lang="de-DE" sz="2400" dirty="0" smtClean="0">
                <a:latin typeface="+mn-lt"/>
              </a:rPr>
              <a:t> 2018</a:t>
            </a:r>
          </a:p>
          <a:p>
            <a:pPr>
              <a:buNone/>
            </a:pPr>
            <a:r>
              <a:rPr lang="de-DE" sz="2400" dirty="0" err="1" smtClean="0">
                <a:latin typeface="+mn-lt"/>
              </a:rPr>
              <a:t>smaller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diameter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to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avoid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pion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losses</a:t>
            </a:r>
            <a:endParaRPr lang="de-DE" dirty="0" smtClean="0"/>
          </a:p>
          <a:p>
            <a:pPr>
              <a:buNone/>
            </a:pP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619672" y="1412776"/>
            <a:ext cx="5976664" cy="45259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Hades </a:t>
            </a:r>
            <a:r>
              <a:rPr lang="de-DE" sz="2400" b="1" dirty="0" err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beamline</a:t>
            </a:r>
            <a:endParaRPr lang="de-DE" sz="2400" b="1" dirty="0" smtClean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de-DE" sz="2400" b="1" dirty="0" smtClean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de-DE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Mini  CBM</a:t>
            </a:r>
          </a:p>
          <a:p>
            <a:pPr marL="0" indent="0">
              <a:buNone/>
              <a:defRPr/>
            </a:pPr>
            <a:endParaRPr lang="de-DE" sz="2400" b="1" dirty="0" smtClean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de-DE" sz="2400" b="1" dirty="0" err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control</a:t>
            </a:r>
            <a:r>
              <a:rPr lang="de-DE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system</a:t>
            </a:r>
            <a:endParaRPr lang="de-DE" sz="2400" b="1" dirty="0" smtClean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de-DE" sz="2400" b="1" dirty="0" smtClean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de-DE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upgrade</a:t>
            </a:r>
          </a:p>
          <a:p>
            <a:pPr marL="0" indent="0">
              <a:buNone/>
              <a:defRPr/>
            </a:pPr>
            <a:r>
              <a:rPr lang="de-DE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	beam </a:t>
            </a:r>
            <a:r>
              <a:rPr lang="de-DE" sz="2400" b="1" dirty="0" err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diagnostic</a:t>
            </a:r>
            <a:endParaRPr lang="de-DE" sz="2400" b="1" dirty="0" smtClean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de-DE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de-DE" sz="2400" b="1" dirty="0" err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vacuum</a:t>
            </a:r>
            <a:r>
              <a:rPr lang="de-DE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system</a:t>
            </a:r>
            <a:endParaRPr lang="de-DE" sz="2400" b="1" dirty="0" smtClean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de-DE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	power </a:t>
            </a:r>
            <a:r>
              <a:rPr lang="de-DE" sz="2400" b="1" dirty="0" err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supplies</a:t>
            </a:r>
            <a:endParaRPr lang="de-DE" sz="2400" b="1" dirty="0" smtClean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de-DE" sz="2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61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err="1" smtClean="0"/>
              <a:t>future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upgrades</a:t>
            </a:r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10613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D:\topics\Aufgaben\2015_HEST_Vortrag\photo\DSCF07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060128"/>
            <a:ext cx="4591672" cy="344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0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dirty="0" smtClean="0"/>
              <a:t>HADES – beam </a:t>
            </a:r>
            <a:r>
              <a:rPr lang="de-DE" altLang="de-DE" sz="2800" dirty="0" err="1" smtClean="0"/>
              <a:t>line</a:t>
            </a:r>
            <a:r>
              <a:rPr lang="de-DE" altLang="de-DE" sz="2800" dirty="0" smtClean="0"/>
              <a:t> </a:t>
            </a:r>
            <a:r>
              <a:rPr lang="de-DE" altLang="de-DE" sz="2800" dirty="0" err="1" smtClean="0"/>
              <a:t>actions</a:t>
            </a:r>
            <a:r>
              <a:rPr lang="de-DE" altLang="de-DE" sz="2800" dirty="0" smtClean="0"/>
              <a:t> (shutdown)</a:t>
            </a:r>
            <a:endParaRPr lang="de-DE" altLang="de-DE" dirty="0" smtClean="0"/>
          </a:p>
        </p:txBody>
      </p:sp>
      <p:pic>
        <p:nvPicPr>
          <p:cNvPr id="35843" name="Picture 3" descr="D:\topics\Aufgaben\2015_HEST_Vortrag\pano\201507_NE8_pano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068960"/>
            <a:ext cx="8378243" cy="344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364088" y="1187722"/>
            <a:ext cx="3600400" cy="1594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Tx/>
              <a:buSzPct val="150000"/>
            </a:pPr>
            <a:r>
              <a:rPr lang="de-DE" dirty="0" err="1" smtClean="0"/>
              <a:t>exchange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chambers</a:t>
            </a:r>
            <a:endParaRPr lang="de-DE" dirty="0" smtClean="0"/>
          </a:p>
          <a:p>
            <a:pPr marL="285750" indent="-285750">
              <a:buClrTx/>
              <a:buSzPct val="150000"/>
            </a:pPr>
            <a:r>
              <a:rPr lang="de-DE" dirty="0" smtClean="0"/>
              <a:t>alternative </a:t>
            </a:r>
            <a:r>
              <a:rPr lang="de-DE" dirty="0" err="1" smtClean="0"/>
              <a:t>optic</a:t>
            </a:r>
            <a:endParaRPr lang="de-DE" dirty="0" smtClean="0"/>
          </a:p>
          <a:p>
            <a:pPr marL="285750" indent="-285750">
              <a:buClrTx/>
              <a:buSzPct val="150000"/>
            </a:pP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diagnostic</a:t>
            </a:r>
            <a:r>
              <a:rPr lang="de-DE" dirty="0" smtClean="0"/>
              <a:t> </a:t>
            </a:r>
            <a:r>
              <a:rPr lang="de-DE" dirty="0" err="1" smtClean="0"/>
              <a:t>elements</a:t>
            </a:r>
            <a:endParaRPr lang="de-DE" dirty="0" smtClean="0"/>
          </a:p>
          <a:p>
            <a:pPr marL="285750" indent="-285750">
              <a:buClrTx/>
              <a:buSzPct val="150000"/>
            </a:pPr>
            <a:r>
              <a:rPr lang="de-DE" dirty="0" err="1" smtClean="0"/>
              <a:t>beryllium</a:t>
            </a:r>
            <a:r>
              <a:rPr lang="de-DE" dirty="0" smtClean="0"/>
              <a:t> </a:t>
            </a:r>
            <a:r>
              <a:rPr lang="de-DE" dirty="0" err="1" smtClean="0"/>
              <a:t>targets</a:t>
            </a:r>
            <a:endParaRPr lang="de-DE" dirty="0" smtClean="0"/>
          </a:p>
        </p:txBody>
      </p:sp>
      <p:pic>
        <p:nvPicPr>
          <p:cNvPr id="35845" name="Picture 5" descr="D:\topics\Aufgaben\2015_HEST_Vortrag\photo\DSCF0753_TH3MU1_Jack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68960"/>
            <a:ext cx="4414386" cy="331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36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dirty="0" smtClean="0"/>
              <a:t>HADES – beam </a:t>
            </a:r>
            <a:r>
              <a:rPr lang="de-DE" altLang="de-DE" sz="2800" dirty="0" err="1" smtClean="0"/>
              <a:t>line</a:t>
            </a:r>
            <a:r>
              <a:rPr lang="de-DE" altLang="de-DE" sz="2800" dirty="0" smtClean="0"/>
              <a:t> </a:t>
            </a:r>
            <a:r>
              <a:rPr lang="de-DE" altLang="de-DE" sz="2800" dirty="0" err="1" smtClean="0"/>
              <a:t>actions</a:t>
            </a:r>
            <a:r>
              <a:rPr lang="de-DE" altLang="de-DE" sz="2800" dirty="0" smtClean="0"/>
              <a:t> (</a:t>
            </a:r>
            <a:r>
              <a:rPr lang="de-DE" altLang="de-DE" sz="2800" dirty="0" err="1" smtClean="0"/>
              <a:t>cont</a:t>
            </a:r>
            <a:r>
              <a:rPr lang="de-DE" altLang="de-DE" sz="2800" dirty="0" smtClean="0"/>
              <a:t>.)</a:t>
            </a:r>
            <a:endParaRPr lang="de-DE" altLang="de-DE" dirty="0" smtClean="0"/>
          </a:p>
        </p:txBody>
      </p:sp>
      <p:pic>
        <p:nvPicPr>
          <p:cNvPr id="3074" name="Picture 2" descr="D:\topics\Aufgaben\__2016_Vortrag\Bilder\PI_Doublet_2_a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272808" cy="505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topics\Aufgaben\__2016_Vortrag\Bilder\PI_Doublet_2_ne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03" y="1097225"/>
            <a:ext cx="7718940" cy="515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39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64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err="1"/>
              <a:t>t</a:t>
            </a:r>
            <a:r>
              <a:rPr lang="de-DE" altLang="de-DE" dirty="0" err="1" smtClean="0"/>
              <a:t>opics</a:t>
            </a:r>
            <a:endParaRPr lang="de-DE" altLang="de-DE" dirty="0" smtClean="0"/>
          </a:p>
        </p:txBody>
      </p:sp>
      <p:sp>
        <p:nvSpPr>
          <p:cNvPr id="15363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672" y="1844824"/>
            <a:ext cx="5328592" cy="4104456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10000"/>
              </a:lnSpc>
              <a:spcBef>
                <a:spcPct val="25000"/>
              </a:spcBef>
              <a:buClr>
                <a:schemeClr val="tx1"/>
              </a:buClr>
              <a:buSzPct val="120000"/>
              <a:buNone/>
              <a:defRPr/>
            </a:pPr>
            <a:r>
              <a:rPr lang="de-DE" sz="3200" b="1" dirty="0" err="1" smtClean="0">
                <a:solidFill>
                  <a:schemeClr val="accent2"/>
                </a:solidFill>
                <a:latin typeface="Arial" charset="0"/>
              </a:rPr>
              <a:t>overview</a:t>
            </a:r>
            <a:endParaRPr lang="de-DE" sz="3200" b="1" dirty="0" smtClean="0">
              <a:solidFill>
                <a:schemeClr val="accent2"/>
              </a:solidFill>
              <a:latin typeface="Arial" charset="0"/>
            </a:endParaRPr>
          </a:p>
          <a:p>
            <a:pPr marL="0" indent="0">
              <a:lnSpc>
                <a:spcPct val="110000"/>
              </a:lnSpc>
              <a:spcBef>
                <a:spcPct val="25000"/>
              </a:spcBef>
              <a:buClr>
                <a:schemeClr val="tx1"/>
              </a:buClr>
              <a:buSzPct val="120000"/>
              <a:buNone/>
              <a:defRPr/>
            </a:pPr>
            <a:endParaRPr lang="de-DE" sz="3200" b="1" dirty="0" smtClean="0">
              <a:solidFill>
                <a:schemeClr val="accent2"/>
              </a:solidFill>
              <a:latin typeface="Arial" charset="0"/>
            </a:endParaRPr>
          </a:p>
          <a:p>
            <a:pPr marL="0" indent="0">
              <a:lnSpc>
                <a:spcPct val="110000"/>
              </a:lnSpc>
              <a:spcBef>
                <a:spcPct val="25000"/>
              </a:spcBef>
              <a:buClr>
                <a:schemeClr val="tx1"/>
              </a:buClr>
              <a:buSzPct val="120000"/>
              <a:buNone/>
              <a:defRPr/>
            </a:pPr>
            <a:r>
              <a:rPr lang="de-DE" sz="3200" b="1" dirty="0" err="1" smtClean="0">
                <a:solidFill>
                  <a:schemeClr val="accent2"/>
                </a:solidFill>
                <a:latin typeface="Arial" charset="0"/>
              </a:rPr>
              <a:t>upgrades</a:t>
            </a:r>
            <a:r>
              <a:rPr lang="de-DE" sz="3200" b="1" dirty="0" smtClean="0">
                <a:solidFill>
                  <a:schemeClr val="accent2"/>
                </a:solidFill>
                <a:latin typeface="Arial" charset="0"/>
              </a:rPr>
              <a:t> 2011 .. 2015</a:t>
            </a:r>
            <a:endParaRPr lang="de-DE" sz="3200" b="1" dirty="0">
              <a:solidFill>
                <a:schemeClr val="accent2"/>
              </a:solidFill>
              <a:latin typeface="Arial" charset="0"/>
            </a:endParaRPr>
          </a:p>
          <a:p>
            <a:pPr marL="0" indent="0">
              <a:lnSpc>
                <a:spcPct val="110000"/>
              </a:lnSpc>
              <a:spcBef>
                <a:spcPct val="25000"/>
              </a:spcBef>
              <a:buClr>
                <a:schemeClr val="tx1"/>
              </a:buClr>
              <a:buSzPct val="120000"/>
              <a:buNone/>
              <a:defRPr/>
            </a:pPr>
            <a:endParaRPr lang="de-DE" sz="3200" b="1" dirty="0" smtClean="0">
              <a:solidFill>
                <a:schemeClr val="accent2"/>
              </a:solidFill>
              <a:latin typeface="Arial" charset="0"/>
            </a:endParaRPr>
          </a:p>
          <a:p>
            <a:pPr marL="0" indent="0">
              <a:lnSpc>
                <a:spcPct val="110000"/>
              </a:lnSpc>
              <a:spcBef>
                <a:spcPct val="25000"/>
              </a:spcBef>
              <a:buClr>
                <a:schemeClr val="tx1"/>
              </a:buClr>
              <a:buSzPct val="120000"/>
              <a:buNone/>
              <a:defRPr/>
            </a:pPr>
            <a:r>
              <a:rPr lang="de-DE" sz="3200" b="1" dirty="0" err="1" smtClean="0">
                <a:solidFill>
                  <a:schemeClr val="accent2"/>
                </a:solidFill>
                <a:latin typeface="Arial" charset="0"/>
              </a:rPr>
              <a:t>future</a:t>
            </a:r>
            <a:r>
              <a:rPr lang="de-DE" sz="3200" b="1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de-DE" sz="3200" b="1" dirty="0" err="1" smtClean="0">
                <a:solidFill>
                  <a:schemeClr val="accent2"/>
                </a:solidFill>
                <a:latin typeface="Arial" charset="0"/>
              </a:rPr>
              <a:t>upgrades</a:t>
            </a:r>
            <a:endParaRPr lang="de-DE" sz="3200" b="1" dirty="0" smtClean="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dirty="0" smtClean="0"/>
              <a:t>HADES – beam </a:t>
            </a:r>
            <a:r>
              <a:rPr lang="de-DE" altLang="de-DE" sz="2800" dirty="0" err="1" smtClean="0"/>
              <a:t>line</a:t>
            </a:r>
            <a:r>
              <a:rPr lang="de-DE" altLang="de-DE" sz="2800" dirty="0" smtClean="0"/>
              <a:t> </a:t>
            </a:r>
            <a:r>
              <a:rPr lang="de-DE" altLang="de-DE" sz="2800" dirty="0" err="1" smtClean="0"/>
              <a:t>actions</a:t>
            </a:r>
            <a:r>
              <a:rPr lang="de-DE" altLang="de-DE" sz="2800" dirty="0" smtClean="0"/>
              <a:t> (</a:t>
            </a:r>
            <a:r>
              <a:rPr lang="de-DE" altLang="de-DE" sz="2800" dirty="0" err="1" smtClean="0"/>
              <a:t>cont</a:t>
            </a:r>
            <a:r>
              <a:rPr lang="de-DE" altLang="de-DE" sz="2800" dirty="0" smtClean="0"/>
              <a:t>.)</a:t>
            </a:r>
            <a:endParaRPr lang="de-DE" altLang="de-DE" dirty="0" smtClean="0"/>
          </a:p>
        </p:txBody>
      </p:sp>
      <p:pic>
        <p:nvPicPr>
          <p:cNvPr id="4098" name="Picture 2" descr="D:\topics\Aufgaben\__2016_Vortrag\Bilder\th3mu1_a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38" y="1268760"/>
            <a:ext cx="6624736" cy="494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topics\Aufgaben\__2016_Vortrag\Bilder\th3mu1_ne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59" y="1115428"/>
            <a:ext cx="7315894" cy="519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topics\Aufgaben\__2016_Vortrag\Bilder\TH3MU1_va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2692921" cy="165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13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dirty="0" smtClean="0"/>
              <a:t>HADES – beam </a:t>
            </a:r>
            <a:r>
              <a:rPr lang="de-DE" altLang="de-DE" sz="2800" dirty="0" err="1" smtClean="0"/>
              <a:t>line</a:t>
            </a:r>
            <a:r>
              <a:rPr lang="de-DE" altLang="de-DE" sz="2800" dirty="0" smtClean="0"/>
              <a:t> </a:t>
            </a:r>
            <a:r>
              <a:rPr lang="de-DE" altLang="de-DE" sz="2800" dirty="0" err="1" smtClean="0"/>
              <a:t>actions</a:t>
            </a:r>
            <a:r>
              <a:rPr lang="de-DE" altLang="de-DE" sz="2800" dirty="0" smtClean="0"/>
              <a:t> (</a:t>
            </a:r>
            <a:r>
              <a:rPr lang="de-DE" altLang="de-DE" sz="2800" dirty="0" err="1" smtClean="0"/>
              <a:t>cont</a:t>
            </a:r>
            <a:r>
              <a:rPr lang="de-DE" altLang="de-DE" sz="2800" dirty="0" smtClean="0"/>
              <a:t>.)</a:t>
            </a:r>
            <a:endParaRPr lang="de-DE" altLang="de-DE" dirty="0" smtClean="0"/>
          </a:p>
        </p:txBody>
      </p:sp>
      <p:pic>
        <p:nvPicPr>
          <p:cNvPr id="5123" name="Picture 3" descr="D:\topics\Aufgaben\__2016_Vortrag\Bilder\PI_Doublet_n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6866528" cy="536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995936" y="1316591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dirty="0" err="1" smtClean="0">
                <a:solidFill>
                  <a:srgbClr val="0070C0"/>
                </a:solidFill>
                <a:latin typeface="+mj-lt"/>
              </a:rPr>
              <a:t>increase</a:t>
            </a:r>
            <a:r>
              <a:rPr lang="de-DE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latin typeface="+mj-lt"/>
              </a:rPr>
              <a:t>aperture</a:t>
            </a:r>
            <a:r>
              <a:rPr lang="de-DE" dirty="0" smtClean="0">
                <a:solidFill>
                  <a:srgbClr val="0070C0"/>
                </a:solidFill>
                <a:latin typeface="+mj-lt"/>
              </a:rPr>
              <a:t>: 110 → 125 mm</a:t>
            </a:r>
            <a:endParaRPr lang="de-DE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183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dirty="0" smtClean="0"/>
              <a:t>HADES – beam </a:t>
            </a:r>
            <a:r>
              <a:rPr lang="de-DE" altLang="de-DE" sz="2800" dirty="0" err="1" smtClean="0"/>
              <a:t>line</a:t>
            </a:r>
            <a:r>
              <a:rPr lang="de-DE" altLang="de-DE" sz="2800" dirty="0" smtClean="0"/>
              <a:t> </a:t>
            </a:r>
            <a:r>
              <a:rPr lang="de-DE" altLang="de-DE" sz="2800" dirty="0" err="1" smtClean="0"/>
              <a:t>actions</a:t>
            </a:r>
            <a:r>
              <a:rPr lang="de-DE" altLang="de-DE" sz="2800" dirty="0" smtClean="0"/>
              <a:t> (</a:t>
            </a:r>
            <a:r>
              <a:rPr lang="de-DE" altLang="de-DE" sz="2800" dirty="0" err="1" smtClean="0"/>
              <a:t>cont</a:t>
            </a:r>
            <a:r>
              <a:rPr lang="de-DE" altLang="de-DE" sz="2800" dirty="0" smtClean="0"/>
              <a:t>.)</a:t>
            </a:r>
            <a:endParaRPr lang="de-DE" altLang="de-DE" dirty="0" smtClean="0"/>
          </a:p>
        </p:txBody>
      </p:sp>
      <p:sp>
        <p:nvSpPr>
          <p:cNvPr id="2" name="Textfeld 1"/>
          <p:cNvSpPr txBox="1"/>
          <p:nvPr/>
        </p:nvSpPr>
        <p:spPr>
          <a:xfrm>
            <a:off x="1043608" y="1412776"/>
            <a:ext cx="633670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dirty="0" smtClean="0">
                <a:solidFill>
                  <a:srgbClr val="0070C0"/>
                </a:solidFill>
                <a:latin typeface="+mj-lt"/>
              </a:rPr>
              <a:t>beam </a:t>
            </a:r>
            <a:r>
              <a:rPr lang="de-DE" sz="2000" dirty="0" err="1" smtClean="0">
                <a:solidFill>
                  <a:srgbClr val="0070C0"/>
                </a:solidFill>
                <a:latin typeface="+mj-lt"/>
              </a:rPr>
              <a:t>diagnostic</a:t>
            </a:r>
            <a:endParaRPr lang="de-DE" sz="2000" dirty="0" smtClean="0">
              <a:solidFill>
                <a:srgbClr val="0070C0"/>
              </a:solidFill>
              <a:latin typeface="+mj-lt"/>
            </a:endParaRPr>
          </a:p>
          <a:p>
            <a:pPr lvl="1">
              <a:buNone/>
            </a:pPr>
            <a:r>
              <a:rPr lang="de-DE" sz="2000" dirty="0" err="1" smtClean="0">
                <a:solidFill>
                  <a:srgbClr val="0070C0"/>
                </a:solidFill>
                <a:latin typeface="+mj-lt"/>
              </a:rPr>
              <a:t>screens</a:t>
            </a:r>
            <a:r>
              <a:rPr lang="de-DE" sz="2000" dirty="0" smtClean="0">
                <a:solidFill>
                  <a:srgbClr val="0070C0"/>
                </a:solidFill>
                <a:latin typeface="+mj-lt"/>
              </a:rPr>
              <a:t> CUPID</a:t>
            </a:r>
          </a:p>
          <a:p>
            <a:pPr lvl="1">
              <a:buNone/>
            </a:pPr>
            <a:r>
              <a:rPr lang="de-DE" sz="2000" dirty="0" err="1" smtClean="0">
                <a:solidFill>
                  <a:srgbClr val="0070C0"/>
                </a:solidFill>
                <a:latin typeface="+mj-lt"/>
              </a:rPr>
              <a:t>one</a:t>
            </a:r>
            <a:r>
              <a:rPr lang="de-DE" sz="20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+mj-lt"/>
              </a:rPr>
              <a:t>screen</a:t>
            </a:r>
            <a:r>
              <a:rPr lang="de-DE" sz="20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+mj-lt"/>
              </a:rPr>
              <a:t>with</a:t>
            </a:r>
            <a:r>
              <a:rPr lang="de-DE" sz="20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+mj-lt"/>
              </a:rPr>
              <a:t>thin</a:t>
            </a:r>
            <a:r>
              <a:rPr lang="de-DE" sz="20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+mj-lt"/>
              </a:rPr>
              <a:t>cromolux</a:t>
            </a:r>
            <a:endParaRPr lang="de-DE" sz="2000" dirty="0" smtClean="0">
              <a:solidFill>
                <a:srgbClr val="0070C0"/>
              </a:solidFill>
              <a:latin typeface="+mj-lt"/>
            </a:endParaRPr>
          </a:p>
          <a:p>
            <a:pPr lvl="1">
              <a:buNone/>
            </a:pPr>
            <a:r>
              <a:rPr lang="de-DE" sz="2000" dirty="0" smtClean="0">
                <a:solidFill>
                  <a:srgbClr val="0070C0"/>
                </a:solidFill>
                <a:latin typeface="+mj-lt"/>
              </a:rPr>
              <a:t>additional </a:t>
            </a:r>
            <a:r>
              <a:rPr lang="de-DE" sz="2000" dirty="0" err="1" smtClean="0">
                <a:solidFill>
                  <a:srgbClr val="0070C0"/>
                </a:solidFill>
                <a:latin typeface="+mj-lt"/>
              </a:rPr>
              <a:t>shielding</a:t>
            </a:r>
            <a:r>
              <a:rPr lang="de-DE" sz="2000" dirty="0" smtClean="0">
                <a:solidFill>
                  <a:srgbClr val="0070C0"/>
                </a:solidFill>
                <a:latin typeface="+mj-lt"/>
              </a:rPr>
              <a:t>?</a:t>
            </a:r>
            <a:endParaRPr lang="de-DE" sz="2000" dirty="0">
              <a:solidFill>
                <a:srgbClr val="0070C0"/>
              </a:solidFill>
              <a:latin typeface="+mj-lt"/>
            </a:endParaRPr>
          </a:p>
          <a:p>
            <a:pPr lvl="1">
              <a:buNone/>
            </a:pPr>
            <a:r>
              <a:rPr lang="de-DE" sz="2000" dirty="0" smtClean="0">
                <a:solidFill>
                  <a:srgbClr val="0070C0"/>
                </a:solidFill>
                <a:latin typeface="+mj-lt"/>
              </a:rPr>
              <a:t>simple </a:t>
            </a:r>
            <a:r>
              <a:rPr lang="de-DE" sz="2000" dirty="0" err="1" smtClean="0">
                <a:solidFill>
                  <a:srgbClr val="0070C0"/>
                </a:solidFill>
                <a:latin typeface="+mj-lt"/>
              </a:rPr>
              <a:t>tomography</a:t>
            </a:r>
            <a:r>
              <a:rPr lang="de-DE" sz="20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+mj-lt"/>
              </a:rPr>
              <a:t>should</a:t>
            </a:r>
            <a:r>
              <a:rPr lang="de-DE" sz="20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+mj-lt"/>
              </a:rPr>
              <a:t>be</a:t>
            </a:r>
            <a:r>
              <a:rPr lang="de-DE" sz="20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+mj-lt"/>
              </a:rPr>
              <a:t>possible</a:t>
            </a:r>
            <a:endParaRPr lang="de-DE" sz="2000" dirty="0" smtClean="0">
              <a:solidFill>
                <a:srgbClr val="0070C0"/>
              </a:solidFill>
              <a:latin typeface="+mj-lt"/>
            </a:endParaRPr>
          </a:p>
          <a:p>
            <a:pPr lvl="1">
              <a:buNone/>
            </a:pPr>
            <a:r>
              <a:rPr lang="de-DE" sz="2000" dirty="0" err="1" smtClean="0">
                <a:solidFill>
                  <a:srgbClr val="0070C0"/>
                </a:solidFill>
                <a:latin typeface="+mj-lt"/>
              </a:rPr>
              <a:t>seetram</a:t>
            </a:r>
            <a:endParaRPr lang="de-DE" sz="2000" dirty="0" smtClean="0">
              <a:solidFill>
                <a:srgbClr val="0070C0"/>
              </a:solidFill>
              <a:latin typeface="+mj-lt"/>
            </a:endParaRPr>
          </a:p>
          <a:p>
            <a:pPr>
              <a:buNone/>
            </a:pPr>
            <a:r>
              <a:rPr lang="de-DE" sz="2000" dirty="0" err="1" smtClean="0">
                <a:solidFill>
                  <a:srgbClr val="C00000"/>
                </a:solidFill>
                <a:latin typeface="+mj-lt"/>
              </a:rPr>
              <a:t>wishlist</a:t>
            </a:r>
            <a:endParaRPr lang="de-DE" sz="2000" dirty="0" smtClean="0">
              <a:solidFill>
                <a:srgbClr val="C00000"/>
              </a:solidFill>
              <a:latin typeface="+mj-lt"/>
            </a:endParaRPr>
          </a:p>
          <a:p>
            <a:pPr>
              <a:buNone/>
            </a:pPr>
            <a:r>
              <a:rPr lang="de-DE" sz="2000" dirty="0" smtClean="0">
                <a:solidFill>
                  <a:srgbClr val="C00000"/>
                </a:solidFill>
                <a:latin typeface="+mj-lt"/>
              </a:rPr>
              <a:t>	CCCD</a:t>
            </a:r>
          </a:p>
        </p:txBody>
      </p:sp>
    </p:spTree>
    <p:extLst>
      <p:ext uri="{BB962C8B-B14F-4D97-AF65-F5344CB8AC3E}">
        <p14:creationId xmlns:p14="http://schemas.microsoft.com/office/powerpoint/2010/main" val="4252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dirty="0" smtClean="0"/>
              <a:t>HADES – beam </a:t>
            </a:r>
            <a:r>
              <a:rPr lang="de-DE" altLang="de-DE" sz="2800" dirty="0" err="1" smtClean="0"/>
              <a:t>line</a:t>
            </a:r>
            <a:r>
              <a:rPr lang="de-DE" altLang="de-DE" sz="2800" dirty="0" smtClean="0"/>
              <a:t> </a:t>
            </a:r>
            <a:r>
              <a:rPr lang="de-DE" altLang="de-DE" sz="2800" dirty="0" err="1" smtClean="0"/>
              <a:t>actions</a:t>
            </a:r>
            <a:r>
              <a:rPr lang="de-DE" altLang="de-DE" sz="2800" dirty="0" smtClean="0"/>
              <a:t> (</a:t>
            </a:r>
            <a:r>
              <a:rPr lang="de-DE" altLang="de-DE" sz="2800" dirty="0" err="1" smtClean="0"/>
              <a:t>cont</a:t>
            </a:r>
            <a:r>
              <a:rPr lang="de-DE" altLang="de-DE" sz="2800" dirty="0" smtClean="0"/>
              <a:t>.)</a:t>
            </a:r>
            <a:endParaRPr lang="de-DE" altLang="de-DE" dirty="0" smtClean="0"/>
          </a:p>
        </p:txBody>
      </p:sp>
      <p:sp>
        <p:nvSpPr>
          <p:cNvPr id="2" name="Textfeld 1"/>
          <p:cNvSpPr txBox="1"/>
          <p:nvPr/>
        </p:nvSpPr>
        <p:spPr>
          <a:xfrm>
            <a:off x="1043608" y="1412776"/>
            <a:ext cx="44644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dirty="0" smtClean="0"/>
              <a:t>beam </a:t>
            </a:r>
            <a:r>
              <a:rPr lang="de-DE" dirty="0" err="1" smtClean="0"/>
              <a:t>diagnostic</a:t>
            </a:r>
            <a:endParaRPr lang="de-DE" dirty="0" smtClean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 err="1" smtClean="0"/>
              <a:t>screens</a:t>
            </a:r>
            <a:r>
              <a:rPr lang="de-DE" dirty="0" smtClean="0"/>
              <a:t> CUPID</a:t>
            </a:r>
          </a:p>
          <a:p>
            <a:pPr>
              <a:buNone/>
            </a:pP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screen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thin</a:t>
            </a:r>
            <a:r>
              <a:rPr lang="de-DE" dirty="0" smtClean="0"/>
              <a:t> </a:t>
            </a:r>
            <a:r>
              <a:rPr lang="de-DE" dirty="0" err="1" smtClean="0"/>
              <a:t>cromolux</a:t>
            </a:r>
            <a:endParaRPr lang="de-DE" dirty="0" smtClean="0"/>
          </a:p>
          <a:p>
            <a:pPr>
              <a:buNone/>
            </a:pPr>
            <a:r>
              <a:rPr lang="de-DE" dirty="0" smtClean="0"/>
              <a:t>additional </a:t>
            </a:r>
            <a:r>
              <a:rPr lang="de-DE" dirty="0" err="1" smtClean="0"/>
              <a:t>shielding</a:t>
            </a:r>
            <a:r>
              <a:rPr lang="de-DE" dirty="0" smtClean="0"/>
              <a:t>?</a:t>
            </a:r>
            <a:endParaRPr lang="de-DE" dirty="0"/>
          </a:p>
          <a:p>
            <a:pPr>
              <a:buNone/>
            </a:pPr>
            <a:r>
              <a:rPr lang="de-DE" dirty="0" smtClean="0"/>
              <a:t>simple </a:t>
            </a:r>
            <a:r>
              <a:rPr lang="de-DE" dirty="0" err="1" smtClean="0"/>
              <a:t>tomography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endParaRPr lang="de-DE" dirty="0" smtClean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err="1" smtClean="0"/>
              <a:t>seetram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endParaRPr lang="de-DE" dirty="0" smtClean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 err="1" smtClean="0"/>
              <a:t>wishlist</a:t>
            </a:r>
            <a:endParaRPr lang="de-DE" dirty="0" smtClean="0"/>
          </a:p>
          <a:p>
            <a:pPr>
              <a:buNone/>
            </a:pPr>
            <a:r>
              <a:rPr lang="de-DE" dirty="0" smtClean="0"/>
              <a:t>CCCD (</a:t>
            </a:r>
            <a:r>
              <a:rPr lang="de-DE" dirty="0" err="1" smtClean="0"/>
              <a:t>Photo</a:t>
            </a:r>
            <a:r>
              <a:rPr lang="de-DE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99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dirty="0" smtClean="0"/>
              <a:t>FRS – ESR</a:t>
            </a:r>
            <a:endParaRPr lang="de-DE" altLang="de-DE" dirty="0" smtClean="0"/>
          </a:p>
        </p:txBody>
      </p:sp>
      <p:pic>
        <p:nvPicPr>
          <p:cNvPr id="1026" name="Picture 2" descr="D:\topics\Aufgaben\__2016_Vortrag\Bilder\DSCF1065_stit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65503" y="4149080"/>
            <a:ext cx="8587870" cy="230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topics\Aufgaben\__2016_Vortrag\Bilder\FRS_ESR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34250"/>
            <a:ext cx="3275946" cy="307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Gerade Verbindung mit Pfeil 3"/>
          <p:cNvCxnSpPr/>
          <p:nvPr/>
        </p:nvCxnSpPr>
        <p:spPr bwMode="auto">
          <a:xfrm flipH="1">
            <a:off x="3707904" y="4293096"/>
            <a:ext cx="5090178" cy="144016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" name="Textfeld 1"/>
          <p:cNvSpPr txBox="1"/>
          <p:nvPr/>
        </p:nvSpPr>
        <p:spPr>
          <a:xfrm>
            <a:off x="611560" y="1916832"/>
            <a:ext cx="439248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i="1" dirty="0" err="1" smtClean="0">
                <a:solidFill>
                  <a:srgbClr val="C00000"/>
                </a:solidFill>
              </a:rPr>
              <a:t>new</a:t>
            </a:r>
            <a:r>
              <a:rPr lang="de-DE" i="1" dirty="0" smtClean="0">
                <a:solidFill>
                  <a:srgbClr val="C00000"/>
                </a:solidFill>
              </a:rPr>
              <a:t> </a:t>
            </a:r>
            <a:r>
              <a:rPr lang="de-DE" i="1" dirty="0" err="1" smtClean="0">
                <a:solidFill>
                  <a:srgbClr val="C00000"/>
                </a:solidFill>
              </a:rPr>
              <a:t>diagnostic</a:t>
            </a:r>
            <a:r>
              <a:rPr lang="de-DE" i="1" dirty="0" smtClean="0">
                <a:solidFill>
                  <a:srgbClr val="C00000"/>
                </a:solidFill>
              </a:rPr>
              <a:t> in </a:t>
            </a:r>
            <a:r>
              <a:rPr lang="de-DE" i="1" dirty="0" err="1" smtClean="0">
                <a:solidFill>
                  <a:srgbClr val="C00000"/>
                </a:solidFill>
              </a:rPr>
              <a:t>injection</a:t>
            </a:r>
            <a:r>
              <a:rPr lang="de-DE" i="1" dirty="0" smtClean="0">
                <a:solidFill>
                  <a:srgbClr val="C00000"/>
                </a:solidFill>
              </a:rPr>
              <a:t> </a:t>
            </a:r>
            <a:r>
              <a:rPr lang="de-DE" i="1" dirty="0" err="1" smtClean="0">
                <a:solidFill>
                  <a:srgbClr val="C00000"/>
                </a:solidFill>
              </a:rPr>
              <a:t>beamline</a:t>
            </a:r>
            <a:r>
              <a:rPr lang="de-DE" i="1" dirty="0" smtClean="0">
                <a:solidFill>
                  <a:srgbClr val="C00000"/>
                </a:solidFill>
              </a:rPr>
              <a:t>?</a:t>
            </a:r>
          </a:p>
          <a:p>
            <a:pPr>
              <a:buNone/>
            </a:pPr>
            <a:r>
              <a:rPr lang="de-DE" i="1" dirty="0" smtClean="0">
                <a:solidFill>
                  <a:srgbClr val="C00000"/>
                </a:solidFill>
              </a:rPr>
              <a:t>additional </a:t>
            </a:r>
            <a:r>
              <a:rPr lang="de-DE" i="1" dirty="0" err="1" smtClean="0">
                <a:solidFill>
                  <a:srgbClr val="C00000"/>
                </a:solidFill>
              </a:rPr>
              <a:t>optic</a:t>
            </a:r>
            <a:r>
              <a:rPr lang="de-DE" i="1" dirty="0" smtClean="0">
                <a:solidFill>
                  <a:srgbClr val="C00000"/>
                </a:solidFill>
              </a:rPr>
              <a:t> </a:t>
            </a:r>
            <a:r>
              <a:rPr lang="de-DE" i="1" dirty="0" err="1" smtClean="0">
                <a:solidFill>
                  <a:srgbClr val="C00000"/>
                </a:solidFill>
              </a:rPr>
              <a:t>calculations</a:t>
            </a:r>
            <a:r>
              <a:rPr lang="de-DE" i="1" dirty="0" smtClean="0">
                <a:solidFill>
                  <a:srgbClr val="C00000"/>
                </a:solidFill>
              </a:rPr>
              <a:t>?</a:t>
            </a:r>
            <a:endParaRPr lang="de-DE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12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dirty="0" smtClean="0"/>
              <a:t>HTD – Mini CBM</a:t>
            </a:r>
            <a:endParaRPr lang="de-DE" altLang="de-DE" dirty="0" smtClean="0"/>
          </a:p>
        </p:txBody>
      </p:sp>
      <p:sp>
        <p:nvSpPr>
          <p:cNvPr id="2" name="Textfeld 1"/>
          <p:cNvSpPr txBox="1"/>
          <p:nvPr/>
        </p:nvSpPr>
        <p:spPr>
          <a:xfrm>
            <a:off x="1475656" y="2276872"/>
            <a:ext cx="6336704" cy="250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400" dirty="0" err="1" smtClean="0">
                <a:solidFill>
                  <a:srgbClr val="0070C0"/>
                </a:solidFill>
                <a:latin typeface="+mn-lt"/>
              </a:rPr>
              <a:t>exchange</a:t>
            </a:r>
            <a:r>
              <a:rPr lang="de-DE" sz="24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+mn-lt"/>
              </a:rPr>
              <a:t>of</a:t>
            </a:r>
            <a:r>
              <a:rPr lang="de-DE" sz="24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+mn-lt"/>
              </a:rPr>
              <a:t>the</a:t>
            </a:r>
            <a:r>
              <a:rPr lang="de-DE" sz="2400" dirty="0" smtClean="0">
                <a:solidFill>
                  <a:srgbClr val="0070C0"/>
                </a:solidFill>
                <a:latin typeface="+mn-lt"/>
              </a:rPr>
              <a:t> HTDMU1 </a:t>
            </a:r>
            <a:r>
              <a:rPr lang="de-DE" sz="2400" dirty="0" err="1" smtClean="0">
                <a:solidFill>
                  <a:srgbClr val="0070C0"/>
                </a:solidFill>
                <a:latin typeface="+mn-lt"/>
              </a:rPr>
              <a:t>dipole</a:t>
            </a:r>
            <a:endParaRPr lang="de-DE" sz="2400" dirty="0" smtClean="0">
              <a:solidFill>
                <a:srgbClr val="0070C0"/>
              </a:solidFill>
              <a:latin typeface="+mn-lt"/>
            </a:endParaRPr>
          </a:p>
          <a:p>
            <a:pPr>
              <a:buNone/>
            </a:pPr>
            <a:r>
              <a:rPr lang="de-DE" sz="2400" dirty="0" err="1" smtClean="0">
                <a:solidFill>
                  <a:srgbClr val="0070C0"/>
                </a:solidFill>
                <a:latin typeface="+mn-lt"/>
              </a:rPr>
              <a:t>rigdity</a:t>
            </a:r>
            <a:r>
              <a:rPr lang="de-DE" sz="24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de-DE" sz="2400" dirty="0">
                <a:solidFill>
                  <a:srgbClr val="0070C0"/>
                </a:solidFill>
                <a:latin typeface="+mn-lt"/>
              </a:rPr>
              <a:t>10 Tm → 13 Tm</a:t>
            </a:r>
          </a:p>
          <a:p>
            <a:pPr>
              <a:buNone/>
            </a:pPr>
            <a:r>
              <a:rPr lang="de-DE" sz="2400" dirty="0" err="1" smtClean="0">
                <a:solidFill>
                  <a:srgbClr val="0070C0"/>
                </a:solidFill>
                <a:latin typeface="+mn-lt"/>
              </a:rPr>
              <a:t>use</a:t>
            </a:r>
            <a:r>
              <a:rPr lang="de-DE" sz="24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+mn-lt"/>
              </a:rPr>
              <a:t>of</a:t>
            </a:r>
            <a:r>
              <a:rPr lang="de-DE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+mn-lt"/>
              </a:rPr>
              <a:t>the</a:t>
            </a:r>
            <a:r>
              <a:rPr lang="de-DE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+mn-lt"/>
              </a:rPr>
              <a:t>existing</a:t>
            </a:r>
            <a:r>
              <a:rPr lang="de-DE" sz="2400" dirty="0" smtClean="0">
                <a:solidFill>
                  <a:srgbClr val="0070C0"/>
                </a:solidFill>
                <a:latin typeface="+mn-lt"/>
              </a:rPr>
              <a:t> HTD </a:t>
            </a:r>
            <a:r>
              <a:rPr lang="de-DE" sz="2400" dirty="0" err="1">
                <a:solidFill>
                  <a:srgbClr val="0070C0"/>
                </a:solidFill>
                <a:latin typeface="+mn-lt"/>
              </a:rPr>
              <a:t>beamline</a:t>
            </a:r>
            <a:r>
              <a:rPr lang="de-DE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+mn-lt"/>
              </a:rPr>
              <a:t>for</a:t>
            </a:r>
            <a:r>
              <a:rPr lang="de-DE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de-DE" sz="2400" dirty="0" smtClean="0">
                <a:solidFill>
                  <a:srgbClr val="0070C0"/>
                </a:solidFill>
                <a:latin typeface="+mn-lt"/>
              </a:rPr>
              <a:t>CBM </a:t>
            </a:r>
            <a:r>
              <a:rPr lang="de-DE" sz="2400" dirty="0" err="1" smtClean="0">
                <a:solidFill>
                  <a:srgbClr val="0070C0"/>
                </a:solidFill>
                <a:latin typeface="+mn-lt"/>
              </a:rPr>
              <a:t>detector</a:t>
            </a:r>
            <a:r>
              <a:rPr lang="de-DE" sz="24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+mn-lt"/>
              </a:rPr>
              <a:t>tests</a:t>
            </a:r>
            <a:endParaRPr lang="de-DE" sz="2400" dirty="0">
              <a:solidFill>
                <a:srgbClr val="0070C0"/>
              </a:solidFill>
              <a:latin typeface="+mn-lt"/>
            </a:endParaRPr>
          </a:p>
          <a:p>
            <a:pPr>
              <a:buNone/>
            </a:pPr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5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dirty="0" err="1" smtClean="0"/>
              <a:t>new</a:t>
            </a:r>
            <a:r>
              <a:rPr lang="de-DE" altLang="de-DE" sz="2800" dirty="0" smtClean="0"/>
              <a:t> </a:t>
            </a:r>
            <a:r>
              <a:rPr lang="de-DE" altLang="de-DE" sz="2800" dirty="0" err="1" smtClean="0"/>
              <a:t>beamline</a:t>
            </a:r>
            <a:r>
              <a:rPr lang="de-DE" altLang="de-DE" sz="2800" dirty="0" smtClean="0"/>
              <a:t> </a:t>
            </a:r>
            <a:r>
              <a:rPr lang="de-DE" altLang="de-DE" sz="2800" dirty="0" err="1" smtClean="0"/>
              <a:t>for</a:t>
            </a:r>
            <a:r>
              <a:rPr lang="de-DE" altLang="de-DE" sz="2800" dirty="0" smtClean="0"/>
              <a:t> SIS18 </a:t>
            </a:r>
            <a:r>
              <a:rPr lang="de-DE" altLang="de-DE" sz="2800" smtClean="0"/>
              <a:t>dump</a:t>
            </a:r>
            <a:endParaRPr lang="de-DE" altLang="de-DE" dirty="0" smtClean="0"/>
          </a:p>
        </p:txBody>
      </p:sp>
      <p:pic>
        <p:nvPicPr>
          <p:cNvPr id="2050" name="Picture 2" descr="D:\topics\Aufgaben\__2016_Vortrag\Bilder\HEST_Dump_ne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7502"/>
            <a:ext cx="7918672" cy="438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2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D:\topics\Aufgaben\2015_HEST_Vortrag\shots\AXP345-20101117-14425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7345"/>
            <a:ext cx="5306312" cy="424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D:\topics\Aufgaben\2015_HEST_Vortrag\shots\AXP345-20101117-16455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7345"/>
            <a:ext cx="5438160" cy="424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9" descr="D:\topics\Aufgaben\2015_HEST_Vortrag\photo\DSCF0724_HTBQD11_Verschluß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7345"/>
            <a:ext cx="5580575" cy="424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06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smtClean="0"/>
              <a:t>beam </a:t>
            </a:r>
            <a:r>
              <a:rPr lang="de-DE" altLang="de-DE" dirty="0" err="1" smtClean="0"/>
              <a:t>diagnostic</a:t>
            </a:r>
            <a:endParaRPr lang="de-DE" altLang="de-DE" dirty="0" smtClean="0"/>
          </a:p>
        </p:txBody>
      </p:sp>
      <p:sp>
        <p:nvSpPr>
          <p:cNvPr id="22532" name="Textfeld 3"/>
          <p:cNvSpPr txBox="1">
            <a:spLocks noChangeArrowheads="1"/>
          </p:cNvSpPr>
          <p:nvPr/>
        </p:nvSpPr>
        <p:spPr bwMode="auto">
          <a:xfrm>
            <a:off x="6516688" y="1279212"/>
            <a:ext cx="2303462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ts val="1200"/>
              </a:spcBef>
              <a:buFontTx/>
              <a:buNone/>
            </a:pPr>
            <a:r>
              <a:rPr lang="de-DE" altLang="de-DE" sz="1800" dirty="0" smtClean="0"/>
              <a:t>MWPC</a:t>
            </a:r>
            <a:endParaRPr lang="de-DE" altLang="de-DE" sz="1800" dirty="0"/>
          </a:p>
          <a:p>
            <a:pPr>
              <a:spcBef>
                <a:spcPts val="1200"/>
              </a:spcBef>
              <a:buFontTx/>
              <a:buNone/>
            </a:pPr>
            <a:r>
              <a:rPr lang="de-DE" altLang="de-DE" sz="1800" dirty="0" err="1" smtClean="0"/>
              <a:t>viewing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screens</a:t>
            </a:r>
            <a:endParaRPr lang="de-DE" altLang="de-DE" sz="1800" dirty="0"/>
          </a:p>
          <a:p>
            <a:pPr>
              <a:spcBef>
                <a:spcPts val="1200"/>
              </a:spcBef>
              <a:buFontTx/>
              <a:buNone/>
            </a:pPr>
            <a:r>
              <a:rPr lang="de-DE" altLang="de-DE" sz="1800" dirty="0" err="1" smtClean="0"/>
              <a:t>particle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counters</a:t>
            </a:r>
            <a:endParaRPr lang="de-DE" altLang="de-DE" sz="1800" dirty="0"/>
          </a:p>
          <a:p>
            <a:pPr>
              <a:spcBef>
                <a:spcPts val="1200"/>
              </a:spcBef>
              <a:buFontTx/>
              <a:buNone/>
            </a:pPr>
            <a:r>
              <a:rPr lang="de-DE" altLang="de-DE" sz="1800" dirty="0" err="1" smtClean="0"/>
              <a:t>current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measurement</a:t>
            </a:r>
            <a:endParaRPr lang="de-DE" altLang="de-DE" sz="1800" dirty="0" smtClean="0"/>
          </a:p>
          <a:p>
            <a:pPr>
              <a:spcBef>
                <a:spcPts val="1200"/>
              </a:spcBef>
              <a:buFontTx/>
              <a:buNone/>
            </a:pPr>
            <a:r>
              <a:rPr lang="de-DE" altLang="de-DE" sz="1800" dirty="0" smtClean="0"/>
              <a:t>beam </a:t>
            </a:r>
            <a:r>
              <a:rPr lang="de-DE" altLang="de-DE" sz="1800" dirty="0" err="1" smtClean="0"/>
              <a:t>stopper</a:t>
            </a:r>
            <a:endParaRPr lang="de-DE" altLang="de-DE" sz="1800" dirty="0" smtClean="0"/>
          </a:p>
          <a:p>
            <a:pPr>
              <a:spcBef>
                <a:spcPts val="1200"/>
              </a:spcBef>
              <a:buFontTx/>
              <a:buNone/>
            </a:pPr>
            <a:r>
              <a:rPr lang="de-DE" altLang="de-DE" sz="1800" dirty="0"/>
              <a:t/>
            </a:r>
            <a:br>
              <a:rPr lang="de-DE" altLang="de-DE" sz="1800" dirty="0"/>
            </a:br>
            <a:r>
              <a:rPr lang="de-DE" altLang="de-DE" sz="1800" dirty="0" smtClean="0">
                <a:solidFill>
                  <a:srgbClr val="FF0000"/>
                </a:solidFill>
                <a:latin typeface="Calibri"/>
              </a:rPr>
              <a:t>→ </a:t>
            </a:r>
            <a:r>
              <a:rPr lang="de-DE" altLang="de-DE" sz="1800" dirty="0" err="1" smtClean="0">
                <a:solidFill>
                  <a:srgbClr val="FF0000"/>
                </a:solidFill>
              </a:rPr>
              <a:t>transmission</a:t>
            </a:r>
            <a:endParaRPr lang="de-DE" altLang="de-DE" sz="1800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  <a:buFontTx/>
              <a:buNone/>
            </a:pPr>
            <a:r>
              <a:rPr lang="de-DE" altLang="de-DE" sz="1800" dirty="0" smtClean="0">
                <a:solidFill>
                  <a:srgbClr val="FF0000"/>
                </a:solidFill>
                <a:latin typeface="Calibri"/>
              </a:rPr>
              <a:t>→ </a:t>
            </a:r>
            <a:r>
              <a:rPr lang="de-DE" altLang="de-DE" sz="1800" dirty="0" smtClean="0">
                <a:solidFill>
                  <a:srgbClr val="FF0000"/>
                </a:solidFill>
              </a:rPr>
              <a:t>beam </a:t>
            </a:r>
            <a:r>
              <a:rPr lang="de-DE" altLang="de-DE" sz="1800" dirty="0" err="1" smtClean="0">
                <a:solidFill>
                  <a:srgbClr val="FF0000"/>
                </a:solidFill>
              </a:rPr>
              <a:t>position</a:t>
            </a:r>
            <a:endParaRPr lang="de-DE" altLang="de-DE" sz="1800" dirty="0" smtClean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  <a:buFontTx/>
              <a:buNone/>
            </a:pPr>
            <a:r>
              <a:rPr lang="de-DE" altLang="de-DE" sz="1800" dirty="0" smtClean="0">
                <a:solidFill>
                  <a:srgbClr val="FF0000"/>
                </a:solidFill>
                <a:latin typeface="Calibri"/>
              </a:rPr>
              <a:t>→ </a:t>
            </a:r>
            <a:r>
              <a:rPr lang="de-DE" altLang="de-DE" sz="1800" dirty="0" smtClean="0">
                <a:solidFill>
                  <a:srgbClr val="FF0000"/>
                </a:solidFill>
              </a:rPr>
              <a:t>beam </a:t>
            </a:r>
            <a:r>
              <a:rPr lang="de-DE" altLang="de-DE" sz="1800" dirty="0" err="1" smtClean="0">
                <a:solidFill>
                  <a:srgbClr val="FF0000"/>
                </a:solidFill>
              </a:rPr>
              <a:t>profile</a:t>
            </a:r>
            <a:endParaRPr lang="de-DE" altLang="de-DE" sz="1800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  <a:buFontTx/>
              <a:buNone/>
            </a:pPr>
            <a:r>
              <a:rPr lang="de-DE" altLang="de-DE" sz="1800" dirty="0" smtClean="0">
                <a:solidFill>
                  <a:srgbClr val="FF0000"/>
                </a:solidFill>
                <a:latin typeface="Calibri"/>
              </a:rPr>
              <a:t>→ </a:t>
            </a:r>
            <a:r>
              <a:rPr lang="de-DE" altLang="de-DE" sz="1800" dirty="0" smtClean="0">
                <a:solidFill>
                  <a:srgbClr val="FF0000"/>
                </a:solidFill>
              </a:rPr>
              <a:t>beam </a:t>
            </a:r>
            <a:r>
              <a:rPr lang="de-DE" altLang="de-DE" sz="1800" dirty="0" err="1" smtClean="0">
                <a:solidFill>
                  <a:srgbClr val="FF0000"/>
                </a:solidFill>
              </a:rPr>
              <a:t>stability</a:t>
            </a:r>
            <a:endParaRPr lang="de-DE" altLang="de-DE" sz="1800" dirty="0" smtClean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  <a:buNone/>
            </a:pPr>
            <a:r>
              <a:rPr lang="de-DE" altLang="de-DE" sz="1800" dirty="0" smtClean="0">
                <a:solidFill>
                  <a:srgbClr val="FF0000"/>
                </a:solidFill>
                <a:latin typeface="Calibri"/>
              </a:rPr>
              <a:t>→ </a:t>
            </a:r>
            <a:r>
              <a:rPr lang="de-DE" altLang="de-DE" sz="1800" dirty="0" smtClean="0">
                <a:solidFill>
                  <a:srgbClr val="FF0000"/>
                </a:solidFill>
              </a:rPr>
              <a:t>interlock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115616" y="4365104"/>
            <a:ext cx="3744416" cy="1175706"/>
          </a:xfrm>
          <a:prstGeom prst="rect">
            <a:avLst/>
          </a:prstGeom>
          <a:solidFill>
            <a:srgbClr val="FFC000"/>
          </a:solidFill>
          <a:scene3d>
            <a:camera prst="isometricRightUp">
              <a:rot lat="900000" lon="18899995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dirty="0" err="1" smtClean="0"/>
              <a:t>wide</a:t>
            </a:r>
            <a:r>
              <a:rPr lang="de-DE" dirty="0" smtClean="0"/>
              <a:t> </a:t>
            </a:r>
            <a:r>
              <a:rPr lang="de-DE" dirty="0" err="1" smtClean="0"/>
              <a:t>range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particles</a:t>
            </a:r>
            <a:endParaRPr lang="de-DE" dirty="0" smtClean="0"/>
          </a:p>
          <a:p>
            <a:pPr>
              <a:buNone/>
            </a:pPr>
            <a:r>
              <a:rPr lang="de-DE" dirty="0" err="1" smtClean="0"/>
              <a:t>wide</a:t>
            </a:r>
            <a:r>
              <a:rPr lang="de-DE" dirty="0" smtClean="0"/>
              <a:t> </a:t>
            </a:r>
            <a:r>
              <a:rPr lang="de-DE" dirty="0" err="1" smtClean="0"/>
              <a:t>range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densities</a:t>
            </a:r>
            <a:endParaRPr lang="de-DE" dirty="0" smtClean="0"/>
          </a:p>
          <a:p>
            <a:pPr>
              <a:buNone/>
            </a:pPr>
            <a:r>
              <a:rPr lang="de-DE" dirty="0" smtClean="0"/>
              <a:t>fast / </a:t>
            </a:r>
            <a:r>
              <a:rPr lang="de-DE" dirty="0" err="1" smtClean="0"/>
              <a:t>slow</a:t>
            </a:r>
            <a:r>
              <a:rPr lang="de-DE" dirty="0" smtClean="0"/>
              <a:t> </a:t>
            </a:r>
            <a:r>
              <a:rPr lang="de-DE" dirty="0" err="1" smtClean="0"/>
              <a:t>extracted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960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err="1" smtClean="0"/>
              <a:t>magnet</a:t>
            </a:r>
            <a:r>
              <a:rPr lang="de-DE" altLang="de-DE" dirty="0" smtClean="0"/>
              <a:t> power </a:t>
            </a:r>
            <a:r>
              <a:rPr lang="de-DE" altLang="de-DE" dirty="0" err="1" smtClean="0"/>
              <a:t>supplies</a:t>
            </a:r>
            <a:endParaRPr lang="de-DE" altLang="de-DE" dirty="0"/>
          </a:p>
        </p:txBody>
      </p:sp>
      <p:pic>
        <p:nvPicPr>
          <p:cNvPr id="33794" name="Picture 2" descr="D:\topics\Aufgaben\2015_HEST_Vortrag\photo\Magnet_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52735"/>
            <a:ext cx="6120680" cy="529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8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err="1" smtClean="0"/>
              <a:t>vacuum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systems</a:t>
            </a:r>
            <a:endParaRPr lang="de-DE" altLang="de-DE" dirty="0"/>
          </a:p>
        </p:txBody>
      </p:sp>
      <p:pic>
        <p:nvPicPr>
          <p:cNvPr id="34819" name="Picture 3" descr="D:\topics\Aufgaben\2015_HEST_Vortrag\photo\DSCF0719_HTCVK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r="6547"/>
          <a:stretch/>
        </p:blipFill>
        <p:spPr bwMode="auto">
          <a:xfrm rot="5400000">
            <a:off x="1953041" y="1223423"/>
            <a:ext cx="5328592" cy="484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55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dirty="0" smtClean="0"/>
              <a:t>HEST </a:t>
            </a:r>
            <a:r>
              <a:rPr lang="de-DE" altLang="de-DE" sz="2800" dirty="0" err="1" smtClean="0"/>
              <a:t>overview</a:t>
            </a:r>
            <a:endParaRPr lang="de-DE" altLang="de-DE" sz="2800" dirty="0" smtClean="0"/>
          </a:p>
        </p:txBody>
      </p:sp>
      <p:pic>
        <p:nvPicPr>
          <p:cNvPr id="16391" name="Picture 7" descr="D:\topics\Aufgaben\2015_HEST_Vortrag\photo\GSI_SIS_HEST_we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87" y="1268761"/>
            <a:ext cx="249032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D:\topics\Aufgaben\2015_HEST_Vortrag\photo\HEST_Strahlenbereich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69614"/>
            <a:ext cx="3384376" cy="491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300192" y="1280310"/>
            <a:ext cx="2736304" cy="445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800" dirty="0" err="1" smtClean="0"/>
              <a:t>radiation</a:t>
            </a:r>
            <a:r>
              <a:rPr lang="de-DE" sz="1800" dirty="0" smtClean="0"/>
              <a:t> </a:t>
            </a:r>
            <a:r>
              <a:rPr lang="de-DE" sz="1800" dirty="0" err="1" smtClean="0"/>
              <a:t>protection</a:t>
            </a:r>
            <a:r>
              <a:rPr lang="de-DE" sz="1800" dirty="0" smtClean="0"/>
              <a:t>,</a:t>
            </a:r>
            <a:br>
              <a:rPr lang="de-DE" sz="1800" dirty="0" smtClean="0"/>
            </a:br>
            <a:r>
              <a:rPr lang="de-DE" sz="1800" dirty="0" err="1" smtClean="0"/>
              <a:t>security</a:t>
            </a:r>
            <a:r>
              <a:rPr lang="de-DE" dirty="0" smtClean="0"/>
              <a:t>:</a:t>
            </a:r>
          </a:p>
          <a:p>
            <a:pPr marL="285750" indent="-285750">
              <a:buClrTx/>
              <a:buSzPct val="100000"/>
            </a:pPr>
            <a:r>
              <a:rPr lang="de-DE" dirty="0" smtClean="0">
                <a:solidFill>
                  <a:srgbClr val="006600"/>
                </a:solidFill>
              </a:rPr>
              <a:t>NE3 </a:t>
            </a:r>
            <a:r>
              <a:rPr lang="de-DE" dirty="0" err="1" smtClean="0">
                <a:solidFill>
                  <a:srgbClr val="006600"/>
                </a:solidFill>
              </a:rPr>
              <a:t>area</a:t>
            </a:r>
            <a:endParaRPr lang="de-DE" dirty="0" smtClean="0">
              <a:solidFill>
                <a:srgbClr val="006600"/>
              </a:solidFill>
            </a:endParaRPr>
          </a:p>
          <a:p>
            <a:pPr marL="285750" indent="-285750">
              <a:buClrTx/>
              <a:buSzPct val="100000"/>
            </a:pPr>
            <a:r>
              <a:rPr lang="de-DE" dirty="0" smtClean="0">
                <a:solidFill>
                  <a:srgbClr val="D60093"/>
                </a:solidFill>
              </a:rPr>
              <a:t>NE5 </a:t>
            </a:r>
            <a:r>
              <a:rPr lang="de-DE" dirty="0" err="1" smtClean="0">
                <a:solidFill>
                  <a:srgbClr val="D60093"/>
                </a:solidFill>
              </a:rPr>
              <a:t>area</a:t>
            </a:r>
            <a:endParaRPr lang="de-DE" dirty="0" smtClean="0">
              <a:solidFill>
                <a:srgbClr val="D60093"/>
              </a:solidFill>
            </a:endParaRPr>
          </a:p>
          <a:p>
            <a:pPr marL="285750" indent="-285750">
              <a:buClrTx/>
              <a:buSzPct val="100000"/>
            </a:pPr>
            <a:r>
              <a:rPr lang="de-DE" dirty="0" smtClean="0">
                <a:solidFill>
                  <a:srgbClr val="0070C0"/>
                </a:solidFill>
              </a:rPr>
              <a:t>NE8 </a:t>
            </a:r>
            <a:r>
              <a:rPr lang="de-DE" dirty="0" err="1" smtClean="0">
                <a:solidFill>
                  <a:srgbClr val="0070C0"/>
                </a:solidFill>
              </a:rPr>
              <a:t>area</a:t>
            </a:r>
            <a:endParaRPr lang="de-DE" dirty="0" smtClean="0">
              <a:solidFill>
                <a:srgbClr val="0070C0"/>
              </a:solidFill>
            </a:endParaRPr>
          </a:p>
          <a:p>
            <a:pPr marL="285750" indent="-285750">
              <a:buClrTx/>
              <a:buSzPct val="100000"/>
            </a:pPr>
            <a:r>
              <a:rPr lang="de-DE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FRS, </a:t>
            </a:r>
            <a:r>
              <a:rPr lang="de-DE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Hitrap</a:t>
            </a:r>
            <a:r>
              <a:rPr lang="de-DE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not </a:t>
            </a:r>
            <a:r>
              <a:rPr lang="de-DE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part</a:t>
            </a:r>
            <a:r>
              <a:rPr lang="de-DE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de-DE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of</a:t>
            </a:r>
            <a:r>
              <a:rPr lang="de-DE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HEST</a:t>
            </a:r>
            <a:endParaRPr lang="de-DE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>
              <a:buClrTx/>
              <a:buSzPct val="100000"/>
              <a:buNone/>
            </a:pPr>
            <a:r>
              <a:rPr lang="de-DE" sz="1800" dirty="0" err="1" smtClean="0">
                <a:solidFill>
                  <a:schemeClr val="tx1"/>
                </a:solidFill>
              </a:rPr>
              <a:t>technical</a:t>
            </a:r>
            <a:endParaRPr lang="de-DE" dirty="0" smtClean="0">
              <a:solidFill>
                <a:schemeClr val="tx1"/>
              </a:solidFill>
            </a:endParaRPr>
          </a:p>
          <a:p>
            <a:pPr marL="285750" indent="-285750">
              <a:buClrTx/>
              <a:buSzPct val="100000"/>
            </a:pPr>
            <a:r>
              <a:rPr lang="de-DE" sz="1400" dirty="0" err="1" smtClean="0">
                <a:solidFill>
                  <a:schemeClr val="tx1"/>
                </a:solidFill>
              </a:rPr>
              <a:t>beamline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between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br>
              <a:rPr lang="de-DE" sz="1400" dirty="0" smtClean="0">
                <a:solidFill>
                  <a:schemeClr val="tx1"/>
                </a:solidFill>
              </a:rPr>
            </a:br>
            <a:r>
              <a:rPr lang="de-DE" sz="1400" i="1" dirty="0" err="1" smtClean="0">
                <a:solidFill>
                  <a:srgbClr val="0070C0"/>
                </a:solidFill>
              </a:rPr>
              <a:t>gate</a:t>
            </a:r>
            <a:r>
              <a:rPr lang="de-DE" sz="1400" i="1" dirty="0" smtClean="0">
                <a:solidFill>
                  <a:srgbClr val="0070C0"/>
                </a:solidFill>
              </a:rPr>
              <a:t> </a:t>
            </a:r>
            <a:r>
              <a:rPr lang="de-DE" sz="1400" i="1" dirty="0" err="1" smtClean="0">
                <a:solidFill>
                  <a:srgbClr val="0070C0"/>
                </a:solidFill>
              </a:rPr>
              <a:t>valve‘s</a:t>
            </a:r>
            <a:endParaRPr lang="de-DE" sz="1400" i="1" dirty="0" smtClean="0">
              <a:solidFill>
                <a:srgbClr val="0070C0"/>
              </a:solidFill>
            </a:endParaRPr>
          </a:p>
          <a:p>
            <a:pPr>
              <a:buClrTx/>
              <a:buSzPct val="100000"/>
              <a:buNone/>
            </a:pPr>
            <a:r>
              <a:rPr lang="de-DE" sz="1800" dirty="0" err="1" smtClean="0">
                <a:solidFill>
                  <a:schemeClr val="tx1"/>
                </a:solidFill>
              </a:rPr>
              <a:t>exp</a:t>
            </a:r>
            <a:r>
              <a:rPr lang="de-DE" sz="1800" dirty="0" smtClean="0">
                <a:solidFill>
                  <a:schemeClr val="tx1"/>
                </a:solidFill>
              </a:rPr>
              <a:t>. </a:t>
            </a:r>
            <a:r>
              <a:rPr lang="de-DE" sz="1800" dirty="0" err="1" smtClean="0">
                <a:solidFill>
                  <a:schemeClr val="tx1"/>
                </a:solidFill>
              </a:rPr>
              <a:t>handover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ClrTx/>
              <a:buSzPct val="100000"/>
            </a:pPr>
            <a:r>
              <a:rPr lang="de-DE" sz="1400" i="1" dirty="0" err="1" smtClean="0">
                <a:solidFill>
                  <a:srgbClr val="0070C0"/>
                </a:solidFill>
              </a:rPr>
              <a:t>gate</a:t>
            </a:r>
            <a:r>
              <a:rPr lang="de-DE" sz="1400" i="1" dirty="0" smtClean="0">
                <a:solidFill>
                  <a:srgbClr val="0070C0"/>
                </a:solidFill>
              </a:rPr>
              <a:t> </a:t>
            </a:r>
            <a:r>
              <a:rPr lang="de-DE" sz="1400" i="1" dirty="0" err="1" smtClean="0">
                <a:solidFill>
                  <a:srgbClr val="0070C0"/>
                </a:solidFill>
              </a:rPr>
              <a:t>valve‘s</a:t>
            </a:r>
            <a:r>
              <a:rPr lang="de-DE" sz="1400" i="1" dirty="0" smtClean="0">
                <a:solidFill>
                  <a:srgbClr val="0070C0"/>
                </a:solidFill>
              </a:rPr>
              <a:t> ± X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619672" y="3645023"/>
            <a:ext cx="997035" cy="400110"/>
          </a:xfrm>
          <a:prstGeom prst="rect">
            <a:avLst/>
          </a:prstGeom>
          <a:solidFill>
            <a:srgbClr val="44F5FE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000" dirty="0" smtClean="0"/>
              <a:t>HEST </a:t>
            </a:r>
            <a:r>
              <a:rPr lang="de-DE" sz="1000" dirty="0" err="1" smtClean="0"/>
              <a:t>transport</a:t>
            </a:r>
            <a:r>
              <a:rPr lang="de-DE" sz="1000" dirty="0" smtClean="0"/>
              <a:t> </a:t>
            </a:r>
            <a:r>
              <a:rPr lang="de-DE" sz="1000" dirty="0" err="1" smtClean="0"/>
              <a:t>line</a:t>
            </a:r>
            <a:endParaRPr lang="de-DE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smtClean="0"/>
              <a:t>?</a:t>
            </a:r>
            <a:endParaRPr lang="de-DE" altLang="de-DE" dirty="0"/>
          </a:p>
        </p:txBody>
      </p:sp>
      <p:pic>
        <p:nvPicPr>
          <p:cNvPr id="4" name="Picture 2" descr="D:\topics\Aufgaben\__2016_Vortrag\Bilder\HIC4FIAR_follow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94" y="1196752"/>
            <a:ext cx="6854748" cy="505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33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40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i="1" dirty="0" err="1" smtClean="0"/>
              <a:t>fin</a:t>
            </a:r>
            <a:endParaRPr lang="de-DE" altLang="de-DE" dirty="0" smtClean="0"/>
          </a:p>
        </p:txBody>
      </p:sp>
      <p:pic>
        <p:nvPicPr>
          <p:cNvPr id="31746" name="Picture 2" descr="D:\topics\Aufgaben\2015_HEST_Vortrag\svg\schlei_hest\GSI_SIS_HEST_HESR_MM_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9" y="1773436"/>
            <a:ext cx="9084587" cy="350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15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err="1" smtClean="0"/>
              <a:t>particles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caves</a:t>
            </a:r>
            <a:endParaRPr lang="de-DE" altLang="de-DE" dirty="0" smtClean="0"/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"/>
          <a:stretch>
            <a:fillRect/>
          </a:stretch>
        </p:blipFill>
        <p:spPr bwMode="auto">
          <a:xfrm>
            <a:off x="663575" y="1052513"/>
            <a:ext cx="1603375" cy="528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0" t="13445"/>
          <a:stretch>
            <a:fillRect/>
          </a:stretch>
        </p:blipFill>
        <p:spPr bwMode="auto">
          <a:xfrm>
            <a:off x="2266950" y="1058863"/>
            <a:ext cx="2317478" cy="500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9" name="Textfeld 1"/>
          <p:cNvSpPr txBox="1">
            <a:spLocks noChangeArrowheads="1"/>
          </p:cNvSpPr>
          <p:nvPr/>
        </p:nvSpPr>
        <p:spPr bwMode="auto">
          <a:xfrm>
            <a:off x="3014317" y="6061076"/>
            <a:ext cx="154662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de-DE" altLang="de-DE" sz="900" dirty="0" err="1" smtClean="0"/>
              <a:t>courtesy</a:t>
            </a:r>
            <a:r>
              <a:rPr lang="de-DE" altLang="de-DE" sz="900" dirty="0" smtClean="0"/>
              <a:t>: </a:t>
            </a:r>
            <a:r>
              <a:rPr lang="de-DE" altLang="de-DE" sz="900" dirty="0"/>
              <a:t>A. Bloch Späth</a:t>
            </a:r>
          </a:p>
        </p:txBody>
      </p:sp>
      <p:sp>
        <p:nvSpPr>
          <p:cNvPr id="16390" name="Textfeld 1"/>
          <p:cNvSpPr txBox="1">
            <a:spLocks noChangeArrowheads="1"/>
          </p:cNvSpPr>
          <p:nvPr/>
        </p:nvSpPr>
        <p:spPr bwMode="auto">
          <a:xfrm>
            <a:off x="4716461" y="1058863"/>
            <a:ext cx="4032001" cy="5370701"/>
          </a:xfrm>
          <a:prstGeom prst="rect">
            <a:avLst/>
          </a:prstGeom>
          <a:solidFill>
            <a:schemeClr val="accent1">
              <a:alpha val="1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de-DE" altLang="de-DE" sz="1800" i="1" dirty="0" err="1" smtClean="0">
                <a:solidFill>
                  <a:srgbClr val="0070C0"/>
                </a:solidFill>
                <a:latin typeface="Calibri"/>
              </a:rPr>
              <a:t>take</a:t>
            </a:r>
            <a:r>
              <a:rPr lang="de-DE" altLang="de-DE" sz="1800" i="1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de-DE" altLang="de-DE" sz="1800" i="1" dirty="0" err="1" smtClean="0">
                <a:solidFill>
                  <a:srgbClr val="0070C0"/>
                </a:solidFill>
                <a:latin typeface="Calibri"/>
              </a:rPr>
              <a:t>it</a:t>
            </a:r>
            <a:r>
              <a:rPr lang="de-DE" altLang="de-DE" sz="1800" i="1" dirty="0" smtClean="0">
                <a:solidFill>
                  <a:srgbClr val="0070C0"/>
                </a:solidFill>
                <a:latin typeface="Calibri"/>
              </a:rPr>
              <a:t> all!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de-DE" altLang="de-DE" dirty="0" smtClean="0">
                <a:solidFill>
                  <a:srgbClr val="0070C0"/>
                </a:solidFill>
                <a:latin typeface="Calibri"/>
              </a:rPr>
              <a:t>→ </a:t>
            </a:r>
            <a:r>
              <a:rPr lang="de-DE" altLang="de-DE" dirty="0" err="1" smtClean="0">
                <a:solidFill>
                  <a:srgbClr val="0070C0"/>
                </a:solidFill>
              </a:rPr>
              <a:t>protons</a:t>
            </a:r>
            <a:r>
              <a:rPr lang="de-DE" altLang="de-DE" dirty="0" smtClean="0">
                <a:solidFill>
                  <a:srgbClr val="0070C0"/>
                </a:solidFill>
              </a:rPr>
              <a:t> ... </a:t>
            </a:r>
            <a:r>
              <a:rPr lang="de-DE" altLang="de-DE" dirty="0" err="1" smtClean="0">
                <a:solidFill>
                  <a:srgbClr val="0070C0"/>
                </a:solidFill>
              </a:rPr>
              <a:t>uranium</a:t>
            </a:r>
            <a:r>
              <a:rPr lang="de-DE" altLang="de-DE" dirty="0" smtClean="0">
                <a:solidFill>
                  <a:srgbClr val="0070C0"/>
                </a:solidFill>
              </a:rPr>
              <a:t>, RIPs, </a:t>
            </a:r>
            <a:r>
              <a:rPr lang="de-DE" altLang="de-DE" dirty="0" err="1" smtClean="0">
                <a:solidFill>
                  <a:srgbClr val="0070C0"/>
                </a:solidFill>
              </a:rPr>
              <a:t>pions</a:t>
            </a:r>
            <a:endParaRPr lang="de-DE" altLang="de-DE" dirty="0" smtClean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  <a:buFontTx/>
              <a:buNone/>
            </a:pPr>
            <a:endParaRPr lang="de-DE" altLang="de-DE" dirty="0" smtClean="0"/>
          </a:p>
          <a:p>
            <a:pPr>
              <a:spcBef>
                <a:spcPts val="600"/>
              </a:spcBef>
              <a:buFontTx/>
              <a:buNone/>
            </a:pPr>
            <a:r>
              <a:rPr lang="de-DE" altLang="de-DE" dirty="0" smtClean="0"/>
              <a:t>HHD  </a:t>
            </a:r>
            <a:r>
              <a:rPr lang="de-DE" altLang="de-DE" b="0" dirty="0" err="1" smtClean="0"/>
              <a:t>ions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from</a:t>
            </a:r>
            <a:r>
              <a:rPr lang="de-DE" altLang="de-DE" b="0" dirty="0" smtClean="0"/>
              <a:t> </a:t>
            </a:r>
            <a:r>
              <a:rPr lang="de-DE" altLang="de-DE" dirty="0" smtClean="0"/>
              <a:t>SIS  -   </a:t>
            </a:r>
            <a:r>
              <a:rPr lang="de-DE" altLang="de-DE" i="1" dirty="0" smtClean="0">
                <a:solidFill>
                  <a:srgbClr val="C00000"/>
                </a:solidFill>
              </a:rPr>
              <a:t>beam </a:t>
            </a:r>
            <a:r>
              <a:rPr lang="de-DE" altLang="de-DE" i="1" dirty="0" err="1" smtClean="0">
                <a:solidFill>
                  <a:srgbClr val="C00000"/>
                </a:solidFill>
              </a:rPr>
              <a:t>dump</a:t>
            </a:r>
            <a:endParaRPr lang="de-DE" altLang="de-DE" i="1" dirty="0" smtClean="0">
              <a:solidFill>
                <a:srgbClr val="C00000"/>
              </a:solidFill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de-DE" altLang="de-DE" dirty="0" smtClean="0"/>
              <a:t>HFS  </a:t>
            </a:r>
            <a:r>
              <a:rPr lang="de-DE" altLang="de-DE" b="0" dirty="0" smtClean="0"/>
              <a:t>RIPs </a:t>
            </a:r>
            <a:r>
              <a:rPr lang="de-DE" altLang="de-DE" b="0" dirty="0" err="1" smtClean="0"/>
              <a:t>from</a:t>
            </a:r>
            <a:r>
              <a:rPr lang="de-DE" altLang="de-DE" b="0" dirty="0" smtClean="0"/>
              <a:t> </a:t>
            </a:r>
            <a:r>
              <a:rPr lang="de-DE" altLang="de-DE" dirty="0" smtClean="0"/>
              <a:t>FRS</a:t>
            </a:r>
            <a:endParaRPr lang="de-DE" altLang="de-DE" dirty="0"/>
          </a:p>
          <a:p>
            <a:pPr>
              <a:spcBef>
                <a:spcPts val="600"/>
              </a:spcBef>
              <a:buFontTx/>
              <a:buNone/>
            </a:pPr>
            <a:r>
              <a:rPr lang="de-DE" altLang="de-DE" dirty="0" smtClean="0"/>
              <a:t>HHT  </a:t>
            </a:r>
            <a:r>
              <a:rPr lang="de-DE" altLang="de-DE" b="0" dirty="0" err="1" smtClean="0"/>
              <a:t>ions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from</a:t>
            </a:r>
            <a:r>
              <a:rPr lang="de-DE" altLang="de-DE" b="0" dirty="0" smtClean="0"/>
              <a:t> </a:t>
            </a:r>
            <a:r>
              <a:rPr lang="de-DE" altLang="de-DE" dirty="0" smtClean="0"/>
              <a:t>SIS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de-DE" altLang="de-DE" dirty="0" smtClean="0"/>
              <a:t>HTM  </a:t>
            </a:r>
            <a:r>
              <a:rPr lang="de-DE" altLang="de-DE" b="0" dirty="0" err="1" smtClean="0"/>
              <a:t>ions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from</a:t>
            </a:r>
            <a:r>
              <a:rPr lang="de-DE" altLang="de-DE" b="0" dirty="0" smtClean="0"/>
              <a:t> </a:t>
            </a:r>
            <a:r>
              <a:rPr lang="de-DE" altLang="de-DE" dirty="0" smtClean="0"/>
              <a:t>SIS</a:t>
            </a:r>
            <a:endParaRPr lang="de-DE" altLang="de-DE" dirty="0"/>
          </a:p>
          <a:p>
            <a:pPr>
              <a:spcBef>
                <a:spcPts val="600"/>
              </a:spcBef>
              <a:buFontTx/>
              <a:buNone/>
            </a:pPr>
            <a:r>
              <a:rPr lang="de-DE" altLang="de-DE" dirty="0" smtClean="0"/>
              <a:t>ESR  </a:t>
            </a:r>
            <a:r>
              <a:rPr lang="de-DE" altLang="de-DE" b="0" dirty="0" err="1" smtClean="0"/>
              <a:t>ions</a:t>
            </a:r>
            <a:r>
              <a:rPr lang="de-DE" altLang="de-DE" b="0" dirty="0" smtClean="0"/>
              <a:t>/RIPs  </a:t>
            </a:r>
            <a:r>
              <a:rPr lang="de-DE" altLang="de-DE" b="0" dirty="0" err="1" smtClean="0"/>
              <a:t>from</a:t>
            </a:r>
            <a:r>
              <a:rPr lang="de-DE" altLang="de-DE" b="0" dirty="0" smtClean="0"/>
              <a:t> </a:t>
            </a:r>
            <a:r>
              <a:rPr lang="de-DE" altLang="de-DE" dirty="0" smtClean="0"/>
              <a:t>SIS, FRS</a:t>
            </a:r>
            <a:endParaRPr lang="de-DE" altLang="de-DE" dirty="0"/>
          </a:p>
          <a:p>
            <a:pPr>
              <a:spcBef>
                <a:spcPts val="600"/>
              </a:spcBef>
              <a:buFontTx/>
              <a:buNone/>
            </a:pPr>
            <a:r>
              <a:rPr lang="de-DE" altLang="de-DE" dirty="0" smtClean="0"/>
              <a:t>HTA</a:t>
            </a:r>
            <a:r>
              <a:rPr lang="de-DE" altLang="de-DE" b="0" dirty="0" smtClean="0"/>
              <a:t>  </a:t>
            </a:r>
            <a:r>
              <a:rPr lang="de-DE" altLang="de-DE" b="0" dirty="0" err="1" smtClean="0"/>
              <a:t>ions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from</a:t>
            </a:r>
            <a:r>
              <a:rPr lang="de-DE" altLang="de-DE" b="0" dirty="0" smtClean="0"/>
              <a:t> </a:t>
            </a:r>
            <a:r>
              <a:rPr lang="de-DE" altLang="de-DE" dirty="0" smtClean="0"/>
              <a:t>SIS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or</a:t>
            </a:r>
            <a:r>
              <a:rPr lang="de-DE" altLang="de-DE" b="0" dirty="0" smtClean="0"/>
              <a:t> </a:t>
            </a:r>
            <a:r>
              <a:rPr lang="de-DE" altLang="de-DE" dirty="0" smtClean="0"/>
              <a:t>ESR</a:t>
            </a:r>
            <a:endParaRPr lang="de-DE" altLang="de-DE" dirty="0"/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dirty="0"/>
              <a:t>HTA</a:t>
            </a:r>
            <a:r>
              <a:rPr lang="de-DE" altLang="de-DE" b="0" dirty="0"/>
              <a:t> 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ions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from</a:t>
            </a:r>
            <a:r>
              <a:rPr lang="de-DE" altLang="de-DE" b="0" dirty="0" smtClean="0"/>
              <a:t> </a:t>
            </a:r>
            <a:r>
              <a:rPr lang="de-DE" altLang="de-DE" dirty="0" smtClean="0"/>
              <a:t>SIS </a:t>
            </a:r>
            <a:r>
              <a:rPr lang="de-DE" altLang="de-DE" b="0" dirty="0" err="1" smtClean="0"/>
              <a:t>or</a:t>
            </a:r>
            <a:r>
              <a:rPr lang="de-DE" altLang="de-DE" b="0" dirty="0" smtClean="0"/>
              <a:t> </a:t>
            </a:r>
            <a:r>
              <a:rPr lang="de-DE" altLang="de-DE" dirty="0" smtClean="0"/>
              <a:t>ESR</a:t>
            </a:r>
            <a:endParaRPr lang="de-DE" altLang="de-DE" dirty="0"/>
          </a:p>
          <a:p>
            <a:pPr>
              <a:spcBef>
                <a:spcPts val="600"/>
              </a:spcBef>
              <a:buFontTx/>
              <a:buNone/>
            </a:pPr>
            <a:r>
              <a:rPr lang="de-DE" altLang="de-DE" dirty="0" smtClean="0"/>
              <a:t>HTB</a:t>
            </a:r>
            <a:r>
              <a:rPr lang="de-DE" altLang="de-DE" b="0" dirty="0" smtClean="0"/>
              <a:t>  </a:t>
            </a:r>
            <a:r>
              <a:rPr lang="de-DE" altLang="de-DE" b="0" dirty="0" err="1" smtClean="0"/>
              <a:t>ions</a:t>
            </a:r>
            <a:r>
              <a:rPr lang="de-DE" altLang="de-DE" b="0" dirty="0" smtClean="0"/>
              <a:t>/RIPs </a:t>
            </a:r>
            <a:r>
              <a:rPr lang="de-DE" altLang="de-DE" b="0" dirty="0" err="1" smtClean="0"/>
              <a:t>from</a:t>
            </a:r>
            <a:r>
              <a:rPr lang="de-DE" altLang="de-DE" b="0" dirty="0" smtClean="0"/>
              <a:t> </a:t>
            </a:r>
            <a:r>
              <a:rPr lang="de-DE" altLang="de-DE" dirty="0" smtClean="0"/>
              <a:t>SIS, FRS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or</a:t>
            </a:r>
            <a:r>
              <a:rPr lang="de-DE" altLang="de-DE" b="0" dirty="0" smtClean="0"/>
              <a:t> </a:t>
            </a:r>
            <a:r>
              <a:rPr lang="de-DE" altLang="de-DE" dirty="0" smtClean="0"/>
              <a:t>ESR</a:t>
            </a:r>
            <a:endParaRPr lang="de-DE" altLang="de-DE" dirty="0"/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dirty="0" smtClean="0"/>
              <a:t>HTB</a:t>
            </a:r>
            <a:r>
              <a:rPr lang="de-DE" altLang="de-DE" b="0" dirty="0" smtClean="0"/>
              <a:t>  </a:t>
            </a:r>
            <a:r>
              <a:rPr lang="el-GR" altLang="de-DE" dirty="0" smtClean="0"/>
              <a:t>π</a:t>
            </a:r>
            <a:r>
              <a:rPr lang="de-DE" altLang="de-DE" sz="2400" baseline="40000" dirty="0" smtClean="0"/>
              <a:t>-</a:t>
            </a:r>
            <a:r>
              <a:rPr lang="de-DE" altLang="de-DE" dirty="0" smtClean="0"/>
              <a:t> </a:t>
            </a:r>
            <a:r>
              <a:rPr lang="el-GR" altLang="de-DE" dirty="0" smtClean="0"/>
              <a:t>π</a:t>
            </a:r>
            <a:r>
              <a:rPr lang="de-DE" altLang="de-DE" sz="1800" baseline="40000" dirty="0" smtClean="0"/>
              <a:t>+ </a:t>
            </a:r>
            <a:r>
              <a:rPr lang="de-DE" altLang="de-DE" b="0" dirty="0" err="1"/>
              <a:t>from</a:t>
            </a:r>
            <a:r>
              <a:rPr lang="de-DE" altLang="de-DE" b="0" dirty="0"/>
              <a:t> </a:t>
            </a:r>
            <a:r>
              <a:rPr lang="el-GR" altLang="de-DE" dirty="0" smtClean="0"/>
              <a:t>π</a:t>
            </a:r>
            <a:r>
              <a:rPr lang="de-DE" altLang="de-DE" b="0" dirty="0" smtClean="0"/>
              <a:t>-target</a:t>
            </a:r>
            <a:endParaRPr lang="de-DE" altLang="de-DE" b="0" dirty="0"/>
          </a:p>
          <a:p>
            <a:pPr>
              <a:spcBef>
                <a:spcPts val="600"/>
              </a:spcBef>
              <a:buFontTx/>
              <a:buNone/>
            </a:pPr>
            <a:r>
              <a:rPr lang="de-DE" altLang="de-DE" dirty="0" smtClean="0"/>
              <a:t>HTC,D</a:t>
            </a:r>
            <a:r>
              <a:rPr lang="de-DE" altLang="de-DE" b="0" dirty="0" smtClean="0"/>
              <a:t>  </a:t>
            </a:r>
            <a:r>
              <a:rPr lang="de-DE" altLang="de-DE" b="0" dirty="0" err="1" smtClean="0"/>
              <a:t>ions</a:t>
            </a:r>
            <a:r>
              <a:rPr lang="de-DE" altLang="de-DE" b="0" dirty="0" smtClean="0"/>
              <a:t>/RIPs </a:t>
            </a:r>
            <a:r>
              <a:rPr lang="de-DE" altLang="de-DE" b="0" dirty="0" err="1" smtClean="0"/>
              <a:t>from</a:t>
            </a:r>
            <a:r>
              <a:rPr lang="de-DE" altLang="de-DE" b="0" dirty="0" smtClean="0"/>
              <a:t> </a:t>
            </a:r>
            <a:r>
              <a:rPr lang="de-DE" altLang="de-DE" dirty="0" smtClean="0"/>
              <a:t>SIS, FRS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or</a:t>
            </a:r>
            <a:r>
              <a:rPr lang="de-DE" altLang="de-DE" b="0" dirty="0" smtClean="0"/>
              <a:t> </a:t>
            </a:r>
            <a:r>
              <a:rPr lang="de-DE" altLang="de-DE" dirty="0" smtClean="0"/>
              <a:t>ESR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dirty="0" smtClean="0"/>
              <a:t>HTC,D</a:t>
            </a:r>
            <a:r>
              <a:rPr lang="de-DE" altLang="de-DE" b="0" dirty="0" smtClean="0"/>
              <a:t>  </a:t>
            </a:r>
            <a:r>
              <a:rPr lang="el-GR" altLang="de-DE" dirty="0" smtClean="0"/>
              <a:t>π</a:t>
            </a:r>
            <a:r>
              <a:rPr lang="de-DE" altLang="de-DE" sz="2400" baseline="40000" dirty="0" smtClean="0"/>
              <a:t>-</a:t>
            </a:r>
            <a:r>
              <a:rPr lang="de-DE" altLang="de-DE" dirty="0" smtClean="0"/>
              <a:t> </a:t>
            </a:r>
            <a:r>
              <a:rPr lang="el-GR" altLang="de-DE" dirty="0" smtClean="0"/>
              <a:t>π</a:t>
            </a:r>
            <a:r>
              <a:rPr lang="de-DE" altLang="de-DE" sz="1800" baseline="40000" dirty="0" smtClean="0"/>
              <a:t>+ </a:t>
            </a:r>
            <a:r>
              <a:rPr lang="de-DE" altLang="de-DE" b="0" dirty="0" err="1" smtClean="0"/>
              <a:t>from</a:t>
            </a:r>
            <a:r>
              <a:rPr lang="de-DE" altLang="de-DE" b="0" dirty="0" smtClean="0"/>
              <a:t> </a:t>
            </a:r>
            <a:r>
              <a:rPr lang="el-GR" altLang="de-DE" dirty="0" smtClean="0"/>
              <a:t>π</a:t>
            </a:r>
            <a:r>
              <a:rPr lang="de-DE" altLang="de-DE" b="0" dirty="0" smtClean="0"/>
              <a:t>-target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dirty="0" smtClean="0"/>
              <a:t>HTP</a:t>
            </a:r>
            <a:r>
              <a:rPr lang="de-DE" altLang="de-DE" b="0" dirty="0" smtClean="0"/>
              <a:t>  </a:t>
            </a:r>
            <a:r>
              <a:rPr lang="de-DE" altLang="de-DE" b="0" dirty="0" err="1" smtClean="0"/>
              <a:t>ions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from</a:t>
            </a:r>
            <a:r>
              <a:rPr lang="de-DE" altLang="de-DE" b="0" dirty="0" smtClean="0"/>
              <a:t> </a:t>
            </a:r>
            <a:r>
              <a:rPr lang="de-DE" altLang="de-DE" dirty="0" smtClean="0"/>
              <a:t>SIS</a:t>
            </a:r>
            <a:r>
              <a:rPr lang="de-DE" altLang="de-DE" b="0" dirty="0" smtClean="0"/>
              <a:t>, </a:t>
            </a:r>
            <a:r>
              <a:rPr lang="de-DE" altLang="de-DE" dirty="0" smtClean="0"/>
              <a:t>ESR</a:t>
            </a:r>
            <a:endParaRPr lang="de-DE" altLang="de-DE" dirty="0"/>
          </a:p>
          <a:p>
            <a:pPr>
              <a:spcBef>
                <a:spcPts val="600"/>
              </a:spcBef>
              <a:buFontTx/>
              <a:buNone/>
            </a:pPr>
            <a:r>
              <a:rPr lang="de-DE" altLang="de-DE" dirty="0" smtClean="0"/>
              <a:t>HADES</a:t>
            </a:r>
            <a:r>
              <a:rPr lang="de-DE" altLang="de-DE" b="0" dirty="0" smtClean="0"/>
              <a:t>  </a:t>
            </a:r>
            <a:r>
              <a:rPr lang="de-DE" altLang="de-DE" b="0" dirty="0" err="1" smtClean="0"/>
              <a:t>ions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from</a:t>
            </a:r>
            <a:r>
              <a:rPr lang="de-DE" altLang="de-DE" b="0" dirty="0" smtClean="0"/>
              <a:t> </a:t>
            </a:r>
            <a:r>
              <a:rPr lang="de-DE" altLang="de-DE" dirty="0" smtClean="0"/>
              <a:t>SIS</a:t>
            </a:r>
            <a:endParaRPr lang="de-DE" altLang="de-DE" dirty="0"/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dirty="0"/>
              <a:t>HADES</a:t>
            </a:r>
            <a:r>
              <a:rPr lang="de-DE" altLang="de-DE" b="0" dirty="0"/>
              <a:t> </a:t>
            </a:r>
            <a:r>
              <a:rPr lang="de-DE" altLang="de-DE" b="0" dirty="0" smtClean="0"/>
              <a:t>  </a:t>
            </a:r>
            <a:r>
              <a:rPr lang="el-GR" altLang="de-DE" dirty="0" smtClean="0"/>
              <a:t>π</a:t>
            </a:r>
            <a:r>
              <a:rPr lang="de-DE" altLang="de-DE" sz="2400" baseline="40000" dirty="0" smtClean="0"/>
              <a:t>-</a:t>
            </a:r>
            <a:r>
              <a:rPr lang="de-DE" altLang="de-DE" dirty="0" smtClean="0"/>
              <a:t> </a:t>
            </a:r>
            <a:r>
              <a:rPr lang="el-GR" altLang="de-DE" dirty="0" smtClean="0"/>
              <a:t>π</a:t>
            </a:r>
            <a:r>
              <a:rPr lang="de-DE" altLang="de-DE" sz="1800" baseline="40000" dirty="0" smtClean="0"/>
              <a:t>+ </a:t>
            </a:r>
            <a:r>
              <a:rPr lang="de-DE" altLang="de-DE" b="0" dirty="0" err="1" smtClean="0"/>
              <a:t>from</a:t>
            </a:r>
            <a:r>
              <a:rPr lang="de-DE" altLang="de-DE" b="0" dirty="0" smtClean="0"/>
              <a:t> </a:t>
            </a:r>
            <a:r>
              <a:rPr lang="el-GR" altLang="de-DE" dirty="0" smtClean="0"/>
              <a:t>π</a:t>
            </a:r>
            <a:r>
              <a:rPr lang="de-DE" altLang="de-DE" b="0" dirty="0" smtClean="0"/>
              <a:t>-target</a:t>
            </a:r>
            <a:endParaRPr lang="de-DE" altLang="de-DE" sz="1400" b="0" dirty="0"/>
          </a:p>
        </p:txBody>
      </p:sp>
      <p:sp>
        <p:nvSpPr>
          <p:cNvPr id="2" name="Textfeld 1"/>
          <p:cNvSpPr txBox="1"/>
          <p:nvPr/>
        </p:nvSpPr>
        <p:spPr>
          <a:xfrm>
            <a:off x="1286711" y="5981199"/>
            <a:ext cx="1450554" cy="430887"/>
          </a:xfrm>
          <a:prstGeom prst="rect">
            <a:avLst/>
          </a:prstGeom>
          <a:solidFill>
            <a:srgbClr val="FF0000">
              <a:alpha val="26000"/>
            </a:srgbClr>
          </a:solidFill>
          <a:scene3d>
            <a:camera prst="isometricRightUp">
              <a:rot lat="1169255" lon="19514926" rev="363883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100" dirty="0" err="1" smtClean="0"/>
              <a:t>Cryring</a:t>
            </a:r>
            <a:r>
              <a:rPr lang="de-DE" sz="1100" dirty="0" smtClean="0"/>
              <a:t> </a:t>
            </a:r>
            <a:r>
              <a:rPr lang="de-DE" sz="1100" dirty="0" err="1" smtClean="0"/>
              <a:t>comming</a:t>
            </a:r>
            <a:r>
              <a:rPr lang="de-DE" sz="1100" dirty="0" smtClean="0"/>
              <a:t> </a:t>
            </a:r>
            <a:r>
              <a:rPr lang="de-DE" sz="1100" dirty="0" err="1" smtClean="0"/>
              <a:t>july</a:t>
            </a:r>
            <a:r>
              <a:rPr lang="de-DE" sz="1100" dirty="0" smtClean="0"/>
              <a:t> 2016!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24567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smtClean="0"/>
              <a:t>route </a:t>
            </a:r>
            <a:r>
              <a:rPr lang="de-DE" altLang="de-DE" dirty="0" err="1" smtClean="0"/>
              <a:t>network</a:t>
            </a:r>
            <a:endParaRPr lang="de-DE" altLang="de-DE" dirty="0" smtClean="0"/>
          </a:p>
        </p:txBody>
      </p:sp>
      <p:pic>
        <p:nvPicPr>
          <p:cNvPr id="17412" name="Picture 4" descr="D:\topics\Aufgaben\2015_HEST_Vortrag\svg\HEST_schle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51" y="1268760"/>
            <a:ext cx="4469194" cy="500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360392" y="1202556"/>
            <a:ext cx="3528392" cy="507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dirty="0" err="1" smtClean="0">
                <a:solidFill>
                  <a:srgbClr val="0070C0"/>
                </a:solidFill>
              </a:rPr>
              <a:t>branch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points</a:t>
            </a:r>
            <a:endParaRPr lang="de-DE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de-DE" sz="1400" dirty="0" err="1" smtClean="0"/>
              <a:t>switchable</a:t>
            </a:r>
            <a:r>
              <a:rPr lang="de-DE" sz="1400" dirty="0" smtClean="0"/>
              <a:t> </a:t>
            </a:r>
            <a:r>
              <a:rPr lang="de-DE" sz="1400" dirty="0" err="1" smtClean="0"/>
              <a:t>dipoles</a:t>
            </a:r>
            <a:r>
              <a:rPr lang="de-DE" sz="1400" dirty="0"/>
              <a:t/>
            </a:r>
            <a:br>
              <a:rPr lang="de-DE" sz="1400" dirty="0"/>
            </a:br>
            <a:r>
              <a:rPr lang="de-DE" sz="1400" dirty="0" smtClean="0"/>
              <a:t>i.e.   (31) == TS1MU1</a:t>
            </a:r>
          </a:p>
          <a:p>
            <a:pPr>
              <a:buNone/>
            </a:pPr>
            <a:endParaRPr lang="de-DE" sz="1400" dirty="0"/>
          </a:p>
          <a:p>
            <a:pPr>
              <a:buNone/>
            </a:pPr>
            <a:r>
              <a:rPr lang="de-DE" dirty="0" err="1" smtClean="0">
                <a:solidFill>
                  <a:srgbClr val="0070C0"/>
                </a:solidFill>
              </a:rPr>
              <a:t>segments</a:t>
            </a:r>
            <a:endParaRPr lang="de-DE" sz="1400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de-DE" sz="1400" dirty="0" err="1" smtClean="0"/>
              <a:t>part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beam </a:t>
            </a:r>
            <a:r>
              <a:rPr lang="de-DE" sz="1400" dirty="0" err="1" smtClean="0"/>
              <a:t>line</a:t>
            </a:r>
            <a:r>
              <a:rPr lang="de-DE" sz="1400" dirty="0" smtClean="0"/>
              <a:t> </a:t>
            </a:r>
            <a:r>
              <a:rPr lang="de-DE" sz="1400" dirty="0" err="1" smtClean="0"/>
              <a:t>defined</a:t>
            </a:r>
            <a:r>
              <a:rPr lang="de-DE" sz="1400" dirty="0" smtClean="0"/>
              <a:t> </a:t>
            </a:r>
            <a:r>
              <a:rPr lang="de-DE" sz="1400" dirty="0" err="1" smtClean="0"/>
              <a:t>between</a:t>
            </a:r>
            <a:r>
              <a:rPr lang="de-DE" sz="1400" dirty="0" smtClean="0"/>
              <a:t> </a:t>
            </a:r>
            <a:r>
              <a:rPr lang="de-DE" sz="1400" dirty="0" err="1" smtClean="0"/>
              <a:t>branch</a:t>
            </a:r>
            <a:r>
              <a:rPr lang="de-DE" sz="1400" dirty="0" smtClean="0"/>
              <a:t> </a:t>
            </a:r>
            <a:r>
              <a:rPr lang="de-DE" sz="1400" dirty="0" err="1" smtClean="0"/>
              <a:t>points</a:t>
            </a:r>
            <a:endParaRPr lang="de-DE" sz="1400" dirty="0" smtClean="0"/>
          </a:p>
          <a:p>
            <a:pPr>
              <a:buNone/>
            </a:pPr>
            <a:r>
              <a:rPr lang="de-DE" sz="1400" dirty="0" smtClean="0">
                <a:latin typeface="Calibri"/>
              </a:rPr>
              <a:t>→ </a:t>
            </a:r>
            <a:r>
              <a:rPr lang="de-DE" sz="1400" dirty="0" err="1" smtClean="0"/>
              <a:t>thus</a:t>
            </a:r>
            <a:r>
              <a:rPr lang="de-DE" sz="1400" dirty="0" smtClean="0"/>
              <a:t> all </a:t>
            </a:r>
            <a:r>
              <a:rPr lang="de-DE" sz="1400" dirty="0" err="1" smtClean="0"/>
              <a:t>possible</a:t>
            </a:r>
            <a:r>
              <a:rPr lang="de-DE" sz="1400" dirty="0" smtClean="0"/>
              <a:t> beam </a:t>
            </a:r>
            <a:r>
              <a:rPr lang="de-DE" sz="1400" dirty="0" err="1" smtClean="0"/>
              <a:t>lines</a:t>
            </a:r>
            <a:r>
              <a:rPr lang="de-DE" sz="1400" dirty="0" smtClean="0"/>
              <a:t> </a:t>
            </a:r>
            <a:r>
              <a:rPr lang="de-DE" sz="1400" dirty="0" err="1" smtClean="0"/>
              <a:t>are</a:t>
            </a:r>
            <a:r>
              <a:rPr lang="de-DE" sz="1400" dirty="0" smtClean="0"/>
              <a:t> </a:t>
            </a:r>
            <a:r>
              <a:rPr lang="de-DE" sz="1400" dirty="0" err="1" smtClean="0"/>
              <a:t>assembled</a:t>
            </a:r>
            <a:r>
              <a:rPr lang="de-DE" sz="1400" dirty="0" smtClean="0"/>
              <a:t> </a:t>
            </a:r>
            <a:r>
              <a:rPr lang="de-DE" sz="1400" dirty="0" err="1" smtClean="0"/>
              <a:t>from</a:t>
            </a:r>
            <a:r>
              <a:rPr lang="de-DE" sz="1400" dirty="0" smtClean="0"/>
              <a:t> </a:t>
            </a:r>
            <a:r>
              <a:rPr lang="de-DE" sz="1400" dirty="0" err="1" smtClean="0"/>
              <a:t>segments</a:t>
            </a:r>
            <a:endParaRPr lang="de-DE" sz="1400" dirty="0" smtClean="0"/>
          </a:p>
          <a:p>
            <a:pPr>
              <a:buNone/>
            </a:pPr>
            <a:endParaRPr lang="de-DE" sz="1400" dirty="0" smtClean="0"/>
          </a:p>
          <a:p>
            <a:pPr>
              <a:buNone/>
            </a:pPr>
            <a:r>
              <a:rPr lang="de-DE" dirty="0">
                <a:solidFill>
                  <a:srgbClr val="0070C0"/>
                </a:solidFill>
              </a:rPr>
              <a:t>parallel </a:t>
            </a:r>
            <a:r>
              <a:rPr lang="de-DE" dirty="0" err="1">
                <a:solidFill>
                  <a:srgbClr val="0070C0"/>
                </a:solidFill>
              </a:rPr>
              <a:t>operation</a:t>
            </a:r>
            <a:endParaRPr lang="de-DE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de-DE" sz="1400" dirty="0" smtClean="0"/>
              <a:t>fast </a:t>
            </a:r>
            <a:r>
              <a:rPr lang="de-DE" sz="1400" dirty="0" err="1" smtClean="0"/>
              <a:t>switching</a:t>
            </a:r>
            <a:r>
              <a:rPr lang="de-DE" sz="1400" dirty="0" smtClean="0"/>
              <a:t> (</a:t>
            </a:r>
            <a:r>
              <a:rPr lang="de-DE" sz="1400" dirty="0" err="1" smtClean="0"/>
              <a:t>shot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shot</a:t>
            </a:r>
            <a:r>
              <a:rPr lang="de-DE" sz="1400" dirty="0" smtClean="0"/>
              <a:t>) </a:t>
            </a:r>
            <a:r>
              <a:rPr lang="de-DE" sz="1400" dirty="0" err="1" smtClean="0"/>
              <a:t>between</a:t>
            </a:r>
            <a:r>
              <a:rPr lang="de-DE" sz="1400" dirty="0" smtClean="0"/>
              <a:t> </a:t>
            </a:r>
            <a:r>
              <a:rPr lang="de-DE" sz="1400" dirty="0" err="1" smtClean="0"/>
              <a:t>virtual</a:t>
            </a:r>
            <a:r>
              <a:rPr lang="de-DE" sz="1400" dirty="0" smtClean="0"/>
              <a:t> </a:t>
            </a:r>
            <a:r>
              <a:rPr lang="de-DE" sz="1400" dirty="0" err="1" smtClean="0"/>
              <a:t>accelerators</a:t>
            </a:r>
            <a:r>
              <a:rPr lang="de-DE" sz="1400" dirty="0" smtClean="0"/>
              <a:t> </a:t>
            </a:r>
            <a:r>
              <a:rPr lang="de-DE" sz="1400" dirty="0" err="1" smtClean="0">
                <a:solidFill>
                  <a:srgbClr val="00B050"/>
                </a:solidFill>
              </a:rPr>
              <a:t>VAcc‘s</a:t>
            </a:r>
            <a:endParaRPr lang="de-DE" sz="1400" dirty="0">
              <a:solidFill>
                <a:srgbClr val="00B050"/>
              </a:solidFill>
            </a:endParaRP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>
                <a:solidFill>
                  <a:srgbClr val="0070C0"/>
                </a:solidFill>
              </a:rPr>
              <a:t>fast </a:t>
            </a:r>
            <a:r>
              <a:rPr lang="de-DE" dirty="0" err="1">
                <a:solidFill>
                  <a:srgbClr val="0070C0"/>
                </a:solidFill>
              </a:rPr>
              <a:t>and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slow</a:t>
            </a:r>
            <a:r>
              <a:rPr lang="de-DE" dirty="0">
                <a:solidFill>
                  <a:srgbClr val="0070C0"/>
                </a:solidFill>
              </a:rPr>
              <a:t> SIS </a:t>
            </a:r>
            <a:r>
              <a:rPr lang="de-DE" dirty="0" err="1">
                <a:solidFill>
                  <a:srgbClr val="0070C0"/>
                </a:solidFill>
              </a:rPr>
              <a:t>extraction</a:t>
            </a:r>
            <a:endParaRPr lang="de-DE" dirty="0">
              <a:solidFill>
                <a:srgbClr val="0070C0"/>
              </a:solidFill>
            </a:endParaRPr>
          </a:p>
        </p:txBody>
      </p:sp>
      <p:pic>
        <p:nvPicPr>
          <p:cNvPr id="2050" name="Picture 2" descr="RMV und DB-Fahrkartenautomat nebeneinan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340768"/>
            <a:ext cx="1427120" cy="106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Gerade Verbindung 3"/>
          <p:cNvCxnSpPr/>
          <p:nvPr/>
        </p:nvCxnSpPr>
        <p:spPr bwMode="auto">
          <a:xfrm flipV="1">
            <a:off x="35496" y="1202556"/>
            <a:ext cx="1296144" cy="1290340"/>
          </a:xfrm>
          <a:prstGeom prst="lin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" name="Gerade Verbindung 5"/>
          <p:cNvCxnSpPr/>
          <p:nvPr/>
        </p:nvCxnSpPr>
        <p:spPr bwMode="auto">
          <a:xfrm flipV="1">
            <a:off x="179512" y="1115033"/>
            <a:ext cx="1355111" cy="1512168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 flipH="1" flipV="1">
            <a:off x="323528" y="1115033"/>
            <a:ext cx="1139087" cy="1512168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err="1" smtClean="0"/>
              <a:t>secondary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particles</a:t>
            </a:r>
            <a:r>
              <a:rPr lang="de-DE" altLang="de-DE" dirty="0" smtClean="0"/>
              <a:t> / </a:t>
            </a:r>
            <a:r>
              <a:rPr lang="de-DE" altLang="de-DE" dirty="0" err="1" smtClean="0"/>
              <a:t>manipulation</a:t>
            </a:r>
            <a:endParaRPr lang="de-DE" altLang="de-DE" dirty="0" smtClean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1" b="9911"/>
          <a:stretch>
            <a:fillRect/>
          </a:stretch>
        </p:blipFill>
        <p:spPr bwMode="auto">
          <a:xfrm>
            <a:off x="468313" y="1423988"/>
            <a:ext cx="6551612" cy="447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1" name="Textfeld 4"/>
          <p:cNvSpPr txBox="1">
            <a:spLocks noChangeArrowheads="1"/>
          </p:cNvSpPr>
          <p:nvPr/>
        </p:nvSpPr>
        <p:spPr bwMode="auto">
          <a:xfrm>
            <a:off x="7019926" y="1423988"/>
            <a:ext cx="1800546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de-DE" altLang="de-DE" dirty="0" smtClean="0"/>
              <a:t>FRS: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seperator</a:t>
            </a:r>
            <a:endParaRPr lang="de-DE" altLang="de-DE" dirty="0"/>
          </a:p>
          <a:p>
            <a:pPr>
              <a:buFontTx/>
              <a:buNone/>
            </a:pPr>
            <a:r>
              <a:rPr lang="de-DE" altLang="de-DE" dirty="0" err="1" smtClean="0"/>
              <a:t>stripper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targets</a:t>
            </a:r>
            <a:endParaRPr lang="de-DE" altLang="de-DE" dirty="0" smtClean="0"/>
          </a:p>
          <a:p>
            <a:pPr>
              <a:buFontTx/>
              <a:buNone/>
            </a:pPr>
            <a:r>
              <a:rPr lang="de-DE" altLang="de-DE" dirty="0" err="1" smtClean="0"/>
              <a:t>pion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target</a:t>
            </a:r>
            <a:endParaRPr lang="de-DE" altLang="de-DE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382" y="3226792"/>
            <a:ext cx="2211215" cy="317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-118784" y="4039019"/>
            <a:ext cx="5397889" cy="1394228"/>
          </a:xfrm>
          <a:prstGeom prst="rect">
            <a:avLst/>
          </a:prstGeom>
          <a:solidFill>
            <a:srgbClr val="FFC000"/>
          </a:solidFill>
          <a:scene3d>
            <a:camera prst="isometricRightUp">
              <a:rot lat="900000" lon="18899995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800" dirty="0" err="1" smtClean="0"/>
              <a:t>use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strippers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slits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charge</a:t>
            </a:r>
            <a:r>
              <a:rPr lang="de-DE" sz="1800" dirty="0" smtClean="0"/>
              <a:t> (B/</a:t>
            </a:r>
            <a:r>
              <a:rPr lang="de-DE" sz="1800" dirty="0" err="1" smtClean="0"/>
              <a:t>rho</a:t>
            </a:r>
            <a:r>
              <a:rPr lang="de-DE" sz="1800" dirty="0" smtClean="0"/>
              <a:t>) </a:t>
            </a:r>
            <a:r>
              <a:rPr lang="de-DE" sz="1800" dirty="0" err="1" smtClean="0"/>
              <a:t>changes</a:t>
            </a:r>
            <a:endParaRPr lang="de-DE" sz="1800" dirty="0" smtClean="0"/>
          </a:p>
          <a:p>
            <a:pPr>
              <a:buNone/>
            </a:pPr>
            <a:r>
              <a:rPr lang="de-DE" sz="1800" dirty="0" err="1" smtClean="0"/>
              <a:t>production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RIPs </a:t>
            </a:r>
            <a:r>
              <a:rPr lang="de-DE" sz="1800" dirty="0" err="1" smtClean="0"/>
              <a:t>is</a:t>
            </a:r>
            <a:r>
              <a:rPr lang="de-DE" sz="1800" dirty="0" smtClean="0"/>
              <a:t> also </a:t>
            </a:r>
            <a:r>
              <a:rPr lang="de-DE" sz="1800" dirty="0" err="1" smtClean="0"/>
              <a:t>possible</a:t>
            </a:r>
            <a:r>
              <a:rPr lang="de-DE" sz="1800" dirty="0" smtClean="0"/>
              <a:t> in </a:t>
            </a:r>
            <a:r>
              <a:rPr lang="de-DE" sz="1800" dirty="0" err="1" smtClean="0"/>
              <a:t>the</a:t>
            </a:r>
            <a:r>
              <a:rPr lang="de-DE" sz="1800" dirty="0" smtClean="0"/>
              <a:t> HEST</a:t>
            </a:r>
            <a:br>
              <a:rPr lang="de-DE" sz="1800" dirty="0" smtClean="0"/>
            </a:br>
            <a:r>
              <a:rPr lang="de-DE" sz="1800" dirty="0" smtClean="0"/>
              <a:t>beam </a:t>
            </a:r>
            <a:r>
              <a:rPr lang="de-DE" sz="1800" dirty="0" err="1" smtClean="0"/>
              <a:t>transport</a:t>
            </a:r>
            <a:r>
              <a:rPr lang="de-DE" sz="1800" dirty="0" smtClean="0"/>
              <a:t> </a:t>
            </a:r>
            <a:r>
              <a:rPr lang="de-DE" sz="1800" dirty="0" err="1" smtClean="0"/>
              <a:t>line</a:t>
            </a:r>
            <a:endParaRPr lang="de-DE" sz="1800" dirty="0" smtClean="0"/>
          </a:p>
        </p:txBody>
      </p:sp>
      <p:pic>
        <p:nvPicPr>
          <p:cNvPr id="19463" name="Picture 7" descr="D:\topics\Aufgaben\2015_HEST_Vortrag\steerer\LT_Alustripp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277" y="2871307"/>
            <a:ext cx="3096344" cy="279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788024" y="2989650"/>
            <a:ext cx="2628119" cy="674031"/>
          </a:xfrm>
          <a:prstGeom prst="rect">
            <a:avLst/>
          </a:prstGeom>
          <a:solidFill>
            <a:srgbClr val="44F5FE">
              <a:alpha val="19000"/>
            </a:srgb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400" dirty="0" err="1" smtClean="0">
                <a:solidFill>
                  <a:srgbClr val="FFFF00"/>
                </a:solidFill>
                <a:latin typeface="+mj-lt"/>
              </a:rPr>
              <a:t>example</a:t>
            </a:r>
            <a:endParaRPr lang="de-DE" sz="1400" dirty="0" smtClean="0">
              <a:solidFill>
                <a:srgbClr val="FFFF00"/>
              </a:solidFill>
              <a:latin typeface="+mj-lt"/>
            </a:endParaRPr>
          </a:p>
          <a:p>
            <a:pPr>
              <a:buNone/>
            </a:pPr>
            <a:r>
              <a:rPr lang="de-DE" sz="1400" dirty="0" err="1" smtClean="0">
                <a:solidFill>
                  <a:srgbClr val="FFFF00"/>
                </a:solidFill>
                <a:latin typeface="+mj-lt"/>
              </a:rPr>
              <a:t>stripped</a:t>
            </a:r>
            <a:r>
              <a:rPr lang="de-DE" sz="14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de-DE" sz="1400" dirty="0" err="1" smtClean="0">
                <a:solidFill>
                  <a:srgbClr val="FFFF00"/>
                </a:solidFill>
                <a:latin typeface="+mj-lt"/>
              </a:rPr>
              <a:t>uranium</a:t>
            </a:r>
            <a:r>
              <a:rPr lang="de-DE" sz="1400" dirty="0" smtClean="0">
                <a:solidFill>
                  <a:srgbClr val="FFFF00"/>
                </a:solidFill>
                <a:latin typeface="+mj-lt"/>
              </a:rPr>
              <a:t> beam</a:t>
            </a:r>
            <a:endParaRPr lang="de-DE" sz="1400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74757" y="1484784"/>
            <a:ext cx="7993012" cy="4525963"/>
          </a:xfrm>
        </p:spPr>
        <p:txBody>
          <a:bodyPr/>
          <a:lstStyle/>
          <a:p>
            <a:pPr>
              <a:defRPr/>
            </a:pPr>
            <a:r>
              <a:rPr lang="de-D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rigidity</a:t>
            </a:r>
            <a:endParaRPr lang="de-DE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Tm      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lang="de-DE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HHT, Hades, HTD, ESR 10 Tm</a:t>
            </a:r>
          </a:p>
          <a:p>
            <a:pPr lvl="1">
              <a:defRPr/>
            </a:pP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minimum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&gt; </a:t>
            </a:r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Tm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maximum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rigidity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dipole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constraints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quadrupoles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depends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focussing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strength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de-DE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r>
              <a:rPr lang="de-D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feedback</a:t>
            </a:r>
            <a:r>
              <a:rPr lang="de-D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loop</a:t>
            </a:r>
            <a:r>
              <a:rPr lang="de-D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endParaRPr lang="de-DE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Tx/>
              <a:buNone/>
              <a:defRPr/>
            </a:pP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stripper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targets</a:t>
            </a: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(HHT, ESR),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slow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SIS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6 × 10</a:t>
            </a:r>
            <a:r>
              <a:rPr lang="de-DE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/sec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Hades N/p beam</a:t>
            </a:r>
          </a:p>
        </p:txBody>
      </p:sp>
      <p:sp>
        <p:nvSpPr>
          <p:cNvPr id="20483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61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dirty="0" smtClean="0"/>
              <a:t>beam </a:t>
            </a:r>
            <a:r>
              <a:rPr lang="de-DE" altLang="de-DE" sz="2800" dirty="0" err="1" smtClean="0"/>
              <a:t>parameters</a:t>
            </a:r>
            <a:endParaRPr lang="de-DE" altLang="de-DE" sz="2800" dirty="0" smtClean="0"/>
          </a:p>
        </p:txBody>
      </p:sp>
    </p:spTree>
    <p:extLst>
      <p:ext uri="{BB962C8B-B14F-4D97-AF65-F5344CB8AC3E}">
        <p14:creationId xmlns:p14="http://schemas.microsoft.com/office/powerpoint/2010/main" val="196497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39552" y="1700809"/>
            <a:ext cx="7993012" cy="396044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HTA </a:t>
            </a:r>
            <a:r>
              <a:rPr lang="de-DE" sz="2400" b="1" dirty="0" err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beamline</a:t>
            </a:r>
            <a:endParaRPr lang="de-DE" sz="2400" b="1" dirty="0" smtClean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de-DE" sz="2400" b="1" dirty="0" smtClean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de-DE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HTT </a:t>
            </a:r>
            <a:r>
              <a:rPr lang="de-DE" sz="2400" b="1" dirty="0" err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beamline</a:t>
            </a:r>
            <a:endParaRPr lang="de-DE" sz="2400" b="1" dirty="0" smtClean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de-DE" sz="2400" b="1" dirty="0" smtClean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l-GR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π</a:t>
            </a:r>
            <a:r>
              <a:rPr lang="de-DE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-target</a:t>
            </a:r>
          </a:p>
          <a:p>
            <a:pPr marL="0" indent="0">
              <a:buNone/>
              <a:defRPr/>
            </a:pPr>
            <a:endParaRPr lang="de-DE" sz="2400" b="1" dirty="0" smtClean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de-DE" sz="2400" b="1" dirty="0" err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solder</a:t>
            </a:r>
            <a:r>
              <a:rPr lang="de-DE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joints</a:t>
            </a:r>
            <a:r>
              <a:rPr lang="de-DE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quadrupoles</a:t>
            </a:r>
            <a:endParaRPr lang="de-DE" sz="2400" b="1" dirty="0" smtClean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de-DE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de-DE" sz="2400" b="1" dirty="0" err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safeguarding</a:t>
            </a:r>
            <a:r>
              <a:rPr lang="de-DE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against</a:t>
            </a:r>
            <a:r>
              <a:rPr lang="de-DE" sz="24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failure</a:t>
            </a:r>
            <a:endParaRPr lang="de-DE" sz="2400" b="1" dirty="0" smtClean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483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61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err="1" smtClean="0"/>
              <a:t>upgrades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since</a:t>
            </a:r>
            <a:r>
              <a:rPr lang="de-DE" altLang="de-DE" dirty="0" smtClean="0"/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264955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dirty="0" err="1" smtClean="0"/>
              <a:t>example</a:t>
            </a:r>
            <a:r>
              <a:rPr lang="de-DE" altLang="de-DE" sz="2800" dirty="0" smtClean="0"/>
              <a:t>: </a:t>
            </a:r>
            <a:r>
              <a:rPr lang="de-DE" altLang="de-DE" sz="2800" i="1" dirty="0" err="1" smtClean="0"/>
              <a:t>plasmaphysik</a:t>
            </a:r>
            <a:r>
              <a:rPr lang="de-DE" altLang="de-DE" sz="2800" i="1" dirty="0"/>
              <a:t> - HHT </a:t>
            </a:r>
            <a:endParaRPr lang="de-DE" altLang="de-DE" sz="2800" i="1" dirty="0" smtClean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2" y="3323159"/>
            <a:ext cx="4528685" cy="353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091" y="1024285"/>
            <a:ext cx="6192838" cy="464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3297139" y="2773685"/>
            <a:ext cx="13477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de-DE" altLang="de-DE" dirty="0">
                <a:solidFill>
                  <a:srgbClr val="FFFF00"/>
                </a:solidFill>
                <a:sym typeface="Symbol" pitchFamily="18" charset="2"/>
              </a:rPr>
              <a:t> </a:t>
            </a:r>
            <a:r>
              <a:rPr lang="de-DE" altLang="de-DE" dirty="0">
                <a:solidFill>
                  <a:srgbClr val="FFFF00"/>
                </a:solidFill>
              </a:rPr>
              <a:t>&lt; 1 mm </a:t>
            </a: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2986089" y="5290666"/>
            <a:ext cx="16557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de-DE" altLang="de-DE" sz="1200" dirty="0">
                <a:solidFill>
                  <a:srgbClr val="FFFA37"/>
                </a:solidFill>
              </a:rPr>
              <a:t>A. Tauschwitz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223097" y="1168301"/>
            <a:ext cx="3646810" cy="1237262"/>
          </a:xfrm>
          <a:prstGeom prst="rect">
            <a:avLst/>
          </a:prstGeom>
          <a:solidFill>
            <a:srgbClr val="C0C0C0">
              <a:alpha val="34000"/>
            </a:srgb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dirty="0" smtClean="0">
                <a:solidFill>
                  <a:srgbClr val="FFFF00"/>
                </a:solidFill>
              </a:rPr>
              <a:t>2013 / 2014</a:t>
            </a:r>
          </a:p>
          <a:p>
            <a:pPr>
              <a:buNone/>
            </a:pPr>
            <a:r>
              <a:rPr lang="de-DE" dirty="0" smtClean="0">
                <a:solidFill>
                  <a:srgbClr val="FFFF00"/>
                </a:solidFill>
              </a:rPr>
              <a:t>3 </a:t>
            </a:r>
            <a:r>
              <a:rPr lang="de-DE" dirty="0" err="1" smtClean="0">
                <a:solidFill>
                  <a:srgbClr val="FFFF00"/>
                </a:solidFill>
              </a:rPr>
              <a:t>scinillating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screens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with</a:t>
            </a:r>
            <a:r>
              <a:rPr lang="de-DE" dirty="0" smtClean="0">
                <a:solidFill>
                  <a:srgbClr val="FFFF00"/>
                </a:solidFill>
              </a:rPr>
              <a:t> CUPID</a:t>
            </a:r>
          </a:p>
          <a:p>
            <a:pPr>
              <a:buNone/>
            </a:pPr>
            <a:r>
              <a:rPr lang="de-DE" dirty="0">
                <a:solidFill>
                  <a:srgbClr val="FFFF00"/>
                </a:solidFill>
              </a:rPr>
              <a:t>2 additional </a:t>
            </a:r>
            <a:r>
              <a:rPr lang="de-DE" dirty="0" err="1" smtClean="0">
                <a:solidFill>
                  <a:srgbClr val="FFFF00"/>
                </a:solidFill>
              </a:rPr>
              <a:t>steeres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25609" name="Picture 9" descr="D:\topics\Aufgaben\2015_HEST_Vortrag\steerer\HHT\DSCF11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371" y="2765292"/>
            <a:ext cx="3551832" cy="266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anymed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00000"/>
          </a:lnSpc>
          <a:spcBef>
            <a:spcPct val="70000"/>
          </a:spcBef>
          <a:spcAft>
            <a:spcPct val="0"/>
          </a:spcAft>
          <a:buClr>
            <a:srgbClr val="FF0000"/>
          </a:buClr>
          <a:buSzPct val="200000"/>
          <a:buFontTx/>
          <a:buChar char="•"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00000"/>
          </a:lnSpc>
          <a:spcBef>
            <a:spcPct val="70000"/>
          </a:spcBef>
          <a:spcAft>
            <a:spcPct val="0"/>
          </a:spcAft>
          <a:buClr>
            <a:srgbClr val="FF0000"/>
          </a:buClr>
          <a:buSzPct val="200000"/>
          <a:buFontTx/>
          <a:buChar char="•"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513</Words>
  <Application>Microsoft Office PowerPoint</Application>
  <PresentationFormat>Bildschirmpräsentation (4:3)</PresentationFormat>
  <Paragraphs>171</Paragraphs>
  <Slides>31</Slides>
  <Notes>0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2" baseType="lpstr">
      <vt:lpstr>Leere Präsentation</vt:lpstr>
      <vt:lpstr>PowerPoint-Präsentation</vt:lpstr>
      <vt:lpstr>topics</vt:lpstr>
      <vt:lpstr>HEST overview</vt:lpstr>
      <vt:lpstr>particles and caves</vt:lpstr>
      <vt:lpstr>route network</vt:lpstr>
      <vt:lpstr>secondary particles / manipulation</vt:lpstr>
      <vt:lpstr>beam parameters</vt:lpstr>
      <vt:lpstr>upgrades since 2011</vt:lpstr>
      <vt:lpstr>example: plasmaphysik - HHT </vt:lpstr>
      <vt:lpstr>example: channeling ESR - HTA</vt:lpstr>
      <vt:lpstr>example: ESR – fast extraction tests</vt:lpstr>
      <vt:lpstr>beam transfer jul 2016: ESR - Cryring</vt:lpstr>
      <vt:lpstr>Hades – transerline to π-target</vt:lpstr>
      <vt:lpstr>Hades – chicane</vt:lpstr>
      <vt:lpstr>pion target - beam</vt:lpstr>
      <vt:lpstr>pion target (2011)</vt:lpstr>
      <vt:lpstr>future upgrades</vt:lpstr>
      <vt:lpstr>HADES – beam line actions (shutdown)</vt:lpstr>
      <vt:lpstr>HADES – beam line actions (cont.)</vt:lpstr>
      <vt:lpstr>HADES – beam line actions (cont.)</vt:lpstr>
      <vt:lpstr>HADES – beam line actions (cont.)</vt:lpstr>
      <vt:lpstr>HADES – beam line actions (cont.)</vt:lpstr>
      <vt:lpstr>HADES – beam line actions (cont.)</vt:lpstr>
      <vt:lpstr>FRS – ESR</vt:lpstr>
      <vt:lpstr>HTD – Mini CBM</vt:lpstr>
      <vt:lpstr>new beamline for SIS18 dump</vt:lpstr>
      <vt:lpstr>beam diagnostic</vt:lpstr>
      <vt:lpstr>magnet power supplies</vt:lpstr>
      <vt:lpstr>vacuum systems</vt:lpstr>
      <vt:lpstr>?</vt:lpstr>
      <vt:lpstr>fin</vt:lpstr>
    </vt:vector>
  </TitlesOfParts>
  <Company>GSI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Reiß</dc:creator>
  <cp:lastModifiedBy>Kleffner, Carl Dr.</cp:lastModifiedBy>
  <cp:revision>847</cp:revision>
  <cp:lastPrinted>2000-08-22T17:47:53Z</cp:lastPrinted>
  <dcterms:created xsi:type="dcterms:W3CDTF">2000-08-22T16:52:04Z</dcterms:created>
  <dcterms:modified xsi:type="dcterms:W3CDTF">2016-02-26T12:14:19Z</dcterms:modified>
</cp:coreProperties>
</file>