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8" r:id="rId3"/>
    <p:sldId id="300" r:id="rId4"/>
    <p:sldId id="274" r:id="rId5"/>
    <p:sldId id="302" r:id="rId6"/>
    <p:sldId id="293" r:id="rId7"/>
    <p:sldId id="295" r:id="rId8"/>
    <p:sldId id="297" r:id="rId9"/>
    <p:sldId id="303" r:id="rId10"/>
    <p:sldId id="296" r:id="rId11"/>
    <p:sldId id="290" r:id="rId12"/>
    <p:sldId id="292" r:id="rId13"/>
    <p:sldId id="294" r:id="rId14"/>
    <p:sldId id="291" r:id="rId15"/>
    <p:sldId id="299" r:id="rId16"/>
    <p:sldId id="298" r:id="rId17"/>
    <p:sldId id="301" r:id="rId18"/>
    <p:sldId id="269" r:id="rId19"/>
    <p:sldId id="272" r:id="rId20"/>
    <p:sldId id="279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>
        <p:scale>
          <a:sx n="100" d="100"/>
          <a:sy n="100" d="100"/>
        </p:scale>
        <p:origin x="-9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smtClean="0"/>
              <a:t>HEBT </a:t>
            </a:r>
            <a:r>
              <a:rPr lang="de-DE" sz="2800" dirty="0" err="1" smtClean="0"/>
              <a:t>charge</a:t>
            </a:r>
            <a:r>
              <a:rPr lang="de-DE" sz="2800" dirty="0" smtClean="0"/>
              <a:t> </a:t>
            </a:r>
            <a:r>
              <a:rPr lang="de-DE" sz="2800" dirty="0" err="1" smtClean="0"/>
              <a:t>state</a:t>
            </a:r>
            <a:r>
              <a:rPr lang="de-DE" sz="2800" dirty="0" smtClean="0"/>
              <a:t> </a:t>
            </a:r>
            <a:r>
              <a:rPr lang="de-DE" sz="2800" dirty="0" err="1" smtClean="0"/>
              <a:t>stripper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S. Ratschow, GSI @ HIC4FAIR follow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endParaRPr lang="de-DE" dirty="0" smtClean="0"/>
          </a:p>
          <a:p>
            <a:r>
              <a:rPr lang="de-DE" dirty="0" smtClean="0"/>
              <a:t>Darmstadt, 26.2.2016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4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ad 2"/>
          <p:cNvSpPr/>
          <p:nvPr/>
        </p:nvSpPr>
        <p:spPr>
          <a:xfrm>
            <a:off x="7127583" y="3438283"/>
            <a:ext cx="666750" cy="666750"/>
          </a:xfrm>
          <a:prstGeom prst="donu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300035"/>
            <a:ext cx="3564941" cy="51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</a:t>
            </a:r>
            <a:r>
              <a:rPr lang="de-DE" dirty="0" err="1" smtClean="0"/>
              <a:t>stripper</a:t>
            </a:r>
            <a:r>
              <a:rPr lang="de-DE" dirty="0" smtClean="0"/>
              <a:t> in T1S3</a:t>
            </a:r>
            <a:endParaRPr lang="de-DE" dirty="0"/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689267" y="1669761"/>
            <a:ext cx="4054184" cy="4045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T1S3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en-US" dirty="0" smtClean="0"/>
              <a:t>next </a:t>
            </a:r>
            <a:r>
              <a:rPr lang="en-US" dirty="0"/>
              <a:t>to beam dump → radiation shielding will be (hopefully) no problem</a:t>
            </a:r>
            <a:r>
              <a:rPr lang="en-US" dirty="0" smtClean="0"/>
              <a:t>.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T1S4MV01 </a:t>
            </a:r>
            <a:r>
              <a:rPr lang="de-DE" dirty="0" err="1" smtClean="0"/>
              <a:t>and</a:t>
            </a:r>
            <a:r>
              <a:rPr lang="de-DE" dirty="0" smtClean="0"/>
              <a:t> *02 </a:t>
            </a:r>
            <a:r>
              <a:rPr lang="de-DE" dirty="0" err="1" smtClean="0"/>
              <a:t>bend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by</a:t>
            </a:r>
            <a:r>
              <a:rPr lang="de-DE" dirty="0" smtClean="0"/>
              <a:t> 15</a:t>
            </a:r>
            <a:r>
              <a:rPr lang="de-DE" dirty="0" smtClean="0"/>
              <a:t>° (52.5° at T1S1 </a:t>
            </a:r>
            <a:r>
              <a:rPr lang="de-DE" dirty="0" err="1" smtClean="0"/>
              <a:t>stripper</a:t>
            </a:r>
            <a:r>
              <a:rPr lang="de-DE" dirty="0" smtClean="0"/>
              <a:t>)</a:t>
            </a:r>
            <a:endParaRPr lang="de-DE" dirty="0" smtClean="0"/>
          </a:p>
          <a:p>
            <a:pPr lvl="1"/>
            <a:r>
              <a:rPr lang="de-DE" dirty="0" err="1" smtClean="0"/>
              <a:t>calculated</a:t>
            </a:r>
            <a:r>
              <a:rPr lang="de-DE" dirty="0" smtClean="0"/>
              <a:t>  horizontal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emittance</a:t>
            </a:r>
            <a:r>
              <a:rPr lang="de-DE" dirty="0" smtClean="0"/>
              <a:t> </a:t>
            </a:r>
            <a:r>
              <a:rPr lang="de-DE" dirty="0" err="1" smtClean="0"/>
              <a:t>ratio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3/1</a:t>
            </a:r>
          </a:p>
          <a:p>
            <a:pPr lvl="1"/>
            <a:endParaRPr lang="de-DE" dirty="0" smtClean="0"/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4826953" y="6287215"/>
            <a:ext cx="2300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modules</a:t>
            </a:r>
            <a:r>
              <a:rPr kumimoji="0" lang="de-DE" altLang="de-DE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0-3 </a:t>
            </a:r>
            <a:r>
              <a:rPr kumimoji="0" lang="de-DE" altLang="de-DE" sz="18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of</a:t>
            </a:r>
            <a:r>
              <a:rPr kumimoji="0" lang="de-DE" altLang="de-DE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FAIR</a:t>
            </a:r>
            <a:endParaRPr kumimoji="0" lang="de-DE" altLang="de-DE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T1S3 </a:t>
            </a:r>
            <a:r>
              <a:rPr lang="de-DE" dirty="0" err="1" smtClean="0"/>
              <a:t>and</a:t>
            </a:r>
            <a:r>
              <a:rPr lang="de-DE" dirty="0" smtClean="0"/>
              <a:t> T1S4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4494803"/>
            <a:ext cx="8211834" cy="2134598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symmetric</a:t>
            </a:r>
            <a:endParaRPr lang="de-DE" dirty="0" smtClean="0"/>
          </a:p>
          <a:p>
            <a:pPr lvl="1"/>
            <a:r>
              <a:rPr lang="de-DE" dirty="0" smtClean="0"/>
              <a:t>quadrupoles 1-9, 2-8, 3-7 </a:t>
            </a:r>
            <a:r>
              <a:rPr lang="de-DE" dirty="0" err="1" smtClean="0"/>
              <a:t>and</a:t>
            </a:r>
            <a:r>
              <a:rPr lang="de-DE" dirty="0" smtClean="0"/>
              <a:t> 4-6 </a:t>
            </a:r>
            <a:r>
              <a:rPr lang="de-DE" dirty="0" err="1" smtClean="0"/>
              <a:t>powered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series</a:t>
            </a:r>
            <a:endParaRPr lang="de-DE" dirty="0" smtClean="0"/>
          </a:p>
          <a:p>
            <a:r>
              <a:rPr lang="de-DE" dirty="0" smtClean="0"/>
              <a:t>subsequent </a:t>
            </a:r>
            <a:r>
              <a:rPr lang="de-DE" dirty="0" err="1" smtClean="0"/>
              <a:t>bend</a:t>
            </a:r>
            <a:r>
              <a:rPr lang="de-DE" dirty="0" smtClean="0"/>
              <a:t>  </a:t>
            </a:r>
            <a:r>
              <a:rPr lang="de-DE" dirty="0" err="1" smtClean="0"/>
              <a:t>symmetric</a:t>
            </a:r>
            <a:r>
              <a:rPr lang="de-DE" dirty="0" smtClean="0"/>
              <a:t> </a:t>
            </a:r>
          </a:p>
          <a:p>
            <a:pPr lvl="1"/>
            <a:r>
              <a:rPr lang="en-US" dirty="0"/>
              <a:t>quadrupoles not powered in </a:t>
            </a:r>
            <a:r>
              <a:rPr lang="en-US" dirty="0" smtClean="0"/>
              <a:t>series</a:t>
            </a:r>
            <a:endParaRPr lang="de-DE" dirty="0" smtClean="0"/>
          </a:p>
          <a:p>
            <a:pPr lvl="1"/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horizontally</a:t>
            </a:r>
            <a:r>
              <a:rPr lang="de-DE" dirty="0" smtClean="0"/>
              <a:t> </a:t>
            </a:r>
            <a:r>
              <a:rPr lang="de-DE" dirty="0" err="1" smtClean="0"/>
              <a:t>focusing</a:t>
            </a:r>
            <a:r>
              <a:rPr lang="de-DE" dirty="0" smtClean="0"/>
              <a:t> quadrupole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correct</a:t>
            </a:r>
            <a:r>
              <a:rPr lang="de-DE" dirty="0" smtClean="0"/>
              <a:t> horizontal </a:t>
            </a:r>
            <a:r>
              <a:rPr lang="de-DE" dirty="0" err="1" smtClean="0"/>
              <a:t>dispersion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derivative</a:t>
            </a:r>
          </a:p>
          <a:p>
            <a:r>
              <a:rPr lang="de-DE" dirty="0" err="1" smtClean="0"/>
              <a:t>enough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T1S4MV01 </a:t>
            </a:r>
            <a:r>
              <a:rPr lang="de-DE" dirty="0" err="1" smtClean="0"/>
              <a:t>and</a:t>
            </a:r>
            <a:r>
              <a:rPr lang="de-DE" dirty="0" smtClean="0"/>
              <a:t> T1S4MV02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stripper</a:t>
            </a:r>
            <a:r>
              <a:rPr lang="de-DE" dirty="0" smtClean="0"/>
              <a:t>(s)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collimators</a:t>
            </a:r>
            <a:endParaRPr lang="de-DE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" y="1495426"/>
            <a:ext cx="8283285" cy="23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1242562"/>
            <a:ext cx="4400000" cy="2452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24175" y="4077845"/>
            <a:ext cx="291778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400" dirty="0" err="1" smtClean="0">
                <a:solidFill>
                  <a:srgbClr val="00B050"/>
                </a:solidFill>
              </a:rPr>
              <a:t>stripper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foil</a:t>
            </a:r>
            <a:r>
              <a:rPr lang="de-DE" sz="1400" dirty="0" smtClean="0">
                <a:solidFill>
                  <a:srgbClr val="00B050"/>
                </a:solidFill>
              </a:rPr>
              <a:t>      </a:t>
            </a:r>
            <a:r>
              <a:rPr lang="de-DE" sz="1400" dirty="0" err="1" smtClean="0">
                <a:solidFill>
                  <a:srgbClr val="00B050"/>
                </a:solidFill>
              </a:rPr>
              <a:t>collimators</a:t>
            </a:r>
            <a:r>
              <a:rPr lang="de-DE" sz="1400" dirty="0" smtClean="0">
                <a:solidFill>
                  <a:srgbClr val="00B050"/>
                </a:solidFill>
              </a:rPr>
              <a:t>(</a:t>
            </a:r>
            <a:r>
              <a:rPr lang="de-DE" sz="1400" dirty="0" err="1" smtClean="0">
                <a:solidFill>
                  <a:srgbClr val="00B050"/>
                </a:solidFill>
              </a:rPr>
              <a:t>vertic</a:t>
            </a:r>
            <a:r>
              <a:rPr lang="de-DE" sz="1400" dirty="0" err="1" smtClean="0">
                <a:solidFill>
                  <a:srgbClr val="00B050"/>
                </a:solidFill>
              </a:rPr>
              <a:t>al</a:t>
            </a:r>
            <a:r>
              <a:rPr lang="de-DE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7" name="Pfeil nach oben 6"/>
          <p:cNvSpPr/>
          <p:nvPr/>
        </p:nvSpPr>
        <p:spPr>
          <a:xfrm>
            <a:off x="3314700" y="3782716"/>
            <a:ext cx="266700" cy="396359"/>
          </a:xfrm>
          <a:prstGeom prst="up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>
            <a:off x="4143374" y="3789251"/>
            <a:ext cx="257175" cy="3963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Pfeil nach oben 8"/>
          <p:cNvSpPr/>
          <p:nvPr/>
        </p:nvSpPr>
        <p:spPr>
          <a:xfrm>
            <a:off x="4433887" y="3786261"/>
            <a:ext cx="257175" cy="3963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Pfeil nach oben 9"/>
          <p:cNvSpPr/>
          <p:nvPr/>
        </p:nvSpPr>
        <p:spPr>
          <a:xfrm>
            <a:off x="4714875" y="3786261"/>
            <a:ext cx="257175" cy="3963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04900" y="4137985"/>
            <a:ext cx="1875835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>
                <a:solidFill>
                  <a:srgbClr val="00B050"/>
                </a:solidFill>
              </a:rPr>
              <a:t>potential </a:t>
            </a:r>
            <a:r>
              <a:rPr lang="de-DE" sz="1400" dirty="0" err="1" smtClean="0">
                <a:solidFill>
                  <a:srgbClr val="00B050"/>
                </a:solidFill>
              </a:rPr>
              <a:t>positions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for</a:t>
            </a:r>
            <a:endParaRPr lang="de-DE" sz="1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U91+ relative </a:t>
            </a:r>
            <a:r>
              <a:rPr lang="de-DE" dirty="0" err="1" smtClean="0"/>
              <a:t>to</a:t>
            </a:r>
            <a:r>
              <a:rPr lang="de-DE" dirty="0" smtClean="0"/>
              <a:t> U92+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3981450"/>
            <a:ext cx="8211834" cy="2190749"/>
          </a:xfrm>
        </p:spPr>
        <p:txBody>
          <a:bodyPr>
            <a:normAutofit fontScale="70000" lnSpcReduction="20000"/>
          </a:bodyPr>
          <a:lstStyle/>
          <a:p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U91+ </a:t>
            </a:r>
            <a:r>
              <a:rPr lang="de-DE" dirty="0" smtClean="0"/>
              <a:t>/U92</a:t>
            </a:r>
            <a:r>
              <a:rPr lang="de-DE" dirty="0" smtClean="0"/>
              <a:t>+ 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ions</a:t>
            </a:r>
            <a:endParaRPr lang="de-DE" dirty="0" smtClean="0"/>
          </a:p>
          <a:p>
            <a:pPr lvl="1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U91+ /U92+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→ all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17mm*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20mm*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nowhere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adaptions</a:t>
            </a: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stripper</a:t>
            </a: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not </a:t>
            </a:r>
            <a:r>
              <a:rPr lang="de-D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de-DE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" y="1185864"/>
            <a:ext cx="7448550" cy="26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T1S3 </a:t>
            </a:r>
            <a:r>
              <a:rPr lang="de-DE" dirty="0" err="1" smtClean="0"/>
              <a:t>and</a:t>
            </a:r>
            <a:r>
              <a:rPr lang="de-DE" dirty="0" smtClean="0"/>
              <a:t> T1S4 </a:t>
            </a:r>
            <a:r>
              <a:rPr lang="de-DE" dirty="0" err="1" smtClean="0"/>
              <a:t>modified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4476750"/>
            <a:ext cx="8211834" cy="1876425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 smtClean="0"/>
              <a:t>dispersion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 </a:t>
            </a:r>
            <a:r>
              <a:rPr lang="de-DE" dirty="0" smtClean="0">
                <a:latin typeface="Calibri"/>
              </a:rPr>
              <a:t>→ 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err="1" smtClean="0"/>
              <a:t>transverse</a:t>
            </a:r>
            <a:r>
              <a:rPr lang="de-DE" dirty="0" smtClean="0"/>
              <a:t> </a:t>
            </a:r>
            <a:r>
              <a:rPr lang="de-DE" dirty="0" smtClean="0"/>
              <a:t>beam </a:t>
            </a:r>
            <a:r>
              <a:rPr lang="de-DE" dirty="0" err="1" smtClean="0"/>
              <a:t>size</a:t>
            </a:r>
            <a:endParaRPr lang="de-DE" dirty="0" smtClean="0"/>
          </a:p>
          <a:p>
            <a:pPr lvl="1"/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symmetric</a:t>
            </a:r>
            <a:endParaRPr lang="de-DE" dirty="0" smtClean="0"/>
          </a:p>
          <a:p>
            <a:pPr lvl="2"/>
            <a:r>
              <a:rPr lang="de-DE" dirty="0" smtClean="0">
                <a:solidFill>
                  <a:srgbClr val="C00000"/>
                </a:solidFill>
              </a:rPr>
              <a:t>quadrupoles </a:t>
            </a:r>
            <a:r>
              <a:rPr lang="de-DE" dirty="0" smtClean="0">
                <a:solidFill>
                  <a:srgbClr val="C00000"/>
                </a:solidFill>
              </a:rPr>
              <a:t>must </a:t>
            </a:r>
            <a:r>
              <a:rPr lang="de-DE" dirty="0" err="1" smtClean="0">
                <a:solidFill>
                  <a:srgbClr val="C00000"/>
                </a:solidFill>
              </a:rPr>
              <a:t>be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powered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separately</a:t>
            </a:r>
            <a:r>
              <a:rPr lang="de-DE" dirty="0" smtClean="0">
                <a:solidFill>
                  <a:srgbClr val="C00000"/>
                </a:solidFill>
              </a:rPr>
              <a:t>, </a:t>
            </a:r>
            <a:r>
              <a:rPr lang="de-DE" dirty="0" smtClean="0">
                <a:solidFill>
                  <a:srgbClr val="C00000"/>
                </a:solidFill>
              </a:rPr>
              <a:t>4 additional power </a:t>
            </a:r>
            <a:r>
              <a:rPr lang="de-DE" dirty="0" err="1" smtClean="0">
                <a:solidFill>
                  <a:srgbClr val="C00000"/>
                </a:solidFill>
              </a:rPr>
              <a:t>supplies</a:t>
            </a:r>
            <a:endParaRPr lang="de-DE" dirty="0" smtClean="0">
              <a:solidFill>
                <a:srgbClr val="C00000"/>
              </a:solidFill>
            </a:endParaRPr>
          </a:p>
          <a:p>
            <a:pPr lvl="1"/>
            <a:r>
              <a:rPr lang="de-DE" dirty="0" smtClean="0"/>
              <a:t>subsequent </a:t>
            </a:r>
            <a:r>
              <a:rPr lang="de-DE" dirty="0" err="1" smtClean="0"/>
              <a:t>bend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symmetric</a:t>
            </a:r>
            <a:endParaRPr lang="de-DE" dirty="0" smtClean="0"/>
          </a:p>
          <a:p>
            <a:pPr lvl="2"/>
            <a:r>
              <a:rPr lang="de-DE" dirty="0" smtClean="0">
                <a:solidFill>
                  <a:srgbClr val="C00000"/>
                </a:solidFill>
              </a:rPr>
              <a:t>quadrupoles must </a:t>
            </a:r>
            <a:r>
              <a:rPr lang="de-DE" dirty="0" err="1" smtClean="0">
                <a:solidFill>
                  <a:srgbClr val="C00000"/>
                </a:solidFill>
              </a:rPr>
              <a:t>be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moved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in </a:t>
            </a:r>
            <a:r>
              <a:rPr lang="de-DE" dirty="0" err="1" smtClean="0">
                <a:solidFill>
                  <a:srgbClr val="C00000"/>
                </a:solidFill>
              </a:rPr>
              <a:t>order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match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dispersion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and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derivative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disperson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a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optimised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0" y="1487800"/>
            <a:ext cx="8249543" cy="235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242562"/>
            <a:ext cx="4400000" cy="2452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24175" y="4077845"/>
            <a:ext cx="291778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400" dirty="0" err="1" smtClean="0">
                <a:solidFill>
                  <a:srgbClr val="00B050"/>
                </a:solidFill>
              </a:rPr>
              <a:t>stripper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foil</a:t>
            </a:r>
            <a:r>
              <a:rPr lang="de-DE" sz="1400" dirty="0" smtClean="0">
                <a:solidFill>
                  <a:srgbClr val="00B050"/>
                </a:solidFill>
              </a:rPr>
              <a:t>      </a:t>
            </a:r>
            <a:r>
              <a:rPr lang="de-DE" sz="1400" dirty="0" err="1" smtClean="0">
                <a:solidFill>
                  <a:srgbClr val="00B050"/>
                </a:solidFill>
              </a:rPr>
              <a:t>collimators</a:t>
            </a:r>
            <a:r>
              <a:rPr lang="de-DE" sz="1400" dirty="0" smtClean="0">
                <a:solidFill>
                  <a:srgbClr val="00B050"/>
                </a:solidFill>
              </a:rPr>
              <a:t>(</a:t>
            </a:r>
            <a:r>
              <a:rPr lang="de-DE" sz="1400" dirty="0" err="1" smtClean="0">
                <a:solidFill>
                  <a:srgbClr val="00B050"/>
                </a:solidFill>
              </a:rPr>
              <a:t>vertic</a:t>
            </a:r>
            <a:r>
              <a:rPr lang="de-DE" sz="1400" dirty="0" err="1" smtClean="0">
                <a:solidFill>
                  <a:srgbClr val="00B050"/>
                </a:solidFill>
              </a:rPr>
              <a:t>al</a:t>
            </a:r>
            <a:r>
              <a:rPr lang="de-DE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7" name="Pfeil nach oben 6"/>
          <p:cNvSpPr/>
          <p:nvPr/>
        </p:nvSpPr>
        <p:spPr>
          <a:xfrm>
            <a:off x="3314700" y="3782716"/>
            <a:ext cx="266700" cy="396359"/>
          </a:xfrm>
          <a:prstGeom prst="up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>
            <a:off x="4143374" y="3789251"/>
            <a:ext cx="257175" cy="3963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Pfeil nach oben 8"/>
          <p:cNvSpPr/>
          <p:nvPr/>
        </p:nvSpPr>
        <p:spPr>
          <a:xfrm>
            <a:off x="4433887" y="3786261"/>
            <a:ext cx="257175" cy="3963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Pfeil nach oben 9"/>
          <p:cNvSpPr/>
          <p:nvPr/>
        </p:nvSpPr>
        <p:spPr>
          <a:xfrm>
            <a:off x="4714875" y="3786261"/>
            <a:ext cx="257175" cy="3963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5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U91+ relative </a:t>
            </a:r>
            <a:r>
              <a:rPr lang="de-DE" dirty="0" err="1"/>
              <a:t>to</a:t>
            </a:r>
            <a:r>
              <a:rPr lang="de-DE" dirty="0"/>
              <a:t> U92+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4750190"/>
            <a:ext cx="8211834" cy="1717284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modified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:   </a:t>
            </a:r>
            <a:r>
              <a:rPr lang="de-DE" dirty="0" smtClean="0"/>
              <a:t>partial </a:t>
            </a:r>
            <a:r>
              <a:rPr lang="de-DE" dirty="0" err="1" smtClean="0"/>
              <a:t>beams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separated</a:t>
            </a:r>
            <a:endParaRPr lang="de-DE" dirty="0" smtClean="0"/>
          </a:p>
          <a:p>
            <a:r>
              <a:rPr lang="de-DE" dirty="0" err="1" smtClean="0"/>
              <a:t>when</a:t>
            </a:r>
            <a:r>
              <a:rPr lang="de-DE" dirty="0" smtClean="0"/>
              <a:t> last </a:t>
            </a:r>
            <a:r>
              <a:rPr lang="de-DE" dirty="0" err="1" smtClean="0"/>
              <a:t>collimator</a:t>
            </a:r>
            <a:r>
              <a:rPr lang="de-DE" dirty="0" smtClean="0"/>
              <a:t> </a:t>
            </a:r>
            <a:r>
              <a:rPr lang="de-DE" dirty="0" err="1" smtClean="0"/>
              <a:t>catches</a:t>
            </a:r>
            <a:r>
              <a:rPr lang="de-DE" dirty="0" smtClean="0"/>
              <a:t>   20mm*</a:t>
            </a:r>
            <a:r>
              <a:rPr lang="de-DE" dirty="0" err="1" smtClean="0"/>
              <a:t>mrad</a:t>
            </a:r>
            <a:r>
              <a:rPr lang="de-DE" dirty="0" smtClean="0"/>
              <a:t> partial beam    </a:t>
            </a:r>
            <a:r>
              <a:rPr lang="de-DE" dirty="0" smtClean="0">
                <a:latin typeface="Calibri"/>
              </a:rPr>
              <a:t>→      </a:t>
            </a:r>
            <a:r>
              <a:rPr lang="de-DE" dirty="0" err="1" smtClean="0"/>
              <a:t>remaining</a:t>
            </a:r>
            <a:r>
              <a:rPr lang="de-DE" dirty="0" smtClean="0"/>
              <a:t> </a:t>
            </a: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beam on </a:t>
            </a:r>
            <a:r>
              <a:rPr lang="de-DE" dirty="0" err="1" smtClean="0"/>
              <a:t>axis</a:t>
            </a:r>
            <a:r>
              <a:rPr lang="de-DE" dirty="0" smtClean="0"/>
              <a:t>  33mm*</a:t>
            </a:r>
            <a:r>
              <a:rPr lang="de-DE" dirty="0" err="1" smtClean="0"/>
              <a:t>mrad</a:t>
            </a:r>
            <a:endParaRPr lang="de-DE" dirty="0"/>
          </a:p>
          <a:p>
            <a:pPr lvl="1"/>
            <a:r>
              <a:rPr lang="de-DE" dirty="0" err="1" smtClean="0"/>
              <a:t>recall</a:t>
            </a:r>
            <a:r>
              <a:rPr lang="de-DE" dirty="0" smtClean="0"/>
              <a:t>: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scaled</a:t>
            </a:r>
            <a:r>
              <a:rPr lang="de-DE" dirty="0" smtClean="0"/>
              <a:t> </a:t>
            </a:r>
            <a:r>
              <a:rPr lang="de-DE" dirty="0" err="1" smtClean="0"/>
              <a:t>emittance</a:t>
            </a:r>
            <a:r>
              <a:rPr lang="de-DE" dirty="0" smtClean="0"/>
              <a:t> 17mm*</a:t>
            </a:r>
            <a:r>
              <a:rPr lang="de-DE" dirty="0" err="1" smtClean="0"/>
              <a:t>mrad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>
                <a:solidFill>
                  <a:srgbClr val="00B050"/>
                </a:solidFill>
              </a:rPr>
              <a:t>conclusion</a:t>
            </a:r>
            <a:r>
              <a:rPr lang="de-DE" dirty="0" smtClean="0">
                <a:solidFill>
                  <a:srgbClr val="00B050"/>
                </a:solidFill>
              </a:rPr>
              <a:t>: a </a:t>
            </a:r>
            <a:r>
              <a:rPr lang="de-DE" dirty="0" err="1" smtClean="0">
                <a:solidFill>
                  <a:srgbClr val="00B050"/>
                </a:solidFill>
              </a:rPr>
              <a:t>stripper</a:t>
            </a:r>
            <a:r>
              <a:rPr lang="de-DE" dirty="0" smtClean="0">
                <a:solidFill>
                  <a:srgbClr val="00B050"/>
                </a:solidFill>
              </a:rPr>
              <a:t> in T1S3 </a:t>
            </a:r>
            <a:r>
              <a:rPr lang="de-DE" dirty="0" err="1" smtClean="0">
                <a:solidFill>
                  <a:srgbClr val="00B050"/>
                </a:solidFill>
              </a:rPr>
              <a:t>is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possible</a:t>
            </a:r>
            <a:endParaRPr lang="de-DE" dirty="0" smtClean="0">
              <a:solidFill>
                <a:srgbClr val="00B050"/>
              </a:solidFill>
            </a:endParaRPr>
          </a:p>
          <a:p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5" y="1209676"/>
            <a:ext cx="7187910" cy="270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feil nach oben 4"/>
          <p:cNvSpPr/>
          <p:nvPr/>
        </p:nvSpPr>
        <p:spPr>
          <a:xfrm>
            <a:off x="2690812" y="3795786"/>
            <a:ext cx="257175" cy="3963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914648" y="3954020"/>
            <a:ext cx="303847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400" dirty="0" err="1" smtClean="0">
                <a:solidFill>
                  <a:srgbClr val="00B050"/>
                </a:solidFill>
              </a:rPr>
              <a:t>optimum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position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for</a:t>
            </a:r>
            <a:r>
              <a:rPr lang="de-DE" sz="1400" dirty="0" smtClean="0">
                <a:solidFill>
                  <a:srgbClr val="00B050"/>
                </a:solidFill>
              </a:rPr>
              <a:t> last </a:t>
            </a:r>
            <a:r>
              <a:rPr lang="de-DE" sz="1400" dirty="0" err="1" smtClean="0">
                <a:solidFill>
                  <a:srgbClr val="00B050"/>
                </a:solidFill>
              </a:rPr>
              <a:t>collimator</a:t>
            </a:r>
            <a:endParaRPr lang="de-DE" sz="1400" dirty="0" smtClean="0">
              <a:solidFill>
                <a:srgbClr val="00B050"/>
              </a:solidFill>
            </a:endParaRPr>
          </a:p>
        </p:txBody>
      </p:sp>
      <p:sp>
        <p:nvSpPr>
          <p:cNvPr id="7" name="Pfeil nach oben 6"/>
          <p:cNvSpPr/>
          <p:nvPr/>
        </p:nvSpPr>
        <p:spPr>
          <a:xfrm>
            <a:off x="1952624" y="3811291"/>
            <a:ext cx="257175" cy="7797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>
            <a:off x="2295524" y="3811291"/>
            <a:ext cx="257175" cy="7797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600323" y="4335020"/>
            <a:ext cx="303847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400" dirty="0" err="1" smtClean="0">
                <a:solidFill>
                  <a:srgbClr val="00B050"/>
                </a:solidFill>
              </a:rPr>
              <a:t>collimators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for</a:t>
            </a:r>
            <a:r>
              <a:rPr lang="de-DE" sz="1400" dirty="0" smtClean="0">
                <a:solidFill>
                  <a:srgbClr val="00B050"/>
                </a:solidFill>
              </a:rPr>
              <a:t> larger </a:t>
            </a:r>
            <a:r>
              <a:rPr lang="de-DE" sz="1400" dirty="0" err="1" smtClean="0">
                <a:solidFill>
                  <a:srgbClr val="00B050"/>
                </a:solidFill>
              </a:rPr>
              <a:t>charge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  <a:r>
              <a:rPr lang="de-DE" sz="1400" dirty="0" err="1" smtClean="0">
                <a:solidFill>
                  <a:srgbClr val="00B050"/>
                </a:solidFill>
              </a:rPr>
              <a:t>offsets</a:t>
            </a:r>
            <a:endParaRPr lang="de-DE" sz="1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investments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conceptual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investments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a linear </a:t>
            </a:r>
            <a:r>
              <a:rPr lang="de-DE" dirty="0" err="1" smtClean="0"/>
              <a:t>drive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additional </a:t>
            </a:r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endParaRPr lang="de-DE" dirty="0" smtClean="0"/>
          </a:p>
          <a:p>
            <a:pPr lvl="1"/>
            <a:r>
              <a:rPr lang="de-DE" dirty="0" err="1" smtClean="0"/>
              <a:t>four</a:t>
            </a:r>
            <a:r>
              <a:rPr lang="de-DE" dirty="0" smtClean="0"/>
              <a:t> additional power </a:t>
            </a:r>
            <a:r>
              <a:rPr lang="de-DE" dirty="0" err="1" smtClean="0"/>
              <a:t>supplies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quadrupoles in T1S3</a:t>
            </a:r>
          </a:p>
          <a:p>
            <a:pPr lvl="1"/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collimator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r>
              <a:rPr lang="de-DE" dirty="0" smtClean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above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below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beam </a:t>
            </a:r>
            <a:r>
              <a:rPr lang="de-DE" sz="1800" dirty="0" err="1" smtClean="0"/>
              <a:t>line</a:t>
            </a:r>
            <a:r>
              <a:rPr lang="de-DE" sz="1800" dirty="0" smtClean="0"/>
              <a:t>)</a:t>
            </a:r>
          </a:p>
          <a:p>
            <a:pPr lvl="1"/>
            <a:r>
              <a:rPr lang="de-DE" dirty="0" smtClean="0"/>
              <a:t>last </a:t>
            </a:r>
            <a:r>
              <a:rPr lang="de-DE" dirty="0" err="1" smtClean="0"/>
              <a:t>collimator</a:t>
            </a:r>
            <a:r>
              <a:rPr lang="de-DE" dirty="0" smtClean="0"/>
              <a:t> pair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(</a:t>
            </a:r>
            <a:r>
              <a:rPr lang="de-DE" dirty="0" err="1" smtClean="0"/>
              <a:t>slowly</a:t>
            </a:r>
            <a:r>
              <a:rPr lang="de-DE" dirty="0" smtClean="0"/>
              <a:t>) </a:t>
            </a:r>
            <a:r>
              <a:rPr lang="de-DE" dirty="0" err="1" smtClean="0"/>
              <a:t>movable</a:t>
            </a:r>
            <a:endParaRPr lang="de-DE" dirty="0" smtClean="0"/>
          </a:p>
          <a:p>
            <a:pPr lvl="1"/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collimators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r>
              <a:rPr lang="de-DE" dirty="0" smtClean="0"/>
              <a:t>(s)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82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please</a:t>
            </a:r>
            <a:r>
              <a:rPr lang="de-DE" dirty="0" smtClean="0"/>
              <a:t>,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ahead</a:t>
            </a:r>
            <a:r>
              <a:rPr lang="de-DE" dirty="0" smtClean="0"/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69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emergency</a:t>
            </a:r>
            <a:r>
              <a:rPr lang="de-DE" dirty="0" smtClean="0"/>
              <a:t> </a:t>
            </a:r>
            <a:r>
              <a:rPr lang="de-DE" dirty="0" err="1" smtClean="0"/>
              <a:t>transparency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31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on MIRKO-Plots?</a:t>
            </a:r>
            <a:endParaRPr lang="de-DE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39700" y="5507038"/>
            <a:ext cx="3342582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</a:t>
            </a:r>
            <a:r>
              <a:rPr kumimoji="0" lang="de-DE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former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TPP2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from</a:t>
            </a:r>
            <a:r>
              <a:rPr kumimoji="0" lang="de-DE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altLang="de-DE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</a:t>
            </a:r>
            <a:r>
              <a:rPr kumimoji="0" lang="de-DE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time </a:t>
            </a:r>
            <a:r>
              <a:rPr kumimoji="0" lang="de-DE" altLang="de-DE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when</a:t>
            </a:r>
            <a:endParaRPr kumimoji="0" lang="de-DE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AP- </a:t>
            </a:r>
            <a:r>
              <a:rPr kumimoji="0" lang="de-DE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PP-Cave </a:t>
            </a:r>
            <a:r>
              <a:rPr kumimoji="0" lang="de-DE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where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separate)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8" y="1216900"/>
            <a:ext cx="7128247" cy="513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3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transported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603086"/>
            <a:ext cx="8211834" cy="3778539"/>
          </a:xfrm>
        </p:spPr>
        <p:txBody>
          <a:bodyPr>
            <a:normAutofit fontScale="85000" lnSpcReduction="20000"/>
          </a:bodyPr>
          <a:lstStyle/>
          <a:p>
            <a:r>
              <a:rPr lang="de-DE" sz="2000" dirty="0" err="1" smtClean="0"/>
              <a:t>Normally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acceptance</a:t>
            </a:r>
            <a:r>
              <a:rPr lang="de-DE" sz="2000" dirty="0" smtClean="0"/>
              <a:t>  150(horizontal)*50 (</a:t>
            </a:r>
            <a:r>
              <a:rPr lang="de-DE" sz="2000" dirty="0" err="1" smtClean="0"/>
              <a:t>vertical</a:t>
            </a:r>
            <a:r>
              <a:rPr lang="de-DE" sz="2000" dirty="0" smtClean="0"/>
              <a:t>) (mm*</a:t>
            </a:r>
            <a:r>
              <a:rPr lang="de-DE" sz="2000" dirty="0" err="1" smtClean="0"/>
              <a:t>mrad</a:t>
            </a:r>
            <a:r>
              <a:rPr lang="de-DE" sz="2000" dirty="0" smtClean="0"/>
              <a:t>)</a:t>
            </a:r>
            <a:r>
              <a:rPr lang="de-DE" sz="2000" dirty="0" smtClean="0">
                <a:latin typeface="Calibri"/>
              </a:rPr>
              <a:t>²</a:t>
            </a:r>
            <a:r>
              <a:rPr lang="de-DE" sz="2000" dirty="0" smtClean="0"/>
              <a:t>  </a:t>
            </a:r>
            <a:r>
              <a:rPr lang="de-DE" sz="2000" dirty="0" err="1" smtClean="0"/>
              <a:t>of</a:t>
            </a:r>
            <a:r>
              <a:rPr lang="de-DE" sz="2000" dirty="0" smtClean="0"/>
              <a:t> SIS18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filled</a:t>
            </a:r>
            <a:r>
              <a:rPr lang="de-DE" sz="2000" dirty="0" smtClean="0"/>
              <a:t> at 11.4MeV/u </a:t>
            </a:r>
            <a:r>
              <a:rPr lang="de-DE" sz="2000" dirty="0" err="1" smtClean="0"/>
              <a:t>by</a:t>
            </a:r>
            <a:r>
              <a:rPr lang="de-DE" sz="2000" dirty="0" smtClean="0"/>
              <a:t> multi-turn-</a:t>
            </a:r>
            <a:r>
              <a:rPr lang="de-DE" sz="2000" dirty="0" err="1" smtClean="0"/>
              <a:t>injection</a:t>
            </a:r>
            <a:r>
              <a:rPr lang="de-DE" sz="2000" dirty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UNILAC</a:t>
            </a:r>
          </a:p>
          <a:p>
            <a:endParaRPr lang="de-DE" sz="2000" dirty="0" smtClean="0"/>
          </a:p>
          <a:p>
            <a:r>
              <a:rPr lang="de-DE" sz="2000" dirty="0" smtClean="0"/>
              <a:t>The </a:t>
            </a:r>
            <a:r>
              <a:rPr lang="de-DE" sz="2000" dirty="0" err="1" smtClean="0"/>
              <a:t>emittance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scaled</a:t>
            </a:r>
            <a:r>
              <a:rPr lang="de-DE" sz="2000" dirty="0" smtClean="0"/>
              <a:t> </a:t>
            </a:r>
            <a:r>
              <a:rPr lang="de-DE" sz="2000" dirty="0" err="1" smtClean="0"/>
              <a:t>through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accelerator</a:t>
            </a:r>
            <a:r>
              <a:rPr lang="de-DE" sz="2000" dirty="0" smtClean="0"/>
              <a:t> </a:t>
            </a:r>
            <a:r>
              <a:rPr lang="de-DE" sz="2000" dirty="0" err="1" smtClean="0"/>
              <a:t>chain</a:t>
            </a:r>
            <a:r>
              <a:rPr lang="de-DE" sz="2000" dirty="0" smtClean="0"/>
              <a:t> (</a:t>
            </a:r>
            <a:r>
              <a:rPr lang="de-DE" sz="2000" dirty="0" err="1" smtClean="0"/>
              <a:t>including</a:t>
            </a:r>
            <a:r>
              <a:rPr lang="de-DE" sz="2000" dirty="0" smtClean="0"/>
              <a:t> </a:t>
            </a:r>
            <a:r>
              <a:rPr lang="de-DE" sz="2000" dirty="0" err="1" smtClean="0"/>
              <a:t>stripper</a:t>
            </a:r>
            <a:r>
              <a:rPr lang="de-DE" sz="2000" dirty="0" smtClean="0"/>
              <a:t>) </a:t>
            </a:r>
            <a:r>
              <a:rPr lang="de-DE" sz="2000" dirty="0" err="1" smtClean="0"/>
              <a:t>according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1/(</a:t>
            </a:r>
            <a:r>
              <a:rPr lang="de-DE" sz="2000" i="1" dirty="0" smtClean="0"/>
              <a:t>B</a:t>
            </a:r>
            <a:r>
              <a:rPr lang="de-DE" sz="2000" dirty="0" smtClean="0">
                <a:sym typeface="Symbol"/>
              </a:rPr>
              <a:t>)-</a:t>
            </a:r>
            <a:r>
              <a:rPr lang="de-DE" sz="2000" dirty="0" err="1" smtClean="0">
                <a:sym typeface="Symbol"/>
              </a:rPr>
              <a:t>law</a:t>
            </a:r>
            <a:r>
              <a:rPr lang="de-DE" sz="2000" dirty="0" smtClean="0">
                <a:sym typeface="Symbol"/>
              </a:rPr>
              <a:t>.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Magnetic</a:t>
            </a:r>
            <a:r>
              <a:rPr lang="de-DE" sz="2000" dirty="0" smtClean="0"/>
              <a:t> </a:t>
            </a:r>
            <a:r>
              <a:rPr lang="de-DE" sz="2000" dirty="0" err="1" smtClean="0"/>
              <a:t>rigidity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particle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linked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formula</a:t>
            </a:r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worst case (lowest nominal extraction rigidity, lowest charge state) the maximum emittance is</a:t>
            </a:r>
          </a:p>
          <a:p>
            <a:r>
              <a:rPr lang="en-US" sz="2000" dirty="0"/>
              <a:t>from SIS18     50mm(horizontal)*17mm(vertical)</a:t>
            </a:r>
          </a:p>
          <a:p>
            <a:r>
              <a:rPr lang="en-US" sz="2000" dirty="0"/>
              <a:t>from SIS100   25mm(horizontal)*  8mm(vertical)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280569"/>
              </p:ext>
            </p:extLst>
          </p:nvPr>
        </p:nvGraphicFramePr>
        <p:xfrm>
          <a:off x="1289051" y="3381376"/>
          <a:ext cx="6140450" cy="699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3" imgW="3670200" imgH="419040" progId="Equation.3">
                  <p:embed/>
                </p:oleObj>
              </mc:Choice>
              <mc:Fallback>
                <p:oleObj name="Equation" r:id="rId3" imgW="367020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1" y="3381376"/>
                        <a:ext cx="6140450" cy="699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7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</a:t>
            </a:r>
            <a:r>
              <a:rPr lang="de-DE" dirty="0" err="1" smtClean="0"/>
              <a:t>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need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another</a:t>
            </a:r>
            <a:r>
              <a:rPr lang="de-DE" sz="2000" dirty="0" smtClean="0"/>
              <a:t> </a:t>
            </a:r>
            <a:r>
              <a:rPr lang="de-DE" sz="2000" dirty="0" err="1" smtClean="0"/>
              <a:t>stripper</a:t>
            </a:r>
            <a:endParaRPr lang="de-DE" sz="2000" dirty="0" smtClean="0"/>
          </a:p>
          <a:p>
            <a:pPr lvl="2"/>
            <a:r>
              <a:rPr lang="de-DE" dirty="0" smtClean="0"/>
              <a:t>T1S1 </a:t>
            </a:r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bare </a:t>
            </a:r>
            <a:r>
              <a:rPr lang="de-DE" dirty="0" err="1" smtClean="0"/>
              <a:t>ions</a:t>
            </a:r>
            <a:r>
              <a:rPr lang="de-DE" dirty="0" smtClean="0"/>
              <a:t> </a:t>
            </a:r>
          </a:p>
          <a:p>
            <a:pPr lvl="2"/>
            <a:r>
              <a:rPr lang="en-US" dirty="0" smtClean="0"/>
              <a:t>partial </a:t>
            </a:r>
            <a:r>
              <a:rPr lang="en-US" dirty="0"/>
              <a:t>stripping </a:t>
            </a:r>
            <a:r>
              <a:rPr lang="en-US" dirty="0" smtClean="0"/>
              <a:t>for SPARC needs </a:t>
            </a:r>
            <a:r>
              <a:rPr lang="en-US" dirty="0"/>
              <a:t>thinner stripper </a:t>
            </a:r>
            <a:r>
              <a:rPr lang="en-US" dirty="0" smtClean="0"/>
              <a:t>foils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parts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 </a:t>
            </a:r>
            <a:r>
              <a:rPr lang="de-DE" sz="2000" dirty="0" err="1" smtClean="0"/>
              <a:t>stripping</a:t>
            </a:r>
            <a:r>
              <a:rPr lang="de-DE" sz="2000" dirty="0" smtClean="0"/>
              <a:t> </a:t>
            </a:r>
            <a:r>
              <a:rPr lang="de-DE" sz="2000" dirty="0" err="1" smtClean="0"/>
              <a:t>station</a:t>
            </a:r>
            <a:endParaRPr lang="de-DE" sz="2000" dirty="0" smtClean="0"/>
          </a:p>
          <a:p>
            <a:pPr lvl="2"/>
            <a:r>
              <a:rPr lang="de-DE" dirty="0" err="1" smtClean="0"/>
              <a:t>dispersion</a:t>
            </a:r>
            <a:r>
              <a:rPr lang="de-DE" dirty="0" smtClean="0"/>
              <a:t> (T1S1 </a:t>
            </a:r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)</a:t>
            </a:r>
            <a:endParaRPr lang="de-DE" dirty="0" smtClean="0"/>
          </a:p>
          <a:p>
            <a:pPr lvl="2"/>
            <a:r>
              <a:rPr lang="de-DE" dirty="0" err="1" smtClean="0"/>
              <a:t>collimators</a:t>
            </a:r>
            <a:r>
              <a:rPr lang="de-DE" dirty="0" smtClean="0"/>
              <a:t> (T1S1 </a:t>
            </a:r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)</a:t>
            </a:r>
          </a:p>
          <a:p>
            <a:pPr lvl="2"/>
            <a:r>
              <a:rPr lang="en-US" dirty="0"/>
              <a:t>stripper foil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fast retractable for </a:t>
            </a:r>
            <a:r>
              <a:rPr lang="en-US" dirty="0">
                <a:solidFill>
                  <a:srgbClr val="C00000"/>
                </a:solidFill>
              </a:rPr>
              <a:t>parallel operation</a:t>
            </a:r>
            <a:r>
              <a:rPr lang="en-US" dirty="0" smtClean="0"/>
              <a:t>)</a:t>
            </a:r>
            <a:endParaRPr lang="de-DE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proposal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an additional</a:t>
            </a:r>
            <a:r>
              <a:rPr lang="de-DE" dirty="0" smtClean="0"/>
              <a:t> </a:t>
            </a:r>
            <a:r>
              <a:rPr lang="de-DE" sz="2000" dirty="0" err="1" smtClean="0"/>
              <a:t>stripper</a:t>
            </a:r>
            <a:r>
              <a:rPr lang="de-DE" sz="2000" dirty="0" smtClean="0"/>
              <a:t> in T1S3 </a:t>
            </a:r>
            <a:endParaRPr lang="de-DE" sz="2000" dirty="0"/>
          </a:p>
          <a:p>
            <a:pPr lvl="2"/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smtClean="0"/>
              <a:t>beam </a:t>
            </a:r>
            <a:r>
              <a:rPr lang="de-DE" dirty="0" err="1" smtClean="0"/>
              <a:t>size</a:t>
            </a:r>
            <a:r>
              <a:rPr lang="de-DE" dirty="0" smtClean="0"/>
              <a:t> at </a:t>
            </a:r>
            <a:r>
              <a:rPr lang="de-DE" dirty="0" err="1" smtClean="0"/>
              <a:t>collimators</a:t>
            </a:r>
            <a:endParaRPr lang="de-DE" dirty="0" smtClean="0"/>
          </a:p>
          <a:p>
            <a:pPr lvl="2"/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investments</a:t>
            </a:r>
            <a:r>
              <a:rPr lang="de-DE" dirty="0" smtClean="0"/>
              <a:t> (in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, not </a:t>
            </a:r>
            <a:r>
              <a:rPr lang="de-DE" dirty="0" err="1" smtClean="0"/>
              <a:t>cost</a:t>
            </a:r>
            <a:r>
              <a:rPr lang="de-DE" dirty="0" smtClean="0"/>
              <a:t>)</a:t>
            </a:r>
            <a:endParaRPr lang="de-DE" dirty="0"/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0151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SIS100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AP-cave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4675777"/>
            <a:ext cx="8211834" cy="1658348"/>
          </a:xfrm>
        </p:spPr>
        <p:txBody>
          <a:bodyPr>
            <a:normAutofit/>
          </a:bodyPr>
          <a:lstStyle/>
          <a:p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additional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installations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 smtClean="0"/>
              <a:t>four</a:t>
            </a:r>
            <a:r>
              <a:rPr lang="de-DE" sz="2000" dirty="0" smtClean="0"/>
              <a:t> </a:t>
            </a:r>
            <a:r>
              <a:rPr lang="de-DE" sz="2000" dirty="0"/>
              <a:t>quadrupoles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matching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parameters</a:t>
            </a:r>
            <a:endParaRPr lang="de-DE" sz="2000" dirty="0"/>
          </a:p>
          <a:p>
            <a:r>
              <a:rPr lang="de-DE" sz="2000" dirty="0" err="1" smtClean="0"/>
              <a:t>target</a:t>
            </a:r>
            <a:r>
              <a:rPr lang="de-DE" sz="2000" dirty="0" smtClean="0"/>
              <a:t> </a:t>
            </a:r>
            <a:r>
              <a:rPr lang="de-DE" sz="2000" dirty="0" err="1" smtClean="0"/>
              <a:t>focusing</a:t>
            </a:r>
            <a:r>
              <a:rPr lang="de-DE" sz="2000" dirty="0" smtClean="0"/>
              <a:t> </a:t>
            </a:r>
            <a:r>
              <a:rPr lang="de-DE" sz="2000" dirty="0" err="1" smtClean="0"/>
              <a:t>done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usual</a:t>
            </a:r>
            <a:r>
              <a:rPr lang="de-DE" sz="2000" dirty="0" smtClean="0"/>
              <a:t> beam </a:t>
            </a:r>
            <a:r>
              <a:rPr lang="de-DE" sz="2000" dirty="0" err="1" smtClean="0"/>
              <a:t>line</a:t>
            </a:r>
            <a:r>
              <a:rPr lang="de-DE" sz="2000" dirty="0" smtClean="0"/>
              <a:t> quadrupoles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09676"/>
            <a:ext cx="8696325" cy="280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90550" y="3954020"/>
            <a:ext cx="840486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SIS100     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                 large </a:t>
            </a:r>
            <a:r>
              <a:rPr lang="de-DE" dirty="0" err="1" smtClean="0"/>
              <a:t>dispersive</a:t>
            </a:r>
            <a:r>
              <a:rPr lang="de-DE" dirty="0" smtClean="0"/>
              <a:t> </a:t>
            </a:r>
            <a:r>
              <a:rPr lang="de-DE" dirty="0" err="1" smtClean="0"/>
              <a:t>bend</a:t>
            </a:r>
            <a:r>
              <a:rPr lang="de-DE" dirty="0" smtClean="0"/>
              <a:t>      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focusing</a:t>
            </a:r>
            <a:r>
              <a:rPr lang="de-DE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684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motivation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stripper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365" y="1641187"/>
            <a:ext cx="8211834" cy="45405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de-DE" dirty="0" smtClean="0"/>
              <a:t>CBM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</a:p>
          <a:p>
            <a:pPr lvl="1" algn="just"/>
            <a:r>
              <a:rPr lang="de-DE" sz="2100" dirty="0" err="1" smtClean="0"/>
              <a:t>highest</a:t>
            </a:r>
            <a:r>
              <a:rPr lang="de-DE" sz="2100" dirty="0" smtClean="0"/>
              <a:t> </a:t>
            </a:r>
            <a:r>
              <a:rPr lang="de-DE" sz="2100" dirty="0" err="1" smtClean="0"/>
              <a:t>ion</a:t>
            </a:r>
            <a:r>
              <a:rPr lang="de-DE" sz="2100" dirty="0" smtClean="0"/>
              <a:t> </a:t>
            </a:r>
            <a:r>
              <a:rPr lang="de-DE" sz="2100" dirty="0" err="1" smtClean="0"/>
              <a:t>energies</a:t>
            </a:r>
            <a:r>
              <a:rPr lang="de-DE" sz="2100" dirty="0" smtClean="0"/>
              <a:t>  </a:t>
            </a:r>
            <a:r>
              <a:rPr lang="de-DE" sz="2100" dirty="0" smtClean="0">
                <a:latin typeface="Calibri"/>
              </a:rPr>
              <a:t>→     </a:t>
            </a:r>
            <a:r>
              <a:rPr lang="de-DE" sz="2100" dirty="0" smtClean="0"/>
              <a:t>bare </a:t>
            </a:r>
            <a:r>
              <a:rPr lang="de-DE" sz="2100" dirty="0" err="1" smtClean="0"/>
              <a:t>ions</a:t>
            </a:r>
            <a:r>
              <a:rPr lang="de-DE" sz="2100" dirty="0" smtClean="0"/>
              <a:t> </a:t>
            </a:r>
          </a:p>
          <a:p>
            <a:pPr lvl="1" algn="just"/>
            <a:r>
              <a:rPr lang="de-DE" sz="2100" dirty="0" smtClean="0">
                <a:latin typeface="Calibri"/>
              </a:rPr>
              <a:t>→ </a:t>
            </a:r>
            <a:r>
              <a:rPr lang="de-DE" sz="2100" dirty="0" err="1" smtClean="0"/>
              <a:t>stripping</a:t>
            </a:r>
            <a:r>
              <a:rPr lang="de-DE" sz="2100" dirty="0" smtClean="0"/>
              <a:t>  </a:t>
            </a:r>
            <a:r>
              <a:rPr lang="de-DE" sz="2100" dirty="0" err="1" smtClean="0"/>
              <a:t>behind</a:t>
            </a:r>
            <a:r>
              <a:rPr lang="de-DE" sz="2100" dirty="0" smtClean="0"/>
              <a:t> SIS18 (</a:t>
            </a:r>
            <a:r>
              <a:rPr lang="de-DE" sz="2100" dirty="0" err="1" smtClean="0">
                <a:solidFill>
                  <a:srgbClr val="00B050"/>
                </a:solidFill>
              </a:rPr>
              <a:t>included</a:t>
            </a:r>
            <a:r>
              <a:rPr lang="de-DE" sz="2100" dirty="0" smtClean="0">
                <a:solidFill>
                  <a:srgbClr val="00B050"/>
                </a:solidFill>
              </a:rPr>
              <a:t> in </a:t>
            </a:r>
            <a:r>
              <a:rPr lang="de-DE" sz="2100" dirty="0" err="1" smtClean="0">
                <a:solidFill>
                  <a:srgbClr val="00B050"/>
                </a:solidFill>
              </a:rPr>
              <a:t>current</a:t>
            </a:r>
            <a:r>
              <a:rPr lang="de-DE" sz="2100" dirty="0" smtClean="0">
                <a:solidFill>
                  <a:srgbClr val="00B050"/>
                </a:solidFill>
              </a:rPr>
              <a:t> design</a:t>
            </a:r>
            <a:r>
              <a:rPr lang="de-DE" sz="2100" dirty="0" smtClean="0"/>
              <a:t>)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SPARC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</a:p>
          <a:p>
            <a:pPr lvl="1" algn="just"/>
            <a:r>
              <a:rPr lang="de-DE" sz="2100" dirty="0" smtClean="0"/>
              <a:t>H-, He-, Li- </a:t>
            </a:r>
            <a:r>
              <a:rPr lang="de-DE" sz="2100" dirty="0" err="1" smtClean="0"/>
              <a:t>and</a:t>
            </a:r>
            <a:r>
              <a:rPr lang="de-DE" sz="2100" dirty="0" smtClean="0"/>
              <a:t> </a:t>
            </a:r>
            <a:r>
              <a:rPr lang="de-DE" sz="2100" dirty="0" err="1" smtClean="0"/>
              <a:t>Be</a:t>
            </a:r>
            <a:r>
              <a:rPr lang="de-DE" sz="2100" dirty="0" smtClean="0"/>
              <a:t>-like heavy </a:t>
            </a:r>
            <a:r>
              <a:rPr lang="de-DE" sz="2100" dirty="0" err="1" smtClean="0"/>
              <a:t>ions</a:t>
            </a:r>
            <a:r>
              <a:rPr lang="de-DE" sz="2100" dirty="0" smtClean="0"/>
              <a:t> </a:t>
            </a:r>
          </a:p>
          <a:p>
            <a:pPr lvl="1" algn="just"/>
            <a:r>
              <a:rPr lang="en-US" sz="2100" dirty="0" smtClean="0"/>
              <a:t>different </a:t>
            </a:r>
            <a:r>
              <a:rPr lang="en-US" sz="2100" dirty="0"/>
              <a:t>stripper materials (C to </a:t>
            </a:r>
            <a:r>
              <a:rPr lang="en-US" sz="2100" dirty="0" err="1"/>
              <a:t>Nd</a:t>
            </a:r>
            <a:r>
              <a:rPr lang="en-US" sz="2100" dirty="0"/>
              <a:t>) and thicknesses (hundreds of </a:t>
            </a:r>
            <a:r>
              <a:rPr lang="en-US" sz="2100" dirty="0" smtClean="0"/>
              <a:t>microns) for </a:t>
            </a:r>
            <a:r>
              <a:rPr lang="en-US" sz="2100" dirty="0"/>
              <a:t>optimum charge state </a:t>
            </a:r>
            <a:r>
              <a:rPr lang="en-US" sz="2100" dirty="0" smtClean="0"/>
              <a:t>yield</a:t>
            </a:r>
          </a:p>
          <a:p>
            <a:pPr lvl="1" algn="just"/>
            <a:r>
              <a:rPr lang="en-US" sz="2100" dirty="0"/>
              <a:t>→ stripping  behind SIS18  </a:t>
            </a:r>
            <a:r>
              <a:rPr lang="de-DE" sz="2100" dirty="0" smtClean="0"/>
              <a:t>(</a:t>
            </a:r>
            <a:r>
              <a:rPr lang="de-DE" sz="2100" dirty="0" smtClean="0">
                <a:solidFill>
                  <a:srgbClr val="C00000"/>
                </a:solidFill>
              </a:rPr>
              <a:t>not </a:t>
            </a:r>
            <a:r>
              <a:rPr lang="de-DE" sz="2100" dirty="0" err="1" smtClean="0">
                <a:solidFill>
                  <a:srgbClr val="C00000"/>
                </a:solidFill>
              </a:rPr>
              <a:t>included</a:t>
            </a:r>
            <a:r>
              <a:rPr lang="de-DE" sz="2100" dirty="0" smtClean="0">
                <a:solidFill>
                  <a:srgbClr val="C00000"/>
                </a:solidFill>
              </a:rPr>
              <a:t> in </a:t>
            </a:r>
            <a:r>
              <a:rPr lang="de-DE" sz="2100" dirty="0" err="1" smtClean="0">
                <a:solidFill>
                  <a:srgbClr val="C00000"/>
                </a:solidFill>
              </a:rPr>
              <a:t>current</a:t>
            </a:r>
            <a:r>
              <a:rPr lang="de-DE" sz="2100" dirty="0" smtClean="0">
                <a:solidFill>
                  <a:srgbClr val="C00000"/>
                </a:solidFill>
              </a:rPr>
              <a:t> design!</a:t>
            </a:r>
            <a:r>
              <a:rPr lang="de-DE" sz="2100" dirty="0" smtClean="0"/>
              <a:t>)</a:t>
            </a:r>
          </a:p>
          <a:p>
            <a:pPr algn="just"/>
            <a:endParaRPr lang="de-DE" dirty="0"/>
          </a:p>
          <a:p>
            <a:pPr algn="just"/>
            <a:r>
              <a:rPr lang="de-DE" dirty="0" err="1" smtClean="0"/>
              <a:t>foils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SPARC </a:t>
            </a:r>
            <a:r>
              <a:rPr lang="de-DE" dirty="0" err="1" smtClean="0"/>
              <a:t>stripper</a:t>
            </a:r>
            <a:r>
              <a:rPr lang="de-DE" dirty="0" smtClean="0"/>
              <a:t>  </a:t>
            </a:r>
            <a:r>
              <a:rPr lang="de-DE" dirty="0" err="1" smtClean="0"/>
              <a:t>thinner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CBM </a:t>
            </a:r>
            <a:r>
              <a:rPr lang="de-DE" dirty="0" err="1" smtClean="0"/>
              <a:t>stripper</a:t>
            </a:r>
            <a:endParaRPr lang="de-DE" dirty="0" smtClean="0"/>
          </a:p>
          <a:p>
            <a:pPr algn="just"/>
            <a:endParaRPr lang="de-DE" dirty="0"/>
          </a:p>
          <a:p>
            <a:pPr algn="just"/>
            <a:r>
              <a:rPr lang="de-DE" dirty="0" smtClean="0"/>
              <a:t>parallel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FAIR</a:t>
            </a:r>
          </a:p>
          <a:p>
            <a:pPr lvl="1" algn="just"/>
            <a:r>
              <a:rPr lang="de-DE" sz="2100" dirty="0" err="1" smtClean="0"/>
              <a:t>stripper</a:t>
            </a:r>
            <a:r>
              <a:rPr lang="de-DE" sz="2100" dirty="0" smtClean="0"/>
              <a:t> </a:t>
            </a:r>
            <a:r>
              <a:rPr lang="de-DE" sz="2100" dirty="0" err="1" smtClean="0"/>
              <a:t>foils</a:t>
            </a:r>
            <a:r>
              <a:rPr lang="de-DE" sz="2100" dirty="0" smtClean="0"/>
              <a:t> must </a:t>
            </a:r>
            <a:r>
              <a:rPr lang="de-DE" sz="2100" dirty="0" err="1" smtClean="0"/>
              <a:t>be</a:t>
            </a:r>
            <a:r>
              <a:rPr lang="de-DE" sz="2100" dirty="0" smtClean="0"/>
              <a:t> </a:t>
            </a:r>
            <a:r>
              <a:rPr lang="de-DE" sz="2100" dirty="0" err="1" smtClean="0"/>
              <a:t>moved</a:t>
            </a:r>
            <a:r>
              <a:rPr lang="de-DE" sz="2100" dirty="0" smtClean="0"/>
              <a:t> in </a:t>
            </a:r>
            <a:r>
              <a:rPr lang="de-DE" sz="2100" dirty="0" err="1" smtClean="0"/>
              <a:t>and</a:t>
            </a:r>
            <a:r>
              <a:rPr lang="de-DE" sz="2100" dirty="0" smtClean="0"/>
              <a:t> out </a:t>
            </a:r>
            <a:r>
              <a:rPr lang="de-DE" sz="2100" dirty="0" smtClean="0">
                <a:solidFill>
                  <a:srgbClr val="C00000"/>
                </a:solidFill>
              </a:rPr>
              <a:t>fast</a:t>
            </a:r>
          </a:p>
          <a:p>
            <a:pPr lvl="1" algn="just"/>
            <a:r>
              <a:rPr lang="de-DE" sz="2100" dirty="0" smtClean="0">
                <a:solidFill>
                  <a:srgbClr val="C00000"/>
                </a:solidFill>
              </a:rPr>
              <a:t>fast </a:t>
            </a:r>
            <a:r>
              <a:rPr lang="de-DE" sz="2100" dirty="0" err="1" smtClean="0">
                <a:solidFill>
                  <a:srgbClr val="C00000"/>
                </a:solidFill>
              </a:rPr>
              <a:t>operation</a:t>
            </a:r>
            <a:r>
              <a:rPr lang="de-DE" sz="2100" dirty="0" smtClean="0">
                <a:solidFill>
                  <a:srgbClr val="C00000"/>
                </a:solidFill>
              </a:rPr>
              <a:t> not </a:t>
            </a:r>
            <a:r>
              <a:rPr lang="de-DE" sz="2100" dirty="0" err="1" smtClean="0">
                <a:solidFill>
                  <a:srgbClr val="C00000"/>
                </a:solidFill>
              </a:rPr>
              <a:t>compatible</a:t>
            </a:r>
            <a:r>
              <a:rPr lang="de-DE" sz="2100" dirty="0" smtClean="0">
                <a:solidFill>
                  <a:srgbClr val="C00000"/>
                </a:solidFill>
              </a:rPr>
              <a:t> </a:t>
            </a:r>
            <a:r>
              <a:rPr lang="de-DE" sz="2100" dirty="0" err="1" smtClean="0">
                <a:solidFill>
                  <a:srgbClr val="C00000"/>
                </a:solidFill>
              </a:rPr>
              <a:t>with</a:t>
            </a:r>
            <a:r>
              <a:rPr lang="de-DE" sz="2100" dirty="0" smtClean="0">
                <a:solidFill>
                  <a:srgbClr val="C00000"/>
                </a:solidFill>
              </a:rPr>
              <a:t> </a:t>
            </a:r>
            <a:r>
              <a:rPr lang="de-DE" sz="2100" dirty="0" err="1" smtClean="0">
                <a:solidFill>
                  <a:srgbClr val="C00000"/>
                </a:solidFill>
              </a:rPr>
              <a:t>more</a:t>
            </a:r>
            <a:r>
              <a:rPr lang="de-DE" sz="2100" dirty="0" smtClean="0">
                <a:solidFill>
                  <a:srgbClr val="C00000"/>
                </a:solidFill>
              </a:rPr>
              <a:t> </a:t>
            </a:r>
            <a:r>
              <a:rPr lang="de-DE" sz="2100" dirty="0" err="1" smtClean="0">
                <a:solidFill>
                  <a:srgbClr val="C00000"/>
                </a:solidFill>
              </a:rPr>
              <a:t>than</a:t>
            </a:r>
            <a:r>
              <a:rPr lang="de-DE" sz="2100" dirty="0" smtClean="0">
                <a:solidFill>
                  <a:srgbClr val="C00000"/>
                </a:solidFill>
              </a:rPr>
              <a:t> </a:t>
            </a:r>
            <a:r>
              <a:rPr lang="de-DE" sz="2100" dirty="0" err="1" smtClean="0">
                <a:solidFill>
                  <a:srgbClr val="C00000"/>
                </a:solidFill>
              </a:rPr>
              <a:t>one</a:t>
            </a:r>
            <a:r>
              <a:rPr lang="de-DE" sz="2100" dirty="0" smtClean="0">
                <a:solidFill>
                  <a:srgbClr val="C00000"/>
                </a:solidFill>
              </a:rPr>
              <a:t> </a:t>
            </a:r>
            <a:r>
              <a:rPr lang="de-DE" sz="2100" dirty="0" err="1" smtClean="0">
                <a:solidFill>
                  <a:srgbClr val="C00000"/>
                </a:solidFill>
              </a:rPr>
              <a:t>stripper</a:t>
            </a:r>
            <a:r>
              <a:rPr lang="de-DE" sz="2100" dirty="0" smtClean="0">
                <a:solidFill>
                  <a:srgbClr val="C00000"/>
                </a:solidFill>
              </a:rPr>
              <a:t> </a:t>
            </a:r>
            <a:r>
              <a:rPr lang="de-DE" sz="2100" dirty="0" err="1" smtClean="0">
                <a:solidFill>
                  <a:srgbClr val="C00000"/>
                </a:solidFill>
              </a:rPr>
              <a:t>foil</a:t>
            </a:r>
            <a:r>
              <a:rPr lang="de-DE" sz="2100" dirty="0" smtClean="0">
                <a:solidFill>
                  <a:srgbClr val="C00000"/>
                </a:solidFill>
              </a:rPr>
              <a:t> per </a:t>
            </a:r>
            <a:r>
              <a:rPr lang="de-DE" sz="2100" dirty="0" err="1" smtClean="0">
                <a:solidFill>
                  <a:srgbClr val="C00000"/>
                </a:solidFill>
              </a:rPr>
              <a:t>drive</a:t>
            </a:r>
            <a:endParaRPr lang="de-DE" sz="2100" dirty="0"/>
          </a:p>
        </p:txBody>
      </p:sp>
    </p:spTree>
    <p:extLst>
      <p:ext uri="{BB962C8B-B14F-4D97-AF65-F5344CB8AC3E}">
        <p14:creationId xmlns:p14="http://schemas.microsoft.com/office/powerpoint/2010/main" val="37793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ad 2"/>
          <p:cNvSpPr/>
          <p:nvPr/>
        </p:nvSpPr>
        <p:spPr>
          <a:xfrm>
            <a:off x="5908383" y="3552583"/>
            <a:ext cx="666750" cy="666750"/>
          </a:xfrm>
          <a:prstGeom prst="donu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6" y="271335"/>
            <a:ext cx="6242342" cy="787557"/>
          </a:xfrm>
        </p:spPr>
        <p:txBody>
          <a:bodyPr/>
          <a:lstStyle/>
          <a:p>
            <a:r>
              <a:rPr lang="de-DE" dirty="0" err="1"/>
              <a:t>s</a:t>
            </a:r>
            <a:r>
              <a:rPr lang="de-DE" dirty="0" err="1" smtClean="0"/>
              <a:t>tripper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smtClean="0"/>
              <a:t>T1S1</a:t>
            </a:r>
            <a:endParaRPr lang="de-DE" dirty="0"/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755942" y="1876425"/>
            <a:ext cx="3920833" cy="3971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bare </a:t>
            </a:r>
            <a:r>
              <a:rPr lang="de-DE" dirty="0" err="1" smtClean="0"/>
              <a:t>ions</a:t>
            </a:r>
            <a:endParaRPr lang="de-DE" dirty="0" smtClean="0"/>
          </a:p>
          <a:p>
            <a:pPr lvl="1"/>
            <a:r>
              <a:rPr lang="de-DE" dirty="0" smtClean="0"/>
              <a:t>e.g. U92+ </a:t>
            </a:r>
            <a:r>
              <a:rPr lang="de-DE" dirty="0" err="1" smtClean="0"/>
              <a:t>from</a:t>
            </a:r>
            <a:r>
              <a:rPr lang="de-DE" dirty="0" smtClean="0"/>
              <a:t> U73+ </a:t>
            </a:r>
            <a:endParaRPr lang="de-DE" dirty="0" smtClean="0"/>
          </a:p>
          <a:p>
            <a:pPr lvl="1"/>
            <a:r>
              <a:rPr lang="de-DE" dirty="0" smtClean="0"/>
              <a:t>e.g. Au79+ </a:t>
            </a:r>
            <a:r>
              <a:rPr lang="de-DE" dirty="0" err="1" smtClean="0"/>
              <a:t>for</a:t>
            </a:r>
            <a:r>
              <a:rPr lang="de-DE" dirty="0" smtClean="0"/>
              <a:t> CBM</a:t>
            </a:r>
          </a:p>
          <a:p>
            <a:r>
              <a:rPr lang="de-DE" dirty="0" smtClean="0"/>
              <a:t>limited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installations</a:t>
            </a:r>
            <a:endParaRPr lang="de-DE" dirty="0" smtClean="0"/>
          </a:p>
          <a:p>
            <a:pPr lvl="1"/>
            <a:r>
              <a:rPr lang="de-DE" dirty="0" err="1" smtClean="0"/>
              <a:t>dipole</a:t>
            </a:r>
            <a:r>
              <a:rPr lang="de-DE" dirty="0" smtClean="0"/>
              <a:t> </a:t>
            </a:r>
            <a:r>
              <a:rPr lang="de-DE" dirty="0" err="1" smtClean="0"/>
              <a:t>arrangement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modified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collimators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stripping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endParaRPr lang="de-DE" dirty="0" smtClean="0"/>
          </a:p>
          <a:p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stripped</a:t>
            </a:r>
            <a:r>
              <a:rPr lang="de-DE" dirty="0" smtClean="0"/>
              <a:t> </a:t>
            </a:r>
            <a:r>
              <a:rPr lang="de-DE" dirty="0" err="1" smtClean="0"/>
              <a:t>ions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SIS18</a:t>
            </a:r>
            <a:endParaRPr lang="de-DE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300035"/>
            <a:ext cx="3564941" cy="51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4826953" y="6287215"/>
            <a:ext cx="2300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modules</a:t>
            </a:r>
            <a:r>
              <a:rPr kumimoji="0" lang="de-DE" altLang="de-DE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0-3 </a:t>
            </a:r>
            <a:r>
              <a:rPr kumimoji="0" lang="de-DE" altLang="de-DE" sz="18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of</a:t>
            </a:r>
            <a:r>
              <a:rPr kumimoji="0" lang="de-DE" altLang="de-DE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FAIR</a:t>
            </a:r>
            <a:endParaRPr kumimoji="0" lang="de-DE" altLang="de-DE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0294" y="2506481"/>
            <a:ext cx="5163365" cy="27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90" y="3712855"/>
            <a:ext cx="4219575" cy="202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unten 4"/>
          <p:cNvSpPr/>
          <p:nvPr/>
        </p:nvSpPr>
        <p:spPr>
          <a:xfrm>
            <a:off x="5319373" y="2447925"/>
            <a:ext cx="241614" cy="1866900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19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smtClean="0"/>
              <a:t>in T1S1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4752975"/>
            <a:ext cx="8211834" cy="16287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collimators do </a:t>
            </a:r>
            <a:r>
              <a:rPr lang="en-US" sz="1800" dirty="0"/>
              <a:t>not limit </a:t>
            </a:r>
            <a:r>
              <a:rPr lang="en-US" sz="1800" dirty="0" smtClean="0"/>
              <a:t>acceptance</a:t>
            </a:r>
            <a:endParaRPr lang="de-DE" sz="1800" dirty="0" smtClean="0"/>
          </a:p>
          <a:p>
            <a:r>
              <a:rPr lang="de-DE" sz="1800" dirty="0" err="1" smtClean="0"/>
              <a:t>stripper</a:t>
            </a:r>
            <a:r>
              <a:rPr lang="de-DE" sz="1800" dirty="0" smtClean="0"/>
              <a:t> </a:t>
            </a:r>
            <a:r>
              <a:rPr lang="de-DE" sz="1800" dirty="0" err="1" smtClean="0"/>
              <a:t>produces</a:t>
            </a:r>
            <a:r>
              <a:rPr lang="de-DE" sz="1800" dirty="0" smtClean="0"/>
              <a:t> e.g. bare </a:t>
            </a:r>
            <a:r>
              <a:rPr lang="de-DE" sz="1800" dirty="0" err="1" smtClean="0"/>
              <a:t>uranium</a:t>
            </a:r>
            <a:r>
              <a:rPr lang="de-DE" sz="1800" dirty="0" smtClean="0"/>
              <a:t> U92+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smtClean="0"/>
              <a:t>a </a:t>
            </a:r>
            <a:r>
              <a:rPr lang="de-DE" sz="1800" dirty="0" smtClean="0"/>
              <a:t>195mg/(cm)</a:t>
            </a:r>
            <a:r>
              <a:rPr lang="de-DE" sz="1800" dirty="0" smtClean="0">
                <a:latin typeface="Calibri"/>
              </a:rPr>
              <a:t>²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foil</a:t>
            </a:r>
            <a:r>
              <a:rPr lang="de-DE" sz="1800" dirty="0" smtClean="0">
                <a:latin typeface="Calibri"/>
              </a:rPr>
              <a:t>.</a:t>
            </a:r>
            <a:endParaRPr lang="de-DE" sz="1800" dirty="0" smtClean="0"/>
          </a:p>
          <a:p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stripper</a:t>
            </a:r>
            <a:r>
              <a:rPr lang="de-DE" sz="1800" dirty="0" smtClean="0"/>
              <a:t> </a:t>
            </a:r>
            <a:r>
              <a:rPr lang="de-DE" sz="1800" dirty="0" err="1" smtClean="0"/>
              <a:t>foil</a:t>
            </a:r>
            <a:r>
              <a:rPr lang="de-DE" sz="1800" dirty="0" smtClean="0"/>
              <a:t> will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moved</a:t>
            </a:r>
            <a:r>
              <a:rPr lang="de-DE" sz="1800" dirty="0" smtClean="0"/>
              <a:t> in an out </a:t>
            </a:r>
            <a:r>
              <a:rPr lang="de-DE" sz="1800" dirty="0" err="1" smtClean="0"/>
              <a:t>cycle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cycle</a:t>
            </a:r>
            <a:endParaRPr lang="de-DE" sz="18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190625" y="4249295"/>
            <a:ext cx="395492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</a:rPr>
              <a:t>stripper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foil</a:t>
            </a:r>
            <a:r>
              <a:rPr lang="de-DE" dirty="0" smtClean="0">
                <a:solidFill>
                  <a:prstClr val="black"/>
                </a:solidFill>
              </a:rPr>
              <a:t>      </a:t>
            </a:r>
            <a:r>
              <a:rPr lang="de-DE" dirty="0" err="1" smtClean="0">
                <a:solidFill>
                  <a:prstClr val="black"/>
                </a:solidFill>
              </a:rPr>
              <a:t>collimators</a:t>
            </a:r>
            <a:r>
              <a:rPr lang="de-DE" dirty="0" smtClean="0">
                <a:solidFill>
                  <a:prstClr val="black"/>
                </a:solidFill>
              </a:rPr>
              <a:t>(horizontal)</a:t>
            </a:r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4" y="1328125"/>
            <a:ext cx="7450074" cy="2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feil nach oben 4"/>
          <p:cNvSpPr/>
          <p:nvPr/>
        </p:nvSpPr>
        <p:spPr>
          <a:xfrm>
            <a:off x="1628775" y="3871986"/>
            <a:ext cx="266700" cy="396359"/>
          </a:xfrm>
          <a:prstGeom prst="up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Pfeil nach oben 5"/>
          <p:cNvSpPr/>
          <p:nvPr/>
        </p:nvSpPr>
        <p:spPr>
          <a:xfrm>
            <a:off x="2781300" y="3871986"/>
            <a:ext cx="257175" cy="3963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Pfeil nach oben 9"/>
          <p:cNvSpPr/>
          <p:nvPr/>
        </p:nvSpPr>
        <p:spPr>
          <a:xfrm>
            <a:off x="3667125" y="3881511"/>
            <a:ext cx="257175" cy="3963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Pfeil nach oben 10"/>
          <p:cNvSpPr/>
          <p:nvPr/>
        </p:nvSpPr>
        <p:spPr>
          <a:xfrm>
            <a:off x="4705350" y="3891036"/>
            <a:ext cx="257175" cy="396359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2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stripper</a:t>
            </a:r>
            <a:r>
              <a:rPr lang="de-DE" dirty="0"/>
              <a:t> </a:t>
            </a:r>
            <a:r>
              <a:rPr lang="de-DE" dirty="0" smtClean="0"/>
              <a:t>in T1S1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endParaRPr lang="de-DE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0" y="1255712"/>
            <a:ext cx="6244936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753225" y="2200552"/>
            <a:ext cx="1903085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U91+ </a:t>
            </a:r>
            <a:r>
              <a:rPr lang="de-DE" dirty="0" err="1" smtClean="0"/>
              <a:t>separation</a:t>
            </a:r>
            <a:endParaRPr lang="de-DE" dirty="0" smtClean="0"/>
          </a:p>
          <a:p>
            <a:pPr algn="l"/>
            <a:r>
              <a:rPr lang="de-DE" dirty="0" err="1" smtClean="0"/>
              <a:t>expected</a:t>
            </a:r>
            <a:r>
              <a:rPr lang="de-DE" dirty="0" smtClean="0"/>
              <a:t>: 12.5%</a:t>
            </a:r>
          </a:p>
        </p:txBody>
      </p:sp>
      <p:pic>
        <p:nvPicPr>
          <p:cNvPr id="1229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1" y="3589337"/>
            <a:ext cx="6244936" cy="226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772275" y="4505602"/>
            <a:ext cx="188384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U90+ </a:t>
            </a:r>
            <a:r>
              <a:rPr lang="de-DE" dirty="0" err="1" smtClean="0"/>
              <a:t>separation</a:t>
            </a:r>
            <a:endParaRPr lang="de-DE" dirty="0" smtClean="0"/>
          </a:p>
          <a:p>
            <a:pPr algn="l"/>
            <a:r>
              <a:rPr lang="de-DE" dirty="0" err="1" smtClean="0"/>
              <a:t>expected</a:t>
            </a:r>
            <a:r>
              <a:rPr lang="de-DE" dirty="0" smtClean="0"/>
              <a:t>: 0.5%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43025" y="5962650"/>
            <a:ext cx="392286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blue</a:t>
            </a:r>
            <a:r>
              <a:rPr lang="de-DE" dirty="0" smtClean="0"/>
              <a:t> beam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U92+</a:t>
            </a:r>
          </a:p>
        </p:txBody>
      </p:sp>
    </p:spTree>
    <p:extLst>
      <p:ext uri="{BB962C8B-B14F-4D97-AF65-F5344CB8AC3E}">
        <p14:creationId xmlns:p14="http://schemas.microsoft.com/office/powerpoint/2010/main" val="592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stripping</a:t>
            </a:r>
            <a:r>
              <a:rPr lang="de-DE" dirty="0" smtClean="0"/>
              <a:t> </a:t>
            </a:r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1246845"/>
            <a:ext cx="3552825" cy="4322605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22565" y="1450686"/>
            <a:ext cx="4959060" cy="4216689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at </a:t>
            </a:r>
            <a:r>
              <a:rPr lang="de-DE" sz="2000" dirty="0" err="1" smtClean="0"/>
              <a:t>the</a:t>
            </a:r>
            <a:r>
              <a:rPr lang="de-DE" sz="2000" dirty="0" smtClean="0"/>
              <a:t> EDDA </a:t>
            </a:r>
            <a:r>
              <a:rPr lang="de-DE" sz="2000" dirty="0" err="1" smtClean="0"/>
              <a:t>experiment</a:t>
            </a:r>
            <a:r>
              <a:rPr lang="de-DE" sz="2000" dirty="0" smtClean="0"/>
              <a:t> at COSY, Jülich a </a:t>
            </a:r>
            <a:r>
              <a:rPr lang="de-DE" sz="2000" dirty="0" err="1" smtClean="0"/>
              <a:t>fiber</a:t>
            </a:r>
            <a:r>
              <a:rPr lang="de-DE" sz="2000" dirty="0" smtClean="0"/>
              <a:t> </a:t>
            </a:r>
            <a:r>
              <a:rPr lang="de-DE" sz="2000" dirty="0" err="1" smtClean="0"/>
              <a:t>target</a:t>
            </a:r>
            <a:r>
              <a:rPr lang="de-DE" sz="2000" dirty="0" smtClean="0"/>
              <a:t> </a:t>
            </a:r>
            <a:r>
              <a:rPr lang="de-DE" sz="2000" dirty="0" smtClean="0"/>
              <a:t>was </a:t>
            </a:r>
            <a:r>
              <a:rPr lang="de-DE" sz="2000" dirty="0" err="1" smtClean="0"/>
              <a:t>moved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smtClean="0"/>
              <a:t>out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beam </a:t>
            </a:r>
            <a:r>
              <a:rPr lang="de-DE" sz="2000" dirty="0" err="1" smtClean="0"/>
              <a:t>with</a:t>
            </a:r>
            <a:r>
              <a:rPr lang="de-DE" sz="2000" dirty="0" smtClean="0"/>
              <a:t> a linear </a:t>
            </a:r>
            <a:r>
              <a:rPr lang="de-DE" sz="2000" dirty="0" err="1" smtClean="0"/>
              <a:t>motor</a:t>
            </a:r>
            <a:r>
              <a:rPr lang="de-DE" sz="2000" dirty="0" smtClean="0"/>
              <a:t>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100ms </a:t>
            </a:r>
            <a:endParaRPr lang="de-DE" sz="2000" dirty="0" smtClean="0"/>
          </a:p>
          <a:p>
            <a:r>
              <a:rPr lang="de-DE" sz="2000" dirty="0" err="1" smtClean="0"/>
              <a:t>the</a:t>
            </a:r>
            <a:r>
              <a:rPr lang="de-DE" sz="2000" dirty="0" smtClean="0"/>
              <a:t> linear </a:t>
            </a:r>
            <a:r>
              <a:rPr lang="de-DE" sz="2000" dirty="0" err="1" smtClean="0"/>
              <a:t>motor</a:t>
            </a:r>
            <a:r>
              <a:rPr lang="de-DE" sz="2000" dirty="0" smtClean="0"/>
              <a:t>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performed</a:t>
            </a:r>
            <a:r>
              <a:rPr lang="de-DE" sz="2000" dirty="0" smtClean="0"/>
              <a:t> </a:t>
            </a:r>
            <a:r>
              <a:rPr lang="de-DE" sz="2000" dirty="0" err="1" smtClean="0"/>
              <a:t>estimated</a:t>
            </a:r>
            <a:r>
              <a:rPr lang="de-DE" sz="2000" dirty="0" smtClean="0"/>
              <a:t> </a:t>
            </a:r>
            <a:r>
              <a:rPr lang="de-DE" sz="2000" dirty="0" smtClean="0"/>
              <a:t>5M in- </a:t>
            </a:r>
            <a:r>
              <a:rPr lang="de-DE" sz="2000" dirty="0" err="1" smtClean="0"/>
              <a:t>and</a:t>
            </a:r>
            <a:r>
              <a:rPr lang="de-DE" sz="2000" dirty="0" smtClean="0"/>
              <a:t> out- </a:t>
            </a:r>
            <a:r>
              <a:rPr lang="de-DE" sz="2000" dirty="0" err="1" smtClean="0"/>
              <a:t>cycles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1994 </a:t>
            </a:r>
            <a:r>
              <a:rPr lang="de-DE" sz="2000" dirty="0" err="1" smtClean="0"/>
              <a:t>until</a:t>
            </a:r>
            <a:r>
              <a:rPr lang="de-DE" sz="2000" dirty="0" smtClean="0"/>
              <a:t> 2008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problems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smtClean="0"/>
              <a:t>a </a:t>
            </a:r>
            <a:r>
              <a:rPr lang="de-DE" sz="2000" dirty="0" err="1" smtClean="0"/>
              <a:t>similar</a:t>
            </a:r>
            <a:r>
              <a:rPr lang="de-DE" sz="2000" dirty="0" smtClean="0"/>
              <a:t> </a:t>
            </a:r>
            <a:r>
              <a:rPr lang="de-DE" sz="2000" dirty="0" err="1" smtClean="0"/>
              <a:t>device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move</a:t>
            </a:r>
            <a:r>
              <a:rPr lang="de-DE" sz="2000" dirty="0" smtClean="0"/>
              <a:t> </a:t>
            </a:r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stripper</a:t>
            </a:r>
            <a:r>
              <a:rPr lang="de-DE" sz="2000" dirty="0" smtClean="0"/>
              <a:t> </a:t>
            </a:r>
            <a:r>
              <a:rPr lang="de-DE" sz="2000" dirty="0" err="1" smtClean="0"/>
              <a:t>foil</a:t>
            </a:r>
            <a:r>
              <a:rPr lang="de-DE" sz="2000" dirty="0" smtClean="0"/>
              <a:t> </a:t>
            </a:r>
            <a:endParaRPr lang="de-DE" sz="2000" dirty="0" smtClean="0"/>
          </a:p>
          <a:p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speed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will not </a:t>
            </a:r>
            <a:r>
              <a:rPr lang="de-DE" sz="2000" dirty="0" err="1" smtClean="0"/>
              <a:t>limit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parallel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smtClean="0"/>
              <a:t>FAIR</a:t>
            </a:r>
          </a:p>
          <a:p>
            <a:r>
              <a:rPr lang="en-US" sz="2000" dirty="0">
                <a:solidFill>
                  <a:srgbClr val="C00000"/>
                </a:solidFill>
              </a:rPr>
              <a:t>this drive is not compatible with multiple foils</a:t>
            </a:r>
          </a:p>
          <a:p>
            <a:endParaRPr lang="de-DE" sz="20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4825" y="5743575"/>
            <a:ext cx="8201925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200" dirty="0" smtClean="0"/>
              <a:t>GSI internal </a:t>
            </a:r>
            <a:r>
              <a:rPr lang="de-DE" sz="1200" dirty="0" err="1" smtClean="0"/>
              <a:t>report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F. </a:t>
            </a:r>
            <a:r>
              <a:rPr lang="de-DE" sz="1200" dirty="0" err="1" smtClean="0"/>
              <a:t>Hinterberger</a:t>
            </a:r>
            <a:r>
              <a:rPr lang="de-DE" sz="1200" dirty="0" smtClean="0"/>
              <a:t>:  „</a:t>
            </a:r>
            <a:r>
              <a:rPr lang="en-US" sz="1200" dirty="0" smtClean="0"/>
              <a:t>Design </a:t>
            </a:r>
            <a:r>
              <a:rPr lang="en-US" sz="1200" dirty="0"/>
              <a:t>of the Ion Optics and Beam </a:t>
            </a:r>
            <a:r>
              <a:rPr lang="en-US" sz="1200" dirty="0" smtClean="0"/>
              <a:t>Preparation</a:t>
            </a:r>
          </a:p>
          <a:p>
            <a:r>
              <a:rPr lang="en-US" sz="1200" dirty="0" smtClean="0"/>
              <a:t>for </a:t>
            </a:r>
            <a:r>
              <a:rPr lang="en-US" sz="1200" dirty="0"/>
              <a:t>the Target </a:t>
            </a:r>
            <a:r>
              <a:rPr lang="en-US" sz="1200" dirty="0" smtClean="0"/>
              <a:t>Stations BIOMAT </a:t>
            </a:r>
            <a:r>
              <a:rPr lang="en-US" sz="1200" dirty="0"/>
              <a:t>and SPARC in the HEAP-Cave and the Connection to </a:t>
            </a:r>
            <a:r>
              <a:rPr lang="en-US" sz="1200" dirty="0" smtClean="0"/>
              <a:t>the Transfer </a:t>
            </a:r>
            <a:r>
              <a:rPr lang="en-US" sz="1200" dirty="0"/>
              <a:t>Lines </a:t>
            </a:r>
            <a:r>
              <a:rPr lang="en-US" sz="1200" dirty="0" smtClean="0"/>
              <a:t>SIS18-HEAP</a:t>
            </a:r>
          </a:p>
          <a:p>
            <a:r>
              <a:rPr lang="en-US" sz="1200" dirty="0" smtClean="0"/>
              <a:t>and </a:t>
            </a:r>
            <a:r>
              <a:rPr lang="en-US" sz="1200" dirty="0"/>
              <a:t>SIS100-HEAP of the FAIR </a:t>
            </a:r>
            <a:r>
              <a:rPr lang="en-US" sz="1200" dirty="0" smtClean="0"/>
              <a:t>Beam Transport Systems”, 2008,  as prepared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/>
              <a:t> </a:t>
            </a:r>
            <a:r>
              <a:rPr lang="de-DE" sz="1200" dirty="0" smtClean="0"/>
              <a:t>SPARC-</a:t>
            </a:r>
            <a:r>
              <a:rPr lang="de-DE" sz="1200" dirty="0" err="1" smtClean="0"/>
              <a:t>Collaboration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4633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0017"/>
            <a:ext cx="6242342" cy="807330"/>
          </a:xfrm>
        </p:spPr>
        <p:txBody>
          <a:bodyPr/>
          <a:lstStyle/>
          <a:p>
            <a:r>
              <a:rPr lang="de-DE" dirty="0" err="1" smtClean="0"/>
              <a:t>Hedgehog-Chamber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5441917" cy="4903585"/>
          </a:xfrm>
        </p:spPr>
        <p:txBody>
          <a:bodyPr/>
          <a:lstStyle/>
          <a:p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hedgehog-chamber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Try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foresee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(</a:t>
            </a:r>
            <a:r>
              <a:rPr lang="de-DE" dirty="0" err="1" smtClean="0"/>
              <a:t>flanges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several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err="1" smtClean="0"/>
              <a:t>drives</a:t>
            </a:r>
            <a:endParaRPr lang="de-DE" dirty="0" smtClean="0"/>
          </a:p>
          <a:p>
            <a:pPr lvl="1"/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manufactured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err="1" smtClean="0"/>
              <a:t>drives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upgraded</a:t>
            </a:r>
            <a:r>
              <a:rPr lang="de-DE" dirty="0" smtClean="0"/>
              <a:t> on </a:t>
            </a:r>
            <a:r>
              <a:rPr lang="de-DE" dirty="0" err="1" smtClean="0"/>
              <a:t>demand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on </a:t>
            </a:r>
            <a:r>
              <a:rPr lang="de-DE" dirty="0" err="1" smtClean="0"/>
              <a:t>budget</a:t>
            </a:r>
            <a:r>
              <a:rPr lang="de-DE" dirty="0" smtClean="0"/>
              <a:t> </a:t>
            </a:r>
            <a:r>
              <a:rPr lang="de-DE" dirty="0" err="1" smtClean="0"/>
              <a:t>availability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Realization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(linear </a:t>
            </a:r>
            <a:r>
              <a:rPr lang="de-DE" dirty="0" err="1" smtClean="0"/>
              <a:t>servo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r>
              <a:rPr lang="de-DE" dirty="0" smtClean="0"/>
              <a:t>, </a:t>
            </a:r>
            <a:r>
              <a:rPr lang="de-DE" dirty="0" err="1" smtClean="0"/>
              <a:t>pressurized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, ...)</a:t>
            </a:r>
          </a:p>
          <a:p>
            <a:pPr lvl="1"/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endParaRPr lang="de-DE" dirty="0" smtClean="0"/>
          </a:p>
          <a:p>
            <a:pPr lvl="1"/>
            <a:r>
              <a:rPr lang="de-DE" dirty="0" smtClean="0"/>
              <a:t>Try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accomodate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drives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46" y="2943225"/>
            <a:ext cx="3028454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06" y="748686"/>
            <a:ext cx="3031869" cy="255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47675" y="6220920"/>
            <a:ext cx="282641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courtesy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Lars Bozyk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836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1031</Words>
  <Application>Microsoft Office PowerPoint</Application>
  <PresentationFormat>Bildschirmpräsentation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gsi-folienmaster-2014</vt:lpstr>
      <vt:lpstr>Equation</vt:lpstr>
      <vt:lpstr>HEBT charge state stripper</vt:lpstr>
      <vt:lpstr>outline</vt:lpstr>
      <vt:lpstr>motivation for another stripper</vt:lpstr>
      <vt:lpstr>stripper in T1S1</vt:lpstr>
      <vt:lpstr>stripper foil position</vt:lpstr>
      <vt:lpstr>stripper in T1S1</vt:lpstr>
      <vt:lpstr>stripper in T1S1 how it works</vt:lpstr>
      <vt:lpstr>stripping foil drive</vt:lpstr>
      <vt:lpstr>Hedgehog-Chamber</vt:lpstr>
      <vt:lpstr>additional stripper in T1S3</vt:lpstr>
      <vt:lpstr>T1S3 and T1S4 standard optics</vt:lpstr>
      <vt:lpstr>separation of U91+ relative to U92+</vt:lpstr>
      <vt:lpstr>T1S3 and T1S4 modified optics</vt:lpstr>
      <vt:lpstr>separation of U91+ relative to U92+</vt:lpstr>
      <vt:lpstr>investments</vt:lpstr>
      <vt:lpstr>thank you for your kind attention</vt:lpstr>
      <vt:lpstr>emergency transparency section</vt:lpstr>
      <vt:lpstr>What is shown on MIRKO-Plots?</vt:lpstr>
      <vt:lpstr>Beams to be transported</vt:lpstr>
      <vt:lpstr>beam line from SIS100 to the AP-cave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Carola Pomplun</dc:creator>
  <cp:lastModifiedBy>Ratschow, Sebastian</cp:lastModifiedBy>
  <cp:revision>276</cp:revision>
  <dcterms:created xsi:type="dcterms:W3CDTF">2012-12-14T15:20:39Z</dcterms:created>
  <dcterms:modified xsi:type="dcterms:W3CDTF">2016-02-25T17:14:56Z</dcterms:modified>
</cp:coreProperties>
</file>