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26" r:id="rId3"/>
    <p:sldId id="427" r:id="rId4"/>
    <p:sldId id="425" r:id="rId5"/>
    <p:sldId id="422" r:id="rId6"/>
    <p:sldId id="413" r:id="rId7"/>
    <p:sldId id="435" r:id="rId8"/>
    <p:sldId id="436" r:id="rId9"/>
  </p:sldIdLst>
  <p:sldSz cx="9906000" cy="6858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36">
          <p15:clr>
            <a:srgbClr val="A4A3A4"/>
          </p15:clr>
        </p15:guide>
        <p15:guide id="2" pos="1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B62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296" autoAdjust="0"/>
  </p:normalViewPr>
  <p:slideViewPr>
    <p:cSldViewPr snapToGrid="0" snapToObjects="1">
      <p:cViewPr varScale="1">
        <p:scale>
          <a:sx n="105" d="100"/>
          <a:sy n="105" d="100"/>
        </p:scale>
        <p:origin x="1592" y="184"/>
      </p:cViewPr>
      <p:guideLst>
        <p:guide orient="horz" pos="1636"/>
        <p:guide pos="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E3CCFF-73A1-894C-A6E7-8D9F5B42B745}" type="datetimeFigureOut">
              <a:rPr lang="de-DE"/>
              <a:pPr>
                <a:defRPr/>
              </a:pPr>
              <a:t>25.02.16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17D67D-C33D-2E45-8256-B3E35F1FEF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565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0D5D0A-E521-6042-BAFA-0A92ECBA7B52}" type="datetimeFigureOut">
              <a:rPr lang="de-DE"/>
              <a:pPr>
                <a:defRPr/>
              </a:pPr>
              <a:t>25.02.16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FBC838-79E8-1940-87C3-323F570A78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50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92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04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 investigation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9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69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75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8" r="5373" b="5511"/>
          <a:stretch>
            <a:fillRect/>
          </a:stretch>
        </p:blipFill>
        <p:spPr bwMode="auto">
          <a:xfrm>
            <a:off x="120395" y="1417638"/>
            <a:ext cx="9670389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ung 11"/>
          <p:cNvGrpSpPr>
            <a:grpSpLocks/>
          </p:cNvGrpSpPr>
          <p:nvPr userDrawn="1"/>
        </p:nvGrpSpPr>
        <p:grpSpPr bwMode="auto">
          <a:xfrm>
            <a:off x="5803607" y="150815"/>
            <a:ext cx="3739503" cy="722227"/>
            <a:chOff x="5356883" y="150090"/>
            <a:chExt cx="3452299" cy="722841"/>
          </a:xfrm>
        </p:grpSpPr>
        <p:sp>
          <p:nvSpPr>
            <p:cNvPr id="6" name="Rechteck 8"/>
            <p:cNvSpPr/>
            <p:nvPr userDrawn="1"/>
          </p:nvSpPr>
          <p:spPr>
            <a:xfrm>
              <a:off x="7030953" y="150090"/>
              <a:ext cx="1778229" cy="560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Textfeld 7"/>
            <p:cNvSpPr txBox="1">
              <a:spLocks noChangeArrowheads="1"/>
            </p:cNvSpPr>
            <p:nvPr userDrawn="1"/>
          </p:nvSpPr>
          <p:spPr bwMode="auto">
            <a:xfrm>
              <a:off x="5356883" y="626501"/>
              <a:ext cx="3369413" cy="24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de-DE" sz="1000" dirty="0" smtClean="0">
                  <a:solidFill>
                    <a:srgbClr val="333333"/>
                  </a:solidFill>
                  <a:cs typeface="Arial" charset="0"/>
                </a:rPr>
                <a:t>GSI </a:t>
              </a:r>
              <a:r>
                <a:rPr lang="de-DE" sz="1000" dirty="0" err="1" smtClean="0">
                  <a:solidFill>
                    <a:srgbClr val="333333"/>
                  </a:solidFill>
                  <a:cs typeface="Arial" charset="0"/>
                </a:rPr>
                <a:t>Helmholtzzentrum</a:t>
              </a:r>
              <a:r>
                <a:rPr lang="de-DE" sz="1000" dirty="0" smtClean="0">
                  <a:solidFill>
                    <a:srgbClr val="333333"/>
                  </a:solidFill>
                  <a:cs typeface="Arial" charset="0"/>
                </a:rPr>
                <a:t> für Schwerionenforschung GmbH</a:t>
              </a:r>
            </a:p>
          </p:txBody>
        </p:sp>
        <p:pic>
          <p:nvPicPr>
            <p:cNvPr id="8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965" y="178975"/>
              <a:ext cx="1349516" cy="4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hteck 12"/>
          <p:cNvSpPr/>
          <p:nvPr userDrawn="1"/>
        </p:nvSpPr>
        <p:spPr>
          <a:xfrm>
            <a:off x="438557" y="6650038"/>
            <a:ext cx="9352227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5860" y="3244369"/>
            <a:ext cx="7158142" cy="7798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dirty="0" err="1" smtClean="0"/>
              <a:t>Mastertitelformat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4024230"/>
            <a:ext cx="69342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10" name="Textfeld 7"/>
          <p:cNvSpPr txBox="1">
            <a:spLocks noChangeArrowheads="1"/>
          </p:cNvSpPr>
          <p:nvPr userDrawn="1"/>
        </p:nvSpPr>
        <p:spPr bwMode="auto">
          <a:xfrm>
            <a:off x="6256278" y="6581018"/>
            <a:ext cx="3649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GSI Helmholtz </a:t>
            </a:r>
            <a:r>
              <a:rPr lang="de-DE" sz="1000" dirty="0" err="1" smtClean="0">
                <a:solidFill>
                  <a:srgbClr val="333333"/>
                </a:solidFill>
                <a:cs typeface="Arial" charset="0"/>
              </a:rPr>
              <a:t>Centre</a:t>
            </a: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 </a:t>
            </a:r>
            <a:r>
              <a:rPr lang="de-DE" sz="1000" dirty="0" err="1" smtClean="0">
                <a:solidFill>
                  <a:srgbClr val="333333"/>
                </a:solidFill>
                <a:cs typeface="Arial" charset="0"/>
              </a:rPr>
              <a:t>for</a:t>
            </a: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 Heavy Ion Research</a:t>
            </a:r>
          </a:p>
          <a:p>
            <a:pPr algn="r">
              <a:defRPr/>
            </a:pPr>
            <a:endParaRPr lang="de-DE" sz="1000" dirty="0" smtClean="0">
              <a:solidFill>
                <a:srgbClr val="3333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781" y="4653"/>
            <a:ext cx="6762537" cy="787557"/>
          </a:xfrm>
        </p:spPr>
        <p:txBody>
          <a:bodyPr/>
          <a:lstStyle/>
          <a:p>
            <a:r>
              <a:rPr lang="en-US" noProof="0" dirty="0" err="1" smtClean="0"/>
              <a:t>Mastertitelformat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20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Mastertitelformat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5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Mastertitelformat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97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3440" y="6607175"/>
            <a:ext cx="9906000" cy="2555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471" y="1450975"/>
            <a:ext cx="8896483" cy="49037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92" y="260350"/>
            <a:ext cx="146182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941388"/>
            <a:ext cx="9906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Textfeld 10"/>
          <p:cNvSpPr txBox="1">
            <a:spLocks noChangeArrowheads="1"/>
          </p:cNvSpPr>
          <p:nvPr/>
        </p:nvSpPr>
        <p:spPr bwMode="auto">
          <a:xfrm>
            <a:off x="471223" y="6619892"/>
            <a:ext cx="409654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GSI </a:t>
            </a:r>
            <a:r>
              <a:rPr lang="de-DE" sz="1000" dirty="0" err="1" smtClean="0">
                <a:solidFill>
                  <a:srgbClr val="333333"/>
                </a:solidFill>
                <a:cs typeface="Arial" charset="0"/>
              </a:rPr>
              <a:t>Helmholtzzentrum</a:t>
            </a: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 für Schwerionenforschung GmbH</a:t>
            </a:r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457471" y="6350"/>
            <a:ext cx="6762221" cy="78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Mastertitelformat</a:t>
            </a:r>
            <a:r>
              <a:rPr lang="de-DE" dirty="0" smtClean="0"/>
              <a:t> </a:t>
            </a:r>
            <a:r>
              <a:rPr lang="de-DE" dirty="0"/>
              <a:t>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81280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78" name="TextBox 15"/>
          <p:cNvSpPr txBox="1">
            <a:spLocks noChangeArrowheads="1"/>
          </p:cNvSpPr>
          <p:nvPr userDrawn="1"/>
        </p:nvSpPr>
        <p:spPr bwMode="auto">
          <a:xfrm>
            <a:off x="4567773" y="6610367"/>
            <a:ext cx="209126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Sabrina Appel | PBBP</a:t>
            </a:r>
          </a:p>
        </p:txBody>
      </p:sp>
      <p:sp>
        <p:nvSpPr>
          <p:cNvPr id="7179" name="TextBox 16"/>
          <p:cNvSpPr txBox="1">
            <a:spLocks noChangeArrowheads="1"/>
          </p:cNvSpPr>
          <p:nvPr userDrawn="1"/>
        </p:nvSpPr>
        <p:spPr bwMode="auto">
          <a:xfrm>
            <a:off x="7905884" y="6610367"/>
            <a:ext cx="1587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000" baseline="0" dirty="0" smtClean="0"/>
              <a:t>26. Februar</a:t>
            </a:r>
            <a:r>
              <a:rPr lang="de-DE" sz="1000" dirty="0" smtClean="0"/>
              <a:t> 2016</a:t>
            </a:r>
            <a:endParaRPr lang="en-US" sz="1000" dirty="0" smtClean="0"/>
          </a:p>
        </p:txBody>
      </p:sp>
      <p:sp>
        <p:nvSpPr>
          <p:cNvPr id="7180" name="TextBox 17"/>
          <p:cNvSpPr txBox="1">
            <a:spLocks noChangeArrowheads="1"/>
          </p:cNvSpPr>
          <p:nvPr userDrawn="1"/>
        </p:nvSpPr>
        <p:spPr bwMode="auto">
          <a:xfrm>
            <a:off x="9493250" y="6619892"/>
            <a:ext cx="1238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BC9F636-5EA6-A944-86B3-EC0FB3FEA444}" type="slidenum">
              <a:rPr lang="en-US" sz="1000" smtClean="0"/>
              <a:pPr>
                <a:defRPr/>
              </a:pPr>
              <a:t>‹Nr.›</a:t>
            </a:fld>
            <a:endParaRPr lang="en-US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1" r:id="rId2"/>
    <p:sldLayoutId id="2147483752" r:id="rId3"/>
    <p:sldLayoutId id="2147483753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400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000" kern="1200">
          <a:solidFill>
            <a:srgbClr val="333333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kern="1200">
          <a:solidFill>
            <a:srgbClr val="333333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600" kern="1200">
          <a:solidFill>
            <a:srgbClr val="333333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400" kern="1200">
          <a:solidFill>
            <a:srgbClr val="333333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3.emf"/><Relationship Id="rId6" Type="http://schemas.openxmlformats.org/officeDocument/2006/relationships/image" Target="../media/image7.emf"/><Relationship Id="rId7" Type="http://schemas.openxmlformats.org/officeDocument/2006/relationships/oleObject" Target="../embeddings/oleObject1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6" Type="http://schemas.openxmlformats.org/officeDocument/2006/relationships/image" Target="../media/image15.jpe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.emf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0.emf"/><Relationship Id="rId13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3.emf"/><Relationship Id="rId9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emf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1607957" y="2942094"/>
            <a:ext cx="6578204" cy="1385888"/>
          </a:xfrm>
        </p:spPr>
        <p:txBody>
          <a:bodyPr/>
          <a:lstStyle/>
          <a:p>
            <a:pPr eaLnBrk="1" hangingPunct="1"/>
            <a:r>
              <a:rPr lang="en-US" dirty="0" smtClean="0"/>
              <a:t>Interface model for SIS18 and UNILAC</a:t>
            </a:r>
            <a:endParaRPr lang="en-US" dirty="0">
              <a:latin typeface="Arial" charset="0"/>
            </a:endParaRPr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907" y="6151563"/>
            <a:ext cx="8779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Sabrina Appel, Primary Beams Division, Beam Physics Department, GSI, Darmstadt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</a:t>
            </a:r>
            <a:r>
              <a:rPr lang="en-US" dirty="0"/>
              <a:t>of a complex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6602" y="724487"/>
            <a:ext cx="18466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42822" y="1183598"/>
            <a:ext cx="873526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 Define main optimization parameters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eparation into subsystems; Modeling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1141" y="1614879"/>
            <a:ext cx="8767500" cy="2753923"/>
            <a:chOff x="1285328" y="1910772"/>
            <a:chExt cx="8999355" cy="2882900"/>
          </a:xfrm>
        </p:grpSpPr>
        <p:pic>
          <p:nvPicPr>
            <p:cNvPr id="6" name="Picture 5" descr="production_chain_0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836" y="1910772"/>
              <a:ext cx="6477000" cy="288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3200281" y="2477442"/>
              <a:ext cx="1072047" cy="38662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Injection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84408" y="2454822"/>
              <a:ext cx="1716971" cy="38662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Extraction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36380" y="2552706"/>
              <a:ext cx="1553393" cy="154651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b="1" dirty="0" smtClean="0"/>
                <a:t>SIS18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Performance goal:</a:t>
              </a:r>
            </a:p>
            <a:p>
              <a:pPr algn="ctr"/>
              <a:r>
                <a:rPr lang="en-US" dirty="0"/>
                <a:t>m</a:t>
              </a:r>
              <a:r>
                <a:rPr lang="en-US" dirty="0" smtClean="0"/>
                <a:t>ax. N/s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5456" y="2617969"/>
              <a:ext cx="1699227" cy="67660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b="1" dirty="0" smtClean="0"/>
                <a:t>Experiment or SIS100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85328" y="2749818"/>
              <a:ext cx="1270916" cy="38662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b="1" dirty="0" smtClean="0"/>
                <a:t>UNILAC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2727" y="5109256"/>
            <a:ext cx="7893434" cy="1433657"/>
            <a:chOff x="671446" y="4824775"/>
            <a:chExt cx="7893434" cy="1433657"/>
          </a:xfrm>
        </p:grpSpPr>
        <p:sp>
          <p:nvSpPr>
            <p:cNvPr id="29" name="TextBox 28"/>
            <p:cNvSpPr txBox="1"/>
            <p:nvPr/>
          </p:nvSpPr>
          <p:spPr>
            <a:xfrm>
              <a:off x="671446" y="5335102"/>
              <a:ext cx="4650760" cy="64633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742950" lvl="1" indent="-285750">
                <a:buClr>
                  <a:srgbClr val="FDBB63"/>
                </a:buClr>
                <a:buFont typeface="Arial"/>
                <a:buChar char="•"/>
              </a:pPr>
              <a:r>
                <a:rPr lang="en-US" smtClean="0"/>
                <a:t>Maximum </a:t>
              </a:r>
              <a:r>
                <a:rPr lang="en-US" dirty="0" smtClean="0"/>
                <a:t>intensity per second (N/s) </a:t>
              </a:r>
            </a:p>
            <a:p>
              <a:pPr marL="742950" lvl="1" indent="-285750">
                <a:buClr>
                  <a:srgbClr val="FDBB63"/>
                </a:buClr>
                <a:buFont typeface="Arial"/>
                <a:buChar char="•"/>
              </a:pPr>
              <a:r>
                <a:rPr lang="en-US" dirty="0" smtClean="0"/>
                <a:t>Reference beams: </a:t>
              </a:r>
              <a:r>
                <a:rPr lang="en-US" dirty="0" smtClean="0">
                  <a:solidFill>
                    <a:srgbClr val="FF0000"/>
                  </a:solidFill>
                </a:rPr>
                <a:t>p, A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18+</a:t>
              </a:r>
              <a:r>
                <a:rPr lang="en-US" dirty="0" smtClean="0">
                  <a:solidFill>
                    <a:srgbClr val="FF0000"/>
                  </a:solidFill>
                </a:rPr>
                <a:t>, U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28+</a:t>
              </a:r>
              <a:r>
                <a:rPr lang="en-US" dirty="0" smtClean="0">
                  <a:solidFill>
                    <a:srgbClr val="FF0000"/>
                  </a:solidFill>
                </a:rPr>
                <a:t>, U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73+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93360" y="5335102"/>
              <a:ext cx="3271520" cy="92333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742950" lvl="1" indent="-285750">
                <a:buClr>
                  <a:srgbClr val="FDBB63"/>
                </a:buClr>
                <a:buFont typeface="Arial"/>
                <a:buChar char="•"/>
              </a:pPr>
              <a:r>
                <a:rPr lang="en-US" dirty="0" smtClean="0"/>
                <a:t>Simple scaling laws</a:t>
              </a:r>
            </a:p>
            <a:p>
              <a:pPr marL="742950" lvl="1" indent="-285750">
                <a:buClr>
                  <a:srgbClr val="FDBB63"/>
                </a:buClr>
                <a:buFont typeface="Arial"/>
                <a:buChar char="•"/>
              </a:pPr>
              <a:r>
                <a:rPr lang="en-US" dirty="0" smtClean="0"/>
                <a:t>Numerical </a:t>
              </a:r>
              <a:r>
                <a:rPr lang="en-US" dirty="0"/>
                <a:t>optimization </a:t>
              </a:r>
            </a:p>
            <a:p>
              <a:pPr marL="742950" lvl="1" indent="-285750">
                <a:buClr>
                  <a:srgbClr val="FDBB63"/>
                </a:buClr>
                <a:buFont typeface="Arial"/>
                <a:buChar char="•"/>
              </a:pP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01132" y="4824775"/>
              <a:ext cx="4583306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285750" indent="-285750" algn="l">
                <a:buClr>
                  <a:srgbClr val="FDBB63"/>
                </a:buClr>
                <a:buFont typeface="Wingdings" charset="2"/>
                <a:buChar char="§"/>
              </a:pPr>
              <a:r>
                <a:rPr lang="en-US" dirty="0" smtClean="0"/>
                <a:t>Optimization of the ion production chain: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0" y="4266458"/>
            <a:ext cx="1004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Modeling:</a:t>
            </a:r>
          </a:p>
          <a:p>
            <a:pPr marL="2857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One attempts to find </a:t>
            </a:r>
            <a:r>
              <a:rPr lang="en-US" dirty="0" smtClean="0">
                <a:solidFill>
                  <a:srgbClr val="FF0000"/>
                </a:solidFill>
              </a:rPr>
              <a:t>simplest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fastest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algorithms</a:t>
            </a:r>
            <a:r>
              <a:rPr lang="en-US" dirty="0"/>
              <a:t> </a:t>
            </a:r>
            <a:r>
              <a:rPr lang="en-US" dirty="0" smtClean="0"/>
              <a:t>which</a:t>
            </a:r>
            <a:r>
              <a:rPr lang="en-US" dirty="0" smtClean="0"/>
              <a:t> contain the </a:t>
            </a:r>
            <a:r>
              <a:rPr lang="en-US" dirty="0" smtClean="0">
                <a:solidFill>
                  <a:srgbClr val="FF0000"/>
                </a:solidFill>
              </a:rPr>
              <a:t>necessary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physics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1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</a:t>
            </a:r>
            <a:r>
              <a:rPr lang="en-US" dirty="0"/>
              <a:t>of a complex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6602" y="724487"/>
            <a:ext cx="18466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US" dirty="0" smtClean="0"/>
          </a:p>
        </p:txBody>
      </p:sp>
      <p:pic>
        <p:nvPicPr>
          <p:cNvPr id="23" name="Picture 22" descr="production_chai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98" y="4724402"/>
            <a:ext cx="2837762" cy="17046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8362" y="3624444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DBB63"/>
              </a:buClr>
              <a:buFont typeface="Lucida Grande"/>
              <a:buChar char="-"/>
            </a:pPr>
            <a:r>
              <a:rPr lang="en-US" b="1" dirty="0" smtClean="0"/>
              <a:t>Intensity limitations (for N/s)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11336" y="6384255"/>
            <a:ext cx="3926345" cy="101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2943" y="4725135"/>
            <a:ext cx="351366" cy="369332"/>
          </a:xfrm>
          <a:prstGeom prst="rect">
            <a:avLst/>
          </a:prstGeom>
          <a:solidFill>
            <a:srgbClr val="FDBB63"/>
          </a:solidFill>
          <a:ln>
            <a:solidFill>
              <a:srgbClr val="FFFFFF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34739" y="5208563"/>
            <a:ext cx="7870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14536" y="5856637"/>
            <a:ext cx="543876" cy="369332"/>
          </a:xfrm>
          <a:prstGeom prst="rect">
            <a:avLst/>
          </a:prstGeom>
          <a:solidFill>
            <a:srgbClr val="FDBB63"/>
          </a:solidFill>
          <a:ln>
            <a:solidFill>
              <a:srgbClr val="FFFFFF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 smtClean="0"/>
              <a:t>N,η</a:t>
            </a:r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304135" y="1657588"/>
            <a:ext cx="1522711" cy="1193547"/>
            <a:chOff x="130965" y="3271695"/>
            <a:chExt cx="1679678" cy="1422232"/>
          </a:xfrm>
        </p:grpSpPr>
        <p:grpSp>
          <p:nvGrpSpPr>
            <p:cNvPr id="35" name="Group 34"/>
            <p:cNvGrpSpPr/>
            <p:nvPr/>
          </p:nvGrpSpPr>
          <p:grpSpPr>
            <a:xfrm>
              <a:off x="415822" y="3746690"/>
              <a:ext cx="1097521" cy="858354"/>
              <a:chOff x="3419857" y="4824605"/>
              <a:chExt cx="1632644" cy="1152554"/>
            </a:xfrm>
          </p:grpSpPr>
          <p:sp>
            <p:nvSpPr>
              <p:cNvPr id="38" name="Can 37"/>
              <p:cNvSpPr/>
              <p:nvPr/>
            </p:nvSpPr>
            <p:spPr>
              <a:xfrm rot="5400000">
                <a:off x="3042541" y="5201921"/>
                <a:ext cx="1148080" cy="393448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Can 38"/>
              <p:cNvSpPr/>
              <p:nvPr/>
            </p:nvSpPr>
            <p:spPr>
              <a:xfrm rot="5400000">
                <a:off x="3695537" y="5201921"/>
                <a:ext cx="1148080" cy="393449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Can 39"/>
              <p:cNvSpPr/>
              <p:nvPr/>
            </p:nvSpPr>
            <p:spPr>
              <a:xfrm rot="5400000">
                <a:off x="4281737" y="5206394"/>
                <a:ext cx="1148080" cy="393449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65448" y="3571585"/>
              <a:ext cx="1545195" cy="11223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0965" y="3271695"/>
              <a:ext cx="1137543" cy="44009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UNILAC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581649" y="4130035"/>
            <a:ext cx="2723823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Arial"/>
              <a:buChar char="•"/>
            </a:pPr>
            <a:r>
              <a:rPr lang="en-US" sz="1600" dirty="0" smtClean="0"/>
              <a:t>Light ions: Space charge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171003" y="4574046"/>
            <a:ext cx="2113613" cy="1612815"/>
            <a:chOff x="4704330" y="4872700"/>
            <a:chExt cx="2113614" cy="1612815"/>
          </a:xfrm>
        </p:grpSpPr>
        <p:pic>
          <p:nvPicPr>
            <p:cNvPr id="25" name="Picture 24" descr="tune_plot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330" y="4879321"/>
              <a:ext cx="1666927" cy="1606194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350937" y="4872700"/>
              <a:ext cx="467007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>
                  <a:latin typeface="Times New Roman"/>
                  <a:cs typeface="Times New Roman"/>
                </a:rPr>
                <a:t>SC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986638" y="4998720"/>
            <a:ext cx="552082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en-US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9050987" y="5030133"/>
            <a:ext cx="51389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DV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14947" y="4492175"/>
            <a:ext cx="3189453" cy="5847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sz="1600" dirty="0" smtClean="0"/>
              <a:t>Intermediate </a:t>
            </a:r>
            <a:r>
              <a:rPr lang="en-US" sz="1600" dirty="0"/>
              <a:t>charge states: </a:t>
            </a:r>
            <a:r>
              <a:rPr lang="en-US" sz="1600" dirty="0" smtClean="0"/>
              <a:t>Dynamic </a:t>
            </a:r>
            <a:r>
              <a:rPr lang="en-US" sz="1600" dirty="0"/>
              <a:t>vacuum </a:t>
            </a:r>
            <a:endParaRPr lang="en-US" sz="16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140776" y="1145376"/>
            <a:ext cx="873526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Understanding of limitations; Define interface parameters and conditions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27066" y="2979642"/>
            <a:ext cx="0" cy="12983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276045" y="1608705"/>
            <a:ext cx="6898115" cy="1841504"/>
            <a:chOff x="3027884" y="1598545"/>
            <a:chExt cx="6898115" cy="1841504"/>
          </a:xfrm>
        </p:grpSpPr>
        <p:grpSp>
          <p:nvGrpSpPr>
            <p:cNvPr id="41" name="Group 40"/>
            <p:cNvGrpSpPr/>
            <p:nvPr/>
          </p:nvGrpSpPr>
          <p:grpSpPr>
            <a:xfrm>
              <a:off x="3027884" y="1598545"/>
              <a:ext cx="6898115" cy="1841504"/>
              <a:chOff x="5310892" y="1161910"/>
              <a:chExt cx="6898115" cy="1841504"/>
            </a:xfrm>
          </p:grpSpPr>
          <p:pic>
            <p:nvPicPr>
              <p:cNvPr id="42" name="Picture 41" descr="production_chain_0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2891" y="1161910"/>
                <a:ext cx="4137299" cy="1841504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642910" y="1557081"/>
                <a:ext cx="1553393" cy="83099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600" b="1" dirty="0" smtClean="0"/>
                  <a:t>SIS18</a:t>
                </a:r>
                <a:endParaRPr lang="en-US" sz="1600" dirty="0" smtClean="0"/>
              </a:p>
              <a:p>
                <a:pPr algn="ctr"/>
                <a:r>
                  <a:rPr lang="en-US" sz="1600" dirty="0" err="1" smtClean="0"/>
                  <a:t>Perf</a:t>
                </a:r>
                <a:r>
                  <a:rPr lang="en-US" sz="1600" dirty="0" smtClean="0"/>
                  <a:t>. goal:</a:t>
                </a:r>
              </a:p>
              <a:p>
                <a:pPr algn="ctr"/>
                <a:r>
                  <a:rPr lang="en-US" sz="1600" dirty="0"/>
                  <a:t>m</a:t>
                </a:r>
                <a:r>
                  <a:rPr lang="en-US" sz="1600" dirty="0" smtClean="0"/>
                  <a:t>ax. N/s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509780" y="1500728"/>
                <a:ext cx="1699227" cy="58477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600" b="1" dirty="0" smtClean="0"/>
                  <a:t>Experiment or SIS100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310892" y="1606142"/>
                <a:ext cx="10516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b="1" dirty="0" smtClean="0"/>
                  <a:t>UNILAC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406775" y="1808338"/>
              <a:ext cx="1516509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Injection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75255" y="1822573"/>
              <a:ext cx="1191169" cy="3385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Extraction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6544" y="4286027"/>
            <a:ext cx="2672080" cy="2192979"/>
            <a:chOff x="196543" y="4377465"/>
            <a:chExt cx="2672080" cy="2192979"/>
          </a:xfrm>
        </p:grpSpPr>
        <p:pic>
          <p:nvPicPr>
            <p:cNvPr id="22" name="Picture 21" descr="production_chain_2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1" y="4377465"/>
              <a:ext cx="2192979" cy="219297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96543" y="4468589"/>
              <a:ext cx="26720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Multi-turn injection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464" y="6160735"/>
            <a:ext cx="179481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(</a:t>
            </a:r>
            <a:r>
              <a:rPr lang="en-US" dirty="0" err="1" smtClean="0"/>
              <a:t>Liouville</a:t>
            </a:r>
            <a:r>
              <a:rPr lang="en-US" dirty="0" smtClean="0"/>
              <a:t>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84722" y="3229872"/>
            <a:ext cx="1915478" cy="690166"/>
          </a:xfrm>
          <a:prstGeom prst="rect">
            <a:avLst/>
          </a:prstGeom>
          <a:solidFill>
            <a:srgbClr val="FDBB63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en-US" dirty="0" smtClean="0"/>
          </a:p>
        </p:txBody>
      </p:sp>
      <p:graphicFrame>
        <p:nvGraphicFramePr>
          <p:cNvPr id="6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942335"/>
              </p:ext>
            </p:extLst>
          </p:nvPr>
        </p:nvGraphicFramePr>
        <p:xfrm>
          <a:off x="1144724" y="3229872"/>
          <a:ext cx="19145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1" name="Equation" r:id="rId7" imgW="1231900" imgH="393700" progId="Equation.DSMT4">
                  <p:embed/>
                </p:oleObj>
              </mc:Choice>
              <mc:Fallback>
                <p:oleObj name="Equation" r:id="rId7" imgW="1231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724" y="3229872"/>
                        <a:ext cx="19145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3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</a:t>
            </a:r>
            <a:r>
              <a:rPr lang="en-US" dirty="0" smtClean="0"/>
              <a:t>Optimization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0459" y="1238979"/>
            <a:ext cx="4839461" cy="1708180"/>
            <a:chOff x="307019" y="1313110"/>
            <a:chExt cx="4839461" cy="1708180"/>
          </a:xfrm>
        </p:grpSpPr>
        <p:grpSp>
          <p:nvGrpSpPr>
            <p:cNvPr id="10" name="Group 9"/>
            <p:cNvGrpSpPr/>
            <p:nvPr/>
          </p:nvGrpSpPr>
          <p:grpSpPr>
            <a:xfrm>
              <a:off x="307019" y="1313110"/>
              <a:ext cx="4751580" cy="779268"/>
              <a:chOff x="139315" y="1673629"/>
              <a:chExt cx="4386072" cy="77926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39315" y="1673629"/>
                <a:ext cx="4386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50000"/>
                  </a:lnSpc>
                  <a:buClr>
                    <a:srgbClr val="FDBB63"/>
                  </a:buClr>
                  <a:buFont typeface="Wingdings" charset="2"/>
                  <a:buChar char="§"/>
                </a:pPr>
                <a:r>
                  <a:rPr lang="en-US" sz="1600" dirty="0" smtClean="0"/>
                  <a:t>The optimization problem is multi-objective</a:t>
                </a:r>
              </a:p>
              <a:p>
                <a:pPr>
                  <a:buClr>
                    <a:srgbClr val="FDBB63"/>
                  </a:buClr>
                </a:pPr>
                <a:endParaRPr lang="en-US" sz="1600" dirty="0"/>
              </a:p>
            </p:txBody>
          </p:sp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1747555"/>
                  </p:ext>
                </p:extLst>
              </p:nvPr>
            </p:nvGraphicFramePr>
            <p:xfrm>
              <a:off x="1018824" y="2092897"/>
              <a:ext cx="2137500" cy="36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923" name="Equation" r:id="rId4" imgW="1206500" imgH="203200" progId="Equation.DSMT4">
                      <p:embed/>
                    </p:oleObj>
                  </mc:Choice>
                  <mc:Fallback>
                    <p:oleObj name="Equation" r:id="rId4" imgW="12065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018824" y="2092897"/>
                            <a:ext cx="2137500" cy="36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9" name="TextBox 78"/>
            <p:cNvSpPr txBox="1"/>
            <p:nvPr/>
          </p:nvSpPr>
          <p:spPr>
            <a:xfrm>
              <a:off x="389760" y="2292885"/>
              <a:ext cx="4756720" cy="72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BB63"/>
                </a:buClr>
              </a:pPr>
              <a:r>
                <a:rPr lang="en-US" sz="1600" smtClean="0"/>
                <a:t>The </a:t>
              </a:r>
              <a:r>
                <a:rPr lang="en-US" sz="1600" smtClean="0"/>
                <a:t>criteria </a:t>
              </a:r>
              <a:r>
                <a:rPr lang="en-US" sz="1600" dirty="0" smtClean="0"/>
                <a:t>can be contradicting: </a:t>
              </a:r>
            </a:p>
            <a:p>
              <a:pPr>
                <a:buClr>
                  <a:srgbClr val="FDBB63"/>
                </a:buClr>
              </a:pPr>
              <a:r>
                <a:rPr lang="en-US" sz="1600" dirty="0" smtClean="0">
                  <a:solidFill>
                    <a:srgbClr val="FF0000"/>
                  </a:solidFill>
                </a:rPr>
                <a:t>Improving</a:t>
              </a:r>
              <a:r>
                <a:rPr lang="en-US" sz="1600" dirty="0" smtClean="0"/>
                <a:t> one criterion means </a:t>
              </a:r>
              <a:r>
                <a:rPr lang="en-US" sz="1600" dirty="0" smtClean="0">
                  <a:solidFill>
                    <a:srgbClr val="FF0000"/>
                  </a:solidFill>
                </a:rPr>
                <a:t>worsening</a:t>
              </a:r>
              <a:r>
                <a:rPr lang="en-US" sz="1600" dirty="0" smtClean="0"/>
                <a:t> others </a:t>
              </a:r>
            </a:p>
            <a:p>
              <a:pPr lvl="1">
                <a:lnSpc>
                  <a:spcPct val="50000"/>
                </a:lnSpc>
                <a:buClr>
                  <a:srgbClr val="FDBB63"/>
                </a:buClr>
              </a:pPr>
              <a:endParaRPr lang="en-US" sz="1600" dirty="0"/>
            </a:p>
          </p:txBody>
        </p:sp>
      </p:grpSp>
      <p:pic>
        <p:nvPicPr>
          <p:cNvPr id="22" name="Picture 21" descr="pa_fron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60921"/>
            <a:ext cx="3075558" cy="18403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02535" y="1005746"/>
            <a:ext cx="3299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50000"/>
              </a:lnSpc>
              <a:buClr>
                <a:srgbClr val="FDBB63"/>
              </a:buClr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Pareto front: </a:t>
            </a:r>
          </a:p>
          <a:p>
            <a:pPr>
              <a:buClr>
                <a:srgbClr val="FDBB63"/>
              </a:buClr>
            </a:pPr>
            <a:r>
              <a:rPr lang="en-US" sz="1600" dirty="0" smtClean="0"/>
              <a:t>Find set of a optimal solutions instead of a single solution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36329" y="4628658"/>
            <a:ext cx="2897019" cy="1958366"/>
            <a:chOff x="164783" y="3180452"/>
            <a:chExt cx="3109530" cy="2329161"/>
          </a:xfrm>
        </p:grpSpPr>
        <p:pic>
          <p:nvPicPr>
            <p:cNvPr id="25" name="Picture 24" descr="function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74" y="3192316"/>
              <a:ext cx="2469439" cy="2317297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1557348" y="3193069"/>
              <a:ext cx="280" cy="36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952167" y="3193069"/>
              <a:ext cx="28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387740" y="3193069"/>
              <a:ext cx="280" cy="36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814072" y="3180452"/>
              <a:ext cx="280" cy="36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957242" y="3951655"/>
              <a:ext cx="490564" cy="8868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34045" y="3187064"/>
              <a:ext cx="700195" cy="40265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Scan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783" y="4087014"/>
              <a:ext cx="1042915" cy="40265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Gradient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45480" y="3876073"/>
            <a:ext cx="448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Traditional:  </a:t>
            </a:r>
          </a:p>
          <a:p>
            <a:pPr>
              <a:buClr>
                <a:srgbClr val="FDBB63"/>
              </a:buClr>
            </a:pPr>
            <a:r>
              <a:rPr lang="en-US" sz="1600" dirty="0" smtClean="0"/>
              <a:t>Gradient</a:t>
            </a:r>
            <a:r>
              <a:rPr lang="en-US" sz="1600" dirty="0"/>
              <a:t>-based </a:t>
            </a:r>
            <a:r>
              <a:rPr lang="en-US" sz="1600" dirty="0" smtClean="0"/>
              <a:t>methods or parameter </a:t>
            </a:r>
            <a:r>
              <a:rPr lang="en-US" sz="1600" dirty="0"/>
              <a:t>scans 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5600350" y="4737745"/>
            <a:ext cx="3689420" cy="1379567"/>
            <a:chOff x="4904107" y="1224797"/>
            <a:chExt cx="4323630" cy="2025409"/>
          </a:xfrm>
        </p:grpSpPr>
        <p:pic>
          <p:nvPicPr>
            <p:cNvPr id="47" name="Picture 46" descr="Darwin's_finches.jpe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6"/>
            <a:stretch/>
          </p:blipFill>
          <p:spPr>
            <a:xfrm>
              <a:off x="4904107" y="1286026"/>
              <a:ext cx="2838109" cy="196418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771611" y="1224797"/>
              <a:ext cx="1456126" cy="149114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200" dirty="0" smtClean="0"/>
                <a:t>Darwin Finches </a:t>
              </a:r>
            </a:p>
            <a:p>
              <a:pPr algn="r"/>
              <a:r>
                <a:rPr lang="en-US" sz="1200" dirty="0" smtClean="0"/>
                <a:t>J. Gould, </a:t>
              </a:r>
            </a:p>
            <a:p>
              <a:pPr algn="r"/>
              <a:r>
                <a:rPr lang="en-US" sz="1200" dirty="0" smtClean="0"/>
                <a:t>Voyage of the Beagle </a:t>
              </a:r>
            </a:p>
            <a:p>
              <a:pPr algn="r"/>
              <a:r>
                <a:rPr lang="en-US" sz="1200" dirty="0" smtClean="0"/>
                <a:t> 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03838" y="3901642"/>
            <a:ext cx="43928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New methods: </a:t>
            </a:r>
          </a:p>
          <a:p>
            <a:pPr>
              <a:buClr>
                <a:srgbClr val="FDBB63"/>
              </a:buClr>
            </a:pPr>
            <a:r>
              <a:rPr lang="en-US" sz="1600" dirty="0" smtClean="0"/>
              <a:t>Genetic algorithms, particle swarms, … </a:t>
            </a:r>
          </a:p>
        </p:txBody>
      </p:sp>
    </p:spTree>
    <p:extLst>
      <p:ext uri="{BB962C8B-B14F-4D97-AF65-F5344CB8AC3E}">
        <p14:creationId xmlns:p14="http://schemas.microsoft.com/office/powerpoint/2010/main" val="32274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133046" y="5637620"/>
            <a:ext cx="2133600" cy="741493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</a:t>
            </a:r>
            <a:r>
              <a:rPr lang="en-US" dirty="0" smtClean="0"/>
              <a:t>limitations: Space charge (SC)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9282" y="3564776"/>
            <a:ext cx="896838" cy="181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5458" y="4533881"/>
            <a:ext cx="6305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DBB63"/>
              </a:buClr>
              <a:defRPr/>
            </a:pPr>
            <a:r>
              <a:rPr lang="en-US" sz="1600" b="1" dirty="0" smtClean="0"/>
              <a:t>Analytical model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  <a:defRPr/>
            </a:pPr>
            <a:r>
              <a:rPr lang="en-US" sz="1600" dirty="0" smtClean="0"/>
              <a:t>Analytic </a:t>
            </a:r>
            <a:r>
              <a:rPr lang="en-US" sz="1600" dirty="0"/>
              <a:t>solution </a:t>
            </a:r>
            <a:r>
              <a:rPr lang="en-US" sz="1600" dirty="0" smtClean="0"/>
              <a:t>of the </a:t>
            </a:r>
            <a:r>
              <a:rPr lang="en-US" sz="1600" dirty="0"/>
              <a:t>Poisson equation f</a:t>
            </a:r>
            <a:r>
              <a:rPr lang="en-US" sz="1600" dirty="0" smtClean="0"/>
              <a:t>or </a:t>
            </a:r>
            <a:r>
              <a:rPr lang="en-US" sz="1600" dirty="0"/>
              <a:t>a </a:t>
            </a:r>
            <a:r>
              <a:rPr lang="en-US" sz="1600" dirty="0" smtClean="0"/>
              <a:t>2D Gaussian  		(tune spread and particle amplitude)</a:t>
            </a:r>
            <a:endParaRPr lang="en-US" sz="1600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56499"/>
              </p:ext>
            </p:extLst>
          </p:nvPr>
        </p:nvGraphicFramePr>
        <p:xfrm>
          <a:off x="3229783" y="5652224"/>
          <a:ext cx="1973006" cy="67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6" name="Equation" r:id="rId4" imgW="1409700" imgH="482600" progId="Equation.DSMT4">
                  <p:embed/>
                </p:oleObj>
              </mc:Choice>
              <mc:Fallback>
                <p:oleObj name="Equation" r:id="rId4" imgW="1409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783" y="5652224"/>
                        <a:ext cx="1973006" cy="674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395200" y="6273653"/>
            <a:ext cx="147175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/>
              <a:t>(Max. tune shift)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831755" y="1134060"/>
            <a:ext cx="3600000" cy="1189561"/>
            <a:chOff x="4947263" y="2192731"/>
            <a:chExt cx="5424974" cy="1792593"/>
          </a:xfrm>
        </p:grpSpPr>
        <p:pic>
          <p:nvPicPr>
            <p:cNvPr id="15" name="Picture 14" descr="beam_small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263" y="2192731"/>
              <a:ext cx="4481483" cy="179259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099945" y="3418954"/>
              <a:ext cx="1272292" cy="48698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500" dirty="0"/>
                <a:t>z</a:t>
              </a:r>
              <a:endParaRPr lang="en-US" sz="15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37382" y="2924802"/>
              <a:ext cx="1272292" cy="48698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500" dirty="0" smtClean="0"/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19623" y="3122029"/>
              <a:ext cx="1272292" cy="48698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500" dirty="0" smtClean="0"/>
                <a:t>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660" y="1090391"/>
            <a:ext cx="6996537" cy="1431980"/>
            <a:chOff x="213220" y="1151191"/>
            <a:chExt cx="6996537" cy="1431980"/>
          </a:xfrm>
        </p:grpSpPr>
        <p:sp>
          <p:nvSpPr>
            <p:cNvPr id="20" name="TextBox 19"/>
            <p:cNvSpPr txBox="1"/>
            <p:nvPr/>
          </p:nvSpPr>
          <p:spPr>
            <a:xfrm>
              <a:off x="213220" y="1151191"/>
              <a:ext cx="6996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Concept:</a:t>
              </a:r>
            </a:p>
            <a:p>
              <a:pPr marL="285750" indent="-285750">
                <a:buClr>
                  <a:srgbClr val="FDBB63"/>
                </a:buClr>
                <a:buFont typeface="Wingdings" charset="2"/>
                <a:buChar char="§"/>
              </a:pPr>
              <a:r>
                <a:rPr lang="en-US" sz="1600" dirty="0"/>
                <a:t>Space charge is the inter-particle Coulomb </a:t>
              </a:r>
              <a:r>
                <a:rPr lang="en-US" sz="1600" dirty="0" smtClean="0"/>
                <a:t>force. </a:t>
              </a:r>
            </a:p>
            <a:p>
              <a:pPr marL="285750" indent="-285750">
                <a:buClr>
                  <a:srgbClr val="FDBB63"/>
                </a:buClr>
                <a:buFont typeface="Wingdings" charset="2"/>
                <a:buChar char="§"/>
              </a:pPr>
              <a:r>
                <a:rPr lang="en-US" sz="1600" dirty="0" smtClean="0"/>
                <a:t>In the beam frame SC force be evaluated with the Poisson’s equation.</a:t>
              </a:r>
              <a:endParaRPr lang="en-US" sz="1600" dirty="0"/>
            </a:p>
          </p:txBody>
        </p:sp>
        <p:graphicFrame>
          <p:nvGraphicFramePr>
            <p:cNvPr id="2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673124"/>
                </p:ext>
              </p:extLst>
            </p:nvPr>
          </p:nvGraphicFramePr>
          <p:xfrm>
            <a:off x="2921948" y="1984611"/>
            <a:ext cx="1045629" cy="598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97" name="Equation" r:id="rId7" imgW="762000" imgH="431800" progId="Equation.DSMT4">
                    <p:embed/>
                  </p:oleObj>
                </mc:Choice>
                <mc:Fallback>
                  <p:oleObj name="Equation" r:id="rId7" imgW="7620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948" y="1984611"/>
                          <a:ext cx="1045629" cy="598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140949" y="2585899"/>
            <a:ext cx="736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Space charge effects:</a:t>
            </a:r>
          </a:p>
          <a:p>
            <a:pPr marL="342900" indent="-34290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SC </a:t>
            </a:r>
            <a:r>
              <a:rPr lang="en-US" sz="1600" dirty="0" smtClean="0">
                <a:solidFill>
                  <a:srgbClr val="FF0000"/>
                </a:solidFill>
              </a:rPr>
              <a:t>limited </a:t>
            </a:r>
            <a:r>
              <a:rPr lang="en-US" sz="1600" dirty="0" smtClean="0"/>
              <a:t>or/and </a:t>
            </a:r>
            <a:r>
              <a:rPr lang="en-US" sz="1600" dirty="0">
                <a:solidFill>
                  <a:srgbClr val="FF0000"/>
                </a:solidFill>
              </a:rPr>
              <a:t>determine</a:t>
            </a:r>
            <a:r>
              <a:rPr lang="en-US" sz="1600" dirty="0"/>
              <a:t> beam parameters and accelerator </a:t>
            </a:r>
            <a:r>
              <a:rPr lang="en-US" sz="1600" dirty="0" smtClean="0"/>
              <a:t>components </a:t>
            </a:r>
            <a:r>
              <a:rPr lang="en-US" sz="1600" dirty="0"/>
              <a:t>(CERN LHC injector chain + FAIR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33542" y="3480018"/>
            <a:ext cx="4091720" cy="2537193"/>
            <a:chOff x="6432024" y="3999336"/>
            <a:chExt cx="4091720" cy="2537193"/>
          </a:xfrm>
        </p:grpSpPr>
        <p:grpSp>
          <p:nvGrpSpPr>
            <p:cNvPr id="26" name="Group 25"/>
            <p:cNvGrpSpPr/>
            <p:nvPr/>
          </p:nvGrpSpPr>
          <p:grpSpPr>
            <a:xfrm>
              <a:off x="6432024" y="4334715"/>
              <a:ext cx="3204837" cy="2201814"/>
              <a:chOff x="6432024" y="4334715"/>
              <a:chExt cx="3204837" cy="220181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686219" y="4334715"/>
                <a:ext cx="1555649" cy="21494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pic>
            <p:nvPicPr>
              <p:cNvPr id="29" name="Picture 10" descr="pyorbit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8906" y="4374872"/>
                <a:ext cx="2837955" cy="203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8395623" y="4358318"/>
                <a:ext cx="7035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olidFill>
                      <a:schemeClr val="bg1"/>
                    </a:solidFill>
                  </a:rPr>
                  <a:t>Gauss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 bwMode="auto">
              <a:xfrm flipH="1">
                <a:off x="8513346" y="6083860"/>
                <a:ext cx="950172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2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3643222"/>
                  </p:ext>
                </p:extLst>
              </p:nvPr>
            </p:nvGraphicFramePr>
            <p:xfrm>
              <a:off x="8952405" y="5675355"/>
              <a:ext cx="467701" cy="3358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098" name="Equation" r:id="rId10" imgW="342900" imgH="228600" progId="Equation.DSMT4">
                      <p:embed/>
                    </p:oleObj>
                  </mc:Choice>
                  <mc:Fallback>
                    <p:oleObj name="Equation" r:id="rId10" imgW="3429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52405" y="5675355"/>
                            <a:ext cx="467701" cy="3358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Rectangle 32"/>
              <p:cNvSpPr/>
              <p:nvPr/>
            </p:nvSpPr>
            <p:spPr>
              <a:xfrm>
                <a:off x="6916766" y="6229437"/>
                <a:ext cx="2708755" cy="29824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4" name="TextBox 25"/>
              <p:cNvSpPr txBox="1">
                <a:spLocks noChangeArrowheads="1"/>
              </p:cNvSpPr>
              <p:nvPr/>
            </p:nvSpPr>
            <p:spPr bwMode="auto">
              <a:xfrm>
                <a:off x="8937289" y="6216368"/>
                <a:ext cx="446225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300" dirty="0" err="1"/>
                  <a:t>Q</a:t>
                </a:r>
                <a:r>
                  <a:rPr lang="en-US" sz="1300" baseline="-25000" dirty="0" err="1"/>
                  <a:t>x</a:t>
                </a:r>
                <a:endParaRPr lang="en-US" sz="13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432024" y="4447002"/>
                <a:ext cx="625488" cy="180338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7203984" y="4437298"/>
                <a:ext cx="4283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solidFill>
                      <a:schemeClr val="bg1"/>
                    </a:solidFill>
                  </a:rPr>
                  <a:t>KV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 bwMode="auto">
              <a:xfrm>
                <a:off x="6672792" y="4975078"/>
                <a:ext cx="384721" cy="400415"/>
              </a:xfrm>
              <a:prstGeom prst="rect">
                <a:avLst/>
              </a:prstGeom>
            </p:spPr>
            <p:txBody>
              <a:bodyPr vert="vert270" wrap="square">
                <a:spAutoFit/>
              </a:bodyPr>
              <a:lstStyle/>
              <a:p>
                <a:pPr>
                  <a:defRPr/>
                </a:pPr>
                <a:r>
                  <a:rPr lang="en-US" sz="1300" dirty="0" err="1"/>
                  <a:t>Q</a:t>
                </a:r>
                <a:r>
                  <a:rPr lang="en-US" sz="1300" baseline="-25000" dirty="0" err="1"/>
                  <a:t>y</a:t>
                </a:r>
                <a:endParaRPr lang="en-US" sz="1300" dirty="0"/>
              </a:p>
            </p:txBody>
          </p:sp>
          <p:sp>
            <p:nvSpPr>
              <p:cNvPr id="38" name="TextBox 25"/>
              <p:cNvSpPr txBox="1">
                <a:spLocks noChangeArrowheads="1"/>
              </p:cNvSpPr>
              <p:nvPr/>
            </p:nvSpPr>
            <p:spPr bwMode="auto">
              <a:xfrm>
                <a:off x="7528651" y="6244141"/>
                <a:ext cx="446225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300" dirty="0" err="1"/>
                  <a:t>Q</a:t>
                </a:r>
                <a:r>
                  <a:rPr lang="en-US" sz="1300" baseline="-25000" dirty="0" err="1"/>
                  <a:t>x</a:t>
                </a:r>
                <a:endParaRPr lang="en-US" sz="1300" dirty="0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 flipH="1" flipV="1">
                <a:off x="7393003" y="6067911"/>
                <a:ext cx="827218" cy="151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8950213"/>
                  </p:ext>
                </p:extLst>
              </p:nvPr>
            </p:nvGraphicFramePr>
            <p:xfrm>
              <a:off x="7641074" y="5674237"/>
              <a:ext cx="467701" cy="3358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099" name="Equation" r:id="rId12" imgW="342900" imgH="228600" progId="Equation.DSMT4">
                      <p:embed/>
                    </p:oleObj>
                  </mc:Choice>
                  <mc:Fallback>
                    <p:oleObj name="Equation" r:id="rId12" imgW="3429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41074" y="5674237"/>
                            <a:ext cx="467701" cy="3358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Rectangle 26"/>
            <p:cNvSpPr/>
            <p:nvPr/>
          </p:nvSpPr>
          <p:spPr>
            <a:xfrm>
              <a:off x="6458908" y="3999336"/>
              <a:ext cx="40648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DBB63"/>
                </a:buClr>
              </a:pPr>
              <a:r>
                <a:rPr lang="en-US" sz="1600" dirty="0" smtClean="0"/>
                <a:t>SC tune shift from 2D </a:t>
              </a:r>
              <a:r>
                <a:rPr lang="en-US" sz="1600" dirty="0"/>
                <a:t>P</a:t>
              </a:r>
              <a:r>
                <a:rPr lang="en-US" sz="1600" dirty="0" smtClean="0"/>
                <a:t>oisson solver</a:t>
              </a:r>
              <a:endParaRPr lang="en-US" sz="1600" dirty="0"/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40836" y="3734964"/>
            <a:ext cx="646999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DBB63"/>
              </a:buClr>
              <a:defRPr/>
            </a:pPr>
            <a:r>
              <a:rPr lang="en-US" sz="1600" b="1" dirty="0" smtClean="0"/>
              <a:t>Particle In Cell algorithms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  <a:defRPr/>
            </a:pPr>
            <a:r>
              <a:rPr lang="en-US" sz="1600" dirty="0" smtClean="0"/>
              <a:t>1-3D self-consistent tracking codes </a:t>
            </a:r>
            <a:r>
              <a:rPr lang="en-US" sz="1600" dirty="0"/>
              <a:t>allow detailed investigation 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10066" y="5832543"/>
            <a:ext cx="239039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ü"/>
            </a:pPr>
            <a:r>
              <a:rPr lang="en-US" dirty="0" smtClean="0"/>
              <a:t>Simple scaling law</a:t>
            </a:r>
          </a:p>
        </p:txBody>
      </p:sp>
    </p:spTree>
    <p:extLst>
      <p:ext uri="{BB962C8B-B14F-4D97-AF65-F5344CB8AC3E}">
        <p14:creationId xmlns:p14="http://schemas.microsoft.com/office/powerpoint/2010/main" val="40747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limitations: Dynamic vacuum (DV)</a:t>
            </a:r>
            <a:endParaRPr lang="en-US" dirty="0"/>
          </a:p>
        </p:txBody>
      </p:sp>
      <p:pic>
        <p:nvPicPr>
          <p:cNvPr id="7" name="Picture 6" descr="n_triang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43" y="3718819"/>
            <a:ext cx="3991852" cy="2661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8678" y="1296393"/>
            <a:ext cx="5729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Intermediate charge </a:t>
            </a:r>
            <a:r>
              <a:rPr lang="en-US" dirty="0" smtClean="0"/>
              <a:t>state: </a:t>
            </a:r>
          </a:p>
          <a:p>
            <a:pPr marL="285750" indent="-285750">
              <a:buClr>
                <a:srgbClr val="FDBB63"/>
              </a:buClr>
              <a:buFontTx/>
              <a:buChar char="-"/>
            </a:pPr>
            <a:r>
              <a:rPr lang="en-US" dirty="0" smtClean="0"/>
              <a:t>Large cross sections for electron stripping/capture  </a:t>
            </a:r>
          </a:p>
          <a:p>
            <a:pPr marL="285750" indent="-285750">
              <a:buClr>
                <a:srgbClr val="FDBB63"/>
              </a:buCl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ressure run away initiated by ion loss</a:t>
            </a:r>
          </a:p>
          <a:p>
            <a:pPr marL="285750" indent="-285750">
              <a:buClr>
                <a:srgbClr val="FDBB63"/>
              </a:buClr>
              <a:buFontTx/>
              <a:buChar char="-"/>
            </a:pPr>
            <a:r>
              <a:rPr lang="en-US" dirty="0" smtClean="0"/>
              <a:t>Beam lifetime reduction </a:t>
            </a:r>
          </a:p>
          <a:p>
            <a:pPr marL="285750" indent="-285750">
              <a:buClr>
                <a:srgbClr val="FDBB63"/>
              </a:buClr>
              <a:buFontTx/>
              <a:buChar char="-"/>
            </a:pPr>
            <a:r>
              <a:rPr lang="en-US" dirty="0" smtClean="0"/>
              <a:t>Initial pressure bump</a:t>
            </a:r>
            <a:r>
              <a:rPr lang="en-US" dirty="0" smtClean="0"/>
              <a:t> </a:t>
            </a:r>
            <a:r>
              <a:rPr lang="en-US" dirty="0" smtClean="0"/>
              <a:t>due to injection loss</a:t>
            </a:r>
            <a:endParaRPr lang="en-US" dirty="0"/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960163"/>
              </p:ext>
            </p:extLst>
          </p:nvPr>
        </p:nvGraphicFramePr>
        <p:xfrm>
          <a:off x="631529" y="4324739"/>
          <a:ext cx="1488204" cy="73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62" name="Equation" r:id="rId5" imgW="800100" imgH="393700" progId="Equation.DSMT4">
                  <p:embed/>
                </p:oleObj>
              </mc:Choice>
              <mc:Fallback>
                <p:oleObj name="Equation" r:id="rId5" imgW="800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29" y="4324739"/>
                        <a:ext cx="1488204" cy="739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13294"/>
              </p:ext>
            </p:extLst>
          </p:nvPr>
        </p:nvGraphicFramePr>
        <p:xfrm>
          <a:off x="2633940" y="4358480"/>
          <a:ext cx="2246696" cy="5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63" name="Equation" r:id="rId7" imgW="1536700" imgH="393700" progId="Equation.DSMT4">
                  <p:embed/>
                </p:oleObj>
              </mc:Choice>
              <mc:Fallback>
                <p:oleObj name="Equation" r:id="rId7" imgW="1536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940" y="4358480"/>
                        <a:ext cx="2246696" cy="5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60366"/>
              </p:ext>
            </p:extLst>
          </p:nvPr>
        </p:nvGraphicFramePr>
        <p:xfrm>
          <a:off x="3155298" y="5084019"/>
          <a:ext cx="1581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64" name="Equation" r:id="rId9" imgW="1066800" imgH="431800" progId="Equation.DSMT4">
                  <p:embed/>
                </p:oleObj>
              </mc:Choice>
              <mc:Fallback>
                <p:oleObj name="Equation" r:id="rId9" imgW="1066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298" y="5084019"/>
                        <a:ext cx="1581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8821"/>
              </p:ext>
            </p:extLst>
          </p:nvPr>
        </p:nvGraphicFramePr>
        <p:xfrm>
          <a:off x="607194" y="5248678"/>
          <a:ext cx="2269511" cy="35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65" name="Equation" r:id="rId11" imgW="1485900" imgH="228600" progId="Equation.DSMT4">
                  <p:embed/>
                </p:oleObj>
              </mc:Choice>
              <mc:Fallback>
                <p:oleObj name="Equation" r:id="rId11" imgW="1485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194" y="5248678"/>
                        <a:ext cx="2269511" cy="351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9015" y="6040690"/>
            <a:ext cx="573746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ü"/>
            </a:pPr>
            <a:r>
              <a:rPr lang="en-US" dirty="0" smtClean="0"/>
              <a:t>No Simple </a:t>
            </a:r>
            <a:r>
              <a:rPr lang="en-US" dirty="0"/>
              <a:t>scaling </a:t>
            </a:r>
            <a:r>
              <a:rPr lang="en-US" dirty="0" smtClean="0"/>
              <a:t>law but fast numerical </a:t>
            </a:r>
            <a:r>
              <a:rPr lang="en-US" dirty="0"/>
              <a:t>algorithms </a:t>
            </a:r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5789526" y="1158047"/>
            <a:ext cx="4769818" cy="2257942"/>
            <a:chOff x="5404156" y="1246583"/>
            <a:chExt cx="4360912" cy="1967369"/>
          </a:xfrm>
        </p:grpSpPr>
        <p:pic>
          <p:nvPicPr>
            <p:cNvPr id="8" name="Picture 6" descr="Verlustprozesse 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156" y="1246583"/>
              <a:ext cx="4208222" cy="196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8537172" y="1724888"/>
              <a:ext cx="1227896" cy="2577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80699" y="1246584"/>
              <a:ext cx="865772" cy="2577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11397" y="1935376"/>
              <a:ext cx="1443299" cy="665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766165" y="1961296"/>
              <a:ext cx="803160" cy="6630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1397" y="1996292"/>
              <a:ext cx="1540459" cy="45588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 smtClean="0"/>
                <a:t>P. Spiller, Review, Nov 2013 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63633" y="3046657"/>
            <a:ext cx="9133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err="1" smtClean="0"/>
              <a:t>STRAHLsim</a:t>
            </a:r>
            <a:r>
              <a:rPr lang="en-US" dirty="0" smtClean="0"/>
              <a:t>: Accurately predict of </a:t>
            </a:r>
            <a:r>
              <a:rPr lang="en-US" dirty="0"/>
              <a:t>the </a:t>
            </a:r>
            <a:r>
              <a:rPr lang="en-US" dirty="0" smtClean="0"/>
              <a:t>dynamic </a:t>
            </a:r>
            <a:r>
              <a:rPr lang="en-US" dirty="0"/>
              <a:t>vacuum </a:t>
            </a:r>
            <a:r>
              <a:rPr lang="en-US" dirty="0" smtClean="0"/>
              <a:t>evolution (local model)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8732" y="3756173"/>
            <a:ext cx="9133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Global model for </a:t>
            </a:r>
            <a:r>
              <a:rPr lang="en-US" dirty="0" smtClean="0"/>
              <a:t>SIS18 </a:t>
            </a:r>
            <a:r>
              <a:rPr lang="en-US" dirty="0" smtClean="0"/>
              <a:t>”transmission”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3871" y="2324408"/>
            <a:ext cx="2769882" cy="1171573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Multi-turn injection into SIS</a:t>
            </a:r>
          </a:p>
        </p:txBody>
      </p:sp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2510748" y="3983216"/>
            <a:ext cx="3484460" cy="2655421"/>
            <a:chOff x="1489639" y="690217"/>
            <a:chExt cx="6299370" cy="5521294"/>
          </a:xfrm>
        </p:grpSpPr>
        <p:grpSp>
          <p:nvGrpSpPr>
            <p:cNvPr id="35" name="Group 17"/>
            <p:cNvGrpSpPr>
              <a:grpSpLocks/>
            </p:cNvGrpSpPr>
            <p:nvPr/>
          </p:nvGrpSpPr>
          <p:grpSpPr bwMode="auto">
            <a:xfrm rot="2707259">
              <a:off x="1811576" y="515564"/>
              <a:ext cx="5521294" cy="5870600"/>
              <a:chOff x="1700625" y="571288"/>
              <a:chExt cx="5521296" cy="5870600"/>
            </a:xfrm>
          </p:grpSpPr>
          <p:sp>
            <p:nvSpPr>
              <p:cNvPr id="40" name="Circular Arrow 39"/>
              <p:cNvSpPr/>
              <p:nvPr/>
            </p:nvSpPr>
            <p:spPr>
              <a:xfrm rot="375807">
                <a:off x="1989692" y="1435867"/>
                <a:ext cx="5006344" cy="5006021"/>
              </a:xfrm>
              <a:prstGeom prst="circularArrow">
                <a:avLst>
                  <a:gd name="adj1" fmla="val 6907"/>
                  <a:gd name="adj2" fmla="val 465780"/>
                  <a:gd name="adj3" fmla="val 16747612"/>
                  <a:gd name="adj4" fmla="val 15186607"/>
                  <a:gd name="adj5" fmla="val 5872"/>
                </a:avLst>
              </a:prstGeom>
              <a:solidFill>
                <a:srgbClr val="FDBB6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Circular Arrow 40"/>
              <p:cNvSpPr/>
              <p:nvPr/>
            </p:nvSpPr>
            <p:spPr>
              <a:xfrm rot="5126512">
                <a:off x="1889906" y="775618"/>
                <a:ext cx="5006019" cy="5004908"/>
              </a:xfrm>
              <a:prstGeom prst="circularArrow">
                <a:avLst>
                  <a:gd name="adj1" fmla="val 6907"/>
                  <a:gd name="adj2" fmla="val 465780"/>
                  <a:gd name="adj3" fmla="val 16747612"/>
                  <a:gd name="adj4" fmla="val 15186607"/>
                  <a:gd name="adj5" fmla="val 6401"/>
                </a:avLst>
              </a:prstGeom>
              <a:solidFill>
                <a:srgbClr val="FDBB6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Circular Arrow 41"/>
              <p:cNvSpPr/>
              <p:nvPr/>
            </p:nvSpPr>
            <p:spPr>
              <a:xfrm rot="11033467">
                <a:off x="1700625" y="571288"/>
                <a:ext cx="5004909" cy="5004771"/>
              </a:xfrm>
              <a:prstGeom prst="circularArrow">
                <a:avLst>
                  <a:gd name="adj1" fmla="val 6907"/>
                  <a:gd name="adj2" fmla="val 465780"/>
                  <a:gd name="adj3" fmla="val 16747612"/>
                  <a:gd name="adj4" fmla="val 15186607"/>
                  <a:gd name="adj5" fmla="val 6850"/>
                </a:avLst>
              </a:prstGeom>
              <a:solidFill>
                <a:srgbClr val="FDBB6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Circular Arrow 42"/>
              <p:cNvSpPr/>
              <p:nvPr/>
            </p:nvSpPr>
            <p:spPr>
              <a:xfrm rot="15905478">
                <a:off x="2215739" y="1118989"/>
                <a:ext cx="5006018" cy="5006346"/>
              </a:xfrm>
              <a:prstGeom prst="circularArrow">
                <a:avLst>
                  <a:gd name="adj1" fmla="val 6907"/>
                  <a:gd name="adj2" fmla="val 465780"/>
                  <a:gd name="adj3" fmla="val 16747612"/>
                  <a:gd name="adj4" fmla="val 15215911"/>
                  <a:gd name="adj5" fmla="val 6656"/>
                </a:avLst>
              </a:prstGeom>
              <a:solidFill>
                <a:srgbClr val="FDBB6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3483259" y="1088096"/>
              <a:ext cx="2096437" cy="47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Parents</a:t>
              </a:r>
              <a:endParaRPr lang="en-US" sz="1400" b="1" dirty="0"/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5367890" y="3051519"/>
              <a:ext cx="2421119" cy="63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Reproduction</a:t>
              </a:r>
              <a:endParaRPr lang="en-US" sz="1400" b="1" dirty="0"/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3508767" y="4545291"/>
              <a:ext cx="2234538" cy="4715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Offspring</a:t>
              </a:r>
              <a:endParaRPr lang="en-US" sz="1400" b="1" dirty="0"/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1489639" y="2919574"/>
              <a:ext cx="2334475" cy="47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Selection</a:t>
              </a:r>
              <a:endParaRPr lang="en-US" sz="14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785" y="4382554"/>
            <a:ext cx="2556670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Genetic algorithm</a:t>
            </a:r>
          </a:p>
          <a:p>
            <a:pPr marL="285750" indent="-285750" algn="l">
              <a:buClr>
                <a:srgbClr val="FDBB63"/>
              </a:buClr>
              <a:buFont typeface="Wingdings" charset="2"/>
              <a:buChar char="ü"/>
            </a:pPr>
            <a:r>
              <a:rPr lang="en-US" dirty="0" smtClean="0"/>
              <a:t>Better OPT results</a:t>
            </a:r>
          </a:p>
          <a:p>
            <a:pPr marL="285750" indent="-285750" algn="l">
              <a:buClr>
                <a:srgbClr val="FDBB63"/>
              </a:buClr>
              <a:buFont typeface="Wingdings" charset="2"/>
              <a:buChar char="ü"/>
            </a:pPr>
            <a:r>
              <a:rPr lang="en-US" dirty="0" smtClean="0"/>
              <a:t>Dependence of interface parameter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90669" y="3845488"/>
            <a:ext cx="3269970" cy="2705948"/>
            <a:chOff x="860991" y="3360375"/>
            <a:chExt cx="3778461" cy="2827763"/>
          </a:xfrm>
        </p:grpSpPr>
        <p:pic>
          <p:nvPicPr>
            <p:cNvPr id="45" name="Picture 44" descr="f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91" y="3360375"/>
              <a:ext cx="3778461" cy="2827763"/>
            </a:xfrm>
            <a:prstGeom prst="rect">
              <a:avLst/>
            </a:prstGeom>
          </p:spPr>
        </p:pic>
        <p:pic>
          <p:nvPicPr>
            <p:cNvPr id="46" name="Picture 45" descr="mti_7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405" y="4296380"/>
              <a:ext cx="629672" cy="487522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1525225" y="4322841"/>
              <a:ext cx="629672" cy="487522"/>
              <a:chOff x="1525225" y="4322841"/>
              <a:chExt cx="629672" cy="487522"/>
            </a:xfrm>
          </p:grpSpPr>
          <p:pic>
            <p:nvPicPr>
              <p:cNvPr id="48" name="Picture 47" descr="mti_7.eps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5225" y="4322841"/>
                <a:ext cx="629672" cy="487522"/>
              </a:xfrm>
              <a:prstGeom prst="rect">
                <a:avLst/>
              </a:prstGeom>
            </p:spPr>
          </p:pic>
          <p:sp>
            <p:nvSpPr>
              <p:cNvPr id="49" name="Oval 48"/>
              <p:cNvSpPr/>
              <p:nvPr/>
            </p:nvSpPr>
            <p:spPr>
              <a:xfrm>
                <a:off x="1782975" y="4514927"/>
                <a:ext cx="115358" cy="984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" name="Straight Arrow Connector 5"/>
          <p:cNvCxnSpPr/>
          <p:nvPr/>
        </p:nvCxnSpPr>
        <p:spPr>
          <a:xfrm>
            <a:off x="5267914" y="6127814"/>
            <a:ext cx="10854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5777" y="2562829"/>
            <a:ext cx="196809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Optimization goal</a:t>
            </a:r>
          </a:p>
        </p:txBody>
      </p:sp>
      <p:graphicFrame>
        <p:nvGraphicFramePr>
          <p:cNvPr id="6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85498"/>
              </p:ext>
            </p:extLst>
          </p:nvPr>
        </p:nvGraphicFramePr>
        <p:xfrm>
          <a:off x="2826296" y="2324408"/>
          <a:ext cx="2107030" cy="103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6" name="Equation" r:id="rId7" imgW="1358900" imgH="660400" progId="Equation.DSMT4">
                  <p:embed/>
                </p:oleObj>
              </mc:Choice>
              <mc:Fallback>
                <p:oleObj name="Equation" r:id="rId7" imgW="13589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296" y="2324408"/>
                        <a:ext cx="2107030" cy="1034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6405366" y="1297854"/>
            <a:ext cx="3048055" cy="2139614"/>
            <a:chOff x="5978647" y="1712249"/>
            <a:chExt cx="3048055" cy="2139614"/>
          </a:xfrm>
        </p:grpSpPr>
        <p:pic>
          <p:nvPicPr>
            <p:cNvPr id="62" name="Picture 61" descr="sim_n15.pdf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2" t="15488" r="15381" b="25855"/>
            <a:stretch/>
          </p:blipFill>
          <p:spPr>
            <a:xfrm>
              <a:off x="6424504" y="1750428"/>
              <a:ext cx="2222512" cy="1816251"/>
            </a:xfrm>
            <a:prstGeom prst="rect">
              <a:avLst/>
            </a:prstGeom>
          </p:spPr>
        </p:pic>
        <p:cxnSp>
          <p:nvCxnSpPr>
            <p:cNvPr id="63" name="Straight Arrow Connector 62"/>
            <p:cNvCxnSpPr/>
            <p:nvPr/>
          </p:nvCxnSpPr>
          <p:spPr>
            <a:xfrm flipV="1">
              <a:off x="6387159" y="1858840"/>
              <a:ext cx="12451" cy="1698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387159" y="3557243"/>
              <a:ext cx="263954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8291464" y="3482531"/>
              <a:ext cx="300082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x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978647" y="2164723"/>
              <a:ext cx="342800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x</a:t>
              </a:r>
              <a:r>
                <a:rPr lang="en-US" dirty="0" smtClean="0"/>
                <a:t>’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105452" y="3031334"/>
              <a:ext cx="891791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US" sz="1600" dirty="0" smtClean="0"/>
                <a:t>Septum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53853" y="1712249"/>
              <a:ext cx="1256874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US" sz="1600" dirty="0" smtClean="0"/>
                <a:t>Acceptance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49785" y="1236820"/>
            <a:ext cx="626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dirty="0" err="1" smtClean="0"/>
              <a:t>Liouville’s</a:t>
            </a:r>
            <a:r>
              <a:rPr lang="en-US" dirty="0" smtClean="0"/>
              <a:t> theorem: </a:t>
            </a:r>
            <a:r>
              <a:rPr lang="en-US" dirty="0"/>
              <a:t>I</a:t>
            </a:r>
            <a:r>
              <a:rPr lang="en-US" dirty="0" smtClean="0"/>
              <a:t>njected beams only in free space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Loss </a:t>
            </a:r>
            <a:r>
              <a:rPr lang="en-US" dirty="0" smtClean="0"/>
              <a:t>should </a:t>
            </a:r>
            <a:r>
              <a:rPr lang="en-US" dirty="0"/>
              <a:t>be as low as </a:t>
            </a:r>
            <a:r>
              <a:rPr lang="en-US" dirty="0" smtClean="0"/>
              <a:t>possible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Many </a:t>
            </a:r>
            <a:r>
              <a:rPr lang="en-US" dirty="0" err="1" smtClean="0"/>
              <a:t>beamletts</a:t>
            </a:r>
            <a:r>
              <a:rPr lang="en-US" dirty="0" smtClean="0"/>
              <a:t> as possible </a:t>
            </a:r>
            <a:r>
              <a:rPr lang="en-US" dirty="0"/>
              <a:t>into machine acceptance </a:t>
            </a:r>
            <a:endParaRPr lang="en-US" dirty="0" smtClean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37334" y="3583145"/>
            <a:ext cx="690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Analytically description, </a:t>
            </a:r>
            <a:r>
              <a:rPr lang="en-US" dirty="0"/>
              <a:t>but the model is </a:t>
            </a:r>
            <a:r>
              <a:rPr lang="en-US" dirty="0" smtClean="0"/>
              <a:t>underrepresented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Interface: UNILAC and SIS18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437696" y="2557953"/>
            <a:ext cx="96651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37587" y="1355508"/>
            <a:ext cx="351366" cy="369332"/>
          </a:xfrm>
          <a:prstGeom prst="rect">
            <a:avLst/>
          </a:prstGeom>
          <a:solidFill>
            <a:srgbClr val="FDBB63"/>
          </a:solidFill>
          <a:ln>
            <a:solidFill>
              <a:srgbClr val="FFFFFF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29383" y="1838936"/>
            <a:ext cx="7870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37587" y="2118973"/>
            <a:ext cx="543876" cy="369332"/>
          </a:xfrm>
          <a:prstGeom prst="rect">
            <a:avLst/>
          </a:prstGeom>
          <a:solidFill>
            <a:srgbClr val="FDBB63"/>
          </a:solidFill>
          <a:ln>
            <a:solidFill>
              <a:srgbClr val="FFFFFF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 smtClean="0"/>
              <a:t>N,η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91873" y="1662581"/>
            <a:ext cx="1915478" cy="690166"/>
          </a:xfrm>
          <a:prstGeom prst="rect">
            <a:avLst/>
          </a:prstGeom>
          <a:solidFill>
            <a:srgbClr val="FDBB63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03231" y="1437004"/>
            <a:ext cx="1522711" cy="1193547"/>
            <a:chOff x="130965" y="3271695"/>
            <a:chExt cx="1679678" cy="1422232"/>
          </a:xfrm>
        </p:grpSpPr>
        <p:grpSp>
          <p:nvGrpSpPr>
            <p:cNvPr id="12" name="Group 11"/>
            <p:cNvGrpSpPr/>
            <p:nvPr/>
          </p:nvGrpSpPr>
          <p:grpSpPr>
            <a:xfrm>
              <a:off x="415822" y="3746690"/>
              <a:ext cx="1097521" cy="858354"/>
              <a:chOff x="3419857" y="4824605"/>
              <a:chExt cx="1632644" cy="1152554"/>
            </a:xfrm>
          </p:grpSpPr>
          <p:sp>
            <p:nvSpPr>
              <p:cNvPr id="15" name="Can 14"/>
              <p:cNvSpPr/>
              <p:nvPr/>
            </p:nvSpPr>
            <p:spPr>
              <a:xfrm rot="5400000">
                <a:off x="3042541" y="5201921"/>
                <a:ext cx="1148080" cy="393448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5400000">
                <a:off x="3695537" y="5201921"/>
                <a:ext cx="1148080" cy="393449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 rot="5400000">
                <a:off x="4281737" y="5206394"/>
                <a:ext cx="1148080" cy="393449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65448" y="3571585"/>
              <a:ext cx="1545195" cy="11223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965" y="3271695"/>
              <a:ext cx="1137543" cy="44009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UNILAC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33917" y="1122703"/>
            <a:ext cx="2672080" cy="2192979"/>
            <a:chOff x="246347" y="4377465"/>
            <a:chExt cx="2672080" cy="2192979"/>
          </a:xfrm>
        </p:grpSpPr>
        <p:pic>
          <p:nvPicPr>
            <p:cNvPr id="35" name="Picture 34" descr="production_chain_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1" y="4377465"/>
              <a:ext cx="2192979" cy="219297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46347" y="4456137"/>
              <a:ext cx="26720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Multi-turn injection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V="1">
            <a:off x="2153978" y="2503356"/>
            <a:ext cx="2252192" cy="2795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519035" y="1330604"/>
            <a:ext cx="46700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SC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16273" y="2071244"/>
            <a:ext cx="51389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DV</a:t>
            </a:r>
          </a:p>
        </p:txBody>
      </p:sp>
      <p:pic>
        <p:nvPicPr>
          <p:cNvPr id="43" name="Picture 42" descr="three_objects_m_E_loss_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85" y="3295223"/>
            <a:ext cx="4627304" cy="3084869"/>
          </a:xfrm>
          <a:prstGeom prst="rect">
            <a:avLst/>
          </a:prstGeom>
        </p:spPr>
      </p:pic>
      <p:graphicFrame>
        <p:nvGraphicFramePr>
          <p:cNvPr id="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385021"/>
              </p:ext>
            </p:extLst>
          </p:nvPr>
        </p:nvGraphicFramePr>
        <p:xfrm>
          <a:off x="986782" y="3891525"/>
          <a:ext cx="895246" cy="79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7" name="Equation" r:id="rId5" imgW="444500" imgH="393700" progId="Equation.DSMT4">
                  <p:embed/>
                </p:oleObj>
              </mc:Choice>
              <mc:Fallback>
                <p:oleObj name="Equation" r:id="rId5" imgW="444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782" y="3891525"/>
                        <a:ext cx="895246" cy="798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49444"/>
              </p:ext>
            </p:extLst>
          </p:nvPr>
        </p:nvGraphicFramePr>
        <p:xfrm>
          <a:off x="2343449" y="3931016"/>
          <a:ext cx="1526771" cy="69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8" name="Equation" r:id="rId7" imgW="876300" imgH="393700" progId="Equation.DSMT4">
                  <p:embed/>
                </p:oleObj>
              </mc:Choice>
              <mc:Fallback>
                <p:oleObj name="Equation" r:id="rId7" imgW="876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449" y="3931016"/>
                        <a:ext cx="1526771" cy="69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904156"/>
              </p:ext>
            </p:extLst>
          </p:nvPr>
        </p:nvGraphicFramePr>
        <p:xfrm>
          <a:off x="1668463" y="3554484"/>
          <a:ext cx="17621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9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3554484"/>
                        <a:ext cx="176212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355220"/>
              </p:ext>
            </p:extLst>
          </p:nvPr>
        </p:nvGraphicFramePr>
        <p:xfrm>
          <a:off x="2254519" y="1701385"/>
          <a:ext cx="19145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0" name="Equation" r:id="rId11" imgW="1231900" imgH="393700" progId="Equation.DSMT4">
                  <p:embed/>
                </p:oleObj>
              </mc:Choice>
              <mc:Fallback>
                <p:oleObj name="Equation" r:id="rId11" imgW="1231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519" y="1701385"/>
                        <a:ext cx="19145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274293" y="4924475"/>
            <a:ext cx="4344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allows </a:t>
            </a:r>
            <a:r>
              <a:rPr lang="en-US" dirty="0"/>
              <a:t>to define a frame, in which the required beam </a:t>
            </a:r>
            <a:r>
              <a:rPr lang="en-US" dirty="0" smtClean="0"/>
              <a:t>parameter can </a:t>
            </a:r>
            <a:r>
              <a:rPr lang="en-US" dirty="0"/>
              <a:t>be </a:t>
            </a:r>
            <a:r>
              <a:rPr lang="en-US" dirty="0">
                <a:solidFill>
                  <a:srgbClr val="FF0000"/>
                </a:solidFill>
              </a:rPr>
              <a:t>matched at best for a high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7338" y="3365626"/>
            <a:ext cx="4344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Dependence of interface </a:t>
            </a:r>
            <a:r>
              <a:rPr lang="en-US" dirty="0" smtClean="0"/>
              <a:t>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484</Words>
  <Application>Microsoft Macintosh PowerPoint</Application>
  <PresentationFormat>A4-Papier (210x297 mm)</PresentationFormat>
  <Paragraphs>119</Paragraphs>
  <Slides>8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Lucida Grande</vt:lpstr>
      <vt:lpstr>ＭＳ Ｐゴシック</vt:lpstr>
      <vt:lpstr>Times New Roman</vt:lpstr>
      <vt:lpstr>Wingdings</vt:lpstr>
      <vt:lpstr>gsi-folienmaster-2014</vt:lpstr>
      <vt:lpstr>Equation</vt:lpstr>
      <vt:lpstr>Interface model for SIS18 and UNILAC</vt:lpstr>
      <vt:lpstr>Optimization of a complex system</vt:lpstr>
      <vt:lpstr>Optimization of a complex system</vt:lpstr>
      <vt:lpstr>Numerical Optimization</vt:lpstr>
      <vt:lpstr>Intensity limitations: Space charge (SC)</vt:lpstr>
      <vt:lpstr>Intensity limitations: Dynamic vacuum (DV)</vt:lpstr>
      <vt:lpstr> Multi-turn injection into SIS</vt:lpstr>
      <vt:lpstr>Interface: UNILAC and SIS18</vt:lpstr>
    </vt:vector>
  </TitlesOfParts>
  <Company>GSI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Carola Pomplun</dc:creator>
  <cp:lastModifiedBy>Oliver Boine-Frankenheim</cp:lastModifiedBy>
  <cp:revision>2883</cp:revision>
  <cp:lastPrinted>2015-03-06T14:10:23Z</cp:lastPrinted>
  <dcterms:created xsi:type="dcterms:W3CDTF">2012-12-14T15:20:39Z</dcterms:created>
  <dcterms:modified xsi:type="dcterms:W3CDTF">2016-02-25T20:52:36Z</dcterms:modified>
</cp:coreProperties>
</file>