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7"/>
  </p:notesMasterIdLst>
  <p:sldIdLst>
    <p:sldId id="509" r:id="rId2"/>
    <p:sldId id="666" r:id="rId3"/>
    <p:sldId id="625" r:id="rId4"/>
    <p:sldId id="668" r:id="rId5"/>
    <p:sldId id="661" r:id="rId6"/>
    <p:sldId id="636" r:id="rId7"/>
    <p:sldId id="663" r:id="rId8"/>
    <p:sldId id="517" r:id="rId9"/>
    <p:sldId id="328" r:id="rId10"/>
    <p:sldId id="637" r:id="rId11"/>
    <p:sldId id="443" r:id="rId12"/>
    <p:sldId id="445" r:id="rId13"/>
    <p:sldId id="446" r:id="rId14"/>
    <p:sldId id="670" r:id="rId15"/>
    <p:sldId id="674" r:id="rId16"/>
    <p:sldId id="604" r:id="rId17"/>
    <p:sldId id="638" r:id="rId18"/>
    <p:sldId id="639" r:id="rId19"/>
    <p:sldId id="612" r:id="rId20"/>
    <p:sldId id="659" r:id="rId21"/>
    <p:sldId id="673" r:id="rId22"/>
    <p:sldId id="657" r:id="rId23"/>
    <p:sldId id="498" r:id="rId24"/>
    <p:sldId id="518" r:id="rId25"/>
    <p:sldId id="535" r:id="rId26"/>
    <p:sldId id="653" r:id="rId27"/>
    <p:sldId id="654" r:id="rId28"/>
    <p:sldId id="600" r:id="rId29"/>
    <p:sldId id="536" r:id="rId30"/>
    <p:sldId id="537" r:id="rId31"/>
    <p:sldId id="650" r:id="rId32"/>
    <p:sldId id="648" r:id="rId33"/>
    <p:sldId id="546" r:id="rId34"/>
    <p:sldId id="676" r:id="rId35"/>
    <p:sldId id="538" r:id="rId36"/>
    <p:sldId id="533" r:id="rId37"/>
    <p:sldId id="667" r:id="rId38"/>
    <p:sldId id="672" r:id="rId39"/>
    <p:sldId id="671" r:id="rId40"/>
    <p:sldId id="669" r:id="rId41"/>
    <p:sldId id="656" r:id="rId42"/>
    <p:sldId id="677" r:id="rId43"/>
    <p:sldId id="655" r:id="rId44"/>
    <p:sldId id="628" r:id="rId45"/>
    <p:sldId id="629" r:id="rId46"/>
    <p:sldId id="621" r:id="rId47"/>
    <p:sldId id="620" r:id="rId48"/>
    <p:sldId id="678" r:id="rId49"/>
    <p:sldId id="622" r:id="rId50"/>
    <p:sldId id="559" r:id="rId51"/>
    <p:sldId id="563" r:id="rId52"/>
    <p:sldId id="579" r:id="rId53"/>
    <p:sldId id="580" r:id="rId54"/>
    <p:sldId id="532" r:id="rId55"/>
    <p:sldId id="652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00FF"/>
    <a:srgbClr val="9900CC"/>
    <a:srgbClr val="666633"/>
    <a:srgbClr val="006600"/>
    <a:srgbClr val="FFFF66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94599" autoAdjust="0"/>
  </p:normalViewPr>
  <p:slideViewPr>
    <p:cSldViewPr>
      <p:cViewPr>
        <p:scale>
          <a:sx n="66" d="100"/>
          <a:sy n="66" d="100"/>
        </p:scale>
        <p:origin x="-15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06201F1-9C0E-49D5-AFC4-46A4F2909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9CF6-0CED-4981-B3C4-3AADB9DD6208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0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F40527-D5D6-4776-8DCF-AB99151B028F}" type="slidenum">
              <a:rPr lang="en-GB"/>
              <a:pPr/>
              <a:t>48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541B0-1CC6-4705-94AF-042CE9D40C42}" type="slidenum">
              <a:rPr lang="en-US" smtClean="0">
                <a:ea typeface="AR PL UMing HK"/>
                <a:cs typeface="AR PL UMing HK"/>
              </a:rPr>
              <a:pPr/>
              <a:t>49</a:t>
            </a:fld>
            <a:endParaRPr lang="en-US" smtClean="0">
              <a:ea typeface="AR PL UMing HK"/>
              <a:cs typeface="AR PL UMing HK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54300-8880-40DB-871A-61E6DC9CA68C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16000"/>
              </a:lnSpc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</a:pPr>
            <a:fld id="{3DC5864A-F48E-44F8-BAF6-033027333254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116000"/>
                </a:lnSpc>
                <a:tabLst>
                  <a:tab pos="0" algn="l"/>
                  <a:tab pos="409575" algn="l"/>
                  <a:tab pos="819150" algn="l"/>
                  <a:tab pos="1230313" algn="l"/>
                  <a:tab pos="1639888" algn="l"/>
                  <a:tab pos="2051050" algn="l"/>
                  <a:tab pos="2460625" algn="l"/>
                  <a:tab pos="2871788" algn="l"/>
                  <a:tab pos="3281363" algn="l"/>
                  <a:tab pos="3692525" algn="l"/>
                  <a:tab pos="4102100" algn="l"/>
                  <a:tab pos="4511675" algn="l"/>
                  <a:tab pos="4922838" algn="l"/>
                  <a:tab pos="5332413" algn="l"/>
                  <a:tab pos="5743575" algn="l"/>
                  <a:tab pos="6153150" algn="l"/>
                  <a:tab pos="6564313" algn="l"/>
                  <a:tab pos="6973888" algn="l"/>
                  <a:tab pos="7385050" algn="l"/>
                  <a:tab pos="7794625" algn="l"/>
                  <a:tab pos="8205788" algn="l"/>
                </a:tabLst>
              </a:pPr>
              <a:t>51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865188" y="665163"/>
            <a:ext cx="4308475" cy="3328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8309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528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01F1-9C0E-49D5-AFC4-46A4F2909F6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95E14-4C42-4981-9497-810172BCA663}" type="slidenum">
              <a:rPr lang="en-GB"/>
              <a:pPr/>
              <a:t>18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2CED4-86E4-43E4-89D9-7FC7E60E2121}" type="slidenum">
              <a:rPr lang="en-US" smtClean="0">
                <a:ea typeface="AR PL UMing HK"/>
                <a:cs typeface="AR PL UMing HK"/>
              </a:rPr>
              <a:pPr/>
              <a:t>28</a:t>
            </a:fld>
            <a:endParaRPr lang="en-US" smtClean="0">
              <a:ea typeface="AR PL UMing HK"/>
              <a:cs typeface="AR PL UMing HK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00B14D3-7ED4-435D-BE39-AF5E7C59DDA5}" type="slidenum">
              <a:rPr lang="en-US" altLang="en-US" smtClean="0">
                <a:latin typeface="Times New Roman" pitchFamily="18" charset="0"/>
                <a:cs typeface="Arial" pitchFamily="34" charset="0"/>
              </a:rPr>
              <a:pPr/>
              <a:t>41</a:t>
            </a:fld>
            <a:endParaRPr lang="en-US" alt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50C943-0329-4E37-92F9-DF78D57763E2}" type="slidenum">
              <a:rPr lang="en-GB"/>
              <a:pPr/>
              <a:t>42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3BEC7-3084-4BBB-9D25-04875B9D0609}" type="slidenum">
              <a:rPr lang="en-US" smtClean="0">
                <a:ea typeface="AR PL UMing HK"/>
                <a:cs typeface="AR PL UMing HK"/>
              </a:rPr>
              <a:pPr/>
              <a:t>44</a:t>
            </a:fld>
            <a:endParaRPr lang="en-US" smtClean="0">
              <a:ea typeface="AR PL UMing HK"/>
              <a:cs typeface="AR PL UMing HK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D9B95-75F8-470D-9E86-EC426A58508B}" type="slidenum">
              <a:rPr lang="en-US" smtClean="0">
                <a:ea typeface="AR PL UMing HK"/>
                <a:cs typeface="AR PL UMing HK"/>
              </a:rPr>
              <a:pPr/>
              <a:t>45</a:t>
            </a:fld>
            <a:endParaRPr lang="en-US" smtClean="0">
              <a:ea typeface="AR PL UMing HK"/>
              <a:cs typeface="AR PL UMing HK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15A96-CD10-4D4C-8570-6BB2ED2B8BC8}" type="slidenum">
              <a:rPr lang="en-US" smtClean="0">
                <a:ea typeface="AR PL UMing HK"/>
                <a:cs typeface="AR PL UMing HK"/>
              </a:rPr>
              <a:pPr/>
              <a:t>46</a:t>
            </a:fld>
            <a:endParaRPr lang="en-US" smtClean="0">
              <a:ea typeface="AR PL UMing HK"/>
              <a:cs typeface="AR PL UMing HK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0D46-FDC6-4DE7-A5C8-139B3F597E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BFE6-78FD-46A3-81FF-2C1C03DBB1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BC1F-0E20-4DC3-8E23-05378E1CAA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FD31C-05D8-4F54-B04A-D6AA979E57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CC5F-6AC5-41CB-8342-5BA826CD0F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E47E-5D1D-4C30-80B5-AA5B19CE48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648F-E879-457A-AAF0-CE6FD9FAB1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6EB4-5241-4FF3-B1F7-B3A9F069B8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5B774-2E2B-4D06-9335-F4A13BEF16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CD75-F322-428E-8540-83CCCF8892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BA3B-3321-4BFD-B3F2-B6FBF72B9B2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1A64B-484C-4C31-BD09-FD676FBBEE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bm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8988"/>
            <a:ext cx="47244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945522"/>
          </a:xfrm>
          <a:prstGeom prst="rect">
            <a:avLst/>
          </a:prstGeom>
          <a:solidFill>
            <a:srgbClr val="CCFF6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defTabSz="827088"/>
            <a:r>
              <a:rPr lang="en-US" sz="2800" b="1" dirty="0" err="1">
                <a:solidFill>
                  <a:srgbClr val="0000FF"/>
                </a:solidFill>
                <a:latin typeface="Tahoma" pitchFamily="34" charset="0"/>
              </a:rPr>
              <a:t>Charmonium</a:t>
            </a:r>
            <a:r>
              <a:rPr lang="en-US" sz="2800" b="1" dirty="0">
                <a:solidFill>
                  <a:srgbClr val="0000FF"/>
                </a:solidFill>
                <a:latin typeface="Tahoma" pitchFamily="34" charset="0"/>
              </a:rPr>
              <a:t> production and detection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</a:rPr>
              <a:t> with CBM experiment @ </a:t>
            </a:r>
            <a:r>
              <a:rPr lang="en-US" sz="2800" b="1" dirty="0">
                <a:solidFill>
                  <a:srgbClr val="0000FF"/>
                </a:solidFill>
                <a:latin typeface="Tahoma" pitchFamily="34" charset="0"/>
              </a:rPr>
              <a:t>FAIR</a:t>
            </a:r>
            <a:endParaRPr lang="de-DE" sz="2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81000" y="1447800"/>
            <a:ext cx="5181600" cy="9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defTabSz="827088"/>
            <a:r>
              <a:rPr lang="en-US" sz="1800" dirty="0" err="1">
                <a:solidFill>
                  <a:srgbClr val="CC3300"/>
                </a:solidFill>
              </a:rPr>
              <a:t>Partha</a:t>
            </a:r>
            <a:r>
              <a:rPr lang="en-US" sz="1800" dirty="0">
                <a:solidFill>
                  <a:srgbClr val="CC3300"/>
                </a:solidFill>
              </a:rPr>
              <a:t> </a:t>
            </a:r>
            <a:r>
              <a:rPr lang="en-US" sz="1800" dirty="0" err="1">
                <a:solidFill>
                  <a:srgbClr val="CC3300"/>
                </a:solidFill>
              </a:rPr>
              <a:t>Pratim</a:t>
            </a:r>
            <a:r>
              <a:rPr lang="en-US" sz="1800" dirty="0">
                <a:solidFill>
                  <a:srgbClr val="CC3300"/>
                </a:solidFill>
              </a:rPr>
              <a:t> </a:t>
            </a:r>
            <a:r>
              <a:rPr lang="en-US" sz="1800" dirty="0" err="1" smtClean="0">
                <a:solidFill>
                  <a:srgbClr val="CC3300"/>
                </a:solidFill>
              </a:rPr>
              <a:t>Bhaduri</a:t>
            </a:r>
            <a:r>
              <a:rPr lang="en-US" sz="1800" b="1" dirty="0" smtClean="0">
                <a:solidFill>
                  <a:srgbClr val="FF0000"/>
                </a:solidFill>
              </a:rPr>
              <a:t>*</a:t>
            </a:r>
          </a:p>
          <a:p>
            <a:pPr defTabSz="827088"/>
            <a:r>
              <a:rPr lang="en-US" sz="1800" dirty="0" smtClean="0">
                <a:solidFill>
                  <a:srgbClr val="CC3300"/>
                </a:solidFill>
              </a:rPr>
              <a:t>(on behalf of CBM Collaboration)</a:t>
            </a:r>
          </a:p>
          <a:p>
            <a:pPr defTabSz="827088"/>
            <a:r>
              <a:rPr lang="en-US" sz="1800" dirty="0" smtClean="0">
                <a:solidFill>
                  <a:srgbClr val="CC3300"/>
                </a:solidFill>
              </a:rPr>
              <a:t>GSI, Darmstadt</a:t>
            </a:r>
            <a:endParaRPr lang="en-US" sz="1800" dirty="0">
              <a:solidFill>
                <a:srgbClr val="CC3300"/>
              </a:solidFill>
            </a:endParaRPr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152400" y="2590800"/>
            <a:ext cx="4191000" cy="24384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1631" tIns="42448" rIns="81631" bIns="42448"/>
          <a:lstStyle/>
          <a:p>
            <a:pPr marL="373063" indent="-277813" algn="l" defTabSz="414338">
              <a:spcBef>
                <a:spcPts val="725"/>
              </a:spcBef>
              <a:buClr>
                <a:srgbClr val="000000"/>
              </a:buClr>
              <a:buSzPct val="45000"/>
              <a:tabLst>
                <a:tab pos="373063" algn="l"/>
                <a:tab pos="788988" algn="l"/>
                <a:tab pos="1203325" algn="l"/>
                <a:tab pos="1617663" algn="l"/>
                <a:tab pos="2032000" algn="l"/>
                <a:tab pos="2447925" algn="l"/>
                <a:tab pos="2860675" algn="l"/>
                <a:tab pos="3276600" algn="l"/>
                <a:tab pos="3690938" algn="l"/>
                <a:tab pos="4106863" algn="l"/>
                <a:tab pos="4519613" algn="l"/>
                <a:tab pos="4935538" algn="l"/>
                <a:tab pos="5349875" algn="l"/>
                <a:tab pos="5765800" algn="l"/>
                <a:tab pos="6178550" algn="l"/>
                <a:tab pos="6594475" algn="l"/>
                <a:tab pos="7008813" algn="l"/>
                <a:tab pos="7423150" algn="l"/>
                <a:tab pos="7837488" algn="l"/>
                <a:tab pos="8251825" algn="l"/>
                <a:tab pos="8667750" algn="l"/>
              </a:tabLst>
            </a:pPr>
            <a:r>
              <a:rPr lang="en-GB" sz="1800" b="1" dirty="0">
                <a:solidFill>
                  <a:srgbClr val="FF3300"/>
                </a:solidFill>
              </a:rPr>
              <a:t>Outline:</a:t>
            </a:r>
          </a:p>
          <a:p>
            <a:pPr marL="373063" indent="-277813" algn="l" defTabSz="414338">
              <a:spcBef>
                <a:spcPts val="72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73063" algn="l"/>
                <a:tab pos="788988" algn="l"/>
                <a:tab pos="1203325" algn="l"/>
                <a:tab pos="1617663" algn="l"/>
                <a:tab pos="2032000" algn="l"/>
                <a:tab pos="2447925" algn="l"/>
                <a:tab pos="2860675" algn="l"/>
                <a:tab pos="3276600" algn="l"/>
                <a:tab pos="3690938" algn="l"/>
                <a:tab pos="4106863" algn="l"/>
                <a:tab pos="4519613" algn="l"/>
                <a:tab pos="4935538" algn="l"/>
                <a:tab pos="5349875" algn="l"/>
                <a:tab pos="5765800" algn="l"/>
                <a:tab pos="6178550" algn="l"/>
                <a:tab pos="6594475" algn="l"/>
                <a:tab pos="7008813" algn="l"/>
                <a:tab pos="7423150" algn="l"/>
                <a:tab pos="7837488" algn="l"/>
                <a:tab pos="8251825" algn="l"/>
                <a:tab pos="8667750" algn="l"/>
              </a:tabLst>
            </a:pPr>
            <a:r>
              <a:rPr lang="en-GB" sz="1800" b="1" dirty="0">
                <a:solidFill>
                  <a:srgbClr val="FF3300"/>
                </a:solidFill>
              </a:rPr>
              <a:t>Introduction</a:t>
            </a:r>
          </a:p>
          <a:p>
            <a:pPr marL="373063" indent="-277813" algn="l" defTabSz="414338">
              <a:spcBef>
                <a:spcPts val="72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73063" algn="l"/>
                <a:tab pos="788988" algn="l"/>
                <a:tab pos="1203325" algn="l"/>
                <a:tab pos="1617663" algn="l"/>
                <a:tab pos="2032000" algn="l"/>
                <a:tab pos="2447925" algn="l"/>
                <a:tab pos="2860675" algn="l"/>
                <a:tab pos="3276600" algn="l"/>
                <a:tab pos="3690938" algn="l"/>
                <a:tab pos="4106863" algn="l"/>
                <a:tab pos="4519613" algn="l"/>
                <a:tab pos="4935538" algn="l"/>
                <a:tab pos="5349875" algn="l"/>
                <a:tab pos="5765800" algn="l"/>
                <a:tab pos="6178550" algn="l"/>
                <a:tab pos="6594475" algn="l"/>
                <a:tab pos="7008813" algn="l"/>
                <a:tab pos="7423150" algn="l"/>
                <a:tab pos="7837488" algn="l"/>
                <a:tab pos="8251825" algn="l"/>
                <a:tab pos="8667750" algn="l"/>
              </a:tabLst>
            </a:pPr>
            <a:r>
              <a:rPr lang="en-GB" sz="1800" b="1" dirty="0">
                <a:solidFill>
                  <a:srgbClr val="FF3300"/>
                </a:solidFill>
              </a:rPr>
              <a:t>Physics Motivation</a:t>
            </a:r>
          </a:p>
          <a:p>
            <a:pPr marL="373063" indent="-277813" algn="l" defTabSz="414338">
              <a:spcBef>
                <a:spcPts val="72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73063" algn="l"/>
                <a:tab pos="788988" algn="l"/>
                <a:tab pos="1203325" algn="l"/>
                <a:tab pos="1617663" algn="l"/>
                <a:tab pos="2032000" algn="l"/>
                <a:tab pos="2447925" algn="l"/>
                <a:tab pos="2860675" algn="l"/>
                <a:tab pos="3276600" algn="l"/>
                <a:tab pos="3690938" algn="l"/>
                <a:tab pos="4106863" algn="l"/>
                <a:tab pos="4519613" algn="l"/>
                <a:tab pos="4935538" algn="l"/>
                <a:tab pos="5349875" algn="l"/>
                <a:tab pos="5765800" algn="l"/>
                <a:tab pos="6178550" algn="l"/>
                <a:tab pos="6594475" algn="l"/>
                <a:tab pos="7008813" algn="l"/>
                <a:tab pos="7423150" algn="l"/>
                <a:tab pos="7837488" algn="l"/>
                <a:tab pos="8251825" algn="l"/>
                <a:tab pos="8667750" algn="l"/>
              </a:tabLst>
            </a:pPr>
            <a:r>
              <a:rPr lang="en-GB" sz="1800" b="1" dirty="0">
                <a:solidFill>
                  <a:srgbClr val="FF3300"/>
                </a:solidFill>
              </a:rPr>
              <a:t>J/</a:t>
            </a:r>
            <a:r>
              <a:rPr lang="en-GB" sz="1800" b="1" dirty="0">
                <a:solidFill>
                  <a:srgbClr val="FF3300"/>
                </a:solidFill>
                <a:latin typeface="Symbol" pitchFamily="18" charset="2"/>
              </a:rPr>
              <a:t>y</a:t>
            </a:r>
            <a:r>
              <a:rPr lang="en-GB" sz="1800" b="1" dirty="0">
                <a:solidFill>
                  <a:srgbClr val="FF3300"/>
                </a:solidFill>
              </a:rPr>
              <a:t> phenomenology @  FAIR</a:t>
            </a:r>
          </a:p>
          <a:p>
            <a:pPr marL="373063" indent="-277813" algn="l" defTabSz="414338">
              <a:spcBef>
                <a:spcPts val="72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73063" algn="l"/>
                <a:tab pos="788988" algn="l"/>
                <a:tab pos="1203325" algn="l"/>
                <a:tab pos="1617663" algn="l"/>
                <a:tab pos="2032000" algn="l"/>
                <a:tab pos="2447925" algn="l"/>
                <a:tab pos="2860675" algn="l"/>
                <a:tab pos="3276600" algn="l"/>
                <a:tab pos="3690938" algn="l"/>
                <a:tab pos="4106863" algn="l"/>
                <a:tab pos="4519613" algn="l"/>
                <a:tab pos="4935538" algn="l"/>
                <a:tab pos="5349875" algn="l"/>
                <a:tab pos="5765800" algn="l"/>
                <a:tab pos="6178550" algn="l"/>
                <a:tab pos="6594475" algn="l"/>
                <a:tab pos="7008813" algn="l"/>
                <a:tab pos="7423150" algn="l"/>
                <a:tab pos="7837488" algn="l"/>
                <a:tab pos="8251825" algn="l"/>
                <a:tab pos="8667750" algn="l"/>
              </a:tabLst>
            </a:pPr>
            <a:r>
              <a:rPr lang="en-GB" sz="1800" b="1" dirty="0" smtClean="0">
                <a:solidFill>
                  <a:srgbClr val="FF3300"/>
                </a:solidFill>
              </a:rPr>
              <a:t>Reconstruction performance with  </a:t>
            </a:r>
            <a:r>
              <a:rPr lang="en-GB" sz="1800" b="1" dirty="0">
                <a:solidFill>
                  <a:srgbClr val="FF3300"/>
                </a:solidFill>
              </a:rPr>
              <a:t>MUCH</a:t>
            </a:r>
          </a:p>
          <a:p>
            <a:pPr marL="373063" indent="-277813" algn="l" defTabSz="414338">
              <a:spcBef>
                <a:spcPts val="72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373063" algn="l"/>
                <a:tab pos="788988" algn="l"/>
                <a:tab pos="1203325" algn="l"/>
                <a:tab pos="1617663" algn="l"/>
                <a:tab pos="2032000" algn="l"/>
                <a:tab pos="2447925" algn="l"/>
                <a:tab pos="2860675" algn="l"/>
                <a:tab pos="3276600" algn="l"/>
                <a:tab pos="3690938" algn="l"/>
                <a:tab pos="4106863" algn="l"/>
                <a:tab pos="4519613" algn="l"/>
                <a:tab pos="4935538" algn="l"/>
                <a:tab pos="5349875" algn="l"/>
                <a:tab pos="5765800" algn="l"/>
                <a:tab pos="6178550" algn="l"/>
                <a:tab pos="6594475" algn="l"/>
                <a:tab pos="7008813" algn="l"/>
                <a:tab pos="7423150" algn="l"/>
                <a:tab pos="7837488" algn="l"/>
                <a:tab pos="8251825" algn="l"/>
                <a:tab pos="8667750" algn="l"/>
              </a:tabLst>
            </a:pPr>
            <a:r>
              <a:rPr lang="en-GB" sz="1800" b="1" dirty="0">
                <a:solidFill>
                  <a:srgbClr val="FF3300"/>
                </a:solidFill>
              </a:rPr>
              <a:t>Summary</a:t>
            </a:r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36781C-0B1D-41EE-A953-5A6F3490AAB7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7" name="Rectangle 6"/>
          <p:cNvSpPr/>
          <p:nvPr/>
        </p:nvSpPr>
        <p:spPr>
          <a:xfrm>
            <a:off x="228600" y="6443246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27088"/>
            <a:r>
              <a:rPr lang="en-US" sz="1400" i="1" dirty="0" smtClean="0">
                <a:solidFill>
                  <a:srgbClr val="FF0000"/>
                </a:solidFill>
              </a:rPr>
              <a:t>*</a:t>
            </a:r>
            <a:r>
              <a:rPr lang="en-US" sz="1600" i="1" dirty="0" smtClean="0">
                <a:solidFill>
                  <a:srgbClr val="FF0000"/>
                </a:solidFill>
              </a:rPr>
              <a:t>On leave from VECC, Kolkata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35814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800" b="1" dirty="0" smtClean="0">
                <a:solidFill>
                  <a:schemeClr val="tx1"/>
                </a:solidFill>
              </a:rPr>
              <a:t> Heavy </a:t>
            </a:r>
            <a:r>
              <a:rPr lang="en-US" sz="1800" b="1" dirty="0" err="1" smtClean="0">
                <a:solidFill>
                  <a:schemeClr val="tx1"/>
                </a:solidFill>
              </a:rPr>
              <a:t>Flavour</a:t>
            </a:r>
            <a:r>
              <a:rPr lang="en-US" sz="1800" b="1" dirty="0" smtClean="0">
                <a:solidFill>
                  <a:schemeClr val="tx1"/>
                </a:solidFill>
              </a:rPr>
              <a:t> Meet-2016,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February 3-5, </a:t>
            </a:r>
            <a:r>
              <a:rPr lang="en-US" sz="1800" b="1" dirty="0" smtClean="0">
                <a:solidFill>
                  <a:schemeClr val="tx1"/>
                </a:solidFill>
              </a:rPr>
              <a:t>2016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SINP, Kolkata</a:t>
            </a:r>
            <a:endParaRPr lang="en-IN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6705600" cy="457200"/>
          </a:xfrm>
          <a:noFill/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Initial state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parton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shadowing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295400" y="59508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 0.18 Anti-shadowing @ SPS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 0.45 Shadowing @ FAIR</a:t>
            </a:r>
          </a:p>
        </p:txBody>
      </p:sp>
      <p:sp>
        <p:nvSpPr>
          <p:cNvPr id="256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E7432-4695-4AF1-8012-6362D7E68D85}" type="slidenum">
              <a:rPr lang="it-IT" smtClean="0"/>
              <a:pPr/>
              <a:t>10</a:t>
            </a:fld>
            <a:endParaRPr lang="it-IT" smtClean="0"/>
          </a:p>
        </p:txBody>
      </p:sp>
      <p:pic>
        <p:nvPicPr>
          <p:cNvPr id="25607" name="Picture 7" descr="C:\Users\Partha\Downloads\nPDF.Au.EPS09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88459"/>
            <a:ext cx="6400800" cy="40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7162800" y="4038600"/>
            <a:ext cx="0" cy="1219200"/>
          </a:xfrm>
          <a:prstGeom prst="straightConnector1">
            <a:avLst/>
          </a:prstGeom>
          <a:ln w="38100">
            <a:solidFill>
              <a:srgbClr val="9900CC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6629400" y="3124201"/>
            <a:ext cx="0" cy="21335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867400" y="2297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SPS</a:t>
            </a:r>
            <a:endParaRPr lang="en-IN" sz="1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51624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CC"/>
                </a:solidFill>
              </a:rPr>
              <a:t>FAIR</a:t>
            </a:r>
            <a:endParaRPr lang="en-IN" sz="2000" b="1" dirty="0">
              <a:solidFill>
                <a:srgbClr val="9900CC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2400" y="685800"/>
            <a:ext cx="88392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EPS09 </a:t>
            </a:r>
            <a:r>
              <a:rPr lang="en-US" sz="2000" dirty="0" smtClean="0">
                <a:solidFill>
                  <a:schemeClr val="tx1"/>
                </a:solidFill>
              </a:rPr>
              <a:t>set of nuclear  </a:t>
            </a:r>
            <a:r>
              <a:rPr lang="en-US" sz="2000" dirty="0" err="1" smtClean="0">
                <a:solidFill>
                  <a:schemeClr val="tx1"/>
                </a:solidFill>
              </a:rPr>
              <a:t>parton</a:t>
            </a:r>
            <a:r>
              <a:rPr lang="en-US" sz="2000" dirty="0" smtClean="0">
                <a:solidFill>
                  <a:schemeClr val="tx1"/>
                </a:solidFill>
              </a:rPr>
              <a:t> distribution function (</a:t>
            </a:r>
            <a:r>
              <a:rPr lang="en-US" sz="2000" dirty="0" err="1" smtClean="0">
                <a:solidFill>
                  <a:schemeClr val="tx1"/>
                </a:solidFill>
              </a:rPr>
              <a:t>nPDF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(x,Q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,A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converts </a:t>
            </a:r>
            <a:r>
              <a:rPr lang="en-US" sz="2000" dirty="0">
                <a:solidFill>
                  <a:schemeClr val="tx1"/>
                </a:solidFill>
              </a:rPr>
              <a:t>free proton distributions into nuclear distribution assuming factorization: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(A, </a:t>
            </a:r>
            <a:r>
              <a:rPr lang="en-US" sz="2000" dirty="0" smtClean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)=</a:t>
            </a:r>
            <a:r>
              <a:rPr lang="en-US" sz="2000" dirty="0" err="1">
                <a:solidFill>
                  <a:srgbClr val="FF0000"/>
                </a:solidFill>
              </a:rPr>
              <a:t>R</a:t>
            </a:r>
            <a:r>
              <a:rPr lang="en-US" sz="2000" baseline="-25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(A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 x </a:t>
            </a:r>
            <a:r>
              <a:rPr lang="en-US" sz="2000" dirty="0" err="1">
                <a:solidFill>
                  <a:srgbClr val="FF0000"/>
                </a:solidFill>
              </a:rPr>
              <a:t>f</a:t>
            </a:r>
            <a:r>
              <a:rPr lang="en-US" sz="2000" baseline="-25000" dirty="0" err="1">
                <a:solidFill>
                  <a:srgbClr val="FF0000"/>
                </a:solidFill>
              </a:rPr>
              <a:t>i</a:t>
            </a:r>
            <a:r>
              <a:rPr lang="en-US" sz="2000" baseline="30000" dirty="0" err="1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6553200" cy="411163"/>
          </a:xfrm>
          <a:noFill/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Calibration of the model at SPS</a:t>
            </a:r>
          </a:p>
        </p:txBody>
      </p:sp>
      <p:pic>
        <p:nvPicPr>
          <p:cNvPr id="28675" name="Picture 3" descr="C:\Documents and Settings\Administrator\Desktop\Jpsi_talk\pA\NA50.450GeV.LI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3048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Documents and Settings\Administrator\Desktop\Jpsi_talk\Jpsi_pA_figures\NA50.450GeV.H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Documents and Settings\Administrator\Desktop\Jpsi_talk\Jpsi_pA_figures\NA50.400G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7620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Documents and Settings\Administrator\Desktop\Jpsi_talk\Jpsi_pA_figures\NA60.400Ge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Documents and Settings\Administrator\Desktop\Jpsi_talk\pA\NA50.200GeV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1242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 descr="C:\Documents and Settings\Administrator\Desktop\GauhatiMeeting\Jpsi_talk\Jpsi_pA_figures\NA60.158GeV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1413" y="3124200"/>
            <a:ext cx="29225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76200" y="5486400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Both F</a:t>
            </a:r>
            <a:r>
              <a:rPr lang="en-US" sz="1600" baseline="30000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(q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) &amp; F</a:t>
            </a:r>
            <a:r>
              <a:rPr lang="en-US" sz="1600" baseline="30000" dirty="0">
                <a:solidFill>
                  <a:schemeClr val="tx1"/>
                </a:solidFill>
              </a:rPr>
              <a:t>G</a:t>
            </a:r>
            <a:r>
              <a:rPr lang="en-US" sz="1600" dirty="0">
                <a:solidFill>
                  <a:schemeClr val="tx1"/>
                </a:solidFill>
              </a:rPr>
              <a:t>(q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) describe the available data reasonably well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Data are unable to distinguish different  color neutralization schemes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Extracted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values characterizing final state dissociation in the model show a non-negligible dependence on the energy of the incident proton </a:t>
            </a:r>
            <a:r>
              <a:rPr lang="en-US" sz="1600" dirty="0" smtClean="0">
                <a:solidFill>
                  <a:schemeClr val="tx1"/>
                </a:solidFill>
              </a:rPr>
              <a:t>beam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423863"/>
            <a:ext cx="3276600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1" i="1" dirty="0">
                <a:solidFill>
                  <a:srgbClr val="0000FF"/>
                </a:solidFill>
              </a:rPr>
              <a:t>Phys. Rev. C 84, 054914 (2011)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381000" y="198437"/>
            <a:ext cx="8229600" cy="411163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Prediction @ FAIR-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collisions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0" y="5410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Parameterizing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the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en-US" sz="1800" baseline="-25000" dirty="0" err="1">
                <a:solidFill>
                  <a:schemeClr val="tx1"/>
                </a:solidFill>
                <a:latin typeface="Verdana" pitchFamily="34" charset="0"/>
              </a:rPr>
              <a:t>Lab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dependence of 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aseline="30000" dirty="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and extrapolate to FAIR energy domain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More dissociation at lower energy collisions</a:t>
            </a:r>
            <a:endParaRPr lang="en-US" sz="2000" baseline="30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2590F-FBEF-4635-9B2E-62D2FF426895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Power law form: F</a:t>
            </a:r>
            <a:r>
              <a:rPr lang="en-US" sz="2000" baseline="30000" dirty="0" smtClean="0">
                <a:solidFill>
                  <a:srgbClr val="FF0000"/>
                </a:solidFill>
              </a:rPr>
              <a:t>(P)</a:t>
            </a:r>
            <a:r>
              <a:rPr lang="en-US" sz="2000" dirty="0" smtClean="0">
                <a:solidFill>
                  <a:srgbClr val="FF0000"/>
                </a:solidFill>
              </a:rPr>
              <a:t> (q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762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Gaussian form: F</a:t>
            </a:r>
            <a:r>
              <a:rPr lang="en-US" sz="2000" baseline="30000" dirty="0" smtClean="0">
                <a:solidFill>
                  <a:srgbClr val="FF0000"/>
                </a:solidFill>
              </a:rPr>
              <a:t>(G)</a:t>
            </a:r>
            <a:r>
              <a:rPr lang="en-US" sz="2000" dirty="0" smtClean="0">
                <a:solidFill>
                  <a:srgbClr val="FF0000"/>
                </a:solidFill>
              </a:rPr>
              <a:t> (q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3813"/>
            <a:ext cx="4419600" cy="39712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371600"/>
            <a:ext cx="4267201" cy="39301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Documents and Settings\Administrator\Desktop\Jpsi_talk\pA\CBM.30GeV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0" y="4473476"/>
            <a:ext cx="9144000" cy="230832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Larger suppression @ FAIR energy domain compared to SPS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Shadowing of the target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parton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densities in the initial state; larger dissociation in the final state (</a:t>
            </a:r>
            <a:r>
              <a:rPr lang="en-US" sz="1600" b="1" dirty="0" err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600" b="1" baseline="-25000" dirty="0" err="1">
                <a:solidFill>
                  <a:schemeClr val="tx1"/>
                </a:solidFill>
                <a:latin typeface="Verdana" pitchFamily="34" charset="0"/>
              </a:rPr>
              <a:t>abs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~ 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10 - 12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mb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@ 15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GeV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Lower be the beam energy higher is the difference between the amount of suppressions following two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hadronization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schemes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Can be tested with high statistics data from SIS-100 </a:t>
            </a:r>
            <a:r>
              <a:rPr lang="en-US" sz="1600" b="1" dirty="0" err="1" smtClean="0">
                <a:solidFill>
                  <a:schemeClr val="tx1"/>
                </a:solidFill>
                <a:latin typeface="Verdana" pitchFamily="34" charset="0"/>
              </a:rPr>
              <a:t>p+A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measurements</a:t>
            </a: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"/>
            <a:ext cx="8991600" cy="400110"/>
          </a:xfrm>
          <a:prstGeom prst="rec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1800" dirty="0"/>
              <a:t>     </a:t>
            </a:r>
            <a:r>
              <a:rPr lang="en-US" sz="2000" b="1" dirty="0"/>
              <a:t>Nuclear suppression in </a:t>
            </a:r>
            <a:r>
              <a:rPr lang="en-US" sz="2000" b="1" dirty="0" err="1"/>
              <a:t>p+A</a:t>
            </a:r>
            <a:r>
              <a:rPr lang="en-US" sz="2000" b="1" dirty="0"/>
              <a:t> collisions@ </a:t>
            </a:r>
            <a:r>
              <a:rPr lang="en-US" sz="2000" b="1" dirty="0" smtClean="0"/>
              <a:t>FAIR SIS-100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609600"/>
            <a:ext cx="62484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00FF"/>
                </a:solidFill>
              </a:rPr>
              <a:t>PPB, A. K. </a:t>
            </a:r>
            <a:r>
              <a:rPr lang="en-US" sz="1200" b="1" i="1" dirty="0" err="1" smtClean="0">
                <a:solidFill>
                  <a:srgbClr val="0000FF"/>
                </a:solidFill>
              </a:rPr>
              <a:t>Chaudhuri</a:t>
            </a:r>
            <a:r>
              <a:rPr lang="en-US" sz="1200" b="1" i="1" dirty="0" smtClean="0">
                <a:solidFill>
                  <a:srgbClr val="0000FF"/>
                </a:solidFill>
              </a:rPr>
              <a:t> and S. </a:t>
            </a:r>
            <a:r>
              <a:rPr lang="en-US" sz="1200" b="1" i="1" dirty="0" err="1" smtClean="0">
                <a:solidFill>
                  <a:srgbClr val="0000FF"/>
                </a:solidFill>
              </a:rPr>
              <a:t>Chattopadhyay</a:t>
            </a:r>
            <a:r>
              <a:rPr lang="en-US" sz="1200" b="1" i="1" dirty="0" smtClean="0">
                <a:solidFill>
                  <a:srgbClr val="0000FF"/>
                </a:solidFill>
              </a:rPr>
              <a:t>, Phys</a:t>
            </a:r>
            <a:r>
              <a:rPr lang="en-US" sz="1200" b="1" i="1" dirty="0">
                <a:solidFill>
                  <a:srgbClr val="0000FF"/>
                </a:solidFill>
              </a:rPr>
              <a:t>. Rev. C 84, 054914 (2011) </a:t>
            </a:r>
          </a:p>
        </p:txBody>
      </p:sp>
      <p:sp>
        <p:nvSpPr>
          <p:cNvPr id="3073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C176C-A851-45CA-A97B-2E5554C9758F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0" y="1219200"/>
            <a:ext cx="2286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= 30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143000"/>
            <a:ext cx="2286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= 15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4545BE-0857-4D3B-842D-088D67A451C3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52400" y="1066800"/>
            <a:ext cx="8839200" cy="54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chemeClr val="tx1"/>
                </a:solidFill>
              </a:rPr>
              <a:t>Define </a:t>
            </a:r>
            <a:r>
              <a:rPr lang="en-US" sz="2800" dirty="0">
                <a:solidFill>
                  <a:schemeClr val="tx1"/>
                </a:solidFill>
              </a:rPr>
              <a:t>collision time: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baseline="-25000" dirty="0" err="1">
                <a:solidFill>
                  <a:schemeClr val="tx1"/>
                </a:solidFill>
              </a:rPr>
              <a:t>coll</a:t>
            </a:r>
            <a:r>
              <a:rPr lang="en-US" sz="2800" baseline="-25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~ 2R</a:t>
            </a:r>
            <a:r>
              <a:rPr lang="en-US" sz="2800" baseline="-250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800" baseline="-25000" dirty="0" err="1">
                <a:solidFill>
                  <a:schemeClr val="tx1"/>
                </a:solidFill>
              </a:rPr>
              <a:t>CM</a:t>
            </a:r>
            <a:endParaRPr lang="en-US" sz="2800" baseline="-25000" dirty="0">
              <a:solidFill>
                <a:schemeClr val="tx1"/>
              </a:solidFill>
            </a:endParaRPr>
          </a:p>
          <a:p>
            <a:pPr algn="l" eaLnBrk="0" hangingPunct="0"/>
            <a:endParaRPr lang="en-US" sz="2800" baseline="-25000" dirty="0">
              <a:solidFill>
                <a:schemeClr val="tx1"/>
              </a:solidFill>
            </a:endParaRPr>
          </a:p>
          <a:p>
            <a:pPr algn="l" eaLnBrk="0" hangingPunct="0"/>
            <a:r>
              <a:rPr lang="en-US" sz="2800" dirty="0">
                <a:solidFill>
                  <a:schemeClr val="tx1"/>
                </a:solidFill>
              </a:rPr>
              <a:t>Degree of nuclear suppression depends on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baseline="-25000" dirty="0" err="1">
                <a:solidFill>
                  <a:schemeClr val="tx1"/>
                </a:solidFill>
              </a:rPr>
              <a:t>coll</a:t>
            </a:r>
            <a:endParaRPr lang="en-US" sz="2800" baseline="-25000" dirty="0">
              <a:solidFill>
                <a:schemeClr val="tx1"/>
              </a:solidFill>
            </a:endParaRPr>
          </a:p>
          <a:p>
            <a:pPr algn="l" eaLnBrk="0" hangingPunct="0"/>
            <a:endParaRPr lang="en-US" sz="2800" baseline="-25000" dirty="0">
              <a:solidFill>
                <a:schemeClr val="tx1"/>
              </a:solidFill>
            </a:endParaRPr>
          </a:p>
          <a:p>
            <a:pPr algn="l" eaLnBrk="0" hangingPunct="0"/>
            <a:r>
              <a:rPr lang="en-US" sz="2800" dirty="0">
                <a:solidFill>
                  <a:schemeClr val="tx1"/>
                </a:solidFill>
              </a:rPr>
              <a:t>At SPS ~ 1 fm (significant effect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  <a:p>
            <a:pPr algn="l" eaLnBrk="0" hangingPunct="0"/>
            <a:r>
              <a:rPr lang="en-US" sz="2800" dirty="0">
                <a:solidFill>
                  <a:schemeClr val="tx1"/>
                </a:solidFill>
              </a:rPr>
              <a:t>At FAIR  ~3 fm (probably most dominant effect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 eaLnBrk="0" hangingPunct="0"/>
            <a:endParaRPr lang="en-US" sz="2800" dirty="0" smtClean="0">
              <a:solidFill>
                <a:schemeClr val="tx1"/>
              </a:solidFill>
            </a:endParaRPr>
          </a:p>
          <a:p>
            <a:pPr algn="l" eaLnBrk="0" hangingPunct="0"/>
            <a:r>
              <a:rPr lang="en-US" sz="2800" dirty="0" smtClean="0">
                <a:solidFill>
                  <a:schemeClr val="tx1"/>
                </a:solidFill>
              </a:rPr>
              <a:t>J/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 formation time:</a:t>
            </a:r>
          </a:p>
          <a:p>
            <a:pPr algn="l" eaLnBrk="0" hangingPunct="0"/>
            <a:r>
              <a:rPr lang="en-US" sz="2800" dirty="0" smtClean="0">
                <a:solidFill>
                  <a:schemeClr val="tx1"/>
                </a:solidFill>
              </a:rPr>
              <a:t>Rest frame: </a:t>
            </a:r>
            <a:r>
              <a:rPr lang="en-US" sz="280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800" baseline="-25000" dirty="0" smtClean="0">
                <a:solidFill>
                  <a:schemeClr val="tx1"/>
                </a:solidFill>
              </a:rPr>
              <a:t>/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~ 0.8 – 0.9 fm</a:t>
            </a:r>
          </a:p>
          <a:p>
            <a:pPr algn="l" eaLnBrk="0" hangingPunct="0"/>
            <a:r>
              <a:rPr lang="en-US" sz="2800" dirty="0" smtClean="0">
                <a:solidFill>
                  <a:schemeClr val="tx1"/>
                </a:solidFill>
              </a:rPr>
              <a:t>Collision frame: </a:t>
            </a:r>
            <a:r>
              <a:rPr lang="en-US" sz="2800" dirty="0" err="1" smtClean="0">
                <a:solidFill>
                  <a:schemeClr val="tx1"/>
                </a:solidFill>
              </a:rPr>
              <a:t>t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800" baseline="-25000" dirty="0" smtClean="0">
                <a:solidFill>
                  <a:schemeClr val="tx1"/>
                </a:solidFill>
              </a:rPr>
              <a:t>/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 ~ </a:t>
            </a:r>
            <a:r>
              <a:rPr lang="en-US" sz="2800" dirty="0" err="1" smtClean="0">
                <a:solidFill>
                  <a:schemeClr val="tx1"/>
                </a:solidFill>
                <a:latin typeface="Symbol" pitchFamily="18" charset="2"/>
              </a:rPr>
              <a:t>gt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800" baseline="-25000" dirty="0" smtClean="0">
                <a:solidFill>
                  <a:schemeClr val="tx1"/>
                </a:solidFill>
              </a:rPr>
              <a:t>/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y   </a:t>
            </a:r>
          </a:p>
          <a:p>
            <a:pPr algn="l" eaLnBrk="0" hangingPunct="0"/>
            <a:endParaRPr lang="en-US" sz="2800" dirty="0" smtClean="0">
              <a:solidFill>
                <a:schemeClr val="tx1"/>
              </a:solidFill>
              <a:latin typeface="Symbol" pitchFamily="18" charset="2"/>
            </a:endParaRPr>
          </a:p>
          <a:p>
            <a:pPr algn="l" eaLnBrk="0" hangingPunct="0"/>
            <a:r>
              <a:rPr lang="en-US" sz="2800" dirty="0" smtClean="0">
                <a:solidFill>
                  <a:schemeClr val="tx1"/>
                </a:solidFill>
              </a:rPr>
              <a:t>At FAIR produced medium would see fully formed J/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 resonances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6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Time scales in nuclear collisions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871818"/>
            <a:ext cx="5029200" cy="36239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kern="0" dirty="0">
                <a:solidFill>
                  <a:schemeClr val="tx1"/>
                </a:solidFill>
                <a:ea typeface="+mj-ea"/>
              </a:rPr>
              <a:t>J/</a:t>
            </a:r>
            <a:r>
              <a:rPr lang="en-US" sz="2400" kern="0" dirty="0">
                <a:solidFill>
                  <a:schemeClr val="tx1"/>
                </a:solidFill>
                <a:latin typeface="Symbol" pitchFamily="18" charset="2"/>
                <a:ea typeface="+mj-ea"/>
              </a:rPr>
              <a:t>y</a:t>
            </a:r>
            <a:r>
              <a:rPr lang="en-US" sz="2400" kern="0" dirty="0">
                <a:solidFill>
                  <a:schemeClr val="tx1"/>
                </a:solidFill>
                <a:ea typeface="+mj-ea"/>
              </a:rPr>
              <a:t> production in nuclear </a:t>
            </a:r>
            <a:r>
              <a:rPr lang="en-US" sz="2400" kern="0" dirty="0" smtClean="0">
                <a:solidFill>
                  <a:schemeClr val="tx1"/>
                </a:solidFill>
                <a:ea typeface="+mj-ea"/>
              </a:rPr>
              <a:t>collisions: initial state effect </a:t>
            </a:r>
            <a:endParaRPr lang="en-US" sz="2400" kern="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828800"/>
            <a:ext cx="23637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SPS: </a:t>
            </a:r>
            <a:r>
              <a:rPr lang="en-US" sz="1400" b="1" dirty="0" err="1">
                <a:solidFill>
                  <a:srgbClr val="0000FF"/>
                </a:solidFill>
              </a:rPr>
              <a:t>Pb+Pb</a:t>
            </a:r>
            <a:r>
              <a:rPr lang="en-US" sz="1400" b="1" dirty="0">
                <a:solidFill>
                  <a:srgbClr val="0000FF"/>
                </a:solidFill>
              </a:rPr>
              <a:t> @ 158 A </a:t>
            </a:r>
            <a:r>
              <a:rPr lang="en-US" sz="1400" b="1" dirty="0" err="1">
                <a:solidFill>
                  <a:srgbClr val="0000FF"/>
                </a:solidFill>
              </a:rPr>
              <a:t>GeV</a:t>
            </a:r>
            <a:endParaRPr lang="en-IN" sz="1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971800"/>
            <a:ext cx="2325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</a:rPr>
              <a:t>CBM: </a:t>
            </a:r>
            <a:r>
              <a:rPr lang="en-US" sz="1400" b="1" dirty="0" err="1">
                <a:solidFill>
                  <a:srgbClr val="FF0000"/>
                </a:solidFill>
              </a:rPr>
              <a:t>Au+Au</a:t>
            </a:r>
            <a:r>
              <a:rPr lang="en-US" sz="1400" b="1" dirty="0">
                <a:solidFill>
                  <a:srgbClr val="FF0000"/>
                </a:solidFill>
              </a:rPr>
              <a:t> @ 30 A </a:t>
            </a:r>
            <a:r>
              <a:rPr lang="en-US" sz="1400" b="1" dirty="0" err="1">
                <a:solidFill>
                  <a:srgbClr val="FF0000"/>
                </a:solidFill>
              </a:rPr>
              <a:t>GeV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8600" y="4495800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Implementation of local shadowing, with shadowing parameter dependent on local density</a:t>
            </a:r>
          </a:p>
          <a:p>
            <a:pPr algn="l"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Enhancement </a:t>
            </a:r>
            <a:r>
              <a:rPr lang="en-US" sz="1600" dirty="0">
                <a:solidFill>
                  <a:schemeClr val="tx1"/>
                </a:solidFill>
              </a:rPr>
              <a:t>of the gluon densities inside target and projectile nucleons: </a:t>
            </a:r>
          </a:p>
          <a:p>
            <a:pPr algn="l">
              <a:defRPr/>
            </a:pPr>
            <a:r>
              <a:rPr lang="en-US" sz="1600" i="1" dirty="0">
                <a:solidFill>
                  <a:srgbClr val="FF0000"/>
                </a:solidFill>
              </a:rPr>
              <a:t>Anti-shadowing effects in J/</a:t>
            </a:r>
            <a:r>
              <a:rPr lang="en-US" sz="1600" i="1" dirty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1600" i="1" dirty="0">
                <a:solidFill>
                  <a:srgbClr val="FF0000"/>
                </a:solidFill>
              </a:rPr>
              <a:t> production @ SPS</a:t>
            </a:r>
          </a:p>
          <a:p>
            <a:pPr algn="l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/>
                </a:solidFill>
              </a:rPr>
              <a:t>Depletion of the gluon and quark densities  inside target and projectile nucleons</a:t>
            </a:r>
          </a:p>
          <a:p>
            <a:pPr algn="l">
              <a:defRPr/>
            </a:pPr>
            <a:r>
              <a:rPr lang="en-US" sz="1600" i="1" dirty="0">
                <a:solidFill>
                  <a:srgbClr val="FF0000"/>
                </a:solidFill>
              </a:rPr>
              <a:t>Shadowing effects @ FAIR </a:t>
            </a:r>
          </a:p>
          <a:p>
            <a:pPr algn="l">
              <a:defRPr/>
            </a:pPr>
            <a:endParaRPr lang="en-US" sz="1600" i="1" dirty="0">
              <a:solidFill>
                <a:schemeClr val="tx1"/>
              </a:solidFill>
            </a:endParaRPr>
          </a:p>
          <a:p>
            <a:pPr marL="400050" indent="-400050" algn="l">
              <a:defRPr/>
            </a:pPr>
            <a:r>
              <a:rPr lang="en-US" sz="1600" dirty="0">
                <a:solidFill>
                  <a:schemeClr val="tx1"/>
                </a:solidFill>
              </a:rPr>
              <a:t>Strongest effects in central collisions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33400"/>
            <a:ext cx="6248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Arial" charset="0"/>
                <a:cs typeface="Arial" charset="0"/>
              </a:rPr>
              <a:t>Variation of the shadowing function </a:t>
            </a:r>
            <a:r>
              <a:rPr lang="en-US" sz="2000" b="1" i="1" dirty="0">
                <a:solidFill>
                  <a:schemeClr val="accent1">
                    <a:lumMod val="10000"/>
                  </a:schemeClr>
                </a:solidFill>
                <a:latin typeface="Arial" charset="0"/>
                <a:cs typeface="Arial" charset="0"/>
              </a:rPr>
              <a:t>S</a:t>
            </a:r>
            <a:r>
              <a:rPr lang="en-US" sz="2000" b="1" i="1" baseline="30000" dirty="0">
                <a:solidFill>
                  <a:schemeClr val="accent1">
                    <a:lumMod val="10000"/>
                  </a:schemeClr>
                </a:solidFill>
                <a:latin typeface="Arial" charset="0"/>
                <a:cs typeface="Arial" charset="0"/>
              </a:rPr>
              <a:t>AA </a:t>
            </a:r>
            <a:r>
              <a:rPr lang="en-US" sz="2000" b="1" i="1" dirty="0">
                <a:solidFill>
                  <a:schemeClr val="accent1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Arial" charset="0"/>
                <a:cs typeface="Arial" charset="0"/>
              </a:rPr>
              <a:t>with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artha\Desktop\psitodrell\figure8a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Partha\Desktop\psitodrell\figure8b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735138"/>
            <a:ext cx="441166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7400" y="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6600"/>
                </a:solidFill>
              </a:rPr>
              <a:t>Prediction @ FAIR</a:t>
            </a:r>
            <a:endParaRPr lang="en-IN" sz="2800" b="1" i="1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2925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CNM suppression in 30 A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Au+Au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collisions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03888"/>
            <a:ext cx="7467600" cy="1077912"/>
          </a:xfrm>
          <a:prstGeom prst="rect">
            <a:avLst/>
          </a:prstGeom>
          <a:solidFill>
            <a:schemeClr val="accent3"/>
          </a:solidFill>
          <a:ln w="25400">
            <a:noFill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Cold matter effects are more vigorous @ FAIR compared to SPS:</a:t>
            </a:r>
          </a:p>
          <a:p>
            <a:pPr marL="400050" indent="-400050" algn="l">
              <a:buFontTx/>
              <a:buAutoNum type="romanLcParenR"/>
              <a:defRPr/>
            </a:pP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Effective shadowing of the nuclear </a:t>
            </a:r>
            <a:r>
              <a:rPr lang="en-US" sz="1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pdfs</a:t>
            </a: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marL="400050" indent="-400050" algn="l">
              <a:buFontTx/>
              <a:buAutoNum type="romanLcParenR"/>
              <a:defRPr/>
            </a:pP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Larger final state dissociation (</a:t>
            </a: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1600" i="1" baseline="30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increases with decreasing </a:t>
            </a:r>
            <a:r>
              <a:rPr lang="en-US" sz="1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lang="en-US" sz="1600" i="1" baseline="-25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marL="400050" indent="-400050" algn="l">
              <a:buFontTx/>
              <a:buAutoNum type="romanLcParenR"/>
              <a:defRPr/>
            </a:pPr>
            <a:r>
              <a:rPr lang="en-US" sz="1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Larger collision time  (passing time) compared to SPS/RHIC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2296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  PPB, A.K. </a:t>
            </a:r>
            <a:r>
              <a:rPr lang="en-US" sz="1600" dirty="0" err="1" smtClean="0">
                <a:solidFill>
                  <a:schemeClr val="tx1"/>
                </a:solidFill>
              </a:rPr>
              <a:t>Chaudhuri</a:t>
            </a:r>
            <a:r>
              <a:rPr lang="en-US" sz="1600" dirty="0" smtClean="0">
                <a:solidFill>
                  <a:schemeClr val="tx1"/>
                </a:solidFill>
              </a:rPr>
              <a:t> and S. </a:t>
            </a:r>
            <a:r>
              <a:rPr lang="en-US" sz="1600" dirty="0" err="1" smtClean="0">
                <a:solidFill>
                  <a:schemeClr val="tx1"/>
                </a:solidFill>
              </a:rPr>
              <a:t>Chattopadhyay</a:t>
            </a:r>
            <a:r>
              <a:rPr lang="en-US" sz="1600" dirty="0" smtClean="0">
                <a:solidFill>
                  <a:schemeClr val="tx1"/>
                </a:solidFill>
              </a:rPr>
              <a:t>, Phys. Rev. C 85, 064911  (2012)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PPB, A.K. </a:t>
            </a:r>
            <a:r>
              <a:rPr lang="en-US" sz="1600" dirty="0" err="1" smtClean="0">
                <a:solidFill>
                  <a:schemeClr val="tx1"/>
                </a:solidFill>
              </a:rPr>
              <a:t>Chauduri</a:t>
            </a:r>
            <a:r>
              <a:rPr lang="en-US" sz="1600" dirty="0" smtClean="0">
                <a:solidFill>
                  <a:schemeClr val="tx1"/>
                </a:solidFill>
              </a:rPr>
              <a:t> and S. </a:t>
            </a:r>
            <a:r>
              <a:rPr lang="en-US" sz="1600" dirty="0" err="1" smtClean="0">
                <a:solidFill>
                  <a:schemeClr val="tx1"/>
                </a:solidFill>
              </a:rPr>
              <a:t>Chattopadhyay</a:t>
            </a:r>
            <a:r>
              <a:rPr lang="en-US" sz="1600" dirty="0" smtClean="0">
                <a:solidFill>
                  <a:schemeClr val="tx1"/>
                </a:solidFill>
              </a:rPr>
              <a:t>, Phys. Rev. C 89, 044912 (2014)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             </a:t>
            </a:r>
            <a:r>
              <a:rPr lang="en-US" sz="2800" b="1" dirty="0" smtClean="0">
                <a:solidFill>
                  <a:schemeClr val="tx1"/>
                </a:solidFill>
              </a:rPr>
              <a:t>Anomalous suppression @ FAIR:I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  </a:t>
            </a:r>
            <a:r>
              <a:rPr lang="en-US" sz="1800" b="1" dirty="0" smtClean="0">
                <a:solidFill>
                  <a:schemeClr val="tx1"/>
                </a:solidFill>
              </a:rPr>
              <a:t>First calculations from HSD group </a:t>
            </a:r>
            <a:endParaRPr lang="en-IN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1219200"/>
            <a:ext cx="807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1600" baseline="0" dirty="0" smtClean="0">
                <a:solidFill>
                  <a:srgbClr val="0000FF"/>
                </a:solidFill>
              </a:rPr>
              <a:t>(Olena </a:t>
            </a:r>
            <a:r>
              <a:rPr lang="de-DE" sz="1600" baseline="0" dirty="0">
                <a:solidFill>
                  <a:srgbClr val="0000FF"/>
                </a:solidFill>
              </a:rPr>
              <a:t>Linnyk et al.,  </a:t>
            </a:r>
            <a:r>
              <a:rPr lang="en-US" sz="1600" baseline="0" dirty="0" err="1" smtClean="0">
                <a:solidFill>
                  <a:srgbClr val="0000FF"/>
                </a:solidFill>
              </a:rPr>
              <a:t>arXiv:nucl-th</a:t>
            </a:r>
            <a:r>
              <a:rPr lang="en-US" sz="1600" baseline="0" dirty="0" smtClean="0">
                <a:solidFill>
                  <a:srgbClr val="0000FF"/>
                </a:solidFill>
              </a:rPr>
              <a:t>/0612049, </a:t>
            </a:r>
            <a:r>
              <a:rPr lang="en-US" sz="1600" baseline="0" dirty="0" err="1" smtClean="0">
                <a:solidFill>
                  <a:srgbClr val="0000FF"/>
                </a:solidFill>
              </a:rPr>
              <a:t>Nuc</a:t>
            </a:r>
            <a:r>
              <a:rPr lang="en-US" sz="1600" dirty="0" err="1" smtClean="0">
                <a:solidFill>
                  <a:srgbClr val="0000FF"/>
                </a:solidFill>
              </a:rPr>
              <a:t>l</a:t>
            </a:r>
            <a:r>
              <a:rPr lang="en-US" sz="1600" dirty="0" smtClean="0">
                <a:solidFill>
                  <a:srgbClr val="0000FF"/>
                </a:solidFill>
              </a:rPr>
              <a:t>. Phys. A786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:1</a:t>
            </a:r>
            <a:r>
              <a:rPr lang="en-US" sz="1600" dirty="0" smtClean="0">
                <a:solidFill>
                  <a:srgbClr val="0000FF"/>
                </a:solidFill>
              </a:rPr>
              <a:t>83 – 200,</a:t>
            </a:r>
            <a:r>
              <a:rPr lang="en-US" sz="1600" baseline="0" dirty="0" smtClean="0">
                <a:solidFill>
                  <a:srgbClr val="0000FF"/>
                </a:solidFill>
              </a:rPr>
              <a:t>2007.</a:t>
            </a:r>
            <a:endParaRPr lang="en-GB" sz="1600" baseline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57290"/>
            <a:ext cx="8686800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Two distinct scenarios have been considered: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arenBoth"/>
            </a:pPr>
            <a:r>
              <a:rPr lang="en-US" sz="2000" b="1" dirty="0" smtClean="0">
                <a:solidFill>
                  <a:srgbClr val="FF0000"/>
                </a:solidFill>
              </a:rPr>
              <a:t>QGP threshold melting (</a:t>
            </a:r>
            <a:r>
              <a:rPr lang="en-US" sz="2000" b="1" dirty="0" err="1" smtClean="0">
                <a:solidFill>
                  <a:srgbClr val="FF0000"/>
                </a:solidFill>
              </a:rPr>
              <a:t>Satz</a:t>
            </a:r>
            <a:r>
              <a:rPr lang="en-US" sz="2000" b="1" dirty="0" smtClean="0">
                <a:solidFill>
                  <a:srgbClr val="FF0000"/>
                </a:solidFill>
              </a:rPr>
              <a:t> et al’ 03):</a:t>
            </a:r>
          </a:p>
          <a:p>
            <a:pPr marL="514350" indent="-514350" algn="l"/>
            <a:endParaRPr lang="en-US" sz="2000" b="1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1800" dirty="0" smtClean="0">
                <a:solidFill>
                  <a:schemeClr val="tx1"/>
                </a:solidFill>
              </a:rPr>
              <a:t>Based on Debye screening </a:t>
            </a:r>
          </a:p>
          <a:p>
            <a:pPr marL="514350" indent="-514350" algn="l"/>
            <a:r>
              <a:rPr lang="en-US" sz="1800" dirty="0" smtClean="0">
                <a:solidFill>
                  <a:schemeClr val="tx1"/>
                </a:solidFill>
              </a:rPr>
              <a:t>        Different states have different melting temperatures and hence different dissociation densities: 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en-US" sz="1800" b="1" baseline="-25000" dirty="0" smtClean="0">
                <a:solidFill>
                  <a:schemeClr val="tx1"/>
                </a:solidFill>
              </a:rPr>
              <a:t>d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~ (</a:t>
            </a:r>
            <a:r>
              <a:rPr lang="en-US" sz="1800" b="1" dirty="0" smtClean="0">
                <a:solidFill>
                  <a:schemeClr val="tx1"/>
                </a:solidFill>
              </a:rPr>
              <a:t>T</a:t>
            </a:r>
            <a:r>
              <a:rPr lang="en-US" sz="1800" b="1" baseline="-25000" dirty="0" smtClean="0">
                <a:solidFill>
                  <a:schemeClr val="tx1"/>
                </a:solidFill>
              </a:rPr>
              <a:t>d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4</a:t>
            </a:r>
          </a:p>
          <a:p>
            <a:pPr marL="514350" indent="-514350" algn="l"/>
            <a:r>
              <a:rPr lang="en-US" sz="1800" dirty="0" smtClean="0">
                <a:solidFill>
                  <a:schemeClr val="tx1"/>
                </a:solidFill>
              </a:rPr>
              <a:t>         if local energy density 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x,y,</a:t>
            </a:r>
            <a:r>
              <a:rPr lang="en-US" sz="180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</a:rPr>
              <a:t>)</a:t>
            </a:r>
            <a:r>
              <a:rPr lang="en-US" sz="1800" dirty="0" smtClean="0">
                <a:solidFill>
                  <a:schemeClr val="tx1"/>
                </a:solidFill>
              </a:rPr>
              <a:t> &gt; 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en-US" sz="1800" baseline="-25000" dirty="0" smtClean="0">
                <a:solidFill>
                  <a:schemeClr val="tx1"/>
                </a:solidFill>
              </a:rPr>
              <a:t>d, </a:t>
            </a:r>
            <a:r>
              <a:rPr lang="en-US" sz="1800" dirty="0" smtClean="0">
                <a:solidFill>
                  <a:schemeClr val="tx1"/>
                </a:solidFill>
              </a:rPr>
              <a:t>corresponding state fully suppressed</a:t>
            </a:r>
          </a:p>
          <a:p>
            <a:pPr marL="514350" indent="-514350" algn="l"/>
            <a:r>
              <a:rPr lang="en-US" sz="1800" dirty="0" smtClean="0">
                <a:solidFill>
                  <a:schemeClr val="tx1"/>
                </a:solidFill>
              </a:rPr>
              <a:t>         valid for 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x,y,</a:t>
            </a:r>
            <a:r>
              <a:rPr lang="en-US" sz="180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</a:rPr>
              <a:t>) &gt; </a:t>
            </a:r>
            <a:r>
              <a:rPr lang="en-US" sz="1800" dirty="0" err="1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~ 1 </a:t>
            </a:r>
            <a:r>
              <a:rPr lang="en-US" sz="1800" dirty="0" err="1" smtClean="0">
                <a:solidFill>
                  <a:schemeClr val="tx1"/>
                </a:solidFill>
              </a:rPr>
              <a:t>GeV</a:t>
            </a:r>
            <a:r>
              <a:rPr lang="en-US" sz="1800" dirty="0" smtClean="0">
                <a:solidFill>
                  <a:schemeClr val="tx1"/>
                </a:solidFill>
              </a:rPr>
              <a:t>/fm</a:t>
            </a:r>
            <a:r>
              <a:rPr lang="en-US" sz="1800" baseline="30000" dirty="0" smtClean="0">
                <a:solidFill>
                  <a:schemeClr val="tx1"/>
                </a:solidFill>
              </a:rPr>
              <a:t>3</a:t>
            </a:r>
          </a:p>
          <a:p>
            <a:pPr marL="514350" indent="-514350" algn="l"/>
            <a:endParaRPr lang="en-US" sz="1800" baseline="300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000" b="1" dirty="0" smtClean="0">
                <a:solidFill>
                  <a:srgbClr val="FF0000"/>
                </a:solidFill>
              </a:rPr>
              <a:t>(b) </a:t>
            </a:r>
            <a:r>
              <a:rPr lang="en-US" sz="2000" b="1" dirty="0" err="1" smtClean="0">
                <a:solidFill>
                  <a:srgbClr val="FF0000"/>
                </a:solidFill>
              </a:rPr>
              <a:t>Hadronic</a:t>
            </a:r>
            <a:r>
              <a:rPr lang="en-US" sz="2000" b="1" dirty="0" smtClean="0">
                <a:solidFill>
                  <a:srgbClr val="FF0000"/>
                </a:solidFill>
              </a:rPr>
              <a:t> co-mover dissociation  </a:t>
            </a:r>
            <a:r>
              <a:rPr lang="de-DE" sz="2000" dirty="0" smtClean="0">
                <a:solidFill>
                  <a:srgbClr val="FF0000"/>
                </a:solidFill>
              </a:rPr>
              <a:t>[Gavin &amp; Vogt, Capella et al.`97]:</a:t>
            </a:r>
          </a:p>
          <a:p>
            <a:pPr marL="514350" indent="-514350" algn="l"/>
            <a:endParaRPr lang="de-DE" sz="2000" dirty="0" smtClean="0">
              <a:solidFill>
                <a:srgbClr val="FF0000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chemeClr val="tx1"/>
                </a:solidFill>
              </a:rPr>
              <a:t>Suppression by low energy inelastic scattering with co-moving mesons</a:t>
            </a:r>
            <a:r>
              <a:rPr lang="de-DE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</a:pPr>
            <a:endParaRPr lang="de-DE" sz="1800" b="1" dirty="0" smtClean="0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</a:pPr>
            <a:endParaRPr lang="de-DE" sz="1800" b="1" i="1" dirty="0" smtClean="0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de-DE" sz="1800" b="1" i="1" dirty="0" smtClean="0">
                <a:solidFill>
                  <a:schemeClr val="tx1"/>
                </a:solidFill>
              </a:rPr>
              <a:t>Both the scenarios can explain the heavy-ion data at SPS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5867400" y="1219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baseline="0">
              <a:solidFill>
                <a:schemeClr val="tx1"/>
              </a:solidFill>
              <a:effectLst/>
              <a:latin typeface="cmex10" pitchFamily="34" charset="0"/>
            </a:endParaRP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76200" y="49530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80000"/>
              <a:buFont typeface="Arial" pitchFamily="34" charset="0"/>
              <a:buChar char="•"/>
            </a:pPr>
            <a:r>
              <a:rPr lang="de-DE" sz="1600" baseline="0" dirty="0" smtClean="0">
                <a:solidFill>
                  <a:schemeClr val="tx1"/>
                </a:solidFill>
              </a:rPr>
              <a:t>CNM suppression employed</a:t>
            </a:r>
            <a:r>
              <a:rPr lang="de-DE" sz="1600" dirty="0" smtClean="0">
                <a:solidFill>
                  <a:schemeClr val="tx1"/>
                </a:solidFill>
              </a:rPr>
              <a:t> via Glauber model, with </a:t>
            </a:r>
            <a:r>
              <a:rPr lang="de-DE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de-DE" sz="1600" baseline="-25000" dirty="0" smtClean="0">
                <a:solidFill>
                  <a:schemeClr val="tx1"/>
                </a:solidFill>
              </a:rPr>
              <a:t>abs</a:t>
            </a:r>
            <a:r>
              <a:rPr lang="de-DE" sz="1600" dirty="0" smtClean="0">
                <a:solidFill>
                  <a:schemeClr val="tx1"/>
                </a:solidFill>
              </a:rPr>
              <a:t> ~ 4.5 mb (the then available value)    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80000"/>
              <a:buFont typeface="Arial" pitchFamily="34" charset="0"/>
              <a:buChar char="•"/>
            </a:pPr>
            <a:r>
              <a:rPr lang="de-DE" sz="1600" baseline="0" dirty="0" smtClean="0">
                <a:solidFill>
                  <a:schemeClr val="tx1"/>
                </a:solidFill>
              </a:rPr>
              <a:t>Different </a:t>
            </a:r>
            <a:r>
              <a:rPr lang="de-DE" sz="1600" baseline="0" dirty="0">
                <a:solidFill>
                  <a:schemeClr val="tx1"/>
                </a:solidFill>
              </a:rPr>
              <a:t>scenarios can be distinguished already at FAIR energies</a:t>
            </a:r>
            <a:r>
              <a:rPr lang="de-DE" sz="1600" baseline="0" dirty="0" smtClean="0">
                <a:solidFill>
                  <a:schemeClr val="tx1"/>
                </a:solidFill>
              </a:rPr>
              <a:t>:</a:t>
            </a:r>
            <a:endParaRPr lang="de-DE" sz="1600" baseline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80000"/>
            </a:pPr>
            <a:r>
              <a:rPr lang="de-DE" sz="1600" baseline="0" dirty="0" smtClean="0">
                <a:solidFill>
                  <a:schemeClr val="tx1"/>
                </a:solidFill>
                <a:latin typeface="Symbol" pitchFamily="18" charset="2"/>
              </a:rPr>
              <a:t>      Y</a:t>
            </a:r>
            <a:r>
              <a:rPr lang="de-DE" sz="1600" baseline="0" dirty="0">
                <a:solidFill>
                  <a:schemeClr val="tx1"/>
                </a:solidFill>
              </a:rPr>
              <a:t>´ over J/</a:t>
            </a:r>
            <a:r>
              <a:rPr lang="de-DE" sz="1600" baseline="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600" baseline="0" dirty="0">
                <a:solidFill>
                  <a:schemeClr val="tx1"/>
                </a:solidFill>
              </a:rPr>
              <a:t>ratio </a:t>
            </a:r>
            <a:r>
              <a:rPr lang="de-DE" sz="1600" baseline="0" dirty="0" smtClean="0">
                <a:solidFill>
                  <a:schemeClr val="tx1"/>
                </a:solidFill>
              </a:rPr>
              <a:t>and survival probability are </a:t>
            </a:r>
            <a:r>
              <a:rPr lang="de-DE" sz="1600" baseline="0" dirty="0">
                <a:solidFill>
                  <a:schemeClr val="tx1"/>
                </a:solidFill>
              </a:rPr>
              <a:t>lower in the comover absorption model </a:t>
            </a:r>
            <a:r>
              <a:rPr lang="de-DE" sz="1600" baseline="0" dirty="0" smtClean="0">
                <a:solidFill>
                  <a:schemeClr val="tx1"/>
                </a:solidFill>
              </a:rPr>
              <a:t>since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baseline="0" dirty="0" smtClean="0">
                <a:solidFill>
                  <a:schemeClr val="tx1"/>
                </a:solidFill>
              </a:rPr>
              <a:t>the </a:t>
            </a:r>
            <a:r>
              <a:rPr lang="de-DE" sz="1600" baseline="0" dirty="0">
                <a:solidFill>
                  <a:schemeClr val="tx1"/>
                </a:solidFill>
              </a:rPr>
              <a:t>average </a:t>
            </a:r>
            <a:r>
              <a:rPr lang="de-DE" sz="1600" baseline="0" dirty="0" smtClean="0">
                <a:solidFill>
                  <a:schemeClr val="tx1"/>
                </a:solidFill>
              </a:rPr>
              <a:t>comover density </a:t>
            </a:r>
            <a:r>
              <a:rPr lang="de-DE" sz="1600" baseline="0" dirty="0">
                <a:solidFill>
                  <a:schemeClr val="tx1"/>
                </a:solidFill>
              </a:rPr>
              <a:t>decreases only moderately with lower bombarding energy whereas  the energy density decreases </a:t>
            </a:r>
            <a:r>
              <a:rPr lang="de-DE" sz="1600" baseline="0" dirty="0" smtClean="0">
                <a:solidFill>
                  <a:schemeClr val="tx1"/>
                </a:solidFill>
              </a:rPr>
              <a:t>rapidly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endParaRPr lang="de-DE" sz="1600" baseline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80000"/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No collisional dissociation in the plasma phase  </a:t>
            </a:r>
            <a:endParaRPr lang="de-DE" sz="1600" baseline="0" dirty="0">
              <a:solidFill>
                <a:schemeClr val="tx1"/>
              </a:solidFill>
            </a:endParaRPr>
          </a:p>
        </p:txBody>
      </p:sp>
      <p:pic>
        <p:nvPicPr>
          <p:cNvPr id="2857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305800" cy="3886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D31C-05D8-4F54-B04A-D6AA979E57F1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400" y="4419600"/>
            <a:ext cx="807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1600" baseline="0" dirty="0" smtClean="0">
                <a:solidFill>
                  <a:srgbClr val="0000FF"/>
                </a:solidFill>
              </a:rPr>
              <a:t>Olena </a:t>
            </a:r>
            <a:r>
              <a:rPr lang="de-DE" sz="1600" baseline="0" dirty="0">
                <a:solidFill>
                  <a:srgbClr val="0000FF"/>
                </a:solidFill>
              </a:rPr>
              <a:t>Linnyk et al.,  </a:t>
            </a:r>
            <a:r>
              <a:rPr lang="en-US" sz="1600" baseline="0" dirty="0" err="1" smtClean="0">
                <a:solidFill>
                  <a:srgbClr val="0000FF"/>
                </a:solidFill>
              </a:rPr>
              <a:t>arXiv:nucl-th</a:t>
            </a:r>
            <a:r>
              <a:rPr lang="en-US" sz="1600" baseline="0" dirty="0" smtClean="0">
                <a:solidFill>
                  <a:srgbClr val="0000FF"/>
                </a:solidFill>
              </a:rPr>
              <a:t>/0612049, </a:t>
            </a:r>
            <a:r>
              <a:rPr lang="en-US" sz="1600" baseline="0" dirty="0" err="1" smtClean="0">
                <a:solidFill>
                  <a:srgbClr val="0000FF"/>
                </a:solidFill>
              </a:rPr>
              <a:t>Nuc</a:t>
            </a:r>
            <a:r>
              <a:rPr lang="en-US" sz="1600" dirty="0" err="1" smtClean="0">
                <a:solidFill>
                  <a:srgbClr val="0000FF"/>
                </a:solidFill>
              </a:rPr>
              <a:t>l</a:t>
            </a:r>
            <a:r>
              <a:rPr lang="en-US" sz="1600" dirty="0" smtClean="0">
                <a:solidFill>
                  <a:srgbClr val="0000FF"/>
                </a:solidFill>
              </a:rPr>
              <a:t>. Phys. A786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:1</a:t>
            </a:r>
            <a:r>
              <a:rPr lang="en-US" sz="1600" dirty="0" smtClean="0">
                <a:solidFill>
                  <a:srgbClr val="0000FF"/>
                </a:solidFill>
              </a:rPr>
              <a:t>83 – 200,</a:t>
            </a:r>
            <a:r>
              <a:rPr lang="en-US" sz="1600" baseline="0" dirty="0" smtClean="0">
                <a:solidFill>
                  <a:srgbClr val="0000FF"/>
                </a:solidFill>
              </a:rPr>
              <a:t>2007.</a:t>
            </a:r>
            <a:endParaRPr lang="en-GB" sz="1600" baseline="0" dirty="0">
              <a:solidFill>
                <a:srgbClr val="0000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9216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HSD predictions for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charmonium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suppression at FAIR</a:t>
            </a:r>
            <a:endParaRPr lang="en-I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77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</a:rPr>
              <a:t>Anomalous suppression @ </a:t>
            </a:r>
            <a:r>
              <a:rPr lang="en-US" sz="2400" b="1" dirty="0" smtClean="0">
                <a:solidFill>
                  <a:schemeClr val="accent1">
                    <a:lumMod val="10000"/>
                  </a:schemeClr>
                </a:solidFill>
              </a:rPr>
              <a:t>FAIR : II</a:t>
            </a:r>
            <a:endParaRPr lang="en-US" sz="24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6200" y="1020901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Effect of Debye screening in a hot baryonic plasma using a different variant of threshold model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In-medium Debye radius </a:t>
            </a:r>
            <a:r>
              <a:rPr lang="en-US" sz="1800" dirty="0" err="1">
                <a:solidFill>
                  <a:schemeClr val="tx1"/>
                </a:solidFill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T,</a:t>
            </a: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aseline="-25000" dirty="0" err="1">
                <a:solidFill>
                  <a:schemeClr val="tx1"/>
                </a:solidFill>
              </a:rPr>
              <a:t>q</a:t>
            </a:r>
            <a:r>
              <a:rPr lang="en-US" sz="1800" dirty="0">
                <a:solidFill>
                  <a:schemeClr val="tx1"/>
                </a:solidFill>
              </a:rPr>
              <a:t>) is employed to decide the fate of a J/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800" dirty="0">
                <a:solidFill>
                  <a:schemeClr val="tx1"/>
                </a:solidFill>
              </a:rPr>
              <a:t> implanted in the medium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Medium evolution is mimicked by </a:t>
            </a:r>
            <a:r>
              <a:rPr lang="en-US" sz="1800" dirty="0" err="1">
                <a:solidFill>
                  <a:schemeClr val="tx1"/>
                </a:solidFill>
              </a:rPr>
              <a:t>UrQMD</a:t>
            </a:r>
            <a:r>
              <a:rPr lang="en-US" sz="1800" dirty="0">
                <a:solidFill>
                  <a:schemeClr val="tx1"/>
                </a:solidFill>
              </a:rPr>
              <a:t> dynamics supplemented with a suitable plasma EOS to obtain local T and </a:t>
            </a: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baseline="-25000" dirty="0" err="1">
                <a:solidFill>
                  <a:schemeClr val="tx1"/>
                </a:solidFill>
              </a:rPr>
              <a:t>q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29000" y="3733800"/>
          <a:ext cx="3787775" cy="457200"/>
        </p:xfrm>
        <a:graphic>
          <a:graphicData uri="http://schemas.openxmlformats.org/presentationml/2006/ole">
            <p:oleObj spid="_x0000_s3074" name="Equation" r:id="rId3" imgW="1917360" imgH="241200" progId="Equation.3">
              <p:embed/>
            </p:oleObj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1000" y="38100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QGP Survival probability: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70F66-E56C-45D2-A3B8-7AFE46AB5B21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0" y="43434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           </a:t>
            </a:r>
            <a:r>
              <a:rPr lang="en-US" sz="1800" dirty="0" err="1" smtClean="0">
                <a:solidFill>
                  <a:schemeClr val="tx1"/>
                </a:solidFill>
              </a:rPr>
              <a:t>r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denotes the size of the particular </a:t>
            </a:r>
            <a:r>
              <a:rPr lang="en-US" sz="1800" dirty="0" err="1">
                <a:solidFill>
                  <a:schemeClr val="tx1"/>
                </a:solidFill>
              </a:rPr>
              <a:t>charmonium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state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Screening remains operative as long the plasma is alive</a:t>
            </a:r>
            <a:endParaRPr lang="en-IN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Inclusive survival probability is obtained by integrating over space time </a:t>
            </a:r>
          </a:p>
          <a:p>
            <a:pPr algn="just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Implement threshold energy density (</a:t>
            </a: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800" baseline="-25000" dirty="0" err="1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~ 1 </a:t>
            </a:r>
            <a:r>
              <a:rPr lang="en-US" sz="1800" dirty="0" err="1">
                <a:solidFill>
                  <a:schemeClr val="tx1"/>
                </a:solidFill>
              </a:rPr>
              <a:t>GeV</a:t>
            </a:r>
            <a:r>
              <a:rPr lang="en-US" sz="1800" dirty="0">
                <a:solidFill>
                  <a:schemeClr val="tx1"/>
                </a:solidFill>
              </a:rPr>
              <a:t>/fm</a:t>
            </a:r>
            <a:r>
              <a:rPr lang="en-US" sz="1800" baseline="30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) for plasma formation finite space-time extent of the plasma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99646"/>
            <a:ext cx="7924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PPB, A. K. </a:t>
            </a:r>
            <a:r>
              <a:rPr lang="en-US" sz="1600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Chaudhuri</a:t>
            </a:r>
            <a:r>
              <a:rPr lang="en-US" sz="1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and S. </a:t>
            </a:r>
            <a:r>
              <a:rPr lang="en-US" sz="1600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Chattopadhyay</a:t>
            </a:r>
            <a:r>
              <a:rPr lang="en-US" sz="1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Phys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  <a:cs typeface="Arial" charset="0"/>
              </a:rPr>
              <a:t>. Rev. C 88, 061902  (R) (2013)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84469-BC0C-4F28-AE20-0EC8D725F6DA}" type="slidenum">
              <a:rPr lang="it-IT" smtClean="0">
                <a:latin typeface="Arial" charset="0"/>
                <a:cs typeface="Arial" charset="0"/>
              </a:rPr>
              <a:pPr/>
              <a:t>2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04800" y="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Introduction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616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J/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suppression is classical </a:t>
            </a:r>
            <a:r>
              <a:rPr lang="en-US" sz="1600" dirty="0">
                <a:solidFill>
                  <a:schemeClr val="tx1"/>
                </a:solidFill>
              </a:rPr>
              <a:t>signature of </a:t>
            </a:r>
            <a:r>
              <a:rPr lang="en-US" sz="1600" dirty="0" smtClean="0">
                <a:solidFill>
                  <a:schemeClr val="tx1"/>
                </a:solidFill>
              </a:rPr>
              <a:t>de-confinement in relativistic nuclear collisions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Color </a:t>
            </a:r>
            <a:r>
              <a:rPr lang="en-US" sz="1600" dirty="0">
                <a:solidFill>
                  <a:schemeClr val="tx1"/>
                </a:solidFill>
              </a:rPr>
              <a:t>screening </a:t>
            </a:r>
            <a:r>
              <a:rPr lang="en-US" sz="1600" dirty="0" smtClean="0">
                <a:solidFill>
                  <a:schemeClr val="tx1"/>
                </a:solidFill>
              </a:rPr>
              <a:t>prevents </a:t>
            </a:r>
            <a:r>
              <a:rPr lang="en-US" sz="1600" dirty="0">
                <a:solidFill>
                  <a:schemeClr val="tx1"/>
                </a:solidFill>
              </a:rPr>
              <a:t>resonance binding of cc-bar pairs inside the plasma </a:t>
            </a:r>
            <a:r>
              <a:rPr lang="en-US" sz="1600" dirty="0" smtClean="0">
                <a:solidFill>
                  <a:schemeClr val="tx1"/>
                </a:solidFill>
              </a:rPr>
              <a:t>(Matsui &amp; </a:t>
            </a:r>
            <a:r>
              <a:rPr lang="en-US" sz="1600" dirty="0" err="1" smtClean="0">
                <a:solidFill>
                  <a:schemeClr val="tx1"/>
                </a:solidFill>
              </a:rPr>
              <a:t>Satz</a:t>
            </a:r>
            <a:r>
              <a:rPr lang="en-US" sz="1600" dirty="0" smtClean="0">
                <a:solidFill>
                  <a:schemeClr val="tx1"/>
                </a:solidFill>
              </a:rPr>
              <a:t>, PLB, 1986) 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Experiment reveal </a:t>
            </a:r>
            <a:r>
              <a:rPr lang="en-US" sz="1600" dirty="0">
                <a:solidFill>
                  <a:schemeClr val="tx1"/>
                </a:solidFill>
              </a:rPr>
              <a:t>considerable suppression present  in </a:t>
            </a:r>
            <a:r>
              <a:rPr lang="en-US" sz="1600" dirty="0" err="1">
                <a:solidFill>
                  <a:schemeClr val="tx1"/>
                </a:solidFill>
              </a:rPr>
              <a:t>p+A</a:t>
            </a:r>
            <a:r>
              <a:rPr lang="en-US" sz="1600" dirty="0">
                <a:solidFill>
                  <a:schemeClr val="tx1"/>
                </a:solidFill>
              </a:rPr>
              <a:t> collisions  due to presence of cold nuclear matter: </a:t>
            </a:r>
            <a:r>
              <a:rPr lang="en-US" sz="1600" i="1" dirty="0" smtClean="0">
                <a:solidFill>
                  <a:srgbClr val="FF0000"/>
                </a:solidFill>
              </a:rPr>
              <a:t>normal suppression/cold nuclear matter (CNM) suppression</a:t>
            </a:r>
            <a:endParaRPr lang="en-US" sz="1600" i="1" dirty="0">
              <a:solidFill>
                <a:srgbClr val="FF0000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Baseline </a:t>
            </a:r>
            <a:r>
              <a:rPr lang="en-US" sz="1600" dirty="0">
                <a:solidFill>
                  <a:schemeClr val="tx1"/>
                </a:solidFill>
              </a:rPr>
              <a:t>for A+A collisions, to identify the ‘possible additional suppression patterns  induced by </a:t>
            </a:r>
            <a:r>
              <a:rPr lang="en-US" sz="1600" dirty="0" smtClean="0">
                <a:solidFill>
                  <a:schemeClr val="tx1"/>
                </a:solidFill>
              </a:rPr>
              <a:t>plasma: </a:t>
            </a:r>
            <a:r>
              <a:rPr lang="en-US" sz="1600" i="1" dirty="0">
                <a:solidFill>
                  <a:srgbClr val="FF0000"/>
                </a:solidFill>
              </a:rPr>
              <a:t>anomalous </a:t>
            </a:r>
            <a:r>
              <a:rPr lang="en-US" sz="1600" i="1" dirty="0" smtClean="0">
                <a:solidFill>
                  <a:srgbClr val="FF0000"/>
                </a:solidFill>
              </a:rPr>
              <a:t>suppression</a:t>
            </a:r>
          </a:p>
          <a:p>
            <a:pPr algn="l" eaLnBrk="0" hangingPunct="0">
              <a:buFont typeface="Wingdings" pitchFamily="2" charset="2"/>
              <a:buChar char="v"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Regeneration effects come into play at higher (RHIC, LHC) energies</a:t>
            </a:r>
          </a:p>
          <a:p>
            <a:pPr algn="l" eaLnBrk="0" hangingPunct="0"/>
            <a:endParaRPr lang="en-US" sz="1600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The first </a:t>
            </a:r>
            <a:r>
              <a:rPr lang="en-US" sz="1600" dirty="0" smtClean="0">
                <a:solidFill>
                  <a:schemeClr val="tx1"/>
                </a:solidFill>
              </a:rPr>
              <a:t>measurement J/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dirty="0" smtClean="0">
                <a:solidFill>
                  <a:schemeClr val="tx1"/>
                </a:solidFill>
              </a:rPr>
              <a:t> production in heavy-ion collisions, </a:t>
            </a:r>
            <a:r>
              <a:rPr lang="en-US" sz="1600" dirty="0">
                <a:solidFill>
                  <a:schemeClr val="tx1"/>
                </a:solidFill>
              </a:rPr>
              <a:t>in S+U collisions @ 200 A </a:t>
            </a:r>
            <a:r>
              <a:rPr lang="en-US" sz="1600" dirty="0" err="1">
                <a:solidFill>
                  <a:schemeClr val="tx1"/>
                </a:solidFill>
              </a:rPr>
              <a:t>GeV</a:t>
            </a:r>
            <a:r>
              <a:rPr lang="en-US" sz="1600" dirty="0">
                <a:solidFill>
                  <a:schemeClr val="tx1"/>
                </a:solidFill>
              </a:rPr>
              <a:t> by NA38 collaboration </a:t>
            </a:r>
            <a:r>
              <a:rPr lang="en-US" sz="1600" dirty="0" smtClean="0">
                <a:solidFill>
                  <a:schemeClr val="tx1"/>
                </a:solidFill>
              </a:rPr>
              <a:t>was compatible with suppression  due to cold nuclear matter </a:t>
            </a:r>
          </a:p>
          <a:p>
            <a:pPr algn="l" eaLnBrk="0" hangingPunct="0"/>
            <a:endParaRPr lang="en-US" sz="1600" baseline="-250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“Anomalous</a:t>
            </a:r>
            <a:r>
              <a:rPr lang="en-US" sz="1600" dirty="0">
                <a:solidFill>
                  <a:schemeClr val="tx1"/>
                </a:solidFill>
              </a:rPr>
              <a:t>” suppression </a:t>
            </a:r>
            <a:r>
              <a:rPr lang="en-US" sz="1600" dirty="0" smtClean="0">
                <a:solidFill>
                  <a:schemeClr val="tx1"/>
                </a:solidFill>
              </a:rPr>
              <a:t>was first observed  in </a:t>
            </a:r>
            <a:r>
              <a:rPr lang="en-US" sz="1600" dirty="0" err="1" smtClean="0">
                <a:solidFill>
                  <a:schemeClr val="tx1"/>
                </a:solidFill>
              </a:rPr>
              <a:t>Pb+Pb</a:t>
            </a:r>
            <a:r>
              <a:rPr lang="en-US" sz="1600" dirty="0" smtClean="0">
                <a:solidFill>
                  <a:schemeClr val="tx1"/>
                </a:solidFill>
              </a:rPr>
              <a:t> @</a:t>
            </a:r>
            <a:r>
              <a:rPr lang="en-US" sz="1600" dirty="0">
                <a:solidFill>
                  <a:schemeClr val="tx1"/>
                </a:solidFill>
              </a:rPr>
              <a:t>158 A </a:t>
            </a:r>
            <a:r>
              <a:rPr lang="en-US" sz="1600" dirty="0" err="1">
                <a:solidFill>
                  <a:schemeClr val="tx1"/>
                </a:solidFill>
              </a:rPr>
              <a:t>GeV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by NA50 Collaboration at SPS</a:t>
            </a:r>
            <a:endParaRPr lang="en-US" sz="16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No coherent theoretical interpretation: data can be explained </a:t>
            </a:r>
            <a:r>
              <a:rPr lang="en-US" sz="1600" dirty="0">
                <a:solidFill>
                  <a:schemeClr val="tx1"/>
                </a:solidFill>
              </a:rPr>
              <a:t>by a variety of models with </a:t>
            </a:r>
            <a:r>
              <a:rPr lang="en-US" sz="1600" dirty="0" smtClean="0">
                <a:solidFill>
                  <a:schemeClr val="tx1"/>
                </a:solidFill>
              </a:rPr>
              <a:t>or without </a:t>
            </a:r>
            <a:r>
              <a:rPr lang="en-US" sz="1600" dirty="0">
                <a:solidFill>
                  <a:schemeClr val="tx1"/>
                </a:solidFill>
              </a:rPr>
              <a:t>QGP effects</a:t>
            </a:r>
          </a:p>
          <a:p>
            <a:pPr algn="l" eaLnBrk="0" hangingPunct="0"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No </a:t>
            </a:r>
            <a:r>
              <a:rPr lang="en-US" sz="1600" dirty="0">
                <a:solidFill>
                  <a:schemeClr val="tx1"/>
                </a:solidFill>
              </a:rPr>
              <a:t>anomalous suppression </a:t>
            </a:r>
            <a:r>
              <a:rPr lang="en-US" sz="1600" dirty="0" smtClean="0">
                <a:solidFill>
                  <a:schemeClr val="tx1"/>
                </a:solidFill>
              </a:rPr>
              <a:t>observed by the NA60 Collaboration In + In </a:t>
            </a:r>
            <a:r>
              <a:rPr lang="en-US" sz="1600" dirty="0">
                <a:solidFill>
                  <a:schemeClr val="tx1"/>
                </a:solidFill>
              </a:rPr>
              <a:t>collisions @ 158 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endParaRPr lang="en-US" sz="16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As of today, no data exists for J/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 production in heavy-ion collisions below  158 A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763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Model prediction for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J/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suppression due to screening inside the plasma  </a:t>
            </a: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6200" y="4535031"/>
            <a:ext cx="899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400" b="1" dirty="0">
                <a:solidFill>
                  <a:schemeClr val="tx1"/>
                </a:solidFill>
              </a:rPr>
              <a:t>Total suppression is obtained assuming factorization,  R</a:t>
            </a:r>
            <a:r>
              <a:rPr lang="en-US" sz="1400" b="1" baseline="-25000" dirty="0">
                <a:solidFill>
                  <a:schemeClr val="tx1"/>
                </a:solidFill>
              </a:rPr>
              <a:t>AA</a:t>
            </a:r>
            <a:r>
              <a:rPr lang="en-US" sz="1400" b="1" dirty="0">
                <a:solidFill>
                  <a:schemeClr val="tx1"/>
                </a:solidFill>
              </a:rPr>
              <a:t>=R</a:t>
            </a:r>
            <a:r>
              <a:rPr lang="en-US" sz="1400" b="1" baseline="-25000" dirty="0">
                <a:solidFill>
                  <a:schemeClr val="tx1"/>
                </a:solidFill>
              </a:rPr>
              <a:t>AA</a:t>
            </a:r>
            <a:r>
              <a:rPr lang="en-US" sz="1400" b="1" baseline="30000" dirty="0">
                <a:solidFill>
                  <a:schemeClr val="tx1"/>
                </a:solidFill>
              </a:rPr>
              <a:t>CNM  </a:t>
            </a:r>
            <a:r>
              <a:rPr lang="en-US" sz="1400" b="1" dirty="0">
                <a:solidFill>
                  <a:schemeClr val="tx1"/>
                </a:solidFill>
              </a:rPr>
              <a:t>x S</a:t>
            </a:r>
            <a:r>
              <a:rPr lang="en-US" sz="1400" b="1" baseline="30000" dirty="0">
                <a:solidFill>
                  <a:schemeClr val="tx1"/>
                </a:solidFill>
              </a:rPr>
              <a:t>QGP</a:t>
            </a:r>
            <a:r>
              <a:rPr lang="en-US" sz="1400" b="1" dirty="0">
                <a:solidFill>
                  <a:schemeClr val="tx1"/>
                </a:solidFill>
              </a:rPr>
              <a:t>  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400" b="1" dirty="0">
                <a:solidFill>
                  <a:schemeClr val="tx1"/>
                </a:solidFill>
              </a:rPr>
              <a:t>Dominant contribution from CNM effects (~ 90 % : initial state shadowing ~ 15 % final state dissociation of the pre-resonant cc-bar pairs ~ 75 %)</a:t>
            </a:r>
          </a:p>
          <a:p>
            <a:pPr algn="l">
              <a:buFont typeface="Wingdings" pitchFamily="2" charset="2"/>
              <a:buChar char="v"/>
            </a:pPr>
            <a:endParaRPr lang="en-US" sz="1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400" b="1" dirty="0">
                <a:solidFill>
                  <a:schemeClr val="tx1"/>
                </a:solidFill>
              </a:rPr>
              <a:t>Debye screening causes much weaker suppression (10 -15 %)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400" b="1" dirty="0">
                <a:solidFill>
                  <a:schemeClr val="tx1"/>
                </a:solidFill>
              </a:rPr>
              <a:t>Collision dissociation (thermal and pre-thermal) with hard </a:t>
            </a:r>
            <a:r>
              <a:rPr lang="en-US" sz="1400" b="1" dirty="0" err="1">
                <a:solidFill>
                  <a:schemeClr val="tx1"/>
                </a:solidFill>
              </a:rPr>
              <a:t>partons</a:t>
            </a:r>
            <a:r>
              <a:rPr lang="en-US" sz="1400" b="1" dirty="0">
                <a:solidFill>
                  <a:schemeClr val="tx1"/>
                </a:solidFill>
              </a:rPr>
              <a:t> neglected</a:t>
            </a:r>
          </a:p>
          <a:p>
            <a:pPr algn="l">
              <a:buFont typeface="Wingdings" pitchFamily="2" charset="2"/>
              <a:buChar char="v"/>
            </a:pPr>
            <a:endParaRPr lang="en-US" sz="14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400" b="1" dirty="0">
                <a:solidFill>
                  <a:schemeClr val="tx1"/>
                </a:solidFill>
              </a:rPr>
              <a:t>Require high precision data to isolate the QGP effects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8A4E3-B2EF-43FA-AAEE-A62A108925D0}" type="slidenum">
              <a:rPr lang="it-IT" smtClean="0"/>
              <a:pPr/>
              <a:t>20</a:t>
            </a:fld>
            <a:endParaRPr lang="it-IT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85888"/>
            <a:ext cx="4572000" cy="3109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9714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30 A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Au+Au</a:t>
            </a:r>
            <a:r>
              <a:rPr lang="en-US" sz="2000" dirty="0" smtClean="0">
                <a:solidFill>
                  <a:schemeClr val="tx1"/>
                </a:solidFill>
              </a:rPr>
              <a:t> collisions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04800" y="5710456"/>
            <a:ext cx="861060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Even for </a:t>
            </a:r>
            <a:r>
              <a:rPr lang="en-US" sz="2200" dirty="0" err="1">
                <a:solidFill>
                  <a:schemeClr val="tx1"/>
                </a:solidFill>
              </a:rPr>
              <a:t>p</a:t>
            </a:r>
            <a:r>
              <a:rPr lang="en-US" sz="2200" baseline="-25000" dirty="0" err="1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 ~ 2 </a:t>
            </a:r>
            <a:r>
              <a:rPr lang="en-US" sz="2200" dirty="0" err="1">
                <a:solidFill>
                  <a:schemeClr val="tx1"/>
                </a:solidFill>
              </a:rPr>
              <a:t>GeV</a:t>
            </a:r>
            <a:r>
              <a:rPr lang="en-US" sz="2200" dirty="0">
                <a:solidFill>
                  <a:schemeClr val="tx1"/>
                </a:solidFill>
              </a:rPr>
              <a:t>/c </a:t>
            </a:r>
            <a:r>
              <a:rPr lang="en-US" sz="2200" dirty="0" err="1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200" baseline="-25000" dirty="0" err="1">
                <a:solidFill>
                  <a:schemeClr val="tx1"/>
                </a:solidFill>
              </a:rPr>
              <a:t>E</a:t>
            </a:r>
            <a:r>
              <a:rPr lang="en-US" sz="2200" dirty="0">
                <a:solidFill>
                  <a:schemeClr val="tx1"/>
                </a:solidFill>
              </a:rPr>
              <a:t> &gt; </a:t>
            </a:r>
            <a:r>
              <a:rPr lang="en-US" sz="2200" dirty="0" err="1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200" baseline="-25000" dirty="0" err="1">
                <a:solidFill>
                  <a:schemeClr val="tx1"/>
                </a:solidFill>
              </a:rPr>
              <a:t>QGP</a:t>
            </a:r>
            <a:endParaRPr lang="en-US" sz="2200" baseline="-25000" dirty="0">
              <a:solidFill>
                <a:schemeClr val="tx1"/>
              </a:solidFill>
            </a:endParaRPr>
          </a:p>
          <a:p>
            <a:pPr algn="l"/>
            <a:endParaRPr lang="en-US" sz="2200" baseline="-25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tx1"/>
                </a:solidFill>
              </a:rPr>
              <a:t>p</a:t>
            </a:r>
            <a:r>
              <a:rPr lang="en-US" sz="2200" baseline="-25000" dirty="0" err="1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 independent survival probability @ </a:t>
            </a:r>
            <a:r>
              <a:rPr lang="en-US" sz="2200" dirty="0" smtClean="0">
                <a:solidFill>
                  <a:schemeClr val="tx1"/>
                </a:solidFill>
              </a:rPr>
              <a:t>FAIR unlike higher energies</a:t>
            </a:r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0F57F-E5B7-4F7C-B4BD-E590B61625BA}" type="slidenum">
              <a:rPr lang="it-IT" smtClean="0"/>
              <a:pPr/>
              <a:t>21</a:t>
            </a:fld>
            <a:endParaRPr lang="it-IT" smtClean="0"/>
          </a:p>
        </p:txBody>
      </p:sp>
      <p:pic>
        <p:nvPicPr>
          <p:cNvPr id="14340" name="Picture 2" descr="C:\Users\Partha\Desktop\Thesis_partha\back_up\figures\chap4\comparetime_new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066800"/>
            <a:ext cx="62964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52400" y="6096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QGP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for central </a:t>
            </a:r>
            <a:r>
              <a:rPr lang="en-US" sz="2400" dirty="0" err="1" smtClean="0">
                <a:solidFill>
                  <a:srgbClr val="FF0000"/>
                </a:solidFill>
              </a:rPr>
              <a:t>Au+Au</a:t>
            </a:r>
            <a:r>
              <a:rPr lang="en-US" sz="2400" dirty="0" smtClean="0">
                <a:solidFill>
                  <a:srgbClr val="FF0000"/>
                </a:solidFill>
              </a:rPr>
              <a:t> collision @ 30 A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r>
              <a:rPr lang="en-US" sz="2400" dirty="0" smtClean="0">
                <a:solidFill>
                  <a:srgbClr val="FF0000"/>
                </a:solidFill>
              </a:rPr>
              <a:t> (SIS-300)</a:t>
            </a:r>
            <a:endParaRPr lang="en-IN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8638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 independent suppression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                     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: escape time of J/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400" i="1" dirty="0" smtClean="0">
                <a:solidFill>
                  <a:schemeClr val="tx1"/>
                </a:solidFill>
              </a:rPr>
              <a:t>  from the plasma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                     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QGP</a:t>
            </a:r>
            <a:r>
              <a:rPr lang="en-US" sz="2400" i="1" dirty="0" smtClean="0">
                <a:solidFill>
                  <a:schemeClr val="tx1"/>
                </a:solidFill>
              </a:rPr>
              <a:t>: life time of the plasma</a:t>
            </a:r>
            <a:endParaRPr lang="en-IN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09600" y="1625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Anomalous suppression @ FAIR:III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19587"/>
            <a:ext cx="861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Dynamics of </a:t>
            </a:r>
            <a:r>
              <a:rPr lang="en-US" sz="1400" b="1" dirty="0" err="1" smtClean="0">
                <a:solidFill>
                  <a:schemeClr val="tx1"/>
                </a:solidFill>
              </a:rPr>
              <a:t>charmonium</a:t>
            </a:r>
            <a:r>
              <a:rPr lang="en-US" sz="1400" b="1" dirty="0" smtClean="0">
                <a:solidFill>
                  <a:schemeClr val="tx1"/>
                </a:solidFill>
              </a:rPr>
              <a:t> from Boltzmann equation</a:t>
            </a: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Medium evolution via (2+1)  ideal hydrodynamic equation with EOS with 1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400" b="1" dirty="0" smtClean="0">
                <a:solidFill>
                  <a:schemeClr val="tx1"/>
                </a:solidFill>
              </a:rPr>
              <a:t> order </a:t>
            </a:r>
            <a:r>
              <a:rPr lang="en-US" sz="1400" b="1" dirty="0" err="1" smtClean="0">
                <a:solidFill>
                  <a:schemeClr val="tx1"/>
                </a:solidFill>
              </a:rPr>
              <a:t>p.t</a:t>
            </a:r>
            <a:r>
              <a:rPr lang="en-US" sz="1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Suppression due to screening + </a:t>
            </a:r>
            <a:r>
              <a:rPr lang="en-US" sz="1400" b="1" dirty="0" err="1" smtClean="0">
                <a:solidFill>
                  <a:schemeClr val="tx1"/>
                </a:solidFill>
              </a:rPr>
              <a:t>gluo</a:t>
            </a:r>
            <a:r>
              <a:rPr lang="en-US" sz="1400" b="1" dirty="0" smtClean="0">
                <a:solidFill>
                  <a:schemeClr val="tx1"/>
                </a:solidFill>
              </a:rPr>
              <a:t>-dissociation in the plasma phase</a:t>
            </a: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Suppression in the </a:t>
            </a:r>
            <a:r>
              <a:rPr lang="en-US" sz="1400" b="1" dirty="0" err="1" smtClean="0">
                <a:solidFill>
                  <a:schemeClr val="tx1"/>
                </a:solidFill>
              </a:rPr>
              <a:t>thermalized</a:t>
            </a: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</a:rPr>
              <a:t>hadronic</a:t>
            </a:r>
            <a:r>
              <a:rPr lang="en-US" sz="1400" b="1" dirty="0" smtClean="0">
                <a:solidFill>
                  <a:schemeClr val="tx1"/>
                </a:solidFill>
              </a:rPr>
              <a:t> medium (hot </a:t>
            </a:r>
            <a:r>
              <a:rPr lang="en-US" sz="1400" b="1" dirty="0" err="1" smtClean="0">
                <a:solidFill>
                  <a:schemeClr val="tx1"/>
                </a:solidFill>
              </a:rPr>
              <a:t>hadron</a:t>
            </a:r>
            <a:r>
              <a:rPr lang="en-US" sz="1400" b="1" dirty="0" smtClean="0">
                <a:solidFill>
                  <a:schemeClr val="tx1"/>
                </a:solidFill>
              </a:rPr>
              <a:t> gas)  </a:t>
            </a: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No contribution from recombination effects in either phase</a:t>
            </a: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More suppression in the plasma phase compared to </a:t>
            </a:r>
            <a:r>
              <a:rPr lang="en-US" sz="1400" b="1" dirty="0" err="1" smtClean="0">
                <a:solidFill>
                  <a:schemeClr val="tx1"/>
                </a:solidFill>
              </a:rPr>
              <a:t>hadronic</a:t>
            </a:r>
            <a:r>
              <a:rPr lang="en-US" sz="1400" b="1" dirty="0" smtClean="0">
                <a:solidFill>
                  <a:schemeClr val="tx1"/>
                </a:solidFill>
              </a:rPr>
              <a:t> phase</a:t>
            </a:r>
            <a:endParaRPr lang="en-IN" sz="1400" b="1" dirty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314"/>
            <a:ext cx="4419600" cy="32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6858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           </a:t>
            </a:r>
            <a:r>
              <a:rPr lang="en-US" sz="1600" b="1" dirty="0" err="1" smtClean="0">
                <a:solidFill>
                  <a:srgbClr val="0000FF"/>
                </a:solidFill>
              </a:rPr>
              <a:t>Bayoi</a:t>
            </a:r>
            <a:r>
              <a:rPr lang="en-US" sz="1600" b="1" dirty="0" smtClean="0">
                <a:solidFill>
                  <a:srgbClr val="0000FF"/>
                </a:solidFill>
              </a:rPr>
              <a:t> Chen, arXiv:1510.07902v2</a:t>
            </a:r>
            <a:endParaRPr lang="en-IN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905000" y="762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800" dirty="0">
                <a:solidFill>
                  <a:schemeClr val="tx1"/>
                </a:solidFill>
              </a:rPr>
              <a:t>       </a:t>
            </a:r>
            <a:r>
              <a:rPr lang="en-US" sz="2800" dirty="0" smtClean="0">
                <a:solidFill>
                  <a:schemeClr val="tx1"/>
                </a:solidFill>
              </a:rPr>
              <a:t>Summary: </a:t>
            </a:r>
            <a:r>
              <a:rPr lang="en-US" sz="2800" dirty="0" err="1" smtClean="0">
                <a:solidFill>
                  <a:schemeClr val="tx1"/>
                </a:solidFill>
              </a:rPr>
              <a:t>Charmonium</a:t>
            </a:r>
            <a:r>
              <a:rPr lang="en-US" sz="2800" dirty="0" smtClean="0">
                <a:solidFill>
                  <a:schemeClr val="tx1"/>
                </a:solidFill>
              </a:rPr>
              <a:t> at FAIR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8763000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>
                <a:solidFill>
                  <a:schemeClr val="tx1"/>
                </a:solidFill>
              </a:rPr>
              <a:t>J/</a:t>
            </a:r>
            <a:r>
              <a:rPr lang="en-US" sz="1800" b="1" i="1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800" b="1" i="1" dirty="0">
                <a:solidFill>
                  <a:schemeClr val="tx1"/>
                </a:solidFill>
              </a:rPr>
              <a:t> suppression has long been considered as a </a:t>
            </a:r>
            <a:r>
              <a:rPr lang="en-US" sz="1800" b="1" i="1" dirty="0" smtClean="0">
                <a:solidFill>
                  <a:schemeClr val="tx1"/>
                </a:solidFill>
              </a:rPr>
              <a:t>potential </a:t>
            </a:r>
            <a:r>
              <a:rPr lang="en-US" sz="1800" b="1" i="1" dirty="0">
                <a:solidFill>
                  <a:schemeClr val="tx1"/>
                </a:solidFill>
              </a:rPr>
              <a:t>signature for QGP formation in nuclear collisions.</a:t>
            </a:r>
          </a:p>
          <a:p>
            <a:pPr algn="l" eaLnBrk="0" hangingPunct="0">
              <a:buFont typeface="Wingdings" pitchFamily="2" charset="2"/>
              <a:buChar char="v"/>
            </a:pP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>
                <a:solidFill>
                  <a:schemeClr val="tx1"/>
                </a:solidFill>
              </a:rPr>
              <a:t>At FAIR energies the exact traces of the suppression pattern can be seen as the primordial suppression will not be masked by </a:t>
            </a:r>
            <a:r>
              <a:rPr lang="en-US" sz="1800" b="1" i="1" dirty="0" smtClean="0">
                <a:solidFill>
                  <a:schemeClr val="tx1"/>
                </a:solidFill>
              </a:rPr>
              <a:t>subsequent regeneration effects either in </a:t>
            </a:r>
            <a:r>
              <a:rPr lang="en-US" sz="1800" b="1" i="1" dirty="0" err="1" smtClean="0">
                <a:solidFill>
                  <a:schemeClr val="tx1"/>
                </a:solidFill>
              </a:rPr>
              <a:t>hadronic</a:t>
            </a:r>
            <a:r>
              <a:rPr lang="en-US" sz="1800" b="1" i="1" dirty="0" smtClean="0">
                <a:solidFill>
                  <a:schemeClr val="tx1"/>
                </a:solidFill>
              </a:rPr>
              <a:t> or </a:t>
            </a:r>
            <a:r>
              <a:rPr lang="en-US" sz="1800" b="1" i="1" dirty="0" err="1" smtClean="0">
                <a:solidFill>
                  <a:schemeClr val="tx1"/>
                </a:solidFill>
              </a:rPr>
              <a:t>partonic</a:t>
            </a:r>
            <a:r>
              <a:rPr lang="en-US" sz="1800" b="1" i="1" dirty="0" smtClean="0">
                <a:solidFill>
                  <a:schemeClr val="tx1"/>
                </a:solidFill>
              </a:rPr>
              <a:t>  phase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>
                <a:solidFill>
                  <a:schemeClr val="tx1"/>
                </a:solidFill>
              </a:rPr>
              <a:t>However a very careful study  is necessary to understand the  cold nuclear </a:t>
            </a:r>
            <a:r>
              <a:rPr lang="en-US" sz="1800" b="1" i="1" dirty="0" smtClean="0">
                <a:solidFill>
                  <a:schemeClr val="tx1"/>
                </a:solidFill>
              </a:rPr>
              <a:t>effects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 smtClean="0">
                <a:solidFill>
                  <a:schemeClr val="tx1"/>
                </a:solidFill>
              </a:rPr>
              <a:t>In </a:t>
            </a:r>
            <a:r>
              <a:rPr lang="en-US" sz="1800" b="1" i="1" dirty="0">
                <a:solidFill>
                  <a:schemeClr val="tx1"/>
                </a:solidFill>
              </a:rPr>
              <a:t>A+A collisions, CNM effects is the most dominant source of J/</a:t>
            </a:r>
            <a:r>
              <a:rPr lang="en-US" sz="1800" b="1" i="1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i="1" dirty="0" smtClean="0">
                <a:solidFill>
                  <a:schemeClr val="tx1"/>
                </a:solidFill>
              </a:rPr>
              <a:t>suppression</a:t>
            </a:r>
          </a:p>
          <a:p>
            <a:pPr algn="l" eaLnBrk="0" hangingPunct="0">
              <a:buFont typeface="Wingdings" pitchFamily="2" charset="2"/>
              <a:buChar char="v"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 smtClean="0">
                <a:solidFill>
                  <a:schemeClr val="tx1"/>
                </a:solidFill>
              </a:rPr>
              <a:t>Anomalous suppression pattern  seems to have sensitivity  to the suppression mechanism</a:t>
            </a:r>
          </a:p>
          <a:p>
            <a:pPr algn="l" eaLnBrk="0" hangingPunct="0">
              <a:buFont typeface="Wingdings" pitchFamily="2" charset="2"/>
              <a:buChar char="v"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 smtClean="0">
                <a:solidFill>
                  <a:schemeClr val="tx1"/>
                </a:solidFill>
              </a:rPr>
              <a:t>Interesting information can also be obtained from </a:t>
            </a:r>
            <a:r>
              <a:rPr lang="en-US" sz="1800" b="1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800" b="1" i="1" dirty="0" smtClean="0">
                <a:solidFill>
                  <a:schemeClr val="tx1"/>
                </a:solidFill>
              </a:rPr>
              <a:t>’-to-J/</a:t>
            </a:r>
            <a:r>
              <a:rPr lang="en-US" sz="1800" b="1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800" b="1" i="1" dirty="0" smtClean="0">
                <a:solidFill>
                  <a:schemeClr val="tx1"/>
                </a:solidFill>
              </a:rPr>
              <a:t> ratio and hidden-to-open charm ratio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endParaRPr lang="en-US" sz="1800" b="1" i="1" dirty="0">
              <a:solidFill>
                <a:schemeClr val="tx1"/>
              </a:solidFill>
            </a:endParaRPr>
          </a:p>
          <a:p>
            <a:pPr algn="l" eaLnBrk="0" hangingPunct="0">
              <a:buFont typeface="Wingdings" pitchFamily="2" charset="2"/>
              <a:buChar char="v"/>
            </a:pPr>
            <a:r>
              <a:rPr lang="en-US" sz="1800" b="1" i="1" dirty="0">
                <a:solidFill>
                  <a:schemeClr val="tx1"/>
                </a:solidFill>
              </a:rPr>
              <a:t>Demands for high precision data set to be collected at FAIR to isolate the QGP effects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ECB74-E8F8-4C55-BD88-1884FE10227C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81000" y="28956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006600"/>
                </a:solidFill>
              </a:rPr>
              <a:t>Simulation of </a:t>
            </a:r>
            <a:r>
              <a:rPr lang="en-US" sz="2400" b="1" dirty="0" err="1">
                <a:solidFill>
                  <a:srgbClr val="006600"/>
                </a:solidFill>
              </a:rPr>
              <a:t>MUon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CHamber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>
                <a:solidFill>
                  <a:srgbClr val="006600"/>
                </a:solidFill>
              </a:rPr>
              <a:t>(MUCH) detector system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56B48-025D-41F2-9B6B-13147483A249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i="1" dirty="0">
                <a:solidFill>
                  <a:srgbClr val="C00000"/>
                </a:solidFill>
              </a:rPr>
              <a:t>J/</a:t>
            </a:r>
            <a:r>
              <a:rPr lang="en-US" sz="3200" b="1" i="1" dirty="0">
                <a:solidFill>
                  <a:srgbClr val="C00000"/>
                </a:solidFill>
                <a:latin typeface="Symbol" pitchFamily="18" charset="2"/>
                <a:cs typeface="Rod" pitchFamily="49" charset="-79"/>
              </a:rPr>
              <a:t>y</a:t>
            </a:r>
            <a:r>
              <a:rPr lang="en-US" sz="3200" b="1" i="1" dirty="0">
                <a:solidFill>
                  <a:srgbClr val="C00000"/>
                </a:solidFill>
              </a:rPr>
              <a:t> detection via </a:t>
            </a:r>
            <a:r>
              <a:rPr lang="en-US" sz="3200" b="1" i="1" dirty="0" err="1">
                <a:solidFill>
                  <a:srgbClr val="C00000"/>
                </a:solidFill>
              </a:rPr>
              <a:t>di-muon</a:t>
            </a:r>
            <a:r>
              <a:rPr lang="en-US" sz="3200" b="1" i="1" dirty="0">
                <a:solidFill>
                  <a:srgbClr val="C00000"/>
                </a:solidFill>
              </a:rPr>
              <a:t> channel </a:t>
            </a:r>
            <a:r>
              <a:rPr lang="en-US" sz="3200" b="1" i="1" dirty="0" smtClean="0">
                <a:solidFill>
                  <a:srgbClr val="C00000"/>
                </a:solidFill>
              </a:rPr>
              <a:t>at CBM</a:t>
            </a:r>
            <a:endParaRPr lang="en-IN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F400F-0B89-415B-B894-74BB896B3AE7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algn="l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CBM setup with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CHamber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(MUCH) subsystem</a:t>
            </a:r>
            <a:endParaRPr lang="de-DE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8382000" cy="13239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600" b="1" i="1" dirty="0">
                <a:solidFill>
                  <a:schemeClr val="tx1"/>
                </a:solidFill>
              </a:rPr>
              <a:t>STS    track, vertex and momentum reconstruction </a:t>
            </a:r>
          </a:p>
          <a:p>
            <a:pPr algn="l" eaLnBrk="0" hangingPunct="0"/>
            <a:r>
              <a:rPr lang="en-US" sz="1600" b="1" i="1" dirty="0">
                <a:solidFill>
                  <a:schemeClr val="tx1"/>
                </a:solidFill>
              </a:rPr>
              <a:t>MUCH   </a:t>
            </a:r>
            <a:r>
              <a:rPr lang="en-US" sz="1600" b="1" i="1" dirty="0" err="1">
                <a:solidFill>
                  <a:schemeClr val="tx1"/>
                </a:solidFill>
              </a:rPr>
              <a:t>muon</a:t>
            </a:r>
            <a:r>
              <a:rPr lang="en-US" sz="1600" b="1" i="1" dirty="0">
                <a:solidFill>
                  <a:schemeClr val="tx1"/>
                </a:solidFill>
              </a:rPr>
              <a:t> identification</a:t>
            </a:r>
          </a:p>
          <a:p>
            <a:pPr algn="l" eaLnBrk="0" hangingPunct="0"/>
            <a:r>
              <a:rPr lang="en-US" sz="1600" b="1" i="1" dirty="0">
                <a:solidFill>
                  <a:schemeClr val="tx1"/>
                </a:solidFill>
              </a:rPr>
              <a:t>TRD     global tracking</a:t>
            </a:r>
          </a:p>
          <a:p>
            <a:pPr algn="l" eaLnBrk="0" hangingPunct="0"/>
            <a:r>
              <a:rPr lang="en-US" sz="1600" b="1" i="1" dirty="0">
                <a:solidFill>
                  <a:schemeClr val="tx1"/>
                </a:solidFill>
              </a:rPr>
              <a:t>RPC-</a:t>
            </a:r>
            <a:r>
              <a:rPr lang="en-US" sz="1600" b="1" i="1" dirty="0" err="1">
                <a:solidFill>
                  <a:schemeClr val="tx1"/>
                </a:solidFill>
              </a:rPr>
              <a:t>ToF</a:t>
            </a:r>
            <a:r>
              <a:rPr lang="en-US" sz="1600" b="1" i="1" dirty="0">
                <a:solidFill>
                  <a:schemeClr val="tx1"/>
                </a:solidFill>
              </a:rPr>
              <a:t>     time-of-flight measurement </a:t>
            </a:r>
          </a:p>
          <a:p>
            <a:pPr algn="l" eaLnBrk="0" hangingPunct="0"/>
            <a:r>
              <a:rPr lang="en-US" sz="1600" b="1" i="1" dirty="0">
                <a:solidFill>
                  <a:schemeClr val="tx1"/>
                </a:solidFill>
              </a:rPr>
              <a:t>PSD centrality determination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54250"/>
            <a:ext cx="64008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14"/>
          <p:cNvSpPr>
            <a:spLocks noChangeArrowheads="1"/>
          </p:cNvSpPr>
          <p:nvPr/>
        </p:nvSpPr>
        <p:spPr bwMode="auto">
          <a:xfrm>
            <a:off x="2514600" y="3352800"/>
            <a:ext cx="715963" cy="390525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2013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GB" sz="2200">
                <a:solidFill>
                  <a:srgbClr val="000000"/>
                </a:solidFill>
              </a:rPr>
              <a:t>STS</a:t>
            </a: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3124200" y="2971800"/>
            <a:ext cx="990600" cy="390525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2013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GB" sz="2200">
                <a:solidFill>
                  <a:srgbClr val="000000"/>
                </a:solidFill>
              </a:rPr>
              <a:t>MuCh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4267200" y="2590800"/>
            <a:ext cx="762000" cy="38893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2013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GB" sz="2200">
                <a:solidFill>
                  <a:srgbClr val="000000"/>
                </a:solidFill>
              </a:rPr>
              <a:t>TRD</a:t>
            </a:r>
          </a:p>
        </p:txBody>
      </p:sp>
      <p:sp>
        <p:nvSpPr>
          <p:cNvPr id="39945" name="AutoShape 12"/>
          <p:cNvSpPr>
            <a:spLocks noChangeArrowheads="1"/>
          </p:cNvSpPr>
          <p:nvPr/>
        </p:nvSpPr>
        <p:spPr bwMode="auto">
          <a:xfrm>
            <a:off x="7924800" y="3657600"/>
            <a:ext cx="1047750" cy="390525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2013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GB" sz="2200">
                <a:solidFill>
                  <a:srgbClr val="000000"/>
                </a:solidFill>
              </a:rPr>
              <a:t>PSD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5257800" y="2051050"/>
            <a:ext cx="1600200" cy="387350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ts val="2013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r>
              <a:rPr lang="en-GB" sz="2200">
                <a:solidFill>
                  <a:srgbClr val="000000"/>
                </a:solidFill>
              </a:rPr>
              <a:t>RPC (TOF)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48736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sub-system: </a:t>
            </a:r>
            <a:r>
              <a:rPr lang="de-DE" sz="2800" dirty="0" smtClean="0">
                <a:solidFill>
                  <a:schemeClr val="tx1"/>
                </a:solidFill>
              </a:rPr>
              <a:t>J/</a:t>
            </a:r>
            <a:r>
              <a:rPr lang="el-GR" sz="2800" dirty="0" smtClean="0">
                <a:solidFill>
                  <a:schemeClr val="tx1"/>
                </a:solidFill>
              </a:rPr>
              <a:t>ψ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Symbol" pitchFamily="18" charset="2"/>
              </a:rPr>
              <a:t>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μ</a:t>
            </a:r>
            <a:r>
              <a:rPr lang="de-DE" sz="2800" dirty="0" smtClean="0">
                <a:solidFill>
                  <a:schemeClr val="tx1"/>
                </a:solidFill>
              </a:rPr>
              <a:t>+</a:t>
            </a:r>
            <a:r>
              <a:rPr lang="el-GR" sz="2800" dirty="0" smtClean="0">
                <a:solidFill>
                  <a:schemeClr val="tx1"/>
                </a:solidFill>
              </a:rPr>
              <a:t>μ</a:t>
            </a:r>
            <a:r>
              <a:rPr lang="de-DE" sz="2800" dirty="0" smtClean="0">
                <a:solidFill>
                  <a:schemeClr val="tx1"/>
                </a:solidFill>
              </a:rPr>
              <a:t>- reconstruction</a:t>
            </a:r>
            <a:endParaRPr lang="en-I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6EB4-5241-4FF3-B1F7-B3A9F069B8B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685800" y="1524000"/>
            <a:ext cx="3048000" cy="2133600"/>
            <a:chOff x="6323274" y="1613654"/>
            <a:chExt cx="2648373" cy="2117847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755" t="20005" r="44089" b="21412"/>
            <a:stretch/>
          </p:blipFill>
          <p:spPr bwMode="auto">
            <a:xfrm>
              <a:off x="6323274" y="1613654"/>
              <a:ext cx="2274001" cy="211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mit Pfeil 7"/>
            <p:cNvCxnSpPr/>
            <p:nvPr/>
          </p:nvCxnSpPr>
          <p:spPr>
            <a:xfrm flipV="1">
              <a:off x="6639927" y="2141925"/>
              <a:ext cx="2331720" cy="55421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29"/>
            <p:cNvCxnSpPr/>
            <p:nvPr/>
          </p:nvCxnSpPr>
          <p:spPr>
            <a:xfrm>
              <a:off x="6639927" y="2696143"/>
              <a:ext cx="2331720" cy="7406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28600" y="3777623"/>
            <a:ext cx="8458200" cy="2927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2800" tIns="41400" rIns="82800" bIns="41400">
            <a:spAutoFit/>
          </a:bodyPr>
          <a:lstStyle/>
          <a:p>
            <a:pPr algn="l">
              <a:spcBef>
                <a:spcPts val="688"/>
              </a:spcBef>
              <a:buClr>
                <a:srgbClr val="FF00FF"/>
              </a:buClr>
              <a:buFont typeface="Wingdings" pitchFamily="2" charset="2"/>
              <a:buChar char="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chemeClr val="tx1"/>
                </a:solidFill>
              </a:rPr>
              <a:t>Comprises of several detectors &amp; segmented  </a:t>
            </a:r>
            <a:r>
              <a:rPr lang="en-US" sz="1600" b="1" dirty="0" err="1" smtClean="0">
                <a:solidFill>
                  <a:schemeClr val="tx1"/>
                </a:solidFill>
              </a:rPr>
              <a:t>hadron</a:t>
            </a:r>
            <a:r>
              <a:rPr lang="en-US" sz="1600" b="1" dirty="0" smtClean="0">
                <a:solidFill>
                  <a:schemeClr val="tx1"/>
                </a:solidFill>
              </a:rPr>
              <a:t> absorbers  made of C &amp; Fe</a:t>
            </a:r>
            <a:endParaRPr lang="en-US" sz="1600" b="1" dirty="0">
              <a:solidFill>
                <a:schemeClr val="tx1"/>
              </a:solidFill>
            </a:endParaRPr>
          </a:p>
          <a:p>
            <a:pPr algn="just">
              <a:spcBef>
                <a:spcPts val="688"/>
              </a:spcBef>
              <a:buClr>
                <a:srgbClr val="0066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1" dirty="0">
              <a:solidFill>
                <a:schemeClr val="tx1"/>
              </a:solidFill>
            </a:endParaRPr>
          </a:p>
          <a:p>
            <a:pPr algn="just">
              <a:spcBef>
                <a:spcPts val="688"/>
              </a:spcBef>
              <a:buClr>
                <a:srgbClr val="800080"/>
              </a:buClr>
              <a:buFont typeface="Wingdings" pitchFamily="2" charset="2"/>
              <a:buChar char="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chemeClr val="tx1"/>
                </a:solidFill>
              </a:rPr>
              <a:t>Total absorber is segmented &amp; detectors are placed inside absorbers to facilitate tracking</a:t>
            </a:r>
          </a:p>
          <a:p>
            <a:pPr algn="just">
              <a:spcBef>
                <a:spcPts val="688"/>
              </a:spcBef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1" dirty="0">
              <a:solidFill>
                <a:schemeClr val="tx1"/>
              </a:solidFill>
            </a:endParaRPr>
          </a:p>
          <a:p>
            <a:pPr algn="just">
              <a:spcBef>
                <a:spcPts val="688"/>
              </a:spcBef>
              <a:buClr>
                <a:srgbClr val="FF0000"/>
              </a:buClr>
              <a:buFont typeface="Wingdings" pitchFamily="2" charset="2"/>
              <a:buChar char="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chemeClr val="tx1"/>
                </a:solidFill>
              </a:rPr>
              <a:t>Detectors are high resolution gas </a:t>
            </a:r>
            <a:r>
              <a:rPr lang="en-US" sz="1600" b="1" dirty="0" smtClean="0">
                <a:solidFill>
                  <a:schemeClr val="tx1"/>
                </a:solidFill>
              </a:rPr>
              <a:t>chambers with Argon as active medium </a:t>
            </a:r>
            <a:endParaRPr lang="en-US" sz="1600" b="1" dirty="0">
              <a:solidFill>
                <a:schemeClr val="tx1"/>
              </a:solidFill>
            </a:endParaRPr>
          </a:p>
          <a:p>
            <a:pPr algn="just">
              <a:spcBef>
                <a:spcPts val="688"/>
              </a:spcBef>
              <a:buClr>
                <a:srgbClr val="0E1E20"/>
              </a:buClr>
              <a:buFont typeface="Wingdings" pitchFamily="2" charset="2"/>
              <a:buChar char="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Angular acceptance:</a:t>
            </a:r>
          </a:p>
          <a:p>
            <a:pPr algn="just">
              <a:spcBef>
                <a:spcPts val="6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 dirty="0" smtClean="0">
                <a:solidFill>
                  <a:schemeClr val="tx1"/>
                </a:solidFill>
                <a:latin typeface="Symbol" pitchFamily="18" charset="2"/>
              </a:rPr>
              <a:t></a:t>
            </a:r>
            <a:r>
              <a:rPr lang="en-US" sz="1600" b="1" i="1" baseline="-25000" dirty="0" smtClean="0">
                <a:solidFill>
                  <a:schemeClr val="tx1"/>
                </a:solidFill>
              </a:rPr>
              <a:t>min</a:t>
            </a:r>
            <a:r>
              <a:rPr lang="en-US" sz="1600" b="1" i="1" dirty="0" smtClean="0">
                <a:solidFill>
                  <a:schemeClr val="tx1"/>
                </a:solidFill>
              </a:rPr>
              <a:t>=5.7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o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b="1" i="1" dirty="0">
                <a:solidFill>
                  <a:schemeClr val="tx1"/>
                </a:solidFill>
                <a:latin typeface="Symbol" pitchFamily="18" charset="2"/>
              </a:rPr>
              <a:t></a:t>
            </a:r>
            <a:r>
              <a:rPr lang="en-US" sz="1600" b="1" i="1" baseline="-25000" dirty="0">
                <a:solidFill>
                  <a:schemeClr val="tx1"/>
                </a:solidFill>
              </a:rPr>
              <a:t>max</a:t>
            </a:r>
            <a:r>
              <a:rPr lang="en-US" sz="1600" b="1" i="1" dirty="0">
                <a:solidFill>
                  <a:schemeClr val="tx1"/>
                </a:solidFill>
              </a:rPr>
              <a:t>= 3</a:t>
            </a:r>
          </a:p>
          <a:p>
            <a:pPr algn="just">
              <a:spcBef>
                <a:spcPts val="6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 dirty="0">
                <a:solidFill>
                  <a:schemeClr val="tx1"/>
                </a:solidFill>
                <a:latin typeface="Symbol" pitchFamily="18" charset="2"/>
              </a:rPr>
              <a:t></a:t>
            </a:r>
            <a:r>
              <a:rPr lang="en-US" sz="1600" b="1" i="1" baseline="-25000" dirty="0" smtClean="0">
                <a:solidFill>
                  <a:schemeClr val="tx1"/>
                </a:solidFill>
              </a:rPr>
              <a:t>max</a:t>
            </a:r>
            <a:r>
              <a:rPr lang="en-US" sz="1600" b="1" i="1" dirty="0" smtClean="0">
                <a:solidFill>
                  <a:schemeClr val="tx1"/>
                </a:solidFill>
              </a:rPr>
              <a:t>=25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o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>
                <a:solidFill>
                  <a:schemeClr val="tx1"/>
                </a:solidFill>
              </a:rPr>
              <a:t>degree: </a:t>
            </a:r>
            <a:r>
              <a:rPr lang="en-US" sz="1600" b="1" i="1" dirty="0">
                <a:solidFill>
                  <a:schemeClr val="tx1"/>
                </a:solidFill>
                <a:latin typeface="Symbol" pitchFamily="18" charset="2"/>
              </a:rPr>
              <a:t></a:t>
            </a:r>
            <a:r>
              <a:rPr lang="en-US" sz="1600" b="1" i="1" baseline="-25000" dirty="0">
                <a:solidFill>
                  <a:schemeClr val="tx1"/>
                </a:solidFill>
              </a:rPr>
              <a:t>min</a:t>
            </a:r>
            <a:r>
              <a:rPr lang="en-US" sz="1600" b="1" i="1" dirty="0">
                <a:solidFill>
                  <a:schemeClr val="tx1"/>
                </a:solidFill>
              </a:rPr>
              <a:t>=1.44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1981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    See talk by A. K. </a:t>
            </a:r>
            <a:r>
              <a:rPr lang="en-US" sz="2400" dirty="0" err="1" smtClean="0">
                <a:solidFill>
                  <a:srgbClr val="FF0000"/>
                </a:solidFill>
              </a:rPr>
              <a:t>Dubey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1762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endParaRPr lang="en-IN" sz="2800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30581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IN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 setup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de-DE" dirty="0" smtClean="0"/>
              <a:t> Input</a:t>
            </a:r>
            <a:endParaRPr lang="de-DE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Tx/>
            </a:pPr>
            <a:r>
              <a:rPr lang="de-DE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ackground</a:t>
            </a: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de-D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UrQMD</a:t>
            </a: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generator</a:t>
            </a:r>
            <a:endParaRPr lang="de-D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</a:pP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J/</a:t>
            </a:r>
            <a:r>
              <a:rPr lang="el-G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Tx/>
            </a:pPr>
            <a:r>
              <a:rPr lang="de-DE" sz="2800" dirty="0" err="1" smtClean="0">
                <a:cs typeface="Arial" pitchFamily="34" charset="0"/>
              </a:rPr>
              <a:t>yield</a:t>
            </a:r>
            <a:r>
              <a:rPr lang="de-DE" sz="2800" dirty="0" smtClean="0">
                <a:cs typeface="Arial" pitchFamily="34" charset="0"/>
              </a:rPr>
              <a:t>  </a:t>
            </a:r>
            <a:r>
              <a:rPr lang="de-DE" sz="2800" dirty="0" err="1" smtClean="0">
                <a:cs typeface="Arial" pitchFamily="34" charset="0"/>
              </a:rPr>
              <a:t>from</a:t>
            </a:r>
            <a:r>
              <a:rPr lang="de-DE" sz="2800" dirty="0" smtClean="0">
                <a:cs typeface="Arial" pitchFamily="34" charset="0"/>
              </a:rPr>
              <a:t> HSD </a:t>
            </a:r>
            <a:r>
              <a:rPr lang="de-DE" sz="2800" dirty="0" err="1" smtClean="0">
                <a:cs typeface="Arial" pitchFamily="34" charset="0"/>
              </a:rPr>
              <a:t>generator</a:t>
            </a:r>
            <a:endParaRPr lang="de-DE" sz="2800" dirty="0">
              <a:cs typeface="Arial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ClrTx/>
            </a:pPr>
            <a:r>
              <a:rPr lang="de-DE" sz="2800" dirty="0" err="1" smtClean="0">
                <a:cs typeface="Arial" pitchFamily="34" charset="0"/>
              </a:rPr>
              <a:t>phase</a:t>
            </a:r>
            <a:r>
              <a:rPr lang="de-DE" sz="2800" dirty="0" smtClean="0">
                <a:cs typeface="Arial" pitchFamily="34" charset="0"/>
              </a:rPr>
              <a:t> </a:t>
            </a:r>
            <a:r>
              <a:rPr lang="de-DE" sz="2800" dirty="0" err="1" smtClean="0">
                <a:cs typeface="Arial" pitchFamily="34" charset="0"/>
              </a:rPr>
              <a:t>space</a:t>
            </a:r>
            <a:r>
              <a:rPr lang="de-DE" sz="2800" dirty="0" smtClean="0">
                <a:cs typeface="Arial" pitchFamily="34" charset="0"/>
              </a:rPr>
              <a:t> </a:t>
            </a:r>
            <a:r>
              <a:rPr lang="de-DE" sz="2800" dirty="0" err="1" smtClean="0">
                <a:cs typeface="Arial" pitchFamily="34" charset="0"/>
              </a:rPr>
              <a:t>distribution</a:t>
            </a:r>
            <a:r>
              <a:rPr lang="de-DE" sz="2800" dirty="0" smtClean="0">
                <a:cs typeface="Arial" pitchFamily="34" charset="0"/>
              </a:rPr>
              <a:t> </a:t>
            </a:r>
            <a:r>
              <a:rPr lang="de-DE" sz="2800" dirty="0" err="1" smtClean="0">
                <a:cs typeface="Arial" pitchFamily="34" charset="0"/>
              </a:rPr>
              <a:t>from</a:t>
            </a:r>
            <a:r>
              <a:rPr lang="de-DE" sz="2800" dirty="0" smtClean="0">
                <a:cs typeface="Arial" pitchFamily="34" charset="0"/>
              </a:rPr>
              <a:t> PLUTO </a:t>
            </a:r>
            <a:r>
              <a:rPr lang="de-DE" sz="2800" dirty="0" err="1" smtClean="0">
                <a:cs typeface="Arial" pitchFamily="34" charset="0"/>
              </a:rPr>
              <a:t>generator</a:t>
            </a:r>
            <a:endParaRPr lang="de-DE" sz="2800" dirty="0"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 – cbmroot framework with GEANT3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 of reconstructed tracks based on associated hits and track c</a:t>
            </a:r>
            <a:r>
              <a:rPr lang="de-DE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D31C-05D8-4F54-B04A-D6AA979E57F1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23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2795587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196975"/>
            <a:ext cx="274320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268413"/>
            <a:ext cx="2835275" cy="246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260350"/>
            <a:ext cx="8736012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Momentum  distribution of reconstructed single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tracks</a:t>
            </a:r>
            <a:endParaRPr lang="en-IN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152400" y="43434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Absorbers introduce a lower threshold to the single </a:t>
            </a:r>
            <a:r>
              <a:rPr lang="en-US" sz="2000" b="1" dirty="0" err="1">
                <a:solidFill>
                  <a:schemeClr val="tx1"/>
                </a:solidFill>
              </a:rPr>
              <a:t>muon</a:t>
            </a:r>
            <a:r>
              <a:rPr lang="en-US" sz="2000" b="1" dirty="0">
                <a:solidFill>
                  <a:schemeClr val="tx1"/>
                </a:solidFill>
              </a:rPr>
              <a:t> momentum (</a:t>
            </a:r>
            <a:r>
              <a:rPr lang="en-US" sz="2000" b="1" dirty="0" err="1">
                <a:solidFill>
                  <a:schemeClr val="tx1"/>
                </a:solidFill>
              </a:rPr>
              <a:t>p</a:t>
            </a:r>
            <a:r>
              <a:rPr lang="en-US" sz="2000" b="1" baseline="-25000" dirty="0" err="1">
                <a:solidFill>
                  <a:schemeClr val="tx1"/>
                </a:solidFill>
              </a:rPr>
              <a:t>min</a:t>
            </a:r>
            <a:r>
              <a:rPr lang="en-US" sz="2000" b="1" dirty="0">
                <a:solidFill>
                  <a:schemeClr val="tx1"/>
                </a:solidFill>
              </a:rPr>
              <a:t> ~ 3 </a:t>
            </a:r>
            <a:r>
              <a:rPr lang="en-US" sz="2000" b="1" dirty="0" err="1">
                <a:solidFill>
                  <a:schemeClr val="tx1"/>
                </a:solidFill>
              </a:rPr>
              <a:t>GeV</a:t>
            </a:r>
            <a:r>
              <a:rPr lang="en-US" sz="2000" b="1" dirty="0">
                <a:solidFill>
                  <a:schemeClr val="tx1"/>
                </a:solidFill>
              </a:rPr>
              <a:t>/c)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 Shift in mean p value by ~ 1 </a:t>
            </a:r>
            <a:r>
              <a:rPr lang="en-US" sz="2000" b="1" dirty="0" err="1">
                <a:solidFill>
                  <a:schemeClr val="tx1"/>
                </a:solidFill>
              </a:rPr>
              <a:t>GeV</a:t>
            </a:r>
            <a:r>
              <a:rPr lang="en-US" sz="2000" b="1" dirty="0">
                <a:solidFill>
                  <a:schemeClr val="tx1"/>
                </a:solidFill>
              </a:rPr>
              <a:t>/c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Very high momentum </a:t>
            </a:r>
            <a:r>
              <a:rPr lang="en-US" sz="2000" b="1" dirty="0" err="1">
                <a:solidFill>
                  <a:schemeClr val="tx1"/>
                </a:solidFill>
              </a:rPr>
              <a:t>muons</a:t>
            </a:r>
            <a:r>
              <a:rPr lang="en-US" sz="2000" b="1" dirty="0">
                <a:solidFill>
                  <a:schemeClr val="tx1"/>
                </a:solidFill>
              </a:rPr>
              <a:t> outside detector geometrical acceptance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dministrator\Desktop\HBNI_PhD\plots_for_subda\invmass.Jpsi.all.25GeV.AuAu.highstat.800k.withTOF.hardmasscut.sigma1.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1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2400" y="76200"/>
            <a:ext cx="8991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300" b="1" dirty="0">
                <a:solidFill>
                  <a:schemeClr val="tx1"/>
                </a:solidFill>
              </a:rPr>
              <a:t>Invariant mass spectra: </a:t>
            </a:r>
            <a:r>
              <a:rPr lang="en-US" sz="2300" b="1" dirty="0" smtClean="0">
                <a:solidFill>
                  <a:schemeClr val="tx1"/>
                </a:solidFill>
              </a:rPr>
              <a:t>SIS-300 </a:t>
            </a:r>
            <a:r>
              <a:rPr lang="en-US" sz="2300" b="1" dirty="0" err="1" smtClean="0">
                <a:solidFill>
                  <a:schemeClr val="tx1"/>
                </a:solidFill>
              </a:rPr>
              <a:t>Au+Au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collisions @ 25 A </a:t>
            </a:r>
            <a:r>
              <a:rPr lang="en-US" sz="2300" b="1" dirty="0" err="1">
                <a:solidFill>
                  <a:schemeClr val="tx1"/>
                </a:solidFill>
              </a:rPr>
              <a:t>GeV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676400"/>
            <a:ext cx="2514600" cy="738664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Central  collisions</a:t>
            </a:r>
          </a:p>
          <a:p>
            <a:pPr algn="l">
              <a:defRPr/>
            </a:pPr>
            <a:r>
              <a:rPr lang="en-US" sz="14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Eff.xAcceptance</a:t>
            </a:r>
            <a:r>
              <a:rPr lang="en-US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~ 8 %</a:t>
            </a:r>
          </a:p>
          <a:p>
            <a:pPr algn="l">
              <a:defRPr/>
            </a:pPr>
            <a:r>
              <a:rPr lang="en-US" sz="1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Symbol" pitchFamily="18" charset="2"/>
              </a:rPr>
              <a:t>s</a:t>
            </a:r>
            <a:r>
              <a:rPr lang="en-US" sz="1400" b="1" baseline="-25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</a:t>
            </a:r>
            <a:r>
              <a:rPr lang="en-US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~ 27 </a:t>
            </a:r>
            <a:r>
              <a:rPr lang="en-US" sz="14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MeV</a:t>
            </a:r>
            <a:endParaRPr lang="en-US" sz="1400" b="1" dirty="0">
              <a:solidFill>
                <a:schemeClr val="tx2">
                  <a:lumMod val="95000"/>
                  <a:lumOff val="5000"/>
                </a:schemeClr>
              </a:solidFill>
              <a:latin typeface="Symbol" pitchFamily="18" charset="2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52400" y="4432518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Clearly </a:t>
            </a:r>
            <a:r>
              <a:rPr lang="en-US" sz="1600" dirty="0">
                <a:solidFill>
                  <a:schemeClr val="tx1"/>
                </a:solidFill>
              </a:rPr>
              <a:t>identified peak over the background: highly feasible </a:t>
            </a:r>
            <a:r>
              <a:rPr lang="en-US" sz="1600" dirty="0" smtClean="0">
                <a:solidFill>
                  <a:schemeClr val="tx1"/>
                </a:solidFill>
              </a:rPr>
              <a:t>detection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Background from </a:t>
            </a:r>
            <a:r>
              <a:rPr lang="en-US" sz="1600" dirty="0" err="1" smtClean="0">
                <a:solidFill>
                  <a:schemeClr val="tx1"/>
                </a:solidFill>
              </a:rPr>
              <a:t>Drell</a:t>
            </a:r>
            <a:r>
              <a:rPr lang="en-US" sz="1600" dirty="0" smtClean="0">
                <a:solidFill>
                  <a:schemeClr val="tx1"/>
                </a:solidFill>
              </a:rPr>
              <a:t>-Yan and semi-</a:t>
            </a:r>
            <a:r>
              <a:rPr lang="en-US" sz="1600" dirty="0" err="1" smtClean="0">
                <a:solidFill>
                  <a:schemeClr val="tx1"/>
                </a:solidFill>
              </a:rPr>
              <a:t>muonic</a:t>
            </a:r>
            <a:r>
              <a:rPr lang="en-US" sz="1600" dirty="0" smtClean="0">
                <a:solidFill>
                  <a:schemeClr val="tx1"/>
                </a:solidFill>
              </a:rPr>
              <a:t>  open charm decays are negligibly small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About factor of </a:t>
            </a:r>
            <a:r>
              <a:rPr lang="en-US" sz="1600" dirty="0" smtClean="0">
                <a:solidFill>
                  <a:schemeClr val="tx1"/>
                </a:solidFill>
              </a:rPr>
              <a:t>4 </a:t>
            </a:r>
            <a:r>
              <a:rPr lang="en-US" sz="1600" dirty="0">
                <a:solidFill>
                  <a:schemeClr val="tx1"/>
                </a:solidFill>
              </a:rPr>
              <a:t>better mass resolution (~ 100 </a:t>
            </a:r>
            <a:r>
              <a:rPr lang="en-US" sz="1600" dirty="0" err="1">
                <a:solidFill>
                  <a:schemeClr val="tx1"/>
                </a:solidFill>
              </a:rPr>
              <a:t>MeV</a:t>
            </a:r>
            <a:r>
              <a:rPr lang="en-US" sz="1600" dirty="0">
                <a:solidFill>
                  <a:schemeClr val="tx1"/>
                </a:solidFill>
              </a:rPr>
              <a:t> for 158 A </a:t>
            </a:r>
            <a:r>
              <a:rPr lang="en-US" sz="1600" dirty="0" err="1">
                <a:solidFill>
                  <a:schemeClr val="tx1"/>
                </a:solidFill>
              </a:rPr>
              <a:t>GeV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Pb+Pb</a:t>
            </a:r>
            <a:r>
              <a:rPr lang="en-US" sz="1600" dirty="0">
                <a:solidFill>
                  <a:schemeClr val="tx1"/>
                </a:solidFill>
              </a:rPr>
              <a:t> collisions @ NA50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Mass shape fitted with symmetric Gaussian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Improved S/B for central collisions  </a:t>
            </a:r>
          </a:p>
        </p:txBody>
      </p:sp>
      <p:sp>
        <p:nvSpPr>
          <p:cNvPr id="460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F7B7A6-217B-415E-92D4-C6C96231D066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9" name="TextBox 8"/>
          <p:cNvSpPr txBox="1"/>
          <p:nvPr/>
        </p:nvSpPr>
        <p:spPr>
          <a:xfrm>
            <a:off x="685800" y="51131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Operation at maximum rate (10 MHz)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Trigger logic for online event selection</a:t>
            </a:r>
            <a:endParaRPr lang="en-IN" sz="1800" b="1" dirty="0">
              <a:solidFill>
                <a:srgbClr val="0000FF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1219200"/>
            <a:ext cx="3962400" cy="31242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531515"/>
            <a:ext cx="9144000" cy="26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1400" b="1" dirty="0">
                <a:solidFill>
                  <a:schemeClr val="tx1"/>
                </a:solidFill>
              </a:rPr>
              <a:t>Nuclear dissociations are conventionally </a:t>
            </a:r>
            <a:r>
              <a:rPr lang="en-US" sz="1400" b="1" dirty="0" smtClean="0">
                <a:solidFill>
                  <a:schemeClr val="tx1"/>
                </a:solidFill>
              </a:rPr>
              <a:t>described by </a:t>
            </a:r>
            <a:r>
              <a:rPr lang="en-US" sz="1400" b="1" dirty="0" err="1">
                <a:solidFill>
                  <a:schemeClr val="tx1"/>
                </a:solidFill>
              </a:rPr>
              <a:t>Glauber</a:t>
            </a:r>
            <a:r>
              <a:rPr lang="en-US" sz="1400" b="1" dirty="0">
                <a:solidFill>
                  <a:schemeClr val="tx1"/>
                </a:solidFill>
              </a:rPr>
              <a:t> model </a:t>
            </a:r>
            <a:r>
              <a:rPr lang="en-US" sz="1400" b="1" dirty="0" smtClean="0">
                <a:solidFill>
                  <a:schemeClr val="tx1"/>
                </a:solidFill>
              </a:rPr>
              <a:t>with </a:t>
            </a:r>
            <a:r>
              <a:rPr lang="en-US" sz="1400" b="1" dirty="0">
                <a:solidFill>
                  <a:schemeClr val="tx1"/>
                </a:solidFill>
              </a:rPr>
              <a:t>the “normal” suppression quantified by an effective absorption cross section </a:t>
            </a:r>
            <a:r>
              <a:rPr lang="en-US" sz="1400" b="1" dirty="0" err="1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="1" baseline="-25000" dirty="0" err="1" smtClean="0">
                <a:solidFill>
                  <a:schemeClr val="tx1"/>
                </a:solidFill>
              </a:rPr>
              <a:t>abs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: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 S ~ e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1" baseline="30000" dirty="0" smtClean="0">
                <a:solidFill>
                  <a:schemeClr val="tx1"/>
                </a:solidFill>
                <a:latin typeface="Symbol" pitchFamily="18" charset="2"/>
              </a:rPr>
              <a:t>r </a:t>
            </a:r>
            <a:r>
              <a:rPr lang="en-US" sz="1400" b="1" baseline="30000" dirty="0" err="1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="1" baseline="30000" dirty="0" err="1" smtClean="0">
                <a:solidFill>
                  <a:schemeClr val="tx1"/>
                </a:solidFill>
              </a:rPr>
              <a:t>abs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&lt;L&gt;</a:t>
            </a:r>
            <a:endParaRPr lang="en-US" sz="1400" b="1" baseline="30000" dirty="0">
              <a:solidFill>
                <a:schemeClr val="tx1"/>
              </a:solidFill>
            </a:endParaRPr>
          </a:p>
          <a:p>
            <a:pPr algn="l" eaLnBrk="0" hangingPunct="0">
              <a:defRPr/>
            </a:pPr>
            <a:endParaRPr lang="en-US" sz="1400" b="1" baseline="-25000" dirty="0">
              <a:solidFill>
                <a:schemeClr val="tx1"/>
              </a:solidFill>
            </a:endParaRPr>
          </a:p>
          <a:p>
            <a:pPr algn="l" eaLnBrk="0" hangingPunct="0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“Anomalous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” J/</a:t>
            </a:r>
            <a:r>
              <a:rPr lang="en-US" sz="1400" b="1" dirty="0">
                <a:solidFill>
                  <a:schemeClr val="tx1"/>
                </a:solidFill>
                <a:latin typeface="Symbol" pitchFamily="18" charset="2"/>
                <a:cs typeface="Arial" charset="0"/>
              </a:rPr>
              <a:t>y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suppression was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first observed in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Pb+Pb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collisions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by NA50 Collaboration and later in </a:t>
            </a:r>
            <a:r>
              <a:rPr lang="en-US" sz="14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In+In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collisions by NA60 Collaboration @158 A </a:t>
            </a:r>
            <a:r>
              <a:rPr lang="en-US" sz="14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at SPS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0" hangingPunct="0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0" hangingPunct="0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First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reference measurements for estimating the nuclear effects were taken from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p+A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collisions by NA50 @ 400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</a:t>
            </a:r>
            <a:r>
              <a:rPr lang="en-US" sz="1400" b="1" baseline="-25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abs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J/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 (400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GeV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) ~ 4.3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mb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0" hangingPunct="0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Subsequent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p+A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measurements @ 158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by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NA60 revealed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</a:t>
            </a:r>
            <a:r>
              <a:rPr lang="en-US" sz="1400" b="1" baseline="-25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abs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J/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 (158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GeV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) ~ 7.6 </a:t>
            </a:r>
            <a:r>
              <a:rPr lang="en-US" sz="1400" b="1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mb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algn="l" eaLnBrk="0" hangingPunct="0">
              <a:defRPr/>
            </a:pP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Smaller anomalous suppression with respect to the previous estimates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!!</a:t>
            </a:r>
          </a:p>
        </p:txBody>
      </p:sp>
      <p:pic>
        <p:nvPicPr>
          <p:cNvPr id="15363" name="Picture 8" descr="InPb_P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35362"/>
            <a:ext cx="3429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In_Pb_QM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3352800" y="3348038"/>
            <a:ext cx="25146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200" b="1" dirty="0">
                <a:solidFill>
                  <a:srgbClr val="FF0000"/>
                </a:solidFill>
              </a:rPr>
              <a:t>In-In 158 </a:t>
            </a:r>
            <a:r>
              <a:rPr lang="en-US" sz="1200" b="1" dirty="0" err="1">
                <a:solidFill>
                  <a:srgbClr val="FF0000"/>
                </a:solidFill>
              </a:rPr>
              <a:t>GeV</a:t>
            </a:r>
            <a:r>
              <a:rPr lang="en-US" sz="1200" b="1" dirty="0">
                <a:solidFill>
                  <a:srgbClr val="FF0000"/>
                </a:solidFill>
              </a:rPr>
              <a:t> (NA60)</a:t>
            </a:r>
          </a:p>
          <a:p>
            <a:pPr algn="l" eaLnBrk="0" hangingPunct="0"/>
            <a:r>
              <a:rPr lang="en-US" sz="1200" b="1" dirty="0" err="1">
                <a:solidFill>
                  <a:schemeClr val="accent2"/>
                </a:solidFill>
              </a:rPr>
              <a:t>Pb-Pb</a:t>
            </a:r>
            <a:r>
              <a:rPr lang="en-US" sz="1200" b="1" dirty="0">
                <a:solidFill>
                  <a:schemeClr val="accent2"/>
                </a:solidFill>
              </a:rPr>
              <a:t> 158 </a:t>
            </a:r>
            <a:r>
              <a:rPr lang="en-US" sz="1200" b="1" dirty="0" err="1">
                <a:solidFill>
                  <a:schemeClr val="accent2"/>
                </a:solidFill>
              </a:rPr>
              <a:t>GeV</a:t>
            </a:r>
            <a:r>
              <a:rPr lang="en-US" sz="1200" b="1" dirty="0">
                <a:solidFill>
                  <a:schemeClr val="accent2"/>
                </a:solidFill>
              </a:rPr>
              <a:t> (NA50)</a:t>
            </a:r>
            <a:endParaRPr lang="it-IT" sz="1200" b="1" dirty="0">
              <a:solidFill>
                <a:schemeClr val="accent2"/>
              </a:solidFill>
            </a:endParaRP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2286000" y="4267200"/>
            <a:ext cx="23622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</a:t>
            </a:r>
            <a:r>
              <a:rPr lang="en-US" sz="1600" b="1" baseline="-25000" dirty="0">
                <a:solidFill>
                  <a:srgbClr val="C00000"/>
                </a:solidFill>
                <a:sym typeface="Symbol" pitchFamily="18" charset="2"/>
              </a:rPr>
              <a:t>abs</a:t>
            </a:r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1600" b="1" baseline="30000" dirty="0">
                <a:solidFill>
                  <a:srgbClr val="C00000"/>
                </a:solidFill>
                <a:sym typeface="Symbol" pitchFamily="18" charset="2"/>
              </a:rPr>
              <a:t>J/</a:t>
            </a:r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1600" b="1" baseline="-25000" dirty="0" smtClean="0">
                <a:solidFill>
                  <a:srgbClr val="C00000"/>
                </a:solidFill>
                <a:sym typeface="Symbol" pitchFamily="18" charset="2"/>
              </a:rPr>
              <a:t>400 </a:t>
            </a:r>
            <a:r>
              <a:rPr lang="en-US" sz="1600" b="1" baseline="-25000" dirty="0" err="1" smtClean="0">
                <a:solidFill>
                  <a:srgbClr val="C00000"/>
                </a:solidFill>
                <a:sym typeface="Symbol" pitchFamily="18" charset="2"/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  <a:sym typeface="Symbol" pitchFamily="18" charset="2"/>
              </a:rPr>
              <a:t> ~4.3 </a:t>
            </a:r>
            <a:r>
              <a:rPr lang="en-US" sz="1600" b="1" dirty="0" err="1" smtClean="0">
                <a:solidFill>
                  <a:srgbClr val="C00000"/>
                </a:solidFill>
                <a:sym typeface="Symbol" pitchFamily="18" charset="2"/>
              </a:rPr>
              <a:t>mb</a:t>
            </a:r>
            <a:endParaRPr 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6781800" y="4343400"/>
            <a:ext cx="23622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</a:t>
            </a:r>
            <a:r>
              <a:rPr lang="en-US" sz="1600" b="1" baseline="-25000" dirty="0">
                <a:solidFill>
                  <a:srgbClr val="C00000"/>
                </a:solidFill>
                <a:sym typeface="Symbol" pitchFamily="18" charset="2"/>
              </a:rPr>
              <a:t>abs</a:t>
            </a:r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1600" b="1" baseline="30000" dirty="0">
                <a:solidFill>
                  <a:srgbClr val="C00000"/>
                </a:solidFill>
                <a:sym typeface="Symbol" pitchFamily="18" charset="2"/>
              </a:rPr>
              <a:t>J/</a:t>
            </a:r>
            <a:r>
              <a:rPr lang="en-US" sz="16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1600" b="1" baseline="-25000" dirty="0" smtClean="0">
                <a:solidFill>
                  <a:srgbClr val="C00000"/>
                </a:solidFill>
                <a:sym typeface="Symbol" pitchFamily="18" charset="2"/>
              </a:rPr>
              <a:t>158 </a:t>
            </a:r>
            <a:r>
              <a:rPr lang="en-US" sz="1600" b="1" baseline="-25000" dirty="0" err="1" smtClean="0">
                <a:solidFill>
                  <a:srgbClr val="C00000"/>
                </a:solidFill>
                <a:sym typeface="Symbol" pitchFamily="18" charset="2"/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  <a:sym typeface="Symbol" pitchFamily="18" charset="2"/>
              </a:rPr>
              <a:t> ~ 7.6  </a:t>
            </a:r>
            <a:r>
              <a:rPr lang="en-US" sz="1600" b="1" dirty="0" err="1" smtClean="0">
                <a:solidFill>
                  <a:srgbClr val="C00000"/>
                </a:solidFill>
                <a:sym typeface="Symbol" pitchFamily="18" charset="2"/>
              </a:rPr>
              <a:t>mb</a:t>
            </a:r>
            <a:r>
              <a:rPr lang="en-US" sz="1600" b="1" baseline="-25000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endParaRPr 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800" b="1" i="1" dirty="0" smtClean="0">
                <a:solidFill>
                  <a:srgbClr val="FF0000"/>
                </a:solidFill>
              </a:rPr>
              <a:t>Comparison of 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p+A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measurements in the same kinematic &amp; energy domain of that of A+A collisions is absolutely necessary </a:t>
            </a:r>
          </a:p>
        </p:txBody>
      </p:sp>
      <p:sp>
        <p:nvSpPr>
          <p:cNvPr id="1536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15DCA-C61A-46BA-AFE7-3186729680D8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0" name="TextBox 9"/>
          <p:cNvSpPr txBox="1"/>
          <p:nvPr/>
        </p:nvSpPr>
        <p:spPr>
          <a:xfrm>
            <a:off x="1600200" y="717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     Lessons from SPS </a:t>
            </a:r>
            <a:endParaRPr lang="en-I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istrator\Desktop\HBNI_PhD\final_plots\pluto-ypt-jpsi-25g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:\Documents and Settings\Administrator\Desktop\HBNI_PhD\final_plots\ypt-jpsi-25gev-auau-with-t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990600" y="11430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Pluto input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5867400" y="9906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Reconstructed  Central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990600" y="46482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y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beam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~ 3.99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MUCH has coverage for mid-rapidity </a:t>
            </a:r>
          </a:p>
        </p:txBody>
      </p:sp>
      <p:sp>
        <p:nvSpPr>
          <p:cNvPr id="47113" name="TextBox 12"/>
          <p:cNvSpPr txBox="1">
            <a:spLocks noChangeArrowheads="1"/>
          </p:cNvSpPr>
          <p:nvPr/>
        </p:nvSpPr>
        <p:spPr bwMode="auto">
          <a:xfrm>
            <a:off x="152400" y="228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Acceptance (y-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) plots: SIS-300 25  A </a:t>
            </a:r>
            <a:r>
              <a:rPr lang="en-US" sz="2400" dirty="0" err="1" smtClean="0">
                <a:solidFill>
                  <a:schemeClr val="tx1"/>
                </a:solidFill>
              </a:rPr>
              <a:t>GeV</a:t>
            </a:r>
            <a:r>
              <a:rPr lang="en-US" sz="2400" dirty="0" smtClean="0">
                <a:solidFill>
                  <a:schemeClr val="tx1"/>
                </a:solidFill>
              </a:rPr>
              <a:t> Au + Au collisions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11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B289D5-277B-484C-A976-23BE41FCE369}" type="slidenum">
              <a:rPr lang="it-IT" smtClean="0"/>
              <a:pPr/>
              <a:t>30</a:t>
            </a:fld>
            <a:endParaRPr lang="it-IT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133600" y="1600200"/>
            <a:ext cx="0" cy="2590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934200" y="1447800"/>
            <a:ext cx="0" cy="2590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30B2FD-7707-4638-80D1-B6EFCED91A58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Beam time requirements: SIS-300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46188"/>
            <a:ext cx="8686800" cy="51546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Used J/</a:t>
            </a: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ψ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statistics (central collisions) =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8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10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J/</a:t>
            </a: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ψ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Multiplicity (HSD) =1.92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10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-5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,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sym typeface="Symbol" pitchFamily="18" charset="2"/>
            </a:endParaRPr>
          </a:p>
          <a:p>
            <a:pPr lvl="2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branching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ratio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= 0.06  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Efficiency = 0.08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sym typeface="Symbol" pitchFamily="18" charset="2"/>
            </a:endParaRPr>
          </a:p>
          <a:p>
            <a:pPr lvl="2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Required central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events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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10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1.92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10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-5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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0.06x0.08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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8.610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12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	</a:t>
            </a:r>
          </a:p>
          <a:p>
            <a:pPr lvl="2">
              <a:defRPr/>
            </a:pPr>
            <a:endParaRPr lang="en-US" sz="2800" baseline="30000" dirty="0">
              <a:solidFill>
                <a:schemeClr val="tx1">
                  <a:lumMod val="85000"/>
                  <a:lumOff val="15000"/>
                </a:schemeClr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Required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minimum bias events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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34.410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12</a:t>
            </a:r>
            <a:endParaRPr lang="en-US" sz="2400" baseline="30000" dirty="0">
              <a:solidFill>
                <a:schemeClr val="tx1">
                  <a:lumMod val="85000"/>
                  <a:lumOff val="15000"/>
                </a:schemeClr>
              </a:solidFill>
              <a:sym typeface="Symbol" pitchFamily="18" charset="2"/>
            </a:endParaRPr>
          </a:p>
          <a:p>
            <a:pPr lvl="2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Reaction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rate 10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7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 events/sec: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34.410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5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sec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~ 35 days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" y="3495086"/>
            <a:ext cx="4038600" cy="2958250"/>
            <a:chOff x="13817" y="10833"/>
            <a:chExt cx="2745" cy="3945"/>
          </a:xfrm>
        </p:grpSpPr>
        <p:pic>
          <p:nvPicPr>
            <p:cNvPr id="14" name="Picture 23" descr="invM_pAu25gev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09"/>
            <a:stretch>
              <a:fillRect/>
            </a:stretch>
          </p:blipFill>
          <p:spPr bwMode="auto">
            <a:xfrm>
              <a:off x="14469" y="10833"/>
              <a:ext cx="2093" cy="3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invM_pAu25gev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5620"/>
            <a:stretch>
              <a:fillRect/>
            </a:stretch>
          </p:blipFill>
          <p:spPr bwMode="auto">
            <a:xfrm>
              <a:off x="13817" y="10833"/>
              <a:ext cx="653" cy="3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14192" y="14360"/>
              <a:ext cx="256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809999" cy="312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908721"/>
            <a:ext cx="8879904" cy="10081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sz="9600" dirty="0" err="1" smtClean="0">
                <a:solidFill>
                  <a:schemeClr val="tx1"/>
                </a:solidFill>
              </a:rPr>
              <a:t>Commissioning</a:t>
            </a:r>
            <a:r>
              <a:rPr lang="de-DE" sz="9600" dirty="0" smtClean="0">
                <a:solidFill>
                  <a:schemeClr val="tx1"/>
                </a:solidFill>
              </a:rPr>
              <a:t> </a:t>
            </a:r>
            <a:r>
              <a:rPr lang="de-DE" sz="9600" dirty="0" err="1" smtClean="0">
                <a:solidFill>
                  <a:schemeClr val="tx1"/>
                </a:solidFill>
              </a:rPr>
              <a:t>of</a:t>
            </a:r>
            <a:r>
              <a:rPr lang="de-DE" sz="9600" dirty="0" smtClean="0">
                <a:solidFill>
                  <a:schemeClr val="tx1"/>
                </a:solidFill>
              </a:rPr>
              <a:t> high rate </a:t>
            </a:r>
            <a:r>
              <a:rPr lang="de-DE" sz="9600" dirty="0" err="1" smtClean="0">
                <a:solidFill>
                  <a:schemeClr val="tx1"/>
                </a:solidFill>
              </a:rPr>
              <a:t>data</a:t>
            </a:r>
            <a:r>
              <a:rPr lang="de-DE" sz="9600" dirty="0" smtClean="0">
                <a:solidFill>
                  <a:schemeClr val="tx1"/>
                </a:solidFill>
              </a:rPr>
              <a:t> </a:t>
            </a:r>
            <a:r>
              <a:rPr lang="de-DE" sz="9600" dirty="0" err="1" smtClean="0">
                <a:solidFill>
                  <a:schemeClr val="tx1"/>
                </a:solidFill>
              </a:rPr>
              <a:t>taking</a:t>
            </a:r>
            <a:r>
              <a:rPr lang="de-DE" sz="9600" dirty="0" smtClean="0">
                <a:solidFill>
                  <a:schemeClr val="tx1"/>
                </a:solidFill>
              </a:rPr>
              <a:t> (10 MHz)  </a:t>
            </a:r>
          </a:p>
          <a:p>
            <a:r>
              <a:rPr lang="de-DE" sz="9600" dirty="0" err="1">
                <a:solidFill>
                  <a:schemeClr val="tx1"/>
                </a:solidFill>
              </a:rPr>
              <a:t>E</a:t>
            </a:r>
            <a:r>
              <a:rPr lang="de-DE" sz="9600" dirty="0" err="1" smtClean="0">
                <a:solidFill>
                  <a:schemeClr val="tx1"/>
                </a:solidFill>
              </a:rPr>
              <a:t>xploratory</a:t>
            </a:r>
            <a:r>
              <a:rPr lang="de-DE" sz="9600" dirty="0" smtClean="0">
                <a:solidFill>
                  <a:schemeClr val="tx1"/>
                </a:solidFill>
              </a:rPr>
              <a:t> </a:t>
            </a:r>
            <a:r>
              <a:rPr lang="de-DE" sz="9600" dirty="0" err="1" smtClean="0">
                <a:solidFill>
                  <a:schemeClr val="tx1"/>
                </a:solidFill>
              </a:rPr>
              <a:t>measurement</a:t>
            </a:r>
            <a:r>
              <a:rPr lang="de-DE" sz="9600" dirty="0" smtClean="0">
                <a:solidFill>
                  <a:schemeClr val="tx1"/>
                </a:solidFill>
              </a:rPr>
              <a:t>: </a:t>
            </a:r>
            <a:r>
              <a:rPr lang="de-DE" sz="9600" dirty="0" err="1" smtClean="0">
                <a:solidFill>
                  <a:schemeClr val="tx1"/>
                </a:solidFill>
              </a:rPr>
              <a:t>Charmonium</a:t>
            </a:r>
            <a:r>
              <a:rPr lang="de-DE" sz="9600" dirty="0" smtClean="0">
                <a:solidFill>
                  <a:schemeClr val="tx1"/>
                </a:solidFill>
              </a:rPr>
              <a:t> </a:t>
            </a:r>
            <a:r>
              <a:rPr lang="de-DE" sz="11200" dirty="0" err="1" smtClean="0">
                <a:solidFill>
                  <a:schemeClr val="tx1"/>
                </a:solidFill>
              </a:rPr>
              <a:t>production</a:t>
            </a:r>
            <a:endParaRPr lang="de-DE" sz="11200" dirty="0" smtClean="0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779912" y="3933056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220072" y="2175247"/>
            <a:ext cx="392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entral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Au+Au</a:t>
            </a:r>
            <a:r>
              <a:rPr lang="de-DE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10 A </a:t>
            </a:r>
            <a:r>
              <a:rPr lang="de-DE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endParaRPr lang="de-D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22053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30 </a:t>
            </a:r>
            <a:r>
              <a:rPr lang="de-DE" sz="2400" kern="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GeV</a:t>
            </a:r>
            <a:r>
              <a:rPr lang="de-DE" sz="2400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 + </a:t>
            </a:r>
            <a:r>
              <a:rPr lang="de-DE" sz="2400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  </a:t>
            </a:r>
            <a:endParaRPr lang="de-DE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194223" y="3766425"/>
            <a:ext cx="2046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J/</a:t>
            </a:r>
            <a:r>
              <a:rPr lang="el-G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ψ</a:t>
            </a:r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µ+µ- </a:t>
            </a:r>
            <a:endParaRPr lang="de-DE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53000" y="2649106"/>
            <a:ext cx="4012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dirty="0" smtClean="0">
                <a:solidFill>
                  <a:srgbClr val="000000"/>
                </a:solidFill>
                <a:latin typeface="Arial"/>
              </a:rPr>
              <a:t>1000 J/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ψ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in 10</a:t>
            </a:r>
            <a:r>
              <a:rPr lang="de-DE" sz="2000" baseline="30000" dirty="0">
                <a:solidFill>
                  <a:srgbClr val="000000"/>
                </a:solidFill>
                <a:latin typeface="Arial"/>
              </a:rPr>
              <a:t>13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(10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days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)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de-DE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multiplicity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HSD)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6024" y="2743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2000" dirty="0">
                <a:solidFill>
                  <a:srgbClr val="000000"/>
                </a:solidFill>
                <a:latin typeface="Arial"/>
              </a:rPr>
              <a:t>1000 J/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ψ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de-DE" sz="2000" baseline="30000" dirty="0" smtClean="0">
                <a:solidFill>
                  <a:srgbClr val="000000"/>
                </a:solidFill>
                <a:latin typeface="Arial"/>
              </a:rPr>
              <a:t>12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events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1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day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)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de-DE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multiplicity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HSD)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70007" y="3717032"/>
            <a:ext cx="2046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J/</a:t>
            </a:r>
            <a:r>
              <a:rPr lang="el-G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ψ</a:t>
            </a:r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de-DE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µ+µ- </a:t>
            </a:r>
            <a:endParaRPr lang="de-DE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608112"/>
          </a:xfrm>
          <a:noFill/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Charmonium in CBM at SIS100</a:t>
            </a:r>
            <a:endParaRPr lang="de-D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D31C-05D8-4F54-B04A-D6AA979E57F1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77900" y="111125"/>
            <a:ext cx="7708900" cy="528638"/>
          </a:xfrm>
          <a:noFill/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Summary: 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Charmonium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with CBM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" y="939800"/>
            <a:ext cx="8697913" cy="57658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Performance study of the </a:t>
            </a:r>
            <a:r>
              <a:rPr lang="en-US" sz="1800" dirty="0" err="1" smtClean="0">
                <a:solidFill>
                  <a:schemeClr val="accent1">
                    <a:lumMod val="10000"/>
                  </a:schemeClr>
                </a:solidFill>
              </a:rPr>
              <a:t>muon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 detection system with simulated signal and background yields  for central </a:t>
            </a:r>
            <a:r>
              <a:rPr lang="en-US" sz="1800" dirty="0" err="1" smtClean="0">
                <a:solidFill>
                  <a:schemeClr val="accent1">
                    <a:lumMod val="10000"/>
                  </a:schemeClr>
                </a:solidFill>
              </a:rPr>
              <a:t>Au+Au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 collisions</a:t>
            </a:r>
          </a:p>
          <a:p>
            <a:pPr>
              <a:defRPr/>
            </a:pPr>
            <a:endParaRPr lang="en-US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 With assumed </a:t>
            </a:r>
            <a:r>
              <a:rPr lang="en-US" sz="1800" dirty="0" err="1" smtClean="0">
                <a:solidFill>
                  <a:schemeClr val="accent1">
                    <a:lumMod val="10000"/>
                  </a:schemeClr>
                </a:solidFill>
              </a:rPr>
              <a:t>charmonium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 yields, the measurements should be feasible with MUCH subsystem of CBM</a:t>
            </a:r>
          </a:p>
          <a:p>
            <a:pPr>
              <a:defRPr/>
            </a:pPr>
            <a:endParaRPr lang="en-US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The measurements require high interaction rate and fast detectors</a:t>
            </a:r>
          </a:p>
          <a:p>
            <a:pPr>
              <a:buNone/>
              <a:defRPr/>
            </a:pPr>
            <a:endParaRPr lang="en-US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Online triggers are being designed to reduction of data volume to a recordable rate.</a:t>
            </a:r>
          </a:p>
          <a:p>
            <a:pPr>
              <a:defRPr/>
            </a:pPr>
            <a:endParaRPr lang="en-US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The signal invariant mass has a Gaussian shape, thanks to low material budget of STS, and provides a better mass resolution compared to previous experiments</a:t>
            </a:r>
          </a:p>
          <a:p>
            <a:pPr>
              <a:defRPr/>
            </a:pPr>
            <a:endParaRPr lang="en-US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For collisions  at SIS-100  (</a:t>
            </a:r>
            <a:r>
              <a:rPr lang="en-US" sz="1800" dirty="0" err="1" smtClean="0">
                <a:solidFill>
                  <a:schemeClr val="accent1">
                    <a:lumMod val="10000"/>
                  </a:schemeClr>
                </a:solidFill>
              </a:rPr>
              <a:t>eg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: 30 </a:t>
            </a:r>
            <a:r>
              <a:rPr lang="en-US" sz="1800" dirty="0" err="1" smtClean="0">
                <a:solidFill>
                  <a:schemeClr val="accent1">
                    <a:lumMod val="10000"/>
                  </a:schemeClr>
                </a:solidFill>
              </a:rPr>
              <a:t>GeV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10000"/>
                  </a:schemeClr>
                </a:solidFill>
              </a:rPr>
              <a:t>p+A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),  a reduced version of MUCH subsystem with 3 stations should be sufficient for J/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  <a:latin typeface="Symbol" pitchFamily="18" charset="2"/>
              </a:rPr>
              <a:t>y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reconstruction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  <a:latin typeface="Symbol" pitchFamily="18" charset="2"/>
              </a:rPr>
              <a:t>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9087EF-AEC6-4A8F-9052-FA8A04B81D00}" type="slidenum">
              <a:rPr lang="it-IT" smtClean="0"/>
              <a:pPr/>
              <a:t>33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Acknowledgement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Subhasis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Chattopadhyay</a:t>
            </a:r>
            <a:r>
              <a:rPr lang="en-US" dirty="0" smtClean="0">
                <a:solidFill>
                  <a:schemeClr val="tx1"/>
                </a:solidFill>
              </a:rPr>
              <a:t>, VECC, Kolkata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Asis</a:t>
            </a:r>
            <a:r>
              <a:rPr lang="en-US" dirty="0" smtClean="0">
                <a:solidFill>
                  <a:schemeClr val="tx1"/>
                </a:solidFill>
              </a:rPr>
              <a:t> Kumar </a:t>
            </a:r>
            <a:r>
              <a:rPr lang="en-US" dirty="0" err="1" smtClean="0">
                <a:solidFill>
                  <a:schemeClr val="tx1"/>
                </a:solidFill>
              </a:rPr>
              <a:t>Chaudhuri</a:t>
            </a:r>
            <a:r>
              <a:rPr lang="en-US" dirty="0" smtClean="0">
                <a:solidFill>
                  <a:schemeClr val="tx1"/>
                </a:solidFill>
              </a:rPr>
              <a:t>, VECC, Kolkata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Anna </a:t>
            </a:r>
            <a:r>
              <a:rPr lang="en-US" dirty="0" err="1" smtClean="0">
                <a:solidFill>
                  <a:schemeClr val="tx1"/>
                </a:solidFill>
              </a:rPr>
              <a:t>Senger</a:t>
            </a:r>
            <a:r>
              <a:rPr lang="en-US" dirty="0" smtClean="0">
                <a:solidFill>
                  <a:schemeClr val="tx1"/>
                </a:solidFill>
              </a:rPr>
              <a:t>, GSI, Darmstadt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Peter </a:t>
            </a:r>
            <a:r>
              <a:rPr lang="en-US" dirty="0" err="1" smtClean="0">
                <a:solidFill>
                  <a:schemeClr val="tx1"/>
                </a:solidFill>
              </a:rPr>
              <a:t>Senger</a:t>
            </a:r>
            <a:r>
              <a:rPr lang="en-US" dirty="0" smtClean="0">
                <a:solidFill>
                  <a:schemeClr val="tx1"/>
                </a:solidFill>
              </a:rPr>
              <a:t>, GSI, Darmstadt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Aleberica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Dramstadt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Iouri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Vassiliev</a:t>
            </a:r>
            <a:r>
              <a:rPr lang="en-US" dirty="0" smtClean="0">
                <a:solidFill>
                  <a:schemeClr val="tx1"/>
                </a:solidFill>
              </a:rPr>
              <a:t>, GSI, Darmstadt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Ilya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Selyuzhenkov</a:t>
            </a:r>
            <a:r>
              <a:rPr lang="en-US" dirty="0" smtClean="0">
                <a:solidFill>
                  <a:schemeClr val="tx1"/>
                </a:solidFill>
              </a:rPr>
              <a:t>, GSI, Darmstadt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for collaboration in work and stimulating discussions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D31C-05D8-4F54-B04A-D6AA979E57F1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066800" y="24384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31AB6-E706-47B0-8C92-FF89BBD5BFF2}" type="slidenum">
              <a:rPr lang="it-IT" smtClean="0"/>
              <a:pPr/>
              <a:t>35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828800" y="2971800"/>
            <a:ext cx="533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Back ups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50424-790F-4DB2-BB37-853A6123B85C}" type="slidenum">
              <a:rPr lang="it-IT" smtClean="0"/>
              <a:pPr/>
              <a:t>36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991600" cy="60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0" y="6400800"/>
            <a:ext cx="8763000" cy="36988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800" dirty="0">
                <a:solidFill>
                  <a:schemeClr val="tx1"/>
                </a:solidFill>
              </a:rPr>
              <a:t>                 From R. </a:t>
            </a:r>
            <a:r>
              <a:rPr lang="en-US" sz="1800" dirty="0" err="1">
                <a:solidFill>
                  <a:schemeClr val="tx1"/>
                </a:solidFill>
              </a:rPr>
              <a:t>Arnaldi’s</a:t>
            </a:r>
            <a:r>
              <a:rPr lang="en-US" sz="1800" dirty="0">
                <a:solidFill>
                  <a:schemeClr val="tx1"/>
                </a:solidFill>
              </a:rPr>
              <a:t> talk @ “</a:t>
            </a:r>
            <a:r>
              <a:rPr lang="en-US" sz="1800" dirty="0" err="1">
                <a:solidFill>
                  <a:schemeClr val="tx1"/>
                </a:solidFill>
              </a:rPr>
              <a:t>Quarkonia</a:t>
            </a:r>
            <a:r>
              <a:rPr lang="en-US" sz="1800" dirty="0">
                <a:solidFill>
                  <a:schemeClr val="tx1"/>
                </a:solidFill>
              </a:rPr>
              <a:t> in </a:t>
            </a:r>
            <a:r>
              <a:rPr lang="en-US" sz="1800" dirty="0" err="1">
                <a:solidFill>
                  <a:schemeClr val="tx1"/>
                </a:solidFill>
              </a:rPr>
              <a:t>deconfined</a:t>
            </a:r>
            <a:r>
              <a:rPr lang="en-US" sz="1800" dirty="0">
                <a:solidFill>
                  <a:schemeClr val="tx1"/>
                </a:solidFill>
              </a:rPr>
              <a:t> medium”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E6005-1F43-47BB-908C-5A3676A37128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Lessons from SPS : II</a:t>
            </a:r>
            <a:endParaRPr lang="en-IN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solidFill>
            <a:srgbClr val="B6FCFC"/>
          </a:solidFill>
        </p:spPr>
        <p:txBody>
          <a:bodyPr/>
          <a:lstStyle/>
          <a:p>
            <a:r>
              <a:rPr lang="en-US" sz="1800" b="1" smtClean="0">
                <a:solidFill>
                  <a:srgbClr val="336600"/>
                </a:solidFill>
              </a:rPr>
              <a:t>Comparison between the relative size of the two sub-processes</a:t>
            </a:r>
          </a:p>
        </p:txBody>
      </p:sp>
      <p:cxnSp>
        <p:nvCxnSpPr>
          <p:cNvPr id="14339" name="Straight Arrow Connector 7"/>
          <p:cNvCxnSpPr>
            <a:cxnSpLocks noChangeShapeType="1"/>
          </p:cNvCxnSpPr>
          <p:nvPr/>
        </p:nvCxnSpPr>
        <p:spPr bwMode="auto">
          <a:xfrm>
            <a:off x="2209800" y="1828800"/>
            <a:ext cx="381000" cy="3048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2133600" y="1600200"/>
            <a:ext cx="304800" cy="561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341" name="Picture 13" descr="f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fr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3276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C:\Documents and Settings\Administrator\Desktop\GauhatiMeeting\Jpsi_talk\Jpsi_pA_figures\fraction.7.5G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C:\Documents and Settings\Administrator\Desktop\GauhatiMeeting\Jpsi_talk\Jpsi_pA_figures\fraction.15Ge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334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" y="4800600"/>
            <a:ext cx="8915400" cy="1941512"/>
          </a:xfrm>
          <a:prstGeom prst="round2Diag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 eaLnBrk="0" hangingPunct="0"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FF0000"/>
                </a:solidFill>
              </a:rPr>
              <a:t> Lower </a:t>
            </a:r>
            <a:r>
              <a:rPr lang="en-US" sz="1800" dirty="0" err="1">
                <a:solidFill>
                  <a:srgbClr val="FF0000"/>
                </a:solidFill>
              </a:rPr>
              <a:t>x</a:t>
            </a:r>
            <a:r>
              <a:rPr lang="en-US" sz="1800" baseline="-25000" dirty="0" err="1">
                <a:solidFill>
                  <a:srgbClr val="FF0000"/>
                </a:solidFill>
              </a:rPr>
              <a:t>F</a:t>
            </a:r>
            <a:r>
              <a:rPr lang="en-US" sz="1800" dirty="0">
                <a:solidFill>
                  <a:srgbClr val="FF0000"/>
                </a:solidFill>
              </a:rPr>
              <a:t> gluon fusion dominates</a:t>
            </a:r>
          </a:p>
          <a:p>
            <a:pPr algn="l" eaLnBrk="0" hangingPunct="0"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00B050"/>
                </a:solidFill>
              </a:rPr>
              <a:t> Higher </a:t>
            </a:r>
            <a:r>
              <a:rPr lang="en-US" sz="1800" dirty="0" err="1">
                <a:solidFill>
                  <a:srgbClr val="00B050"/>
                </a:solidFill>
              </a:rPr>
              <a:t>x</a:t>
            </a:r>
            <a:r>
              <a:rPr lang="en-US" sz="1800" baseline="-25000" dirty="0" err="1">
                <a:solidFill>
                  <a:srgbClr val="00B050"/>
                </a:solidFill>
              </a:rPr>
              <a:t>F</a:t>
            </a:r>
            <a:r>
              <a:rPr lang="en-US" sz="1800" dirty="0">
                <a:solidFill>
                  <a:srgbClr val="00B050"/>
                </a:solidFill>
              </a:rPr>
              <a:t>  quark annihilation dominates</a:t>
            </a:r>
          </a:p>
          <a:p>
            <a:pPr algn="l" eaLnBrk="0" hangingPunct="0"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FF00FF"/>
                </a:solidFill>
              </a:rPr>
              <a:t> The critical value (</a:t>
            </a:r>
            <a:r>
              <a:rPr lang="en-US" sz="1800" dirty="0" err="1">
                <a:solidFill>
                  <a:srgbClr val="FF00FF"/>
                </a:solidFill>
              </a:rPr>
              <a:t>x</a:t>
            </a:r>
            <a:r>
              <a:rPr lang="en-US" sz="1800" baseline="-25000" dirty="0" err="1">
                <a:solidFill>
                  <a:srgbClr val="FF00FF"/>
                </a:solidFill>
              </a:rPr>
              <a:t>F</a:t>
            </a:r>
            <a:r>
              <a:rPr lang="en-US" sz="1800" baseline="30000" dirty="0" err="1">
                <a:solidFill>
                  <a:srgbClr val="FF00FF"/>
                </a:solidFill>
              </a:rPr>
              <a:t>Crit</a:t>
            </a:r>
            <a:r>
              <a:rPr lang="en-US" sz="1800" dirty="0">
                <a:solidFill>
                  <a:srgbClr val="FF00FF"/>
                </a:solidFill>
              </a:rPr>
              <a:t>) depends on collision energy</a:t>
            </a:r>
          </a:p>
          <a:p>
            <a:pPr algn="l" eaLnBrk="0" hangingPunct="0"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660033"/>
                </a:solidFill>
              </a:rPr>
              <a:t> Consistent with the behavior of </a:t>
            </a:r>
            <a:r>
              <a:rPr lang="en-US" sz="1800" dirty="0" err="1">
                <a:solidFill>
                  <a:srgbClr val="660033"/>
                </a:solidFill>
              </a:rPr>
              <a:t>pdf</a:t>
            </a:r>
            <a:endParaRPr lang="en-US" sz="1800" dirty="0">
              <a:solidFill>
                <a:srgbClr val="660033"/>
              </a:solidFill>
            </a:endParaRPr>
          </a:p>
          <a:p>
            <a:pPr algn="l" eaLnBrk="0" hangingPunct="0"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0000FF"/>
                </a:solidFill>
              </a:rPr>
              <a:t> High energy collisions (RHIC, LHC) : reliable description from </a:t>
            </a:r>
            <a:r>
              <a:rPr lang="en-US" sz="1800" dirty="0" err="1">
                <a:solidFill>
                  <a:srgbClr val="0000FF"/>
                </a:solidFill>
              </a:rPr>
              <a:t>gg</a:t>
            </a:r>
            <a:r>
              <a:rPr lang="en-US" sz="1800" dirty="0">
                <a:solidFill>
                  <a:srgbClr val="0000FF"/>
                </a:solidFill>
              </a:rPr>
              <a:t> fusion alone</a:t>
            </a:r>
          </a:p>
          <a:p>
            <a:pPr algn="l" eaLnBrk="0" hangingPunct="0"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7030A0"/>
                </a:solidFill>
              </a:rPr>
              <a:t> Low energy collisions (FAIR, NICA): significant  contribution from quarks</a:t>
            </a:r>
          </a:p>
        </p:txBody>
      </p:sp>
      <p:sp>
        <p:nvSpPr>
          <p:cNvPr id="1434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8E92E-47E7-411D-BC25-D4A50121EA7D}" type="slidenum">
              <a:rPr lang="it-IT" smtClean="0">
                <a:latin typeface="Arial" charset="0"/>
                <a:cs typeface="Arial" charset="0"/>
              </a:rPr>
              <a:pPr/>
              <a:t>38</a:t>
            </a:fld>
            <a:endParaRPr lang="it-IT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86800" cy="457200"/>
          </a:xfrm>
          <a:solidFill>
            <a:srgbClr val="FFFF99"/>
          </a:solidFill>
        </p:spPr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</a:rPr>
              <a:t>Parametric forms of transition probability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64132" cy="914400"/>
          </a:xfrm>
          <a:prstGeom prst="rect">
            <a:avLst/>
          </a:prstGeom>
          <a:noFill/>
          <a:ln w="25400" algn="ctr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8458200" cy="1295400"/>
          </a:xfrm>
          <a:prstGeom prst="rect">
            <a:avLst/>
          </a:prstGeom>
          <a:noFill/>
          <a:ln w="254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92" name="Right Arrow 5"/>
          <p:cNvSpPr>
            <a:spLocks noChangeArrowheads="1"/>
          </p:cNvSpPr>
          <p:nvPr/>
        </p:nvSpPr>
        <p:spPr bwMode="auto">
          <a:xfrm>
            <a:off x="5410200" y="2133600"/>
            <a:ext cx="1219200" cy="701675"/>
          </a:xfrm>
          <a:prstGeom prst="rightArrow">
            <a:avLst>
              <a:gd name="adj1" fmla="val 50000"/>
              <a:gd name="adj2" fmla="val 32579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781800" y="2286000"/>
            <a:ext cx="1219200" cy="396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  CSM</a:t>
            </a:r>
          </a:p>
        </p:txBody>
      </p:sp>
      <p:sp>
        <p:nvSpPr>
          <p:cNvPr id="16394" name="Right Arrow 5"/>
          <p:cNvSpPr>
            <a:spLocks noChangeArrowheads="1"/>
          </p:cNvSpPr>
          <p:nvPr/>
        </p:nvSpPr>
        <p:spPr bwMode="auto">
          <a:xfrm>
            <a:off x="5562600" y="4876800"/>
            <a:ext cx="1143000" cy="701675"/>
          </a:xfrm>
          <a:prstGeom prst="rightArrow">
            <a:avLst>
              <a:gd name="adj1" fmla="val 50000"/>
              <a:gd name="adj2" fmla="val 30543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6858000" y="4953000"/>
            <a:ext cx="1219200" cy="396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  COM</a:t>
            </a:r>
          </a:p>
        </p:txBody>
      </p:sp>
      <p:sp>
        <p:nvSpPr>
          <p:cNvPr id="1639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7D4AC-C2AF-4270-A86A-8BE55BF53C26}" type="slidenum">
              <a:rPr lang="it-IT" smtClean="0">
                <a:latin typeface="Arial" charset="0"/>
                <a:cs typeface="Arial" charset="0"/>
              </a:rPr>
              <a:pPr/>
              <a:t>39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FAIR Modularized Start Version (MSV) :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</a:pP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SIS-100: protons up to 30 GeV, heavy-ions  up to 12 (15) A GeV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</a:pP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</a:pPr>
            <a:r>
              <a:rPr lang="de-DE" sz="2400" dirty="0" smtClean="0">
                <a:solidFill>
                  <a:schemeClr val="tx1"/>
                </a:solidFill>
              </a:rPr>
              <a:t>FAIR Phase -II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</a:pP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SIS-300: protons up to 90 GeV heavy-ions up to 35 (45) A GeV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endParaRPr lang="de-DE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Intensities: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protons: up to 10</a:t>
            </a:r>
            <a:r>
              <a:rPr lang="de-DE" sz="2000" baseline="30000" dirty="0" smtClean="0">
                <a:solidFill>
                  <a:schemeClr val="tx1"/>
                </a:solidFill>
              </a:rPr>
              <a:t>13</a:t>
            </a:r>
            <a:r>
              <a:rPr lang="de-DE" sz="2000" dirty="0" smtClean="0">
                <a:solidFill>
                  <a:schemeClr val="tx1"/>
                </a:solidFill>
              </a:rPr>
              <a:t>/s 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Wingdings" pitchFamily="2" charset="2"/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179388" lvl="1" algn="l">
              <a:lnSpc>
                <a:spcPct val="8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heavy-ions: up to 10</a:t>
            </a:r>
            <a:r>
              <a:rPr lang="de-DE" sz="2000" baseline="30000" dirty="0" smtClean="0">
                <a:solidFill>
                  <a:schemeClr val="tx1"/>
                </a:solidFill>
              </a:rPr>
              <a:t>9</a:t>
            </a:r>
            <a:r>
              <a:rPr lang="de-DE" sz="2000" dirty="0" smtClean="0">
                <a:solidFill>
                  <a:schemeClr val="tx1"/>
                </a:solidFill>
              </a:rPr>
              <a:t>/s</a:t>
            </a:r>
          </a:p>
          <a:p>
            <a:pPr marL="179388" lvl="1" algn="l">
              <a:lnSpc>
                <a:spcPct val="85000"/>
              </a:lnSpc>
              <a:buClr>
                <a:srgbClr val="FFB34C"/>
              </a:buClr>
              <a:buFont typeface="Wingdings" pitchFamily="2" charset="2"/>
              <a:buNone/>
            </a:pPr>
            <a:endParaRPr lang="de-DE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79388" lvl="1" algn="l">
              <a:lnSpc>
                <a:spcPct val="8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Nucleus-nucleus collisions:  </a:t>
            </a:r>
            <a:r>
              <a:rPr lang="de-DE" sz="2000" b="1" dirty="0" smtClean="0">
                <a:solidFill>
                  <a:srgbClr val="FF0000"/>
                </a:solidFill>
              </a:rPr>
              <a:t>Compressed Baryonic Matter (CBM)</a:t>
            </a:r>
          </a:p>
          <a:p>
            <a:pPr marL="179388" lvl="1" algn="l">
              <a:lnSpc>
                <a:spcPct val="8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 </a:t>
            </a:r>
          </a:p>
          <a:p>
            <a:pPr marL="179388" lvl="1" algn="l">
              <a:lnSpc>
                <a:spcPct val="85000"/>
              </a:lnSpc>
              <a:buClr>
                <a:srgbClr val="FFB34C"/>
              </a:buClr>
              <a:buFont typeface="Wingding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   Physics cases:</a:t>
            </a:r>
          </a:p>
          <a:p>
            <a:pPr marL="179388" lvl="1" algn="l">
              <a:lnSpc>
                <a:spcPct val="85000"/>
              </a:lnSpc>
              <a:buClr>
                <a:srgbClr val="FFB34C"/>
              </a:buClr>
              <a:buFont typeface="Wingdings" pitchFamily="2" charset="2"/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     </a:t>
            </a:r>
            <a:r>
              <a:rPr lang="de-DE" sz="1800" dirty="0" smtClean="0">
                <a:solidFill>
                  <a:schemeClr val="tx1"/>
                </a:solidFill>
              </a:rPr>
              <a:t>baryonic matter at highest densities   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Arial" pitchFamily="34" charset="0"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     phase transitions and critical endpoint</a:t>
            </a:r>
          </a:p>
          <a:p>
            <a:pPr algn="l">
              <a:lnSpc>
                <a:spcPct val="75000"/>
              </a:lnSpc>
              <a:buClr>
                <a:srgbClr val="FFB34C"/>
              </a:buClr>
              <a:buFont typeface="Arial" pitchFamily="34" charset="0"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lnSpc>
                <a:spcPct val="75000"/>
              </a:lnSpc>
              <a:buClr>
                <a:srgbClr val="FFB34C"/>
              </a:buClr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     in-medium properties of hadrons</a:t>
            </a:r>
            <a:r>
              <a:rPr lang="de-DE" sz="1800" dirty="0" smtClean="0">
                <a:solidFill>
                  <a:srgbClr val="0000FF"/>
                </a:solidFill>
              </a:rPr>
              <a:t>    </a:t>
            </a:r>
            <a:endParaRPr lang="de-DE" sz="2000" dirty="0">
              <a:solidFill>
                <a:srgbClr val="0000FF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04788" y="106362"/>
            <a:ext cx="87550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CC0000"/>
                </a:solidFill>
                <a:latin typeface="Tahoma" pitchFamily="34" charset="0"/>
              </a:rPr>
              <a:t>Facility for Antiproton and Ion Research (FAIR)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105399" cy="378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52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Hidden-to-open charm ratio</a:t>
            </a:r>
            <a:endParaRPr lang="en-IN" sz="2400" b="1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SHM: assumes complete  de-confinement (</a:t>
            </a:r>
            <a:r>
              <a:rPr lang="en-US" sz="2000" dirty="0" err="1" smtClean="0">
                <a:solidFill>
                  <a:schemeClr val="tx1"/>
                </a:solidFill>
              </a:rPr>
              <a:t>partonic</a:t>
            </a:r>
            <a:r>
              <a:rPr lang="en-US" sz="2000" dirty="0" smtClean="0">
                <a:solidFill>
                  <a:schemeClr val="tx1"/>
                </a:solidFill>
              </a:rPr>
              <a:t> scenario)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HSD: purely </a:t>
            </a:r>
            <a:r>
              <a:rPr lang="en-US" sz="2000" dirty="0" err="1" smtClean="0">
                <a:solidFill>
                  <a:schemeClr val="tx1"/>
                </a:solidFill>
              </a:rPr>
              <a:t>hadronic</a:t>
            </a:r>
            <a:r>
              <a:rPr lang="en-US" sz="2000" dirty="0" smtClean="0">
                <a:solidFill>
                  <a:schemeClr val="tx1"/>
                </a:solidFill>
              </a:rPr>
              <a:t> medium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Different production threshold owing to different production mechanisms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Might help to probe the de-confinement transition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893763"/>
            <a:ext cx="6769100" cy="44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68313" y="115888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J/</a:t>
            </a:r>
            <a:r>
              <a:rPr lang="en-US" sz="2800" b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Spectrum </a:t>
            </a:r>
            <a:r>
              <a:rPr lang="en-US" sz="2800" b="1" dirty="0" smtClean="0">
                <a:solidFill>
                  <a:schemeClr val="tx1"/>
                </a:solidFill>
              </a:rPr>
              <a:t>with other physical sources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 flipH="1">
            <a:off x="228599" y="5373688"/>
            <a:ext cx="876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Very  small contribution  from DY and open charm decays @ </a:t>
            </a:r>
            <a:r>
              <a:rPr lang="en-US" sz="2000" dirty="0">
                <a:solidFill>
                  <a:schemeClr val="tx1"/>
                </a:solidFill>
              </a:rPr>
              <a:t>CBM energies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6" y="990600"/>
            <a:ext cx="7474440" cy="50292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3276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Composition of background tracks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425450" y="41275"/>
            <a:ext cx="8224838" cy="554038"/>
          </a:xfrm>
          <a:solidFill>
            <a:srgbClr val="FFFF00"/>
          </a:solidFill>
        </p:spPr>
        <p:txBody>
          <a:bodyPr/>
          <a:lstStyle/>
          <a:p>
            <a:r>
              <a:rPr lang="en-US" sz="2900" b="1" smtClean="0">
                <a:latin typeface="Times New Roman" pitchFamily="18" charset="0"/>
              </a:rPr>
              <a:t>Radial distribution of particle density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52400" y="95250"/>
            <a:ext cx="8458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</a:rPr>
              <a:t>    </a:t>
            </a:r>
            <a:r>
              <a:rPr lang="en-US" sz="1600" b="1">
                <a:solidFill>
                  <a:srgbClr val="0000FF"/>
                </a:solidFill>
              </a:rPr>
              <a:t>Radial distribution of particle density in central Au + Au collisions @ 25 A GeV</a:t>
            </a: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4651375"/>
            <a:ext cx="9144000" cy="1806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Distributions correspond to the average over the three layers</a:t>
            </a:r>
          </a:p>
          <a:p>
            <a:pPr algn="l">
              <a:buFont typeface="Arial" pitchFamily="34" charset="0"/>
              <a:buChar char="•"/>
            </a:pPr>
            <a:endParaRPr lang="en-US" sz="1600" b="1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b="1">
                <a:solidFill>
                  <a:srgbClr val="009900"/>
                </a:solidFill>
              </a:rPr>
              <a:t>Maximum near the beam pipe &amp; falls as we go away from the centre</a:t>
            </a:r>
          </a:p>
          <a:p>
            <a:pPr algn="l">
              <a:buFont typeface="Arial" pitchFamily="34" charset="0"/>
              <a:buChar char="•"/>
            </a:pPr>
            <a:endParaRPr lang="en-US" sz="1600" b="1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Maxium  particle rate @ MUCH at 1</a:t>
            </a:r>
            <a:r>
              <a:rPr lang="en-US" sz="1600" b="1" baseline="30000">
                <a:solidFill>
                  <a:srgbClr val="FF0000"/>
                </a:solidFill>
              </a:rPr>
              <a:t>st</a:t>
            </a:r>
            <a:r>
              <a:rPr lang="en-US" sz="1600" b="1">
                <a:solidFill>
                  <a:srgbClr val="FF0000"/>
                </a:solidFill>
              </a:rPr>
              <a:t>  station ~ 3 MHz </a:t>
            </a:r>
          </a:p>
          <a:p>
            <a:pPr algn="l">
              <a:buFont typeface="Arial" pitchFamily="34" charset="0"/>
              <a:buChar char="•"/>
            </a:pPr>
            <a:endParaRPr lang="en-US" sz="1600" b="1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b="1">
                <a:solidFill>
                  <a:srgbClr val="663300"/>
                </a:solidFill>
              </a:rPr>
              <a:t> For minimum bias collisions numbers will roughly be 25 % of the central values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440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93689-57E2-4177-8E75-6B5D7CD43F86}" type="slidenum">
              <a:rPr lang="it-IT" smtClean="0"/>
              <a:pPr/>
              <a:t>43</a:t>
            </a:fld>
            <a:endParaRPr lang="it-IT" smtClean="0"/>
          </a:p>
        </p:txBody>
      </p:sp>
      <p:pic>
        <p:nvPicPr>
          <p:cNvPr id="44038" name="Picture 8" descr="D:\hit-density-i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25450" y="0"/>
            <a:ext cx="8501063" cy="6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>
                <a:solidFill>
                  <a:srgbClr val="262626"/>
                </a:solidFill>
                <a:latin typeface="Verdana" pitchFamily="34" charset="0"/>
              </a:rPr>
              <a:t>SIS-300 configuration:Pad multiplicty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217488" y="733425"/>
          <a:ext cx="8623300" cy="4698414"/>
        </p:xfrm>
        <a:graphic>
          <a:graphicData uri="http://schemas.openxmlformats.org/drawingml/2006/table">
            <a:tbl>
              <a:tblPr/>
              <a:tblGrid>
                <a:gridCol w="1233487"/>
                <a:gridCol w="1228725"/>
                <a:gridCol w="1233488"/>
                <a:gridCol w="1231900"/>
                <a:gridCol w="1233487"/>
                <a:gridCol w="1228725"/>
                <a:gridCol w="1233488"/>
              </a:tblGrid>
              <a:tr h="1227138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Station #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(cm)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(cm)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sector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Minm. pad area 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Maxm pad  area  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channels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82.5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0.29x0.29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1.44x1.44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130956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0.38x0.38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1.9x1.9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132084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0.46x0.46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2.3x2.3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133188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162.5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0.57x0.57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2.84x2.84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132444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0.68x0.68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3.4x3.4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135552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82800" marR="82800" marT="41400" marB="414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0.91x0.92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4.54x4.54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3188" algn="l" defTabSz="457200" rtl="0" eaLnBrk="1" fontAlgn="base" latinLnBrk="0" hangingPunct="1">
                        <a:lnSpc>
                          <a:spcPts val="3888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45000"/>
                        <a:buFontTx/>
                        <a:buNone/>
                        <a:tabLst>
                          <a:tab pos="104775" algn="l"/>
                          <a:tab pos="1019175" algn="l"/>
                          <a:tab pos="1933575" algn="l"/>
                          <a:tab pos="2847975" algn="l"/>
                          <a:tab pos="3762375" algn="l"/>
                          <a:tab pos="4676775" algn="l"/>
                          <a:tab pos="5591175" algn="l"/>
                          <a:tab pos="6505575" algn="l"/>
                          <a:tab pos="7419975" algn="l"/>
                          <a:tab pos="8334375" algn="l"/>
                          <a:tab pos="9248775" algn="l"/>
                          <a:tab pos="1016317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138096</a:t>
                      </a:r>
                    </a:p>
                  </a:txBody>
                  <a:tcPr marL="82800" marR="82800" marT="41400" marB="414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41" name="Text Box 164"/>
          <p:cNvSpPr txBox="1">
            <a:spLocks noChangeArrowheads="1"/>
          </p:cNvSpPr>
          <p:nvPr/>
        </p:nvSpPr>
        <p:spPr bwMode="auto">
          <a:xfrm>
            <a:off x="304800" y="5445125"/>
            <a:ext cx="8534400" cy="129698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algn="l">
              <a:spcBef>
                <a:spcPts val="875"/>
              </a:spcBef>
              <a:buClr>
                <a:srgbClr val="99000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990000"/>
                </a:solidFill>
              </a:rPr>
              <a:t>Radial segmentation with square pads of dphi = 1 degree</a:t>
            </a:r>
          </a:p>
          <a:p>
            <a:pPr algn="l">
              <a:spcBef>
                <a:spcPts val="875"/>
              </a:spcBef>
              <a:buClr>
                <a:srgbClr val="99000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990000"/>
                </a:solidFill>
              </a:rPr>
              <a:t>Total number of readout channels for all 6 stations (3x6=18 layers)=802320</a:t>
            </a:r>
          </a:p>
          <a:p>
            <a:pPr algn="l">
              <a:spcBef>
                <a:spcPts val="875"/>
              </a:spcBef>
              <a:buClr>
                <a:srgbClr val="99000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990000"/>
                </a:solidFill>
              </a:rPr>
              <a:t>For each station radii of the outermost (3</a:t>
            </a:r>
            <a:r>
              <a:rPr lang="en-US" sz="1400" b="1" baseline="30000">
                <a:solidFill>
                  <a:srgbClr val="990000"/>
                </a:solidFill>
              </a:rPr>
              <a:t>rd</a:t>
            </a:r>
            <a:r>
              <a:rPr lang="en-US" sz="1400" b="1">
                <a:solidFill>
                  <a:srgbClr val="990000"/>
                </a:solidFill>
              </a:rPr>
              <a:t>) layer is used</a:t>
            </a:r>
          </a:p>
          <a:p>
            <a:pPr algn="l">
              <a:spcBef>
                <a:spcPts val="875"/>
              </a:spcBef>
              <a:buClr>
                <a:srgbClr val="99000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990000"/>
                </a:solidFill>
              </a:rPr>
              <a:t>For a given station number of sectors is decided by N=2*pi*R</a:t>
            </a:r>
            <a:r>
              <a:rPr lang="en-US" sz="1400" b="1" baseline="-25000">
                <a:solidFill>
                  <a:srgbClr val="990000"/>
                </a:solidFill>
              </a:rPr>
              <a:t>out</a:t>
            </a:r>
            <a:r>
              <a:rPr lang="en-US" sz="1400" b="1">
                <a:solidFill>
                  <a:srgbClr val="990000"/>
                </a:solidFill>
              </a:rPr>
              <a:t>/40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86800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52400" y="5875338"/>
            <a:ext cx="86868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404040"/>
                </a:solidFill>
              </a:rPr>
              <a:t>Occupancy is defined as the fraction of fired pads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404040"/>
                </a:solidFill>
              </a:rPr>
              <a:t>Maxm. Occupancy is ~ 9 % @  first station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404040"/>
                </a:solidFill>
              </a:rPr>
              <a:t>For mbias collisions numbers are factor of 4 down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262626"/>
                </a:solidFill>
              </a:rPr>
              <a:t>Radial distribution of occupancy: 25  A GeV central Au+Au collisions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375E16-E471-45E1-84F2-CB7FEB2BFCD4}" type="slidenum">
              <a:rPr lang="it-IT" sz="14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45</a:t>
            </a:fld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738563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341438"/>
            <a:ext cx="4114800" cy="3595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260350"/>
            <a:ext cx="8496300" cy="461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Reconstruction of </a:t>
            </a:r>
            <a:r>
              <a:rPr lang="en-US" sz="2400" b="1" dirty="0" err="1">
                <a:solidFill>
                  <a:schemeClr val="tx1"/>
                </a:solidFill>
              </a:rPr>
              <a:t>muon</a:t>
            </a:r>
            <a:r>
              <a:rPr lang="en-US" sz="2400" b="1" dirty="0">
                <a:solidFill>
                  <a:schemeClr val="tx1"/>
                </a:solidFill>
              </a:rPr>
              <a:t> tracks: </a:t>
            </a:r>
            <a:r>
              <a:rPr lang="en-US" sz="2400" b="1" dirty="0" err="1">
                <a:solidFill>
                  <a:schemeClr val="tx1"/>
                </a:solidFill>
              </a:rPr>
              <a:t>p</a:t>
            </a:r>
            <a:r>
              <a:rPr lang="en-US" sz="2400" b="1" baseline="-25000" dirty="0" err="1">
                <a:solidFill>
                  <a:schemeClr val="tx1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 distribution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2339975" y="32131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Input</a:t>
            </a:r>
            <a:endParaRPr lang="en-IN" sz="2000" b="1">
              <a:solidFill>
                <a:srgbClr val="00B050"/>
              </a:solidFill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6588125" y="321310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0B050"/>
                </a:solidFill>
              </a:rPr>
              <a:t>Reconstructed</a:t>
            </a:r>
            <a:endParaRPr lang="en-IN" sz="1800" b="1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88" y="5445125"/>
            <a:ext cx="8713787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Single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muon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tracks reconstructed from STS and MUCH</a:t>
            </a:r>
          </a:p>
          <a:p>
            <a:pPr algn="l">
              <a:defRPr/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Shift of mean for reconstructed tracks to the higher 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2000" b="1" baseline="-25000" dirty="0" err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sz="2000" b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l">
              <a:defRPr/>
            </a:pP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Low </a:t>
            </a:r>
            <a:r>
              <a:rPr lang="en-US" sz="2000" b="1" dirty="0" err="1">
                <a:solidFill>
                  <a:srgbClr val="0070C0"/>
                </a:solidFill>
                <a:cs typeface="Arial" charset="0"/>
              </a:rPr>
              <a:t>pT</a:t>
            </a: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Arial" charset="0"/>
              </a:rPr>
              <a:t>muons</a:t>
            </a: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 pass through the beam pipe or stopped in shield</a:t>
            </a:r>
            <a:endParaRPr lang="en-IN" sz="20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827088" y="260350"/>
            <a:ext cx="7345362" cy="46196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66FF33"/>
                </a:solidFill>
              </a:rPr>
              <a:t>        Generation of signal muons in PLUTO</a:t>
            </a:r>
            <a:endParaRPr lang="en-IN" sz="2400" b="1">
              <a:solidFill>
                <a:srgbClr val="66FF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1087438"/>
            <a:ext cx="8928100" cy="5510212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FF33CC"/>
                </a:solidFill>
                <a:cs typeface="Arial" charset="0"/>
              </a:rPr>
              <a:t>J/</a:t>
            </a:r>
            <a:r>
              <a:rPr lang="en-US" sz="1600" b="1" dirty="0">
                <a:solidFill>
                  <a:srgbClr val="FF33CC"/>
                </a:solidFill>
                <a:latin typeface="Symbol" pitchFamily="18" charset="2"/>
                <a:cs typeface="Arial" charset="0"/>
              </a:rPr>
              <a:t>y</a:t>
            </a:r>
            <a:r>
              <a:rPr lang="en-US" sz="1600" b="1" dirty="0">
                <a:solidFill>
                  <a:srgbClr val="FF33CC"/>
                </a:solidFill>
                <a:cs typeface="Arial" charset="0"/>
              </a:rPr>
              <a:t> mesons are produced from PLUTO event generator</a:t>
            </a:r>
          </a:p>
          <a:p>
            <a:pPr algn="l"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defRPr/>
            </a:pPr>
            <a:r>
              <a:rPr lang="en-US" sz="1600" b="1" dirty="0">
                <a:solidFill>
                  <a:srgbClr val="C00000"/>
                </a:solidFill>
                <a:cs typeface="Arial" charset="0"/>
              </a:rPr>
              <a:t>PLUTO based on thermal fireball model; produced particles from a thermal source (generally energy sampling following relativistic Boltzmann distribution)</a:t>
            </a:r>
          </a:p>
          <a:p>
            <a:pPr algn="l"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defRPr/>
            </a:pPr>
            <a:r>
              <a:rPr lang="en-US" sz="1600" b="1" dirty="0">
                <a:solidFill>
                  <a:srgbClr val="0070C0"/>
                </a:solidFill>
                <a:cs typeface="Arial" charset="0"/>
              </a:rPr>
              <a:t>No explicit 4-momntum conservation in the reaction (NN collision) </a:t>
            </a:r>
          </a:p>
          <a:p>
            <a:pPr algn="l"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defRPr/>
            </a:pP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Tuning for CBM investigations:</a:t>
            </a:r>
          </a:p>
          <a:p>
            <a:pPr algn="l">
              <a:defRPr/>
            </a:pPr>
            <a:endParaRPr lang="en-US" sz="1600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Thermal transverse distribution following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dN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/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dp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 ~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p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exp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(-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m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/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eff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)  (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eff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 ~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fo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 + mv</a:t>
            </a:r>
            <a:r>
              <a:rPr lang="en-US" sz="1600" b="1" baseline="-25000" dirty="0">
                <a:solidFill>
                  <a:schemeClr val="accent6"/>
                </a:solidFill>
                <a:cs typeface="Arial" charset="0"/>
              </a:rPr>
              <a:t>r</a:t>
            </a:r>
            <a:r>
              <a:rPr lang="en-US" sz="1600" b="1" baseline="30000" dirty="0">
                <a:solidFill>
                  <a:schemeClr val="accent6"/>
                </a:solidFill>
                <a:cs typeface="Arial" charset="0"/>
              </a:rPr>
              <a:t>2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)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92D050"/>
                </a:solidFill>
                <a:cs typeface="Arial" charset="0"/>
              </a:rPr>
              <a:t>Gaussian rapidity distribution following </a:t>
            </a:r>
            <a:r>
              <a:rPr lang="en-US" sz="1600" b="1" dirty="0" err="1">
                <a:solidFill>
                  <a:srgbClr val="92D050"/>
                </a:solidFill>
                <a:cs typeface="Arial" charset="0"/>
              </a:rPr>
              <a:t>dN</a:t>
            </a:r>
            <a:r>
              <a:rPr lang="en-US" sz="1600" b="1" dirty="0">
                <a:solidFill>
                  <a:srgbClr val="92D050"/>
                </a:solidFill>
                <a:cs typeface="Arial" charset="0"/>
              </a:rPr>
              <a:t>/</a:t>
            </a:r>
            <a:r>
              <a:rPr lang="en-US" sz="1600" b="1" dirty="0" err="1">
                <a:solidFill>
                  <a:srgbClr val="92D050"/>
                </a:solidFill>
                <a:cs typeface="Arial" charset="0"/>
              </a:rPr>
              <a:t>dy</a:t>
            </a:r>
            <a:r>
              <a:rPr lang="en-US" sz="1600" b="1" baseline="-25000" dirty="0" err="1">
                <a:solidFill>
                  <a:srgbClr val="92D050"/>
                </a:solidFill>
                <a:cs typeface="Arial" charset="0"/>
              </a:rPr>
              <a:t>cm</a:t>
            </a:r>
            <a:r>
              <a:rPr lang="en-US" sz="1600" b="1" dirty="0">
                <a:solidFill>
                  <a:srgbClr val="92D050"/>
                </a:solidFill>
                <a:cs typeface="Arial" charset="0"/>
              </a:rPr>
              <a:t> ~ exp(-y</a:t>
            </a:r>
            <a:r>
              <a:rPr lang="en-US" sz="1600" b="1" baseline="-25000" dirty="0">
                <a:solidFill>
                  <a:srgbClr val="92D050"/>
                </a:solidFill>
                <a:cs typeface="Arial" charset="0"/>
              </a:rPr>
              <a:t>cm</a:t>
            </a:r>
            <a:r>
              <a:rPr lang="en-US" sz="1600" b="1" baseline="30000" dirty="0">
                <a:solidFill>
                  <a:srgbClr val="92D050"/>
                </a:solidFill>
                <a:cs typeface="Arial" charset="0"/>
              </a:rPr>
              <a:t>2</a:t>
            </a:r>
            <a:r>
              <a:rPr lang="en-US" sz="1600" b="1" dirty="0">
                <a:solidFill>
                  <a:srgbClr val="92D050"/>
                </a:solidFill>
                <a:cs typeface="Arial" charset="0"/>
              </a:rPr>
              <a:t>/2</a:t>
            </a:r>
            <a:r>
              <a:rPr lang="en-US" sz="1600" b="1" dirty="0">
                <a:solidFill>
                  <a:srgbClr val="92D050"/>
                </a:solidFill>
                <a:latin typeface="Symbol" pitchFamily="18" charset="2"/>
                <a:cs typeface="Arial" charset="0"/>
              </a:rPr>
              <a:t>s</a:t>
            </a:r>
            <a:r>
              <a:rPr lang="en-US" sz="1600" b="1" baseline="30000" dirty="0">
                <a:solidFill>
                  <a:srgbClr val="92D050"/>
                </a:solidFill>
                <a:cs typeface="Arial" charset="0"/>
              </a:rPr>
              <a:t>2</a:t>
            </a:r>
            <a:r>
              <a:rPr lang="en-US" sz="1600" b="1" dirty="0">
                <a:solidFill>
                  <a:srgbClr val="92D050"/>
                </a:solidFill>
                <a:cs typeface="Arial" charset="0"/>
              </a:rPr>
              <a:t>) 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Generate </a:t>
            </a:r>
            <a:r>
              <a:rPr lang="en-US" sz="1600" b="1" dirty="0" err="1">
                <a:solidFill>
                  <a:srgbClr val="FF0000"/>
                </a:solidFill>
                <a:cs typeface="Arial" charset="0"/>
              </a:rPr>
              <a:t>azimuthal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 angles following uniform random distribution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Input parameters: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T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fo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  (= 170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MeV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), sigma and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v</a:t>
            </a:r>
            <a:r>
              <a:rPr lang="en-US" sz="1600" b="1" baseline="-25000" dirty="0" err="1">
                <a:solidFill>
                  <a:schemeClr val="accent6"/>
                </a:solidFill>
                <a:cs typeface="Arial" charset="0"/>
              </a:rPr>
              <a:t>r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=0.0</a:t>
            </a:r>
          </a:p>
          <a:p>
            <a:pPr algn="l"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00FF"/>
                </a:solidFill>
                <a:cs typeface="Arial" charset="0"/>
              </a:rPr>
              <a:t>Generate 4-momentum of J/psi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Decay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isotropically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 into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di-muons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 in the mother rest </a:t>
            </a:r>
            <a:r>
              <a:rPr lang="en-US" sz="1600" b="1" dirty="0" err="1">
                <a:solidFill>
                  <a:schemeClr val="accent6"/>
                </a:solidFill>
                <a:cs typeface="Arial" charset="0"/>
              </a:rPr>
              <a:t>farme</a:t>
            </a: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6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8000"/>
                </a:solidFill>
                <a:cs typeface="Arial" charset="0"/>
              </a:rPr>
              <a:t>Boost the </a:t>
            </a:r>
            <a:r>
              <a:rPr lang="en-US" sz="1600" b="1" dirty="0" err="1">
                <a:solidFill>
                  <a:srgbClr val="008000"/>
                </a:solidFill>
                <a:cs typeface="Arial" charset="0"/>
              </a:rPr>
              <a:t>muons</a:t>
            </a:r>
            <a:r>
              <a:rPr lang="en-US" sz="1600" b="1" dirty="0">
                <a:solidFill>
                  <a:srgbClr val="008000"/>
                </a:solidFill>
                <a:cs typeface="Arial" charset="0"/>
              </a:rPr>
              <a:t> into the laboratory frame</a:t>
            </a:r>
            <a:endParaRPr lang="en-IN" sz="16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25670"/>
            <a:ext cx="5754687" cy="50132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Selection of absorber thickness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2689225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052513"/>
            <a:ext cx="2854325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981075"/>
            <a:ext cx="2808288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1042988" y="333375"/>
            <a:ext cx="7273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</a:rPr>
              <a:t>Reconstruction of J/psi: p</a:t>
            </a:r>
            <a:r>
              <a:rPr lang="en-US" sz="2400" b="1" baseline="-25000">
                <a:solidFill>
                  <a:srgbClr val="000000"/>
                </a:solidFill>
              </a:rPr>
              <a:t>T</a:t>
            </a:r>
            <a:r>
              <a:rPr lang="en-US" sz="2400" b="1">
                <a:solidFill>
                  <a:srgbClr val="000000"/>
                </a:solidFill>
              </a:rPr>
              <a:t> distribution</a:t>
            </a:r>
            <a:endParaRPr lang="en-IN" sz="2400" b="1">
              <a:solidFill>
                <a:srgbClr val="000000"/>
              </a:solidFill>
            </a:endParaRP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755650" y="4581525"/>
            <a:ext cx="7632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B050"/>
                </a:solidFill>
              </a:rPr>
              <a:t>Pair p</a:t>
            </a:r>
            <a:r>
              <a:rPr lang="en-US" sz="2800" b="1" baseline="-25000">
                <a:solidFill>
                  <a:srgbClr val="00B050"/>
                </a:solidFill>
              </a:rPr>
              <a:t>T</a:t>
            </a:r>
            <a:r>
              <a:rPr lang="en-US" sz="2800" b="1">
                <a:solidFill>
                  <a:srgbClr val="00B050"/>
                </a:solidFill>
              </a:rPr>
              <a:t> distribution is nicely reproduced</a:t>
            </a:r>
            <a:endParaRPr lang="en-IN" sz="2800" b="1">
              <a:solidFill>
                <a:srgbClr val="00B050"/>
              </a:solidFill>
            </a:endParaRP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1547813" y="22764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C00000"/>
                </a:solidFill>
              </a:rPr>
              <a:t>Input</a:t>
            </a:r>
            <a:endParaRPr lang="en-IN" sz="1800" b="1" i="1">
              <a:solidFill>
                <a:srgbClr val="C00000"/>
              </a:solidFill>
            </a:endParaRPr>
          </a:p>
        </p:txBody>
      </p:sp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4572000" y="220503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>
                <a:solidFill>
                  <a:srgbClr val="C00000"/>
                </a:solidFill>
              </a:rPr>
              <a:t>Reco.</a:t>
            </a:r>
            <a:endParaRPr lang="en-IN" sz="2000" b="1" i="1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53332" y="838200"/>
            <a:ext cx="8496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14425D"/>
                </a:solidFill>
              </a:rPr>
              <a:t>Cross </a:t>
            </a:r>
            <a:r>
              <a:rPr lang="en-US" sz="2000" dirty="0">
                <a:solidFill>
                  <a:srgbClr val="14425D"/>
                </a:solidFill>
              </a:rPr>
              <a:t>sections and </a:t>
            </a:r>
            <a:r>
              <a:rPr lang="en-US" sz="2000" dirty="0" smtClean="0">
                <a:solidFill>
                  <a:srgbClr val="14425D"/>
                </a:solidFill>
              </a:rPr>
              <a:t>phase-space distributions of open and hidden  </a:t>
            </a:r>
            <a:r>
              <a:rPr lang="en-US" sz="2000" dirty="0">
                <a:solidFill>
                  <a:srgbClr val="14425D"/>
                </a:solidFill>
              </a:rPr>
              <a:t>charm </a:t>
            </a:r>
            <a:r>
              <a:rPr lang="en-US" sz="2000" dirty="0" smtClean="0">
                <a:solidFill>
                  <a:srgbClr val="14425D"/>
                </a:solidFill>
              </a:rPr>
              <a:t>in </a:t>
            </a:r>
            <a:r>
              <a:rPr lang="en-US" sz="2000" dirty="0">
                <a:solidFill>
                  <a:srgbClr val="14425D"/>
                </a:solidFill>
              </a:rPr>
              <a:t>proton-nucleus collisions </a:t>
            </a:r>
            <a:r>
              <a:rPr lang="en-US" sz="2000" dirty="0" smtClean="0">
                <a:solidFill>
                  <a:srgbClr val="14425D"/>
                </a:solidFill>
              </a:rPr>
              <a:t>and nucleus-nucleus collisions.</a:t>
            </a:r>
            <a:endParaRPr lang="en-US" sz="2000" dirty="0">
              <a:solidFill>
                <a:srgbClr val="14425D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408" y="1981200"/>
            <a:ext cx="4014192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9F2936"/>
                </a:solidFill>
              </a:rPr>
              <a:t>Physics </a:t>
            </a:r>
            <a:r>
              <a:rPr lang="en-US" sz="2800" dirty="0" smtClean="0">
                <a:solidFill>
                  <a:srgbClr val="9F2936"/>
                </a:solidFill>
              </a:rPr>
              <a:t>case</a:t>
            </a:r>
            <a:endParaRPr lang="en-US" sz="2800" dirty="0">
              <a:solidFill>
                <a:srgbClr val="9F293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425D"/>
                </a:solidFill>
              </a:rPr>
              <a:t>Charm </a:t>
            </a:r>
            <a:r>
              <a:rPr lang="en-US" sz="2400" dirty="0" smtClean="0">
                <a:solidFill>
                  <a:srgbClr val="14425D"/>
                </a:solidFill>
              </a:rPr>
              <a:t>production at threshold energies</a:t>
            </a:r>
            <a:endParaRPr lang="en-US" sz="800" dirty="0">
              <a:solidFill>
                <a:srgbClr val="14425D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425D"/>
                </a:solidFill>
              </a:rPr>
              <a:t>C</a:t>
            </a:r>
            <a:r>
              <a:rPr lang="en-US" sz="2400" dirty="0" smtClean="0">
                <a:solidFill>
                  <a:srgbClr val="14425D"/>
                </a:solidFill>
              </a:rPr>
              <a:t>harm propagation in (</a:t>
            </a:r>
            <a:r>
              <a:rPr lang="en-US" sz="2400" dirty="0">
                <a:solidFill>
                  <a:srgbClr val="14425D"/>
                </a:solidFill>
              </a:rPr>
              <a:t>dense) nuclear </a:t>
            </a:r>
            <a:r>
              <a:rPr lang="en-US" sz="2400" dirty="0" smtClean="0">
                <a:solidFill>
                  <a:srgbClr val="14425D"/>
                </a:solidFill>
              </a:rPr>
              <a:t>matter</a:t>
            </a:r>
            <a:r>
              <a:rPr lang="en-US" sz="2400" dirty="0">
                <a:solidFill>
                  <a:srgbClr val="14425D"/>
                </a:solidFill>
              </a:rPr>
              <a:t> </a:t>
            </a:r>
            <a:endParaRPr lang="en-US" sz="2400" dirty="0" smtClean="0">
              <a:solidFill>
                <a:srgbClr val="14425D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91869"/>
            <a:ext cx="9144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2060"/>
                </a:solidFill>
                <a:latin typeface="Arial" pitchFamily="34" charset="0"/>
              </a:rPr>
              <a:t>Charm production at FAIR and measuremnets with CBM</a:t>
            </a:r>
          </a:p>
        </p:txBody>
      </p:sp>
      <p:sp>
        <p:nvSpPr>
          <p:cNvPr id="13" name="Textfeld 12"/>
          <p:cNvSpPr txBox="1"/>
          <p:nvPr/>
        </p:nvSpPr>
        <p:spPr>
          <a:xfrm rot="20979268">
            <a:off x="488062" y="5348935"/>
            <a:ext cx="2862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FF0000"/>
                </a:solidFill>
                <a:ea typeface="Tahoma" panose="020B0604030504040204" pitchFamily="34" charset="0"/>
              </a:rPr>
              <a:t>No</a:t>
            </a:r>
            <a:r>
              <a:rPr lang="de-DE" sz="2800" dirty="0" smtClean="0">
                <a:solidFill>
                  <a:srgbClr val="FF0000"/>
                </a:solidFill>
                <a:ea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ea typeface="Tahoma" panose="020B0604030504040204" pitchFamily="34" charset="0"/>
              </a:rPr>
              <a:t>charm</a:t>
            </a:r>
            <a:r>
              <a:rPr lang="de-DE" sz="2800" dirty="0" smtClean="0">
                <a:solidFill>
                  <a:srgbClr val="FF0000"/>
                </a:solidFill>
                <a:ea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ea typeface="Tahoma" panose="020B0604030504040204" pitchFamily="34" charset="0"/>
              </a:rPr>
              <a:t>data</a:t>
            </a:r>
            <a:r>
              <a:rPr lang="de-DE" sz="2800" dirty="0" smtClean="0">
                <a:solidFill>
                  <a:srgbClr val="FF0000"/>
                </a:solidFill>
                <a:ea typeface="Tahoma" panose="020B0604030504040204" pitchFamily="34" charset="0"/>
              </a:rPr>
              <a:t> </a:t>
            </a:r>
          </a:p>
          <a:p>
            <a:r>
              <a:rPr lang="de-DE" sz="2800" dirty="0" smtClean="0">
                <a:solidFill>
                  <a:srgbClr val="FF0000"/>
                </a:solidFill>
                <a:ea typeface="Tahoma" panose="020B0604030504040204" pitchFamily="34" charset="0"/>
              </a:rPr>
              <a:t>at FAIR energies</a:t>
            </a:r>
            <a:endParaRPr lang="de-DE" sz="2800" dirty="0">
              <a:solidFill>
                <a:srgbClr val="FF0000"/>
              </a:solidFill>
              <a:ea typeface="Tahom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5181600" cy="42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3200400" y="6015335"/>
            <a:ext cx="32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14425D"/>
                </a:solidFill>
              </a:rPr>
              <a:t>           </a:t>
            </a:r>
            <a:r>
              <a:rPr lang="de-DE" sz="2000" b="1" dirty="0" smtClean="0">
                <a:solidFill>
                  <a:srgbClr val="14425D"/>
                </a:solidFill>
              </a:rPr>
              <a:t>FAIR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14425D"/>
                </a:solidFill>
              </a:rPr>
              <a:t>(SIS-100 + SIS-300)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114800" y="2209800"/>
            <a:ext cx="685800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D31C-05D8-4F54-B04A-D6AA979E57F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6477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JHEP07(2012)191</a:t>
            </a: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799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41"/>
          <p:cNvSpPr txBox="1">
            <a:spLocks noChangeArrowheads="1"/>
          </p:cNvSpPr>
          <p:nvPr/>
        </p:nvSpPr>
        <p:spPr bwMode="auto">
          <a:xfrm>
            <a:off x="304800" y="990600"/>
            <a:ext cx="8610600" cy="335438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C00000"/>
                </a:solidFill>
                <a:latin typeface="Verdana" pitchFamily="34" charset="0"/>
              </a:rPr>
              <a:t>Till date no unique theoretical description: Different models :</a:t>
            </a:r>
          </a:p>
          <a:p>
            <a:pPr algn="l"/>
            <a:endParaRPr lang="en-US" sz="2000">
              <a:solidFill>
                <a:srgbClr val="0000FF"/>
              </a:solidFill>
              <a:latin typeface="Verdana" pitchFamily="34" charset="0"/>
            </a:endParaRPr>
          </a:p>
          <a:p>
            <a:pPr algn="l"/>
            <a:r>
              <a:rPr lang="en-US" sz="2000" b="1" i="1" u="sng">
                <a:solidFill>
                  <a:srgbClr val="FF0000"/>
                </a:solidFill>
                <a:latin typeface="Verdana" pitchFamily="34" charset="0"/>
              </a:rPr>
              <a:t>Color Singlet Model (CSM)</a:t>
            </a:r>
          </a:p>
          <a:p>
            <a:pPr algn="l"/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Bookman Old Style" pitchFamily="18" charset="0"/>
              </a:rPr>
              <a:t>Requires the cc-bar pair to be produced in a color singlet state, with the same quantum numbers of the charmonium state under study. Hadronization probabilility is proportional to the square of the hadronic wave function at the origin</a:t>
            </a:r>
          </a:p>
          <a:p>
            <a:pPr algn="l"/>
            <a:endParaRPr lang="en-US" sz="160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000" b="1" i="1" u="sng">
                <a:solidFill>
                  <a:srgbClr val="660033"/>
                </a:solidFill>
                <a:latin typeface="Verdana" pitchFamily="34" charset="0"/>
              </a:rPr>
              <a:t>Color Evaporation Model (CEM)</a:t>
            </a:r>
          </a:p>
          <a:p>
            <a:pPr algn="l"/>
            <a:endParaRPr lang="en-US" sz="1600" b="1">
              <a:solidFill>
                <a:srgbClr val="660033"/>
              </a:solidFill>
              <a:latin typeface="Verdana" pitchFamily="34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Bookman Old Style" pitchFamily="18" charset="0"/>
              </a:rPr>
              <a:t>The cross section for the production of a certain charmonium state is a fixed fraction F of the production cross section for cc pairs with m&lt;2m</a:t>
            </a:r>
            <a:r>
              <a:rPr lang="en-US" sz="1600" baseline="-25000">
                <a:solidFill>
                  <a:schemeClr val="tx1"/>
                </a:solidFill>
                <a:latin typeface="Bookman Old Style" pitchFamily="18" charset="0"/>
              </a:rPr>
              <a:t>D</a:t>
            </a:r>
          </a:p>
        </p:txBody>
      </p:sp>
      <p:sp>
        <p:nvSpPr>
          <p:cNvPr id="66563" name="Rectangle 38"/>
          <p:cNvSpPr>
            <a:spLocks noChangeArrowheads="1"/>
          </p:cNvSpPr>
          <p:nvPr/>
        </p:nvSpPr>
        <p:spPr bwMode="auto">
          <a:xfrm>
            <a:off x="914400" y="304800"/>
            <a:ext cx="723900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4" name="Text Box 42"/>
          <p:cNvSpPr txBox="1">
            <a:spLocks noChangeArrowheads="1"/>
          </p:cNvSpPr>
          <p:nvPr/>
        </p:nvSpPr>
        <p:spPr bwMode="auto">
          <a:xfrm>
            <a:off x="838200" y="152400"/>
            <a:ext cx="8001000" cy="51911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II. Hadronization of the cc-bar pair: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381000" y="4572000"/>
            <a:ext cx="8153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u="sng">
                <a:solidFill>
                  <a:srgbClr val="0000FF"/>
                </a:solidFill>
                <a:latin typeface="Verdana" pitchFamily="34" charset="0"/>
              </a:rPr>
              <a:t>NRQCD or Color Octet Model (COM)</a:t>
            </a:r>
          </a:p>
          <a:p>
            <a:pPr algn="l"/>
            <a:endParaRPr lang="en-US" sz="2000" b="1">
              <a:solidFill>
                <a:srgbClr val="0000FF"/>
              </a:solidFill>
              <a:latin typeface="Verdana" pitchFamily="34" charset="0"/>
            </a:endParaRPr>
          </a:p>
          <a:p>
            <a:pPr algn="l"/>
            <a:r>
              <a:rPr lang="en-US" sz="1600">
                <a:solidFill>
                  <a:srgbClr val="FF00FF"/>
                </a:solidFill>
                <a:latin typeface="Bookman Old Style" pitchFamily="18" charset="0"/>
              </a:rPr>
              <a:t>cc-bar pairs are produced in a given spin angular momentum &amp; color state (both singlet &amp; octet) subsequent color neutralization occurs by radiation of soft gluons; contains contribution of both singlet &amp; octet states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DAAA8-7AC4-4195-9267-8BC2CABAE19F}" type="slidenum">
              <a:rPr lang="it-IT" smtClean="0"/>
              <a:pPr/>
              <a:t>50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fld id="{F587CB8B-E49D-4DC6-94C3-757FB0A3D5EE}" type="slidenum">
              <a:rPr lang="en-GB" smtClean="0"/>
              <a:pPr algn="l"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t>51</a:t>
            </a:fld>
            <a:endParaRPr lang="en-GB" smtClean="0"/>
          </a:p>
        </p:txBody>
      </p:sp>
      <p:pic>
        <p:nvPicPr>
          <p:cNvPr id="72707" name="Picture 1"/>
          <p:cNvPicPr>
            <a:picLocks noChangeAspect="1" noChangeArrowheads="1"/>
          </p:cNvPicPr>
          <p:nvPr/>
        </p:nvPicPr>
        <p:blipFill>
          <a:blip r:embed="rId3" cstate="print"/>
          <a:srcRect t="48837"/>
          <a:stretch>
            <a:fillRect/>
          </a:stretch>
        </p:blipFill>
        <p:spPr bwMode="auto">
          <a:xfrm>
            <a:off x="1036638" y="981075"/>
            <a:ext cx="5926137" cy="412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4110038" y="565150"/>
            <a:ext cx="166687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971800" y="-1371600"/>
            <a:ext cx="1306513" cy="100584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SIS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100/300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0" y="0"/>
            <a:ext cx="8294688" cy="47307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500">
                <a:solidFill>
                  <a:srgbClr val="FF0000"/>
                </a:solidFill>
                <a:latin typeface="Bookman Old Style" pitchFamily="18" charset="0"/>
              </a:rPr>
              <a:t>Multiplicity in central Au+Au collisions</a:t>
            </a:r>
          </a:p>
        </p:txBody>
      </p:sp>
      <p:sp>
        <p:nvSpPr>
          <p:cNvPr id="72711" name="Rectangle 5"/>
          <p:cNvSpPr>
            <a:spLocks noChangeArrowheads="1"/>
          </p:cNvSpPr>
          <p:nvPr/>
        </p:nvSpPr>
        <p:spPr bwMode="auto">
          <a:xfrm>
            <a:off x="1039813" y="460375"/>
            <a:ext cx="62880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1500">
                <a:solidFill>
                  <a:srgbClr val="000000"/>
                </a:solidFill>
              </a:rPr>
              <a:t>W. Cassing, E. Bratkovskaya, A. Sibirtsev, Nucl. Phys. A 691 (2001) 745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29200" y="5181600"/>
            <a:ext cx="3832225" cy="1193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1800" b="1">
                <a:solidFill>
                  <a:srgbClr val="000000"/>
                </a:solidFill>
              </a:rPr>
              <a:t>Rare particles with high statistics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1800" b="1">
                <a:solidFill>
                  <a:srgbClr val="000000"/>
                </a:solidFill>
              </a:rPr>
              <a:t>High beam intensity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1800" b="1">
                <a:solidFill>
                  <a:srgbClr val="000000"/>
                </a:solidFill>
              </a:rPr>
              <a:t>Interaction rate: 10 MHz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1800" b="1">
                <a:solidFill>
                  <a:srgbClr val="000000"/>
                </a:solidFill>
              </a:rPr>
              <a:t>Fast detectors/DAQ</a:t>
            </a:r>
          </a:p>
        </p:txBody>
      </p:sp>
      <p:pic>
        <p:nvPicPr>
          <p:cNvPr id="727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6194425"/>
            <a:ext cx="69056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14" name="TextBox 9"/>
          <p:cNvSpPr txBox="1">
            <a:spLocks noChangeArrowheads="1"/>
          </p:cNvSpPr>
          <p:nvPr/>
        </p:nvSpPr>
        <p:spPr bwMode="auto">
          <a:xfrm>
            <a:off x="6970713" y="2971800"/>
            <a:ext cx="21732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Low charm multiplicity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bsorption"/>
          <p:cNvPicPr>
            <a:picLocks noChangeAspect="1" noChangeArrowheads="1"/>
          </p:cNvPicPr>
          <p:nvPr/>
        </p:nvPicPr>
        <p:blipFill>
          <a:blip r:embed="rId2" cstate="print"/>
          <a:srcRect l="6155" t="31146" r="6155"/>
          <a:stretch>
            <a:fillRect/>
          </a:stretch>
        </p:blipFill>
        <p:spPr bwMode="auto">
          <a:xfrm>
            <a:off x="493713" y="1631950"/>
            <a:ext cx="48402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-26988"/>
            <a:ext cx="9144000" cy="95408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de-DE" sz="2800">
                <a:solidFill>
                  <a:srgbClr val="FF0000"/>
                </a:solidFill>
                <a:latin typeface="Tahoma" pitchFamily="34" charset="0"/>
              </a:rPr>
              <a:t>Muon measurements at FAIR energies: </a:t>
            </a:r>
          </a:p>
          <a:p>
            <a:r>
              <a:rPr lang="de-DE" sz="2800">
                <a:solidFill>
                  <a:srgbClr val="FF0000"/>
                </a:solidFill>
                <a:latin typeface="Tahoma" pitchFamily="34" charset="0"/>
              </a:rPr>
              <a:t>detector design considerations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69875" y="1049338"/>
            <a:ext cx="7827963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de-DE" sz="2400">
                <a:solidFill>
                  <a:srgbClr val="0000FF"/>
                </a:solidFill>
              </a:rPr>
              <a:t>Determination of effective absorber thickness</a:t>
            </a:r>
            <a:endParaRPr lang="el-GR" sz="280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 rot="-5400000">
            <a:off x="-611188" y="2667001"/>
            <a:ext cx="2301875" cy="368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counts ( a.u.)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486400" y="1676400"/>
            <a:ext cx="254317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de-DE" sz="2200">
                <a:solidFill>
                  <a:schemeClr val="tx1"/>
                </a:solidFill>
                <a:latin typeface="Tahoma" pitchFamily="34" charset="0"/>
              </a:rPr>
              <a:t>particle momenta: </a:t>
            </a:r>
          </a:p>
          <a:p>
            <a:r>
              <a:rPr lang="de-DE" sz="2200">
                <a:solidFill>
                  <a:schemeClr val="tx1"/>
                </a:solidFill>
                <a:latin typeface="Tahoma" pitchFamily="34" charset="0"/>
              </a:rPr>
              <a:t>Au+Au 25 A GeV</a:t>
            </a:r>
          </a:p>
          <a:p>
            <a:r>
              <a:rPr lang="de-DE" sz="2200">
                <a:solidFill>
                  <a:schemeClr val="tx1"/>
                </a:solidFill>
                <a:latin typeface="Tahoma" pitchFamily="34" charset="0"/>
              </a:rPr>
              <a:t>central collisions</a:t>
            </a:r>
          </a:p>
        </p:txBody>
      </p:sp>
      <p:sp>
        <p:nvSpPr>
          <p:cNvPr id="737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717FA-60A6-4DA0-920E-AF67F936120E}" type="slidenum">
              <a:rPr lang="it-IT" smtClean="0"/>
              <a:pPr/>
              <a:t>52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298450" y="1447800"/>
            <a:ext cx="4502150" cy="4054475"/>
            <a:chOff x="1333" y="2369"/>
            <a:chExt cx="2073" cy="1839"/>
          </a:xfrm>
        </p:grpSpPr>
        <p:pic>
          <p:nvPicPr>
            <p:cNvPr id="74762" name="Picture 3" descr="rate_firstDetecto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3" y="2369"/>
              <a:ext cx="2073" cy="1839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</p:pic>
        <p:sp>
          <p:nvSpPr>
            <p:cNvPr id="74763" name="Text Box 4"/>
            <p:cNvSpPr txBox="1">
              <a:spLocks noChangeArrowheads="1"/>
            </p:cNvSpPr>
            <p:nvPr/>
          </p:nvSpPr>
          <p:spPr bwMode="auto">
            <a:xfrm>
              <a:off x="1969" y="2611"/>
              <a:ext cx="437" cy="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 cm Fe</a:t>
              </a: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74764" name="Text Box 5"/>
            <p:cNvSpPr txBox="1">
              <a:spLocks noChangeArrowheads="1"/>
            </p:cNvSpPr>
            <p:nvPr/>
          </p:nvSpPr>
          <p:spPr bwMode="auto">
            <a:xfrm>
              <a:off x="2591" y="2963"/>
              <a:ext cx="437" cy="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20 cm Fe</a:t>
              </a:r>
              <a:endParaRPr lang="de-DE" sz="1400">
                <a:solidFill>
                  <a:srgbClr val="FF0000"/>
                </a:solidFill>
              </a:endParaRPr>
            </a:p>
          </p:txBody>
        </p:sp>
        <p:sp>
          <p:nvSpPr>
            <p:cNvPr id="74765" name="Text Box 6"/>
            <p:cNvSpPr txBox="1">
              <a:spLocks noChangeArrowheads="1"/>
            </p:cNvSpPr>
            <p:nvPr/>
          </p:nvSpPr>
          <p:spPr bwMode="auto">
            <a:xfrm>
              <a:off x="2591" y="3164"/>
              <a:ext cx="437" cy="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r>
                <a:rPr lang="en-US" sz="1400">
                  <a:solidFill>
                    <a:srgbClr val="0000FF"/>
                  </a:solidFill>
                </a:rPr>
                <a:t>30 cm Fe</a:t>
              </a:r>
              <a:endParaRPr lang="de-DE" sz="1400">
                <a:solidFill>
                  <a:srgbClr val="0000FF"/>
                </a:solidFill>
              </a:endParaRPr>
            </a:p>
          </p:txBody>
        </p:sp>
        <p:sp>
          <p:nvSpPr>
            <p:cNvPr id="74766" name="Text Box 7"/>
            <p:cNvSpPr txBox="1">
              <a:spLocks noChangeArrowheads="1"/>
            </p:cNvSpPr>
            <p:nvPr/>
          </p:nvSpPr>
          <p:spPr bwMode="auto">
            <a:xfrm>
              <a:off x="2592" y="3366"/>
              <a:ext cx="437" cy="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r>
                <a:rPr lang="en-US" sz="1400">
                  <a:solidFill>
                    <a:srgbClr val="00FF00"/>
                  </a:solidFill>
                </a:rPr>
                <a:t>40 cm Fe</a:t>
              </a:r>
              <a:endParaRPr lang="de-DE" sz="1400">
                <a:solidFill>
                  <a:srgbClr val="00FF00"/>
                </a:solidFill>
              </a:endParaRPr>
            </a:p>
          </p:txBody>
        </p:sp>
      </p:grpSp>
      <p:pic>
        <p:nvPicPr>
          <p:cNvPr id="74755" name="Picture 8" descr="Eff_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6"/>
          <a:stretch>
            <a:fillRect/>
          </a:stretch>
        </p:blipFill>
        <p:spPr bwMode="auto">
          <a:xfrm>
            <a:off x="4932363" y="1700213"/>
            <a:ext cx="4211637" cy="3814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4756" name="Text Box 9"/>
          <p:cNvSpPr txBox="1">
            <a:spLocks noChangeArrowheads="1"/>
          </p:cNvSpPr>
          <p:nvPr/>
        </p:nvSpPr>
        <p:spPr bwMode="auto">
          <a:xfrm>
            <a:off x="0" y="-26988"/>
            <a:ext cx="9144000" cy="5191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de-DE" sz="2800">
                <a:solidFill>
                  <a:srgbClr val="FF0000"/>
                </a:solidFill>
                <a:latin typeface="Tahoma" pitchFamily="34" charset="0"/>
              </a:rPr>
              <a:t>Absorber thickness versus track mismatches </a:t>
            </a:r>
          </a:p>
        </p:txBody>
      </p:sp>
      <p:sp>
        <p:nvSpPr>
          <p:cNvPr id="74757" name="Text Box 10"/>
          <p:cNvSpPr txBox="1">
            <a:spLocks noChangeArrowheads="1"/>
          </p:cNvSpPr>
          <p:nvPr/>
        </p:nvSpPr>
        <p:spPr bwMode="auto">
          <a:xfrm>
            <a:off x="2613025" y="538163"/>
            <a:ext cx="40243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de-DE" sz="2000">
                <a:solidFill>
                  <a:schemeClr val="tx1"/>
                </a:solidFill>
                <a:latin typeface="Tahoma" pitchFamily="34" charset="0"/>
              </a:rPr>
              <a:t>Au+Au 25 A GeV central collisions</a:t>
            </a:r>
          </a:p>
        </p:txBody>
      </p:sp>
      <p:sp>
        <p:nvSpPr>
          <p:cNvPr id="74758" name="Text Box 11"/>
          <p:cNvSpPr txBox="1">
            <a:spLocks noChangeArrowheads="1"/>
          </p:cNvSpPr>
          <p:nvPr/>
        </p:nvSpPr>
        <p:spPr bwMode="auto">
          <a:xfrm>
            <a:off x="287338" y="1009650"/>
            <a:ext cx="47180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de-DE" sz="2000">
                <a:solidFill>
                  <a:schemeClr val="tx1"/>
                </a:solidFill>
                <a:latin typeface="Tahoma" pitchFamily="34" charset="0"/>
              </a:rPr>
              <a:t>particle density after first absorber layer</a:t>
            </a:r>
          </a:p>
        </p:txBody>
      </p:sp>
      <p:sp>
        <p:nvSpPr>
          <p:cNvPr id="74759" name="Text Box 12"/>
          <p:cNvSpPr txBox="1">
            <a:spLocks noChangeArrowheads="1"/>
          </p:cNvSpPr>
          <p:nvPr/>
        </p:nvSpPr>
        <p:spPr bwMode="auto">
          <a:xfrm>
            <a:off x="6781800" y="1219200"/>
            <a:ext cx="1517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de-DE" sz="2000">
                <a:solidFill>
                  <a:schemeClr val="tx1"/>
                </a:solidFill>
                <a:latin typeface="Tahoma" pitchFamily="34" charset="0"/>
              </a:rPr>
              <a:t>mismatches</a:t>
            </a:r>
          </a:p>
        </p:txBody>
      </p:sp>
      <p:sp>
        <p:nvSpPr>
          <p:cNvPr id="74760" name="Text Box 13"/>
          <p:cNvSpPr txBox="1">
            <a:spLocks noChangeArrowheads="1"/>
          </p:cNvSpPr>
          <p:nvPr/>
        </p:nvSpPr>
        <p:spPr bwMode="auto">
          <a:xfrm>
            <a:off x="493713" y="5780088"/>
            <a:ext cx="7742237" cy="6223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7088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Smaller absorber thickness: too high particle density to handle </a:t>
            </a:r>
          </a:p>
          <a:p>
            <a:pPr algn="l" defTabSz="827088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Larger absorber thickness: Large number of fake bkg tracks due to track mismatch</a:t>
            </a:r>
          </a:p>
        </p:txBody>
      </p:sp>
      <p:sp>
        <p:nvSpPr>
          <p:cNvPr id="74761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E9D592-2562-4298-A0F7-C68CDAED92DC}" type="slidenum">
              <a:rPr lang="it-IT" smtClean="0"/>
              <a:pPr/>
              <a:t>53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85913"/>
            <a:ext cx="5976937" cy="5227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1527175" y="4968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5191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FF0000"/>
                </a:solidFill>
                <a:latin typeface="Tahoma" pitchFamily="34" charset="0"/>
              </a:rPr>
              <a:t>Particle multiplicity versus absorber thickness </a:t>
            </a:r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2613025" y="538163"/>
            <a:ext cx="3992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FF0000"/>
                </a:solidFill>
                <a:latin typeface="Tahoma" pitchFamily="34" charset="0"/>
              </a:rPr>
              <a:t>Au+Au 25 A GeV central collisions</a:t>
            </a:r>
          </a:p>
        </p:txBody>
      </p:sp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1955800" y="1330325"/>
            <a:ext cx="4416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2"/>
                </a:solidFill>
                <a:latin typeface="Tahoma" pitchFamily="34" charset="0"/>
              </a:rPr>
              <a:t>in detector layer behind first absorber</a:t>
            </a:r>
          </a:p>
        </p:txBody>
      </p:sp>
      <p:sp>
        <p:nvSpPr>
          <p:cNvPr id="890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2E7EC-AE09-4EBB-91C2-7E98B58C8C45}" type="slidenum">
              <a:rPr lang="it-IT" smtClean="0"/>
              <a:pPr/>
              <a:t>54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partha_flow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00100"/>
            <a:ext cx="8382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533400" y="152400"/>
            <a:ext cx="7467600" cy="4619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Basic ingredients of simulation: CBMROOT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94DE2-D621-4ED3-9DBC-7A2D63940F14}" type="slidenum">
              <a:rPr lang="it-IT" smtClean="0"/>
              <a:pPr/>
              <a:t>55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28600" y="7620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Existing  data for J/</a:t>
            </a:r>
            <a:r>
              <a:rPr lang="en-US" sz="2400" b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</a:rPr>
              <a:t> production data close to threshold energies scenario 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227255"/>
            <a:ext cx="8839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/>
                </a:solidFill>
              </a:rPr>
              <a:t> Disperse data sets with proton beams</a:t>
            </a:r>
          </a:p>
          <a:p>
            <a:pPr algn="l">
              <a:buFont typeface="Wingdings" pitchFamily="2" charset="2"/>
              <a:buChar char="v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/>
                </a:solidFill>
              </a:rPr>
              <a:t> Only measurement of inclusive cross sections (limited phase space, no differential measurements)</a:t>
            </a:r>
          </a:p>
          <a:p>
            <a:pPr algn="l">
              <a:buFont typeface="Wingdings" pitchFamily="2" charset="2"/>
              <a:buChar char="v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/>
                </a:solidFill>
              </a:rPr>
              <a:t>No detailed study of target mass dependence, difficult to extract cold nuclear matter effects</a:t>
            </a:r>
          </a:p>
          <a:p>
            <a:pPr algn="l">
              <a:buFont typeface="Wingdings" pitchFamily="2" charset="2"/>
              <a:buChar char="v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1"/>
                </a:solidFill>
              </a:rPr>
              <a:t>Absolutely no data on </a:t>
            </a:r>
            <a:r>
              <a:rPr lang="en-US" sz="1600" b="1" dirty="0" err="1" smtClean="0">
                <a:solidFill>
                  <a:schemeClr val="tx1"/>
                </a:solidFill>
              </a:rPr>
              <a:t>charmonium</a:t>
            </a:r>
            <a:r>
              <a:rPr lang="en-US" sz="1600" b="1" dirty="0" smtClean="0">
                <a:solidFill>
                  <a:schemeClr val="tx1"/>
                </a:solidFill>
              </a:rPr>
              <a:t> production in A-A collisions below top SPS energy (</a:t>
            </a:r>
            <a:r>
              <a:rPr lang="en-US" sz="1600" b="1" dirty="0" err="1" smtClean="0">
                <a:solidFill>
                  <a:schemeClr val="tx1"/>
                </a:solidFill>
              </a:rPr>
              <a:t>E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= 160  </a:t>
            </a:r>
            <a:r>
              <a:rPr lang="en-US" sz="1600" b="1" dirty="0" err="1" smtClean="0">
                <a:solidFill>
                  <a:schemeClr val="tx1"/>
                </a:solidFill>
              </a:rPr>
              <a:t>AGeV</a:t>
            </a:r>
            <a:r>
              <a:rPr lang="en-US" sz="1700" b="1" dirty="0" smtClean="0">
                <a:solidFill>
                  <a:schemeClr val="tx1"/>
                </a:solidFill>
              </a:rPr>
              <a:t>)</a:t>
            </a:r>
            <a:endParaRPr lang="en-IN" sz="17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609601"/>
          <a:ext cx="8763000" cy="32765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3389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Expt.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</a:t>
                      </a:r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Lab</a:t>
                      </a:r>
                      <a:r>
                        <a:rPr lang="en-US" sz="1200" dirty="0" smtClean="0"/>
                        <a:t>  (</a:t>
                      </a:r>
                      <a:r>
                        <a:rPr lang="en-US" sz="1200" dirty="0" err="1" smtClean="0"/>
                        <a:t>GeV</a:t>
                      </a:r>
                      <a:r>
                        <a:rPr lang="en-US" sz="1200" dirty="0" smtClean="0"/>
                        <a:t>/c)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Channel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200" baseline="-25000" dirty="0" smtClean="0"/>
                        <a:t>in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nb</a:t>
                      </a:r>
                      <a:r>
                        <a:rPr lang="en-US" sz="1200" baseline="0" dirty="0" smtClean="0"/>
                        <a:t>)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89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CERN-PS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24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p-p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err="1" smtClean="0"/>
                        <a:t>+</a:t>
                      </a: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smtClean="0"/>
                        <a:t>-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0.56 +/-0.16</a:t>
                      </a:r>
                      <a:endParaRPr lang="en-IN" sz="1200" b="1" dirty="0"/>
                    </a:p>
                  </a:txBody>
                  <a:tcPr/>
                </a:tc>
              </a:tr>
              <a:tr h="5649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CERN-PS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24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p-C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err="1" smtClean="0"/>
                        <a:t>+</a:t>
                      </a: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smtClean="0"/>
                        <a:t>-</a:t>
                      </a:r>
                      <a:endParaRPr lang="en-IN" sz="1200" b="1" dirty="0" smtClean="0"/>
                    </a:p>
                    <a:p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7.2+/-1.8</a:t>
                      </a:r>
                      <a:endParaRPr lang="en-IN" sz="1200" b="1" dirty="0"/>
                    </a:p>
                  </a:txBody>
                  <a:tcPr/>
                </a:tc>
              </a:tr>
              <a:tr h="5649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CERN-PS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24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p-W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err="1" smtClean="0"/>
                        <a:t>+</a:t>
                      </a: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smtClean="0"/>
                        <a:t>-</a:t>
                      </a:r>
                      <a:endParaRPr lang="en-IN" sz="1200" b="1" dirty="0" smtClean="0"/>
                    </a:p>
                    <a:p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74+/-20</a:t>
                      </a:r>
                      <a:endParaRPr lang="en-IN" sz="1200" b="1" dirty="0"/>
                    </a:p>
                  </a:txBody>
                  <a:tcPr/>
                </a:tc>
              </a:tr>
              <a:tr h="5649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p-Be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err="1" smtClean="0"/>
                        <a:t>+</a:t>
                      </a:r>
                      <a:r>
                        <a:rPr lang="en-US" sz="1200" dirty="0" err="1" smtClean="0"/>
                        <a:t>e</a:t>
                      </a:r>
                      <a:r>
                        <a:rPr lang="en-US" sz="1200" baseline="30000" dirty="0" smtClean="0"/>
                        <a:t>-</a:t>
                      </a:r>
                      <a:endParaRPr lang="en-IN" sz="1200" b="1" dirty="0" smtClean="0"/>
                    </a:p>
                    <a:p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</a:t>
                      </a:r>
                      <a:endParaRPr lang="en-IN" sz="1200" b="1" dirty="0"/>
                    </a:p>
                  </a:txBody>
                  <a:tcPr/>
                </a:tc>
              </a:tr>
              <a:tr h="3389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WA39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39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p-p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baseline="30000" dirty="0" err="1" smtClean="0">
                          <a:latin typeface="Symbol" pitchFamily="18" charset="2"/>
                        </a:rPr>
                        <a:t>+</a:t>
                      </a:r>
                      <a:r>
                        <a:rPr lang="en-US" sz="12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baseline="30000" dirty="0" smtClean="0">
                          <a:latin typeface="Symbol" pitchFamily="18" charset="2"/>
                        </a:rPr>
                        <a:t>-</a:t>
                      </a:r>
                      <a:endParaRPr lang="en-IN" sz="1200" b="1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1+/-0.5</a:t>
                      </a:r>
                      <a:endParaRPr lang="en-IN" sz="1200" b="1" dirty="0"/>
                    </a:p>
                  </a:txBody>
                  <a:tcPr/>
                </a:tc>
              </a:tr>
              <a:tr h="5649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IHEP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70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p-Be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baseline="30000" dirty="0" err="1" smtClean="0">
                          <a:latin typeface="Symbol" pitchFamily="18" charset="2"/>
                        </a:rPr>
                        <a:t>+</a:t>
                      </a:r>
                      <a:r>
                        <a:rPr lang="en-US" sz="12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baseline="30000" dirty="0" smtClean="0">
                          <a:latin typeface="Symbol" pitchFamily="18" charset="2"/>
                        </a:rPr>
                        <a:t>-</a:t>
                      </a:r>
                      <a:endParaRPr lang="en-IN" sz="1200" b="1" baseline="30000" dirty="0" smtClean="0">
                        <a:latin typeface="Symbol" pitchFamily="18" charset="2"/>
                      </a:endParaRPr>
                    </a:p>
                    <a:p>
                      <a:endParaRPr lang="en-IN" sz="1200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32+/-8</a:t>
                      </a:r>
                      <a:endParaRPr lang="en-IN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28600" y="76200"/>
            <a:ext cx="8763000" cy="40011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J/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ymbol" pitchFamily="18" charset="2"/>
              </a:rPr>
              <a:t>y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measurement at CBM-FAIR: </a:t>
            </a:r>
            <a:r>
              <a:rPr 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Uniqueness &amp; 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8839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Uniqueness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No data in heavy-ion sector below top SPS energies, exploratory measurements around threshold energies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Multi-differential and high precision measurements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Opportunities @ SIS-100: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Detailed measurement of charm production and propagation in cold matter with beams of proton and light nuclei (C, Ni, …)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Test of </a:t>
            </a:r>
            <a:r>
              <a:rPr lang="en-US" sz="1600" dirty="0" err="1" smtClean="0">
                <a:solidFill>
                  <a:schemeClr val="tx1"/>
                </a:solidFill>
              </a:rPr>
              <a:t>pQCD</a:t>
            </a:r>
            <a:r>
              <a:rPr lang="en-US" sz="1600" dirty="0" smtClean="0">
                <a:solidFill>
                  <a:schemeClr val="tx1"/>
                </a:solidFill>
              </a:rPr>
              <a:t> inspired models at low energies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Possibility to investigate sub-threshold production of charm  with heavy-ion (Au) beams 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Opportunities @ SIS-300: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Production will be dominated by initial hard collisions, subsequent recombination effects is negligible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Exact traces of the suppression pattern unlike higher energies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Characterization of the dense baryonic medium</a:t>
            </a:r>
          </a:p>
          <a:p>
            <a:pPr algn="l">
              <a:buFont typeface="Arial" pitchFamily="34" charset="0"/>
              <a:buChar char="•"/>
            </a:pPr>
            <a:endParaRPr lang="en-US" sz="1600" b="1" dirty="0" smtClean="0">
              <a:solidFill>
                <a:srgbClr val="FF00FF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Challenges: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Production cross sections are dramatically small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Requires accelerators with unprecedentedly high beam intensities; with beam intensity for Au ions of 10</a:t>
            </a:r>
            <a:r>
              <a:rPr lang="en-US" sz="1600" baseline="30000" dirty="0" smtClean="0">
                <a:solidFill>
                  <a:schemeClr val="tx1"/>
                </a:solidFill>
              </a:rPr>
              <a:t>9</a:t>
            </a:r>
            <a:r>
              <a:rPr lang="en-US" sz="1600" dirty="0" smtClean="0">
                <a:solidFill>
                  <a:schemeClr val="tx1"/>
                </a:solidFill>
              </a:rPr>
              <a:t>/sec and 1 % 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peak event rate 10 MHz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Detectors with high rate capabilities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On-line event selection to reduce the raw data rate down to recordable 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22860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Phenomenological </a:t>
            </a:r>
            <a:r>
              <a:rPr lang="en-US" dirty="0" smtClean="0">
                <a:solidFill>
                  <a:srgbClr val="C00000"/>
                </a:solidFill>
              </a:rPr>
              <a:t>of </a:t>
            </a:r>
            <a:r>
              <a:rPr lang="en-US" dirty="0">
                <a:solidFill>
                  <a:srgbClr val="C00000"/>
                </a:solidFill>
              </a:rPr>
              <a:t>J/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y </a:t>
            </a:r>
            <a:r>
              <a:rPr lang="en-US" dirty="0">
                <a:solidFill>
                  <a:srgbClr val="C00000"/>
                </a:solidFill>
              </a:rPr>
              <a:t>production at </a:t>
            </a:r>
            <a:r>
              <a:rPr lang="en-US" dirty="0" smtClean="0">
                <a:solidFill>
                  <a:srgbClr val="C00000"/>
                </a:solidFill>
              </a:rPr>
              <a:t>FAIR energies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A3E3E8-27E5-46FA-94C0-1668735BADFA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83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J/</a:t>
            </a:r>
            <a:r>
              <a:rPr lang="en-US" sz="2400" b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</a:rPr>
              <a:t> production in proton induced collisions @FAIR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28600" y="546457"/>
            <a:ext cx="8610600" cy="620581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Calculations within two-component QVZ model </a:t>
            </a:r>
          </a:p>
          <a:p>
            <a:pPr algn="l">
              <a:defRPr/>
            </a:pPr>
            <a:r>
              <a:rPr lang="en-US" sz="1400" b="1" i="1" dirty="0" smtClean="0">
                <a:solidFill>
                  <a:srgbClr val="9900CC"/>
                </a:solidFill>
                <a:latin typeface="Bookman Old Style" pitchFamily="18" charset="0"/>
              </a:rPr>
              <a:t>   (J. Qui, J.P. Vary and X. Zhang, Phys</a:t>
            </a:r>
            <a:r>
              <a:rPr lang="en-US" sz="1400" b="1" i="1" dirty="0">
                <a:solidFill>
                  <a:srgbClr val="9900CC"/>
                </a:solidFill>
                <a:latin typeface="Bookman Old Style" pitchFamily="18" charset="0"/>
              </a:rPr>
              <a:t>. Rev. </a:t>
            </a:r>
            <a:r>
              <a:rPr lang="en-US" sz="1400" b="1" i="1" dirty="0" err="1">
                <a:solidFill>
                  <a:srgbClr val="9900CC"/>
                </a:solidFill>
                <a:latin typeface="Bookman Old Style" pitchFamily="18" charset="0"/>
              </a:rPr>
              <a:t>Lett</a:t>
            </a:r>
            <a:r>
              <a:rPr lang="en-US" sz="1400" b="1" i="1" dirty="0">
                <a:solidFill>
                  <a:srgbClr val="9900CC"/>
                </a:solidFill>
                <a:latin typeface="Bookman Old Style" pitchFamily="18" charset="0"/>
              </a:rPr>
              <a:t>. 88, 232301 (2002</a:t>
            </a:r>
            <a:r>
              <a:rPr lang="en-US" sz="1400" b="1" i="1" dirty="0" smtClean="0">
                <a:solidFill>
                  <a:srgbClr val="9900CC"/>
                </a:solidFill>
                <a:latin typeface="Bookman Old Style" pitchFamily="18" charset="0"/>
              </a:rPr>
              <a:t>)) </a:t>
            </a:r>
          </a:p>
          <a:p>
            <a:pPr algn="l">
              <a:defRPr/>
            </a:pPr>
            <a:endParaRPr lang="en-US" sz="16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Charmonium</a:t>
            </a:r>
            <a:r>
              <a:rPr lang="en-US" sz="1600" b="1" dirty="0">
                <a:solidFill>
                  <a:schemeClr val="tx1"/>
                </a:solidFill>
              </a:rPr>
              <a:t> production </a:t>
            </a:r>
            <a:r>
              <a:rPr lang="en-US" sz="1600" b="1" dirty="0" smtClean="0">
                <a:solidFill>
                  <a:schemeClr val="tx1"/>
                </a:solidFill>
              </a:rPr>
              <a:t>in </a:t>
            </a:r>
            <a:r>
              <a:rPr lang="en-US" sz="1600" b="1" dirty="0" err="1" smtClean="0">
                <a:solidFill>
                  <a:schemeClr val="tx1"/>
                </a:solidFill>
              </a:rPr>
              <a:t>hadronic</a:t>
            </a:r>
            <a:r>
              <a:rPr lang="en-US" sz="1600" b="1" dirty="0" smtClean="0">
                <a:solidFill>
                  <a:schemeClr val="tx1"/>
                </a:solidFill>
              </a:rPr>
              <a:t> collisions: </a:t>
            </a:r>
            <a:r>
              <a:rPr lang="en-US" sz="1600" b="1" dirty="0" err="1">
                <a:solidFill>
                  <a:schemeClr val="tx1"/>
                </a:solidFill>
              </a:rPr>
              <a:t>factorizable</a:t>
            </a:r>
            <a:r>
              <a:rPr lang="en-US" sz="1600" b="1" dirty="0">
                <a:solidFill>
                  <a:schemeClr val="tx1"/>
                </a:solidFill>
              </a:rPr>
              <a:t> two step </a:t>
            </a:r>
            <a:r>
              <a:rPr lang="en-US" sz="1600" b="1" dirty="0" smtClean="0">
                <a:solidFill>
                  <a:schemeClr val="tx1"/>
                </a:solidFill>
              </a:rPr>
              <a:t>process:</a:t>
            </a:r>
            <a:endParaRPr lang="en-US" sz="16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i="1" dirty="0">
                <a:solidFill>
                  <a:schemeClr val="tx1"/>
                </a:solidFill>
              </a:rPr>
              <a:t>First stage: production of a  cc-bar pair with relative momentum q</a:t>
            </a:r>
            <a:r>
              <a:rPr lang="en-US" sz="1600" b="1" i="1" baseline="30000" dirty="0">
                <a:solidFill>
                  <a:schemeClr val="tx1"/>
                </a:solidFill>
              </a:rPr>
              <a:t>2</a:t>
            </a:r>
            <a:r>
              <a:rPr lang="en-US" sz="1600" b="1" i="1" dirty="0">
                <a:solidFill>
                  <a:schemeClr val="tx1"/>
                </a:solidFill>
              </a:rPr>
              <a:t> (calculable from </a:t>
            </a:r>
            <a:r>
              <a:rPr lang="en-US" sz="1600" b="1" i="1" dirty="0" err="1">
                <a:solidFill>
                  <a:schemeClr val="tx1"/>
                </a:solidFill>
              </a:rPr>
              <a:t>pQCD</a:t>
            </a:r>
            <a:r>
              <a:rPr lang="en-US" sz="1600" b="1" i="1" dirty="0">
                <a:solidFill>
                  <a:schemeClr val="tx1"/>
                </a:solidFill>
              </a:rPr>
              <a:t>) </a:t>
            </a:r>
            <a:endParaRPr lang="en-US" sz="1600" b="1" i="1" baseline="30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1600" b="1" i="1" baseline="30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1600" b="1" i="1" dirty="0">
                <a:solidFill>
                  <a:schemeClr val="tx1"/>
                </a:solidFill>
              </a:rPr>
              <a:t>Second stage: </a:t>
            </a:r>
            <a:r>
              <a:rPr lang="en-US" sz="1600" b="1" i="1" dirty="0" smtClean="0">
                <a:solidFill>
                  <a:schemeClr val="tx1"/>
                </a:solidFill>
              </a:rPr>
              <a:t> transition to color </a:t>
            </a:r>
            <a:r>
              <a:rPr lang="en-US" sz="1600" b="1" i="1" dirty="0">
                <a:solidFill>
                  <a:schemeClr val="tx1"/>
                </a:solidFill>
              </a:rPr>
              <a:t>neutral physical bound state (non-</a:t>
            </a:r>
            <a:r>
              <a:rPr lang="en-US" sz="1600" b="1" i="1" dirty="0" err="1">
                <a:solidFill>
                  <a:schemeClr val="tx1"/>
                </a:solidFill>
              </a:rPr>
              <a:t>perturbative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</a:rPr>
              <a:t> transition probability F(q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b="1" i="1" dirty="0" smtClean="0">
                <a:solidFill>
                  <a:schemeClr val="tx1"/>
                </a:solidFill>
              </a:rPr>
              <a:t>) </a:t>
            </a:r>
            <a:r>
              <a:rPr lang="en-US" sz="1600" b="1" i="1" dirty="0" err="1" smtClean="0">
                <a:solidFill>
                  <a:schemeClr val="tx1"/>
                </a:solidFill>
              </a:rPr>
              <a:t>parametrized</a:t>
            </a:r>
            <a:r>
              <a:rPr lang="en-US" sz="1600" b="1" i="1" dirty="0" smtClean="0">
                <a:solidFill>
                  <a:schemeClr val="tx1"/>
                </a:solidFill>
              </a:rPr>
              <a:t> using </a:t>
            </a:r>
            <a:r>
              <a:rPr lang="en-US" sz="1600" b="1" i="1" dirty="0">
                <a:solidFill>
                  <a:schemeClr val="tx1"/>
                </a:solidFill>
              </a:rPr>
              <a:t>different </a:t>
            </a:r>
            <a:r>
              <a:rPr lang="en-US" sz="1600" b="1" i="1" dirty="0" smtClean="0">
                <a:solidFill>
                  <a:schemeClr val="tx1"/>
                </a:solidFill>
              </a:rPr>
              <a:t> functions: 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400" b="1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i="1" dirty="0" smtClean="0">
                <a:solidFill>
                  <a:schemeClr val="tx1"/>
                </a:solidFill>
              </a:rPr>
              <a:t>F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(P)</a:t>
            </a:r>
            <a:r>
              <a:rPr lang="en-US" sz="1600" b="1" i="1" dirty="0" smtClean="0">
                <a:solidFill>
                  <a:schemeClr val="tx1"/>
                </a:solidFill>
              </a:rPr>
              <a:t>(q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b="1" i="1" dirty="0" smtClean="0">
                <a:solidFill>
                  <a:schemeClr val="tx1"/>
                </a:solidFill>
              </a:rPr>
              <a:t>) : power law from mimics COM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i="1" dirty="0" smtClean="0">
                <a:solidFill>
                  <a:schemeClr val="tx1"/>
                </a:solidFill>
              </a:rPr>
              <a:t>F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(G)</a:t>
            </a:r>
            <a:r>
              <a:rPr lang="en-US" sz="1600" b="1" i="1" dirty="0" smtClean="0">
                <a:solidFill>
                  <a:schemeClr val="tx1"/>
                </a:solidFill>
              </a:rPr>
              <a:t>(q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b="1" i="1" dirty="0" smtClean="0">
                <a:solidFill>
                  <a:schemeClr val="tx1"/>
                </a:solidFill>
              </a:rPr>
              <a:t>) : Gaussian form mimics CSM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In </a:t>
            </a:r>
            <a:r>
              <a:rPr lang="en-US" sz="1600" b="1" dirty="0" err="1" smtClean="0">
                <a:solidFill>
                  <a:schemeClr val="tx1"/>
                </a:solidFill>
              </a:rPr>
              <a:t>p+A</a:t>
            </a:r>
            <a:r>
              <a:rPr lang="en-US" sz="1600" b="1" dirty="0" smtClean="0">
                <a:solidFill>
                  <a:schemeClr val="tx1"/>
                </a:solidFill>
              </a:rPr>
              <a:t> collisions CNM effects come into play:</a:t>
            </a:r>
          </a:p>
          <a:p>
            <a:pPr algn="l"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400050" indent="-400050" algn="l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Modification of nuclear </a:t>
            </a:r>
            <a:r>
              <a:rPr lang="en-US" sz="1600" b="1" dirty="0" err="1" smtClean="0">
                <a:solidFill>
                  <a:schemeClr val="tx1"/>
                </a:solidFill>
              </a:rPr>
              <a:t>parton</a:t>
            </a:r>
            <a:r>
              <a:rPr lang="en-US" sz="1600" b="1" dirty="0" smtClean="0">
                <a:solidFill>
                  <a:schemeClr val="tx1"/>
                </a:solidFill>
              </a:rPr>
              <a:t> densities in the initial stage </a:t>
            </a:r>
          </a:p>
          <a:p>
            <a:pPr marL="400050" indent="-400050" algn="l"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400050" indent="-400050" algn="l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Dissociation of the nascent cc-bar pairs in the final stage via: </a:t>
            </a:r>
          </a:p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  multiple soft scattering of the cc-bar pairs inside nuclear medium</a:t>
            </a:r>
          </a:p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  modifies the formation probability: F(q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</a:rPr>
              <a:t>) =&gt; F(q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</a:rPr>
              <a:t> + 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</a:rPr>
              <a:t>L)</a:t>
            </a:r>
          </a:p>
          <a:p>
            <a:pPr marL="400050" indent="-400050" algn="l">
              <a:buFont typeface="Wingdings" pitchFamily="2" charset="2"/>
              <a:buChar char="v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  reduction in </a:t>
            </a:r>
            <a:r>
              <a:rPr lang="en-US" sz="1600" b="1" dirty="0" err="1" smtClean="0">
                <a:solidFill>
                  <a:schemeClr val="tx1"/>
                </a:solidFill>
              </a:rPr>
              <a:t>charmonium</a:t>
            </a:r>
            <a:r>
              <a:rPr lang="en-US" sz="1600" b="1" dirty="0" smtClean="0">
                <a:solidFill>
                  <a:schemeClr val="tx1"/>
                </a:solidFill>
              </a:rPr>
              <a:t> production cross section </a:t>
            </a:r>
          </a:p>
          <a:p>
            <a:pPr marL="400050" indent="-400050" algn="l"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00050" indent="-400050">
              <a:defRPr/>
            </a:pPr>
            <a:r>
              <a:rPr lang="en-US" sz="1800" b="1" i="1" dirty="0" smtClean="0">
                <a:solidFill>
                  <a:srgbClr val="0000FF"/>
                </a:solidFill>
              </a:rPr>
              <a:t>Different from conventional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Glauber</a:t>
            </a:r>
            <a:r>
              <a:rPr lang="en-US" sz="1800" b="1" i="1" dirty="0" smtClean="0">
                <a:solidFill>
                  <a:srgbClr val="0000FF"/>
                </a:solidFill>
              </a:rPr>
              <a:t> approach</a:t>
            </a:r>
            <a:endParaRPr lang="en-US" sz="18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7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/>
              <a:t>  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(can be realized at SIS-100)</a:t>
            </a:r>
            <a:endParaRPr lang="en-IN" sz="2000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5B774-2E2B-4D06-9335-F4A13BEF16AB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13030</TotalTime>
  <Words>3758</Words>
  <Application>Microsoft Office PowerPoint</Application>
  <PresentationFormat>On-screen Show (4:3)</PresentationFormat>
  <Paragraphs>677</Paragraphs>
  <Slides>55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Enrico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Initial state parton shadowing</vt:lpstr>
      <vt:lpstr>Calibration of the model at SPS</vt:lpstr>
      <vt:lpstr>Prediction @ FAIR-pA collisions</vt:lpstr>
      <vt:lpstr>Slide 13</vt:lpstr>
      <vt:lpstr>Slide 14</vt:lpstr>
      <vt:lpstr>Slide 15</vt:lpstr>
      <vt:lpstr>Slide 16</vt:lpstr>
      <vt:lpstr>Slide 17</vt:lpstr>
      <vt:lpstr>HSD predictions for charmonium suppression at FAIR</vt:lpstr>
      <vt:lpstr>Slide 19</vt:lpstr>
      <vt:lpstr>Slide 20</vt:lpstr>
      <vt:lpstr>Slide 21</vt:lpstr>
      <vt:lpstr>Slide 22</vt:lpstr>
      <vt:lpstr>Slide 23</vt:lpstr>
      <vt:lpstr>Slide 24</vt:lpstr>
      <vt:lpstr>CBM setup with MUon CHamber (MUCH) subsystem</vt:lpstr>
      <vt:lpstr>MUCH sub-system: J/ψ  μ+μ- reconstruction</vt:lpstr>
      <vt:lpstr>Simulation setup</vt:lpstr>
      <vt:lpstr>Slide 28</vt:lpstr>
      <vt:lpstr>Slide 29</vt:lpstr>
      <vt:lpstr>Slide 30</vt:lpstr>
      <vt:lpstr>Beam time requirements: SIS-300</vt:lpstr>
      <vt:lpstr>Charmonium in CBM at SIS100</vt:lpstr>
      <vt:lpstr>Summary: Charmonium with CBM</vt:lpstr>
      <vt:lpstr>Acknowledgement</vt:lpstr>
      <vt:lpstr>Slide 35</vt:lpstr>
      <vt:lpstr>Slide 36</vt:lpstr>
      <vt:lpstr>Slide 37</vt:lpstr>
      <vt:lpstr>Comparison between the relative size of the two sub-processes</vt:lpstr>
      <vt:lpstr>Parametric forms of transition probability</vt:lpstr>
      <vt:lpstr>Slide 40</vt:lpstr>
      <vt:lpstr>Slide 41</vt:lpstr>
      <vt:lpstr>Slide 42</vt:lpstr>
      <vt:lpstr>Radial distribution of particle density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Partha</cp:lastModifiedBy>
  <cp:revision>2251</cp:revision>
  <cp:lastPrinted>2012-08-01T09:41:33Z</cp:lastPrinted>
  <dcterms:created xsi:type="dcterms:W3CDTF">1601-01-01T00:00:00Z</dcterms:created>
  <dcterms:modified xsi:type="dcterms:W3CDTF">2016-02-04T01:50:08Z</dcterms:modified>
</cp:coreProperties>
</file>