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95" r:id="rId3"/>
    <p:sldId id="275" r:id="rId4"/>
    <p:sldId id="278" r:id="rId5"/>
    <p:sldId id="279" r:id="rId6"/>
    <p:sldId id="280" r:id="rId7"/>
    <p:sldId id="281" r:id="rId8"/>
    <p:sldId id="282" r:id="rId9"/>
    <p:sldId id="283" r:id="rId10"/>
    <p:sldId id="284" r:id="rId11"/>
    <p:sldId id="285" r:id="rId12"/>
    <p:sldId id="296" r:id="rId13"/>
    <p:sldId id="276" r:id="rId14"/>
    <p:sldId id="287" r:id="rId15"/>
    <p:sldId id="288" r:id="rId16"/>
    <p:sldId id="289" r:id="rId17"/>
    <p:sldId id="290" r:id="rId18"/>
    <p:sldId id="297" r:id="rId19"/>
    <p:sldId id="292" r:id="rId20"/>
    <p:sldId id="293" r:id="rId21"/>
    <p:sldId id="294"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D6460-C020-4451-8285-90B0DD83BAD8}" type="datetimeFigureOut">
              <a:rPr lang="en-US" smtClean="0"/>
              <a:t>5/6/2016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CFF47-7D15-41E6-B067-B4A4E685F638}" type="slidenum">
              <a:rPr lang="en-US" smtClean="0"/>
              <a:t>‹Nr.›</a:t>
            </a:fld>
            <a:endParaRPr lang="en-US"/>
          </a:p>
        </p:txBody>
      </p:sp>
    </p:spTree>
    <p:extLst>
      <p:ext uri="{BB962C8B-B14F-4D97-AF65-F5344CB8AC3E}">
        <p14:creationId xmlns:p14="http://schemas.microsoft.com/office/powerpoint/2010/main" val="301544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C794F00A-F360-453E-814B-B3A279BEC640}" type="datetime1">
              <a:rPr lang="en-US" smtClean="0"/>
              <a:t>5/6/2016</a:t>
            </a:fld>
            <a:endParaRPr lang="en-US"/>
          </a:p>
        </p:txBody>
      </p:sp>
      <p:sp>
        <p:nvSpPr>
          <p:cNvPr id="5" name="Fußzeilenplatzhalter 4"/>
          <p:cNvSpPr>
            <a:spLocks noGrp="1"/>
          </p:cNvSpPr>
          <p:nvPr>
            <p:ph type="ftr" sz="quarter" idx="11"/>
          </p:nvPr>
        </p:nvSpPr>
        <p:spPr>
          <a:xfrm>
            <a:off x="1619672" y="6503929"/>
            <a:ext cx="5904656" cy="365125"/>
          </a:xfrm>
        </p:spPr>
        <p:txBody>
          <a:bodyPr/>
          <a:lstStyle/>
          <a:p>
            <a:r>
              <a:rPr lang="en-US" smtClean="0"/>
              <a:t>NEILS meeting 09-11/05/2016 contributions and answers preliminary version 06/05/2016</a:t>
            </a:r>
            <a:endParaRPr lang="en-US"/>
          </a:p>
        </p:txBody>
      </p:sp>
      <p:sp>
        <p:nvSpPr>
          <p:cNvPr id="6" name="Foliennummernplatzhalter 5"/>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1258100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38C68C1A-6343-4AB2-B776-8AED9D9C8CEE}" type="datetime1">
              <a:rPr lang="en-US" smtClean="0"/>
              <a:t>5/6/2016</a:t>
            </a:fld>
            <a:endParaRPr lang="en-US"/>
          </a:p>
        </p:txBody>
      </p:sp>
      <p:sp>
        <p:nvSpPr>
          <p:cNvPr id="5" name="Fußzeilenplatzhalter 4"/>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6" name="Foliennummernplatzhalter 5"/>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11655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43CA7550-3012-400F-BDC2-7B7C883D3911}" type="datetime1">
              <a:rPr lang="en-US" smtClean="0"/>
              <a:t>5/6/2016</a:t>
            </a:fld>
            <a:endParaRPr lang="en-US"/>
          </a:p>
        </p:txBody>
      </p:sp>
      <p:sp>
        <p:nvSpPr>
          <p:cNvPr id="5" name="Fußzeilenplatzhalter 4"/>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6" name="Foliennummernplatzhalter 5"/>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189596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EDCF016C-76A0-4FB2-B181-E018C34EF237}" type="datetime1">
              <a:rPr lang="en-US" smtClean="0"/>
              <a:t>5/6/2016</a:t>
            </a:fld>
            <a:endParaRPr lang="en-US"/>
          </a:p>
        </p:txBody>
      </p:sp>
      <p:sp>
        <p:nvSpPr>
          <p:cNvPr id="5" name="Fußzeilenplatzhalter 4"/>
          <p:cNvSpPr>
            <a:spLocks noGrp="1"/>
          </p:cNvSpPr>
          <p:nvPr>
            <p:ph type="ftr" sz="quarter" idx="11"/>
          </p:nvPr>
        </p:nvSpPr>
        <p:spPr>
          <a:xfrm>
            <a:off x="1475656" y="6492875"/>
            <a:ext cx="6120680" cy="365125"/>
          </a:xfrm>
        </p:spPr>
        <p:txBody>
          <a:bodyPr/>
          <a:lstStyle/>
          <a:p>
            <a:r>
              <a:rPr lang="en-US" smtClean="0"/>
              <a:t>NEILS meeting 09-11/05/2016 contributions and answers preliminary version 06/05/2016</a:t>
            </a:r>
            <a:endParaRPr lang="en-US"/>
          </a:p>
        </p:txBody>
      </p:sp>
      <p:sp>
        <p:nvSpPr>
          <p:cNvPr id="6" name="Foliennummernplatzhalter 5"/>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1886445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8DD959A-D74B-4A9F-AF2B-F5C35C343B06}" type="datetime1">
              <a:rPr lang="en-US" smtClean="0"/>
              <a:t>5/6/2016</a:t>
            </a:fld>
            <a:endParaRPr lang="en-US"/>
          </a:p>
        </p:txBody>
      </p:sp>
      <p:sp>
        <p:nvSpPr>
          <p:cNvPr id="5" name="Fußzeilenplatzhalter 4"/>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6" name="Foliennummernplatzhalter 5"/>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1810201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AB3683C3-10E0-4FE0-BE06-D940FC8A98E9}" type="datetime1">
              <a:rPr lang="en-US" smtClean="0"/>
              <a:t>5/6/2016</a:t>
            </a:fld>
            <a:endParaRPr lang="en-US"/>
          </a:p>
        </p:txBody>
      </p:sp>
      <p:sp>
        <p:nvSpPr>
          <p:cNvPr id="6" name="Fußzeilenplatzhalter 5"/>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7" name="Foliennummernplatzhalter 6"/>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77624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B5C2F2FB-6417-418E-8FBE-9E866630E6DA}" type="datetime1">
              <a:rPr lang="en-US" smtClean="0"/>
              <a:t>5/6/2016</a:t>
            </a:fld>
            <a:endParaRPr lang="en-US"/>
          </a:p>
        </p:txBody>
      </p:sp>
      <p:sp>
        <p:nvSpPr>
          <p:cNvPr id="8" name="Fußzeilenplatzhalter 7"/>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9" name="Foliennummernplatzhalter 8"/>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296082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D123EF0A-D002-4620-A91F-04F6B1637EE9}" type="datetime1">
              <a:rPr lang="en-US" smtClean="0"/>
              <a:t>5/6/2016</a:t>
            </a:fld>
            <a:endParaRPr lang="en-US"/>
          </a:p>
        </p:txBody>
      </p:sp>
      <p:sp>
        <p:nvSpPr>
          <p:cNvPr id="4" name="Fußzeilenplatzhalter 3"/>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5" name="Foliennummernplatzhalter 4"/>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279867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E716402-62A3-4323-A54A-31523176980B}" type="datetime1">
              <a:rPr lang="en-US" smtClean="0"/>
              <a:t>5/6/2016</a:t>
            </a:fld>
            <a:endParaRPr lang="en-US"/>
          </a:p>
        </p:txBody>
      </p:sp>
      <p:sp>
        <p:nvSpPr>
          <p:cNvPr id="3" name="Fußzeilenplatzhalter 2"/>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4" name="Foliennummernplatzhalter 3"/>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27704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2D305C6-1A44-4A79-8C6C-DFAD4BC5471A}" type="datetime1">
              <a:rPr lang="en-US" smtClean="0"/>
              <a:t>5/6/2016</a:t>
            </a:fld>
            <a:endParaRPr lang="en-US"/>
          </a:p>
        </p:txBody>
      </p:sp>
      <p:sp>
        <p:nvSpPr>
          <p:cNvPr id="6" name="Fußzeilenplatzhalter 5"/>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7" name="Foliennummernplatzhalter 6"/>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358375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AC4F1C8-C1EF-44BA-90E4-F75D1A55A83F}" type="datetime1">
              <a:rPr lang="en-US" smtClean="0"/>
              <a:t>5/6/2016</a:t>
            </a:fld>
            <a:endParaRPr lang="en-US"/>
          </a:p>
        </p:txBody>
      </p:sp>
      <p:sp>
        <p:nvSpPr>
          <p:cNvPr id="6" name="Fußzeilenplatzhalter 5"/>
          <p:cNvSpPr>
            <a:spLocks noGrp="1"/>
          </p:cNvSpPr>
          <p:nvPr>
            <p:ph type="ftr" sz="quarter" idx="11"/>
          </p:nvPr>
        </p:nvSpPr>
        <p:spPr/>
        <p:txBody>
          <a:bodyPr/>
          <a:lstStyle/>
          <a:p>
            <a:r>
              <a:rPr lang="en-US" smtClean="0"/>
              <a:t>NEILS meeting 09-11/05/2016 contributions and answers preliminary version 06/05/2016</a:t>
            </a:r>
            <a:endParaRPr lang="en-US"/>
          </a:p>
        </p:txBody>
      </p:sp>
      <p:sp>
        <p:nvSpPr>
          <p:cNvPr id="7" name="Foliennummernplatzhalter 6"/>
          <p:cNvSpPr>
            <a:spLocks noGrp="1"/>
          </p:cNvSpPr>
          <p:nvPr>
            <p:ph type="sldNum" sz="quarter" idx="12"/>
          </p:nvPr>
        </p:nvSpPr>
        <p:spPr/>
        <p:txBody>
          <a:bodyPr/>
          <a:lstStyle/>
          <a:p>
            <a:fld id="{19E91B18-DD42-4DE2-AA13-FE0DEC28944A}" type="slidenum">
              <a:rPr lang="en-US" smtClean="0"/>
              <a:t>‹Nr.›</a:t>
            </a:fld>
            <a:endParaRPr lang="en-US"/>
          </a:p>
        </p:txBody>
      </p:sp>
    </p:spTree>
    <p:extLst>
      <p:ext uri="{BB962C8B-B14F-4D97-AF65-F5344CB8AC3E}">
        <p14:creationId xmlns:p14="http://schemas.microsoft.com/office/powerpoint/2010/main" val="200284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47F0B-E7E7-4BF3-AD56-C8E3AE9713FE}" type="datetime1">
              <a:rPr lang="en-US" smtClean="0"/>
              <a:t>5/6/2016</a:t>
            </a:fld>
            <a:endParaRPr lang="en-US"/>
          </a:p>
        </p:txBody>
      </p:sp>
      <p:sp>
        <p:nvSpPr>
          <p:cNvPr id="5" name="Fußzeilenplatzhalter 4"/>
          <p:cNvSpPr>
            <a:spLocks noGrp="1"/>
          </p:cNvSpPr>
          <p:nvPr>
            <p:ph type="ftr" sz="quarter" idx="3"/>
          </p:nvPr>
        </p:nvSpPr>
        <p:spPr>
          <a:xfrm>
            <a:off x="1619672" y="6492875"/>
            <a:ext cx="59046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NEILS meeting 09-11/05/2016 contributions and answers preliminary version 06/05/2016</a:t>
            </a:r>
            <a:endParaRPr lang="en-US"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91B18-DD42-4DE2-AA13-FE0DEC28944A}" type="slidenum">
              <a:rPr lang="en-US" smtClean="0"/>
              <a:t>‹Nr.›</a:t>
            </a:fld>
            <a:endParaRPr lang="en-US"/>
          </a:p>
        </p:txBody>
      </p:sp>
    </p:spTree>
    <p:extLst>
      <p:ext uri="{BB962C8B-B14F-4D97-AF65-F5344CB8AC3E}">
        <p14:creationId xmlns:p14="http://schemas.microsoft.com/office/powerpoint/2010/main" val="229923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9392"/>
            <a:ext cx="8229600" cy="1143000"/>
          </a:xfrm>
        </p:spPr>
        <p:txBody>
          <a:bodyPr>
            <a:normAutofit fontScale="90000"/>
          </a:bodyPr>
          <a:lstStyle/>
          <a:p>
            <a:r>
              <a:rPr lang="de-DE" dirty="0" smtClean="0"/>
              <a:t>Topic IV: Target </a:t>
            </a:r>
            <a:r>
              <a:rPr lang="de-DE" dirty="0" err="1" smtClean="0"/>
              <a:t>area</a:t>
            </a:r>
            <a:r>
              <a:rPr lang="de-DE" dirty="0" smtClean="0"/>
              <a:t> </a:t>
            </a:r>
            <a:r>
              <a:rPr lang="de-DE" dirty="0" err="1" smtClean="0"/>
              <a:t>related</a:t>
            </a:r>
            <a:r>
              <a:rPr lang="de-DE" dirty="0" smtClean="0"/>
              <a:t> </a:t>
            </a:r>
            <a:r>
              <a:rPr lang="de-DE" dirty="0" err="1" smtClean="0"/>
              <a:t>aspects</a:t>
            </a:r>
            <a:endParaRPr lang="de-DE" dirty="0"/>
          </a:p>
        </p:txBody>
      </p:sp>
      <p:sp>
        <p:nvSpPr>
          <p:cNvPr id="3" name="Textfeld 2"/>
          <p:cNvSpPr txBox="1"/>
          <p:nvPr/>
        </p:nvSpPr>
        <p:spPr>
          <a:xfrm>
            <a:off x="755576" y="1052736"/>
            <a:ext cx="756084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Debris mitigation</a:t>
            </a:r>
          </a:p>
          <a:p>
            <a:pPr marL="800100" lvl="1" indent="-342900">
              <a:buFont typeface="Arial" panose="020B0604020202020204" pitchFamily="34" charset="0"/>
              <a:buChar char="•"/>
            </a:pPr>
            <a:r>
              <a:rPr lang="en-US" sz="2400" dirty="0" smtClean="0"/>
              <a:t>Avoid sources</a:t>
            </a:r>
          </a:p>
          <a:p>
            <a:pPr marL="800100" lvl="1" indent="-342900">
              <a:buFont typeface="Arial" panose="020B0604020202020204" pitchFamily="34" charset="0"/>
              <a:buChar char="•"/>
            </a:pPr>
            <a:r>
              <a:rPr lang="en-US" sz="2400" dirty="0" smtClean="0"/>
              <a:t>Protection of sensitive components against debris</a:t>
            </a:r>
          </a:p>
          <a:p>
            <a:pPr marL="342900" indent="-342900">
              <a:buFont typeface="Arial" panose="020B0604020202020204" pitchFamily="34" charset="0"/>
              <a:buChar char="•"/>
            </a:pPr>
            <a:r>
              <a:rPr lang="en-US" sz="2400" dirty="0" smtClean="0"/>
              <a:t>On-target beam requirements and characterization</a:t>
            </a:r>
          </a:p>
          <a:p>
            <a:pPr marL="800100" lvl="1" indent="-342900">
              <a:buFont typeface="Arial" panose="020B0604020202020204" pitchFamily="34" charset="0"/>
              <a:buChar char="•"/>
            </a:pPr>
            <a:r>
              <a:rPr lang="en-US" sz="2400" dirty="0" smtClean="0"/>
              <a:t>On-shot measurements</a:t>
            </a:r>
          </a:p>
          <a:p>
            <a:pPr marL="800100" lvl="1" indent="-342900">
              <a:buFont typeface="Arial" panose="020B0604020202020204" pitchFamily="34" charset="0"/>
              <a:buChar char="•"/>
            </a:pPr>
            <a:r>
              <a:rPr lang="en-US" sz="2400" dirty="0" smtClean="0"/>
              <a:t>Stability issues</a:t>
            </a:r>
          </a:p>
          <a:p>
            <a:pPr marL="342900" indent="-342900">
              <a:buFont typeface="Arial" panose="020B0604020202020204" pitchFamily="34" charset="0"/>
              <a:buChar char="•"/>
            </a:pPr>
            <a:r>
              <a:rPr lang="en-US" sz="2400" dirty="0" smtClean="0"/>
              <a:t>Parallel system use issues</a:t>
            </a:r>
            <a:endParaRPr lang="en-US" sz="2400" dirty="0"/>
          </a:p>
        </p:txBody>
      </p:sp>
      <p:sp>
        <p:nvSpPr>
          <p:cNvPr id="4" name="Fußzeilenplatzhalter 3"/>
          <p:cNvSpPr>
            <a:spLocks noGrp="1"/>
          </p:cNvSpPr>
          <p:nvPr>
            <p:ph type="ftr" sz="quarter" idx="11"/>
          </p:nvPr>
        </p:nvSpPr>
        <p:spPr>
          <a:xfrm>
            <a:off x="1691680" y="6356350"/>
            <a:ext cx="5832648" cy="365125"/>
          </a:xfrm>
        </p:spPr>
        <p:txBody>
          <a:bodyPr/>
          <a:lstStyle/>
          <a:p>
            <a:r>
              <a:rPr lang="en-US" smtClean="0"/>
              <a:t>NEILS meeting 09-11/05/2016 contributions and answers preliminary version 06/05/2016</a:t>
            </a:r>
            <a:endParaRPr lang="en-US" dirty="0"/>
          </a:p>
        </p:txBody>
      </p:sp>
    </p:spTree>
    <p:extLst>
      <p:ext uri="{BB962C8B-B14F-4D97-AF65-F5344CB8AC3E}">
        <p14:creationId xmlns:p14="http://schemas.microsoft.com/office/powerpoint/2010/main" val="3691789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369880"/>
          </a:xfrm>
          <a:prstGeom prst="rect">
            <a:avLst/>
          </a:prstGeom>
          <a:noFill/>
        </p:spPr>
        <p:txBody>
          <a:bodyPr wrap="square" rtlCol="0">
            <a:spAutoFit/>
          </a:bodyPr>
          <a:lstStyle/>
          <a:p>
            <a:r>
              <a:rPr lang="en-US" sz="2400" b="1" dirty="0" smtClean="0"/>
              <a:t>Debris mitigation</a:t>
            </a:r>
          </a:p>
          <a:p>
            <a:r>
              <a:rPr lang="en-US" sz="1600" b="1" dirty="0" smtClean="0"/>
              <a:t>Do </a:t>
            </a:r>
            <a:r>
              <a:rPr lang="en-US" sz="1600" b="1" dirty="0"/>
              <a:t>you have a “beam dump” strategy to avoid uncontrolled beam propagation and ablation?</a:t>
            </a:r>
            <a:endParaRPr lang="de-DE" sz="1600" b="1" dirty="0"/>
          </a:p>
          <a:p>
            <a:r>
              <a:rPr lang="en-US" sz="1200" b="1" dirty="0" smtClean="0"/>
              <a:t>GSI: </a:t>
            </a:r>
            <a:r>
              <a:rPr lang="en-US" sz="1200" dirty="0" smtClean="0"/>
              <a:t>First layer of RCF stack as plastic foil if possible, scatter screens for laser light passing the target no longer out of Al foil but PTFE or ground glass where possible.</a:t>
            </a:r>
          </a:p>
          <a:p>
            <a:r>
              <a:rPr lang="en-US" sz="1200" b="1" dirty="0" smtClean="0"/>
              <a:t>LULI:</a:t>
            </a:r>
          </a:p>
          <a:p>
            <a:r>
              <a:rPr lang="en-US" sz="1200" b="1" dirty="0" smtClean="0"/>
              <a:t>MRS: </a:t>
            </a:r>
            <a:r>
              <a:rPr lang="en-US" sz="1200" dirty="0" smtClean="0"/>
              <a:t>We </a:t>
            </a:r>
            <a:r>
              <a:rPr lang="en-US" sz="1200" dirty="0"/>
              <a:t>installed a manual beam dump in between the adaptive optic chamber and the interaction chamber.</a:t>
            </a:r>
            <a:endParaRPr lang="en-US" sz="1200" b="1" dirty="0" smtClean="0"/>
          </a:p>
          <a:p>
            <a:pPr marL="0" lvl="3"/>
            <a:r>
              <a:rPr lang="en-US" sz="1200" b="1" dirty="0" smtClean="0"/>
              <a:t>RAL: </a:t>
            </a:r>
            <a:r>
              <a:rPr lang="en-US" sz="1200" dirty="0" smtClean="0"/>
              <a:t>No</a:t>
            </a:r>
            <a:endParaRPr lang="en-US" sz="1200" b="1" dirty="0" smtClean="0"/>
          </a:p>
          <a:p>
            <a:pPr lvl="0"/>
            <a:r>
              <a:rPr lang="en-US" sz="1200" b="1" dirty="0" smtClean="0"/>
              <a:t>PETAL: </a:t>
            </a:r>
            <a:r>
              <a:rPr lang="en-US" sz="1200" dirty="0"/>
              <a:t>Yes we do. URO H9 in the compression chamber for the gratings and for the tilted </a:t>
            </a:r>
            <a:r>
              <a:rPr lang="en-US" sz="1200" dirty="0" smtClean="0"/>
              <a:t>windows</a:t>
            </a:r>
          </a:p>
          <a:p>
            <a:r>
              <a:rPr lang="en-US" sz="1200" b="1" dirty="0" smtClean="0"/>
              <a:t>AWE: </a:t>
            </a:r>
            <a:r>
              <a:rPr lang="en-US" sz="1200" dirty="0"/>
              <a:t>No, evidence in chamber of beam misses on table and walls and what looks like the pre-critical plasma acting as a meta optic in some of the </a:t>
            </a:r>
            <a:r>
              <a:rPr lang="en-US" sz="1200" dirty="0" err="1"/>
              <a:t>the</a:t>
            </a:r>
            <a:r>
              <a:rPr lang="en-US" sz="1200" dirty="0"/>
              <a:t> beam burns on the chamber walls</a:t>
            </a:r>
            <a:endParaRPr lang="en-US" sz="1200" dirty="0" smtClean="0"/>
          </a:p>
          <a:p>
            <a:endParaRPr lang="en-US" sz="12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589591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031325"/>
          </a:xfrm>
          <a:prstGeom prst="rect">
            <a:avLst/>
          </a:prstGeom>
          <a:noFill/>
        </p:spPr>
        <p:txBody>
          <a:bodyPr wrap="square" rtlCol="0">
            <a:spAutoFit/>
          </a:bodyPr>
          <a:lstStyle/>
          <a:p>
            <a:r>
              <a:rPr lang="en-US" sz="2400" b="1" dirty="0" smtClean="0"/>
              <a:t>Debris mitigation</a:t>
            </a:r>
          </a:p>
          <a:p>
            <a:r>
              <a:rPr lang="en-US" sz="1600" b="1" dirty="0" smtClean="0"/>
              <a:t>Do </a:t>
            </a:r>
            <a:r>
              <a:rPr lang="en-US" sz="1600" b="1" dirty="0"/>
              <a:t>you see problems with certain gases/gas targets or other specific target materials?</a:t>
            </a:r>
            <a:endParaRPr lang="de-DE" sz="1600" b="1" dirty="0"/>
          </a:p>
          <a:p>
            <a:r>
              <a:rPr lang="en-US" sz="1200" b="1" dirty="0" smtClean="0"/>
              <a:t>GSI:</a:t>
            </a:r>
            <a:r>
              <a:rPr lang="en-US" sz="1200" dirty="0" smtClean="0"/>
              <a:t> Not yet.</a:t>
            </a:r>
            <a:endParaRPr lang="en-US" sz="1200" b="1" dirty="0" smtClean="0"/>
          </a:p>
          <a:p>
            <a:r>
              <a:rPr lang="en-US" sz="1200" b="1" dirty="0" smtClean="0"/>
              <a:t>LULI:</a:t>
            </a:r>
          </a:p>
          <a:p>
            <a:r>
              <a:rPr lang="en-US" sz="1200" b="1" dirty="0" smtClean="0"/>
              <a:t>MRS: -</a:t>
            </a:r>
          </a:p>
          <a:p>
            <a:r>
              <a:rPr lang="en-US" sz="1200" b="1" dirty="0" smtClean="0"/>
              <a:t>RAL: </a:t>
            </a:r>
            <a:r>
              <a:rPr lang="en-US" sz="1200" dirty="0" err="1"/>
              <a:t>Delrin</a:t>
            </a:r>
            <a:r>
              <a:rPr lang="en-US" sz="1200" dirty="0"/>
              <a:t> and other materials that shatter in a similar way when undergoing an impact / shock</a:t>
            </a:r>
            <a:endParaRPr lang="en-US" sz="1200" b="1" dirty="0" smtClean="0"/>
          </a:p>
          <a:p>
            <a:pPr lvl="0"/>
            <a:r>
              <a:rPr lang="en-US" sz="1200" b="1" dirty="0" smtClean="0"/>
              <a:t>PETAL: </a:t>
            </a:r>
            <a:r>
              <a:rPr lang="en-US" sz="1200" dirty="0"/>
              <a:t>Too early to answer this question (no shot on target up to now</a:t>
            </a:r>
            <a:r>
              <a:rPr lang="en-US" sz="1200" dirty="0" smtClean="0"/>
              <a:t>)</a:t>
            </a:r>
          </a:p>
          <a:p>
            <a:r>
              <a:rPr lang="en-US" sz="1200" dirty="0" smtClean="0"/>
              <a:t>AWE: </a:t>
            </a:r>
            <a:r>
              <a:rPr lang="en-GB" sz="1200" b="1" dirty="0"/>
              <a:t>Gas filled targets</a:t>
            </a:r>
            <a:r>
              <a:rPr lang="en-GB" sz="1200" dirty="0"/>
              <a:t> bigger and the extra metal has added problems </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09707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4893647"/>
          </a:xfrm>
          <a:prstGeom prst="rect">
            <a:avLst/>
          </a:prstGeom>
          <a:noFill/>
        </p:spPr>
        <p:txBody>
          <a:bodyPr wrap="square" rtlCol="0">
            <a:spAutoFit/>
          </a:bodyPr>
          <a:lstStyle/>
          <a:p>
            <a:r>
              <a:rPr lang="en-US" sz="2400" b="1" dirty="0" smtClean="0"/>
              <a:t>On-target beam requirements and characterization</a:t>
            </a:r>
          </a:p>
          <a:p>
            <a:r>
              <a:rPr lang="en-US" sz="1600" b="1" dirty="0" smtClean="0"/>
              <a:t>General Contributions:</a:t>
            </a:r>
            <a:endParaRPr lang="de-DE" sz="1600" b="1" dirty="0" smtClean="0"/>
          </a:p>
          <a:p>
            <a:r>
              <a:rPr lang="en-US" sz="1600" dirty="0" smtClean="0"/>
              <a:t>On-target</a:t>
            </a:r>
            <a:r>
              <a:rPr lang="en-US" sz="1600" dirty="0"/>
              <a:t>, on-shot intensity determination and pulse duration measurements (1 to 20 </a:t>
            </a:r>
            <a:r>
              <a:rPr lang="en-US" sz="1600" dirty="0" err="1"/>
              <a:t>ps</a:t>
            </a:r>
            <a:r>
              <a:rPr lang="en-US" sz="1600" dirty="0"/>
              <a:t>) (</a:t>
            </a:r>
            <a:r>
              <a:rPr lang="en-US" sz="1600" dirty="0" smtClean="0"/>
              <a:t>GSI)</a:t>
            </a:r>
            <a:endParaRPr lang="de-DE" sz="1600" dirty="0" smtClean="0"/>
          </a:p>
          <a:p>
            <a:r>
              <a:rPr lang="en-US" sz="1600" dirty="0" smtClean="0"/>
              <a:t>Full </a:t>
            </a:r>
            <a:r>
              <a:rPr lang="en-US" sz="1600" dirty="0"/>
              <a:t>characterization of focused UV/Vis/IR laser beams using ablation imprint </a:t>
            </a:r>
            <a:r>
              <a:rPr lang="en-US" sz="1600" dirty="0" smtClean="0"/>
              <a:t>techniques </a:t>
            </a:r>
            <a:r>
              <a:rPr lang="en-US" sz="1600" dirty="0"/>
              <a:t>originally developed for extreme ultraviolet and soft x-ray lasers </a:t>
            </a:r>
            <a:r>
              <a:rPr lang="en-US" sz="1600" dirty="0" smtClean="0"/>
              <a:t>(?)</a:t>
            </a:r>
          </a:p>
          <a:p>
            <a:r>
              <a:rPr lang="en-US" sz="1600" dirty="0" smtClean="0"/>
              <a:t>Pointing </a:t>
            </a:r>
            <a:r>
              <a:rPr lang="en-US" sz="1600" dirty="0"/>
              <a:t>stability issues (RAL</a:t>
            </a:r>
            <a:r>
              <a:rPr lang="en-US" sz="1600" dirty="0" smtClean="0"/>
              <a:t>?) </a:t>
            </a:r>
            <a:r>
              <a:rPr lang="en-US" sz="1600" dirty="0"/>
              <a:t>Fast beam stabilization in Gemini under test, pointing pre-compensation in Vulcan</a:t>
            </a:r>
            <a:endParaRPr lang="en-US" sz="1600" dirty="0" smtClean="0"/>
          </a:p>
          <a:p>
            <a:r>
              <a:rPr lang="en-US" sz="1600" b="1" dirty="0" smtClean="0"/>
              <a:t>A </a:t>
            </a:r>
            <a:r>
              <a:rPr lang="en-US" sz="1600" b="1" dirty="0"/>
              <a:t>few slides on our pointing stability measurements</a:t>
            </a:r>
            <a:r>
              <a:rPr lang="en-US" sz="1600" dirty="0"/>
              <a:t>. This is a current area of concern for us</a:t>
            </a:r>
            <a:r>
              <a:rPr lang="en-US" sz="1600" dirty="0" smtClean="0"/>
              <a:t>. (AWE</a:t>
            </a:r>
            <a:r>
              <a:rPr lang="en-US" sz="1600" dirty="0" smtClean="0"/>
              <a:t>)</a:t>
            </a:r>
          </a:p>
          <a:p>
            <a:r>
              <a:rPr lang="en-US" sz="1600" dirty="0" smtClean="0"/>
              <a:t>Short presentation of LP3 ASUR system and their alignment and intensity determination (MRS)</a:t>
            </a:r>
          </a:p>
          <a:p>
            <a:endParaRPr lang="en-US" sz="1600" dirty="0" smtClean="0"/>
          </a:p>
          <a:p>
            <a:pPr marL="285750" indent="-285750">
              <a:buFont typeface="Arial" panose="020B0604020202020204" pitchFamily="34" charset="0"/>
              <a:buChar char="•"/>
            </a:pPr>
            <a:r>
              <a:rPr lang="en-US" sz="1600" b="1" dirty="0"/>
              <a:t>How do you (if at all) or your users typically determine the on-target, on-shot intensity?</a:t>
            </a:r>
          </a:p>
          <a:p>
            <a:pPr marL="285750" indent="-285750">
              <a:buFont typeface="Arial" panose="020B0604020202020204" pitchFamily="34" charset="0"/>
              <a:buChar char="•"/>
            </a:pPr>
            <a:r>
              <a:rPr lang="en-US" sz="1600" b="1" dirty="0"/>
              <a:t>How and at which point do you typically measure / document the on-shot pointing stability of your system?</a:t>
            </a:r>
            <a:endParaRPr lang="de-DE" sz="1600" b="1" dirty="0"/>
          </a:p>
          <a:p>
            <a:pPr marL="285750" indent="-285750">
              <a:buFont typeface="Arial" panose="020B0604020202020204" pitchFamily="34" charset="0"/>
              <a:buChar char="•"/>
            </a:pPr>
            <a:r>
              <a:rPr lang="en-US" sz="1600" b="1" dirty="0"/>
              <a:t>What are the typical / most stringent pointing stability requirements in your facility?</a:t>
            </a:r>
          </a:p>
          <a:p>
            <a:pPr marL="285750" indent="-285750">
              <a:buFont typeface="Arial" panose="020B0604020202020204" pitchFamily="34" charset="0"/>
              <a:buChar char="•"/>
            </a:pPr>
            <a:r>
              <a:rPr lang="en-US" sz="1600" b="1" dirty="0"/>
              <a:t>Did you determine / eliminate sources of pointing variation in your system, and do you implement specific measures (e.g. infrastructure shut-down) to stabilize the system for the shots?</a:t>
            </a:r>
          </a:p>
          <a:p>
            <a:endParaRPr lang="de-DE" sz="1600" dirty="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30040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338772"/>
            <a:ext cx="4787970" cy="3738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8788" y="1396659"/>
            <a:ext cx="3543651" cy="358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75656" y="5229200"/>
            <a:ext cx="2016224" cy="369332"/>
          </a:xfrm>
          <a:prstGeom prst="rect">
            <a:avLst/>
          </a:prstGeom>
          <a:noFill/>
        </p:spPr>
        <p:txBody>
          <a:bodyPr wrap="square" rtlCol="0">
            <a:spAutoFit/>
          </a:bodyPr>
          <a:lstStyle/>
          <a:p>
            <a:r>
              <a:rPr lang="en-US" dirty="0" smtClean="0"/>
              <a:t>Setup</a:t>
            </a:r>
            <a:endParaRPr lang="en-US" dirty="0"/>
          </a:p>
        </p:txBody>
      </p:sp>
      <p:sp>
        <p:nvSpPr>
          <p:cNvPr id="7" name="Textfeld 6"/>
          <p:cNvSpPr txBox="1"/>
          <p:nvPr/>
        </p:nvSpPr>
        <p:spPr>
          <a:xfrm>
            <a:off x="5485627" y="5229200"/>
            <a:ext cx="2016224" cy="369332"/>
          </a:xfrm>
          <a:prstGeom prst="rect">
            <a:avLst/>
          </a:prstGeom>
          <a:noFill/>
        </p:spPr>
        <p:txBody>
          <a:bodyPr wrap="square" rtlCol="0">
            <a:spAutoFit/>
          </a:bodyPr>
          <a:lstStyle/>
          <a:p>
            <a:r>
              <a:rPr lang="en-US" dirty="0"/>
              <a:t>M</a:t>
            </a:r>
            <a:r>
              <a:rPr lang="en-US" dirty="0" smtClean="0"/>
              <a:t>easurement</a:t>
            </a:r>
            <a:endParaRPr lang="en-US" dirty="0"/>
          </a:p>
        </p:txBody>
      </p:sp>
      <p:sp>
        <p:nvSpPr>
          <p:cNvPr id="8" name="Titel 1"/>
          <p:cNvSpPr txBox="1">
            <a:spLocks/>
          </p:cNvSpPr>
          <p:nvPr/>
        </p:nvSpPr>
        <p:spPr>
          <a:xfrm>
            <a:off x="323528"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GSI: On-</a:t>
            </a:r>
            <a:r>
              <a:rPr lang="de-DE" dirty="0" err="1" smtClean="0"/>
              <a:t>shot</a:t>
            </a:r>
            <a:r>
              <a:rPr lang="de-DE" dirty="0" smtClean="0"/>
              <a:t> 3</a:t>
            </a:r>
            <a:r>
              <a:rPr lang="el-GR" dirty="0" smtClean="0"/>
              <a:t>ω</a:t>
            </a:r>
            <a:r>
              <a:rPr lang="de-DE" dirty="0" smtClean="0"/>
              <a:t> </a:t>
            </a:r>
            <a:r>
              <a:rPr lang="de-DE" dirty="0" err="1" smtClean="0"/>
              <a:t>imaging</a:t>
            </a:r>
            <a:endParaRPr lang="de-DE" dirty="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72004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5678478"/>
          </a:xfrm>
          <a:prstGeom prst="rect">
            <a:avLst/>
          </a:prstGeom>
          <a:noFill/>
        </p:spPr>
        <p:txBody>
          <a:bodyPr wrap="square" rtlCol="0">
            <a:spAutoFit/>
          </a:bodyPr>
          <a:lstStyle/>
          <a:p>
            <a:r>
              <a:rPr lang="en-US" sz="2400" b="1" dirty="0" smtClean="0"/>
              <a:t>On-target beam requirements and characterization</a:t>
            </a:r>
          </a:p>
          <a:p>
            <a:r>
              <a:rPr lang="en-US" sz="1600" b="1" dirty="0"/>
              <a:t>How do you (if at all) or your users typically determine the on-target, on-shot </a:t>
            </a:r>
            <a:r>
              <a:rPr lang="en-US" sz="1600" b="1" dirty="0" smtClean="0"/>
              <a:t>intensity?</a:t>
            </a:r>
          </a:p>
          <a:p>
            <a:r>
              <a:rPr lang="en-US" sz="1200" b="1" dirty="0" smtClean="0"/>
              <a:t>GSI: </a:t>
            </a:r>
            <a:r>
              <a:rPr lang="en-US" sz="1200" dirty="0" smtClean="0"/>
              <a:t>Measurement of alignment focus before shot, on-shot pulse duration to compare with duration set offline (full beam, not very reliable), measurement of energy before compression with leakage on calorimeter calibrated against full-beam calorimeter.</a:t>
            </a:r>
            <a:endParaRPr lang="en-US" sz="1200" b="1" dirty="0" smtClean="0"/>
          </a:p>
          <a:p>
            <a:r>
              <a:rPr lang="en-US" sz="1200" b="1" dirty="0" smtClean="0"/>
              <a:t>LULI:</a:t>
            </a:r>
          </a:p>
          <a:p>
            <a:r>
              <a:rPr lang="en-US" sz="1200" b="1" dirty="0" smtClean="0"/>
              <a:t>MRS: </a:t>
            </a:r>
            <a:r>
              <a:rPr lang="en-US" sz="1200" dirty="0"/>
              <a:t>beam size measured with a beam profiler and an imaging strategy (to be detailed during the meeting)to image the beam on the target plan. </a:t>
            </a:r>
            <a:endParaRPr lang="en-US" sz="1200" b="1" dirty="0" smtClean="0"/>
          </a:p>
          <a:p>
            <a:r>
              <a:rPr lang="en-US" sz="1200" b="1" dirty="0" smtClean="0"/>
              <a:t>RAL: </a:t>
            </a:r>
            <a:r>
              <a:rPr lang="en-US" sz="1200" dirty="0"/>
              <a:t>Calculated only. Measure spot size and distribution in low power mode and assume similar for on shot. Pulse duration and energy measured on shot.</a:t>
            </a:r>
            <a:endParaRPr lang="en-US" sz="1200" b="1" dirty="0" smtClean="0"/>
          </a:p>
          <a:p>
            <a:pPr lvl="0"/>
            <a:r>
              <a:rPr lang="en-US" sz="1200" b="1" dirty="0" smtClean="0"/>
              <a:t>PETAL: </a:t>
            </a:r>
            <a:r>
              <a:rPr lang="en-US" sz="1200" dirty="0"/>
              <a:t>On shot focal spot measurement at </a:t>
            </a:r>
            <a:r>
              <a:rPr lang="en-US" sz="1200" dirty="0" smtClean="0"/>
              <a:t>2w. </a:t>
            </a:r>
            <a:r>
              <a:rPr lang="en-US" sz="1200" dirty="0"/>
              <a:t>Low energy </a:t>
            </a:r>
            <a:r>
              <a:rPr lang="en-US" sz="1200" dirty="0" smtClean="0"/>
              <a:t>measurements. Complete </a:t>
            </a:r>
            <a:r>
              <a:rPr lang="en-US" sz="1200" dirty="0"/>
              <a:t>diagnostic set-up after the compression chamber</a:t>
            </a:r>
            <a:endParaRPr lang="de-DE" sz="1200" dirty="0"/>
          </a:p>
          <a:p>
            <a:r>
              <a:rPr lang="en-US" sz="1200" b="1" dirty="0" smtClean="0"/>
              <a:t>AWE</a:t>
            </a:r>
            <a:r>
              <a:rPr lang="en-US" sz="1200" dirty="0" smtClean="0"/>
              <a:t>: </a:t>
            </a:r>
            <a:r>
              <a:rPr lang="en-US" sz="1200" dirty="0"/>
              <a:t>Short Pulse beamlines - </a:t>
            </a:r>
            <a:br>
              <a:rPr lang="en-US" sz="1200" dirty="0"/>
            </a:br>
            <a:r>
              <a:rPr lang="en-US" sz="1200" dirty="0"/>
              <a:t>Spatial profile of unamplified OPA pulses are imaged at the target plane using an </a:t>
            </a:r>
            <a:r>
              <a:rPr lang="en-US" sz="1200" dirty="0" err="1"/>
              <a:t>insertable</a:t>
            </a:r>
            <a:r>
              <a:rPr lang="en-US" sz="1200" dirty="0"/>
              <a:t> camera during campaign setup. On-shot </a:t>
            </a:r>
            <a:r>
              <a:rPr lang="en-US" sz="1200" b="1" dirty="0" err="1"/>
              <a:t>wavefront</a:t>
            </a:r>
            <a:r>
              <a:rPr lang="en-US" sz="1200" b="1" dirty="0"/>
              <a:t> measurements </a:t>
            </a:r>
            <a:r>
              <a:rPr lang="en-US" sz="1200" dirty="0"/>
              <a:t>are captured to ensure this does not differ significantly from the unamplified beam. </a:t>
            </a:r>
            <a:r>
              <a:rPr lang="en-US" sz="1200" b="1" dirty="0"/>
              <a:t>Some on-shot spatial x-ray diagnostics</a:t>
            </a:r>
            <a:r>
              <a:rPr lang="en-US" sz="1200" dirty="0"/>
              <a:t> confirm expected spot size. </a:t>
            </a:r>
            <a:br>
              <a:rPr lang="en-US" sz="1200" dirty="0"/>
            </a:br>
            <a:r>
              <a:rPr lang="en-US" sz="1200" dirty="0"/>
              <a:t>Pulse duration is captured on a shot using a </a:t>
            </a:r>
            <a:r>
              <a:rPr lang="en-US" sz="1200" b="1" dirty="0"/>
              <a:t>FROG</a:t>
            </a:r>
            <a:r>
              <a:rPr lang="en-US" sz="1200" dirty="0"/>
              <a:t> (Swamp Optics </a:t>
            </a:r>
            <a:r>
              <a:rPr lang="en-US" sz="1200" dirty="0" err="1"/>
              <a:t>Grenouille</a:t>
            </a:r>
            <a:r>
              <a:rPr lang="en-US" sz="1200" dirty="0"/>
              <a:t>). </a:t>
            </a:r>
            <a:br>
              <a:rPr lang="en-US" sz="1200" dirty="0"/>
            </a:br>
            <a:r>
              <a:rPr lang="en-US" sz="1200" dirty="0"/>
              <a:t>For the frequency doubled beamline the energy on target is determined by a CW power measurement ratio in the target chamber and the final diagnostic station together with a calibrated energy meter in this station on the shot. For the non-frequency doubled beamline the pre-compressor energy is measured using a </a:t>
            </a:r>
            <a:r>
              <a:rPr lang="en-US" sz="1200" dirty="0" err="1"/>
              <a:t>wholebeam</a:t>
            </a:r>
            <a:r>
              <a:rPr lang="en-US" sz="1200" dirty="0"/>
              <a:t> </a:t>
            </a:r>
            <a:r>
              <a:rPr lang="en-US" sz="1200" dirty="0" err="1"/>
              <a:t>caliorimeter</a:t>
            </a:r>
            <a:r>
              <a:rPr lang="en-US" sz="1200" dirty="0"/>
              <a:t> and cross calibrated against an energy meter in a diagnostic station. The on shot energy on target is then scaled from this energy meter based on reflectivity and throughput calculations</a:t>
            </a:r>
            <a:r>
              <a:rPr lang="en-US" sz="1200" dirty="0" smtClean="0"/>
              <a:t>.</a:t>
            </a:r>
          </a:p>
          <a:p>
            <a:r>
              <a:rPr lang="en-US" sz="1200" dirty="0"/>
              <a:t>Long Pulse beamlines – </a:t>
            </a:r>
            <a:br>
              <a:rPr lang="en-US" sz="1200" dirty="0"/>
            </a:br>
            <a:r>
              <a:rPr lang="en-US" sz="1200" dirty="0"/>
              <a:t>Typically these beamlines use phase plates to provide a larger focal spot on target. Significant optical modeling backed up by spatial x-ray diagnostics used to confirm optical model.  </a:t>
            </a:r>
            <a:br>
              <a:rPr lang="en-US" sz="1200" dirty="0"/>
            </a:br>
            <a:r>
              <a:rPr lang="en-US" sz="1200" dirty="0"/>
              <a:t>Pulse duration measured using streak cameras.</a:t>
            </a:r>
            <a:br>
              <a:rPr lang="en-US" sz="1200" dirty="0"/>
            </a:br>
            <a:r>
              <a:rPr lang="en-US" sz="1200" dirty="0"/>
              <a:t>Energy is measure using whole beam calorimeters prior to the final focusing lenses and cross calibrated against energy meter in diagnostic stations.</a:t>
            </a:r>
          </a:p>
          <a:p>
            <a:r>
              <a:rPr lang="en-US" sz="1200" dirty="0" smtClean="0"/>
              <a:t/>
            </a:r>
            <a:br>
              <a:rPr lang="en-US" sz="1200" dirty="0" smtClean="0"/>
            </a:br>
            <a:endParaRPr lang="en-US" sz="11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23318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646878"/>
          </a:xfrm>
          <a:prstGeom prst="rect">
            <a:avLst/>
          </a:prstGeom>
          <a:noFill/>
        </p:spPr>
        <p:txBody>
          <a:bodyPr wrap="square" rtlCol="0">
            <a:spAutoFit/>
          </a:bodyPr>
          <a:lstStyle/>
          <a:p>
            <a:r>
              <a:rPr lang="en-US" sz="2400" b="1" dirty="0" smtClean="0"/>
              <a:t>On-target beam requirements and characterization</a:t>
            </a:r>
          </a:p>
          <a:p>
            <a:r>
              <a:rPr lang="en-US" sz="1600" b="1" dirty="0" smtClean="0"/>
              <a:t>How </a:t>
            </a:r>
            <a:r>
              <a:rPr lang="en-US" sz="1600" b="1" dirty="0"/>
              <a:t>and at which point do you typically measure / document the on-shot pointing stability of your system?</a:t>
            </a:r>
            <a:endParaRPr lang="de-DE" sz="1600" b="1" dirty="0"/>
          </a:p>
          <a:p>
            <a:r>
              <a:rPr lang="en-US" sz="1200" b="1" dirty="0" smtClean="0"/>
              <a:t>GSI:</a:t>
            </a:r>
            <a:r>
              <a:rPr lang="en-US" sz="1200" dirty="0" smtClean="0"/>
              <a:t> </a:t>
            </a:r>
            <a:r>
              <a:rPr lang="en-US" sz="1200" dirty="0" err="1" smtClean="0"/>
              <a:t>Farfields</a:t>
            </a:r>
            <a:r>
              <a:rPr lang="en-US" sz="1200" dirty="0" smtClean="0"/>
              <a:t> at </a:t>
            </a:r>
            <a:r>
              <a:rPr lang="en-US" sz="1200" dirty="0" err="1" smtClean="0"/>
              <a:t>preampilfier</a:t>
            </a:r>
            <a:r>
              <a:rPr lang="en-US" sz="1200" dirty="0" smtClean="0"/>
              <a:t>, </a:t>
            </a:r>
            <a:r>
              <a:rPr lang="en-US" sz="1200" dirty="0" err="1" smtClean="0"/>
              <a:t>mainamplifier</a:t>
            </a:r>
            <a:r>
              <a:rPr lang="en-US" sz="1200" dirty="0" smtClean="0"/>
              <a:t> and compressor output sensors automatically recorded to shot database.</a:t>
            </a:r>
            <a:endParaRPr lang="en-US" sz="1200" b="1" dirty="0" smtClean="0"/>
          </a:p>
          <a:p>
            <a:r>
              <a:rPr lang="en-US" sz="1200" b="1" dirty="0" smtClean="0"/>
              <a:t>LULI:</a:t>
            </a:r>
          </a:p>
          <a:p>
            <a:r>
              <a:rPr lang="en-US" sz="1200" b="1" dirty="0" smtClean="0"/>
              <a:t>MRS: </a:t>
            </a:r>
            <a:r>
              <a:rPr lang="en-US" sz="1200" dirty="0"/>
              <a:t>Using a beam profiler: monitor the beam center (barycenter) for 100 shots: if it moves less than 1 µm (</a:t>
            </a:r>
            <a:r>
              <a:rPr lang="en-US" sz="1200" dirty="0" err="1"/>
              <a:t>rms</a:t>
            </a:r>
            <a:r>
              <a:rPr lang="en-US" sz="1200" dirty="0"/>
              <a:t>), it’s ok. </a:t>
            </a:r>
            <a:endParaRPr lang="en-US" sz="1200" b="1" dirty="0" smtClean="0"/>
          </a:p>
          <a:p>
            <a:pPr marL="0" lvl="3"/>
            <a:r>
              <a:rPr lang="en-US" sz="1200" b="1" dirty="0" smtClean="0"/>
              <a:t>RAL: </a:t>
            </a:r>
            <a:r>
              <a:rPr lang="en-US" sz="1200" dirty="0"/>
              <a:t>(Vulcan) Pre-compressor diagnostics. Post compressor diagnostics  not reliable for pointing at the </a:t>
            </a:r>
            <a:r>
              <a:rPr lang="en-US" sz="1200" dirty="0" smtClean="0"/>
              <a:t>moment</a:t>
            </a:r>
            <a:endParaRPr lang="en-US" sz="1200" b="1" dirty="0" smtClean="0"/>
          </a:p>
          <a:p>
            <a:r>
              <a:rPr lang="en-US" sz="1200" b="1" dirty="0" smtClean="0"/>
              <a:t>PETAL: -</a:t>
            </a:r>
          </a:p>
          <a:p>
            <a:r>
              <a:rPr lang="en-US" sz="1200" b="1" dirty="0" smtClean="0"/>
              <a:t>AWE: </a:t>
            </a:r>
            <a:r>
              <a:rPr lang="en-US" sz="1200" dirty="0"/>
              <a:t>We measure far field positions on a camera for the amplified beam both pre and post compressor. We are reliant on feedback from our users from data recorded by their diagnostics for the on-target pointing stability. These differ significantly between campaigns and are reliant on a number of variables; this is therefore an inconsistent process.</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4533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185214"/>
          </a:xfrm>
          <a:prstGeom prst="rect">
            <a:avLst/>
          </a:prstGeom>
          <a:noFill/>
        </p:spPr>
        <p:txBody>
          <a:bodyPr wrap="square" rtlCol="0">
            <a:spAutoFit/>
          </a:bodyPr>
          <a:lstStyle/>
          <a:p>
            <a:r>
              <a:rPr lang="en-US" sz="2400" b="1" dirty="0" smtClean="0"/>
              <a:t>On-target beam requirements and characterization</a:t>
            </a:r>
          </a:p>
          <a:p>
            <a:r>
              <a:rPr lang="en-US" sz="1600" b="1" dirty="0" smtClean="0"/>
              <a:t>What </a:t>
            </a:r>
            <a:r>
              <a:rPr lang="en-US" sz="1600" b="1" dirty="0"/>
              <a:t>are the typical / most stringent pointing stability requirements in your facility?</a:t>
            </a:r>
            <a:endParaRPr lang="de-DE" sz="1600" b="1" dirty="0"/>
          </a:p>
          <a:p>
            <a:r>
              <a:rPr lang="en-US" sz="1200" b="1" dirty="0" smtClean="0"/>
              <a:t>GSI:</a:t>
            </a:r>
            <a:r>
              <a:rPr lang="en-US" sz="1200" dirty="0" smtClean="0"/>
              <a:t> Typical: 10-50 microns (foils, wires), special: 5-10 microns (few-micron spheres)</a:t>
            </a:r>
            <a:endParaRPr lang="en-US" sz="1200" b="1" dirty="0" smtClean="0"/>
          </a:p>
          <a:p>
            <a:r>
              <a:rPr lang="en-US" sz="1200" b="1" dirty="0" smtClean="0"/>
              <a:t>LULI:</a:t>
            </a:r>
          </a:p>
          <a:p>
            <a:r>
              <a:rPr lang="en-US" sz="1200" b="1" dirty="0" smtClean="0"/>
              <a:t>MRS: </a:t>
            </a:r>
            <a:r>
              <a:rPr lang="en-US" sz="1200" dirty="0" smtClean="0"/>
              <a:t>Better </a:t>
            </a:r>
            <a:r>
              <a:rPr lang="en-US" sz="1200" dirty="0"/>
              <a:t>than  5 µrad</a:t>
            </a:r>
            <a:endParaRPr lang="en-US" sz="1200" b="1" dirty="0" smtClean="0"/>
          </a:p>
          <a:p>
            <a:pPr marL="0" lvl="3"/>
            <a:r>
              <a:rPr lang="en-US" sz="1200" b="1" dirty="0" smtClean="0"/>
              <a:t>RAL: </a:t>
            </a:r>
            <a:r>
              <a:rPr lang="en-US" sz="1200" dirty="0"/>
              <a:t>(Vulcan) Target on some experiments (20um or less), otherwise pinhole around 10 diffraction limited or </a:t>
            </a:r>
            <a:r>
              <a:rPr lang="en-US" sz="1200" dirty="0" smtClean="0"/>
              <a:t>larger</a:t>
            </a:r>
            <a:endParaRPr lang="en-US" sz="1200" b="1" dirty="0" smtClean="0"/>
          </a:p>
          <a:p>
            <a:r>
              <a:rPr lang="en-US" sz="1200" b="1" dirty="0" smtClean="0"/>
              <a:t>PETAL: -</a:t>
            </a:r>
          </a:p>
          <a:p>
            <a:r>
              <a:rPr lang="en-US" sz="1200" b="1" dirty="0" smtClean="0"/>
              <a:t>AWE: </a:t>
            </a:r>
            <a:r>
              <a:rPr lang="en-US" sz="1200" dirty="0" smtClean="0"/>
              <a:t>Typically </a:t>
            </a:r>
            <a:r>
              <a:rPr lang="en-US" sz="1200" dirty="0"/>
              <a:t>we are required to hit </a:t>
            </a:r>
            <a:r>
              <a:rPr lang="en-US" sz="1200" b="1" dirty="0"/>
              <a:t>a target that is 50 microns</a:t>
            </a:r>
            <a:r>
              <a:rPr lang="en-US" sz="1200" dirty="0"/>
              <a:t>. Our frequency doubled short pulse beamline requires the two </a:t>
            </a:r>
            <a:r>
              <a:rPr lang="en-US" sz="1200" dirty="0" err="1"/>
              <a:t>beamlets</a:t>
            </a:r>
            <a:r>
              <a:rPr lang="en-US" sz="1200" dirty="0"/>
              <a:t> to overlap when focused, this is therefore </a:t>
            </a:r>
            <a:r>
              <a:rPr lang="en-US" sz="1200" b="1" dirty="0"/>
              <a:t>10 microns</a:t>
            </a:r>
            <a:r>
              <a:rPr lang="en-US" sz="1200" dirty="0"/>
              <a:t>. </a:t>
            </a:r>
            <a:endParaRPr lang="en-US" sz="1200" dirty="0" smtClean="0"/>
          </a:p>
          <a:p>
            <a:endParaRPr lang="en-US" sz="12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104485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3262432"/>
          </a:xfrm>
          <a:prstGeom prst="rect">
            <a:avLst/>
          </a:prstGeom>
          <a:noFill/>
        </p:spPr>
        <p:txBody>
          <a:bodyPr wrap="square" rtlCol="0">
            <a:spAutoFit/>
          </a:bodyPr>
          <a:lstStyle/>
          <a:p>
            <a:r>
              <a:rPr lang="en-US" sz="2400" b="1" dirty="0" smtClean="0"/>
              <a:t>On-target beam requirements and characterization</a:t>
            </a:r>
          </a:p>
          <a:p>
            <a:r>
              <a:rPr lang="en-US" sz="1600" b="1" dirty="0" smtClean="0"/>
              <a:t>Did </a:t>
            </a:r>
            <a:r>
              <a:rPr lang="en-US" sz="1600" b="1" dirty="0"/>
              <a:t>you determine / eliminate sources of pointing variation in your system, and do you implement specific measures (e.g. infrastructure shut-down) to stabilize the system for the shots</a:t>
            </a:r>
            <a:r>
              <a:rPr lang="en-US" sz="1600" b="1" dirty="0" smtClean="0"/>
              <a:t>?</a:t>
            </a:r>
          </a:p>
          <a:p>
            <a:r>
              <a:rPr lang="en-US" sz="1200" b="1" dirty="0" smtClean="0"/>
              <a:t>GSI: </a:t>
            </a:r>
            <a:r>
              <a:rPr lang="en-US" sz="1200" dirty="0" smtClean="0"/>
              <a:t>General decoupling of optics from housings where possible, beam transport in stable atmospheres. If there is foreseen construction or crane works during beam times, we have asked for a short machine stop for the shots (until shot is through, 5-10 min). Still unresolved pointing issues varying on hourly and daily basis (few to sometimes more than five spot diameters)</a:t>
            </a:r>
            <a:endParaRPr lang="de-DE" sz="1200" b="1" dirty="0"/>
          </a:p>
          <a:p>
            <a:r>
              <a:rPr lang="en-US" sz="1200" b="1" dirty="0" smtClean="0"/>
              <a:t>LULI:</a:t>
            </a:r>
          </a:p>
          <a:p>
            <a:r>
              <a:rPr lang="en-US" sz="1200" b="1" dirty="0" smtClean="0"/>
              <a:t>MRS: </a:t>
            </a:r>
            <a:r>
              <a:rPr lang="en-US" sz="1200" dirty="0"/>
              <a:t>We tried to attenuate vibrations (due to a cryostat) that significantly increase the pointing instabilities. </a:t>
            </a:r>
            <a:endParaRPr lang="en-US" sz="1200" b="1" dirty="0" smtClean="0"/>
          </a:p>
          <a:p>
            <a:r>
              <a:rPr lang="en-US" sz="1200" b="1" dirty="0" smtClean="0"/>
              <a:t>RAL: </a:t>
            </a:r>
            <a:r>
              <a:rPr lang="en-US" sz="1200" dirty="0"/>
              <a:t>ISIS neutron source power supply induces 50Hz oscillation in Gemini beam – minimized by synchronizing to this frequency</a:t>
            </a:r>
            <a:endParaRPr lang="en-US" sz="1200" b="1" dirty="0" smtClean="0"/>
          </a:p>
          <a:p>
            <a:r>
              <a:rPr lang="en-US" sz="1200" b="1" dirty="0" smtClean="0"/>
              <a:t>PETAL: -</a:t>
            </a:r>
          </a:p>
          <a:p>
            <a:r>
              <a:rPr lang="en-US" sz="1200" b="1" dirty="0" smtClean="0"/>
              <a:t>AWE: </a:t>
            </a:r>
            <a:r>
              <a:rPr lang="en-US" sz="1200" dirty="0"/>
              <a:t>Movement of motorized components under vacuum resulted in significant </a:t>
            </a:r>
            <a:r>
              <a:rPr lang="en-US" sz="1200" b="1" dirty="0"/>
              <a:t>heating </a:t>
            </a:r>
            <a:r>
              <a:rPr lang="en-US" sz="1200" dirty="0"/>
              <a:t>and associated alignment drift. Movement of motorized components minimized where possible to improve pointing stability. Vibration from plant equipment observed on target.</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32779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677656"/>
          </a:xfrm>
          <a:prstGeom prst="rect">
            <a:avLst/>
          </a:prstGeom>
          <a:noFill/>
        </p:spPr>
        <p:txBody>
          <a:bodyPr wrap="square" rtlCol="0">
            <a:spAutoFit/>
          </a:bodyPr>
          <a:lstStyle/>
          <a:p>
            <a:r>
              <a:rPr lang="en-US" sz="2400" b="1" dirty="0" smtClean="0"/>
              <a:t>Parallel system use</a:t>
            </a:r>
          </a:p>
          <a:p>
            <a:r>
              <a:rPr lang="en-US" sz="1600" b="1" dirty="0" smtClean="0"/>
              <a:t>Contributions:</a:t>
            </a:r>
            <a:endParaRPr lang="de-DE" sz="1600" b="1" dirty="0" smtClean="0"/>
          </a:p>
          <a:p>
            <a:r>
              <a:rPr lang="en-US" sz="1600" dirty="0" smtClean="0"/>
              <a:t>Optimization </a:t>
            </a:r>
            <a:r>
              <a:rPr lang="en-US" sz="1600" dirty="0"/>
              <a:t>of parallel operations to multiple target areas (RAL</a:t>
            </a:r>
            <a:r>
              <a:rPr lang="en-US" sz="1600" dirty="0" smtClean="0"/>
              <a:t>)</a:t>
            </a:r>
          </a:p>
          <a:p>
            <a:endParaRPr lang="en-US" sz="1600" dirty="0"/>
          </a:p>
          <a:p>
            <a:pPr marL="285750" lvl="2" indent="-285750">
              <a:buFont typeface="Arial" panose="020B0604020202020204" pitchFamily="34" charset="0"/>
              <a:buChar char="•"/>
            </a:pPr>
            <a:r>
              <a:rPr lang="en-US" sz="1600" b="1" dirty="0"/>
              <a:t>Can you or do you plan to supply beams from the same source to different target areas in parallel?</a:t>
            </a:r>
          </a:p>
          <a:p>
            <a:pPr marL="285750" lvl="2" indent="-285750">
              <a:buFont typeface="Arial" panose="020B0604020202020204" pitchFamily="34" charset="0"/>
              <a:buChar char="•"/>
            </a:pPr>
            <a:r>
              <a:rPr lang="en-US" sz="1600" b="1" dirty="0"/>
              <a:t>Please describe the mode of parallel operation and if this happens regularly or as an exception.</a:t>
            </a:r>
          </a:p>
          <a:p>
            <a:pPr marL="285750" lvl="2" indent="-285750">
              <a:buFont typeface="Arial" panose="020B0604020202020204" pitchFamily="34" charset="0"/>
              <a:buChar char="•"/>
            </a:pPr>
            <a:r>
              <a:rPr lang="en-US" sz="1600" b="1" dirty="0"/>
              <a:t>How do you handle conflicts between different beam destinations?</a:t>
            </a:r>
            <a:endParaRPr lang="de-DE" sz="1600" b="1" dirty="0"/>
          </a:p>
          <a:p>
            <a:endParaRPr lang="de-DE" sz="1600" dirty="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119515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462213"/>
          </a:xfrm>
          <a:prstGeom prst="rect">
            <a:avLst/>
          </a:prstGeom>
          <a:noFill/>
        </p:spPr>
        <p:txBody>
          <a:bodyPr wrap="square" rtlCol="0">
            <a:spAutoFit/>
          </a:bodyPr>
          <a:lstStyle/>
          <a:p>
            <a:r>
              <a:rPr lang="en-US" sz="2400" b="1" dirty="0" smtClean="0"/>
              <a:t>Parallel system use</a:t>
            </a:r>
          </a:p>
          <a:p>
            <a:pPr marL="0" lvl="2"/>
            <a:r>
              <a:rPr lang="en-US" sz="1600" b="1" dirty="0"/>
              <a:t>Can you or do you plan to supply beams from the same source to different target areas in parallel</a:t>
            </a:r>
            <a:r>
              <a:rPr lang="en-US" sz="1600" b="1" dirty="0" smtClean="0"/>
              <a:t>?</a:t>
            </a:r>
          </a:p>
          <a:p>
            <a:pPr marL="0" lvl="2"/>
            <a:r>
              <a:rPr lang="en-US" sz="1200" b="1" dirty="0" smtClean="0"/>
              <a:t>GSI:</a:t>
            </a:r>
            <a:r>
              <a:rPr lang="en-US" sz="1200" dirty="0" smtClean="0"/>
              <a:t> Switching between target areas is manual and takes at least an hour, so far, no parallel service planned.</a:t>
            </a:r>
            <a:endParaRPr lang="de-DE" sz="1200" b="1" dirty="0"/>
          </a:p>
          <a:p>
            <a:r>
              <a:rPr lang="en-US" sz="1200" b="1" dirty="0" smtClean="0"/>
              <a:t>LULI:</a:t>
            </a:r>
          </a:p>
          <a:p>
            <a:r>
              <a:rPr lang="en-US" sz="1200" b="1" dirty="0" smtClean="0"/>
              <a:t>MRS: </a:t>
            </a:r>
            <a:r>
              <a:rPr lang="en-US" sz="1200" dirty="0"/>
              <a:t>We can supply 2 </a:t>
            </a:r>
            <a:r>
              <a:rPr lang="en-US" sz="1200" dirty="0" err="1"/>
              <a:t>multiTW</a:t>
            </a:r>
            <a:r>
              <a:rPr lang="en-US" sz="1200" dirty="0"/>
              <a:t> beams simultaneously (10 TW/100 Hz &amp; 20 TW/10 Hz)</a:t>
            </a:r>
            <a:endParaRPr lang="en-US" sz="1200" b="1" dirty="0" smtClean="0"/>
          </a:p>
          <a:p>
            <a:r>
              <a:rPr lang="en-US" sz="1200" b="1" dirty="0" smtClean="0"/>
              <a:t>RAL: </a:t>
            </a:r>
            <a:r>
              <a:rPr lang="en-US" sz="1200" dirty="0"/>
              <a:t>Vulcan:  beams are sent to one area at a time but run parallel target area operations. Takes about 10-20 minutes to switch and align beam to other area for pulsed beam / shots</a:t>
            </a:r>
            <a:endParaRPr lang="en-US" sz="1200" b="1" dirty="0" smtClean="0"/>
          </a:p>
          <a:p>
            <a:r>
              <a:rPr lang="en-US" sz="1200" b="1" dirty="0" smtClean="0"/>
              <a:t>PETAL: </a:t>
            </a:r>
            <a:r>
              <a:rPr lang="en-US" sz="1200" dirty="0" smtClean="0"/>
              <a:t>No.</a:t>
            </a:r>
          </a:p>
          <a:p>
            <a:r>
              <a:rPr lang="en-US" sz="1200" b="1" dirty="0" smtClean="0"/>
              <a:t>AWE: </a:t>
            </a:r>
            <a:r>
              <a:rPr lang="en-US" sz="1200" dirty="0" smtClean="0"/>
              <a:t>n/a</a:t>
            </a:r>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74712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4770537"/>
          </a:xfrm>
          <a:prstGeom prst="rect">
            <a:avLst/>
          </a:prstGeom>
          <a:noFill/>
        </p:spPr>
        <p:txBody>
          <a:bodyPr wrap="square" rtlCol="0">
            <a:spAutoFit/>
          </a:bodyPr>
          <a:lstStyle/>
          <a:p>
            <a:r>
              <a:rPr lang="en-US" sz="2400" b="1" dirty="0"/>
              <a:t>Debris </a:t>
            </a:r>
            <a:r>
              <a:rPr lang="en-US" sz="2400" b="1" dirty="0" smtClean="0"/>
              <a:t>mitigation</a:t>
            </a:r>
          </a:p>
          <a:p>
            <a:r>
              <a:rPr lang="en-US" sz="1600" b="1" dirty="0" smtClean="0"/>
              <a:t>General contributions:</a:t>
            </a:r>
          </a:p>
          <a:p>
            <a:r>
              <a:rPr lang="en-US" sz="1600" dirty="0" smtClean="0"/>
              <a:t>Update since last meetings (GSI)</a:t>
            </a:r>
          </a:p>
          <a:p>
            <a:r>
              <a:rPr lang="en-US" sz="1600" dirty="0" smtClean="0"/>
              <a:t>Tests </a:t>
            </a:r>
            <a:r>
              <a:rPr lang="en-US" sz="1600" dirty="0"/>
              <a:t>of optical components as debris shield (LULI</a:t>
            </a:r>
            <a:r>
              <a:rPr lang="en-US" sz="1600" dirty="0" smtClean="0"/>
              <a:t>)</a:t>
            </a:r>
          </a:p>
          <a:p>
            <a:endParaRPr lang="en-US" sz="1600" dirty="0"/>
          </a:p>
          <a:p>
            <a:pPr marL="285750" indent="-285750">
              <a:buFont typeface="Arial" panose="020B0604020202020204" pitchFamily="34" charset="0"/>
              <a:buChar char="•"/>
            </a:pPr>
            <a:r>
              <a:rPr lang="en-US" sz="1600" b="1" dirty="0"/>
              <a:t>What is the debris mitigation strategy in your facility?</a:t>
            </a:r>
          </a:p>
          <a:p>
            <a:pPr marL="285750" lvl="2" indent="-285750">
              <a:buFont typeface="Arial" panose="020B0604020202020204" pitchFamily="34" charset="0"/>
              <a:buChar char="•"/>
            </a:pPr>
            <a:r>
              <a:rPr lang="en-US" sz="1600" b="1" dirty="0"/>
              <a:t>Did you test / can you recommend certain types of debris shield?</a:t>
            </a:r>
          </a:p>
          <a:p>
            <a:pPr marL="285750" lvl="2" indent="-285750">
              <a:buFont typeface="Arial" panose="020B0604020202020204" pitchFamily="34" charset="0"/>
              <a:buChar char="•"/>
            </a:pPr>
            <a:endParaRPr lang="en-US" sz="1600" b="1" dirty="0"/>
          </a:p>
          <a:p>
            <a:pPr marL="285750" lvl="2" indent="-285750">
              <a:buFont typeface="Arial" panose="020B0604020202020204" pitchFamily="34" charset="0"/>
              <a:buChar char="•"/>
            </a:pPr>
            <a:r>
              <a:rPr lang="en-US" sz="1600" b="1" dirty="0"/>
              <a:t>What are the debris sensitive items at your facility (parabola, gratings, mirrors…)?</a:t>
            </a:r>
          </a:p>
          <a:p>
            <a:pPr marL="285750" lvl="2" indent="-285750">
              <a:buFont typeface="Arial" panose="020B0604020202020204" pitchFamily="34" charset="0"/>
              <a:buChar char="•"/>
            </a:pPr>
            <a:r>
              <a:rPr lang="en-US" sz="1600" b="1" dirty="0"/>
              <a:t>Please describe the typical / worst ever impact debris in your target area(s).</a:t>
            </a:r>
          </a:p>
          <a:p>
            <a:pPr marL="285750" lvl="2" indent="-285750">
              <a:buFont typeface="Arial" panose="020B0604020202020204" pitchFamily="34" charset="0"/>
              <a:buChar char="•"/>
            </a:pPr>
            <a:r>
              <a:rPr lang="en-US" sz="1600" b="1" dirty="0"/>
              <a:t>Do you enforce certain debris mitigation design rules on the experiment setup?</a:t>
            </a:r>
          </a:p>
          <a:p>
            <a:pPr marL="285750" lvl="2" indent="-285750">
              <a:buFont typeface="Arial" panose="020B0604020202020204" pitchFamily="34" charset="0"/>
              <a:buChar char="•"/>
            </a:pPr>
            <a:r>
              <a:rPr lang="en-US" sz="1600" b="1" dirty="0"/>
              <a:t>Do you regularly monitor debris-related problems generated by the experiments, and if so, how?</a:t>
            </a:r>
          </a:p>
          <a:p>
            <a:pPr marL="285750" lvl="2" indent="-285750">
              <a:buFont typeface="Arial" panose="020B0604020202020204" pitchFamily="34" charset="0"/>
              <a:buChar char="•"/>
            </a:pPr>
            <a:r>
              <a:rPr lang="en-US" sz="1600" b="1" dirty="0"/>
              <a:t>Do you have a “beam dump” strategy to avoid uncontrolled beam propagation and ablation?</a:t>
            </a:r>
          </a:p>
          <a:p>
            <a:pPr marL="285750" lvl="2" indent="-285750">
              <a:buFont typeface="Arial" panose="020B0604020202020204" pitchFamily="34" charset="0"/>
              <a:buChar char="•"/>
            </a:pPr>
            <a:r>
              <a:rPr lang="en-US" sz="1600" b="1" dirty="0"/>
              <a:t>Do you see problems with certain gases/gas targets or other specific target materials?</a:t>
            </a:r>
            <a:endParaRPr lang="de-DE" sz="1600" b="1" dirty="0"/>
          </a:p>
          <a:p>
            <a:endParaRPr lang="de-DE" sz="1600" dirty="0"/>
          </a:p>
          <a:p>
            <a:endParaRPr lang="en-US" sz="2400" b="1" dirty="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29985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277547"/>
          </a:xfrm>
          <a:prstGeom prst="rect">
            <a:avLst/>
          </a:prstGeom>
          <a:noFill/>
        </p:spPr>
        <p:txBody>
          <a:bodyPr wrap="square" rtlCol="0">
            <a:spAutoFit/>
          </a:bodyPr>
          <a:lstStyle/>
          <a:p>
            <a:r>
              <a:rPr lang="en-US" sz="2400" b="1" dirty="0" smtClean="0"/>
              <a:t>Parallel system use</a:t>
            </a:r>
          </a:p>
          <a:p>
            <a:r>
              <a:rPr lang="en-US" sz="1600" b="1" dirty="0" smtClean="0"/>
              <a:t>Please </a:t>
            </a:r>
            <a:r>
              <a:rPr lang="en-US" sz="1600" b="1" dirty="0"/>
              <a:t>describe the mode of parallel operation and if this happens regularly or as an exception.</a:t>
            </a:r>
            <a:endParaRPr lang="de-DE" sz="1600" b="1" dirty="0"/>
          </a:p>
          <a:p>
            <a:r>
              <a:rPr lang="en-US" sz="1200" b="1" dirty="0" smtClean="0"/>
              <a:t>GSI: -</a:t>
            </a:r>
          </a:p>
          <a:p>
            <a:r>
              <a:rPr lang="en-US" sz="1200" b="1" dirty="0" smtClean="0"/>
              <a:t>LULI:</a:t>
            </a:r>
          </a:p>
          <a:p>
            <a:r>
              <a:rPr lang="en-US" sz="1200" b="1" dirty="0" smtClean="0"/>
              <a:t>MRS: </a:t>
            </a:r>
            <a:r>
              <a:rPr lang="en-US" sz="1200" dirty="0"/>
              <a:t>It happens exceptionally (picture to be shown during the meeting)</a:t>
            </a:r>
            <a:endParaRPr lang="en-US" sz="1200" b="1" dirty="0" smtClean="0"/>
          </a:p>
          <a:p>
            <a:r>
              <a:rPr lang="en-US" sz="1200" b="1" dirty="0" smtClean="0"/>
              <a:t>RAL: </a:t>
            </a:r>
            <a:r>
              <a:rPr lang="en-US" sz="1200" dirty="0"/>
              <a:t>Vulcan: going to full parallel operations where all experiments are expected to be running alongside another experiment</a:t>
            </a:r>
            <a:endParaRPr lang="en-US" sz="1200" b="1" dirty="0" smtClean="0"/>
          </a:p>
          <a:p>
            <a:r>
              <a:rPr lang="en-US" sz="1200" b="1" dirty="0" smtClean="0"/>
              <a:t>PETAL: </a:t>
            </a:r>
            <a:r>
              <a:rPr lang="en-US" sz="1200" dirty="0" smtClean="0"/>
              <a:t>-</a:t>
            </a:r>
          </a:p>
          <a:p>
            <a:r>
              <a:rPr lang="en-US" sz="1200" b="1" dirty="0" smtClean="0"/>
              <a:t>AWE: </a:t>
            </a:r>
            <a:r>
              <a:rPr lang="en-US" sz="1200" dirty="0" smtClean="0"/>
              <a:t>n/a</a:t>
            </a:r>
          </a:p>
          <a:p>
            <a:endParaRPr lang="en-US" sz="16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54270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462213"/>
          </a:xfrm>
          <a:prstGeom prst="rect">
            <a:avLst/>
          </a:prstGeom>
          <a:noFill/>
        </p:spPr>
        <p:txBody>
          <a:bodyPr wrap="square" rtlCol="0">
            <a:spAutoFit/>
          </a:bodyPr>
          <a:lstStyle/>
          <a:p>
            <a:r>
              <a:rPr lang="en-US" sz="2400" b="1" dirty="0" smtClean="0"/>
              <a:t>Parallel system use</a:t>
            </a:r>
          </a:p>
          <a:p>
            <a:r>
              <a:rPr lang="en-US" sz="1600" b="1" dirty="0" smtClean="0"/>
              <a:t>How </a:t>
            </a:r>
            <a:r>
              <a:rPr lang="en-US" sz="1600" b="1" dirty="0"/>
              <a:t>do you handle conflicts between different beam destinations?</a:t>
            </a:r>
            <a:endParaRPr lang="de-DE" sz="1600" b="1" dirty="0"/>
          </a:p>
          <a:p>
            <a:r>
              <a:rPr lang="en-US" sz="1200" b="1" dirty="0" smtClean="0"/>
              <a:t>GSI: -</a:t>
            </a:r>
          </a:p>
          <a:p>
            <a:r>
              <a:rPr lang="en-US" sz="1200" b="1" dirty="0" smtClean="0"/>
              <a:t>LULI:</a:t>
            </a:r>
          </a:p>
          <a:p>
            <a:r>
              <a:rPr lang="en-US" sz="1200" b="1" dirty="0" smtClean="0"/>
              <a:t>MRS:</a:t>
            </a:r>
          </a:p>
          <a:p>
            <a:pPr marL="0" lvl="3"/>
            <a:r>
              <a:rPr lang="en-US" sz="1200" b="1" dirty="0" smtClean="0"/>
              <a:t>RAL: </a:t>
            </a:r>
            <a:r>
              <a:rPr lang="en-US" sz="1200" dirty="0"/>
              <a:t>No specific plan, experimental teams are expected to discuss between themselves and the laser operators beam delivery on a day-to-day time basis</a:t>
            </a:r>
            <a:r>
              <a:rPr lang="en-US" sz="1200" dirty="0" smtClean="0"/>
              <a:t>. </a:t>
            </a:r>
            <a:r>
              <a:rPr lang="en-US" sz="1200" dirty="0"/>
              <a:t>Video phones and intercoms are in target areas, control rooms and laser areas to facilitate this.</a:t>
            </a:r>
            <a:endParaRPr lang="de-DE" sz="1200" dirty="0"/>
          </a:p>
          <a:p>
            <a:r>
              <a:rPr lang="en-US" sz="1200" b="1" dirty="0" smtClean="0"/>
              <a:t>PETAL: </a:t>
            </a:r>
            <a:r>
              <a:rPr lang="en-US" sz="1200" dirty="0" smtClean="0"/>
              <a:t>-</a:t>
            </a:r>
          </a:p>
          <a:p>
            <a:r>
              <a:rPr lang="en-US" sz="1200" b="1" dirty="0" smtClean="0"/>
              <a:t>AWE: </a:t>
            </a:r>
            <a:r>
              <a:rPr lang="en-US" sz="1200" dirty="0" smtClean="0"/>
              <a:t>n/a</a:t>
            </a:r>
          </a:p>
          <a:p>
            <a:endParaRPr lang="en-US" sz="16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03526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9392"/>
            <a:ext cx="8229600" cy="1143000"/>
          </a:xfrm>
        </p:spPr>
        <p:txBody>
          <a:bodyPr/>
          <a:lstStyle/>
          <a:p>
            <a:r>
              <a:rPr lang="de-DE" dirty="0" smtClean="0"/>
              <a:t>GSI: </a:t>
            </a:r>
            <a:r>
              <a:rPr lang="de-DE" dirty="0" err="1" smtClean="0"/>
              <a:t>Debris</a:t>
            </a:r>
            <a:r>
              <a:rPr lang="de-DE" dirty="0" smtClean="0"/>
              <a:t> </a:t>
            </a:r>
            <a:r>
              <a:rPr lang="de-DE" dirty="0" err="1" smtClean="0"/>
              <a:t>tracking</a:t>
            </a:r>
            <a:endParaRPr lang="de-DE" dirty="0"/>
          </a:p>
        </p:txBody>
      </p:sp>
      <p:sp>
        <p:nvSpPr>
          <p:cNvPr id="3" name="Textfeld 2"/>
          <p:cNvSpPr txBox="1"/>
          <p:nvPr/>
        </p:nvSpPr>
        <p:spPr>
          <a:xfrm>
            <a:off x="4716016" y="906554"/>
            <a:ext cx="3492388" cy="646331"/>
          </a:xfrm>
          <a:prstGeom prst="rect">
            <a:avLst/>
          </a:prstGeom>
          <a:noFill/>
        </p:spPr>
        <p:txBody>
          <a:bodyPr wrap="square" rtlCol="0">
            <a:spAutoFit/>
          </a:bodyPr>
          <a:lstStyle/>
          <a:p>
            <a:r>
              <a:rPr lang="en-US" dirty="0" smtClean="0"/>
              <a:t>Time series of OAP taken in-between shots</a:t>
            </a:r>
            <a:endParaRPr lang="en-US" dirty="0"/>
          </a:p>
        </p:txBody>
      </p:sp>
      <p:pic>
        <p:nvPicPr>
          <p:cNvPr id="1027" name="Picture 3" descr="F:\Phelix\Laserlab\Laserlab4\NEILS2016\Foli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48" y="906554"/>
            <a:ext cx="3687136" cy="2765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Phelix\Laserlab\Laserlab4\NEILS2016\Foli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722" y="3779918"/>
            <a:ext cx="3699262" cy="27744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Phelix\Laserlab\Laserlab4\NEILS2016\IMG_4032_.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30000" contrast="47000"/>
                    </a14:imgEffect>
                  </a14:imgLayer>
                </a14:imgProps>
              </a:ext>
              <a:ext uri="{28A0092B-C50C-407E-A947-70E740481C1C}">
                <a14:useLocalDpi xmlns:a14="http://schemas.microsoft.com/office/drawing/2010/main" val="0"/>
              </a:ext>
            </a:extLst>
          </a:blip>
          <a:srcRect l="9222" t="9027" r="17669" b="8063"/>
          <a:stretch/>
        </p:blipFill>
        <p:spPr bwMode="auto">
          <a:xfrm>
            <a:off x="4893574" y="3140968"/>
            <a:ext cx="3460965" cy="26184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feld 10"/>
          <p:cNvSpPr txBox="1"/>
          <p:nvPr/>
        </p:nvSpPr>
        <p:spPr>
          <a:xfrm>
            <a:off x="4893574" y="5759461"/>
            <a:ext cx="3492388" cy="646331"/>
          </a:xfrm>
          <a:prstGeom prst="rect">
            <a:avLst/>
          </a:prstGeom>
          <a:noFill/>
        </p:spPr>
        <p:txBody>
          <a:bodyPr wrap="square" rtlCol="0">
            <a:spAutoFit/>
          </a:bodyPr>
          <a:lstStyle/>
          <a:p>
            <a:r>
              <a:rPr lang="en-US" dirty="0" smtClean="0"/>
              <a:t>Debris source: Target support frames and first layer of RCF stack</a:t>
            </a:r>
            <a:endParaRPr lang="en-US" dirty="0"/>
          </a:p>
        </p:txBody>
      </p:sp>
      <p:sp>
        <p:nvSpPr>
          <p:cNvPr id="4" name="Fußzeilenplatzhalter 3"/>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59980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9392"/>
            <a:ext cx="8229600" cy="1143000"/>
          </a:xfrm>
        </p:spPr>
        <p:txBody>
          <a:bodyPr/>
          <a:lstStyle/>
          <a:p>
            <a:r>
              <a:rPr lang="de-DE" dirty="0" smtClean="0"/>
              <a:t>GSI: </a:t>
            </a:r>
            <a:r>
              <a:rPr lang="de-DE" dirty="0" err="1" smtClean="0"/>
              <a:t>Parabola</a:t>
            </a:r>
            <a:r>
              <a:rPr lang="de-DE" dirty="0" smtClean="0"/>
              <a:t> </a:t>
            </a:r>
            <a:r>
              <a:rPr lang="de-DE" dirty="0" err="1" smtClean="0"/>
              <a:t>status</a:t>
            </a:r>
            <a:endParaRPr lang="de-DE" dirty="0"/>
          </a:p>
        </p:txBody>
      </p:sp>
      <p:sp>
        <p:nvSpPr>
          <p:cNvPr id="8" name="Textfeld 7"/>
          <p:cNvSpPr txBox="1"/>
          <p:nvPr/>
        </p:nvSpPr>
        <p:spPr>
          <a:xfrm>
            <a:off x="755576" y="1052736"/>
            <a:ext cx="446449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Refurbishment of copper OAPs possible, but optical quality limited</a:t>
            </a:r>
          </a:p>
          <a:p>
            <a:pPr marL="342900" indent="-342900">
              <a:buFont typeface="Arial" panose="020B0604020202020204" pitchFamily="34" charset="0"/>
              <a:buChar char="•"/>
            </a:pPr>
            <a:r>
              <a:rPr lang="en-US" sz="2400" dirty="0" smtClean="0"/>
              <a:t>Acquisition of MLD parabola with same geometry (f=400 mm, 45°)</a:t>
            </a:r>
          </a:p>
          <a:p>
            <a:pPr marL="342900" indent="-342900">
              <a:buFont typeface="Arial" panose="020B0604020202020204" pitchFamily="34" charset="0"/>
              <a:buChar char="•"/>
            </a:pPr>
            <a:r>
              <a:rPr lang="en-US" sz="2400" dirty="0" smtClean="0"/>
              <a:t>Debris shield required, single-pass if possible</a:t>
            </a:r>
          </a:p>
        </p:txBody>
      </p:sp>
      <p:pic>
        <p:nvPicPr>
          <p:cNvPr id="1026" name="Picture 2" descr="S:\Subsysteme\PW Target Area\Optics\Focussing Optics\copper parabolas\PH_Par_D335_f400_01\Images\IMG_3838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67" r="16227" b="4968"/>
          <a:stretch/>
        </p:blipFill>
        <p:spPr bwMode="auto">
          <a:xfrm>
            <a:off x="5364088" y="1592796"/>
            <a:ext cx="1452693" cy="15121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88" t="11701" r="9552" b="4131"/>
          <a:stretch/>
        </p:blipFill>
        <p:spPr bwMode="auto">
          <a:xfrm>
            <a:off x="6948264" y="764704"/>
            <a:ext cx="202972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iger Pfeil 4"/>
          <p:cNvSpPr/>
          <p:nvPr/>
        </p:nvSpPr>
        <p:spPr>
          <a:xfrm rot="16200000" flipV="1">
            <a:off x="7224160" y="2186862"/>
            <a:ext cx="471427" cy="10834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1000" contrast="54000"/>
                    </a14:imgEffect>
                  </a14:imgLayer>
                </a14:imgProps>
              </a:ext>
              <a:ext uri="{28A0092B-C50C-407E-A947-70E740481C1C}">
                <a14:useLocalDpi xmlns:a14="http://schemas.microsoft.com/office/drawing/2010/main" val="0"/>
              </a:ext>
            </a:extLst>
          </a:blip>
          <a:srcRect l="9665" t="6786" r="14965" b="4322"/>
          <a:stretch/>
        </p:blipFill>
        <p:spPr bwMode="auto">
          <a:xfrm>
            <a:off x="5868144" y="3717032"/>
            <a:ext cx="2595667" cy="203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072811" y="4052166"/>
            <a:ext cx="1830025" cy="235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175687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5247590"/>
          </a:xfrm>
          <a:prstGeom prst="rect">
            <a:avLst/>
          </a:prstGeom>
          <a:noFill/>
        </p:spPr>
        <p:txBody>
          <a:bodyPr wrap="square" rtlCol="0">
            <a:spAutoFit/>
          </a:bodyPr>
          <a:lstStyle/>
          <a:p>
            <a:r>
              <a:rPr lang="en-US" sz="2400" b="1" dirty="0" smtClean="0"/>
              <a:t>Debris mitigation</a:t>
            </a:r>
          </a:p>
          <a:p>
            <a:r>
              <a:rPr lang="en-US" sz="1600" b="1" dirty="0" smtClean="0"/>
              <a:t>What </a:t>
            </a:r>
            <a:r>
              <a:rPr lang="en-US" sz="1600" b="1" dirty="0"/>
              <a:t>is the debris mitigation strategy in your facility</a:t>
            </a:r>
            <a:r>
              <a:rPr lang="en-US" sz="1600" b="1" dirty="0" smtClean="0"/>
              <a:t>?</a:t>
            </a:r>
          </a:p>
          <a:p>
            <a:pPr marL="0" lvl="2"/>
            <a:r>
              <a:rPr lang="en-US" sz="1600" b="1" dirty="0"/>
              <a:t>Did you test / can you recommend certain types of debris shield?</a:t>
            </a:r>
            <a:endParaRPr lang="de-DE" sz="1600" b="1" dirty="0"/>
          </a:p>
          <a:p>
            <a:endParaRPr lang="en-US" sz="1600" b="1" dirty="0" smtClean="0"/>
          </a:p>
          <a:p>
            <a:r>
              <a:rPr lang="en-US" sz="1200" b="1" dirty="0" smtClean="0"/>
              <a:t>GSI: </a:t>
            </a:r>
            <a:r>
              <a:rPr lang="en-US" sz="1200" dirty="0" smtClean="0"/>
              <a:t>Up to now, no exclusion of any target type, but we now try to minimize metallic </a:t>
            </a:r>
            <a:r>
              <a:rPr lang="en-US" sz="1200" b="1" dirty="0" smtClean="0"/>
              <a:t>target support debris </a:t>
            </a:r>
            <a:r>
              <a:rPr lang="en-US" sz="1200" dirty="0" smtClean="0"/>
              <a:t>(use plastic carriers for thin foils so that debris can be removed with solvent). </a:t>
            </a:r>
            <a:r>
              <a:rPr lang="en-US" sz="1200" b="1" dirty="0" smtClean="0"/>
              <a:t>Rotate target surface </a:t>
            </a:r>
            <a:r>
              <a:rPr lang="en-US" sz="1200" dirty="0" smtClean="0"/>
              <a:t>and try to shield optics in direct line of sight from debris source</a:t>
            </a:r>
            <a:r>
              <a:rPr lang="en-US" sz="1200" dirty="0"/>
              <a:t>. Optical test of 200 + 400 µm glass (Schott) planned</a:t>
            </a:r>
            <a:endParaRPr lang="en-US" sz="1200" b="1" dirty="0"/>
          </a:p>
          <a:p>
            <a:r>
              <a:rPr lang="en-US" sz="1200" b="1" dirty="0" smtClean="0"/>
              <a:t>LULI:</a:t>
            </a:r>
          </a:p>
          <a:p>
            <a:r>
              <a:rPr lang="en-US" sz="1200" b="1" dirty="0" smtClean="0"/>
              <a:t>MRS: </a:t>
            </a:r>
            <a:r>
              <a:rPr lang="en-US" sz="1200" dirty="0"/>
              <a:t>We put a </a:t>
            </a:r>
            <a:r>
              <a:rPr lang="en-US" sz="1200" b="1" dirty="0"/>
              <a:t>protective wafer </a:t>
            </a:r>
            <a:r>
              <a:rPr lang="en-US" sz="1200" dirty="0"/>
              <a:t>(AR coated) in between focusing parabola and the target. We also have a </a:t>
            </a:r>
            <a:r>
              <a:rPr lang="en-US" sz="1200" b="1" dirty="0" err="1"/>
              <a:t>mylar</a:t>
            </a:r>
            <a:r>
              <a:rPr lang="en-US" sz="1200" b="1" dirty="0"/>
              <a:t> sheet </a:t>
            </a:r>
            <a:r>
              <a:rPr lang="en-US" sz="1200" dirty="0"/>
              <a:t>to protect for windows / optics. </a:t>
            </a:r>
            <a:endParaRPr lang="en-US" sz="1200" b="1" dirty="0" smtClean="0"/>
          </a:p>
          <a:p>
            <a:r>
              <a:rPr lang="en-US" sz="1200" b="1" dirty="0" smtClean="0"/>
              <a:t>RAL: </a:t>
            </a:r>
            <a:r>
              <a:rPr lang="en-US" sz="1200" b="1" dirty="0"/>
              <a:t>Glass pellicle </a:t>
            </a:r>
            <a:r>
              <a:rPr lang="en-US" sz="1200" dirty="0"/>
              <a:t>(0.775mm thick)  in front of main focusing optic for Vulcan target areas (sourced from </a:t>
            </a:r>
            <a:r>
              <a:rPr lang="en-US" sz="1200" dirty="0" err="1"/>
              <a:t>Ohara</a:t>
            </a:r>
            <a:r>
              <a:rPr lang="en-US" sz="1200" dirty="0"/>
              <a:t>, main parameter is Total Thickness Variation (TTV) of 1um which will give less than 1 wave of error).</a:t>
            </a:r>
            <a:endParaRPr lang="de-DE" sz="1200" dirty="0"/>
          </a:p>
          <a:p>
            <a:r>
              <a:rPr lang="en-US" sz="1200" dirty="0"/>
              <a:t>Gemini parabola protected by </a:t>
            </a:r>
            <a:r>
              <a:rPr lang="en-US" sz="1200" b="1" dirty="0"/>
              <a:t>nitrocellulose pellicle </a:t>
            </a:r>
            <a:r>
              <a:rPr lang="en-US" sz="1200" dirty="0"/>
              <a:t>sourced from </a:t>
            </a:r>
            <a:r>
              <a:rPr lang="en-US" sz="1200" dirty="0" smtClean="0"/>
              <a:t>National </a:t>
            </a:r>
            <a:r>
              <a:rPr lang="en-US" sz="1200" dirty="0" err="1"/>
              <a:t>P</a:t>
            </a:r>
            <a:r>
              <a:rPr lang="en-US" sz="1200" dirty="0" err="1" smtClean="0"/>
              <a:t>hotocolor</a:t>
            </a:r>
            <a:r>
              <a:rPr lang="en-US" sz="1200" dirty="0" smtClean="0"/>
              <a:t> </a:t>
            </a:r>
            <a:r>
              <a:rPr lang="en-US" sz="1200" dirty="0"/>
              <a:t>–  glass pellicles are too thick.</a:t>
            </a:r>
            <a:endParaRPr lang="de-DE" sz="1200" dirty="0"/>
          </a:p>
          <a:p>
            <a:r>
              <a:rPr lang="en-US" sz="1200" dirty="0"/>
              <a:t>Targets thicker than 1um must be </a:t>
            </a:r>
            <a:r>
              <a:rPr lang="en-US" sz="1200" b="1" dirty="0"/>
              <a:t>tilted away </a:t>
            </a:r>
            <a:r>
              <a:rPr lang="en-US" sz="1200" dirty="0"/>
              <a:t>from main optic, typically greater than 10 degree incident angle. This is relaxed if shooting via </a:t>
            </a:r>
            <a:r>
              <a:rPr lang="en-US" sz="1200" b="1" dirty="0"/>
              <a:t>plasma mirror</a:t>
            </a:r>
            <a:r>
              <a:rPr lang="en-US" sz="1200" b="1" dirty="0" smtClean="0"/>
              <a:t>.</a:t>
            </a:r>
            <a:r>
              <a:rPr lang="de-DE" sz="1200" b="1" dirty="0" smtClean="0"/>
              <a:t> </a:t>
            </a:r>
            <a:r>
              <a:rPr lang="en-US" sz="1200" b="1" dirty="0" err="1" smtClean="0"/>
              <a:t>Delrin</a:t>
            </a:r>
            <a:r>
              <a:rPr lang="en-US" sz="1200" dirty="0" smtClean="0"/>
              <a:t> </a:t>
            </a:r>
            <a:r>
              <a:rPr lang="en-US" sz="1200" dirty="0"/>
              <a:t>plastic is banned from being used as a target or components near interaction as it shatters into shrapnel that causes severe damage to optics it hits. Shatter test has been performed on other plastics / resins </a:t>
            </a:r>
            <a:endParaRPr lang="de-DE" sz="1200" dirty="0"/>
          </a:p>
          <a:p>
            <a:r>
              <a:rPr lang="en-US" sz="1200" dirty="0"/>
              <a:t>Permanent optical probe setup in TAP chamber has </a:t>
            </a:r>
            <a:r>
              <a:rPr lang="en-US" sz="1200" b="1" dirty="0"/>
              <a:t>covers </a:t>
            </a:r>
            <a:r>
              <a:rPr lang="en-US" sz="1200" dirty="0"/>
              <a:t>to reduce debris coating of optics</a:t>
            </a:r>
            <a:endParaRPr lang="de-DE" sz="1200" dirty="0"/>
          </a:p>
          <a:p>
            <a:pPr lvl="0"/>
            <a:r>
              <a:rPr lang="en-US" sz="1200" b="1" dirty="0" smtClean="0"/>
              <a:t>PETAL: </a:t>
            </a:r>
            <a:r>
              <a:rPr lang="en-US" sz="1200" b="1" dirty="0"/>
              <a:t>Gate</a:t>
            </a:r>
            <a:r>
              <a:rPr lang="en-US" sz="1200" dirty="0"/>
              <a:t> between PETAL laser and the interaction chamber for all the shots using LMJ beamlines </a:t>
            </a:r>
            <a:r>
              <a:rPr lang="en-US" sz="1200" dirty="0" smtClean="0"/>
              <a:t>only. </a:t>
            </a:r>
            <a:r>
              <a:rPr lang="en-US" sz="1200" b="1" dirty="0"/>
              <a:t>Disposable debris shield </a:t>
            </a:r>
            <a:r>
              <a:rPr lang="en-US" sz="1200" dirty="0"/>
              <a:t>for all the shots not requiring a perfect focal </a:t>
            </a:r>
            <a:r>
              <a:rPr lang="en-US" sz="1200" dirty="0" smtClean="0"/>
              <a:t>spot.</a:t>
            </a:r>
          </a:p>
          <a:p>
            <a:r>
              <a:rPr lang="en-US" sz="1200" b="1" dirty="0" smtClean="0"/>
              <a:t>AWE: </a:t>
            </a:r>
            <a:r>
              <a:rPr lang="en-US" sz="1200" dirty="0"/>
              <a:t>During shot time, long pulse beam lines have </a:t>
            </a:r>
            <a:r>
              <a:rPr lang="en-US" sz="1200" b="1" dirty="0"/>
              <a:t>debris </a:t>
            </a:r>
            <a:r>
              <a:rPr lang="en-US" sz="1200" dirty="0" smtClean="0"/>
              <a:t>shielding (10mm </a:t>
            </a:r>
            <a:r>
              <a:rPr lang="en-US" sz="1200" dirty="0"/>
              <a:t>fused silica glass 360mm dia</a:t>
            </a:r>
            <a:r>
              <a:rPr lang="en-US" sz="1200" dirty="0" smtClean="0"/>
              <a:t>.) and </a:t>
            </a:r>
            <a:r>
              <a:rPr lang="en-US" sz="1200" dirty="0"/>
              <a:t>we are currently working on a </a:t>
            </a:r>
            <a:r>
              <a:rPr lang="en-US" sz="1200" b="1" dirty="0"/>
              <a:t>short pulse debris shield </a:t>
            </a:r>
            <a:r>
              <a:rPr lang="en-US" sz="1200" dirty="0"/>
              <a:t>(700mm </a:t>
            </a:r>
            <a:r>
              <a:rPr lang="en-US" sz="1200" b="1" dirty="0"/>
              <a:t>OD</a:t>
            </a:r>
            <a:r>
              <a:rPr lang="en-US" sz="1200" dirty="0"/>
              <a:t>, 1mm thick – looking at polishing and coating options</a:t>
            </a:r>
            <a:r>
              <a:rPr lang="en-US" sz="1200" dirty="0" smtClean="0"/>
              <a:t>). </a:t>
            </a:r>
            <a:r>
              <a:rPr lang="en-US" sz="1200" dirty="0"/>
              <a:t>If a beam line isn’t being used we will replace the debris shield with a metal blank and cover the parabola with a </a:t>
            </a:r>
            <a:r>
              <a:rPr lang="en-US" sz="1200" b="1" dirty="0"/>
              <a:t>L</a:t>
            </a:r>
            <a:r>
              <a:rPr lang="en-US" sz="1200" b="1" dirty="0" smtClean="0"/>
              <a:t>exan </a:t>
            </a:r>
            <a:r>
              <a:rPr lang="en-US" sz="1200" b="1" dirty="0"/>
              <a:t>shield </a:t>
            </a:r>
            <a:r>
              <a:rPr lang="en-US" sz="1200" dirty="0"/>
              <a:t>(v low outgassing polycarbonate allows backlighting to see what would have coated the parabola).  Targets are discussed at the design review and if a particular target raises concerns we will do a </a:t>
            </a:r>
            <a:r>
              <a:rPr lang="en-US" sz="1200" b="1" dirty="0"/>
              <a:t>preliminary shot</a:t>
            </a:r>
            <a:r>
              <a:rPr lang="en-US" sz="1200" dirty="0"/>
              <a:t> to assess what damage we would see in a campaign. There are currently no mitigation strategies for the diagnostics (some fitted with </a:t>
            </a:r>
            <a:r>
              <a:rPr lang="en-US" sz="1200" b="1" dirty="0"/>
              <a:t>disposable lenses</a:t>
            </a:r>
            <a:r>
              <a:rPr lang="en-US" sz="1200" dirty="0" smtClean="0"/>
              <a:t>)</a:t>
            </a:r>
            <a:endParaRPr lang="en-US" sz="11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62517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954655"/>
          </a:xfrm>
          <a:prstGeom prst="rect">
            <a:avLst/>
          </a:prstGeom>
          <a:noFill/>
        </p:spPr>
        <p:txBody>
          <a:bodyPr wrap="square" rtlCol="0">
            <a:spAutoFit/>
          </a:bodyPr>
          <a:lstStyle/>
          <a:p>
            <a:r>
              <a:rPr lang="en-US" sz="2400" b="1" dirty="0" smtClean="0"/>
              <a:t>Debris mitigation</a:t>
            </a:r>
          </a:p>
          <a:p>
            <a:pPr marL="0" lvl="2"/>
            <a:r>
              <a:rPr lang="en-US" sz="1600" b="1" dirty="0"/>
              <a:t>What are the debris sensitive items at your facility (parabola, gratings, mirrors…)?</a:t>
            </a:r>
            <a:endParaRPr lang="de-DE" sz="1600" b="1" dirty="0"/>
          </a:p>
          <a:p>
            <a:r>
              <a:rPr lang="en-US" sz="1200" b="1" dirty="0" smtClean="0"/>
              <a:t>GSI: Parabola, </a:t>
            </a:r>
            <a:r>
              <a:rPr lang="en-US" sz="1200" dirty="0" smtClean="0"/>
              <a:t>focus diagnostics (objective, beamline optics), all mirrors and windows of the target chamber in direct line of sight from target and secondary sources (ablation by stray light)</a:t>
            </a:r>
          </a:p>
          <a:p>
            <a:r>
              <a:rPr lang="en-US" sz="1200" b="1" dirty="0" smtClean="0"/>
              <a:t>LULI:</a:t>
            </a:r>
          </a:p>
          <a:p>
            <a:r>
              <a:rPr lang="en-US" sz="1200" b="1" dirty="0" smtClean="0"/>
              <a:t>MRS: </a:t>
            </a:r>
            <a:r>
              <a:rPr lang="en-US" sz="1200" dirty="0"/>
              <a:t>F</a:t>
            </a:r>
            <a:r>
              <a:rPr lang="en-US" sz="1200" dirty="0" smtClean="0"/>
              <a:t>ocusing </a:t>
            </a:r>
            <a:r>
              <a:rPr lang="en-US" sz="1200" dirty="0"/>
              <a:t>parabola/windows for target imaging/optics (filters)</a:t>
            </a:r>
            <a:endParaRPr lang="en-US" sz="1200" b="1" dirty="0" smtClean="0"/>
          </a:p>
          <a:p>
            <a:r>
              <a:rPr lang="en-US" sz="1200" b="1" dirty="0" smtClean="0"/>
              <a:t>RAL: </a:t>
            </a:r>
            <a:r>
              <a:rPr lang="en-US" sz="1200" dirty="0"/>
              <a:t>Main focusing optic and beam line mirrors in interaction </a:t>
            </a:r>
            <a:r>
              <a:rPr lang="en-US" sz="1200" dirty="0" smtClean="0"/>
              <a:t>chamber; smaller </a:t>
            </a:r>
            <a:r>
              <a:rPr lang="en-US" sz="1200" dirty="0"/>
              <a:t>lens and mirror optics for diagnostics are replaced as needed.</a:t>
            </a:r>
            <a:endParaRPr lang="de-DE" sz="1200" dirty="0"/>
          </a:p>
          <a:p>
            <a:r>
              <a:rPr lang="en-US" sz="1200" b="1" dirty="0" smtClean="0"/>
              <a:t>PETAL: </a:t>
            </a:r>
            <a:r>
              <a:rPr lang="en-US" sz="1200" dirty="0"/>
              <a:t>Too early to answer this question (no shot on target with PETAL up to now)</a:t>
            </a:r>
            <a:endParaRPr lang="en-US" sz="1200" dirty="0" smtClean="0"/>
          </a:p>
          <a:p>
            <a:r>
              <a:rPr lang="en-US" sz="1200" b="1" dirty="0" smtClean="0"/>
              <a:t>AWE: </a:t>
            </a:r>
            <a:r>
              <a:rPr lang="en-US" sz="1200" dirty="0"/>
              <a:t>The parabola is the highest concern due to large surface area at f3. We do see damage and </a:t>
            </a:r>
            <a:r>
              <a:rPr lang="en-US" sz="1200" b="1" dirty="0"/>
              <a:t>regularly monitor</a:t>
            </a:r>
            <a:r>
              <a:rPr lang="en-US" sz="1200" dirty="0"/>
              <a:t> it. The focus lenses are seeing damage too due to a) shrapnel ricocheting around chamber and getting between the 10mm gap between debris shield and lens, b) debris moving around chamber (possibly due to venting) and coating both sides of the lenses – see </a:t>
            </a:r>
            <a:r>
              <a:rPr lang="en-US" sz="1200" b="1" dirty="0"/>
              <a:t>angle hairs</a:t>
            </a:r>
            <a:r>
              <a:rPr lang="en-US" sz="1200" dirty="0"/>
              <a:t> generation and recently </a:t>
            </a:r>
            <a:r>
              <a:rPr lang="en-US" sz="1200" b="1" dirty="0"/>
              <a:t>coating damage</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755054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831544"/>
          </a:xfrm>
          <a:prstGeom prst="rect">
            <a:avLst/>
          </a:prstGeom>
          <a:noFill/>
        </p:spPr>
        <p:txBody>
          <a:bodyPr wrap="square" rtlCol="0">
            <a:spAutoFit/>
          </a:bodyPr>
          <a:lstStyle/>
          <a:p>
            <a:r>
              <a:rPr lang="en-US" sz="2400" b="1" dirty="0" smtClean="0"/>
              <a:t>Debris mitigation</a:t>
            </a:r>
          </a:p>
          <a:p>
            <a:r>
              <a:rPr lang="en-US" sz="1600" b="1" dirty="0"/>
              <a:t>Please describe the typical / worst ever impact debris in your target area(s</a:t>
            </a:r>
            <a:r>
              <a:rPr lang="en-US" sz="1600" b="1" dirty="0" smtClean="0"/>
              <a:t>).</a:t>
            </a:r>
          </a:p>
          <a:p>
            <a:r>
              <a:rPr lang="en-US" sz="1200" b="1" dirty="0" smtClean="0"/>
              <a:t>GSI: </a:t>
            </a:r>
            <a:r>
              <a:rPr lang="en-US" sz="1200" dirty="0" smtClean="0"/>
              <a:t>Generally </a:t>
            </a:r>
            <a:r>
              <a:rPr lang="en-US" sz="1200" b="1" dirty="0" smtClean="0"/>
              <a:t>coating of parabola</a:t>
            </a:r>
            <a:r>
              <a:rPr lang="en-US" sz="1200" dirty="0" smtClean="0"/>
              <a:t>, sometimes small impact craters. Thin layers on walls and windows.</a:t>
            </a:r>
          </a:p>
          <a:p>
            <a:r>
              <a:rPr lang="en-US" sz="1200" b="1" dirty="0" smtClean="0"/>
              <a:t>LULI:</a:t>
            </a:r>
          </a:p>
          <a:p>
            <a:r>
              <a:rPr lang="en-US" sz="1200" b="1" dirty="0" smtClean="0"/>
              <a:t>MRS: </a:t>
            </a:r>
            <a:r>
              <a:rPr lang="en-US" sz="1200" dirty="0"/>
              <a:t>T</a:t>
            </a:r>
            <a:r>
              <a:rPr lang="en-US" sz="1200" dirty="0" smtClean="0"/>
              <a:t>arget </a:t>
            </a:r>
            <a:r>
              <a:rPr lang="en-US" sz="1200" dirty="0"/>
              <a:t>debris on the </a:t>
            </a:r>
            <a:r>
              <a:rPr lang="en-US" sz="1200" b="1" dirty="0"/>
              <a:t>protective wafer </a:t>
            </a:r>
            <a:r>
              <a:rPr lang="en-US" sz="1200" dirty="0"/>
              <a:t>(-20% transparency</a:t>
            </a:r>
            <a:r>
              <a:rPr lang="en-US" sz="1200" dirty="0" smtClean="0"/>
              <a:t>); </a:t>
            </a:r>
            <a:r>
              <a:rPr lang="en-US" sz="1200" dirty="0" smtClean="0">
                <a:solidFill>
                  <a:srgbClr val="FF0000"/>
                </a:solidFill>
              </a:rPr>
              <a:t>Slide showing used protective wafer</a:t>
            </a:r>
            <a:endParaRPr lang="en-US" sz="1200" b="1" dirty="0" smtClean="0">
              <a:solidFill>
                <a:srgbClr val="FF0000"/>
              </a:solidFill>
            </a:endParaRPr>
          </a:p>
          <a:p>
            <a:r>
              <a:rPr lang="en-US" sz="1200" b="1" dirty="0" smtClean="0"/>
              <a:t>RAL: </a:t>
            </a:r>
            <a:r>
              <a:rPr lang="en-US" sz="1200" dirty="0"/>
              <a:t>Worst: </a:t>
            </a:r>
            <a:r>
              <a:rPr lang="en-US" sz="1200" b="1" dirty="0" err="1"/>
              <a:t>Delrin</a:t>
            </a:r>
            <a:r>
              <a:rPr lang="en-US" sz="1200" b="1" dirty="0"/>
              <a:t> target holder </a:t>
            </a:r>
            <a:r>
              <a:rPr lang="en-US" sz="1200" dirty="0"/>
              <a:t>shattered and punched through a pellicle and damaged a parabolic mirror.</a:t>
            </a:r>
            <a:endParaRPr lang="de-DE" sz="1200" dirty="0"/>
          </a:p>
          <a:p>
            <a:r>
              <a:rPr lang="en-US" sz="1200" dirty="0"/>
              <a:t>Typical: </a:t>
            </a:r>
            <a:r>
              <a:rPr lang="en-US" sz="1200" dirty="0" smtClean="0"/>
              <a:t>Degradation </a:t>
            </a:r>
            <a:r>
              <a:rPr lang="en-US" sz="1200" dirty="0"/>
              <a:t>of main parabola </a:t>
            </a:r>
            <a:r>
              <a:rPr lang="en-US" sz="1200" b="1" dirty="0"/>
              <a:t>substrate</a:t>
            </a:r>
            <a:r>
              <a:rPr lang="en-US" sz="1200" dirty="0"/>
              <a:t> so that new replacement surface coatings do not last as long before needing replacement. </a:t>
            </a:r>
            <a:r>
              <a:rPr lang="en-US" sz="1200" dirty="0" smtClean="0"/>
              <a:t>Diagnostic </a:t>
            </a:r>
            <a:r>
              <a:rPr lang="en-US" sz="1200" dirty="0"/>
              <a:t>lenses close to target (within 40cm) unless protected will need replacing at end of an experiment.</a:t>
            </a:r>
            <a:endParaRPr lang="de-DE" sz="1200" dirty="0"/>
          </a:p>
          <a:p>
            <a:pPr lvl="0"/>
            <a:r>
              <a:rPr lang="en-US" sz="1200" b="1" dirty="0" smtClean="0"/>
              <a:t>PETAL: </a:t>
            </a:r>
            <a:r>
              <a:rPr lang="en-US" sz="1200" dirty="0"/>
              <a:t>Too early to answer this question (no shot on target up to now)</a:t>
            </a:r>
            <a:endParaRPr lang="de-DE" sz="1200" dirty="0"/>
          </a:p>
          <a:p>
            <a:r>
              <a:rPr lang="en-US" sz="1200" b="1" dirty="0" smtClean="0"/>
              <a:t>AWE: </a:t>
            </a:r>
            <a:r>
              <a:rPr lang="en-US" sz="1200" dirty="0"/>
              <a:t>Worst ever </a:t>
            </a:r>
            <a:r>
              <a:rPr lang="en-US" sz="1200" b="1" dirty="0"/>
              <a:t>impact debris </a:t>
            </a:r>
            <a:r>
              <a:rPr lang="en-US" sz="1200" dirty="0"/>
              <a:t>– see walls of chamber slide after LIR experiment. Looked like someone hitting golf ball at target chamber wall. Also after an experiment (classified) that was trying to ascertain impulse of relatively low </a:t>
            </a:r>
            <a:r>
              <a:rPr lang="en-US" sz="1200" dirty="0" err="1"/>
              <a:t>fluence</a:t>
            </a:r>
            <a:r>
              <a:rPr lang="en-US" sz="1200" dirty="0"/>
              <a:t> on </a:t>
            </a:r>
            <a:r>
              <a:rPr lang="en-US" sz="1200" dirty="0" smtClean="0"/>
              <a:t>sapphire dampers </a:t>
            </a:r>
            <a:r>
              <a:rPr lang="en-US" sz="1200" dirty="0"/>
              <a:t>– deep impact damage to debris shields and mounts </a:t>
            </a:r>
            <a:r>
              <a:rPr lang="en-US" sz="1600" dirty="0"/>
              <a:t> </a:t>
            </a:r>
            <a:endParaRPr lang="en-US" sz="16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57601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031325"/>
          </a:xfrm>
          <a:prstGeom prst="rect">
            <a:avLst/>
          </a:prstGeom>
          <a:noFill/>
        </p:spPr>
        <p:txBody>
          <a:bodyPr wrap="square" rtlCol="0">
            <a:spAutoFit/>
          </a:bodyPr>
          <a:lstStyle/>
          <a:p>
            <a:r>
              <a:rPr lang="en-US" sz="2400" b="1" dirty="0" smtClean="0"/>
              <a:t>Debris mitigation</a:t>
            </a:r>
          </a:p>
          <a:p>
            <a:r>
              <a:rPr lang="en-US" sz="1600" b="1" dirty="0" smtClean="0"/>
              <a:t>Do </a:t>
            </a:r>
            <a:r>
              <a:rPr lang="en-US" sz="1600" b="1" dirty="0"/>
              <a:t>you enforce certain debris mitigation design rules on the experiment setup?</a:t>
            </a:r>
            <a:endParaRPr lang="de-DE" sz="1600" b="1" dirty="0"/>
          </a:p>
          <a:p>
            <a:r>
              <a:rPr lang="en-US" sz="1200" b="1" dirty="0" smtClean="0"/>
              <a:t>GSI:</a:t>
            </a:r>
            <a:r>
              <a:rPr lang="en-US" sz="1200" dirty="0" smtClean="0"/>
              <a:t> Non-metallic target supports to avoid unnecessary coating on metal parabola, plastic where possible.</a:t>
            </a:r>
            <a:endParaRPr lang="en-US" sz="1200" b="1" dirty="0" smtClean="0"/>
          </a:p>
          <a:p>
            <a:r>
              <a:rPr lang="en-US" sz="1200" b="1" dirty="0" smtClean="0"/>
              <a:t>LULI:</a:t>
            </a:r>
          </a:p>
          <a:p>
            <a:r>
              <a:rPr lang="en-US" sz="1200" b="1" dirty="0" smtClean="0"/>
              <a:t>MRS: -</a:t>
            </a:r>
          </a:p>
          <a:p>
            <a:pPr marL="0" lvl="3"/>
            <a:r>
              <a:rPr lang="en-US" sz="1200" b="1" dirty="0" smtClean="0"/>
              <a:t>RAL: </a:t>
            </a:r>
            <a:r>
              <a:rPr lang="en-US" sz="1200" dirty="0"/>
              <a:t>See first </a:t>
            </a:r>
            <a:r>
              <a:rPr lang="en-US" sz="1200" dirty="0" smtClean="0"/>
              <a:t>question</a:t>
            </a:r>
            <a:endParaRPr lang="en-US" sz="1200" b="1" dirty="0" smtClean="0"/>
          </a:p>
          <a:p>
            <a:pPr lvl="0"/>
            <a:r>
              <a:rPr lang="en-US" sz="1200" b="1" dirty="0" smtClean="0"/>
              <a:t>PETAL: </a:t>
            </a:r>
            <a:r>
              <a:rPr lang="en-US" sz="1200" dirty="0"/>
              <a:t>We have such design rules for LMJ experiments</a:t>
            </a:r>
            <a:endParaRPr lang="de-DE" sz="1200" dirty="0"/>
          </a:p>
          <a:p>
            <a:r>
              <a:rPr lang="en-US" sz="1200" b="1" dirty="0" smtClean="0"/>
              <a:t>AWE: </a:t>
            </a:r>
            <a:r>
              <a:rPr lang="en-GB" sz="1200" dirty="0"/>
              <a:t>No</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233213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313236"/>
            <a:ext cx="8208912" cy="2831544"/>
          </a:xfrm>
          <a:prstGeom prst="rect">
            <a:avLst/>
          </a:prstGeom>
          <a:noFill/>
        </p:spPr>
        <p:txBody>
          <a:bodyPr wrap="square" rtlCol="0">
            <a:spAutoFit/>
          </a:bodyPr>
          <a:lstStyle/>
          <a:p>
            <a:r>
              <a:rPr lang="en-US" sz="2400" b="1" dirty="0" smtClean="0"/>
              <a:t>Debris mitigation</a:t>
            </a:r>
          </a:p>
          <a:p>
            <a:r>
              <a:rPr lang="en-US" sz="1600" b="1" dirty="0" smtClean="0"/>
              <a:t>Do </a:t>
            </a:r>
            <a:r>
              <a:rPr lang="en-US" sz="1600" b="1" dirty="0"/>
              <a:t>you regularly monitor debris-related problems generated by the experiments, and if so, how?</a:t>
            </a:r>
            <a:endParaRPr lang="de-DE" sz="1600" b="1" dirty="0"/>
          </a:p>
          <a:p>
            <a:r>
              <a:rPr lang="en-US" sz="1200" b="1" dirty="0" smtClean="0"/>
              <a:t>GSI:</a:t>
            </a:r>
            <a:r>
              <a:rPr lang="en-US" sz="1200" dirty="0" smtClean="0"/>
              <a:t> No regular monitoring, but photos when possible to see changes.</a:t>
            </a:r>
            <a:endParaRPr lang="en-US" sz="1200" b="1" dirty="0" smtClean="0"/>
          </a:p>
          <a:p>
            <a:r>
              <a:rPr lang="en-US" sz="1200" b="1" dirty="0" smtClean="0"/>
              <a:t>LULI:</a:t>
            </a:r>
          </a:p>
          <a:p>
            <a:r>
              <a:rPr lang="en-US" sz="1200" b="1" dirty="0" smtClean="0"/>
              <a:t>MRS: </a:t>
            </a:r>
            <a:r>
              <a:rPr lang="en-US" sz="1200" dirty="0"/>
              <a:t>with a calibrated photodiode (after focal spot)</a:t>
            </a:r>
            <a:endParaRPr lang="de-DE" sz="1200" dirty="0"/>
          </a:p>
          <a:p>
            <a:r>
              <a:rPr lang="en-US" sz="1200" b="1" dirty="0" smtClean="0"/>
              <a:t>RAL: </a:t>
            </a:r>
            <a:r>
              <a:rPr lang="en-US" sz="1200" dirty="0"/>
              <a:t>Pairs of sample plates in chamber, one is replaced after each experiment and one is kept in for whole year</a:t>
            </a:r>
            <a:endParaRPr lang="en-US" sz="1200" b="1" dirty="0" smtClean="0"/>
          </a:p>
          <a:p>
            <a:r>
              <a:rPr lang="en-US" sz="1200" b="1" dirty="0" smtClean="0"/>
              <a:t>PETAL: </a:t>
            </a:r>
            <a:r>
              <a:rPr lang="en-US" sz="1200" dirty="0" smtClean="0"/>
              <a:t>-</a:t>
            </a:r>
          </a:p>
          <a:p>
            <a:r>
              <a:rPr lang="en-US" sz="1200" b="1" dirty="0" smtClean="0"/>
              <a:t>AWE: </a:t>
            </a:r>
            <a:r>
              <a:rPr lang="en-US" sz="1200" dirty="0" smtClean="0"/>
              <a:t>After </a:t>
            </a:r>
            <a:r>
              <a:rPr lang="en-US" sz="1200" dirty="0"/>
              <a:t>every campaign we will look for new damage in the chamber, </a:t>
            </a:r>
            <a:r>
              <a:rPr lang="en-US" sz="1200" b="1" dirty="0"/>
              <a:t>photographing</a:t>
            </a:r>
            <a:r>
              <a:rPr lang="en-US" sz="1200" dirty="0"/>
              <a:t> anything of interest. Debris </a:t>
            </a:r>
            <a:r>
              <a:rPr lang="en-US" sz="1200" b="1" dirty="0"/>
              <a:t>shields are scanned</a:t>
            </a:r>
            <a:r>
              <a:rPr lang="en-US" sz="1200" dirty="0"/>
              <a:t> on a large A3 flat bed scanner to see how much damage has been done since last time used and as a witness. SP </a:t>
            </a:r>
            <a:r>
              <a:rPr lang="en-US" sz="1200" dirty="0" err="1"/>
              <a:t>lexan</a:t>
            </a:r>
            <a:r>
              <a:rPr lang="en-US" sz="1200" dirty="0"/>
              <a:t> shield is taken out and checked for anything interesting. The chamber also acts as a poor multi directional coating machine and we see some </a:t>
            </a:r>
            <a:r>
              <a:rPr lang="en-US" sz="1200" b="1" dirty="0"/>
              <a:t>interesting coating affects </a:t>
            </a:r>
            <a:r>
              <a:rPr lang="en-US" sz="1200" dirty="0"/>
              <a:t>after some campaigns. This coating is then over coated or ablated with later shots.</a:t>
            </a:r>
            <a:endParaRPr lang="en-US" sz="1200" dirty="0" smtClean="0"/>
          </a:p>
          <a:p>
            <a:endParaRPr lang="en-US" sz="1400" dirty="0" smtClean="0"/>
          </a:p>
        </p:txBody>
      </p:sp>
      <p:sp>
        <p:nvSpPr>
          <p:cNvPr id="2" name="Fußzeilenplatzhalter 1"/>
          <p:cNvSpPr>
            <a:spLocks noGrp="1"/>
          </p:cNvSpPr>
          <p:nvPr>
            <p:ph type="ftr" sz="quarter" idx="11"/>
          </p:nvPr>
        </p:nvSpPr>
        <p:spPr/>
        <p:txBody>
          <a:bodyPr/>
          <a:lstStyle/>
          <a:p>
            <a:r>
              <a:rPr lang="en-US" smtClean="0"/>
              <a:t>NEILS meeting 09-11/05/2016 contributions and answers preliminary version 06/05/2016</a:t>
            </a:r>
            <a:endParaRPr lang="en-US"/>
          </a:p>
        </p:txBody>
      </p:sp>
    </p:spTree>
    <p:extLst>
      <p:ext uri="{BB962C8B-B14F-4D97-AF65-F5344CB8AC3E}">
        <p14:creationId xmlns:p14="http://schemas.microsoft.com/office/powerpoint/2010/main" val="3560951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2716</Words>
  <Application>Microsoft Office PowerPoint</Application>
  <PresentationFormat>Bildschirmpräsentation (4:3)</PresentationFormat>
  <Paragraphs>192</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Larissa</vt:lpstr>
      <vt:lpstr>Topic IV: Target area related aspects</vt:lpstr>
      <vt:lpstr>PowerPoint-Präsentation</vt:lpstr>
      <vt:lpstr>GSI: Debris tracking</vt:lpstr>
      <vt:lpstr>GSI: Parabola status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Zielbauer, Bernhard Dr.</dc:creator>
  <cp:lastModifiedBy>Zielbauer, Bernhard Dr.</cp:lastModifiedBy>
  <cp:revision>15</cp:revision>
  <dcterms:created xsi:type="dcterms:W3CDTF">2016-05-02T11:31:57Z</dcterms:created>
  <dcterms:modified xsi:type="dcterms:W3CDTF">2016-05-06T14:48:00Z</dcterms:modified>
</cp:coreProperties>
</file>