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307" r:id="rId3"/>
    <p:sldId id="290" r:id="rId4"/>
    <p:sldId id="343" r:id="rId5"/>
    <p:sldId id="389" r:id="rId6"/>
    <p:sldId id="387" r:id="rId7"/>
    <p:sldId id="390" r:id="rId8"/>
    <p:sldId id="394" r:id="rId9"/>
    <p:sldId id="329" r:id="rId10"/>
    <p:sldId id="375" r:id="rId11"/>
    <p:sldId id="373" r:id="rId12"/>
    <p:sldId id="323" r:id="rId13"/>
    <p:sldId id="392" r:id="rId14"/>
    <p:sldId id="388" r:id="rId15"/>
    <p:sldId id="372" r:id="rId16"/>
    <p:sldId id="386" r:id="rId17"/>
    <p:sldId id="393" r:id="rId18"/>
    <p:sldId id="306" r:id="rId19"/>
    <p:sldId id="276" r:id="rId20"/>
    <p:sldId id="391" r:id="rId21"/>
    <p:sldId id="385" r:id="rId22"/>
    <p:sldId id="384" r:id="rId23"/>
    <p:sldId id="379" r:id="rId24"/>
    <p:sldId id="378" r:id="rId25"/>
    <p:sldId id="377" r:id="rId26"/>
    <p:sldId id="376" r:id="rId27"/>
    <p:sldId id="345" r:id="rId28"/>
    <p:sldId id="330" r:id="rId29"/>
    <p:sldId id="380" r:id="rId30"/>
    <p:sldId id="381" r:id="rId31"/>
    <p:sldId id="382" r:id="rId32"/>
    <p:sldId id="383" r:id="rId3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BD98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512" y="-2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6D6AF1E-B819-4F61-850A-41DB239B6CCB}" type="datetimeFigureOut">
              <a:rPr lang="zh-CN" altLang="en-US"/>
              <a:pPr>
                <a:defRPr/>
              </a:pPr>
              <a:t>2016/3/31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D91E154-C2A2-4FD6-80D1-E0F9D1D3DD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62527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zh-CN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947862B-2907-45C4-9F12-278183870E28}" type="slidenum">
              <a:rPr lang="de-DE" altLang="zh-CN"/>
              <a:pPr>
                <a:defRPr/>
              </a:pPr>
              <a:t>9</a:t>
            </a:fld>
            <a:endParaRPr lang="de-DE" altLang="zh-CN"/>
          </a:p>
        </p:txBody>
      </p:sp>
    </p:spTree>
    <p:extLst>
      <p:ext uri="{BB962C8B-B14F-4D97-AF65-F5344CB8AC3E}">
        <p14:creationId xmlns="" xmlns:p14="http://schemas.microsoft.com/office/powerpoint/2010/main" val="877284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zh-CN" smtClean="0"/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41F563-E07D-4C04-8337-412B81C1F4FD}" type="slidenum">
              <a:rPr lang="de-DE" altLang="zh-CN" smtClean="0"/>
              <a:pPr/>
              <a:t>10</a:t>
            </a:fld>
            <a:endParaRPr lang="de-DE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zh-CN" smtClean="0"/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41F563-E07D-4C04-8337-412B81C1F4FD}" type="slidenum">
              <a:rPr lang="de-DE" altLang="zh-CN" smtClean="0"/>
              <a:pPr/>
              <a:t>24</a:t>
            </a:fld>
            <a:endParaRPr lang="de-DE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B6B44-B64F-46D5-B012-301CBA416B32}" type="datetime1">
              <a:rPr lang="zh-CN" altLang="en-US"/>
              <a:pPr>
                <a:defRPr/>
              </a:pPr>
              <a:t>2016/3/31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2DA7-BDA2-45E1-B06C-81F25D6D8C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9319-3535-423D-8520-17544AC51FD1}" type="datetime1">
              <a:rPr lang="zh-CN" altLang="en-US"/>
              <a:pPr>
                <a:defRPr/>
              </a:pPr>
              <a:t>2016/3/31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01FD7-56B3-4EEA-9AA1-FDB29BA382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63370-8CE8-4A23-B300-CC6176333F59}" type="datetime1">
              <a:rPr lang="zh-CN" altLang="en-US"/>
              <a:pPr>
                <a:defRPr/>
              </a:pPr>
              <a:t>2016/3/31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CC4E7-472F-4F20-B416-8930D94ED6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7DCFD-F8B8-4356-98EB-6467AC35AF0F}" type="datetime1">
              <a:rPr lang="zh-CN" altLang="en-US"/>
              <a:pPr>
                <a:defRPr/>
              </a:pPr>
              <a:t>2016/3/31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4646D-3B11-4FCA-B3FA-48F9617E54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15177-769D-4EA2-8D7C-86C1EC128217}" type="datetime1">
              <a:rPr lang="zh-CN" altLang="en-US"/>
              <a:pPr>
                <a:defRPr/>
              </a:pPr>
              <a:t>2016/3/31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CD9C4-670F-4F0F-8C96-FC63380564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B6422-3484-4874-AF89-C9EE5A7ECB4B}" type="datetime1">
              <a:rPr lang="zh-CN" altLang="en-US"/>
              <a:pPr>
                <a:defRPr/>
              </a:pPr>
              <a:t>2016/3/31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6EB93-880F-468B-A6A9-28CF3B7A9F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50181-5020-4465-BECC-BCB1B4C028BC}" type="datetime1">
              <a:rPr lang="zh-CN" altLang="en-US"/>
              <a:pPr>
                <a:defRPr/>
              </a:pPr>
              <a:t>2016/3/31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8BDCF-F04F-4909-9B0C-5C455BA682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E8090-9038-4807-8094-25C03F7EE5D2}" type="datetime1">
              <a:rPr lang="zh-CN" altLang="en-US"/>
              <a:pPr>
                <a:defRPr/>
              </a:pPr>
              <a:t>2016/3/31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E5011-0BD4-4384-8EB8-2CD6B0BA1D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D6B38-D767-4F30-A73C-8594893A7230}" type="datetime1">
              <a:rPr lang="zh-CN" altLang="en-US"/>
              <a:pPr>
                <a:defRPr/>
              </a:pPr>
              <a:t>2016/3/31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91DCF-FE26-4A7E-9101-3CCB2FA2E8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0198E-7D44-4F52-AE3B-AC73361752A1}" type="datetime1">
              <a:rPr lang="zh-CN" altLang="en-US"/>
              <a:pPr>
                <a:defRPr/>
              </a:pPr>
              <a:t>2016/3/31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6FE7D-F376-4A75-9B47-DF48B7E76A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71772-5751-40AD-B944-045F16DC0618}" type="datetime1">
              <a:rPr lang="zh-CN" altLang="en-US"/>
              <a:pPr>
                <a:defRPr/>
              </a:pPr>
              <a:t>2016/3/31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1BA92-5A9A-4ECB-93A0-282481C27A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323308B-512B-4CEF-BC06-526026D33035}" type="datetime1">
              <a:rPr lang="zh-CN" altLang="en-US"/>
              <a:pPr>
                <a:defRPr/>
              </a:pPr>
              <a:t>2016/3/31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0BA21C5-727F-407D-93B4-82CE8DEA72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7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8.png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>
          <a:xfrm>
            <a:off x="685800" y="1744663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FPGA Helix Tracking Algorithm </a:t>
            </a:r>
            <a:br>
              <a:rPr lang="en-US" altLang="zh-CN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with STT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副标题 2"/>
          <p:cNvSpPr>
            <a:spLocks noGrp="1"/>
          </p:cNvSpPr>
          <p:nvPr>
            <p:ph type="subTitle" idx="1"/>
          </p:nvPr>
        </p:nvSpPr>
        <p:spPr>
          <a:xfrm>
            <a:off x="1143000" y="3462338"/>
            <a:ext cx="6858000" cy="1966912"/>
          </a:xfrm>
        </p:spPr>
        <p:txBody>
          <a:bodyPr/>
          <a:lstStyle/>
          <a:p>
            <a:pPr eaLnBrk="1" hangingPunct="1"/>
            <a:r>
              <a:rPr lang="en-US" altLang="zh-CN" sz="1600" u="sng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Yutie</a:t>
            </a:r>
            <a:r>
              <a:rPr lang="en-US" altLang="zh-CN" sz="1600" u="sng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Liang</a:t>
            </a:r>
            <a:r>
              <a:rPr lang="en-US" altLang="zh-CN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Martin </a:t>
            </a:r>
            <a:r>
              <a:rPr lang="en-US" altLang="zh-CN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Galuska</a:t>
            </a:r>
            <a:r>
              <a:rPr lang="en-US" altLang="zh-CN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Thomas </a:t>
            </a:r>
            <a:r>
              <a:rPr lang="en-US" altLang="zh-CN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Geßler</a:t>
            </a:r>
            <a:r>
              <a:rPr lang="en-US" altLang="zh-CN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Wolfgang </a:t>
            </a:r>
            <a:r>
              <a:rPr lang="en-US" altLang="zh-CN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Kühn</a:t>
            </a:r>
            <a:r>
              <a:rPr lang="en-US" altLang="zh-CN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</a:p>
          <a:p>
            <a:pPr eaLnBrk="1" hangingPunct="1"/>
            <a:r>
              <a:rPr lang="en-US" altLang="zh-CN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Jens </a:t>
            </a:r>
            <a:r>
              <a:rPr lang="en-US" altLang="zh-CN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Sören</a:t>
            </a:r>
            <a:r>
              <a:rPr lang="en-US" altLang="zh-CN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Lange, David </a:t>
            </a:r>
            <a:r>
              <a:rPr lang="en-US" altLang="zh-CN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Münchow</a:t>
            </a:r>
            <a:r>
              <a:rPr lang="en-US" altLang="zh-CN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Milan Wagner</a:t>
            </a:r>
          </a:p>
          <a:p>
            <a:pPr eaLnBrk="1" hangingPunct="1"/>
            <a:endParaRPr lang="en-US" altLang="zh-CN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altLang="zh-CN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II. </a:t>
            </a:r>
            <a:r>
              <a:rPr lang="en-US" altLang="zh-CN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Physikalisches</a:t>
            </a:r>
            <a:r>
              <a:rPr lang="en-US" altLang="zh-CN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Institut</a:t>
            </a:r>
            <a:r>
              <a:rPr lang="en-US" altLang="zh-CN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JUSTUS-LIEBIG-UNIVERSITÄT GIESSEN</a:t>
            </a:r>
          </a:p>
          <a:p>
            <a:pPr eaLnBrk="1" hangingPunct="1"/>
            <a:r>
              <a:rPr lang="en-US" altLang="zh-CN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Groningen    01.04.2016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Foliennummernplatzhalt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B68BE12-2B12-410F-BA27-B71877CEEFA1}" type="slidenum">
              <a:rPr lang="de-DE" altLang="zh-CN"/>
              <a:pPr>
                <a:defRPr/>
              </a:pPr>
              <a:t>10</a:t>
            </a:fld>
            <a:endParaRPr lang="de-DE" altLang="zh-CN"/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056" name="TextBox 6"/>
          <p:cNvSpPr txBox="1">
            <a:spLocks noChangeArrowheads="1"/>
          </p:cNvSpPr>
          <p:nvPr/>
        </p:nvSpPr>
        <p:spPr bwMode="auto">
          <a:xfrm>
            <a:off x="1907704" y="455613"/>
            <a:ext cx="527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Strategy with experimental data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827584" y="2995365"/>
            <a:ext cx="7429500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5576" y="3190324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Hits are sorted according to their arrival time.</a:t>
            </a: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case of T</a:t>
            </a:r>
            <a:r>
              <a:rPr lang="en-US" altLang="zh-CN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provided: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Start from T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Collect hits in 220 ns window    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Run tracking algorithm   Assign track to right event</a:t>
            </a: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case of T</a:t>
            </a:r>
            <a:r>
              <a:rPr lang="en-US" altLang="zh-CN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not provided: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Do tracking and T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extraction at the same time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3608" y="1916832"/>
            <a:ext cx="705678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547664" y="2098948"/>
            <a:ext cx="2952328" cy="504056"/>
            <a:chOff x="1547664" y="5517232"/>
            <a:chExt cx="1828800" cy="504056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5476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7000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8524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20048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21572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23096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24620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26144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27668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29192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30716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32240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33764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2388493" y="2098948"/>
            <a:ext cx="2937495" cy="504056"/>
            <a:chOff x="1547664" y="5517232"/>
            <a:chExt cx="1828800" cy="504056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15476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17000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18524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20048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21572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23096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24620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26144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27668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29192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30716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32240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3764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3688829" y="2108473"/>
            <a:ext cx="2937495" cy="504056"/>
            <a:chOff x="1547664" y="5517232"/>
            <a:chExt cx="1828800" cy="504056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15476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17000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18524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20048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21572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23096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24620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26144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27668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29192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30716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32240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33764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直接箭头连接符 52"/>
          <p:cNvCxnSpPr/>
          <p:nvPr/>
        </p:nvCxnSpPr>
        <p:spPr>
          <a:xfrm>
            <a:off x="1475656" y="1297335"/>
            <a:ext cx="0" cy="50405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2339752" y="1302668"/>
            <a:ext cx="0" cy="504056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>
            <a:off x="3669804" y="1306860"/>
            <a:ext cx="0" cy="504056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/>
          <p:cNvSpPr/>
          <p:nvPr/>
        </p:nvSpPr>
        <p:spPr>
          <a:xfrm>
            <a:off x="1451273" y="2060848"/>
            <a:ext cx="3312368" cy="576064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09722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22 0.00023 L 0.23906 0.0002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4646D-3B11-4FCA-B3FA-48F9617E54D6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  <p:sp>
        <p:nvSpPr>
          <p:cNvPr id="9" name="灯片编号占位符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4646D-3B11-4FCA-B3FA-48F9617E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组合 26"/>
          <p:cNvGrpSpPr/>
          <p:nvPr/>
        </p:nvGrpSpPr>
        <p:grpSpPr>
          <a:xfrm>
            <a:off x="506710" y="1196752"/>
            <a:ext cx="8283775" cy="5505450"/>
            <a:chOff x="506710" y="1196752"/>
            <a:chExt cx="8283775" cy="5505450"/>
          </a:xfrm>
        </p:grpSpPr>
        <p:pic>
          <p:nvPicPr>
            <p:cNvPr id="8909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6710" y="1196752"/>
              <a:ext cx="550545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直接箭头连接符 9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9.0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99792" y="1988840"/>
              <a:ext cx="1428533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#0   T0 = 9.0 ns</a:t>
              </a:r>
              <a:endParaRPr lang="zh-CN" altLang="en-US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35896" y="6237312"/>
              <a:ext cx="1527919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35.7 ns</a:t>
              </a:r>
              <a:endParaRPr lang="zh-CN" altLang="en-US" sz="1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427984" y="4653136"/>
              <a:ext cx="1527919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95.3 ns</a:t>
              </a:r>
              <a:endParaRPr lang="zh-CN" altLang="en-US" sz="1400" dirty="0"/>
            </a:p>
          </p:txBody>
        </p:sp>
      </p:grpSp>
      <p:grpSp>
        <p:nvGrpSpPr>
          <p:cNvPr id="3" name="组合 27"/>
          <p:cNvGrpSpPr/>
          <p:nvPr/>
        </p:nvGrpSpPr>
        <p:grpSpPr>
          <a:xfrm>
            <a:off x="502228" y="1196752"/>
            <a:ext cx="8283775" cy="5505450"/>
            <a:chOff x="506710" y="1196752"/>
            <a:chExt cx="8283775" cy="5505450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6710" y="1196752"/>
              <a:ext cx="550545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0" name="直接箭头连接符 29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9.0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37.2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9.4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707904" y="6237312"/>
              <a:ext cx="1527919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#0   T0 = 37.2 ns</a:t>
              </a:r>
              <a:endParaRPr lang="zh-CN" altLang="en-US" sz="1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699792" y="1969095"/>
              <a:ext cx="1428533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9.4 ns</a:t>
              </a:r>
              <a:endParaRPr lang="zh-CN" altLang="en-US" sz="1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427984" y="4653136"/>
              <a:ext cx="1527919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98.3 ns</a:t>
              </a:r>
              <a:endParaRPr lang="zh-CN" altLang="en-US" sz="1400" dirty="0"/>
            </a:p>
          </p:txBody>
        </p:sp>
      </p:grpSp>
      <p:grpSp>
        <p:nvGrpSpPr>
          <p:cNvPr id="5" name="组合 52"/>
          <p:cNvGrpSpPr/>
          <p:nvPr/>
        </p:nvGrpSpPr>
        <p:grpSpPr>
          <a:xfrm>
            <a:off x="506710" y="1196752"/>
            <a:ext cx="8283775" cy="5499100"/>
            <a:chOff x="506710" y="1196752"/>
            <a:chExt cx="8283775" cy="5499100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6710" y="1196752"/>
              <a:ext cx="5505450" cy="549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5" name="直接箭头连接符 54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9.0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37.2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325888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114.5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9.4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143938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38.2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707904" y="6237312"/>
              <a:ext cx="1527919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#0   T0 = 38.2 ns</a:t>
              </a:r>
              <a:endParaRPr lang="zh-CN" altLang="en-US" sz="14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427984" y="4653136"/>
              <a:ext cx="1613968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114.5 ns</a:t>
              </a:r>
              <a:endParaRPr lang="zh-CN" altLang="en-US" sz="14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076056" y="3573016"/>
              <a:ext cx="1613968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115.3 ns</a:t>
              </a:r>
              <a:endParaRPr lang="zh-CN" altLang="en-US" sz="14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907704" y="6237312"/>
              <a:ext cx="1627305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128.0 ns</a:t>
              </a:r>
              <a:endParaRPr lang="zh-CN" altLang="en-US" sz="1400" dirty="0"/>
            </a:p>
          </p:txBody>
        </p:sp>
      </p:grpSp>
      <p:grpSp>
        <p:nvGrpSpPr>
          <p:cNvPr id="6" name="组合 79"/>
          <p:cNvGrpSpPr/>
          <p:nvPr/>
        </p:nvGrpSpPr>
        <p:grpSpPr>
          <a:xfrm>
            <a:off x="508704" y="1196752"/>
            <a:ext cx="8283775" cy="5505450"/>
            <a:chOff x="506710" y="1196752"/>
            <a:chExt cx="8283775" cy="5505450"/>
          </a:xfrm>
        </p:grpSpPr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6710" y="1196752"/>
              <a:ext cx="550545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2" name="直接箭头连接符 81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37.2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325888" y="4417367"/>
              <a:ext cx="618567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114.5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325888" y="5281463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140.9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805788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116.6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9.0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9.4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143938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38.2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076056" y="3573016"/>
              <a:ext cx="1613968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116.8 ns</a:t>
              </a:r>
              <a:endParaRPr lang="zh-CN" altLang="en-US" sz="14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27984" y="4653136"/>
              <a:ext cx="1613968" cy="307777"/>
            </a:xfrm>
            <a:prstGeom prst="rect">
              <a:avLst/>
            </a:prstGeom>
            <a:solidFill>
              <a:srgbClr val="FF0000"/>
            </a:solidFill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116.6 ns</a:t>
              </a:r>
              <a:endParaRPr lang="zh-CN" altLang="en-US" sz="14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907704" y="6237312"/>
              <a:ext cx="1663661" cy="307777"/>
            </a:xfrm>
            <a:prstGeom prst="rect">
              <a:avLst/>
            </a:prstGeom>
            <a:solidFill>
              <a:srgbClr val="FF0000"/>
            </a:solidFill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119.0 ns</a:t>
              </a:r>
              <a:endParaRPr lang="zh-CN" altLang="en-US" sz="14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427984" y="1412776"/>
              <a:ext cx="1627305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140.9 ns</a:t>
              </a:r>
              <a:endParaRPr lang="zh-CN" altLang="en-US" sz="1400" dirty="0"/>
            </a:p>
          </p:txBody>
        </p:sp>
      </p:grpSp>
      <p:grpSp>
        <p:nvGrpSpPr>
          <p:cNvPr id="7" name="组合 107"/>
          <p:cNvGrpSpPr/>
          <p:nvPr/>
        </p:nvGrpSpPr>
        <p:grpSpPr>
          <a:xfrm>
            <a:off x="508704" y="1196752"/>
            <a:ext cx="8283775" cy="5505450"/>
            <a:chOff x="506710" y="1196752"/>
            <a:chExt cx="8283775" cy="5505450"/>
          </a:xfrm>
        </p:grpSpPr>
        <p:pic>
          <p:nvPicPr>
            <p:cNvPr id="10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6710" y="1196752"/>
              <a:ext cx="550545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0" name="直接箭头连接符 109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37.2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805788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115.3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9.0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9.4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143938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38.2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325888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114.5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7325888" y="5301208"/>
              <a:ext cx="631904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140.9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8028384" y="5301208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141.1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325888" y="5722303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150.9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32656"/>
            <a:ext cx="83529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" name="TextBox 133"/>
          <p:cNvSpPr txBox="1"/>
          <p:nvPr/>
        </p:nvSpPr>
        <p:spPr>
          <a:xfrm>
            <a:off x="1005782" y="97582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8.4</a:t>
            </a:r>
            <a:endParaRPr lang="zh-CN" altLang="en-US" sz="1200" dirty="0"/>
          </a:p>
        </p:txBody>
      </p:sp>
      <p:sp>
        <p:nvSpPr>
          <p:cNvPr id="135" name="TextBox 134"/>
          <p:cNvSpPr txBox="1"/>
          <p:nvPr/>
        </p:nvSpPr>
        <p:spPr>
          <a:xfrm>
            <a:off x="1865686" y="99090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35.9</a:t>
            </a:r>
            <a:endParaRPr lang="zh-CN" altLang="en-US" sz="1200" dirty="0"/>
          </a:p>
        </p:txBody>
      </p:sp>
      <p:sp>
        <p:nvSpPr>
          <p:cNvPr id="136" name="TextBox 135"/>
          <p:cNvSpPr txBox="1"/>
          <p:nvPr/>
        </p:nvSpPr>
        <p:spPr>
          <a:xfrm>
            <a:off x="3278038" y="97582"/>
            <a:ext cx="556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114.1</a:t>
            </a:r>
            <a:endParaRPr lang="zh-CN" altLang="en-US" sz="1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灯片编号占位符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2FC92C-D51F-4647-A40E-FBE4D934D091}" type="slidenum">
              <a:rPr lang="zh-CN" altLang="en-US"/>
              <a:pPr>
                <a:defRPr/>
              </a:pPr>
              <a:t>12</a:t>
            </a:fld>
            <a:endParaRPr lang="zh-CN" altLang="en-US"/>
          </a:p>
        </p:txBody>
      </p:sp>
      <p:sp>
        <p:nvSpPr>
          <p:cNvPr id="12291" name="TextBox 18"/>
          <p:cNvSpPr txBox="1">
            <a:spLocks noChangeArrowheads="1"/>
          </p:cNvSpPr>
          <p:nvPr/>
        </p:nvSpPr>
        <p:spPr bwMode="auto">
          <a:xfrm>
            <a:off x="500063" y="1517650"/>
            <a:ext cx="47148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PC as data source and receiver.</a:t>
            </a:r>
          </a:p>
          <a:p>
            <a:pPr>
              <a:buFont typeface="Wingdings" pitchFamily="2" charset="2"/>
              <a:buChar char="Ø"/>
            </a:pP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Ethernet.  </a:t>
            </a:r>
          </a:p>
          <a:p>
            <a:pPr>
              <a:buFont typeface="Wingdings" pitchFamily="2" charset="2"/>
              <a:buChar char="Ø"/>
            </a:pP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Optical link 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700213" y="4643438"/>
            <a:ext cx="3300412" cy="13573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FPGA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1985963" y="5143500"/>
            <a:ext cx="71437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FIFO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3271838" y="5143500"/>
            <a:ext cx="151447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Tracking algorithm</a:t>
            </a:r>
            <a:endParaRPr lang="zh-CN" altLang="en-US" dirty="0"/>
          </a:p>
        </p:txBody>
      </p:sp>
      <p:sp>
        <p:nvSpPr>
          <p:cNvPr id="27" name="右箭头 26"/>
          <p:cNvSpPr/>
          <p:nvPr/>
        </p:nvSpPr>
        <p:spPr>
          <a:xfrm>
            <a:off x="2843213" y="5286375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左箭头 27"/>
          <p:cNvSpPr/>
          <p:nvPr/>
        </p:nvSpPr>
        <p:spPr>
          <a:xfrm>
            <a:off x="2843213" y="5572125"/>
            <a:ext cx="285750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31" name="直接箭头连接符 30"/>
          <p:cNvCxnSpPr/>
          <p:nvPr/>
        </p:nvCxnSpPr>
        <p:spPr>
          <a:xfrm>
            <a:off x="776288" y="5643563"/>
            <a:ext cx="1214437" cy="1587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9" name="TextBox 36"/>
          <p:cNvSpPr txBox="1">
            <a:spLocks noChangeArrowheads="1"/>
          </p:cNvSpPr>
          <p:nvPr/>
        </p:nvSpPr>
        <p:spPr bwMode="auto">
          <a:xfrm>
            <a:off x="357188" y="4572000"/>
            <a:ext cx="1416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Ethernet via</a:t>
            </a:r>
          </a:p>
          <a:p>
            <a:r>
              <a:rPr lang="en-US" altLang="zh-CN">
                <a:latin typeface="Calibri" pitchFamily="34" charset="0"/>
              </a:rPr>
              <a:t>Optical Link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12300" name="TextBox 5"/>
          <p:cNvSpPr txBox="1">
            <a:spLocks noChangeArrowheads="1"/>
          </p:cNvSpPr>
          <p:nvPr/>
        </p:nvSpPr>
        <p:spPr bwMode="auto">
          <a:xfrm>
            <a:off x="3571875" y="455613"/>
            <a:ext cx="19850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Setup and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Test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01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1214438"/>
            <a:ext cx="3286125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3857625"/>
            <a:ext cx="3122613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2000250" y="5500688"/>
            <a:ext cx="71437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FIFO</a:t>
            </a:r>
            <a:endParaRPr lang="zh-CN" altLang="en-US" dirty="0"/>
          </a:p>
        </p:txBody>
      </p:sp>
      <p:cxnSp>
        <p:nvCxnSpPr>
          <p:cNvPr id="16" name="直接箭头连接符 15"/>
          <p:cNvCxnSpPr/>
          <p:nvPr/>
        </p:nvCxnSpPr>
        <p:spPr>
          <a:xfrm>
            <a:off x="785813" y="5286375"/>
            <a:ext cx="1214437" cy="1588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4646D-3B11-4FCA-B3FA-48F9617E54D6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512" y="1268760"/>
            <a:ext cx="8513960" cy="522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267744" y="455613"/>
            <a:ext cx="48502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Block diagram of algorithm in VHDL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1340768"/>
            <a:ext cx="833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9822"/>
            <a:ext cx="83439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164779" y="455613"/>
            <a:ext cx="29193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Performance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at FPGA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7544" y="436510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For one event with 100 hits (6 tracks):    7 </a:t>
            </a:r>
            <a:r>
              <a:rPr lang="el-GR" altLang="zh-CN" dirty="0" smtClean="0">
                <a:latin typeface="Times New Roman"/>
                <a:cs typeface="Times New Roman"/>
              </a:rPr>
              <a:t>μ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</a:p>
        </p:txBody>
      </p:sp>
      <p:sp>
        <p:nvSpPr>
          <p:cNvPr id="13" name="矩形 12"/>
          <p:cNvSpPr/>
          <p:nvPr/>
        </p:nvSpPr>
        <p:spPr>
          <a:xfrm>
            <a:off x="899592" y="4869160"/>
            <a:ext cx="1296144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Hit reading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43808" y="4869160"/>
            <a:ext cx="1296144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Road finder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44008" y="4869160"/>
            <a:ext cx="1440160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Pt extraction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588224" y="4869160"/>
            <a:ext cx="1440160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rgbClr val="FF0000"/>
                </a:solidFill>
              </a:rPr>
              <a:t>Pz</a:t>
            </a:r>
            <a:r>
              <a:rPr lang="en-US" altLang="zh-CN" dirty="0" smtClean="0">
                <a:solidFill>
                  <a:srgbClr val="FF0000"/>
                </a:solidFill>
              </a:rPr>
              <a:t> extraction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60032" y="5373216"/>
            <a:ext cx="432048" cy="504056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43608" y="6165304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(100 cc)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71800" y="616530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(50 cc X 6)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139952" y="615601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(120 cc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X 2</a:t>
            </a:r>
            <a:r>
              <a:rPr lang="en-US" altLang="zh-CN" dirty="0" smtClean="0">
                <a:solidFill>
                  <a:srgbClr val="FF0000"/>
                </a:solidFill>
              </a:rPr>
              <a:t> X 6)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16216" y="6156012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(60 cc X 2 X 6)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32240" y="5373216"/>
            <a:ext cx="432048" cy="504056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436096" y="5373216"/>
            <a:ext cx="432048" cy="504056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DFEB649-0153-4B6A-B6CD-4C80AA7E9F2A}" type="slidenum">
              <a:rPr lang="zh-CN" altLang="en-US" smtClean="0"/>
              <a:pPr>
                <a:defRPr/>
              </a:pPr>
              <a:t>14</a:t>
            </a:fld>
            <a:endParaRPr lang="zh-CN" altLang="en-US" dirty="0"/>
          </a:p>
        </p:txBody>
      </p:sp>
      <p:cxnSp>
        <p:nvCxnSpPr>
          <p:cNvPr id="25" name="直接箭头连接符 24"/>
          <p:cNvCxnSpPr>
            <a:stCxn id="23" idx="3"/>
          </p:cNvCxnSpPr>
          <p:nvPr/>
        </p:nvCxnSpPr>
        <p:spPr>
          <a:xfrm>
            <a:off x="5868144" y="5625244"/>
            <a:ext cx="86409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17" idx="3"/>
            <a:endCxn id="23" idx="1"/>
          </p:cNvCxnSpPr>
          <p:nvPr/>
        </p:nvCxnSpPr>
        <p:spPr>
          <a:xfrm>
            <a:off x="5292080" y="5625244"/>
            <a:ext cx="1440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肘形连接符 41"/>
          <p:cNvCxnSpPr/>
          <p:nvPr/>
        </p:nvCxnSpPr>
        <p:spPr>
          <a:xfrm rot="10800000" flipV="1">
            <a:off x="4139954" y="5642586"/>
            <a:ext cx="1224135" cy="269370"/>
          </a:xfrm>
          <a:prstGeom prst="bentConnector3">
            <a:avLst>
              <a:gd name="adj1" fmla="val -106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03848" y="455613"/>
            <a:ext cx="2446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at FPGA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7224" y="1475492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Data flow:  Hit information at PC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  FPGA, extract helix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para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      PC 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1472" y="5867980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PC is used to draw hits and helix in the plot. The helix parameters come from FPGA.</a:t>
            </a: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AE5DD79-E196-4570-BA96-9EE02EE37784}" type="slidenum">
              <a:rPr lang="zh-CN" altLang="en-US"/>
              <a:pPr>
                <a:defRPr/>
              </a:pPr>
              <a:t>15</a:t>
            </a:fld>
            <a:endParaRPr lang="zh-CN" altLang="en-US" dirty="0"/>
          </a:p>
        </p:txBody>
      </p:sp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70421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4646D-3B11-4FCA-B3FA-48F9617E54D6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89040"/>
            <a:ext cx="387811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5570"/>
            <a:ext cx="3816424" cy="263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93168" y="455613"/>
            <a:ext cx="225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Performance test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灯片编号占位符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5DD79-E196-4570-BA96-9EE02EE3778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82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484784"/>
            <a:ext cx="2228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67544" y="2156663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N_gen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number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of generated tracks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with at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least 3 hits in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STT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P_rec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P_gen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|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&lt;  6 sigma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196752"/>
            <a:ext cx="4041253" cy="2592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4646D-3B11-4FCA-B3FA-48F9617E54D6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212976"/>
            <a:ext cx="4032448" cy="272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12977"/>
            <a:ext cx="3888432" cy="268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11760" y="455613"/>
            <a:ext cx="4462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Performance at different event rate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灯片编号占位符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5DD79-E196-4570-BA96-9EE02EE3778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1844824"/>
            <a:ext cx="5782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Number of fake tracks per event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increases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at high event rate.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5DD79-E196-4570-BA96-9EE02EE37784}" type="slidenum">
              <a:rPr lang="zh-CN" altLang="en-US"/>
              <a:pPr>
                <a:defRPr/>
              </a:pPr>
              <a:t>18</a:t>
            </a:fld>
            <a:endParaRPr lang="zh-CN" alt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2857500" y="404664"/>
            <a:ext cx="3454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Summary and Outlook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1150" y="1480716"/>
            <a:ext cx="621510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altLang="zh-CN" sz="24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_pt :  ~ 3.2%     </a:t>
            </a:r>
            <a:r>
              <a:rPr lang="el-GR" altLang="zh-CN" sz="24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: ~ 4.2% 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l-GR" altLang="zh-CN" sz="2400" dirty="0" smtClean="0">
                <a:latin typeface="Times New Roman"/>
                <a:cs typeface="Times New Roman"/>
              </a:rPr>
              <a:t>μ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s/event (6 tracks) ,  140 FPGA  @ 20MHz.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strategy in case of W/O T0.</a:t>
            </a:r>
          </a:p>
          <a:p>
            <a:pPr marL="457200" indent="-457200"/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Next to do: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Include MVD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Expand to Secondary Vertices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Test with a prototype DAQ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395F7-E6C8-44EF-9154-64E545598FCF}" type="slidenum">
              <a:rPr lang="zh-CN" altLang="en-US"/>
              <a:pPr>
                <a:defRPr/>
              </a:pPr>
              <a:t>19</a:t>
            </a:fld>
            <a:endParaRPr lang="zh-CN" altLang="en-US"/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3095625" y="2786063"/>
            <a:ext cx="2833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800">
                <a:latin typeface="Times New Roman" pitchFamily="18" charset="0"/>
                <a:cs typeface="Times New Roman" pitchFamily="18" charset="0"/>
              </a:rPr>
              <a:t>Thank you</a:t>
            </a:r>
            <a:endParaRPr lang="zh-CN" altLang="en-US" sz="4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EB649-0153-4B6A-B6CD-4C80AA7E9F2A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3635896" y="354013"/>
            <a:ext cx="1570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Outline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877" y="1443548"/>
            <a:ext cx="4182171" cy="37856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defRPr/>
            </a:pPr>
            <a:r>
              <a:rPr lang="en-US" altLang="zh-CN" sz="2400" dirty="0">
                <a:latin typeface="Times New Roman" pitchFamily="18" charset="0"/>
                <a:ea typeface="宋体" charset="-122"/>
                <a:cs typeface="Times New Roman" pitchFamily="18" charset="0"/>
              </a:rPr>
              <a:t>1.    </a:t>
            </a:r>
            <a:r>
              <a:rPr lang="en-US" altLang="zh-CN" sz="24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Introduction</a:t>
            </a:r>
            <a:endParaRPr lang="en-US" altLang="zh-CN" sz="2400" dirty="0"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  <a:defRPr/>
            </a:pPr>
            <a:r>
              <a:rPr lang="en-US" altLang="zh-CN" sz="2400" dirty="0">
                <a:latin typeface="Times New Roman" pitchFamily="18" charset="0"/>
                <a:ea typeface="宋体" charset="-122"/>
                <a:cs typeface="Times New Roman" pitchFamily="18" charset="0"/>
              </a:rPr>
              <a:t>2.   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Algorithm</a:t>
            </a:r>
            <a:endParaRPr lang="en-US" altLang="zh-CN" sz="2400" dirty="0"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  <a:buFontTx/>
              <a:buAutoNum type="arabicPeriod" startAt="3"/>
              <a:defRPr/>
            </a:pPr>
            <a:r>
              <a:rPr lang="en-US" altLang="zh-CN" sz="2400" dirty="0"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T0 extraction from tracking</a:t>
            </a:r>
            <a:endParaRPr lang="en-US" altLang="zh-CN" sz="2400" dirty="0"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  <a:buFontTx/>
              <a:buAutoNum type="arabicPeriod" startAt="4"/>
              <a:defRPr/>
            </a:pPr>
            <a:r>
              <a:rPr lang="en-US" altLang="zh-CN" sz="2400" dirty="0"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Tracking at FPGA</a:t>
            </a:r>
            <a:endParaRPr lang="en-US" altLang="zh-CN" sz="2400" dirty="0"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marL="342900" indent="-342900">
              <a:lnSpc>
                <a:spcPct val="200000"/>
              </a:lnSpc>
              <a:defRPr/>
            </a:pPr>
            <a:r>
              <a:rPr lang="en-US" altLang="zh-CN" sz="2400" dirty="0">
                <a:latin typeface="Times New Roman" pitchFamily="18" charset="0"/>
                <a:ea typeface="宋体" charset="-122"/>
                <a:cs typeface="Times New Roman" pitchFamily="18" charset="0"/>
              </a:rPr>
              <a:t>5.    Summary and </a:t>
            </a:r>
            <a:r>
              <a:rPr lang="en-US" altLang="zh-CN" sz="24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Outlook</a:t>
            </a:r>
            <a:endParaRPr lang="zh-CN" altLang="en-US" sz="2400" dirty="0"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" name="TextBox 53"/>
          <p:cNvSpPr txBox="1">
            <a:spLocks noChangeArrowheads="1"/>
          </p:cNvSpPr>
          <p:nvPr/>
        </p:nvSpPr>
        <p:spPr bwMode="auto">
          <a:xfrm>
            <a:off x="3071802" y="455613"/>
            <a:ext cx="30203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Square Root Operation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3308791"/>
            <a:ext cx="35189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 C++           VHDL</a:t>
            </a: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Xc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:  0.7286       0.7278</a:t>
            </a: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Yc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:  161.153    161.138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R:    161.155     161.167    (0.01%)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833" y="4976008"/>
            <a:ext cx="3070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Zi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:    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   C++                 VHDL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29.4 ±5.0       29.23 ±5.1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17.0 ±8.1       16.93 ±8.1</a:t>
            </a:r>
          </a:p>
          <a:p>
            <a:r>
              <a:rPr lang="en-US" altLang="zh-CN" dirty="0" smtClean="0"/>
              <a:t>	</a:t>
            </a:r>
            <a:endParaRPr lang="zh-CN" altLang="en-US" dirty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96752"/>
            <a:ext cx="3130898" cy="205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13279" y="1340768"/>
            <a:ext cx="4689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384 bins in the range of 1 ~ 4,  error ~ 0.4%</a:t>
            </a:r>
          </a:p>
          <a:p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Linear extrapolation,    precision improves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429000"/>
            <a:ext cx="4218920" cy="285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DFEB649-0153-4B6A-B6CD-4C80AA7E9F2A}" type="slidenum">
              <a:rPr lang="zh-CN" altLang="en-US" smtClean="0"/>
              <a:pPr>
                <a:defRPr/>
              </a:pPr>
              <a:t>20</a:t>
            </a:fld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45045" y="622802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z(cm)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67944" y="335699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 smtClean="0"/>
              <a:t>Φ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C5C74-5A38-4A20-9726-E25B08B86922}" type="slidenum">
              <a:rPr lang="zh-CN" altLang="en-US"/>
              <a:pPr>
                <a:defRPr/>
              </a:pPr>
              <a:t>21</a:t>
            </a:fld>
            <a:endParaRPr lang="en-US" altLang="zh-CN"/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2643188"/>
            <a:ext cx="3271838" cy="4071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2643188" y="466725"/>
            <a:ext cx="4221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Structure of PANDA TDAQ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4000500" y="1214438"/>
            <a:ext cx="49291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Time Distribution System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– provide clock for hit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timestamps</a:t>
            </a:r>
          </a:p>
          <a:p>
            <a:pPr>
              <a:buFont typeface="Wingdings" pitchFamily="2" charset="2"/>
              <a:buChar char="Ø"/>
            </a:pPr>
            <a:endParaRPr lang="en-US" altLang="zh-CN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Concentrators/Buffers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– buffering and on the fly data flow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manipulation</a:t>
            </a:r>
          </a:p>
          <a:p>
            <a:pPr>
              <a:buFont typeface="Wingdings" pitchFamily="2" charset="2"/>
              <a:buChar char="Ø"/>
            </a:pPr>
            <a:endParaRPr lang="en-US" altLang="zh-CN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L1 Compute Nodes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– mark hits which might belong to the same event (time slice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en-US" altLang="zh-CN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L2 Feature Extraction Nodes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– combine detector information to extract physical signatures (momentum,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…)</a:t>
            </a:r>
          </a:p>
          <a:p>
            <a:pPr>
              <a:buFont typeface="Wingdings" pitchFamily="2" charset="2"/>
              <a:buChar char="Ø"/>
            </a:pPr>
            <a:endParaRPr lang="en-US" altLang="zh-CN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L3 Event Selection Nodes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– event selection based on a complete reconstruction (PID, vertex, invariant mass, …)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079" y="4725144"/>
            <a:ext cx="2371129" cy="191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6643688" y="5181178"/>
            <a:ext cx="2238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Prototype Trigger-less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Data Acquisition</a:t>
            </a:r>
          </a:p>
          <a:p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altLang="zh-CN" u="sng" dirty="0">
                <a:latin typeface="Times New Roman" pitchFamily="18" charset="0"/>
                <a:cs typeface="Times New Roman" pitchFamily="18" charset="0"/>
              </a:rPr>
              <a:t>Milan Wagner</a:t>
            </a:r>
            <a:endParaRPr lang="zh-CN" altLang="en-US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1214438"/>
            <a:ext cx="3214688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710" y="1196752"/>
            <a:ext cx="550545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763688" y="455613"/>
            <a:ext cx="57935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The Missing Event at Event-based simulation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1628800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Tracks in this event are not well reconstructed. </a:t>
            </a:r>
          </a:p>
        </p:txBody>
      </p:sp>
      <p:sp>
        <p:nvSpPr>
          <p:cNvPr id="8" name="矩形 7"/>
          <p:cNvSpPr/>
          <p:nvPr/>
        </p:nvSpPr>
        <p:spPr>
          <a:xfrm>
            <a:off x="5724128" y="5373216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this case, it is hard to extract a T</a:t>
            </a:r>
            <a:r>
              <a:rPr lang="en-US" altLang="zh-CN" sz="24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灯片编号占位符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4646D-3B11-4FCA-B3FA-48F9617E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tracking_FPGA_50ns_dpm_event_7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8153" y="1600200"/>
            <a:ext cx="4827693" cy="4525963"/>
          </a:xfr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64779" y="455613"/>
            <a:ext cx="3665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at FPGA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-- 20 MHz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7224" y="1214422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Data flow:  Hit information at PC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  FPGA, extract helix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para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      PC 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1472" y="6286520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PC is used to draw hits and helix in the plot. The helix parameters come from FPGA.</a:t>
            </a: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AE5DD79-E196-4570-BA96-9EE02EE37784}" type="slidenum">
              <a:rPr lang="zh-CN" altLang="en-US"/>
              <a:pPr>
                <a:defRPr/>
              </a:pPr>
              <a:t>23</a:t>
            </a:fld>
            <a:endParaRPr lang="zh-CN" altLang="en-US" dirty="0"/>
          </a:p>
        </p:txBody>
      </p:sp>
      <p:pic>
        <p:nvPicPr>
          <p:cNvPr id="10" name="内容占位符 3" descr="tracking_FPGA_300ns_dpm_event_7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91465" y="4252526"/>
            <a:ext cx="1989979" cy="186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Foliennummernplatzhalt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B68BE12-2B12-410F-BA27-B71877CEEFA1}" type="slidenum">
              <a:rPr lang="de-DE" altLang="zh-CN"/>
              <a:pPr>
                <a:defRPr/>
              </a:pPr>
              <a:t>24</a:t>
            </a:fld>
            <a:endParaRPr lang="de-DE" altLang="zh-CN" dirty="0"/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056" name="TextBox 6"/>
          <p:cNvSpPr txBox="1">
            <a:spLocks noChangeArrowheads="1"/>
          </p:cNvSpPr>
          <p:nvPr/>
        </p:nvSpPr>
        <p:spPr bwMode="auto">
          <a:xfrm>
            <a:off x="3347864" y="455613"/>
            <a:ext cx="23843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Strategy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827584" y="2204864"/>
            <a:ext cx="7429500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1560" y="2276872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1) Start from 0 </a:t>
            </a:r>
          </a:p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2) hits in 220 ns window  </a:t>
            </a:r>
          </a:p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3) run tracking algorithm </a:t>
            </a:r>
          </a:p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4) extract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of next event </a:t>
            </a:r>
          </a:p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5) go back to 2)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256830"/>
            <a:ext cx="4185577" cy="405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7544" y="5229200"/>
            <a:ext cx="37314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Two time-based simulations:</a:t>
            </a:r>
          </a:p>
          <a:p>
            <a:pPr marL="457200" indent="-457200">
              <a:buAutoNum type="arabicParenR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single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457200" indent="-457200">
              <a:buAutoNum type="arabicParenR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DPM 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7358063" y="214313"/>
            <a:ext cx="14221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HK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22.7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412776"/>
            <a:ext cx="83529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05782" y="1177702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8.4</a:t>
            </a:r>
            <a:endParaRPr lang="zh-CN" alt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865686" y="1179210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35.9</a:t>
            </a:r>
            <a:endParaRPr lang="zh-CN" alt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278038" y="1177702"/>
            <a:ext cx="556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114.1</a:t>
            </a:r>
            <a:endParaRPr lang="zh-CN" altLang="en-US" sz="1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1340768"/>
            <a:ext cx="833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9822"/>
            <a:ext cx="83439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164779" y="455613"/>
            <a:ext cx="29193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Performance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at FPGA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7544" y="436510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For one event with 100 hits (6 tracks):    7 </a:t>
            </a:r>
            <a:r>
              <a:rPr lang="el-GR" altLang="zh-CN" dirty="0" smtClean="0">
                <a:latin typeface="Times New Roman"/>
                <a:cs typeface="Times New Roman"/>
              </a:rPr>
              <a:t>μ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</a:p>
        </p:txBody>
      </p:sp>
      <p:sp>
        <p:nvSpPr>
          <p:cNvPr id="13" name="矩形 12"/>
          <p:cNvSpPr/>
          <p:nvPr/>
        </p:nvSpPr>
        <p:spPr>
          <a:xfrm>
            <a:off x="899592" y="4869160"/>
            <a:ext cx="1296144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Hit reading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43808" y="4869160"/>
            <a:ext cx="1296144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Road finder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44008" y="4869160"/>
            <a:ext cx="1440160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Pt extraction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588224" y="4869160"/>
            <a:ext cx="1440160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rgbClr val="FF0000"/>
                </a:solidFill>
              </a:rPr>
              <a:t>Pz</a:t>
            </a:r>
            <a:r>
              <a:rPr lang="en-US" altLang="zh-CN" dirty="0" smtClean="0">
                <a:solidFill>
                  <a:srgbClr val="FF0000"/>
                </a:solidFill>
              </a:rPr>
              <a:t> extraction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60032" y="5373216"/>
            <a:ext cx="432048" cy="504056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43608" y="6165304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(100 cc)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71800" y="616530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(50 cc X 6)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139952" y="615601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(120 cc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X 2</a:t>
            </a:r>
            <a:r>
              <a:rPr lang="en-US" altLang="zh-CN" dirty="0" smtClean="0">
                <a:solidFill>
                  <a:srgbClr val="FF0000"/>
                </a:solidFill>
              </a:rPr>
              <a:t> X 6)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16216" y="6156012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(60 cc X 2 X 6)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32240" y="5373216"/>
            <a:ext cx="432048" cy="504056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436096" y="5373216"/>
            <a:ext cx="432048" cy="504056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DFEB649-0153-4B6A-B6CD-4C80AA7E9F2A}" type="slidenum">
              <a:rPr lang="zh-CN" altLang="en-US" smtClean="0"/>
              <a:pPr>
                <a:defRPr/>
              </a:pPr>
              <a:t>25</a:t>
            </a:fld>
            <a:endParaRPr lang="zh-CN" altLang="en-US" dirty="0"/>
          </a:p>
        </p:txBody>
      </p:sp>
      <p:cxnSp>
        <p:nvCxnSpPr>
          <p:cNvPr id="25" name="直接箭头连接符 24"/>
          <p:cNvCxnSpPr>
            <a:stCxn id="23" idx="3"/>
          </p:cNvCxnSpPr>
          <p:nvPr/>
        </p:nvCxnSpPr>
        <p:spPr>
          <a:xfrm>
            <a:off x="5868144" y="5625244"/>
            <a:ext cx="86409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17" idx="3"/>
            <a:endCxn id="23" idx="1"/>
          </p:cNvCxnSpPr>
          <p:nvPr/>
        </p:nvCxnSpPr>
        <p:spPr>
          <a:xfrm>
            <a:off x="5292080" y="5625244"/>
            <a:ext cx="1440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肘形连接符 41"/>
          <p:cNvCxnSpPr/>
          <p:nvPr/>
        </p:nvCxnSpPr>
        <p:spPr>
          <a:xfrm rot="10800000" flipV="1">
            <a:off x="4139954" y="5642586"/>
            <a:ext cx="1224135" cy="269370"/>
          </a:xfrm>
          <a:prstGeom prst="bentConnector3">
            <a:avLst>
              <a:gd name="adj1" fmla="val -106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7358063" y="214313"/>
            <a:ext cx="14221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HK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22.7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6"/>
          <p:cNvGrpSpPr/>
          <p:nvPr/>
        </p:nvGrpSpPr>
        <p:grpSpPr>
          <a:xfrm>
            <a:off x="467544" y="1196752"/>
            <a:ext cx="8322941" cy="5505450"/>
            <a:chOff x="467544" y="1196752"/>
            <a:chExt cx="8322941" cy="5505450"/>
          </a:xfrm>
        </p:grpSpPr>
        <p:grpSp>
          <p:nvGrpSpPr>
            <p:cNvPr id="3" name="组合 27"/>
            <p:cNvGrpSpPr/>
            <p:nvPr/>
          </p:nvGrpSpPr>
          <p:grpSpPr>
            <a:xfrm>
              <a:off x="467544" y="1196752"/>
              <a:ext cx="5616624" cy="5505450"/>
              <a:chOff x="467544" y="1196752"/>
              <a:chExt cx="5616624" cy="5505450"/>
            </a:xfrm>
          </p:grpSpPr>
          <p:pic>
            <p:nvPicPr>
              <p:cNvPr id="44039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67544" y="1196752"/>
                <a:ext cx="5505450" cy="5505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4655635" y="3140968"/>
                <a:ext cx="1428533" cy="307777"/>
              </a:xfrm>
              <a:prstGeom prst="rect">
                <a:avLst/>
              </a:prstGeom>
              <a:solidFill>
                <a:srgbClr val="0070C0">
                  <a:alpha val="45000"/>
                </a:srgb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/>
                  <a:t>#0   T0 = 8.3 ns</a:t>
                </a:r>
                <a:endParaRPr lang="zh-CN" altLang="en-US" sz="14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499992" y="5301208"/>
                <a:ext cx="1527919" cy="30777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/>
                  <a:t>#2   T0 = 31.7 ns</a:t>
                </a:r>
                <a:endParaRPr lang="zh-CN" altLang="en-US" sz="14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139952" y="1700808"/>
                <a:ext cx="1527919" cy="30777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/>
                  <a:t>#1   T0 = 28.0 ns</a:t>
                </a:r>
                <a:endParaRPr lang="zh-CN" altLang="en-US" sz="1400" dirty="0"/>
              </a:p>
            </p:txBody>
          </p:sp>
        </p:grpSp>
        <p:cxnSp>
          <p:nvCxnSpPr>
            <p:cNvPr id="17" name="直接箭头连接符 16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8.3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</p:grpSp>
      <p:pic>
        <p:nvPicPr>
          <p:cNvPr id="27" name="Picture 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4664"/>
            <a:ext cx="75723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37"/>
          <p:cNvGrpSpPr/>
          <p:nvPr/>
        </p:nvGrpSpPr>
        <p:grpSpPr>
          <a:xfrm>
            <a:off x="467544" y="1196752"/>
            <a:ext cx="8322941" cy="5505450"/>
            <a:chOff x="467544" y="1196752"/>
            <a:chExt cx="8322941" cy="5505450"/>
          </a:xfrm>
        </p:grpSpPr>
        <p:grpSp>
          <p:nvGrpSpPr>
            <p:cNvPr id="5" name="组合 25"/>
            <p:cNvGrpSpPr/>
            <p:nvPr/>
          </p:nvGrpSpPr>
          <p:grpSpPr>
            <a:xfrm>
              <a:off x="467544" y="1196752"/>
              <a:ext cx="5616624" cy="5505450"/>
              <a:chOff x="467544" y="1196752"/>
              <a:chExt cx="5616624" cy="5505450"/>
            </a:xfrm>
          </p:grpSpPr>
          <p:pic>
            <p:nvPicPr>
              <p:cNvPr id="60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7544" y="1196752"/>
                <a:ext cx="5505450" cy="5505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4655635" y="3140968"/>
                <a:ext cx="1428533" cy="30777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/>
                  <a:t>#0   T0 = 8.5 ns</a:t>
                </a:r>
                <a:endParaRPr lang="zh-CN" altLang="en-US" sz="14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499992" y="5300719"/>
                <a:ext cx="1527919" cy="307777"/>
              </a:xfrm>
              <a:prstGeom prst="rect">
                <a:avLst/>
              </a:prstGeom>
              <a:solidFill>
                <a:srgbClr val="0070C0">
                  <a:alpha val="45000"/>
                </a:srgb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/>
                  <a:t>#2   T0 = 34.6 ns</a:t>
                </a:r>
                <a:endParaRPr lang="zh-CN" altLang="en-US" sz="140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139952" y="1700808"/>
                <a:ext cx="1527919" cy="30777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/>
                  <a:t>#1   T0 = 36.3 ns</a:t>
                </a:r>
                <a:endParaRPr lang="zh-CN" altLang="en-US" sz="1400" dirty="0"/>
              </a:p>
            </p:txBody>
          </p:sp>
        </p:grpSp>
        <p:cxnSp>
          <p:nvCxnSpPr>
            <p:cNvPr id="40" name="直接箭头连接符 39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8.3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34.6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8.5</a:t>
              </a:r>
            </a:p>
          </p:txBody>
        </p:sp>
      </p:grpSp>
      <p:grpSp>
        <p:nvGrpSpPr>
          <p:cNvPr id="6" name="组合 113"/>
          <p:cNvGrpSpPr/>
          <p:nvPr/>
        </p:nvGrpSpPr>
        <p:grpSpPr>
          <a:xfrm>
            <a:off x="467544" y="1196752"/>
            <a:ext cx="8322941" cy="5505450"/>
            <a:chOff x="467544" y="1196752"/>
            <a:chExt cx="8322941" cy="5505450"/>
          </a:xfrm>
        </p:grpSpPr>
        <p:pic>
          <p:nvPicPr>
            <p:cNvPr id="11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4" y="1196752"/>
              <a:ext cx="550545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" name="TextBox 115"/>
            <p:cNvSpPr txBox="1"/>
            <p:nvPr/>
          </p:nvSpPr>
          <p:spPr>
            <a:xfrm>
              <a:off x="4655635" y="3140968"/>
              <a:ext cx="1428533" cy="307777"/>
            </a:xfrm>
            <a:prstGeom prst="rect">
              <a:avLst/>
            </a:prstGeom>
            <a:solidFill>
              <a:schemeClr val="tx1">
                <a:alpha val="29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#0   T0 = 9.7 ns</a:t>
              </a:r>
              <a:endParaRPr lang="zh-CN" altLang="en-US" sz="14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499992" y="5300719"/>
              <a:ext cx="1527919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#2   T0 = 35.9 ns</a:t>
              </a:r>
              <a:endParaRPr lang="zh-CN" altLang="en-US" sz="14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139952" y="1700808"/>
              <a:ext cx="1613968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112.4 ns</a:t>
              </a:r>
              <a:endParaRPr lang="zh-CN" altLang="en-US" sz="1400" dirty="0"/>
            </a:p>
          </p:txBody>
        </p:sp>
        <p:cxnSp>
          <p:nvCxnSpPr>
            <p:cNvPr id="119" name="直接箭头连接符 118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8.3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34.6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7325888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112.4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8.5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8143938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35.9</a:t>
              </a:r>
            </a:p>
          </p:txBody>
        </p:sp>
      </p:grpSp>
      <p:grpSp>
        <p:nvGrpSpPr>
          <p:cNvPr id="7" name="组合 138"/>
          <p:cNvGrpSpPr/>
          <p:nvPr/>
        </p:nvGrpSpPr>
        <p:grpSpPr>
          <a:xfrm>
            <a:off x="467544" y="1196752"/>
            <a:ext cx="8322941" cy="5505450"/>
            <a:chOff x="467544" y="1196752"/>
            <a:chExt cx="8322941" cy="5505450"/>
          </a:xfrm>
        </p:grpSpPr>
        <p:pic>
          <p:nvPicPr>
            <p:cNvPr id="140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7544" y="1196752"/>
              <a:ext cx="550545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1" name="TextBox 140"/>
            <p:cNvSpPr txBox="1"/>
            <p:nvPr/>
          </p:nvSpPr>
          <p:spPr>
            <a:xfrm>
              <a:off x="611560" y="2996952"/>
              <a:ext cx="1627305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128.0 ns</a:t>
              </a:r>
              <a:endParaRPr lang="zh-CN" altLang="en-US" sz="1400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644008" y="4509120"/>
              <a:ext cx="1627305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137.2 ns</a:t>
              </a:r>
              <a:endParaRPr lang="zh-CN" altLang="en-US" sz="1400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755576" y="1628800"/>
              <a:ext cx="1627305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146.1 ns</a:t>
              </a:r>
              <a:endParaRPr lang="zh-CN" altLang="en-US" sz="1400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827584" y="5013176"/>
              <a:ext cx="1627305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127.2 ns</a:t>
              </a:r>
              <a:endParaRPr lang="zh-CN" altLang="en-US" sz="1400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4655635" y="3140968"/>
              <a:ext cx="1527919" cy="307777"/>
            </a:xfrm>
            <a:prstGeom prst="rect">
              <a:avLst/>
            </a:prstGeom>
            <a:solidFill>
              <a:schemeClr val="tx1">
                <a:alpha val="29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#0   T0 = 65.7 ns</a:t>
              </a:r>
              <a:endParaRPr lang="zh-CN" altLang="en-US" sz="1400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139952" y="1700808"/>
              <a:ext cx="1613968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116.0 ns</a:t>
              </a:r>
              <a:endParaRPr lang="zh-CN" altLang="en-US" sz="1400" dirty="0"/>
            </a:p>
          </p:txBody>
        </p:sp>
        <p:cxnSp>
          <p:nvCxnSpPr>
            <p:cNvPr id="147" name="直接箭头连接符 146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8.3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34.6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7325888" y="4417367"/>
              <a:ext cx="618567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112.4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7325888" y="494947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128.0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05788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116.0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8.5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8143938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35.9</a:t>
              </a:r>
            </a:p>
          </p:txBody>
        </p:sp>
      </p:grpSp>
      <p:grpSp>
        <p:nvGrpSpPr>
          <p:cNvPr id="8" name="组合 168"/>
          <p:cNvGrpSpPr/>
          <p:nvPr/>
        </p:nvGrpSpPr>
        <p:grpSpPr>
          <a:xfrm>
            <a:off x="467544" y="1196752"/>
            <a:ext cx="8322941" cy="5505450"/>
            <a:chOff x="467544" y="1196752"/>
            <a:chExt cx="8322941" cy="5505450"/>
          </a:xfrm>
        </p:grpSpPr>
        <p:pic>
          <p:nvPicPr>
            <p:cNvPr id="170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7544" y="1196752"/>
              <a:ext cx="550545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1" name="TextBox 170"/>
            <p:cNvSpPr txBox="1"/>
            <p:nvPr/>
          </p:nvSpPr>
          <p:spPr>
            <a:xfrm>
              <a:off x="4644008" y="4509120"/>
              <a:ext cx="1627305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138.4 ns</a:t>
              </a:r>
              <a:endParaRPr lang="zh-CN" altLang="en-US" sz="1400" dirty="0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4655635" y="3140968"/>
              <a:ext cx="1527919" cy="307777"/>
            </a:xfrm>
            <a:prstGeom prst="rect">
              <a:avLst/>
            </a:prstGeom>
            <a:solidFill>
              <a:schemeClr val="tx1">
                <a:alpha val="29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#0   T0 = 67.8 ns</a:t>
              </a:r>
              <a:endParaRPr lang="zh-CN" altLang="en-US" sz="1400" dirty="0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4139952" y="1700808"/>
              <a:ext cx="1613968" cy="307777"/>
            </a:xfrm>
            <a:prstGeom prst="rect">
              <a:avLst/>
            </a:prstGeom>
            <a:solidFill>
              <a:schemeClr val="tx1">
                <a:alpha val="29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116.6 ns</a:t>
              </a:r>
              <a:endParaRPr lang="zh-CN" altLang="en-US" sz="1400" dirty="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611560" y="2996952"/>
              <a:ext cx="1627305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128.0 ns</a:t>
              </a:r>
              <a:endParaRPr lang="zh-CN" altLang="en-US" sz="1400" dirty="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755576" y="1628800"/>
              <a:ext cx="1627305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147.4 ns</a:t>
              </a:r>
              <a:endParaRPr lang="zh-CN" altLang="en-US" sz="1400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827584" y="5013176"/>
              <a:ext cx="1627305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158.1 ns</a:t>
              </a:r>
              <a:endParaRPr lang="zh-CN" altLang="en-US" sz="1400" dirty="0"/>
            </a:p>
          </p:txBody>
        </p:sp>
        <p:cxnSp>
          <p:nvCxnSpPr>
            <p:cNvPr id="177" name="直接箭头连接符 176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8.3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34.6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7325888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112.4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7325888" y="4949471"/>
              <a:ext cx="631904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128.0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805788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116.0</a:t>
              </a: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8044552" y="4940679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128.0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7325888" y="5301208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138.4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8.5</a:t>
              </a: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8143938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35.9</a:t>
              </a:r>
            </a:p>
          </p:txBody>
        </p:sp>
      </p:grpSp>
      <p:grpSp>
        <p:nvGrpSpPr>
          <p:cNvPr id="9" name="组合 235"/>
          <p:cNvGrpSpPr/>
          <p:nvPr/>
        </p:nvGrpSpPr>
        <p:grpSpPr>
          <a:xfrm>
            <a:off x="462750" y="1196752"/>
            <a:ext cx="8327735" cy="5505450"/>
            <a:chOff x="462750" y="1196752"/>
            <a:chExt cx="8327735" cy="5505450"/>
          </a:xfrm>
        </p:grpSpPr>
        <p:pic>
          <p:nvPicPr>
            <p:cNvPr id="237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2750" y="1196752"/>
              <a:ext cx="550545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8" name="TextBox 237"/>
            <p:cNvSpPr txBox="1"/>
            <p:nvPr/>
          </p:nvSpPr>
          <p:spPr>
            <a:xfrm>
              <a:off x="611560" y="2996952"/>
              <a:ext cx="1627305" cy="307777"/>
            </a:xfrm>
            <a:prstGeom prst="rect">
              <a:avLst/>
            </a:prstGeom>
            <a:solidFill>
              <a:schemeClr val="tx1">
                <a:alpha val="29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128.1 ns</a:t>
              </a:r>
              <a:endParaRPr lang="zh-CN" altLang="en-US" sz="1400" dirty="0"/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755576" y="1628800"/>
              <a:ext cx="1627305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147.4 ns</a:t>
              </a:r>
              <a:endParaRPr lang="zh-CN" altLang="en-US" sz="1400" dirty="0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827584" y="5013176"/>
              <a:ext cx="1627305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167.0 ns</a:t>
              </a:r>
              <a:endParaRPr lang="zh-CN" altLang="en-US" sz="1400" dirty="0"/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4644008" y="4509120"/>
              <a:ext cx="1627305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139.2 ns</a:t>
              </a:r>
              <a:endParaRPr lang="zh-CN" altLang="en-US" sz="1400" dirty="0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4655635" y="3140968"/>
              <a:ext cx="1527919" cy="307777"/>
            </a:xfrm>
            <a:prstGeom prst="rect">
              <a:avLst/>
            </a:prstGeom>
            <a:solidFill>
              <a:schemeClr val="tx1">
                <a:alpha val="29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#0   T0 = 97.0 ns</a:t>
              </a:r>
              <a:endParaRPr lang="zh-CN" altLang="en-US" sz="1400" dirty="0"/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4139952" y="1700808"/>
              <a:ext cx="1613968" cy="307777"/>
            </a:xfrm>
            <a:prstGeom prst="rect">
              <a:avLst/>
            </a:prstGeom>
            <a:solidFill>
              <a:schemeClr val="tx1">
                <a:alpha val="29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117.1 ns</a:t>
              </a:r>
              <a:endParaRPr lang="zh-CN" altLang="en-US" sz="1400" dirty="0"/>
            </a:p>
          </p:txBody>
        </p:sp>
        <p:cxnSp>
          <p:nvCxnSpPr>
            <p:cNvPr id="244" name="直接箭头连接符 243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接连接符 244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接连接符 245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接连接符 246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接连接符 248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接连接符 249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extBox 250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8.3</a:t>
              </a: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34.6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7325888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112.4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7325888" y="494947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128.0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805788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116.0</a:t>
              </a: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8044552" y="4940679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128.0</a:t>
              </a: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7325888" y="5301208"/>
              <a:ext cx="631904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138.4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8028384" y="5301208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139.2</a:t>
              </a: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7325888" y="5722303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147.4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8.5</a:t>
              </a: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8143938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35.9</a:t>
              </a:r>
            </a:p>
          </p:txBody>
        </p:sp>
      </p:grpSp>
      <p:sp>
        <p:nvSpPr>
          <p:cNvPr id="270" name="TextBox 7"/>
          <p:cNvSpPr txBox="1">
            <a:spLocks noChangeArrowheads="1"/>
          </p:cNvSpPr>
          <p:nvPr/>
        </p:nvSpPr>
        <p:spPr bwMode="auto">
          <a:xfrm>
            <a:off x="7721816" y="0"/>
            <a:ext cx="14221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HK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22.7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1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B68BE12-2B12-410F-BA27-B71877CEEFA1}" type="slidenum">
              <a:rPr lang="de-DE" altLang="zh-CN"/>
              <a:pPr>
                <a:defRPr/>
              </a:pPr>
              <a:t>26</a:t>
            </a:fld>
            <a:endParaRPr lang="de-DE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8195" name="TextBox 53"/>
          <p:cNvSpPr txBox="1">
            <a:spLocks noChangeArrowheads="1"/>
          </p:cNvSpPr>
          <p:nvPr/>
        </p:nvSpPr>
        <p:spPr bwMode="auto">
          <a:xfrm>
            <a:off x="1214414" y="455613"/>
            <a:ext cx="70993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Improve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Momentum Resolution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-- using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 2</a:t>
            </a:r>
            <a:r>
              <a:rPr lang="en-US" altLang="zh-CN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iteration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3929063"/>
            <a:ext cx="35814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3929063"/>
            <a:ext cx="35814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Box 32"/>
          <p:cNvSpPr txBox="1">
            <a:spLocks noChangeArrowheads="1"/>
          </p:cNvSpPr>
          <p:nvPr/>
        </p:nvSpPr>
        <p:spPr bwMode="auto">
          <a:xfrm>
            <a:off x="4214813" y="1571625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Pt(input)         1</a:t>
            </a:r>
            <a:r>
              <a:rPr lang="en-US" altLang="zh-CN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iteration         2</a:t>
            </a:r>
            <a:r>
              <a:rPr lang="en-US" altLang="zh-CN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iteration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0.2GeV/c :   0.195 ±0.0068    0.195±0.0068 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0.5GeV/c :   0.5     ±0.0212    0.5    ± 0.0164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1.0GeV/c :   0.99   ±0.0595    1.0    ± 0.0317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2.0GeV/c :   1.85   ±0.213      2.0    ± 0.073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>
              <a:latin typeface="Calibri" pitchFamily="34" charset="0"/>
            </a:endParaRPr>
          </a:p>
        </p:txBody>
      </p:sp>
      <p:sp>
        <p:nvSpPr>
          <p:cNvPr id="41994" name="灯片编号占位符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B8820EF-9650-4E37-A3D2-B95CA46734CD}" type="slidenum">
              <a:rPr lang="zh-CN" altLang="en-US"/>
              <a:pPr>
                <a:defRPr/>
              </a:pPr>
              <a:t>27</a:t>
            </a:fld>
            <a:endParaRPr lang="zh-CN" altLang="en-US"/>
          </a:p>
        </p:txBody>
      </p:sp>
      <p:sp>
        <p:nvSpPr>
          <p:cNvPr id="8203" name="TextBox 64"/>
          <p:cNvSpPr txBox="1">
            <a:spLocks noChangeArrowheads="1"/>
          </p:cNvSpPr>
          <p:nvPr/>
        </p:nvSpPr>
        <p:spPr bwMode="auto">
          <a:xfrm>
            <a:off x="3519488" y="6396038"/>
            <a:ext cx="985837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latin typeface="Calibri" pitchFamily="34" charset="0"/>
              </a:rPr>
              <a:t>Pt(GeV/c)</a:t>
            </a:r>
            <a:endParaRPr lang="zh-CN" altLang="en-US" sz="1600">
              <a:latin typeface="Calibri" pitchFamily="34" charset="0"/>
            </a:endParaRPr>
          </a:p>
        </p:txBody>
      </p:sp>
      <p:sp>
        <p:nvSpPr>
          <p:cNvPr id="8204" name="TextBox 64"/>
          <p:cNvSpPr txBox="1">
            <a:spLocks noChangeArrowheads="1"/>
          </p:cNvSpPr>
          <p:nvPr/>
        </p:nvSpPr>
        <p:spPr bwMode="auto">
          <a:xfrm>
            <a:off x="7316788" y="6338888"/>
            <a:ext cx="985837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latin typeface="Calibri" pitchFamily="34" charset="0"/>
              </a:rPr>
              <a:t>Pt(GeV/c)</a:t>
            </a:r>
            <a:endParaRPr lang="zh-CN" altLang="en-US" sz="1600">
              <a:latin typeface="Calibri" pitchFamily="34" charset="0"/>
            </a:endParaRPr>
          </a:p>
        </p:txBody>
      </p:sp>
      <p:sp>
        <p:nvSpPr>
          <p:cNvPr id="8205" name="矩形 27"/>
          <p:cNvSpPr>
            <a:spLocks noChangeArrowheads="1"/>
          </p:cNvSpPr>
          <p:nvPr/>
        </p:nvSpPr>
        <p:spPr bwMode="auto">
          <a:xfrm>
            <a:off x="1214438" y="4143375"/>
            <a:ext cx="1287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baseline="3000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 iteration </a:t>
            </a:r>
            <a:endParaRPr lang="zh-CN" altLang="en-US"/>
          </a:p>
        </p:txBody>
      </p:sp>
      <p:sp>
        <p:nvSpPr>
          <p:cNvPr id="8206" name="矩形 28"/>
          <p:cNvSpPr>
            <a:spLocks noChangeArrowheads="1"/>
          </p:cNvSpPr>
          <p:nvPr/>
        </p:nvSpPr>
        <p:spPr bwMode="auto">
          <a:xfrm>
            <a:off x="5072063" y="4143375"/>
            <a:ext cx="1281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baseline="3000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 iteration</a:t>
            </a:r>
            <a:endParaRPr lang="zh-CN" altLang="en-US"/>
          </a:p>
        </p:txBody>
      </p:sp>
      <p:grpSp>
        <p:nvGrpSpPr>
          <p:cNvPr id="2" name="组合 35"/>
          <p:cNvGrpSpPr/>
          <p:nvPr/>
        </p:nvGrpSpPr>
        <p:grpSpPr>
          <a:xfrm>
            <a:off x="642938" y="1428761"/>
            <a:ext cx="4671723" cy="3643313"/>
            <a:chOff x="642938" y="1428761"/>
            <a:chExt cx="4671723" cy="3643313"/>
          </a:xfrm>
        </p:grpSpPr>
        <p:grpSp>
          <p:nvGrpSpPr>
            <p:cNvPr id="3" name="组合 34"/>
            <p:cNvGrpSpPr/>
            <p:nvPr/>
          </p:nvGrpSpPr>
          <p:grpSpPr>
            <a:xfrm>
              <a:off x="642938" y="1428761"/>
              <a:ext cx="4614960" cy="3643313"/>
              <a:chOff x="642938" y="1285875"/>
              <a:chExt cx="4614960" cy="3643313"/>
            </a:xfrm>
          </p:grpSpPr>
          <p:grpSp>
            <p:nvGrpSpPr>
              <p:cNvPr id="4" name="组合 19"/>
              <p:cNvGrpSpPr>
                <a:grpSpLocks/>
              </p:cNvGrpSpPr>
              <p:nvPr/>
            </p:nvGrpSpPr>
            <p:grpSpPr bwMode="auto">
              <a:xfrm>
                <a:off x="642938" y="1285875"/>
                <a:ext cx="4614960" cy="3643313"/>
                <a:chOff x="285750" y="1857364"/>
                <a:chExt cx="5717058" cy="4536976"/>
              </a:xfrm>
            </p:grpSpPr>
            <p:cxnSp>
              <p:nvCxnSpPr>
                <p:cNvPr id="21" name="直接箭头连接符 20"/>
                <p:cNvCxnSpPr/>
                <p:nvPr/>
              </p:nvCxnSpPr>
              <p:spPr bwMode="auto">
                <a:xfrm>
                  <a:off x="570908" y="4769332"/>
                  <a:ext cx="3185909" cy="197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箭头连接符 21"/>
                <p:cNvCxnSpPr/>
                <p:nvPr/>
              </p:nvCxnSpPr>
              <p:spPr bwMode="auto">
                <a:xfrm rot="5400000" flipH="1" flipV="1">
                  <a:off x="-803096" y="3383538"/>
                  <a:ext cx="2771608" cy="393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椭圆 22"/>
                <p:cNvSpPr/>
                <p:nvPr/>
              </p:nvSpPr>
              <p:spPr bwMode="auto">
                <a:xfrm>
                  <a:off x="2053732" y="2357519"/>
                  <a:ext cx="353990" cy="34398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4" name="椭圆 23"/>
                <p:cNvSpPr/>
                <p:nvPr/>
              </p:nvSpPr>
              <p:spPr bwMode="auto">
                <a:xfrm>
                  <a:off x="1286754" y="2644168"/>
                  <a:ext cx="353990" cy="345957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5" name="椭圆 24"/>
                <p:cNvSpPr/>
                <p:nvPr/>
              </p:nvSpPr>
              <p:spPr bwMode="auto">
                <a:xfrm>
                  <a:off x="661372" y="2962449"/>
                  <a:ext cx="707980" cy="69389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6" name="椭圆 25"/>
                <p:cNvSpPr/>
                <p:nvPr/>
              </p:nvSpPr>
              <p:spPr bwMode="auto">
                <a:xfrm>
                  <a:off x="2643715" y="1900856"/>
                  <a:ext cx="141596" cy="138383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7" name="椭圆 26"/>
                <p:cNvSpPr/>
                <p:nvPr/>
              </p:nvSpPr>
              <p:spPr bwMode="auto">
                <a:xfrm>
                  <a:off x="3221899" y="1857364"/>
                  <a:ext cx="707980" cy="69389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8214" name="TextBox 64"/>
                <p:cNvSpPr txBox="1">
                  <a:spLocks noChangeArrowheads="1"/>
                </p:cNvSpPr>
                <p:nvPr/>
              </p:nvSpPr>
              <p:spPr bwMode="auto">
                <a:xfrm>
                  <a:off x="3540745" y="4702743"/>
                  <a:ext cx="284088" cy="369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>
                      <a:latin typeface="Calibri" pitchFamily="34" charset="0"/>
                    </a:rPr>
                    <a:t>x</a:t>
                  </a:r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8215" name="TextBox 65"/>
                <p:cNvSpPr txBox="1">
                  <a:spLocks noChangeArrowheads="1"/>
                </p:cNvSpPr>
                <p:nvPr/>
              </p:nvSpPr>
              <p:spPr bwMode="auto">
                <a:xfrm>
                  <a:off x="285750" y="1932699"/>
                  <a:ext cx="296914" cy="369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>
                      <a:latin typeface="Calibri" pitchFamily="34" charset="0"/>
                    </a:rPr>
                    <a:t>y</a:t>
                  </a:r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30" name="弧形 29"/>
                <p:cNvSpPr/>
                <p:nvPr/>
              </p:nvSpPr>
              <p:spPr>
                <a:xfrm>
                  <a:off x="1178713" y="1857364"/>
                  <a:ext cx="4824095" cy="4536976"/>
                </a:xfrm>
                <a:prstGeom prst="arc">
                  <a:avLst>
                    <a:gd name="adj1" fmla="val 11061594"/>
                    <a:gd name="adj2" fmla="val 16211636"/>
                  </a:avLst>
                </a:prstGeom>
                <a:ln>
                  <a:solidFill>
                    <a:srgbClr val="0000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cxnSp>
            <p:nvCxnSpPr>
              <p:cNvPr id="31" name="直接连接符 30"/>
              <p:cNvCxnSpPr/>
              <p:nvPr/>
            </p:nvCxnSpPr>
            <p:spPr>
              <a:xfrm rot="10800000">
                <a:off x="1238250" y="2462213"/>
                <a:ext cx="1833563" cy="60960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00" name="TextBox 31"/>
              <p:cNvSpPr txBox="1">
                <a:spLocks noChangeArrowheads="1"/>
              </p:cNvSpPr>
              <p:nvPr/>
            </p:nvSpPr>
            <p:spPr bwMode="auto">
              <a:xfrm>
                <a:off x="2928938" y="2571750"/>
                <a:ext cx="884237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latin typeface="Calibri" pitchFamily="34" charset="0"/>
                  </a:rPr>
                  <a:t>x</a:t>
                </a:r>
                <a:r>
                  <a:rPr lang="en-US" altLang="zh-CN" baseline="-25000">
                    <a:latin typeface="Calibri" pitchFamily="34" charset="0"/>
                  </a:rPr>
                  <a:t>c</a:t>
                </a:r>
                <a:r>
                  <a:rPr lang="en-US" altLang="zh-CN">
                    <a:latin typeface="Calibri" pitchFamily="34" charset="0"/>
                  </a:rPr>
                  <a:t>, y</a:t>
                </a:r>
                <a:r>
                  <a:rPr lang="en-US" altLang="zh-CN" baseline="-25000">
                    <a:latin typeface="Calibri" pitchFamily="34" charset="0"/>
                  </a:rPr>
                  <a:t>c</a:t>
                </a:r>
                <a:r>
                  <a:rPr lang="en-US" altLang="zh-CN">
                    <a:latin typeface="Calibri" pitchFamily="34" charset="0"/>
                  </a:rPr>
                  <a:t>, R</a:t>
                </a:r>
                <a:endParaRPr lang="zh-CN" altLang="en-US">
                  <a:latin typeface="Calibri" pitchFamily="34" charset="0"/>
                </a:endParaRP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3283093" y="1574482"/>
                <a:ext cx="37612" cy="67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2582935" y="1376980"/>
                <a:ext cx="37612" cy="67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2193920" y="1838124"/>
                <a:ext cx="37612" cy="67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582060" y="2060848"/>
                <a:ext cx="37612" cy="67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222020" y="2459004"/>
                <a:ext cx="37612" cy="676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弧形 45"/>
            <p:cNvSpPr/>
            <p:nvPr/>
          </p:nvSpPr>
          <p:spPr bwMode="auto">
            <a:xfrm>
              <a:off x="1420524" y="1428761"/>
              <a:ext cx="3894137" cy="3643313"/>
            </a:xfrm>
            <a:prstGeom prst="arc">
              <a:avLst>
                <a:gd name="adj1" fmla="val 11061594"/>
                <a:gd name="adj2" fmla="val 16211636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76466-A3EC-4E29-89C7-B33F83B8C167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  <p:grpSp>
        <p:nvGrpSpPr>
          <p:cNvPr id="18435" name="组合 67"/>
          <p:cNvGrpSpPr>
            <a:grpSpLocks/>
          </p:cNvGrpSpPr>
          <p:nvPr/>
        </p:nvGrpSpPr>
        <p:grpSpPr bwMode="auto">
          <a:xfrm>
            <a:off x="642938" y="1643063"/>
            <a:ext cx="3857625" cy="2000250"/>
            <a:chOff x="642938" y="1643064"/>
            <a:chExt cx="3857625" cy="2000250"/>
          </a:xfrm>
        </p:grpSpPr>
        <p:sp>
          <p:nvSpPr>
            <p:cNvPr id="5" name="椭圆 4"/>
            <p:cNvSpPr/>
            <p:nvPr/>
          </p:nvSpPr>
          <p:spPr bwMode="auto">
            <a:xfrm>
              <a:off x="1858963" y="2628901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 bwMode="auto">
            <a:xfrm>
              <a:off x="2205038" y="2628901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1166813" y="2628901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1512888" y="2628901"/>
              <a:ext cx="346075" cy="361950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5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1685925" y="2954339"/>
              <a:ext cx="346075" cy="361950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4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>
              <a:off x="2032000" y="2954339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1339850" y="2954339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 bwMode="auto">
            <a:xfrm>
              <a:off x="1685925" y="2303464"/>
              <a:ext cx="346075" cy="361950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8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 bwMode="auto">
            <a:xfrm>
              <a:off x="2032000" y="2303464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993775" y="2303464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1339850" y="2303464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3246438" y="2632076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3592513" y="2632076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 bwMode="auto">
            <a:xfrm>
              <a:off x="2554288" y="2632076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 bwMode="auto">
            <a:xfrm>
              <a:off x="2900363" y="2632076"/>
              <a:ext cx="346075" cy="361950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6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3073400" y="2308226"/>
              <a:ext cx="346075" cy="360363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7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3419475" y="2308226"/>
              <a:ext cx="346075" cy="36036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 bwMode="auto">
            <a:xfrm>
              <a:off x="2381250" y="2308226"/>
              <a:ext cx="346075" cy="36036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 bwMode="auto">
            <a:xfrm>
              <a:off x="2727325" y="2308226"/>
              <a:ext cx="346075" cy="36036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 bwMode="auto">
            <a:xfrm>
              <a:off x="3236913" y="3270251"/>
              <a:ext cx="346075" cy="360363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2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 bwMode="auto">
            <a:xfrm>
              <a:off x="2544763" y="3270251"/>
              <a:ext cx="346075" cy="36036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 bwMode="auto">
            <a:xfrm>
              <a:off x="2890838" y="3270251"/>
              <a:ext cx="346075" cy="36036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 bwMode="auto">
            <a:xfrm>
              <a:off x="3063875" y="2944814"/>
              <a:ext cx="346075" cy="360362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3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 bwMode="auto">
            <a:xfrm>
              <a:off x="3409950" y="2944814"/>
              <a:ext cx="346075" cy="36036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 bwMode="auto">
            <a:xfrm>
              <a:off x="2371725" y="2944814"/>
              <a:ext cx="346075" cy="36036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 bwMode="auto">
            <a:xfrm>
              <a:off x="2717800" y="2944814"/>
              <a:ext cx="346075" cy="36036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 bwMode="auto">
            <a:xfrm>
              <a:off x="1836738" y="3281364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 bwMode="auto">
            <a:xfrm>
              <a:off x="2182813" y="3281364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1490663" y="3281364"/>
              <a:ext cx="346075" cy="361950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1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 bwMode="auto">
            <a:xfrm>
              <a:off x="1704975" y="1670051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 bwMode="auto">
            <a:xfrm>
              <a:off x="2051050" y="1670051"/>
              <a:ext cx="346075" cy="361950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..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 bwMode="auto">
            <a:xfrm>
              <a:off x="1012825" y="1670051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 bwMode="auto">
            <a:xfrm>
              <a:off x="1358900" y="1670051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 bwMode="auto">
            <a:xfrm>
              <a:off x="3255963" y="1984376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 bwMode="auto">
            <a:xfrm>
              <a:off x="3602038" y="1984376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 bwMode="auto">
            <a:xfrm>
              <a:off x="2563813" y="1984376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 bwMode="auto">
            <a:xfrm>
              <a:off x="2909888" y="1984376"/>
              <a:ext cx="346075" cy="361950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..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 bwMode="auto">
            <a:xfrm>
              <a:off x="3082925" y="1660526"/>
              <a:ext cx="346075" cy="360363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..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 bwMode="auto">
            <a:xfrm>
              <a:off x="3429000" y="1660526"/>
              <a:ext cx="346075" cy="36036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 bwMode="auto">
            <a:xfrm>
              <a:off x="2390775" y="1660526"/>
              <a:ext cx="346075" cy="36036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 bwMode="auto">
            <a:xfrm>
              <a:off x="2736850" y="1660526"/>
              <a:ext cx="346075" cy="36036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 bwMode="auto">
            <a:xfrm>
              <a:off x="1855788" y="1997076"/>
              <a:ext cx="346075" cy="361950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9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 bwMode="auto">
            <a:xfrm>
              <a:off x="2201863" y="1997076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 bwMode="auto">
            <a:xfrm>
              <a:off x="1163638" y="1997076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 bwMode="auto">
            <a:xfrm>
              <a:off x="1509713" y="1997076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 bwMode="auto">
            <a:xfrm>
              <a:off x="3762375" y="2309814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 bwMode="auto">
            <a:xfrm>
              <a:off x="3952875" y="2001839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 bwMode="auto">
            <a:xfrm>
              <a:off x="3794125" y="1662114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 bwMode="auto">
            <a:xfrm>
              <a:off x="4154488" y="1692276"/>
              <a:ext cx="346075" cy="36036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 bwMode="auto">
            <a:xfrm>
              <a:off x="803275" y="1981201"/>
              <a:ext cx="346075" cy="36036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 bwMode="auto">
            <a:xfrm>
              <a:off x="642938" y="1643064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" name="组合 68"/>
          <p:cNvGrpSpPr/>
          <p:nvPr/>
        </p:nvGrpSpPr>
        <p:grpSpPr>
          <a:xfrm rot="3498044">
            <a:off x="2839860" y="3088265"/>
            <a:ext cx="3857625" cy="2000250"/>
            <a:chOff x="642938" y="1643064"/>
            <a:chExt cx="3857625" cy="2000250"/>
          </a:xfrm>
          <a:noFill/>
        </p:grpSpPr>
        <p:sp>
          <p:nvSpPr>
            <p:cNvPr id="70" name="椭圆 69"/>
            <p:cNvSpPr/>
            <p:nvPr/>
          </p:nvSpPr>
          <p:spPr bwMode="auto">
            <a:xfrm>
              <a:off x="1858963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 bwMode="auto">
            <a:xfrm>
              <a:off x="2205038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 bwMode="auto">
            <a:xfrm>
              <a:off x="1166814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 bwMode="auto">
            <a:xfrm>
              <a:off x="1512888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 bwMode="auto">
            <a:xfrm>
              <a:off x="1685925" y="2954339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5" name="椭圆 74"/>
            <p:cNvSpPr/>
            <p:nvPr/>
          </p:nvSpPr>
          <p:spPr bwMode="auto">
            <a:xfrm>
              <a:off x="2032000" y="2954339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 bwMode="auto">
            <a:xfrm>
              <a:off x="1339850" y="2954339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7" name="椭圆 76"/>
            <p:cNvSpPr/>
            <p:nvPr/>
          </p:nvSpPr>
          <p:spPr bwMode="auto">
            <a:xfrm>
              <a:off x="1685925" y="23034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 bwMode="auto">
            <a:xfrm>
              <a:off x="2032000" y="23034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 bwMode="auto">
            <a:xfrm>
              <a:off x="993775" y="23034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 bwMode="auto">
            <a:xfrm>
              <a:off x="1339850" y="2303465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 bwMode="auto">
            <a:xfrm>
              <a:off x="3246438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 bwMode="auto">
            <a:xfrm>
              <a:off x="3592513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 bwMode="auto">
            <a:xfrm>
              <a:off x="2554288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4" name="椭圆 83"/>
            <p:cNvSpPr/>
            <p:nvPr/>
          </p:nvSpPr>
          <p:spPr bwMode="auto">
            <a:xfrm>
              <a:off x="2900363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 bwMode="auto">
            <a:xfrm>
              <a:off x="3073400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 bwMode="auto">
            <a:xfrm>
              <a:off x="3419475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 bwMode="auto">
            <a:xfrm>
              <a:off x="2381250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 bwMode="auto">
            <a:xfrm>
              <a:off x="2727325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 bwMode="auto">
            <a:xfrm>
              <a:off x="3236914" y="3270252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0" name="椭圆 89"/>
            <p:cNvSpPr/>
            <p:nvPr/>
          </p:nvSpPr>
          <p:spPr bwMode="auto">
            <a:xfrm>
              <a:off x="2544763" y="3270252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1" name="椭圆 90"/>
            <p:cNvSpPr/>
            <p:nvPr/>
          </p:nvSpPr>
          <p:spPr bwMode="auto">
            <a:xfrm>
              <a:off x="2890838" y="3270252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2" name="椭圆 91"/>
            <p:cNvSpPr/>
            <p:nvPr/>
          </p:nvSpPr>
          <p:spPr bwMode="auto">
            <a:xfrm>
              <a:off x="3063875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3" name="椭圆 92"/>
            <p:cNvSpPr/>
            <p:nvPr/>
          </p:nvSpPr>
          <p:spPr bwMode="auto">
            <a:xfrm>
              <a:off x="3409950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 bwMode="auto">
            <a:xfrm>
              <a:off x="2371725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 bwMode="auto">
            <a:xfrm>
              <a:off x="2717800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 bwMode="auto">
            <a:xfrm>
              <a:off x="1836738" y="32813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 bwMode="auto">
            <a:xfrm>
              <a:off x="2182814" y="32813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 bwMode="auto">
            <a:xfrm>
              <a:off x="1490663" y="32813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9" name="椭圆 98"/>
            <p:cNvSpPr/>
            <p:nvPr/>
          </p:nvSpPr>
          <p:spPr bwMode="auto">
            <a:xfrm>
              <a:off x="1704975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 bwMode="auto">
            <a:xfrm>
              <a:off x="2051050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1" name="椭圆 100"/>
            <p:cNvSpPr/>
            <p:nvPr/>
          </p:nvSpPr>
          <p:spPr bwMode="auto">
            <a:xfrm>
              <a:off x="1012826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 bwMode="auto">
            <a:xfrm>
              <a:off x="1358901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3" name="椭圆 102"/>
            <p:cNvSpPr/>
            <p:nvPr/>
          </p:nvSpPr>
          <p:spPr bwMode="auto">
            <a:xfrm>
              <a:off x="3255963" y="1984378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 bwMode="auto">
            <a:xfrm>
              <a:off x="3602038" y="1984378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5" name="椭圆 104"/>
            <p:cNvSpPr/>
            <p:nvPr/>
          </p:nvSpPr>
          <p:spPr bwMode="auto">
            <a:xfrm>
              <a:off x="2563813" y="19843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 bwMode="auto">
            <a:xfrm>
              <a:off x="2909888" y="19843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7" name="椭圆 106"/>
            <p:cNvSpPr/>
            <p:nvPr/>
          </p:nvSpPr>
          <p:spPr bwMode="auto">
            <a:xfrm>
              <a:off x="3082925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8" name="椭圆 107"/>
            <p:cNvSpPr/>
            <p:nvPr/>
          </p:nvSpPr>
          <p:spPr bwMode="auto">
            <a:xfrm>
              <a:off x="3429000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 bwMode="auto">
            <a:xfrm>
              <a:off x="2390775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0" name="椭圆 109"/>
            <p:cNvSpPr/>
            <p:nvPr/>
          </p:nvSpPr>
          <p:spPr bwMode="auto">
            <a:xfrm>
              <a:off x="2736851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1" name="椭圆 110"/>
            <p:cNvSpPr/>
            <p:nvPr/>
          </p:nvSpPr>
          <p:spPr bwMode="auto">
            <a:xfrm>
              <a:off x="1855788" y="1997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2" name="椭圆 111"/>
            <p:cNvSpPr/>
            <p:nvPr/>
          </p:nvSpPr>
          <p:spPr bwMode="auto">
            <a:xfrm>
              <a:off x="2201863" y="1997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 bwMode="auto">
            <a:xfrm>
              <a:off x="1163638" y="1997078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 bwMode="auto">
            <a:xfrm>
              <a:off x="1509713" y="1997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 bwMode="auto">
            <a:xfrm>
              <a:off x="3762376" y="230981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 bwMode="auto">
            <a:xfrm>
              <a:off x="3952875" y="2001840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 bwMode="auto">
            <a:xfrm>
              <a:off x="3794125" y="166211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 bwMode="auto">
            <a:xfrm>
              <a:off x="4154488" y="169226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 bwMode="auto">
            <a:xfrm>
              <a:off x="803275" y="1981203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 bwMode="auto">
            <a:xfrm>
              <a:off x="642938" y="16430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4646D-3B11-4FCA-B3FA-48F9617E54D6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787183" y="2996952"/>
            <a:ext cx="3801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PZ reconstruction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FC8BD-13ED-4683-AFFA-FB013E4725C5}" type="slidenum">
              <a:rPr lang="zh-CN" altLang="en-US"/>
              <a:pPr>
                <a:defRPr/>
              </a:pPr>
              <a:t>3</a:t>
            </a:fld>
            <a:endParaRPr lang="zh-CN" altLang="en-US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1143000"/>
            <a:ext cx="31210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2357422" y="455613"/>
            <a:ext cx="42927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Introduction to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the PANDA STT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50" name="组合 27"/>
          <p:cNvGrpSpPr>
            <a:grpSpLocks/>
          </p:cNvGrpSpPr>
          <p:nvPr/>
        </p:nvGrpSpPr>
        <p:grpSpPr bwMode="auto">
          <a:xfrm>
            <a:off x="5643563" y="4143375"/>
            <a:ext cx="2214562" cy="2214563"/>
            <a:chOff x="5072063" y="2857500"/>
            <a:chExt cx="3214687" cy="3143250"/>
          </a:xfrm>
        </p:grpSpPr>
        <p:sp>
          <p:nvSpPr>
            <p:cNvPr id="8" name="椭圆 7"/>
            <p:cNvSpPr/>
            <p:nvPr/>
          </p:nvSpPr>
          <p:spPr>
            <a:xfrm>
              <a:off x="6238107" y="4114800"/>
              <a:ext cx="500062" cy="50021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6858000" y="3999886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7572375" y="3999886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429250" y="3999886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143625" y="3999886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500813" y="4644308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7215188" y="4644308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072063" y="4644308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5786438" y="4644308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6500813" y="3357716"/>
              <a:ext cx="714375" cy="71427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7215188" y="3357716"/>
              <a:ext cx="714375" cy="71427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5072063" y="3357716"/>
              <a:ext cx="714375" cy="71427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5786438" y="3357716"/>
              <a:ext cx="714375" cy="71427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3" name="直接连接符 22"/>
            <p:cNvCxnSpPr/>
            <p:nvPr/>
          </p:nvCxnSpPr>
          <p:spPr>
            <a:xfrm rot="5400000" flipH="1" flipV="1">
              <a:off x="4643437" y="4000501"/>
              <a:ext cx="3143250" cy="8572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5890137" y="3472631"/>
              <a:ext cx="500063" cy="50021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6062970" y="4880896"/>
              <a:ext cx="205094" cy="205044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6129798" y="3722739"/>
              <a:ext cx="71438" cy="2254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457028" y="4360402"/>
              <a:ext cx="71438" cy="2253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125189" y="4989051"/>
              <a:ext cx="71438" cy="2254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1" name="TextBox 31"/>
          <p:cNvSpPr txBox="1">
            <a:spLocks noChangeArrowheads="1"/>
          </p:cNvSpPr>
          <p:nvPr/>
        </p:nvSpPr>
        <p:spPr bwMode="auto">
          <a:xfrm>
            <a:off x="614363" y="4714875"/>
            <a:ext cx="46378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4636 Straw tubes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23-27 planar layers </a:t>
            </a:r>
          </a:p>
          <a:p>
            <a:pPr>
              <a:buFont typeface="Arial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15-19 axial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layers (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 beam direction</a:t>
            </a:r>
          </a:p>
          <a:p>
            <a:pPr>
              <a:buFont typeface="Arial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4 stereo double-layers for 3D reconstruction,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with ±2.89 skew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angle (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2" name="TextBox 32"/>
          <p:cNvSpPr txBox="1">
            <a:spLocks noChangeArrowheads="1"/>
          </p:cNvSpPr>
          <p:nvPr/>
        </p:nvSpPr>
        <p:spPr bwMode="auto">
          <a:xfrm>
            <a:off x="4355976" y="6228020"/>
            <a:ext cx="38043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STT :   Wire position + drift time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3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143000"/>
            <a:ext cx="4071937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直接连接符 32"/>
          <p:cNvCxnSpPr/>
          <p:nvPr/>
        </p:nvCxnSpPr>
        <p:spPr>
          <a:xfrm flipV="1">
            <a:off x="2714625" y="1214438"/>
            <a:ext cx="3500438" cy="135731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714625" y="2981325"/>
            <a:ext cx="3500438" cy="101917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4346-7A18-47B7-B1EA-C96B2B5A2D89}" type="slidenum">
              <a:rPr lang="zh-CN" altLang="en-US" smtClean="0"/>
              <a:pPr>
                <a:defRPr/>
              </a:pPr>
              <a:t>30</a:t>
            </a:fld>
            <a:endParaRPr lang="zh-CN" alt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2357430"/>
            <a:ext cx="3929062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8677" name="TextBox 15"/>
          <p:cNvSpPr txBox="1">
            <a:spLocks noChangeArrowheads="1"/>
          </p:cNvSpPr>
          <p:nvPr/>
        </p:nvSpPr>
        <p:spPr bwMode="auto">
          <a:xfrm>
            <a:off x="3491880" y="457200"/>
            <a:ext cx="2327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reconstruction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8" name="TextBox 17"/>
          <p:cNvSpPr txBox="1">
            <a:spLocks noChangeArrowheads="1"/>
          </p:cNvSpPr>
          <p:nvPr/>
        </p:nvSpPr>
        <p:spPr bwMode="auto">
          <a:xfrm>
            <a:off x="714375" y="1357313"/>
            <a:ext cx="4143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1:  The radius, the position of the helix center in the XY plane are determined.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TextBox 18"/>
          <p:cNvSpPr txBox="1">
            <a:spLocks noChangeArrowheads="1"/>
          </p:cNvSpPr>
          <p:nvPr/>
        </p:nvSpPr>
        <p:spPr bwMode="auto">
          <a:xfrm>
            <a:off x="4929188" y="1357313"/>
            <a:ext cx="3643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2:   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kZ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zh-CN" alt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575" y="2643188"/>
            <a:ext cx="426561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Box 13"/>
          <p:cNvSpPr txBox="1">
            <a:spLocks noChangeArrowheads="1"/>
          </p:cNvSpPr>
          <p:nvPr/>
        </p:nvSpPr>
        <p:spPr bwMode="auto">
          <a:xfrm>
            <a:off x="2022475" y="5273675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z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682" name="TextBox 15"/>
          <p:cNvSpPr txBox="1">
            <a:spLocks noChangeArrowheads="1"/>
          </p:cNvSpPr>
          <p:nvPr/>
        </p:nvSpPr>
        <p:spPr bwMode="auto">
          <a:xfrm>
            <a:off x="1274763" y="2944813"/>
            <a:ext cx="300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y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683" name="TextBox 16"/>
          <p:cNvSpPr txBox="1">
            <a:spLocks noChangeArrowheads="1"/>
          </p:cNvSpPr>
          <p:nvPr/>
        </p:nvSpPr>
        <p:spPr bwMode="auto">
          <a:xfrm>
            <a:off x="3203575" y="4854575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x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rot="5400000">
            <a:off x="2883694" y="2831306"/>
            <a:ext cx="546100" cy="26988"/>
          </a:xfrm>
          <a:prstGeom prst="straightConnector1">
            <a:avLst/>
          </a:prstGeom>
          <a:ln w="50800">
            <a:solidFill>
              <a:srgbClr val="DBD9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5" name="TextBox 26"/>
          <p:cNvSpPr txBox="1">
            <a:spLocks noChangeArrowheads="1"/>
          </p:cNvSpPr>
          <p:nvPr/>
        </p:nvSpPr>
        <p:spPr bwMode="auto">
          <a:xfrm>
            <a:off x="1857375" y="2071688"/>
            <a:ext cx="2400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One cylinder the helix lies in.</a:t>
            </a:r>
          </a:p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Based on Pt determined before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6" name="TextBox 28"/>
          <p:cNvSpPr txBox="1">
            <a:spLocks noChangeArrowheads="1"/>
          </p:cNvSpPr>
          <p:nvPr/>
        </p:nvSpPr>
        <p:spPr bwMode="auto">
          <a:xfrm>
            <a:off x="3071813" y="4202113"/>
            <a:ext cx="1398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</a:rPr>
              <a:t>One straw tube</a:t>
            </a:r>
            <a:endParaRPr lang="zh-CN" altLang="en-US" sz="1400">
              <a:solidFill>
                <a:schemeClr val="bg1"/>
              </a:solidFill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 rot="16200000" flipV="1">
            <a:off x="3457575" y="4029075"/>
            <a:ext cx="371475" cy="14287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8" name="TextBox 33"/>
          <p:cNvSpPr txBox="1">
            <a:spLocks noChangeArrowheads="1"/>
          </p:cNvSpPr>
          <p:nvPr/>
        </p:nvSpPr>
        <p:spPr bwMode="auto">
          <a:xfrm>
            <a:off x="428625" y="5929313"/>
            <a:ext cx="4639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Track need to be tangent to the crossing ellipse.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rot="16200000" flipV="1">
            <a:off x="1393032" y="4964906"/>
            <a:ext cx="1714500" cy="357187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0" name="TextBox 37"/>
          <p:cNvSpPr txBox="1">
            <a:spLocks noChangeArrowheads="1"/>
          </p:cNvSpPr>
          <p:nvPr/>
        </p:nvSpPr>
        <p:spPr bwMode="auto">
          <a:xfrm>
            <a:off x="1500188" y="3714750"/>
            <a:ext cx="1241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</a:rPr>
              <a:t>Crossing points</a:t>
            </a:r>
          </a:p>
          <a:p>
            <a:r>
              <a:rPr lang="en-US" altLang="zh-CN" sz="1200">
                <a:solidFill>
                  <a:schemeClr val="bg1"/>
                </a:solidFill>
                <a:sym typeface="Wingdings" pitchFamily="2" charset="2"/>
              </a:rPr>
              <a:t>(ellipse)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28692" name="矩形 19"/>
          <p:cNvSpPr>
            <a:spLocks noChangeArrowheads="1"/>
          </p:cNvSpPr>
          <p:nvPr/>
        </p:nvSpPr>
        <p:spPr bwMode="auto">
          <a:xfrm>
            <a:off x="461963" y="6407150"/>
            <a:ext cx="6072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zh-C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Gianluigi Boca and Panda Collaboration, Panda STT TDR, 2012</a:t>
            </a:r>
            <a:endParaRPr lang="zh-CN" alt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3" y="1214422"/>
            <a:ext cx="3357585" cy="3562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3428992" y="457200"/>
            <a:ext cx="2327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reconstruction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4348" y="5072074"/>
            <a:ext cx="4572000" cy="128907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Known : 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zh-CN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Φ 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altLang="zh-CN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Question: To determine a line,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kz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4395805" y="5572140"/>
          <a:ext cx="2605087" cy="803275"/>
        </p:xfrm>
        <a:graphic>
          <a:graphicData uri="http://schemas.openxmlformats.org/presentationml/2006/ole">
            <p:oleObj spid="_x0000_s80898" name="公式" r:id="rId4" imgW="1930320" imgH="596880" progId="Equation.3">
              <p:embed/>
            </p:oleObj>
          </a:graphicData>
        </a:graphic>
      </p:graphicFrame>
      <p:sp>
        <p:nvSpPr>
          <p:cNvPr id="13" name="矩形 12"/>
          <p:cNvSpPr/>
          <p:nvPr/>
        </p:nvSpPr>
        <p:spPr>
          <a:xfrm>
            <a:off x="4143372" y="5000636"/>
            <a:ext cx="478634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Method: Minimize  E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= ∑(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kz</a:t>
            </a:r>
            <a:r>
              <a:rPr lang="en-US" altLang="zh-CN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(1/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zh-CN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214422"/>
            <a:ext cx="3195084" cy="357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90B4346-7A18-47B7-B1EA-C96B2B5A2D89}" type="slidenum">
              <a:rPr lang="zh-CN" altLang="en-US" smtClean="0"/>
              <a:pPr>
                <a:defRPr/>
              </a:pPr>
              <a:t>31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3" y="1214422"/>
            <a:ext cx="3357585" cy="3562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14422"/>
            <a:ext cx="3214710" cy="35475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3428992" y="457200"/>
            <a:ext cx="2327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reconstruction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32"/>
          <p:cNvSpPr txBox="1">
            <a:spLocks noChangeArrowheads="1"/>
          </p:cNvSpPr>
          <p:nvPr/>
        </p:nvSpPr>
        <p:spPr bwMode="auto">
          <a:xfrm>
            <a:off x="1000100" y="4826699"/>
            <a:ext cx="25717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Pt = 0.5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(input)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0.25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3.7 %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0.50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4.0 %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1.00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4.3 %</a:t>
            </a:r>
            <a:endParaRPr lang="zh-CN" altLang="en-US" dirty="0">
              <a:latin typeface="Calibri" pitchFamily="34" charset="0"/>
            </a:endParaRPr>
          </a:p>
        </p:txBody>
      </p:sp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3428992" y="4826699"/>
            <a:ext cx="25717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Pt = 1.0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(input)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0.5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3.1 %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3.8 %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4.2 %</a:t>
            </a:r>
            <a:endParaRPr lang="zh-CN" altLang="en-US" dirty="0">
              <a:latin typeface="Calibri" pitchFamily="34" charset="0"/>
            </a:endParaRPr>
          </a:p>
        </p:txBody>
      </p:sp>
      <p:sp>
        <p:nvSpPr>
          <p:cNvPr id="10" name="TextBox 32"/>
          <p:cNvSpPr txBox="1">
            <a:spLocks noChangeArrowheads="1"/>
          </p:cNvSpPr>
          <p:nvPr/>
        </p:nvSpPr>
        <p:spPr bwMode="auto">
          <a:xfrm>
            <a:off x="5929322" y="4826699"/>
            <a:ext cx="25717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Pt = 2.0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(input)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3.7 %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4.8 %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5.2 %</a:t>
            </a:r>
            <a:endParaRPr lang="zh-CN" altLang="en-US" dirty="0">
              <a:latin typeface="Calibri" pitchFamily="34" charset="0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90B4346-7A18-47B7-B1EA-C96B2B5A2D89}" type="slidenum">
              <a:rPr lang="zh-CN" altLang="en-US" smtClean="0"/>
              <a:pPr>
                <a:defRPr/>
              </a:pPr>
              <a:t>32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49BAE-9197-4248-A6E7-ED8C44204EDF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grpSp>
        <p:nvGrpSpPr>
          <p:cNvPr id="2" name="组合 67"/>
          <p:cNvGrpSpPr>
            <a:grpSpLocks/>
          </p:cNvGrpSpPr>
          <p:nvPr/>
        </p:nvGrpSpPr>
        <p:grpSpPr bwMode="auto">
          <a:xfrm>
            <a:off x="500063" y="1357313"/>
            <a:ext cx="3143250" cy="1643062"/>
            <a:chOff x="642938" y="1643064"/>
            <a:chExt cx="3857625" cy="2000250"/>
          </a:xfrm>
        </p:grpSpPr>
        <p:sp>
          <p:nvSpPr>
            <p:cNvPr id="5" name="椭圆 4"/>
            <p:cNvSpPr/>
            <p:nvPr/>
          </p:nvSpPr>
          <p:spPr bwMode="auto">
            <a:xfrm>
              <a:off x="1858674" y="2628695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 bwMode="auto">
            <a:xfrm>
              <a:off x="2205471" y="2628695"/>
              <a:ext cx="344848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1167029" y="2628695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1513825" y="2628695"/>
              <a:ext cx="344849" cy="361397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1685275" y="2955305"/>
              <a:ext cx="346797" cy="361399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>
              <a:off x="2032072" y="2955305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1340428" y="2955305"/>
              <a:ext cx="344848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 bwMode="auto">
            <a:xfrm>
              <a:off x="1685275" y="2304016"/>
              <a:ext cx="346797" cy="361397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 bwMode="auto">
            <a:xfrm>
              <a:off x="2032072" y="2304016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993631" y="2304016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1340428" y="2304016"/>
              <a:ext cx="344848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3245861" y="2632560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3592657" y="2632560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 bwMode="auto">
            <a:xfrm>
              <a:off x="2554215" y="2632560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 bwMode="auto">
            <a:xfrm>
              <a:off x="2901012" y="2632560"/>
              <a:ext cx="344849" cy="361397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3072462" y="2307882"/>
              <a:ext cx="346797" cy="361397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3419258" y="2307882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 bwMode="auto">
            <a:xfrm>
              <a:off x="2380818" y="2307882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 bwMode="auto">
            <a:xfrm>
              <a:off x="2727614" y="2307882"/>
              <a:ext cx="344848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 bwMode="auto">
            <a:xfrm>
              <a:off x="3236119" y="3270321"/>
              <a:ext cx="346797" cy="359465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 bwMode="auto">
            <a:xfrm>
              <a:off x="2544474" y="3270321"/>
              <a:ext cx="346797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 bwMode="auto">
            <a:xfrm>
              <a:off x="2891271" y="3270321"/>
              <a:ext cx="344848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 bwMode="auto">
            <a:xfrm>
              <a:off x="3064669" y="2945643"/>
              <a:ext cx="344849" cy="359465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 bwMode="auto">
            <a:xfrm>
              <a:off x="3409518" y="2945643"/>
              <a:ext cx="346797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 bwMode="auto">
            <a:xfrm>
              <a:off x="2371075" y="2945643"/>
              <a:ext cx="346797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 bwMode="auto">
            <a:xfrm>
              <a:off x="2717872" y="2945643"/>
              <a:ext cx="346797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 bwMode="auto">
            <a:xfrm>
              <a:off x="1837243" y="3281917"/>
              <a:ext cx="344849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 bwMode="auto">
            <a:xfrm>
              <a:off x="2182091" y="3281917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1490446" y="3281917"/>
              <a:ext cx="346797" cy="361397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 bwMode="auto">
            <a:xfrm>
              <a:off x="1704758" y="1670121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 bwMode="auto">
            <a:xfrm>
              <a:off x="2051555" y="1670121"/>
              <a:ext cx="344849" cy="361397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 bwMode="auto">
            <a:xfrm>
              <a:off x="1013114" y="1670121"/>
              <a:ext cx="344848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 bwMode="auto">
            <a:xfrm>
              <a:off x="1357962" y="1670121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 bwMode="auto">
            <a:xfrm>
              <a:off x="3255602" y="1985135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 bwMode="auto">
            <a:xfrm>
              <a:off x="3602398" y="1985135"/>
              <a:ext cx="344849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 bwMode="auto">
            <a:xfrm>
              <a:off x="2563957" y="1985135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 bwMode="auto">
            <a:xfrm>
              <a:off x="2910754" y="1985135"/>
              <a:ext cx="344848" cy="361399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 bwMode="auto">
            <a:xfrm>
              <a:off x="3082204" y="1660457"/>
              <a:ext cx="346797" cy="361399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 bwMode="auto">
            <a:xfrm>
              <a:off x="3429001" y="1660457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 bwMode="auto">
            <a:xfrm>
              <a:off x="2390558" y="1660457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 bwMode="auto">
            <a:xfrm>
              <a:off x="2737355" y="1660457"/>
              <a:ext cx="344849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 bwMode="auto">
            <a:xfrm>
              <a:off x="1856725" y="1996731"/>
              <a:ext cx="344849" cy="361399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 bwMode="auto">
            <a:xfrm>
              <a:off x="2201574" y="1996731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 bwMode="auto">
            <a:xfrm>
              <a:off x="1163132" y="1996731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 bwMode="auto">
            <a:xfrm>
              <a:off x="1509929" y="1996731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 bwMode="auto">
            <a:xfrm>
              <a:off x="3762158" y="2309814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 bwMode="auto">
            <a:xfrm>
              <a:off x="3953091" y="2002529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 bwMode="auto">
            <a:xfrm>
              <a:off x="3793331" y="1662390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 bwMode="auto">
            <a:xfrm>
              <a:off x="4153766" y="1691379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 bwMode="auto">
            <a:xfrm>
              <a:off x="802698" y="1981270"/>
              <a:ext cx="346797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 bwMode="auto">
            <a:xfrm>
              <a:off x="642938" y="1643064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" name="组合 68"/>
          <p:cNvGrpSpPr/>
          <p:nvPr/>
        </p:nvGrpSpPr>
        <p:grpSpPr>
          <a:xfrm rot="3498044">
            <a:off x="2407597" y="2366571"/>
            <a:ext cx="3158626" cy="1560635"/>
            <a:chOff x="642938" y="1643064"/>
            <a:chExt cx="3857625" cy="2000250"/>
          </a:xfrm>
          <a:noFill/>
        </p:grpSpPr>
        <p:sp>
          <p:nvSpPr>
            <p:cNvPr id="70" name="椭圆 69"/>
            <p:cNvSpPr/>
            <p:nvPr/>
          </p:nvSpPr>
          <p:spPr bwMode="auto">
            <a:xfrm>
              <a:off x="1858963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 bwMode="auto">
            <a:xfrm>
              <a:off x="2205038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 bwMode="auto">
            <a:xfrm>
              <a:off x="1166814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 bwMode="auto">
            <a:xfrm>
              <a:off x="1512888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 bwMode="auto">
            <a:xfrm>
              <a:off x="1685925" y="2954339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5" name="椭圆 74"/>
            <p:cNvSpPr/>
            <p:nvPr/>
          </p:nvSpPr>
          <p:spPr bwMode="auto">
            <a:xfrm>
              <a:off x="2032000" y="2954339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 bwMode="auto">
            <a:xfrm>
              <a:off x="1339850" y="2954339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7" name="椭圆 76"/>
            <p:cNvSpPr/>
            <p:nvPr/>
          </p:nvSpPr>
          <p:spPr bwMode="auto">
            <a:xfrm>
              <a:off x="1685925" y="23034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 bwMode="auto">
            <a:xfrm>
              <a:off x="2032000" y="23034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 bwMode="auto">
            <a:xfrm>
              <a:off x="993775" y="23034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 bwMode="auto">
            <a:xfrm>
              <a:off x="1339850" y="2303465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 bwMode="auto">
            <a:xfrm>
              <a:off x="3246438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 bwMode="auto">
            <a:xfrm>
              <a:off x="3592513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 bwMode="auto">
            <a:xfrm>
              <a:off x="2554288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4" name="椭圆 83"/>
            <p:cNvSpPr/>
            <p:nvPr/>
          </p:nvSpPr>
          <p:spPr bwMode="auto">
            <a:xfrm>
              <a:off x="2900363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 bwMode="auto">
            <a:xfrm>
              <a:off x="3073400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 bwMode="auto">
            <a:xfrm>
              <a:off x="3419475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 bwMode="auto">
            <a:xfrm>
              <a:off x="2381250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 bwMode="auto">
            <a:xfrm>
              <a:off x="2727325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 bwMode="auto">
            <a:xfrm>
              <a:off x="3236914" y="3270252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0" name="椭圆 89"/>
            <p:cNvSpPr/>
            <p:nvPr/>
          </p:nvSpPr>
          <p:spPr bwMode="auto">
            <a:xfrm>
              <a:off x="2544763" y="3270252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1" name="椭圆 90"/>
            <p:cNvSpPr/>
            <p:nvPr/>
          </p:nvSpPr>
          <p:spPr bwMode="auto">
            <a:xfrm>
              <a:off x="2890838" y="3270252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2" name="椭圆 91"/>
            <p:cNvSpPr/>
            <p:nvPr/>
          </p:nvSpPr>
          <p:spPr bwMode="auto">
            <a:xfrm>
              <a:off x="3063875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3" name="椭圆 92"/>
            <p:cNvSpPr/>
            <p:nvPr/>
          </p:nvSpPr>
          <p:spPr bwMode="auto">
            <a:xfrm>
              <a:off x="3409950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 bwMode="auto">
            <a:xfrm>
              <a:off x="2371725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 bwMode="auto">
            <a:xfrm>
              <a:off x="2717800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 bwMode="auto">
            <a:xfrm>
              <a:off x="1836738" y="32813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 bwMode="auto">
            <a:xfrm>
              <a:off x="2182814" y="32813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 bwMode="auto">
            <a:xfrm>
              <a:off x="1490663" y="32813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9" name="椭圆 98"/>
            <p:cNvSpPr/>
            <p:nvPr/>
          </p:nvSpPr>
          <p:spPr bwMode="auto">
            <a:xfrm>
              <a:off x="1704975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 bwMode="auto">
            <a:xfrm>
              <a:off x="2051050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1" name="椭圆 100"/>
            <p:cNvSpPr/>
            <p:nvPr/>
          </p:nvSpPr>
          <p:spPr bwMode="auto">
            <a:xfrm>
              <a:off x="1012826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 bwMode="auto">
            <a:xfrm>
              <a:off x="1358901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3" name="椭圆 102"/>
            <p:cNvSpPr/>
            <p:nvPr/>
          </p:nvSpPr>
          <p:spPr bwMode="auto">
            <a:xfrm>
              <a:off x="3255963" y="1984378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 bwMode="auto">
            <a:xfrm>
              <a:off x="3602038" y="1984378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5" name="椭圆 104"/>
            <p:cNvSpPr/>
            <p:nvPr/>
          </p:nvSpPr>
          <p:spPr bwMode="auto">
            <a:xfrm>
              <a:off x="2563813" y="19843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 bwMode="auto">
            <a:xfrm>
              <a:off x="2909888" y="19843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7" name="椭圆 106"/>
            <p:cNvSpPr/>
            <p:nvPr/>
          </p:nvSpPr>
          <p:spPr bwMode="auto">
            <a:xfrm>
              <a:off x="3082925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8" name="椭圆 107"/>
            <p:cNvSpPr/>
            <p:nvPr/>
          </p:nvSpPr>
          <p:spPr bwMode="auto">
            <a:xfrm>
              <a:off x="3429000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 bwMode="auto">
            <a:xfrm>
              <a:off x="2390775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0" name="椭圆 109"/>
            <p:cNvSpPr/>
            <p:nvPr/>
          </p:nvSpPr>
          <p:spPr bwMode="auto">
            <a:xfrm>
              <a:off x="2736851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1" name="椭圆 110"/>
            <p:cNvSpPr/>
            <p:nvPr/>
          </p:nvSpPr>
          <p:spPr bwMode="auto">
            <a:xfrm>
              <a:off x="1855788" y="1997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2" name="椭圆 111"/>
            <p:cNvSpPr/>
            <p:nvPr/>
          </p:nvSpPr>
          <p:spPr bwMode="auto">
            <a:xfrm>
              <a:off x="2201863" y="1997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 bwMode="auto">
            <a:xfrm>
              <a:off x="1163638" y="1997078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 bwMode="auto">
            <a:xfrm>
              <a:off x="1509713" y="1997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 bwMode="auto">
            <a:xfrm>
              <a:off x="3762376" y="230981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 bwMode="auto">
            <a:xfrm>
              <a:off x="3952875" y="2001840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 bwMode="auto">
            <a:xfrm>
              <a:off x="3794125" y="166211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 bwMode="auto">
            <a:xfrm>
              <a:off x="4154488" y="169226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 bwMode="auto">
            <a:xfrm>
              <a:off x="803275" y="1981203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 bwMode="auto">
            <a:xfrm>
              <a:off x="642938" y="16430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grpSp>
        <p:nvGrpSpPr>
          <p:cNvPr id="7168" name="组合 107"/>
          <p:cNvGrpSpPr>
            <a:grpSpLocks/>
          </p:cNvGrpSpPr>
          <p:nvPr/>
        </p:nvGrpSpPr>
        <p:grpSpPr bwMode="auto">
          <a:xfrm>
            <a:off x="5572125" y="1428750"/>
            <a:ext cx="2786063" cy="2652713"/>
            <a:chOff x="5072063" y="1714500"/>
            <a:chExt cx="2786065" cy="2652713"/>
          </a:xfrm>
        </p:grpSpPr>
        <p:sp>
          <p:nvSpPr>
            <p:cNvPr id="123" name="矩形 122"/>
            <p:cNvSpPr/>
            <p:nvPr/>
          </p:nvSpPr>
          <p:spPr>
            <a:xfrm>
              <a:off x="5072063" y="1724025"/>
              <a:ext cx="2786065" cy="26431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直接连接符 123"/>
            <p:cNvCxnSpPr/>
            <p:nvPr/>
          </p:nvCxnSpPr>
          <p:spPr>
            <a:xfrm>
              <a:off x="5072063" y="405288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>
              <a:off x="5072063" y="376713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>
              <a:off x="5072063" y="3479800"/>
              <a:ext cx="2786065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>
              <a:off x="5072063" y="319563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>
              <a:off x="5072063" y="290988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>
              <a:off x="5072063" y="262413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>
              <a:off x="5072063" y="233838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>
              <a:off x="5072063" y="205263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rot="5400000">
              <a:off x="4037013" y="3035300"/>
              <a:ext cx="264318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rot="5400000">
              <a:off x="4310063" y="3044825"/>
              <a:ext cx="264318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rot="5400000">
              <a:off x="4575177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rot="5400000">
              <a:off x="4860927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rot="5400000">
              <a:off x="5146677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/>
            <p:cNvCxnSpPr/>
            <p:nvPr/>
          </p:nvCxnSpPr>
          <p:spPr>
            <a:xfrm rot="5400000">
              <a:off x="5432427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/>
            <p:cNvCxnSpPr/>
            <p:nvPr/>
          </p:nvCxnSpPr>
          <p:spPr>
            <a:xfrm rot="5400000">
              <a:off x="5718177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/>
            <p:nvPr/>
          </p:nvCxnSpPr>
          <p:spPr>
            <a:xfrm rot="5400000">
              <a:off x="6003928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/>
            <p:nvPr/>
          </p:nvCxnSpPr>
          <p:spPr>
            <a:xfrm rot="5400000">
              <a:off x="6289678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矩形 140"/>
            <p:cNvSpPr/>
            <p:nvPr/>
          </p:nvSpPr>
          <p:spPr>
            <a:xfrm>
              <a:off x="5908677" y="2909888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2" name="矩形 141"/>
            <p:cNvSpPr/>
            <p:nvPr/>
          </p:nvSpPr>
          <p:spPr>
            <a:xfrm>
              <a:off x="6194427" y="2641600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3" name="矩形 142"/>
            <p:cNvSpPr/>
            <p:nvPr/>
          </p:nvSpPr>
          <p:spPr>
            <a:xfrm>
              <a:off x="6469064" y="4060825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4" name="矩形 143"/>
            <p:cNvSpPr/>
            <p:nvPr/>
          </p:nvSpPr>
          <p:spPr>
            <a:xfrm>
              <a:off x="7040564" y="2632075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5" name="矩形 144"/>
            <p:cNvSpPr/>
            <p:nvPr/>
          </p:nvSpPr>
          <p:spPr>
            <a:xfrm>
              <a:off x="5357813" y="3500438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6" name="矩形 145"/>
            <p:cNvSpPr/>
            <p:nvPr/>
          </p:nvSpPr>
          <p:spPr>
            <a:xfrm>
              <a:off x="5357813" y="3786188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7" name="矩形 146"/>
            <p:cNvSpPr/>
            <p:nvPr/>
          </p:nvSpPr>
          <p:spPr>
            <a:xfrm>
              <a:off x="5072063" y="4071938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8" name="矩形 147"/>
            <p:cNvSpPr/>
            <p:nvPr/>
          </p:nvSpPr>
          <p:spPr>
            <a:xfrm>
              <a:off x="5632451" y="3214688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9" name="矩形 148"/>
            <p:cNvSpPr/>
            <p:nvPr/>
          </p:nvSpPr>
          <p:spPr>
            <a:xfrm>
              <a:off x="6469064" y="3775075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0" name="矩形 149"/>
            <p:cNvSpPr/>
            <p:nvPr/>
          </p:nvSpPr>
          <p:spPr>
            <a:xfrm>
              <a:off x="6461127" y="3489325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1" name="矩形 150"/>
            <p:cNvSpPr/>
            <p:nvPr/>
          </p:nvSpPr>
          <p:spPr>
            <a:xfrm>
              <a:off x="6754814" y="3214688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2" name="矩形 151"/>
            <p:cNvSpPr/>
            <p:nvPr/>
          </p:nvSpPr>
          <p:spPr>
            <a:xfrm>
              <a:off x="6751639" y="2928938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7175" name="TextBox 53"/>
          <p:cNvSpPr txBox="1">
            <a:spLocks noChangeArrowheads="1"/>
          </p:cNvSpPr>
          <p:nvPr/>
        </p:nvSpPr>
        <p:spPr bwMode="auto">
          <a:xfrm>
            <a:off x="2627784" y="455613"/>
            <a:ext cx="41755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Algorithm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-- Road Finding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69" name="组合 93"/>
          <p:cNvGrpSpPr>
            <a:grpSpLocks/>
          </p:cNvGrpSpPr>
          <p:nvPr/>
        </p:nvGrpSpPr>
        <p:grpSpPr bwMode="auto">
          <a:xfrm>
            <a:off x="323528" y="3573016"/>
            <a:ext cx="3084919" cy="825409"/>
            <a:chOff x="4589660" y="1524003"/>
            <a:chExt cx="4006088" cy="825505"/>
          </a:xfrm>
        </p:grpSpPr>
        <p:sp>
          <p:nvSpPr>
            <p:cNvPr id="155" name="矩形 154"/>
            <p:cNvSpPr/>
            <p:nvPr/>
          </p:nvSpPr>
          <p:spPr bwMode="auto">
            <a:xfrm rot="5400000">
              <a:off x="5039686" y="1642303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" name="矩形 155"/>
            <p:cNvSpPr/>
            <p:nvPr/>
          </p:nvSpPr>
          <p:spPr bwMode="auto">
            <a:xfrm rot="5400000">
              <a:off x="5331786" y="1635952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" name="矩形 156"/>
            <p:cNvSpPr/>
            <p:nvPr/>
          </p:nvSpPr>
          <p:spPr bwMode="auto">
            <a:xfrm rot="5400000">
              <a:off x="5617536" y="1639128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" name="矩形 157"/>
            <p:cNvSpPr/>
            <p:nvPr/>
          </p:nvSpPr>
          <p:spPr bwMode="auto">
            <a:xfrm rot="5400000">
              <a:off x="5896936" y="1642303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9" name="矩形 158"/>
            <p:cNvSpPr/>
            <p:nvPr/>
          </p:nvSpPr>
          <p:spPr bwMode="auto">
            <a:xfrm rot="5400000">
              <a:off x="6189829" y="1635159"/>
              <a:ext cx="519173" cy="296862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" name="矩形 159"/>
            <p:cNvSpPr/>
            <p:nvPr/>
          </p:nvSpPr>
          <p:spPr bwMode="auto">
            <a:xfrm rot="5400000">
              <a:off x="6476373" y="1639128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1" name="矩形 160"/>
            <p:cNvSpPr/>
            <p:nvPr/>
          </p:nvSpPr>
          <p:spPr bwMode="auto">
            <a:xfrm rot="5400000">
              <a:off x="6762123" y="1642303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2" name="矩形 161"/>
            <p:cNvSpPr/>
            <p:nvPr/>
          </p:nvSpPr>
          <p:spPr bwMode="auto">
            <a:xfrm rot="5400000">
              <a:off x="7054223" y="1635952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" name="矩形 162"/>
            <p:cNvSpPr/>
            <p:nvPr/>
          </p:nvSpPr>
          <p:spPr bwMode="auto">
            <a:xfrm rot="5400000">
              <a:off x="7339973" y="1639128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" name="矩形 163"/>
            <p:cNvSpPr/>
            <p:nvPr/>
          </p:nvSpPr>
          <p:spPr bwMode="auto">
            <a:xfrm rot="5400000">
              <a:off x="7619373" y="1642303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5" name="矩形 164"/>
            <p:cNvSpPr/>
            <p:nvPr/>
          </p:nvSpPr>
          <p:spPr bwMode="auto">
            <a:xfrm rot="5400000">
              <a:off x="7911473" y="1635952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6" name="直接箭头连接符 165"/>
            <p:cNvCxnSpPr/>
            <p:nvPr/>
          </p:nvCxnSpPr>
          <p:spPr bwMode="auto">
            <a:xfrm>
              <a:off x="5057209" y="2192419"/>
              <a:ext cx="3538539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95" name="TextBox 270"/>
            <p:cNvSpPr txBox="1">
              <a:spLocks noChangeArrowheads="1"/>
            </p:cNvSpPr>
            <p:nvPr/>
          </p:nvSpPr>
          <p:spPr bwMode="auto">
            <a:xfrm>
              <a:off x="4589660" y="1980133"/>
              <a:ext cx="239892" cy="36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68" name="直接箭头连接符 167"/>
          <p:cNvCxnSpPr/>
          <p:nvPr/>
        </p:nvCxnSpPr>
        <p:spPr>
          <a:xfrm>
            <a:off x="5572125" y="4429125"/>
            <a:ext cx="14287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8" name="TextBox 90"/>
          <p:cNvSpPr txBox="1">
            <a:spLocks noChangeArrowheads="1"/>
          </p:cNvSpPr>
          <p:nvPr/>
        </p:nvSpPr>
        <p:spPr bwMode="auto">
          <a:xfrm>
            <a:off x="7286625" y="4214813"/>
            <a:ext cx="1009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Tube_ID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0" name="直接箭头连接符 169"/>
          <p:cNvCxnSpPr/>
          <p:nvPr/>
        </p:nvCxnSpPr>
        <p:spPr>
          <a:xfrm rot="5400000" flipH="1" flipV="1">
            <a:off x="7984331" y="3645694"/>
            <a:ext cx="12160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0" name="TextBox 93"/>
          <p:cNvSpPr txBox="1">
            <a:spLocks noChangeArrowheads="1"/>
          </p:cNvSpPr>
          <p:nvPr/>
        </p:nvSpPr>
        <p:spPr bwMode="auto">
          <a:xfrm rot="5400000">
            <a:off x="8041481" y="2232819"/>
            <a:ext cx="112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Layer_ID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1" name="TextBox 94"/>
          <p:cNvSpPr txBox="1">
            <a:spLocks noChangeArrowheads="1"/>
          </p:cNvSpPr>
          <p:nvPr/>
        </p:nvSpPr>
        <p:spPr bwMode="auto">
          <a:xfrm>
            <a:off x="785813" y="4715297"/>
            <a:ext cx="728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Hit:  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Seg_ID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3 bits) +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LayerID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bits) +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Tube_ID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(6 bits)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+ Arrival time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2" name="TextBox 96"/>
          <p:cNvSpPr txBox="1">
            <a:spLocks noChangeArrowheads="1"/>
          </p:cNvSpPr>
          <p:nvPr/>
        </p:nvSpPr>
        <p:spPr bwMode="auto">
          <a:xfrm>
            <a:off x="611560" y="5241974"/>
            <a:ext cx="46346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1: Start from inner layer     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2: Attach neighbour hit to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tracklet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layer by layer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253965" y="5219980"/>
            <a:ext cx="358944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Boundary between two segments.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neighbor: </a:t>
            </a:r>
          </a:p>
          <a:p>
            <a:pPr marL="285750" indent="-285750">
              <a:lnSpc>
                <a:spcPct val="150000"/>
              </a:lnSpc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4 in axial layer;   6 in stereo layer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214843" y="1323978"/>
            <a:ext cx="4643437" cy="26050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Known :  x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, y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, </a:t>
            </a:r>
            <a:r>
              <a:rPr lang="en-US" altLang="zh-CN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lang="en-US" altLang="zh-CN" sz="2000" baseline="-25000" dirty="0" smtClean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endParaRPr lang="en-US" altLang="zh-CN" sz="2000" baseline="-2500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Question: To determine a circle,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   x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+ y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+ ax + by +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= 0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Method: Minimize the equation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   E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= ∑(x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+ y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+ a x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+ b </a:t>
            </a:r>
            <a:r>
              <a:rPr lang="en-US" altLang="zh-CN" sz="2000" dirty="0" err="1"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r>
              <a:rPr lang="en-US" altLang="zh-CN" sz="2000" baseline="-25000" dirty="0" err="1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+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en-US" altLang="zh-CN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1/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20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lang="en-US" altLang="zh-CN" sz="2000" baseline="30000" dirty="0" smtClean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lang="en-US" altLang="zh-CN" sz="2000" baseline="3000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aseline="-250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9220" name="Object 2"/>
          <p:cNvGraphicFramePr>
            <a:graphicFrameLocks noChangeAspect="1"/>
          </p:cNvGraphicFramePr>
          <p:nvPr/>
        </p:nvGraphicFramePr>
        <p:xfrm>
          <a:off x="2493963" y="4214826"/>
          <a:ext cx="3863975" cy="1214438"/>
        </p:xfrm>
        <a:graphic>
          <a:graphicData uri="http://schemas.openxmlformats.org/presentationml/2006/ole">
            <p:oleObj spid="_x0000_s103426" name="公式" r:id="rId3" imgW="2870200" imgH="901700" progId="Equation.3">
              <p:embed/>
            </p:oleObj>
          </a:graphicData>
        </a:graphic>
      </p:graphicFrame>
      <p:sp>
        <p:nvSpPr>
          <p:cNvPr id="9221" name="TextBox 20"/>
          <p:cNvSpPr txBox="1">
            <a:spLocks noChangeArrowheads="1"/>
          </p:cNvSpPr>
          <p:nvPr/>
        </p:nvSpPr>
        <p:spPr bwMode="auto">
          <a:xfrm>
            <a:off x="6929438" y="4249751"/>
            <a:ext cx="16811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∑x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              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∑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∑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23" name="TextBox 53"/>
          <p:cNvSpPr txBox="1">
            <a:spLocks noChangeArrowheads="1"/>
          </p:cNvSpPr>
          <p:nvPr/>
        </p:nvSpPr>
        <p:spPr bwMode="auto">
          <a:xfrm>
            <a:off x="1928794" y="455613"/>
            <a:ext cx="55156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Algorithm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-- helix parameters calculation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007598-49BC-48E3-8A84-784C240C744A}" type="slidenum">
              <a:rPr lang="zh-CN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zh-CN" altLang="en-US" sz="1200" smtClean="0">
              <a:solidFill>
                <a:srgbClr val="898989"/>
              </a:solidFill>
            </a:endParaRPr>
          </a:p>
        </p:txBody>
      </p:sp>
      <p:sp>
        <p:nvSpPr>
          <p:cNvPr id="9225" name="TextBox 18"/>
          <p:cNvSpPr txBox="1">
            <a:spLocks noChangeArrowheads="1"/>
          </p:cNvSpPr>
          <p:nvPr/>
        </p:nvSpPr>
        <p:spPr bwMode="auto">
          <a:xfrm>
            <a:off x="500063" y="4457710"/>
            <a:ext cx="1720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 Circle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6" name="TextBox 21"/>
          <p:cNvSpPr txBox="1">
            <a:spLocks noChangeArrowheads="1"/>
          </p:cNvSpPr>
          <p:nvPr/>
        </p:nvSpPr>
        <p:spPr bwMode="auto">
          <a:xfrm>
            <a:off x="500063" y="5815032"/>
            <a:ext cx="195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 Track quality.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227" name="Object 3"/>
          <p:cNvGraphicFramePr>
            <a:graphicFrameLocks noChangeAspect="1"/>
          </p:cNvGraphicFramePr>
          <p:nvPr/>
        </p:nvGraphicFramePr>
        <p:xfrm>
          <a:off x="3094056" y="5626121"/>
          <a:ext cx="4121150" cy="803275"/>
        </p:xfrm>
        <a:graphic>
          <a:graphicData uri="http://schemas.openxmlformats.org/presentationml/2006/ole">
            <p:oleObj spid="_x0000_s103427" name="公式" r:id="rId4" imgW="3060700" imgH="596900" progId="Equation.3">
              <p:embed/>
            </p:oleObj>
          </a:graphicData>
        </a:graphic>
      </p:graphicFrame>
      <p:grpSp>
        <p:nvGrpSpPr>
          <p:cNvPr id="2" name="组合 29"/>
          <p:cNvGrpSpPr/>
          <p:nvPr/>
        </p:nvGrpSpPr>
        <p:grpSpPr>
          <a:xfrm>
            <a:off x="642938" y="1428761"/>
            <a:ext cx="4671723" cy="3643313"/>
            <a:chOff x="642938" y="1428761"/>
            <a:chExt cx="4671723" cy="3643313"/>
          </a:xfrm>
        </p:grpSpPr>
        <p:grpSp>
          <p:nvGrpSpPr>
            <p:cNvPr id="3" name="组合 34"/>
            <p:cNvGrpSpPr/>
            <p:nvPr/>
          </p:nvGrpSpPr>
          <p:grpSpPr>
            <a:xfrm>
              <a:off x="642938" y="1428761"/>
              <a:ext cx="4614960" cy="3643313"/>
              <a:chOff x="642938" y="1285875"/>
              <a:chExt cx="4614960" cy="3643313"/>
            </a:xfrm>
          </p:grpSpPr>
          <p:grpSp>
            <p:nvGrpSpPr>
              <p:cNvPr id="4" name="组合 19"/>
              <p:cNvGrpSpPr>
                <a:grpSpLocks/>
              </p:cNvGrpSpPr>
              <p:nvPr/>
            </p:nvGrpSpPr>
            <p:grpSpPr bwMode="auto">
              <a:xfrm>
                <a:off x="642938" y="1285875"/>
                <a:ext cx="4614960" cy="3643313"/>
                <a:chOff x="285750" y="1857364"/>
                <a:chExt cx="5717058" cy="4536976"/>
              </a:xfrm>
            </p:grpSpPr>
            <p:cxnSp>
              <p:nvCxnSpPr>
                <p:cNvPr id="41" name="直接箭头连接符 40"/>
                <p:cNvCxnSpPr/>
                <p:nvPr/>
              </p:nvCxnSpPr>
              <p:spPr bwMode="auto">
                <a:xfrm>
                  <a:off x="570908" y="4769332"/>
                  <a:ext cx="3185909" cy="197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箭头连接符 41"/>
                <p:cNvCxnSpPr/>
                <p:nvPr/>
              </p:nvCxnSpPr>
              <p:spPr bwMode="auto">
                <a:xfrm rot="5400000" flipH="1" flipV="1">
                  <a:off x="-803096" y="3383538"/>
                  <a:ext cx="2771608" cy="393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椭圆 42"/>
                <p:cNvSpPr/>
                <p:nvPr/>
              </p:nvSpPr>
              <p:spPr bwMode="auto">
                <a:xfrm>
                  <a:off x="2053732" y="2357519"/>
                  <a:ext cx="353990" cy="34398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4" name="椭圆 43"/>
                <p:cNvSpPr/>
                <p:nvPr/>
              </p:nvSpPr>
              <p:spPr bwMode="auto">
                <a:xfrm>
                  <a:off x="1286754" y="2644168"/>
                  <a:ext cx="353990" cy="345957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5" name="椭圆 44"/>
                <p:cNvSpPr/>
                <p:nvPr/>
              </p:nvSpPr>
              <p:spPr bwMode="auto">
                <a:xfrm>
                  <a:off x="661372" y="2962449"/>
                  <a:ext cx="707980" cy="69389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6" name="椭圆 45"/>
                <p:cNvSpPr/>
                <p:nvPr/>
              </p:nvSpPr>
              <p:spPr bwMode="auto">
                <a:xfrm>
                  <a:off x="2643715" y="1900856"/>
                  <a:ext cx="141596" cy="138383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7" name="椭圆 46"/>
                <p:cNvSpPr/>
                <p:nvPr/>
              </p:nvSpPr>
              <p:spPr bwMode="auto">
                <a:xfrm>
                  <a:off x="3221899" y="1857364"/>
                  <a:ext cx="707980" cy="69389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8" name="TextBox 64"/>
                <p:cNvSpPr txBox="1">
                  <a:spLocks noChangeArrowheads="1"/>
                </p:cNvSpPr>
                <p:nvPr/>
              </p:nvSpPr>
              <p:spPr bwMode="auto">
                <a:xfrm>
                  <a:off x="3540745" y="4702743"/>
                  <a:ext cx="284088" cy="369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>
                      <a:latin typeface="Calibri" pitchFamily="34" charset="0"/>
                    </a:rPr>
                    <a:t>x</a:t>
                  </a:r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49" name="TextBox 65"/>
                <p:cNvSpPr txBox="1">
                  <a:spLocks noChangeArrowheads="1"/>
                </p:cNvSpPr>
                <p:nvPr/>
              </p:nvSpPr>
              <p:spPr bwMode="auto">
                <a:xfrm>
                  <a:off x="285750" y="1932699"/>
                  <a:ext cx="296914" cy="369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>
                      <a:latin typeface="Calibri" pitchFamily="34" charset="0"/>
                    </a:rPr>
                    <a:t>y</a:t>
                  </a:r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50" name="弧形 49"/>
                <p:cNvSpPr/>
                <p:nvPr/>
              </p:nvSpPr>
              <p:spPr>
                <a:xfrm>
                  <a:off x="1178713" y="1857364"/>
                  <a:ext cx="4824095" cy="4536976"/>
                </a:xfrm>
                <a:prstGeom prst="arc">
                  <a:avLst>
                    <a:gd name="adj1" fmla="val 11061594"/>
                    <a:gd name="adj2" fmla="val 16211636"/>
                  </a:avLst>
                </a:prstGeom>
                <a:ln>
                  <a:solidFill>
                    <a:srgbClr val="0000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cxnSp>
            <p:nvCxnSpPr>
              <p:cNvPr id="34" name="直接连接符 33"/>
              <p:cNvCxnSpPr/>
              <p:nvPr/>
            </p:nvCxnSpPr>
            <p:spPr>
              <a:xfrm rot="10800000">
                <a:off x="1238250" y="2462213"/>
                <a:ext cx="1833563" cy="60960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1"/>
              <p:cNvSpPr txBox="1">
                <a:spLocks noChangeArrowheads="1"/>
              </p:cNvSpPr>
              <p:nvPr/>
            </p:nvSpPr>
            <p:spPr bwMode="auto">
              <a:xfrm>
                <a:off x="2928938" y="2571750"/>
                <a:ext cx="884237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latin typeface="Calibri" pitchFamily="34" charset="0"/>
                  </a:rPr>
                  <a:t>x</a:t>
                </a:r>
                <a:r>
                  <a:rPr lang="en-US" altLang="zh-CN" baseline="-25000">
                    <a:latin typeface="Calibri" pitchFamily="34" charset="0"/>
                  </a:rPr>
                  <a:t>c</a:t>
                </a:r>
                <a:r>
                  <a:rPr lang="en-US" altLang="zh-CN">
                    <a:latin typeface="Calibri" pitchFamily="34" charset="0"/>
                  </a:rPr>
                  <a:t>, y</a:t>
                </a:r>
                <a:r>
                  <a:rPr lang="en-US" altLang="zh-CN" baseline="-25000">
                    <a:latin typeface="Calibri" pitchFamily="34" charset="0"/>
                  </a:rPr>
                  <a:t>c</a:t>
                </a:r>
                <a:r>
                  <a:rPr lang="en-US" altLang="zh-CN">
                    <a:latin typeface="Calibri" pitchFamily="34" charset="0"/>
                  </a:rPr>
                  <a:t>, R</a:t>
                </a:r>
                <a:endParaRPr lang="zh-CN" altLang="en-US">
                  <a:latin typeface="Calibri" pitchFamily="34" charset="0"/>
                </a:endParaRPr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3283093" y="1574482"/>
                <a:ext cx="37612" cy="67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2582935" y="1376980"/>
                <a:ext cx="37612" cy="67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2193920" y="1838124"/>
                <a:ext cx="37612" cy="67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1582060" y="2060848"/>
                <a:ext cx="37612" cy="67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1222020" y="2459004"/>
                <a:ext cx="37612" cy="676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弧形 31"/>
            <p:cNvSpPr/>
            <p:nvPr/>
          </p:nvSpPr>
          <p:spPr bwMode="auto">
            <a:xfrm>
              <a:off x="1420524" y="1428761"/>
              <a:ext cx="3894137" cy="3643313"/>
            </a:xfrm>
            <a:prstGeom prst="arc">
              <a:avLst>
                <a:gd name="adj1" fmla="val 11061594"/>
                <a:gd name="adj2" fmla="val 16211636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19602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4346-7A18-47B7-B1EA-C96B2B5A2D89}" type="slidenum">
              <a:rPr lang="zh-CN" altLang="en-US" smtClean="0"/>
              <a:pPr>
                <a:defRPr/>
              </a:pPr>
              <a:t>6</a:t>
            </a:fld>
            <a:endParaRPr lang="zh-CN" alt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2357430"/>
            <a:ext cx="3929062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8677" name="TextBox 15"/>
          <p:cNvSpPr txBox="1">
            <a:spLocks noChangeArrowheads="1"/>
          </p:cNvSpPr>
          <p:nvPr/>
        </p:nvSpPr>
        <p:spPr bwMode="auto">
          <a:xfrm>
            <a:off x="3491880" y="457200"/>
            <a:ext cx="2327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reconstruction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8" name="TextBox 17"/>
          <p:cNvSpPr txBox="1">
            <a:spLocks noChangeArrowheads="1"/>
          </p:cNvSpPr>
          <p:nvPr/>
        </p:nvSpPr>
        <p:spPr bwMode="auto">
          <a:xfrm>
            <a:off x="714375" y="1357313"/>
            <a:ext cx="4143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1:  The radius, the position of the helix center in the XY plane are determined.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TextBox 18"/>
          <p:cNvSpPr txBox="1">
            <a:spLocks noChangeArrowheads="1"/>
          </p:cNvSpPr>
          <p:nvPr/>
        </p:nvSpPr>
        <p:spPr bwMode="auto">
          <a:xfrm>
            <a:off x="4929188" y="1357313"/>
            <a:ext cx="3643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2:   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kZ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zh-CN" alt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575" y="2643188"/>
            <a:ext cx="426561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Box 13"/>
          <p:cNvSpPr txBox="1">
            <a:spLocks noChangeArrowheads="1"/>
          </p:cNvSpPr>
          <p:nvPr/>
        </p:nvSpPr>
        <p:spPr bwMode="auto">
          <a:xfrm>
            <a:off x="2022475" y="5273675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z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682" name="TextBox 15"/>
          <p:cNvSpPr txBox="1">
            <a:spLocks noChangeArrowheads="1"/>
          </p:cNvSpPr>
          <p:nvPr/>
        </p:nvSpPr>
        <p:spPr bwMode="auto">
          <a:xfrm>
            <a:off x="1274763" y="2944813"/>
            <a:ext cx="300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y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683" name="TextBox 16"/>
          <p:cNvSpPr txBox="1">
            <a:spLocks noChangeArrowheads="1"/>
          </p:cNvSpPr>
          <p:nvPr/>
        </p:nvSpPr>
        <p:spPr bwMode="auto">
          <a:xfrm>
            <a:off x="3203575" y="4854575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x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rot="5400000">
            <a:off x="2883694" y="2831306"/>
            <a:ext cx="546100" cy="26988"/>
          </a:xfrm>
          <a:prstGeom prst="straightConnector1">
            <a:avLst/>
          </a:prstGeom>
          <a:ln w="50800">
            <a:solidFill>
              <a:srgbClr val="DBD9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5" name="TextBox 26"/>
          <p:cNvSpPr txBox="1">
            <a:spLocks noChangeArrowheads="1"/>
          </p:cNvSpPr>
          <p:nvPr/>
        </p:nvSpPr>
        <p:spPr bwMode="auto">
          <a:xfrm>
            <a:off x="1857375" y="2071688"/>
            <a:ext cx="2400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One cylinder the helix lies in.</a:t>
            </a:r>
          </a:p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Based on Pt determined before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6" name="TextBox 28"/>
          <p:cNvSpPr txBox="1">
            <a:spLocks noChangeArrowheads="1"/>
          </p:cNvSpPr>
          <p:nvPr/>
        </p:nvSpPr>
        <p:spPr bwMode="auto">
          <a:xfrm>
            <a:off x="3071813" y="4202113"/>
            <a:ext cx="1398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</a:rPr>
              <a:t>One straw tube</a:t>
            </a:r>
            <a:endParaRPr lang="zh-CN" altLang="en-US" sz="1400">
              <a:solidFill>
                <a:schemeClr val="bg1"/>
              </a:solidFill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 rot="16200000" flipV="1">
            <a:off x="3457575" y="4029075"/>
            <a:ext cx="371475" cy="14287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8" name="TextBox 33"/>
          <p:cNvSpPr txBox="1">
            <a:spLocks noChangeArrowheads="1"/>
          </p:cNvSpPr>
          <p:nvPr/>
        </p:nvSpPr>
        <p:spPr bwMode="auto">
          <a:xfrm>
            <a:off x="428625" y="5929313"/>
            <a:ext cx="4639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Track need to be tangent to the crossing ellipse.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rot="16200000" flipV="1">
            <a:off x="1393032" y="4964906"/>
            <a:ext cx="1714500" cy="357187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0" name="TextBox 37"/>
          <p:cNvSpPr txBox="1">
            <a:spLocks noChangeArrowheads="1"/>
          </p:cNvSpPr>
          <p:nvPr/>
        </p:nvSpPr>
        <p:spPr bwMode="auto">
          <a:xfrm>
            <a:off x="1500188" y="3714750"/>
            <a:ext cx="1241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</a:rPr>
              <a:t>Crossing points</a:t>
            </a:r>
          </a:p>
          <a:p>
            <a:r>
              <a:rPr lang="en-US" altLang="zh-CN" sz="1200">
                <a:solidFill>
                  <a:schemeClr val="bg1"/>
                </a:solidFill>
                <a:sym typeface="Wingdings" pitchFamily="2" charset="2"/>
              </a:rPr>
              <a:t>(ellipse)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28692" name="矩形 19"/>
          <p:cNvSpPr>
            <a:spLocks noChangeArrowheads="1"/>
          </p:cNvSpPr>
          <p:nvPr/>
        </p:nvSpPr>
        <p:spPr bwMode="auto">
          <a:xfrm>
            <a:off x="461963" y="6407150"/>
            <a:ext cx="6072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zh-C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Gianluigi Boca and Panda Collaboration, Panda STT TDR, 2012</a:t>
            </a:r>
            <a:endParaRPr lang="zh-CN" alt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3" y="1214422"/>
            <a:ext cx="3357585" cy="3562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4348" y="5072074"/>
            <a:ext cx="4572000" cy="128907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Known : 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zh-CN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Φ 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altLang="zh-CN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Question: To determine a line,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kz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4395805" y="5572140"/>
          <a:ext cx="2605087" cy="803275"/>
        </p:xfrm>
        <a:graphic>
          <a:graphicData uri="http://schemas.openxmlformats.org/presentationml/2006/ole">
            <p:oleObj spid="_x0000_s104450" name="公式" r:id="rId4" imgW="1930320" imgH="596880" progId="Equation.3">
              <p:embed/>
            </p:oleObj>
          </a:graphicData>
        </a:graphic>
      </p:graphicFrame>
      <p:sp>
        <p:nvSpPr>
          <p:cNvPr id="13" name="矩形 12"/>
          <p:cNvSpPr/>
          <p:nvPr/>
        </p:nvSpPr>
        <p:spPr>
          <a:xfrm>
            <a:off x="4143372" y="5000636"/>
            <a:ext cx="478634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Method: Minimize  E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= ∑(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kz</a:t>
            </a:r>
            <a:r>
              <a:rPr lang="en-US" altLang="zh-CN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(1/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zh-CN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90B4346-7A18-47B7-B1EA-C96B2B5A2D89}" type="slidenum">
              <a:rPr lang="zh-CN" altLang="en-US" smtClean="0"/>
              <a:pPr>
                <a:defRPr/>
              </a:pPr>
              <a:t>7</a:t>
            </a:fld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64288" y="435581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z(cm)</a:t>
            </a:r>
            <a:endParaRPr lang="zh-CN" alt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214422"/>
            <a:ext cx="3214710" cy="35475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491880" y="457200"/>
            <a:ext cx="2327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econstruction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96336" y="443711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3074" y="1196752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Φ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6516216" y="2492896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516216" y="2645296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444208" y="2780928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372200" y="2924944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6300192" y="3068960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6228184" y="3266322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6156176" y="3429000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084168" y="3566325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012160" y="3698370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968145" y="3850770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5921490" y="4005064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5824129" y="4157464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770783" y="4309864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5724128" y="4462264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5652120" y="4614664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6613577" y="2348880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6660232" y="2223526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6732240" y="2098172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6750902" y="1979509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6822910" y="1826162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020272" y="1340768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6948264" y="1493168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6948264" y="1645568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" name="TextBox 53"/>
          <p:cNvSpPr txBox="1">
            <a:spLocks noChangeArrowheads="1"/>
          </p:cNvSpPr>
          <p:nvPr/>
        </p:nvSpPr>
        <p:spPr bwMode="auto">
          <a:xfrm>
            <a:off x="2915816" y="455613"/>
            <a:ext cx="33286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Extract T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from Tracking</a:t>
            </a:r>
            <a:endParaRPr lang="zh-CN" altLang="en-US" sz="1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971600" y="1916832"/>
            <a:ext cx="3960440" cy="4320480"/>
          </a:xfrm>
          <a:custGeom>
            <a:avLst/>
            <a:gdLst>
              <a:gd name="connsiteX0" fmla="*/ 0 w 2621902"/>
              <a:gd name="connsiteY0" fmla="*/ 2099388 h 2099388"/>
              <a:gd name="connsiteX1" fmla="*/ 139959 w 2621902"/>
              <a:gd name="connsiteY1" fmla="*/ 1763485 h 2099388"/>
              <a:gd name="connsiteX2" fmla="*/ 373224 w 2621902"/>
              <a:gd name="connsiteY2" fmla="*/ 1380930 h 2099388"/>
              <a:gd name="connsiteX3" fmla="*/ 821094 w 2621902"/>
              <a:gd name="connsiteY3" fmla="*/ 858416 h 2099388"/>
              <a:gd name="connsiteX4" fmla="*/ 1390261 w 2621902"/>
              <a:gd name="connsiteY4" fmla="*/ 429208 h 2099388"/>
              <a:gd name="connsiteX5" fmla="*/ 1968759 w 2621902"/>
              <a:gd name="connsiteY5" fmla="*/ 130628 h 2099388"/>
              <a:gd name="connsiteX6" fmla="*/ 2621902 w 2621902"/>
              <a:gd name="connsiteY6" fmla="*/ 0 h 209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1902" h="2099388">
                <a:moveTo>
                  <a:pt x="0" y="2099388"/>
                </a:moveTo>
                <a:cubicBezTo>
                  <a:pt x="38877" y="1991308"/>
                  <a:pt x="77755" y="1883228"/>
                  <a:pt x="139959" y="1763485"/>
                </a:cubicBezTo>
                <a:cubicBezTo>
                  <a:pt x="202163" y="1643742"/>
                  <a:pt x="259702" y="1531775"/>
                  <a:pt x="373224" y="1380930"/>
                </a:cubicBezTo>
                <a:cubicBezTo>
                  <a:pt x="486746" y="1230085"/>
                  <a:pt x="651588" y="1017036"/>
                  <a:pt x="821094" y="858416"/>
                </a:cubicBezTo>
                <a:cubicBezTo>
                  <a:pt x="990600" y="699796"/>
                  <a:pt x="1198984" y="550506"/>
                  <a:pt x="1390261" y="429208"/>
                </a:cubicBezTo>
                <a:cubicBezTo>
                  <a:pt x="1581538" y="307910"/>
                  <a:pt x="1763486" y="202163"/>
                  <a:pt x="1968759" y="130628"/>
                </a:cubicBezTo>
                <a:cubicBezTo>
                  <a:pt x="2174032" y="59093"/>
                  <a:pt x="2397967" y="29546"/>
                  <a:pt x="2621902" y="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710342" y="4149080"/>
            <a:ext cx="792088" cy="79208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611560" y="5148808"/>
            <a:ext cx="576064" cy="58444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645025" y="2564904"/>
            <a:ext cx="936104" cy="93610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3250503" y="2492896"/>
            <a:ext cx="648072" cy="648072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3775861" y="1350099"/>
            <a:ext cx="720080" cy="72008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74"/>
          <p:cNvGrpSpPr/>
          <p:nvPr/>
        </p:nvGrpSpPr>
        <p:grpSpPr>
          <a:xfrm>
            <a:off x="1055578" y="1926163"/>
            <a:ext cx="3247052" cy="3653747"/>
            <a:chOff x="1055578" y="1926163"/>
            <a:chExt cx="3247052" cy="3653747"/>
          </a:xfrm>
        </p:grpSpPr>
        <p:cxnSp>
          <p:nvCxnSpPr>
            <p:cNvPr id="51" name="直接箭头连接符 50"/>
            <p:cNvCxnSpPr/>
            <p:nvPr/>
          </p:nvCxnSpPr>
          <p:spPr>
            <a:xfrm>
              <a:off x="1763688" y="4365104"/>
              <a:ext cx="72008" cy="7200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/>
            <p:cNvCxnSpPr>
              <a:stCxn id="32" idx="1"/>
            </p:cNvCxnSpPr>
            <p:nvPr/>
          </p:nvCxnSpPr>
          <p:spPr>
            <a:xfrm>
              <a:off x="3345411" y="2587804"/>
              <a:ext cx="74461" cy="12111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/>
            <p:cNvCxnSpPr/>
            <p:nvPr/>
          </p:nvCxnSpPr>
          <p:spPr>
            <a:xfrm flipH="1" flipV="1">
              <a:off x="4230622" y="1926163"/>
              <a:ext cx="72008" cy="15598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/>
            <p:cNvCxnSpPr/>
            <p:nvPr/>
          </p:nvCxnSpPr>
          <p:spPr>
            <a:xfrm flipH="1" flipV="1">
              <a:off x="2379480" y="3212977"/>
              <a:ext cx="104288" cy="15094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/>
            <p:cNvCxnSpPr/>
            <p:nvPr/>
          </p:nvCxnSpPr>
          <p:spPr>
            <a:xfrm flipH="1" flipV="1">
              <a:off x="1055578" y="5517232"/>
              <a:ext cx="116024" cy="6267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58"/>
          <p:cNvGrpSpPr/>
          <p:nvPr/>
        </p:nvGrpSpPr>
        <p:grpSpPr>
          <a:xfrm>
            <a:off x="1159631" y="2082150"/>
            <a:ext cx="3196345" cy="3579098"/>
            <a:chOff x="1159631" y="2072819"/>
            <a:chExt cx="3196345" cy="3579098"/>
          </a:xfrm>
        </p:grpSpPr>
        <p:cxnSp>
          <p:nvCxnSpPr>
            <p:cNvPr id="60" name="直接箭头连接符 59"/>
            <p:cNvCxnSpPr/>
            <p:nvPr/>
          </p:nvCxnSpPr>
          <p:spPr>
            <a:xfrm flipH="1" flipV="1">
              <a:off x="3222511" y="2476875"/>
              <a:ext cx="122900" cy="11092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箭头连接符 60"/>
            <p:cNvCxnSpPr/>
            <p:nvPr/>
          </p:nvCxnSpPr>
          <p:spPr>
            <a:xfrm>
              <a:off x="4283968" y="2072819"/>
              <a:ext cx="72008" cy="14401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箭头连接符 61"/>
            <p:cNvCxnSpPr/>
            <p:nvPr/>
          </p:nvCxnSpPr>
          <p:spPr>
            <a:xfrm flipH="1" flipV="1">
              <a:off x="1619672" y="4254175"/>
              <a:ext cx="122900" cy="11092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/>
            <p:cNvCxnSpPr/>
            <p:nvPr/>
          </p:nvCxnSpPr>
          <p:spPr>
            <a:xfrm>
              <a:off x="2483768" y="3356992"/>
              <a:ext cx="144016" cy="14401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箭头连接符 63"/>
            <p:cNvCxnSpPr/>
            <p:nvPr/>
          </p:nvCxnSpPr>
          <p:spPr>
            <a:xfrm>
              <a:off x="1159631" y="5579909"/>
              <a:ext cx="144016" cy="7200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96752"/>
            <a:ext cx="3600400" cy="252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TextBox 86"/>
          <p:cNvSpPr txBox="1"/>
          <p:nvPr/>
        </p:nvSpPr>
        <p:spPr>
          <a:xfrm>
            <a:off x="3923928" y="4941168"/>
            <a:ext cx="162095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T0 shifted by:</a:t>
            </a: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-50 ns:</a:t>
            </a: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-20 ns:</a:t>
            </a:r>
          </a:p>
          <a:p>
            <a:pPr marL="342900" indent="-342900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10 ns:</a:t>
            </a:r>
          </a:p>
          <a:p>
            <a:pPr marL="342900" indent="-342900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20 ns: 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242700" y="4941168"/>
            <a:ext cx="163057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Extracted T0:</a:t>
            </a: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-47.0±4.0 ns</a:t>
            </a: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-19.8±2.1 ns</a:t>
            </a:r>
          </a:p>
          <a:p>
            <a:pPr marL="342900" indent="-342900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9.4±2.5 ns</a:t>
            </a:r>
          </a:p>
          <a:p>
            <a:pPr marL="342900" indent="-342900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19.0±2.3 ns 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419872" y="3861048"/>
            <a:ext cx="50786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T0 shift =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Ʃdi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/N  /  const      (N: number of hits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: signed distance of circle to track)	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B68BE12-2B12-410F-BA27-B71877CEEFA1}" type="slidenum">
              <a:rPr lang="de-DE" altLang="zh-CN"/>
              <a:pPr>
                <a:defRPr/>
              </a:pPr>
              <a:t>8</a:t>
            </a:fld>
            <a:endParaRPr lang="de-DE" altLang="zh-CN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323850" y="692150"/>
            <a:ext cx="7561263" cy="64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149" name="Foliennummernplatzhalt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2821071-08FD-4E28-8F4B-E6572B1F929F}" type="slidenum">
              <a:rPr lang="de-DE" altLang="zh-CN"/>
              <a:pPr>
                <a:defRPr/>
              </a:pPr>
              <a:t>9</a:t>
            </a:fld>
            <a:endParaRPr lang="de-DE" altLang="zh-CN"/>
          </a:p>
        </p:txBody>
      </p:sp>
      <p:grpSp>
        <p:nvGrpSpPr>
          <p:cNvPr id="4" name="组合 3"/>
          <p:cNvGrpSpPr/>
          <p:nvPr/>
        </p:nvGrpSpPr>
        <p:grpSpPr>
          <a:xfrm>
            <a:off x="3779912" y="1457326"/>
            <a:ext cx="5185569" cy="3051794"/>
            <a:chOff x="2601690" y="1531004"/>
            <a:chExt cx="6085110" cy="3803453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872971324"/>
                </p:ext>
              </p:extLst>
            </p:nvPr>
          </p:nvGraphicFramePr>
          <p:xfrm>
            <a:off x="2601690" y="1531004"/>
            <a:ext cx="6085110" cy="3803453"/>
          </p:xfrm>
          <a:graphic>
            <a:graphicData uri="http://schemas.openxmlformats.org/presentationml/2006/ole">
              <p:oleObj spid="_x0000_s1063" name="Acrobat Document" r:id="rId4" imgW="4413240" imgH="3481920" progId="AcroExch.Document.11">
                <p:embed/>
              </p:oleObj>
            </a:graphicData>
          </a:graphic>
        </p:graphicFrame>
        <p:sp>
          <p:nvSpPr>
            <p:cNvPr id="7" name="Rechteck 6"/>
            <p:cNvSpPr/>
            <p:nvPr/>
          </p:nvSpPr>
          <p:spPr bwMode="auto">
            <a:xfrm>
              <a:off x="3309576" y="3779381"/>
              <a:ext cx="4750750" cy="111471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1032" name="Textfeld 13"/>
          <p:cNvSpPr txBox="1">
            <a:spLocks noChangeArrowheads="1"/>
          </p:cNvSpPr>
          <p:nvPr/>
        </p:nvSpPr>
        <p:spPr bwMode="auto">
          <a:xfrm>
            <a:off x="579743" y="1475199"/>
            <a:ext cx="3228769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MHz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1600 ns revolution time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 ns gap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2 events: 50 ns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Drift time: ~200 ns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367541" y="455613"/>
            <a:ext cx="3204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Event Structure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-- pile-up 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1768" y="3763014"/>
            <a:ext cx="1435008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 pile-up</a:t>
            </a:r>
          </a:p>
        </p:txBody>
      </p:sp>
      <p:sp>
        <p:nvSpPr>
          <p:cNvPr id="15" name="矩形 14"/>
          <p:cNvSpPr/>
          <p:nvPr/>
        </p:nvSpPr>
        <p:spPr>
          <a:xfrm>
            <a:off x="1043608" y="5373216"/>
            <a:ext cx="705678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547664" y="5555332"/>
            <a:ext cx="2952328" cy="504056"/>
            <a:chOff x="1547664" y="5517232"/>
            <a:chExt cx="1828800" cy="504056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15476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7000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8524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20048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21572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23096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24620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26144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27668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29192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30716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32240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33764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2388493" y="5555332"/>
            <a:ext cx="2937495" cy="504056"/>
            <a:chOff x="1547664" y="5517232"/>
            <a:chExt cx="1828800" cy="504056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15476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17000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18524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20048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1572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23096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24620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26144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27668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29192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30716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32240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33764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3688829" y="5564857"/>
            <a:ext cx="2937495" cy="504056"/>
            <a:chOff x="1547664" y="5517232"/>
            <a:chExt cx="1828800" cy="504056"/>
          </a:xfrm>
        </p:grpSpPr>
        <p:cxnSp>
          <p:nvCxnSpPr>
            <p:cNvPr id="48" name="直接连接符 47"/>
            <p:cNvCxnSpPr/>
            <p:nvPr/>
          </p:nvCxnSpPr>
          <p:spPr>
            <a:xfrm>
              <a:off x="15476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17000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18524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20048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21572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23096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24620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26144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27668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29192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30716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32240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33764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直接箭头连接符 61"/>
          <p:cNvCxnSpPr/>
          <p:nvPr/>
        </p:nvCxnSpPr>
        <p:spPr>
          <a:xfrm>
            <a:off x="1475656" y="4753719"/>
            <a:ext cx="0" cy="50405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>
          <a:xfrm>
            <a:off x="2339752" y="4759052"/>
            <a:ext cx="0" cy="504056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/>
          <p:nvPr/>
        </p:nvCxnSpPr>
        <p:spPr>
          <a:xfrm>
            <a:off x="3669804" y="4763244"/>
            <a:ext cx="0" cy="504056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4.3|0.5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2|14.5|9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7.9|1.2|2.2|0.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38645</TotalTime>
  <Words>1831</Words>
  <Application>Microsoft Office PowerPoint</Application>
  <PresentationFormat>全屏显示(4:3)</PresentationFormat>
  <Paragraphs>501</Paragraphs>
  <Slides>32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35" baseType="lpstr">
      <vt:lpstr>Office 主题</vt:lpstr>
      <vt:lpstr>公式</vt:lpstr>
      <vt:lpstr>Acrobat Document</vt:lpstr>
      <vt:lpstr>FPGA Helix Tracking Algorithm  with STT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yutie liang</dc:creator>
  <cp:lastModifiedBy>liangyt</cp:lastModifiedBy>
  <cp:revision>900</cp:revision>
  <dcterms:modified xsi:type="dcterms:W3CDTF">2016-03-31T21:13:58Z</dcterms:modified>
</cp:coreProperties>
</file>