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84" r:id="rId3"/>
    <p:sldId id="386" r:id="rId4"/>
    <p:sldId id="390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371" r:id="rId13"/>
    <p:sldId id="361" r:id="rId14"/>
    <p:sldId id="388" r:id="rId15"/>
    <p:sldId id="387" r:id="rId16"/>
    <p:sldId id="363" r:id="rId17"/>
    <p:sldId id="389" r:id="rId18"/>
    <p:sldId id="391" r:id="rId19"/>
    <p:sldId id="392" r:id="rId20"/>
    <p:sldId id="380" r:id="rId21"/>
    <p:sldId id="383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9"/>
    <a:srgbClr val="D0D8E8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660"/>
  </p:normalViewPr>
  <p:slideViewPr>
    <p:cSldViewPr>
      <p:cViewPr>
        <p:scale>
          <a:sx n="66" d="100"/>
          <a:sy n="66" d="100"/>
        </p:scale>
        <p:origin x="-207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0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4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5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28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67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41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06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60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08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02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76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0A30-72B0-4049-84E8-F18F5F26A38C}" type="datetimeFigureOut">
              <a:rPr lang="sv-SE" smtClean="0"/>
              <a:t>2016-03-30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BC40-E07B-4A38-86F0-9ECB8ACC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09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ZYNC_BOARD_PMC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6672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185407" y="4104631"/>
            <a:ext cx="1449628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Photosensor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APD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00960" y="4104631"/>
            <a:ext cx="1449628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Preamplifier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APFEL (GSI)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672298" y="3129975"/>
            <a:ext cx="2930666" cy="1046440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60</a:t>
            </a:r>
            <a:endParaRPr lang="sv-SE" sz="28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Data </a:t>
            </a:r>
            <a:r>
              <a:rPr lang="sv-SE" b="1" dirty="0" err="1" smtClean="0">
                <a:solidFill>
                  <a:schemeClr val="bg1"/>
                </a:solidFill>
              </a:rPr>
              <a:t>Concentrator</a:t>
            </a:r>
            <a:r>
              <a:rPr lang="sv-SE" b="1" dirty="0" smtClean="0">
                <a:solidFill>
                  <a:schemeClr val="bg1"/>
                </a:solidFill>
              </a:rPr>
              <a:t>, </a:t>
            </a:r>
            <a:r>
              <a:rPr lang="sv-SE" sz="1600" dirty="0" smtClean="0">
                <a:solidFill>
                  <a:schemeClr val="bg1"/>
                </a:solidFill>
              </a:rPr>
              <a:t>16-ch</a:t>
            </a:r>
          </a:p>
          <a:p>
            <a:pPr algn="ctr"/>
            <a:endParaRPr lang="sv-SE" sz="1600" dirty="0" smtClean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04146" y="3222308"/>
            <a:ext cx="2930666" cy="861774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949</a:t>
            </a:r>
            <a:endParaRPr lang="sv-SE" sz="3200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ADC </a:t>
            </a:r>
            <a:r>
              <a:rPr lang="sv-SE" sz="1600" dirty="0" smtClean="0">
                <a:solidFill>
                  <a:schemeClr val="bg1"/>
                </a:solidFill>
              </a:rPr>
              <a:t>64-ch, 14-bit, 80-MSPS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PANDA EMC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Readout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System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http://www-panda.gsi.de/html/det/emc/emc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" y="1524846"/>
            <a:ext cx="2993152" cy="2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3185405" y="2604899"/>
            <a:ext cx="1449629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Photosensor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VPTT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00960" y="2604898"/>
            <a:ext cx="1449630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Preamplifier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Basel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60182" y="2352565"/>
            <a:ext cx="1000155" cy="955876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Bent Arrow 2"/>
          <p:cNvSpPr/>
          <p:nvPr/>
        </p:nvSpPr>
        <p:spPr>
          <a:xfrm flipV="1">
            <a:off x="730081" y="3193618"/>
            <a:ext cx="2872362" cy="1943603"/>
          </a:xfrm>
          <a:prstGeom prst="bentArrow">
            <a:avLst>
              <a:gd name="adj1" fmla="val 56410"/>
              <a:gd name="adj2" fmla="val 35927"/>
              <a:gd name="adj3" fmla="val 11712"/>
              <a:gd name="adj4" fmla="val 67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838515" y="2092877"/>
            <a:ext cx="572086" cy="1639598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ight Arrow 20"/>
          <p:cNvSpPr/>
          <p:nvPr/>
        </p:nvSpPr>
        <p:spPr>
          <a:xfrm>
            <a:off x="4838515" y="3592608"/>
            <a:ext cx="572086" cy="1639598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ight Arrow 21"/>
          <p:cNvSpPr/>
          <p:nvPr/>
        </p:nvSpPr>
        <p:spPr>
          <a:xfrm>
            <a:off x="6159545" y="2956088"/>
            <a:ext cx="544902" cy="1362804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595114" y="2427056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3,600</a:t>
            </a:r>
            <a:endParaRPr lang="sv-SE" sz="2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595114" y="4088814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11,952</a:t>
            </a:r>
            <a:endParaRPr lang="sv-SE" sz="2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519098" y="4088813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46,788</a:t>
            </a:r>
            <a:endParaRPr lang="sv-SE" sz="2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538270" y="2564421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13,888</a:t>
            </a:r>
            <a:endParaRPr lang="sv-SE" sz="20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740702" y="3120816"/>
            <a:ext cx="123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949</a:t>
            </a:r>
            <a:endParaRPr lang="sv-SE" sz="2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590538" y="3448961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715200" y="3336019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854697" y="3167514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574947" y="3254714"/>
            <a:ext cx="572086" cy="528745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552104" y="3336105"/>
            <a:ext cx="44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60</a:t>
            </a:r>
            <a:endParaRPr lang="sv-SE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238627" y="1715044"/>
            <a:ext cx="2429717" cy="3802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2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1360736"/>
            <a:ext cx="27003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Flat </a:t>
            </a:r>
            <a:r>
              <a:rPr lang="sv-SE" sz="2400" b="1" dirty="0" err="1" smtClean="0"/>
              <a:t>Zero-cost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power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monitoring</a:t>
            </a:r>
            <a:r>
              <a:rPr lang="sv-SE" sz="2400" b="1" dirty="0" smtClean="0"/>
              <a:t> and </a:t>
            </a:r>
            <a:r>
              <a:rPr lang="sv-SE" sz="2400" b="1" dirty="0" err="1" smtClean="0"/>
              <a:t>supply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connector</a:t>
            </a:r>
            <a:endParaRPr lang="sv-SE" sz="2400" b="1" dirty="0"/>
          </a:p>
        </p:txBody>
      </p:sp>
      <p:sp>
        <p:nvSpPr>
          <p:cNvPr id="3" name="Rounded Rectangle 2"/>
          <p:cNvSpPr/>
          <p:nvPr/>
        </p:nvSpPr>
        <p:spPr>
          <a:xfrm rot="16200000">
            <a:off x="1914181" y="-288972"/>
            <a:ext cx="491103" cy="280831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4901805" y="-268426"/>
            <a:ext cx="491103" cy="280831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1360736"/>
            <a:ext cx="27003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16-channel full </a:t>
            </a:r>
            <a:r>
              <a:rPr lang="sv-SE" sz="2400" b="1" dirty="0" err="1" smtClean="0"/>
              <a:t>power</a:t>
            </a:r>
            <a:r>
              <a:rPr lang="sv-SE" sz="2400" b="1" dirty="0" smtClean="0"/>
              <a:t> monitors</a:t>
            </a:r>
          </a:p>
          <a:p>
            <a:pPr algn="ctr"/>
            <a:r>
              <a:rPr lang="sv-SE" sz="2400" b="1" dirty="0" smtClean="0"/>
              <a:t>(option)</a:t>
            </a:r>
            <a:endParaRPr lang="sv-SE" sz="2400" b="1" dirty="0"/>
          </a:p>
        </p:txBody>
      </p:sp>
      <p:sp>
        <p:nvSpPr>
          <p:cNvPr id="3" name="Rounded Rectangle 2"/>
          <p:cNvSpPr/>
          <p:nvPr/>
        </p:nvSpPr>
        <p:spPr>
          <a:xfrm rot="16200000">
            <a:off x="2191638" y="1241365"/>
            <a:ext cx="764283" cy="104411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 rot="16200000">
            <a:off x="5905469" y="1241367"/>
            <a:ext cx="764283" cy="104411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EMC-Endcap</a:t>
            </a: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Encapsulation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Cooling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pawemarc\Desktop\ADC\ADC\Crate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1" y="653934"/>
            <a:ext cx="4917752" cy="34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Courtesy</a:t>
            </a:r>
            <a:r>
              <a:rPr lang="sv-SE" dirty="0" smtClean="0"/>
              <a:t> KVI</a:t>
            </a:r>
            <a:endParaRPr lang="sv-SE" dirty="0"/>
          </a:p>
        </p:txBody>
      </p:sp>
      <p:pic>
        <p:nvPicPr>
          <p:cNvPr id="10" name="Picture 5" descr="C:\Users\veenstra\Desktop\plaatjes electronics presentation\SADC Crate_c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2" y="3607871"/>
            <a:ext cx="4917752" cy="312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veenstra\Desktop\plaatjes electronics presentation\laser pulsers (19-03-2012) ed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713"/>
            <a:ext cx="2702038" cy="59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Pre-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production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tests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55890"/>
              </p:ext>
            </p:extLst>
          </p:nvPr>
        </p:nvGraphicFramePr>
        <p:xfrm>
          <a:off x="539553" y="1412775"/>
          <a:ext cx="7920878" cy="443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04"/>
                <a:gridCol w="2019096"/>
                <a:gridCol w="4739083"/>
                <a:gridCol w="864095"/>
              </a:tblGrid>
              <a:tr h="451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Tests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Comment 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Status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1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GTX </a:t>
                      </a:r>
                      <a:r>
                        <a:rPr lang="sv-SE" sz="1800" dirty="0" err="1">
                          <a:effectLst/>
                        </a:rPr>
                        <a:t>Bandwidth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Done for 2 GB/s, faster SFP+ is ordered to test higher frequencies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Done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Input configuration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ADC prepared with different input filters to be tested in Stockholm. Preparations with TRB started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Work on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Radiation immunity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Tests with a neutron beam at TSL, Uppsala were planned in cooperation with KVI, but were postponed. 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Urgent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Burn-up tests 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 have 6 modules which should be left powered and cooled for a longer time to detect possible </a:t>
                      </a:r>
                      <a:r>
                        <a:rPr lang="en-US" sz="1800" dirty="0" smtClean="0">
                          <a:effectLst/>
                        </a:rPr>
                        <a:t>failures/shortcomings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Urgent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Pre-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production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tests 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– IBERT 2.0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Gbps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pawemarc\Desktop\New folder (2)\Link0_ey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3474"/>
            <a:ext cx="6017331" cy="2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wemarc\Desktop\New folder (2)\Link1_ey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49396"/>
            <a:ext cx="5989109" cy="26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Completing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the system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6764"/>
              </p:ext>
            </p:extLst>
          </p:nvPr>
        </p:nvGraphicFramePr>
        <p:xfrm>
          <a:off x="539553" y="1412775"/>
          <a:ext cx="7920878" cy="443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04"/>
                <a:gridCol w="2019096"/>
                <a:gridCol w="4307035"/>
                <a:gridCol w="1296143"/>
              </a:tblGrid>
              <a:tr h="451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Tests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Comment 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Status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1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r>
                        <a:rPr lang="sv-SE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station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Start-up station with controlled power supply and power monitoring, configuration, test and readout. 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Engineer needed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ADC </a:t>
                      </a:r>
                      <a:r>
                        <a:rPr lang="sv-SE" dirty="0" err="1" smtClean="0"/>
                        <a:t>enclosure</a:t>
                      </a:r>
                      <a:endParaRPr lang="sv-SE" dirty="0"/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230 </a:t>
                      </a:r>
                      <a:r>
                        <a:rPr lang="sv-SE" dirty="0" err="1" smtClean="0"/>
                        <a:t>enclosures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needed</a:t>
                      </a:r>
                      <a:endParaRPr lang="sv-SE" dirty="0"/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Preliminary design</a:t>
                      </a:r>
                      <a:endParaRPr lang="sv-SE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sv-SE" dirty="0"/>
                    </a:p>
                  </a:txBody>
                  <a:tcPr marL="68580" marR="68580" marT="36000" marB="3600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Crate mechanics and cooling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ADC prepared with different input filters to be tested in Stockholm. Preparations with TRB started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Preliminary design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93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Power Supply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1V – 6A,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2.5V – 6A, 3.3V – 1A per module.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 core DC/DC design needed.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Engineer needed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586557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Data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Concentrators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18" name="Bildobjekt 14" descr="Copy of Pawel M00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98513" y="1204436"/>
            <a:ext cx="3292498" cy="533295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20" y="1488925"/>
            <a:ext cx="4532913" cy="4553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06021" y="1204436"/>
            <a:ext cx="4532913" cy="284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oup 5"/>
          <p:cNvGrpSpPr/>
          <p:nvPr/>
        </p:nvGrpSpPr>
        <p:grpSpPr>
          <a:xfrm>
            <a:off x="4306744" y="1259900"/>
            <a:ext cx="3168352" cy="4645518"/>
            <a:chOff x="3419872" y="1447778"/>
            <a:chExt cx="3168352" cy="4645518"/>
          </a:xfrm>
        </p:grpSpPr>
        <p:grpSp>
          <p:nvGrpSpPr>
            <p:cNvPr id="24" name="Group 23"/>
            <p:cNvGrpSpPr/>
            <p:nvPr/>
          </p:nvGrpSpPr>
          <p:grpSpPr>
            <a:xfrm>
              <a:off x="3419872" y="1447778"/>
              <a:ext cx="3168352" cy="4645518"/>
              <a:chOff x="0" y="0"/>
              <a:chExt cx="4001985" cy="542671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3028208" y="249382"/>
                <a:ext cx="0" cy="5172009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040084" y="249382"/>
                <a:ext cx="818865" cy="1364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040084" y="5332021"/>
                <a:ext cx="518614" cy="9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0" y="0"/>
                <a:ext cx="3997325" cy="450215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1876" y="451263"/>
                <a:ext cx="1" cy="587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01985" y="0"/>
                <a:ext cx="0" cy="4503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 rot="21264724">
              <a:off x="4369467" y="1497748"/>
              <a:ext cx="1022985" cy="327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600" dirty="0">
                  <a:effectLst/>
                  <a:latin typeface="Calibri"/>
                  <a:ea typeface="Calibri"/>
                  <a:cs typeface="Times New Roman"/>
                </a:rPr>
                <a:t>180 mm</a:t>
              </a:r>
              <a:endParaRPr lang="sv-SE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 rot="16200000">
              <a:off x="5315199" y="3568392"/>
              <a:ext cx="1022985" cy="327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600" b="1" dirty="0">
                  <a:effectLst/>
                  <a:latin typeface="Calibri"/>
                  <a:ea typeface="Calibri"/>
                  <a:cs typeface="Times New Roman"/>
                </a:rPr>
                <a:t>151 mm</a:t>
              </a:r>
              <a:endParaRPr lang="sv-SE" sz="11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69245" y="705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VME64x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5606" y="692696"/>
            <a:ext cx="139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AMC (</a:t>
            </a:r>
            <a:r>
              <a:rPr lang="sv-SE" b="1" dirty="0" err="1" smtClean="0">
                <a:solidFill>
                  <a:schemeClr val="bg1"/>
                </a:solidFill>
              </a:rPr>
              <a:t>uTCA</a:t>
            </a:r>
            <a:r>
              <a:rPr lang="sv-SE" b="1" dirty="0" smtClean="0">
                <a:solidFill>
                  <a:schemeClr val="bg1"/>
                </a:solidFill>
              </a:rPr>
              <a:t>)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618383" y="2867776"/>
            <a:ext cx="104793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 smtClean="0">
                <a:effectLst/>
                <a:latin typeface="Calibri"/>
                <a:ea typeface="Calibri"/>
                <a:cs typeface="Times New Roman"/>
              </a:rPr>
              <a:t>16 </a:t>
            </a:r>
            <a:r>
              <a:rPr lang="sv-SE" sz="1600" b="1" dirty="0" err="1" smtClean="0">
                <a:effectLst/>
                <a:latin typeface="Calibri"/>
                <a:ea typeface="Calibri"/>
                <a:cs typeface="Times New Roman"/>
              </a:rPr>
              <a:t>Optical</a:t>
            </a:r>
            <a:r>
              <a:rPr lang="sv-SE" sz="1600" b="1" dirty="0" smtClean="0">
                <a:effectLst/>
                <a:latin typeface="Calibri"/>
                <a:ea typeface="Calibri"/>
                <a:cs typeface="Times New Roman"/>
              </a:rPr>
              <a:t> Links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 smtClean="0">
                <a:effectLst/>
                <a:latin typeface="Calibri"/>
                <a:ea typeface="Calibri"/>
                <a:cs typeface="Times New Roman"/>
              </a:rPr>
              <a:t>10 Gbit/s</a:t>
            </a:r>
            <a:endParaRPr lang="sv-SE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596336" y="4915180"/>
            <a:ext cx="117266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 smtClean="0">
                <a:effectLst/>
                <a:latin typeface="Calibri"/>
                <a:ea typeface="Calibri"/>
                <a:cs typeface="Times New Roman"/>
              </a:rPr>
              <a:t>1Gbit Ethernet</a:t>
            </a:r>
            <a:endParaRPr lang="sv-SE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21421162">
            <a:off x="4837534" y="2299707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Kintex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Ultrascale</a:t>
            </a:r>
            <a:r>
              <a:rPr lang="sv-SE" dirty="0" smtClean="0">
                <a:solidFill>
                  <a:schemeClr val="bg1"/>
                </a:solidFill>
              </a:rPr>
              <a:t> 20nm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7294">
            <a:off x="4490348" y="427429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8 10Gbit/s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lanes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t</a:t>
            </a:r>
            <a:r>
              <a:rPr lang="sv-SE" dirty="0" err="1" smtClean="0">
                <a:solidFill>
                  <a:schemeClr val="bg1"/>
                </a:solidFill>
              </a:rPr>
              <a:t>o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uTCA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435734" y="3826011"/>
            <a:ext cx="782421" cy="599357"/>
          </a:xfrm>
          <a:prstGeom prst="rightArrow">
            <a:avLst>
              <a:gd name="adj1" fmla="val 50000"/>
              <a:gd name="adj2" fmla="val 25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ZYNQ Data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Concentrator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-9376" y="620713"/>
            <a:ext cx="9155956" cy="6008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" y="923422"/>
            <a:ext cx="9129813" cy="52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586557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ZYNQ Data </a:t>
            </a:r>
            <a:r>
              <a:rPr lang="sv-SE" sz="1400" dirty="0" err="1" smtClean="0">
                <a:solidFill>
                  <a:schemeClr val="bg1"/>
                </a:solidFill>
              </a:rPr>
              <a:t>Concentrator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Tests and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debugging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1026" name="Picture 2" descr="C:\Users\pawemarc\Desktop\L0_6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08" y="1192224"/>
            <a:ext cx="3790242" cy="13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wemarc\Desktop\L1_6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27" y="3819858"/>
            <a:ext cx="3814005" cy="13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wemarc\Desktop\L2_62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8" y="2510153"/>
            <a:ext cx="3778361" cy="13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wemarc\Desktop\L3_62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27" y="5144434"/>
            <a:ext cx="3814005" cy="13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62856"/>
              </p:ext>
            </p:extLst>
          </p:nvPr>
        </p:nvGraphicFramePr>
        <p:xfrm>
          <a:off x="920750" y="1201292"/>
          <a:ext cx="2715146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315"/>
                <a:gridCol w="651831"/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DDR 533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UART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Flash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SDHC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PLL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SFP</a:t>
                      </a:r>
                      <a:r>
                        <a:rPr lang="sv-SE" sz="1600" u="none" strike="noStrike" dirty="0" smtClean="0">
                          <a:effectLst/>
                        </a:rPr>
                        <a:t>+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effectLst/>
                        </a:rPr>
                        <a:t>USB 2.0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?</a:t>
                      </a:r>
                      <a:endParaRPr lang="sv-SE" sz="1800" b="1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HDMI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sv-S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58308" y="727100"/>
            <a:ext cx="38706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SFP+ </a:t>
            </a:r>
            <a:r>
              <a:rPr lang="sv-SE" dirty="0" err="1" smtClean="0"/>
              <a:t>optical</a:t>
            </a:r>
            <a:r>
              <a:rPr lang="sv-SE" dirty="0" smtClean="0"/>
              <a:t> loopback test @ 6.25 </a:t>
            </a:r>
            <a:r>
              <a:rPr lang="sv-SE" dirty="0" err="1" smtClean="0"/>
              <a:t>Gbps</a:t>
            </a:r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1072821" y="699457"/>
            <a:ext cx="23762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sv-SE" b="1" dirty="0"/>
              <a:t>Hardware check:</a:t>
            </a:r>
            <a:endParaRPr lang="sv-SE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2842" y="4081441"/>
            <a:ext cx="23762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sv-SE" b="1" dirty="0" err="1" smtClean="0"/>
              <a:t>Firmware</a:t>
            </a:r>
            <a:r>
              <a:rPr lang="sv-SE" b="1" dirty="0" smtClean="0"/>
              <a:t> &amp; software</a:t>
            </a:r>
            <a:endParaRPr lang="sv-SE" b="1" dirty="0">
              <a:solidFill>
                <a:srgbClr val="00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32191"/>
              </p:ext>
            </p:extLst>
          </p:nvPr>
        </p:nvGraphicFramePr>
        <p:xfrm>
          <a:off x="958978" y="4613008"/>
          <a:ext cx="2715146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315"/>
                <a:gridCol w="651831"/>
              </a:tblGrid>
              <a:tr h="1205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dirty="0" smtClean="0">
                          <a:effectLst/>
                        </a:rPr>
                        <a:t>Basic </a:t>
                      </a:r>
                      <a:r>
                        <a:rPr lang="sv-SE" sz="1600" u="none" strike="noStrike" dirty="0" err="1" smtClean="0">
                          <a:effectLst/>
                        </a:rPr>
                        <a:t>Configuration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</a:tr>
              <a:tr h="1205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Hello </a:t>
                      </a:r>
                      <a:r>
                        <a:rPr lang="sv-S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36000" marT="9525" marB="0" anchor="ctr"/>
                </a:tc>
              </a:tr>
              <a:tr h="1205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DDR test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36000" marT="9525" marB="0" anchor="ctr"/>
                </a:tc>
              </a:tr>
              <a:tr h="1205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test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18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36000" marT="9525" marB="0" anchor="ctr"/>
                </a:tc>
              </a:tr>
              <a:tr h="12055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LINUX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sv-S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36000" marT="9525" marB="0" anchor="ctr"/>
                </a:tc>
              </a:tr>
            </a:tbl>
          </a:graphicData>
        </a:graphic>
      </p:graphicFrame>
      <p:sp>
        <p:nvSpPr>
          <p:cNvPr id="23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586557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 smtClean="0">
                <a:solidFill>
                  <a:schemeClr val="bg1"/>
                </a:solidFill>
              </a:rPr>
              <a:t>ZYNQ Data </a:t>
            </a:r>
            <a:r>
              <a:rPr lang="sv-SE" sz="1400" dirty="0" err="1" smtClean="0">
                <a:solidFill>
                  <a:schemeClr val="bg1"/>
                </a:solidFill>
              </a:rPr>
              <a:t>Concentrator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6.25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Gbps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2842" y="692696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177" y="724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1030" name="Picture 6" descr="F:\FLIR0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29163" cy="45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6672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3185407" y="4104631"/>
            <a:ext cx="1449628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Photosensor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APD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00960" y="4104631"/>
            <a:ext cx="1449628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Preamplifier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APFEL (GSI)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672298" y="3129974"/>
            <a:ext cx="2930666" cy="1046440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22</a:t>
            </a:r>
            <a:endParaRPr lang="sv-SE" sz="2800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Data </a:t>
            </a:r>
            <a:r>
              <a:rPr lang="sv-SE" b="1" dirty="0" err="1">
                <a:solidFill>
                  <a:schemeClr val="bg1"/>
                </a:solidFill>
              </a:rPr>
              <a:t>Concentrator</a:t>
            </a:r>
            <a:r>
              <a:rPr lang="sv-SE" b="1" dirty="0">
                <a:solidFill>
                  <a:schemeClr val="bg1"/>
                </a:solidFill>
              </a:rPr>
              <a:t>, </a:t>
            </a:r>
            <a:r>
              <a:rPr lang="sv-SE" sz="1600" dirty="0">
                <a:solidFill>
                  <a:schemeClr val="bg1"/>
                </a:solidFill>
              </a:rPr>
              <a:t>16-ch</a:t>
            </a:r>
          </a:p>
          <a:p>
            <a:pPr algn="ctr"/>
            <a:endParaRPr lang="sv-SE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55340" y="2471114"/>
            <a:ext cx="1428277" cy="861774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217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b="1" dirty="0" smtClean="0">
                <a:solidFill>
                  <a:schemeClr val="bg1"/>
                </a:solidFill>
              </a:rPr>
              <a:t>ADC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sz="1600" dirty="0" smtClean="0">
                <a:solidFill>
                  <a:schemeClr val="bg1"/>
                </a:solidFill>
              </a:rPr>
              <a:t>64-ch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PANDA EMC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Readout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 System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http://www-panda.gsi.de/html/det/emc/emc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" y="1524846"/>
            <a:ext cx="2993152" cy="2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3185405" y="2604899"/>
            <a:ext cx="1449629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Photosensor</a:t>
            </a: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VPTT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00960" y="2604898"/>
            <a:ext cx="1449630" cy="615553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Preamplifier</a:t>
            </a:r>
            <a:endParaRPr lang="sv-SE" b="1" dirty="0" smtClean="0">
              <a:solidFill>
                <a:schemeClr val="bg1"/>
              </a:solidFill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Basel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60182" y="2352565"/>
            <a:ext cx="1000155" cy="955876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Bent Arrow 2"/>
          <p:cNvSpPr/>
          <p:nvPr/>
        </p:nvSpPr>
        <p:spPr>
          <a:xfrm flipV="1">
            <a:off x="730081" y="3193618"/>
            <a:ext cx="2872362" cy="1943603"/>
          </a:xfrm>
          <a:prstGeom prst="bentArrow">
            <a:avLst>
              <a:gd name="adj1" fmla="val 56410"/>
              <a:gd name="adj2" fmla="val 35927"/>
              <a:gd name="adj3" fmla="val 11712"/>
              <a:gd name="adj4" fmla="val 67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838515" y="2092877"/>
            <a:ext cx="572086" cy="1639598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ight Arrow 21"/>
          <p:cNvSpPr/>
          <p:nvPr/>
        </p:nvSpPr>
        <p:spPr>
          <a:xfrm>
            <a:off x="6200367" y="2221967"/>
            <a:ext cx="572086" cy="1362804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595114" y="2427056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3,600</a:t>
            </a:r>
            <a:endParaRPr lang="sv-SE" sz="2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595114" y="4088814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11,952</a:t>
            </a:r>
            <a:endParaRPr lang="sv-SE" sz="2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538270" y="2564421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13,888</a:t>
            </a:r>
            <a:endParaRPr lang="sv-SE" sz="20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844088" y="2427056"/>
            <a:ext cx="123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 </a:t>
            </a:r>
            <a:r>
              <a:rPr lang="sv-SE" sz="2000" dirty="0" smtClean="0"/>
              <a:t>217</a:t>
            </a:r>
            <a:endParaRPr lang="sv-SE" sz="2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590538" y="3448961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715200" y="3336019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854697" y="3167514"/>
            <a:ext cx="1449630" cy="646331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solidFill>
                  <a:schemeClr val="bg1"/>
                </a:solidFill>
              </a:rPr>
              <a:t>Compute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Node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574947" y="3254714"/>
            <a:ext cx="572086" cy="528745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552104" y="3336105"/>
            <a:ext cx="44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22</a:t>
            </a:r>
            <a:endParaRPr lang="sv-SE" sz="20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055341" y="3982560"/>
            <a:ext cx="1428277" cy="861774"/>
          </a:xfrm>
          <a:prstGeom prst="rect">
            <a:avLst/>
          </a:prstGeom>
          <a:solidFill>
            <a:srgbClr val="C000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366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ADC </a:t>
            </a:r>
            <a:r>
              <a:rPr lang="sv-SE" sz="1600" dirty="0">
                <a:solidFill>
                  <a:schemeClr val="bg1"/>
                </a:solidFill>
              </a:rPr>
              <a:t>64-ch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6200368" y="3733414"/>
            <a:ext cx="572086" cy="1362804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106358" y="4102534"/>
            <a:ext cx="71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122</a:t>
            </a:r>
            <a:endParaRPr lang="sv-SE" sz="2000" dirty="0"/>
          </a:p>
        </p:txBody>
      </p:sp>
      <p:sp>
        <p:nvSpPr>
          <p:cNvPr id="21" name="Right Arrow 20"/>
          <p:cNvSpPr/>
          <p:nvPr/>
        </p:nvSpPr>
        <p:spPr>
          <a:xfrm>
            <a:off x="4838515" y="3592608"/>
            <a:ext cx="572086" cy="1639598"/>
          </a:xfrm>
          <a:prstGeom prst="rightArrow">
            <a:avLst>
              <a:gd name="adj1" fmla="val 81669"/>
              <a:gd name="adj2" fmla="val 24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5238627" y="1715044"/>
            <a:ext cx="2429717" cy="3802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519098" y="4088813"/>
            <a:ext cx="11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46,788</a:t>
            </a:r>
            <a:endParaRPr lang="sv-SE" sz="2000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48470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Schedule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0750" y="754609"/>
            <a:ext cx="804373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085" y="7862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  <a:endParaRPr lang="sv-S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55683"/>
              </p:ext>
            </p:extLst>
          </p:nvPr>
        </p:nvGraphicFramePr>
        <p:xfrm>
          <a:off x="14288" y="682626"/>
          <a:ext cx="9129723" cy="369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176"/>
                <a:gridCol w="326280"/>
                <a:gridCol w="328319"/>
                <a:gridCol w="327299"/>
                <a:gridCol w="327299"/>
                <a:gridCol w="328319"/>
                <a:gridCol w="328319"/>
                <a:gridCol w="366045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</a:tblGrid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2014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2015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2016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sv-SE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29970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EMC SADC</a:t>
                      </a:r>
                      <a:endParaRPr lang="sv-SE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ADC tests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design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version production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Firmware development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Radiation immunity test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84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First production batch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testing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burn-in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Partial assembly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 production batch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0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implementation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78454"/>
              </p:ext>
            </p:extLst>
          </p:nvPr>
        </p:nvGraphicFramePr>
        <p:xfrm>
          <a:off x="22052" y="4427019"/>
          <a:ext cx="9129723" cy="1738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176"/>
                <a:gridCol w="326280"/>
                <a:gridCol w="328319"/>
                <a:gridCol w="327299"/>
                <a:gridCol w="327299"/>
                <a:gridCol w="328319"/>
                <a:gridCol w="328319"/>
                <a:gridCol w="366045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  <a:gridCol w="330359"/>
              </a:tblGrid>
              <a:tr h="357404"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EMC Data </a:t>
                      </a:r>
                      <a:r>
                        <a:rPr lang="en-US" sz="2000" dirty="0" err="1">
                          <a:effectLst/>
                        </a:rPr>
                        <a:t>Concetrators</a:t>
                      </a:r>
                      <a:endParaRPr lang="sv-SE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design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testing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Prototype production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production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276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 testing</a:t>
                      </a:r>
                      <a:endParaRPr lang="sv-SE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635896" y="682626"/>
            <a:ext cx="0" cy="5995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EMC-Endcap</a:t>
            </a:r>
          </a:p>
          <a:p>
            <a:pPr algn="ctr" eaLnBrk="1" hangingPunct="1"/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9712" y="1340768"/>
            <a:ext cx="547260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b="1" dirty="0" smtClean="0">
                <a:solidFill>
                  <a:schemeClr val="bg1"/>
                </a:solidFill>
              </a:rPr>
              <a:t>Thank You !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endParaRPr lang="sv-SE" sz="4000" b="1" dirty="0" smtClean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Count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90151"/>
              </p:ext>
            </p:extLst>
          </p:nvPr>
        </p:nvGraphicFramePr>
        <p:xfrm>
          <a:off x="323528" y="836712"/>
          <a:ext cx="8478942" cy="5401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959531"/>
                <a:gridCol w="937393"/>
                <a:gridCol w="844975"/>
                <a:gridCol w="844975"/>
                <a:gridCol w="844975"/>
                <a:gridCol w="844975"/>
                <a:gridCol w="844975"/>
                <a:gridCol w="844975"/>
              </a:tblGrid>
              <a:tr h="198649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CHANNELS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 per </a:t>
                      </a:r>
                      <a:r>
                        <a:rPr lang="sv-S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ADC 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ADC NO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ADC SUM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</a:t>
                      </a:r>
                    </a:p>
                  </a:txBody>
                  <a:tcPr marL="9525" marR="9525" marT="9525" marB="0"/>
                </a:tc>
              </a:tr>
              <a:tr h="19864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 smtClean="0">
                          <a:effectLst/>
                        </a:rPr>
                        <a:t>OPTION1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19864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FWE-VPTT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768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1536</a:t>
                      </a:r>
                      <a:endParaRPr lang="sv-SE" sz="14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24</a:t>
                      </a:r>
                      <a:endParaRPr lang="sv-SE" sz="14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864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FWE-APD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3088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12352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193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217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33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250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864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BAR-APD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11360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45440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710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 </a:t>
                      </a:r>
                      <a:endParaRPr lang="sv-SE" sz="14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64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BKE-APD</a:t>
                      </a:r>
                      <a:endParaRPr lang="sv-SE" sz="14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692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1384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732</a:t>
                      </a:r>
                      <a:endParaRPr lang="sv-SE" sz="14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68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800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SUM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60712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949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949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101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1050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 smtClean="0">
                          <a:effectLst/>
                        </a:rPr>
                        <a:t>OPTION2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FWE-VPTT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768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1536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24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FWE-APD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3088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12352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193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217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33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250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BAR-APD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11360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22720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355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BKE-APD</a:t>
                      </a:r>
                      <a:endParaRPr lang="sv-SE" sz="14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692</a:t>
                      </a:r>
                      <a:endParaRPr lang="sv-SE" sz="14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692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11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366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34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400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SUM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37300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583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583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650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 smtClean="0">
                          <a:effectLst/>
                        </a:rPr>
                        <a:t>OPTION3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FWE-VPTT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768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1536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24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FWE-APD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3088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12352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193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217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33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250</a:t>
                      </a:r>
                      <a:endParaRPr lang="sv-S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BAR-APD </a:t>
                      </a:r>
                      <a:r>
                        <a:rPr lang="sv-SE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(65 MSPS)</a:t>
                      </a:r>
                      <a:endParaRPr lang="sv-S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11360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22720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355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 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BKE-APD </a:t>
                      </a:r>
                      <a:r>
                        <a:rPr lang="sv-SE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(65 MSPS)</a:t>
                      </a:r>
                      <a:endParaRPr lang="sv-S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692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692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11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366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34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400</a:t>
                      </a:r>
                      <a:endParaRPr lang="sv-SE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31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SUM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37300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583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583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650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b"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awemarc\Desktop\New folder\PM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9447" y="2475610"/>
            <a:ext cx="3106337" cy="22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21970"/>
              </p:ext>
            </p:extLst>
          </p:nvPr>
        </p:nvGraphicFramePr>
        <p:xfrm>
          <a:off x="2555776" y="842073"/>
          <a:ext cx="6367164" cy="5586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1975589"/>
                <a:gridCol w="3311455"/>
                <a:gridCol w="792088"/>
              </a:tblGrid>
              <a:tr h="28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</a:rPr>
                        <a:t>Modification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</a:rPr>
                        <a:t>Comment</a:t>
                      </a:r>
                      <a:r>
                        <a:rPr lang="sv-SE" sz="2000" dirty="0">
                          <a:effectLst/>
                        </a:rPr>
                        <a:t> 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Status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1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Versatile Link/SFP+ options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SFP+ is still kept as a fall-back option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3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58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GTX-link added to the backplane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Allows for external cascading of the readout chain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3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28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Power via backplane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Bigger backplane connector with more pins providing power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3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58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4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and control over front panel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Option for front power distribution. 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3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58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5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Passive power monitor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voltages and currents assembled on two connectors for monitoring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3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58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6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Active power monitor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32-channel slow ADC for health monitoring under run conditions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sv-SE" sz="3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  <a:tr h="28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7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Test pulse generator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of performance drop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sv-SE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1360736"/>
            <a:ext cx="2700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Ceramic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Capacitors</a:t>
            </a:r>
            <a:endParaRPr lang="sv-SE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347864" y="2132856"/>
            <a:ext cx="2016224" cy="360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 rot="16200000">
            <a:off x="74656" y="4491118"/>
            <a:ext cx="1332148" cy="360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 rot="16200000">
            <a:off x="7542330" y="4491118"/>
            <a:ext cx="1332148" cy="360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ounded Rectangle 10"/>
          <p:cNvSpPr/>
          <p:nvPr/>
        </p:nvSpPr>
        <p:spPr>
          <a:xfrm>
            <a:off x="740729" y="2132856"/>
            <a:ext cx="662919" cy="360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1360736"/>
            <a:ext cx="2700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 smtClean="0"/>
              <a:t>Mounting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Holes</a:t>
            </a:r>
            <a:endParaRPr lang="sv-SE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491881" y="2780928"/>
            <a:ext cx="432048" cy="360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4932040" y="2780928"/>
            <a:ext cx="432048" cy="360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4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1360736"/>
            <a:ext cx="27003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 smtClean="0"/>
              <a:t>Bigger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Connectors</a:t>
            </a:r>
            <a:endParaRPr lang="sv-SE" sz="2400" b="1" dirty="0" smtClean="0"/>
          </a:p>
          <a:p>
            <a:pPr algn="ctr"/>
            <a:r>
              <a:rPr lang="sv-SE" sz="2400" b="1" dirty="0" smtClean="0"/>
              <a:t>For </a:t>
            </a:r>
            <a:r>
              <a:rPr lang="sv-SE" sz="2400" b="1" dirty="0" err="1" smtClean="0"/>
              <a:t>power</a:t>
            </a:r>
            <a:r>
              <a:rPr lang="sv-SE" sz="2400" b="1" dirty="0" smtClean="0"/>
              <a:t> distribution</a:t>
            </a:r>
          </a:p>
          <a:p>
            <a:pPr algn="ctr"/>
            <a:r>
              <a:rPr lang="sv-SE" sz="2400" b="1" dirty="0"/>
              <a:t>a</a:t>
            </a:r>
            <a:r>
              <a:rPr lang="sv-SE" sz="2400" b="1" dirty="0" smtClean="0"/>
              <a:t>nd GTX</a:t>
            </a:r>
            <a:endParaRPr lang="sv-SE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74096" y="5733256"/>
            <a:ext cx="3997903" cy="64807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4571999" y="5740626"/>
            <a:ext cx="3997903" cy="64807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6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6008687"/>
          </a:xfrm>
          <a:prstGeom prst="rect">
            <a:avLst/>
          </a:prstGeom>
          <a:gradFill rotWithShape="0">
            <a:gsLst>
              <a:gs pos="64000">
                <a:schemeClr val="bg1">
                  <a:lumMod val="65000"/>
                </a:schemeClr>
              </a:gs>
              <a:gs pos="0">
                <a:srgbClr val="58585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75"/>
            <a:ext cx="18129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27213" y="0"/>
            <a:ext cx="7316787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1400" dirty="0">
                <a:solidFill>
                  <a:schemeClr val="bg1"/>
                </a:solidFill>
              </a:rPr>
              <a:t>ADC for </a:t>
            </a:r>
            <a:r>
              <a:rPr lang="sv-SE" sz="1400" dirty="0" smtClean="0">
                <a:solidFill>
                  <a:schemeClr val="bg1"/>
                </a:solidFill>
              </a:rPr>
              <a:t>EMC</a:t>
            </a:r>
            <a:endParaRPr lang="sv-SE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sv-SE" sz="2400" b="1" dirty="0" smtClean="0">
                <a:solidFill>
                  <a:schemeClr val="bg1"/>
                </a:solidFill>
                <a:latin typeface="Calibri" pitchFamily="34" charset="0"/>
              </a:rPr>
              <a:t>- Final ADC </a:t>
            </a:r>
            <a:r>
              <a:rPr lang="sv-SE" sz="2400" b="1" dirty="0" err="1" smtClean="0">
                <a:solidFill>
                  <a:schemeClr val="bg1"/>
                </a:solidFill>
                <a:latin typeface="Calibri" pitchFamily="34" charset="0"/>
              </a:rPr>
              <a:t>Modifications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bg1"/>
                </a:solidFill>
              </a:rPr>
              <a:t>Pawel Marciniewski, </a:t>
            </a:r>
            <a:r>
              <a:rPr lang="sv-SE" sz="1200" dirty="0" smtClean="0">
                <a:solidFill>
                  <a:schemeClr val="bg1"/>
                </a:solidFill>
              </a:rPr>
              <a:t>EMC  FEE/DAQ Meeting, KVI, 30.03.2016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awemarc\Desktop\ADC_64K3_EDGE_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0688" y="-704057"/>
            <a:ext cx="5762625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1360736"/>
            <a:ext cx="27003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Versatile Link option</a:t>
            </a:r>
            <a:endParaRPr lang="sv-SE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902163" y="772884"/>
            <a:ext cx="982205" cy="3016155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>
            <a:off x="7851193" y="772884"/>
            <a:ext cx="982205" cy="3016155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973</Words>
  <Application>Microsoft Office PowerPoint</Application>
  <PresentationFormat>On-screen Show (4:3)</PresentationFormat>
  <Paragraphs>714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Pawel</dc:creator>
  <cp:lastModifiedBy>Pawel Marciniewski</cp:lastModifiedBy>
  <cp:revision>196</cp:revision>
  <dcterms:created xsi:type="dcterms:W3CDTF">2012-04-09T21:23:32Z</dcterms:created>
  <dcterms:modified xsi:type="dcterms:W3CDTF">2016-03-30T18:34:43Z</dcterms:modified>
</cp:coreProperties>
</file>