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896" r:id="rId2"/>
    <p:sldMasterId id="2147483946" r:id="rId3"/>
    <p:sldMasterId id="2147483997" r:id="rId4"/>
    <p:sldMasterId id="2147484011" r:id="rId5"/>
    <p:sldMasterId id="2147484024" r:id="rId6"/>
    <p:sldMasterId id="2147484038" r:id="rId7"/>
    <p:sldMasterId id="2147484052" r:id="rId8"/>
    <p:sldMasterId id="2147484066" r:id="rId9"/>
    <p:sldMasterId id="2147484080" r:id="rId10"/>
    <p:sldMasterId id="2147484092" r:id="rId11"/>
    <p:sldMasterId id="2147484104" r:id="rId12"/>
    <p:sldMasterId id="2147484116" r:id="rId13"/>
    <p:sldMasterId id="2147484129" r:id="rId14"/>
    <p:sldMasterId id="2147484141" r:id="rId15"/>
  </p:sldMasterIdLst>
  <p:notesMasterIdLst>
    <p:notesMasterId r:id="rId64"/>
  </p:notesMasterIdLst>
  <p:sldIdLst>
    <p:sldId id="269" r:id="rId16"/>
    <p:sldId id="387" r:id="rId17"/>
    <p:sldId id="390" r:id="rId18"/>
    <p:sldId id="389" r:id="rId19"/>
    <p:sldId id="393" r:id="rId20"/>
    <p:sldId id="391" r:id="rId21"/>
    <p:sldId id="392" r:id="rId22"/>
    <p:sldId id="398" r:id="rId23"/>
    <p:sldId id="384" r:id="rId24"/>
    <p:sldId id="394" r:id="rId25"/>
    <p:sldId id="396" r:id="rId26"/>
    <p:sldId id="377" r:id="rId27"/>
    <p:sldId id="366" r:id="rId28"/>
    <p:sldId id="395" r:id="rId29"/>
    <p:sldId id="397" r:id="rId30"/>
    <p:sldId id="429" r:id="rId31"/>
    <p:sldId id="430" r:id="rId32"/>
    <p:sldId id="416" r:id="rId33"/>
    <p:sldId id="418" r:id="rId34"/>
    <p:sldId id="432" r:id="rId35"/>
    <p:sldId id="409" r:id="rId36"/>
    <p:sldId id="402" r:id="rId37"/>
    <p:sldId id="403" r:id="rId38"/>
    <p:sldId id="404" r:id="rId39"/>
    <p:sldId id="428" r:id="rId40"/>
    <p:sldId id="405" r:id="rId41"/>
    <p:sldId id="406" r:id="rId42"/>
    <p:sldId id="407" r:id="rId43"/>
    <p:sldId id="420" r:id="rId44"/>
    <p:sldId id="421" r:id="rId45"/>
    <p:sldId id="422" r:id="rId46"/>
    <p:sldId id="425" r:id="rId47"/>
    <p:sldId id="431" r:id="rId48"/>
    <p:sldId id="415" r:id="rId49"/>
    <p:sldId id="410" r:id="rId50"/>
    <p:sldId id="411" r:id="rId51"/>
    <p:sldId id="413" r:id="rId52"/>
    <p:sldId id="400" r:id="rId53"/>
    <p:sldId id="401" r:id="rId54"/>
    <p:sldId id="424" r:id="rId55"/>
    <p:sldId id="426" r:id="rId56"/>
    <p:sldId id="427" r:id="rId57"/>
    <p:sldId id="408" r:id="rId58"/>
    <p:sldId id="419" r:id="rId59"/>
    <p:sldId id="412" r:id="rId60"/>
    <p:sldId id="433" r:id="rId61"/>
    <p:sldId id="434" r:id="rId62"/>
    <p:sldId id="423" r:id="rId6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  <a:srgbClr val="F2E1D2"/>
    <a:srgbClr val="006600"/>
    <a:srgbClr val="BC7000"/>
    <a:srgbClr val="FF9900"/>
    <a:srgbClr val="339933"/>
    <a:srgbClr val="E8D2C6"/>
    <a:srgbClr val="E5C3A5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6" autoAdjust="0"/>
    <p:restoredTop sz="94660"/>
  </p:normalViewPr>
  <p:slideViewPr>
    <p:cSldViewPr>
      <p:cViewPr varScale="1">
        <p:scale>
          <a:sx n="111" d="100"/>
          <a:sy n="111" d="100"/>
        </p:scale>
        <p:origin x="-95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8CE0D-ED20-481D-ABC3-42CC0A80C76D}" type="datetimeFigureOut">
              <a:rPr lang="de-DE" smtClean="0"/>
              <a:pPr/>
              <a:t>24.05.2016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8E3B1-BD2A-4965-883A-8F74979F537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48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C7649B-1670-4648-988C-9ABE816A8360}" type="slidenum">
              <a:rPr lang="en-US" sz="1200" b="0">
                <a:latin typeface="Arial" charset="0"/>
              </a:rPr>
              <a:pPr eaLnBrk="1" hangingPunct="1"/>
              <a:t>1</a:t>
            </a:fld>
            <a:endParaRPr lang="en-US" sz="1200" b="0">
              <a:latin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146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izenplatzhalter 2"/>
          <p:cNvSpPr>
            <a:spLocks noGrp="1"/>
          </p:cNvSpPr>
          <p:nvPr>
            <p:ph type="body" idx="1"/>
          </p:nvPr>
        </p:nvSpPr>
        <p:spPr>
          <a:xfrm>
            <a:off x="686435" y="4343218"/>
            <a:ext cx="5485132" cy="480078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dirty="0" smtClean="0"/>
              <a:t> </a:t>
            </a:r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88BACF-8836-4A4D-9546-E66287D86600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D83E3F-43BE-4EA6-97C0-86EB977E78F3}" type="slidenum">
              <a:rPr lang="en-US" altLang="de-DE">
                <a:solidFill>
                  <a:prstClr val="black"/>
                </a:solidFill>
              </a:rPr>
              <a:pPr/>
              <a:t>4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82B0D3-250E-40F9-9E38-86A9EB36FBF4}" type="slidenum">
              <a:rPr lang="de-DE">
                <a:solidFill>
                  <a:prstClr val="black"/>
                </a:solidFill>
              </a:rPr>
              <a:pPr/>
              <a:t>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327981-2B44-449F-9B5B-930459A3186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C1567-4294-45D4-B748-E9FC31C8EB4B}" type="slidenum">
              <a:rPr lang="en-GB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69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1269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435" y="4343219"/>
            <a:ext cx="5485132" cy="40367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83020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77971-CF49-49CA-ADE0-9575CF4F0855}" type="datetime1">
              <a:rPr lang="de-DE" smtClean="0"/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8F3E-6F12-4DB4-B31E-F56C0B91968A}" type="datetime1">
              <a:rPr lang="de-DE" smtClean="0"/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7C719-0D84-43C1-BD4A-4EE4A100CCD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1439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A17E3-3061-4D07-B60F-5AEE6E3FF9C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582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F4760-4854-4ADB-A8FD-DEAAA137535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308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AC999-5A13-4FF7-889A-115C052E5A8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196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ACCDD-0DBF-47FE-B672-5107E86CE90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213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C074-EEC7-4731-8CC1-895D5FCD65A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497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66FC7-6673-4455-9EC0-44BDDB90B17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627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AAA3C-0E1C-4A7B-BBC8-613C3DD0D05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934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D78C7-32FE-4AA1-BCB9-AE52E3375E7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530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91C64-5142-47C6-BACB-0FEA3947F8B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46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90F6B-71E4-4A84-ADCD-7315DCD5F93E}" type="datetime1">
              <a:rPr lang="de-DE" smtClean="0"/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26400-3C85-4B1F-BEC8-3FFFCBCD872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927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77971-CF49-49CA-ADE0-9575CF4F085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017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BD40-150C-400C-962C-8D1A733B4E7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60432" y="6453336"/>
            <a:ext cx="683568" cy="293117"/>
          </a:xfrm>
        </p:spPr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687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6D5B-4A96-434E-91B7-C5D5E28DF27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235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06D5-1F98-4B7C-9A23-BC8C0857912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</a:t>
            </a:r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31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Times New Roman" pitchFamily="18" charset="0"/>
                <a:cs typeface="Times New Roman" pitchFamily="18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9AE-78EE-4AF9-9F26-EDE746AFCC0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903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1D8B-4379-4478-A18D-8E7775D08FF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402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1074-4327-489A-9A37-1FEA3C54189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80920" y="6525344"/>
            <a:ext cx="827584" cy="268139"/>
          </a:xfrm>
        </p:spPr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66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latin typeface="Times New Roman" pitchFamily="18" charset="0"/>
                <a:cs typeface="Times New Roman" pitchFamily="18" charset="0"/>
              </a:defRPr>
            </a:lvl2pPr>
            <a:lvl3pPr>
              <a:defRPr sz="2400"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latin typeface="Times New Roman" pitchFamily="18" charset="0"/>
                <a:cs typeface="Times New Roman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AE7D-4170-4E0D-A37C-9B2324DD617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401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944-E46A-4D90-AFF0-03BB787729C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39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5077971-CF49-49CA-ADE0-9575CF4F0855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479F31F-5416-4228-AC9F-19267D140A8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035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8F3E-6F12-4DB4-B31E-F56C0B91968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048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90F6B-71E4-4A84-ADCD-7315DCD5F93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582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5077971-CF49-49CA-ADE0-9575CF4F0855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F0FE3-B53F-439D-BAFD-D87BDAA0065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77446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596BD40-150C-400C-962C-8D1A733B4E77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59788" y="6453188"/>
            <a:ext cx="684212" cy="2936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4A7F8-15F5-4A7A-BDF7-A1FE1E652DD9}" type="slidenum">
              <a:rPr lang="en-US" altLang="de-DE"/>
              <a:pPr>
                <a:defRPr/>
              </a:pPr>
              <a:t>‹Nr.›</a:t>
            </a:fld>
            <a:r>
              <a:rPr lang="en-US" altLang="de-DE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12548355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6C76D5B-4A96-434E-91B7-C5D5E28DF279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73E6C-B7BA-4419-9469-706B6E4162F4}" type="slidenum">
              <a:rPr lang="en-US" altLang="de-DE"/>
              <a:pPr>
                <a:defRPr/>
              </a:pPr>
              <a:t>‹Nr.›</a:t>
            </a:fld>
            <a:r>
              <a:rPr lang="en-US" altLang="de-DE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5326085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9C606D5-1F98-4B7C-9A23-BC8C0857912D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/>
              <a:t>/</a:t>
            </a:r>
            <a:fld id="{6C0EB1FE-CC44-4225-AED2-D2A7674CCA23}" type="slidenum">
              <a:rPr lang="en-US" altLang="de-DE"/>
              <a:pPr>
                <a:defRPr/>
              </a:pPr>
              <a:t>‹Nr.›</a:t>
            </a:fld>
            <a:r>
              <a:rPr lang="en-US" altLang="de-DE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18344091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Times New Roman" pitchFamily="18" charset="0"/>
                <a:cs typeface="Times New Roman" pitchFamily="18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8F139AE-78EE-4AF9-9F26-EDE746AFCC0B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0CC8F-365B-46B5-931A-F827C06B05FC}" type="slidenum">
              <a:rPr lang="en-US" altLang="de-DE"/>
              <a:pPr>
                <a:defRPr/>
              </a:pPr>
              <a:t>‹Nr.›</a:t>
            </a:fld>
            <a:r>
              <a:rPr lang="en-US" altLang="de-DE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23637054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F471D8B-4379-4478-A18D-8E7775D08FFF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7F397-12F1-45C1-99EE-E279A78881DA}" type="slidenum">
              <a:rPr lang="en-US" altLang="de-DE"/>
              <a:pPr>
                <a:defRPr/>
              </a:pPr>
              <a:t>‹Nr.›</a:t>
            </a:fld>
            <a:r>
              <a:rPr lang="en-US" altLang="de-DE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38552863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3381074-4327-489A-9A37-1FEA3C54189E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80400" y="6524625"/>
            <a:ext cx="828675" cy="268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EF530-DA39-4AA5-B1DF-624BD8C44511}" type="slidenum">
              <a:rPr lang="en-US" altLang="de-DE"/>
              <a:pPr>
                <a:defRPr/>
              </a:pPr>
              <a:t>‹Nr.›</a:t>
            </a:fld>
            <a:r>
              <a:rPr lang="en-US" altLang="de-DE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13298603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latin typeface="Times New Roman" pitchFamily="18" charset="0"/>
                <a:cs typeface="Times New Roman" pitchFamily="18" charset="0"/>
              </a:defRPr>
            </a:lvl2pPr>
            <a:lvl3pPr>
              <a:defRPr sz="2400"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latin typeface="Times New Roman" pitchFamily="18" charset="0"/>
                <a:cs typeface="Times New Roman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59AE7D-4170-4E0D-A37C-9B2324DD617F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0B360-C422-4809-B3AE-7BA29CFB2D8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38724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596BD40-150C-400C-962C-8D1A733B4E77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59788" y="6453188"/>
            <a:ext cx="684212" cy="293687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C4EB8AC-3A7D-4430-992B-8242D0D9BDE6}" type="slidenum">
              <a:rPr lang="en-US"/>
              <a:pPr>
                <a:defRPr/>
              </a:pPr>
              <a:t>‹Nr.›</a:t>
            </a:fld>
            <a:r>
              <a:rPr lang="en-US" dirty="0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1715468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5ED6944-E46A-4D90-AFF0-03BB787729C7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E0682-5A64-45FC-A5EF-E552656B405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142759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5258F3E-6F12-4DB4-B31E-F56C0B91968A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1CB96-E8D0-4C26-AAB2-74569575CD7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554515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890F6B-71E4-4A84-ADCD-7315DCD5F93E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39582-C42B-41E3-8021-6EC718D8E75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276880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77971-CF49-49CA-ADE0-9575CF4F085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535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BD40-150C-400C-962C-8D1A733B4E7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60432" y="6453336"/>
            <a:ext cx="683568" cy="293117"/>
          </a:xfrm>
        </p:spPr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598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6D5B-4A96-434E-91B7-C5D5E28DF27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298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06D5-1F98-4B7C-9A23-BC8C0857912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</a:t>
            </a:r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708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Times New Roman" pitchFamily="18" charset="0"/>
                <a:cs typeface="Times New Roman" pitchFamily="18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9AE-78EE-4AF9-9F26-EDE746AFCC0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468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1D8B-4379-4478-A18D-8E7775D08FF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171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1074-4327-489A-9A37-1FEA3C54189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80920" y="6525344"/>
            <a:ext cx="827584" cy="268139"/>
          </a:xfrm>
        </p:spPr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51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6C76D5B-4A96-434E-91B7-C5D5E28DF279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E56B6DE-0A82-468B-905C-1E18FAD961CE}" type="slidenum">
              <a:rPr lang="en-US"/>
              <a:pPr>
                <a:defRPr/>
              </a:pPr>
              <a:t>‹Nr.›</a:t>
            </a:fld>
            <a:r>
              <a:rPr lang="en-US" dirty="0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3626105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latin typeface="Times New Roman" pitchFamily="18" charset="0"/>
                <a:cs typeface="Times New Roman" pitchFamily="18" charset="0"/>
              </a:defRPr>
            </a:lvl2pPr>
            <a:lvl3pPr>
              <a:defRPr sz="2400"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latin typeface="Times New Roman" pitchFamily="18" charset="0"/>
                <a:cs typeface="Times New Roman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AE7D-4170-4E0D-A37C-9B2324DD617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38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944-E46A-4D90-AFF0-03BB787729C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3906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58F3E-6F12-4DB4-B31E-F56C0B91968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421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90F6B-71E4-4A84-ADCD-7315DCD5F93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217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70DD3BE-6632-497E-AEB8-1FC000A364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1051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8272073-24BA-42BA-A69F-243DF89E07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8356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822AE3D-537C-405B-9F0A-0FC09C40668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2792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E73AEA3-668D-420D-8AC3-5849969D1D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3632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2FF5D5D-93E0-4F06-89E0-580662946E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5329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1AA6443-25BC-4C86-ADBD-24E02D158C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759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9C606D5-1F98-4B7C-9A23-BC8C0857912D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/>
              <a:t>/</a:t>
            </a:r>
            <a:fld id="{E54E280B-AD69-46EF-8460-272C6711827B}" type="slidenum">
              <a:rPr lang="en-US"/>
              <a:pPr>
                <a:defRPr/>
              </a:pPr>
              <a:t>‹Nr.›</a:t>
            </a:fld>
            <a:r>
              <a:rPr lang="en-US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13285284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287850A-59C5-4B7A-B318-D101C7661EF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3666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AD1EF99-7A51-44A1-9A85-D4D961D435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3999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50E181A-9645-4D5A-8E2E-EB7136DD44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40170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07C96E8-F013-432B-AAC3-E39DE803C6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9362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77691DD-33A8-4E45-A4FF-93AC2FD324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3173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6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214688" y="3357563"/>
            <a:ext cx="4786336" cy="91440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793B9060-0C28-49D9-8ED1-D35AAFA4675C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EF26427B-2802-422C-B059-F6549AA9743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Fußzeilenplatzhalt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0121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34A8C-9452-4681-B7F1-0CA9F2CAA97E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D38FD-0FA9-4F3A-872B-2FFEA311AB4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0226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6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214688" y="3357563"/>
            <a:ext cx="4786336" cy="91440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0D957F1-E6FB-4C6D-A1A4-1CD0FED977D7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00C69CF8-EB71-4596-BA78-28AD19C7895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Fußzeilenplatzhalt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280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59330-97BC-4AE1-8DF0-0D1F4CCFD4A5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FB2BF-8C64-4E5F-850B-C8969264603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7341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3200"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latin typeface="Times New Roman" pitchFamily="18" charset="0"/>
                <a:cs typeface="Times New Roman" pitchFamily="18" charset="0"/>
              </a:defRPr>
            </a:lvl2pPr>
            <a:lvl3pPr>
              <a:defRPr sz="2400"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3200"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latin typeface="Times New Roman" pitchFamily="18" charset="0"/>
                <a:cs typeface="Times New Roman" pitchFamily="18" charset="0"/>
              </a:defRPr>
            </a:lvl2pPr>
            <a:lvl3pPr>
              <a:defRPr sz="2400"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5B3D8-0966-405D-84A9-056374C31EA5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F14ED-C8DC-493D-B5BA-02BFE8DBB52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294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Times New Roman" pitchFamily="18" charset="0"/>
                <a:cs typeface="Times New Roman" pitchFamily="18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8F139AE-78EE-4AF9-9F26-EDE746AFCC0B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C0ED7C0-4B52-4EB8-AEF0-337EA72F4D8E}" type="slidenum">
              <a:rPr lang="en-US"/>
              <a:pPr>
                <a:defRPr/>
              </a:pPr>
              <a:t>‹Nr.›</a:t>
            </a:fld>
            <a:r>
              <a:rPr lang="en-US" dirty="0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3333196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BF50C-22BB-441A-A168-6E9F7FF880B7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049C-F32E-42FD-A46B-7C74FEA7072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258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A5F44-E261-4417-9A73-2A68FAFB0B39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C8F93-93B4-447E-AA98-A2F64030617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5283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F5CB-297C-4DFB-9012-DB4EB7CBFE7D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762DB-0E00-4A9B-9429-C22B7061DE1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35773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3DA56-6B2F-434B-AC6B-8EEE412FCC1A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3F3E3-B619-4DDD-A511-CADD56EBF4B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7528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77EB5-86F5-4642-988A-A3CE91844112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62942-C318-41D6-909B-0AE630EC8BA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223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9C646-FE3E-4347-A0C0-E9802CE5C64F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AC024-B038-4534-B761-C2ECB19F527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625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65B95-F558-4463-BB71-9B133984E2A5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09EB0-6E70-4F94-BB7A-6E45B73C9B1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9176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4F31C-78D8-4D8F-A2C6-287A09D69DC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6501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84573-520B-4F9A-8794-004C25A889E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755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6738D-0202-403B-A69F-78F5E17D79D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82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F471D8B-4379-4478-A18D-8E7775D08FFF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0EFE0C1-5F3A-4922-8120-0CB1AFC70A81}" type="slidenum">
              <a:rPr lang="en-US"/>
              <a:pPr>
                <a:defRPr/>
              </a:pPr>
              <a:t>‹Nr.›</a:t>
            </a:fld>
            <a:r>
              <a:rPr lang="en-US" dirty="0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162376371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EE886-7A85-432C-9E91-5E01DC6B0EB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0711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F5C3D-0791-4656-90DC-64CD6EFAFAE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174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C7F0-10D9-48F0-8C99-90FF3808C7F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295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33FF-7E04-4730-A2FF-7C710AA96C0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809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EED90-0A1D-4F69-B3AE-37755BA1578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317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E4C94-2573-4CDC-83C2-16246423776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83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9BA0E-A6FF-4C85-BF59-88014BB461B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261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04CB5-DFE7-4FA8-9590-5D3EB2BBAC0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691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1FB23-1ECF-47B7-AF1B-4D466674015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71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32C7F-41A9-44CD-835A-53718A81DE7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6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3381074-4327-489A-9A37-1FEA3C54189E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80400" y="6524625"/>
            <a:ext cx="828675" cy="268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DB52D96-1B64-4CFD-BCF3-706529AFAE6F}" type="slidenum">
              <a:rPr lang="en-US"/>
              <a:pPr>
                <a:defRPr/>
              </a:pPr>
              <a:t>‹Nr.›</a:t>
            </a:fld>
            <a:r>
              <a:rPr lang="en-US" dirty="0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3039705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latin typeface="Times New Roman" pitchFamily="18" charset="0"/>
                <a:cs typeface="Times New Roman" pitchFamily="18" charset="0"/>
              </a:defRPr>
            </a:lvl2pPr>
            <a:lvl3pPr>
              <a:defRPr sz="2400"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latin typeface="Times New Roman" pitchFamily="18" charset="0"/>
                <a:cs typeface="Times New Roman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59AE7D-4170-4E0D-A37C-9B2324DD617F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9D5BEB4-B5D1-4F0C-BC13-3B94DDBCC3E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9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BD40-150C-400C-962C-8D1A733B4E77}" type="datetime1">
              <a:rPr lang="de-DE" smtClean="0"/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60432" y="6453336"/>
            <a:ext cx="683568" cy="293117"/>
          </a:xfrm>
        </p:spPr>
        <p:txBody>
          <a:bodyPr/>
          <a:lstStyle/>
          <a:p>
            <a:fld id="{B081B30D-0E60-45CE-A26F-5CE4D830E74A}" type="slidenum">
              <a:rPr lang="en-US" smtClean="0"/>
              <a:pPr/>
              <a:t>‹Nr.›</a:t>
            </a:fld>
            <a:r>
              <a:rPr lang="en-US" dirty="0" smtClean="0"/>
              <a:t>/38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5ED6944-E46A-4D90-AFF0-03BB787729C7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94C11D9-67A0-4E0C-AEFE-1AA97B36415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2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5258F3E-6F12-4DB4-B31E-F56C0B91968A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1633FCB-8A84-4750-9A79-EF057ABF31C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48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890F6B-71E4-4A84-ADCD-7315DCD5F93E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96CE59A-341A-4E02-A36C-7E70E205B9C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3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77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44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86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9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57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3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1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6D5B-4A96-434E-91B7-C5D5E28DF279}" type="datetime1">
              <a:rPr lang="de-DE" smtClean="0"/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/>
              <a:pPr/>
              <a:t>‹Nr.›</a:t>
            </a:fld>
            <a:r>
              <a:rPr lang="en-US" dirty="0" smtClean="0"/>
              <a:t>/38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98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18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31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73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4F12D-F40F-4319-9FAE-6EF719C8B4A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33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89FCE-A9EC-474F-92A8-68F6920C9B3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23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7C719-0D84-43C1-BD4A-4EE4A100CCD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2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A17E3-3061-4D07-B60F-5AEE6E3FF9C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50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F4760-4854-4ADB-A8FD-DEAAA137535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19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AC999-5A13-4FF7-889A-115C052E5A8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6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06D5-1F98-4B7C-9A23-BC8C0857912D}" type="datetime1">
              <a:rPr lang="de-DE" smtClean="0"/>
              <a:t>24.05.2016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fld id="{B081B30D-0E60-45CE-A26F-5CE4D830E74A}" type="slidenum">
              <a:rPr lang="en-US" smtClean="0"/>
              <a:pPr/>
              <a:t>‹Nr.›</a:t>
            </a:fld>
            <a:r>
              <a:rPr lang="en-US" dirty="0" smtClean="0"/>
              <a:t>/38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ACCDD-0DBF-47FE-B672-5107E86CE90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23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C074-EEC7-4731-8CC1-895D5FCD65A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25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66FC7-6673-4455-9EC0-44BDDB90B17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63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AAA3C-0E1C-4A7B-BBC8-613C3DD0D05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86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D78C7-32FE-4AA1-BCB9-AE52E3375E7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24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91C64-5142-47C6-BACB-0FEA3947F8B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47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26400-3C85-4B1F-BEC8-3FFFCBCD872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0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1699E-DCD7-4272-B70B-9F1A67E2ECA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75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B372F-1313-4393-A7C2-C7A782C15C7D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68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31511-128A-45F8-9988-C846DF5A29A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6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Times New Roman" pitchFamily="18" charset="0"/>
                <a:cs typeface="Times New Roman" pitchFamily="18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9AE-78EE-4AF9-9F26-EDE746AFCC0B}" type="datetime1">
              <a:rPr lang="de-DE" smtClean="0"/>
              <a:t>24.05.2016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/>
              <a:pPr/>
              <a:t>‹Nr.›</a:t>
            </a:fld>
            <a:r>
              <a:rPr lang="en-US" dirty="0" smtClean="0"/>
              <a:t>/38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C1399-6DB4-4A2D-BAA3-F4528D594D1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32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6D360-447B-4D81-BF60-31DA6B541470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10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600C0-4716-4B94-93D2-316887CA6B8B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01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6402E-22C1-41CE-B8AA-65695533B4C8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35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5D678-2C48-4353-AE41-BB5AA251572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137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87E565-FC68-41F5-92F2-98CDE7916D58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24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0350B-E1CD-40B3-A628-103C0515BAB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92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F672A-19E2-43A9-AB4E-13C677EF69B3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375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C394F5D-4188-475F-9377-8AA655CA4DEB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25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F630B-A657-48A4-B473-6902694205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585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1D8B-4379-4478-A18D-8E7775D08FFF}" type="datetime1">
              <a:rPr lang="de-DE" smtClean="0"/>
              <a:t>24.05.2016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/>
              <a:pPr/>
              <a:t>‹Nr.›</a:t>
            </a:fld>
            <a:r>
              <a:rPr lang="en-US" dirty="0" smtClean="0"/>
              <a:t>/38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02A6C-0AA6-46F1-A83D-BF42E2369F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506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6EEDF-0DD9-4EDF-B752-FEDF1AE430E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588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76D9A-7EB8-4790-BBB6-41C5DFC543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70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5C15-9B50-4B36-9ADD-FF01256FFE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88415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21717-4653-4EC8-B5F8-55CEF37F2D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7813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EEC80-79C5-47EA-A292-9AB4B34251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7642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F16E0-D3BF-4480-AD84-A4F995B190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083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1290-D680-4870-BA22-AD84480797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030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E5C68-B9BA-4148-97FF-157211F67A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7974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38BBE-2B19-443B-B777-280296A41C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64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1074-4327-489A-9A37-1FEA3C54189E}" type="datetime1">
              <a:rPr lang="de-DE" smtClean="0"/>
              <a:t>24.05.2016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80920" y="6525344"/>
            <a:ext cx="827584" cy="268139"/>
          </a:xfrm>
        </p:spPr>
        <p:txBody>
          <a:bodyPr/>
          <a:lstStyle/>
          <a:p>
            <a:fld id="{B081B30D-0E60-45CE-A26F-5CE4D830E74A}" type="slidenum">
              <a:rPr lang="en-US" smtClean="0"/>
              <a:pPr/>
              <a:t>‹Nr.›</a:t>
            </a:fld>
            <a:r>
              <a:rPr lang="en-US" dirty="0" smtClean="0"/>
              <a:t>/38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CD943-EEE2-4DCE-988D-25968A9887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8749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6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214688" y="3357563"/>
            <a:ext cx="4786336" cy="91440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5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A7F2DD6-8C3B-48BB-A209-057614EC61EE}" type="datetimeFigureOut">
              <a:rPr lang="de-DE"/>
              <a:pPr>
                <a:defRPr/>
              </a:pPr>
              <a:t>24.05.2016</a:t>
            </a:fld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F0DB8A7-0552-4B29-98F0-B5CAA47433E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Fußzeilenplatzhalt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1210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4F12D-F40F-4319-9FAE-6EF719C8B4A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931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89FCE-A9EC-474F-92A8-68F6920C9B3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27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7C719-0D84-43C1-BD4A-4EE4A100CCD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034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A17E3-3061-4D07-B60F-5AEE6E3FF9C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374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F4760-4854-4ADB-A8FD-DEAAA137535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441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AC999-5A13-4FF7-889A-115C052E5A8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61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ACCDD-0DBF-47FE-B672-5107E86CE90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272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C074-EEC7-4731-8CC1-895D5FCD65A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70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latin typeface="Times New Roman" pitchFamily="18" charset="0"/>
                <a:cs typeface="Times New Roman" pitchFamily="18" charset="0"/>
              </a:defRPr>
            </a:lvl2pPr>
            <a:lvl3pPr>
              <a:defRPr sz="2400"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latin typeface="Times New Roman" pitchFamily="18" charset="0"/>
                <a:cs typeface="Times New Roman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AE7D-4170-4E0D-A37C-9B2324DD617F}" type="datetime1">
              <a:rPr lang="de-DE" smtClean="0"/>
              <a:t>24.05.2016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66FC7-6673-4455-9EC0-44BDDB90B17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409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AAA3C-0E1C-4A7B-BBC8-613C3DD0D05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024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D78C7-32FE-4AA1-BCB9-AE52E3375E7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006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91C64-5142-47C6-BACB-0FEA3947F8B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150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26400-3C85-4B1F-BEC8-3FFFCBCD872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764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4F12D-F40F-4319-9FAE-6EF719C8B4A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298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89FCE-A9EC-474F-92A8-68F6920C9B3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461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7C719-0D84-43C1-BD4A-4EE4A100CCD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89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A17E3-3061-4D07-B60F-5AEE6E3FF9C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322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F4760-4854-4ADB-A8FD-DEAAA137535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32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944-E46A-4D90-AFF0-03BB787729C7}" type="datetime1">
              <a:rPr lang="de-DE" smtClean="0"/>
              <a:t>24.05.2016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B30D-0E60-45CE-A26F-5CE4D830E7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AC999-5A13-4FF7-889A-115C052E5A8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29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ACCDD-0DBF-47FE-B672-5107E86CE90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451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C074-EEC7-4731-8CC1-895D5FCD65A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678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66FC7-6673-4455-9EC0-44BDDB90B17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288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AAA3C-0E1C-4A7B-BBC8-613C3DD0D05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478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D78C7-32FE-4AA1-BCB9-AE52E3375E7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1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91C64-5142-47C6-BACB-0FEA3947F8B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889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26400-3C85-4B1F-BEC8-3FFFCBCD872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162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4F12D-F40F-4319-9FAE-6EF719C8B4A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58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89FCE-A9EC-474F-92A8-68F6920C9B3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7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EB326D50-D253-4DE5-AD0E-D4FA059FD161}" type="datetime1">
              <a:rPr lang="de-DE" smtClean="0"/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80920" y="6545237"/>
            <a:ext cx="827584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B081B30D-0E60-45CE-A26F-5CE4D830E74A}" type="slidenum">
              <a:rPr lang="en-US" smtClean="0"/>
              <a:pPr/>
              <a:t>‹Nr.›</a:t>
            </a:fld>
            <a:r>
              <a:rPr lang="en-US" dirty="0" smtClean="0"/>
              <a:t>/38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EB326D50-D253-4DE5-AD0E-D4FA059FD161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80920" y="6545237"/>
            <a:ext cx="827584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0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921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EB326D50-D253-4DE5-AD0E-D4FA059FD161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80400" y="6545263"/>
            <a:ext cx="828675" cy="2682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C36BB9-6B86-46B7-82B7-E72FD428AD14}" type="slidenum">
              <a:rPr lang="en-US" altLang="de-DE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r>
              <a:rPr lang="en-US" altLang="de-DE">
                <a:latin typeface="Times New Roman" pitchFamily="18" charset="0"/>
              </a:rPr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56849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EB326D50-D253-4DE5-AD0E-D4FA059FD161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80920" y="6545237"/>
            <a:ext cx="827584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5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023577-AC5E-4E4B-AE24-4219FCD84B23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41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GB" alt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39BD63-35AF-41CA-B493-809058D0557A}" type="datetimeFigureOut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24.05.2016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CAF1C-F803-4AAB-B3EE-DDE86B9993B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17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02060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F6A0C4-AC72-42F6-BACB-1B13499C2679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1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  <p:sldLayoutId id="214748415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24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EB326D50-D253-4DE5-AD0E-D4FA059FD161}" type="datetime1">
              <a:rPr lang="de-DE"/>
              <a:pPr>
                <a:defRPr/>
              </a:pPr>
              <a:t>24.05.2016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80400" y="6545263"/>
            <a:ext cx="828675" cy="268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7A0F0B9-1470-4332-9563-CBE9F0477D58}" type="slidenum">
              <a:rPr lang="en-US"/>
              <a:pPr>
                <a:defRPr/>
              </a:pPr>
              <a:t>‹Nr.›</a:t>
            </a:fld>
            <a:r>
              <a:rPr lang="en-US" dirty="0"/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355776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CD6A9-806D-410D-A498-F178B01720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18D8D-0644-4789-B357-B7A571A812A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3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52E705-E97E-4797-B32D-017070823F07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8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C47644-0F39-432C-9A2D-183D45165CFF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F442DA-C746-481A-9195-4A946EDF26A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35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52E705-E97E-4797-B32D-017070823F07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9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52E705-E97E-4797-B32D-017070823F07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2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52E705-E97E-4797-B32D-017070823F07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2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nsterinhalt horizontal verschieben 1"/>
          <p:cNvSpPr/>
          <p:nvPr/>
        </p:nvSpPr>
        <p:spPr>
          <a:xfrm>
            <a:off x="1403648" y="764704"/>
            <a:ext cx="6192688" cy="1872208"/>
          </a:xfrm>
          <a:prstGeom prst="horizontalScroll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24744"/>
            <a:ext cx="9144000" cy="11096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Slow Extraction in</a:t>
            </a:r>
            <a:b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Electron Machines…</a:t>
            </a:r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446463" y="2708920"/>
            <a:ext cx="234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0" dirty="0" smtClean="0">
                <a:solidFill>
                  <a:srgbClr val="000000"/>
                </a:solidFill>
                <a:latin typeface="Script MT Bold" pitchFamily="66" charset="0"/>
              </a:rPr>
              <a:t>Wolfgang Hillert</a:t>
            </a:r>
            <a:endParaRPr lang="en-US" sz="2400" b="0" dirty="0">
              <a:solidFill>
                <a:srgbClr val="000000"/>
              </a:solidFill>
              <a:latin typeface="Script MT Bold" pitchFamily="66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2287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grpSp>
        <p:nvGrpSpPr>
          <p:cNvPr id="2053" name="Group 5"/>
          <p:cNvGrpSpPr>
            <a:grpSpLocks noChangeAspect="1"/>
          </p:cNvGrpSpPr>
          <p:nvPr/>
        </p:nvGrpSpPr>
        <p:grpSpPr bwMode="auto">
          <a:xfrm>
            <a:off x="3348038" y="4392389"/>
            <a:ext cx="2376487" cy="1412875"/>
            <a:chOff x="1837" y="2296"/>
            <a:chExt cx="2028" cy="1206"/>
          </a:xfrm>
        </p:grpSpPr>
        <p:sp>
          <p:nvSpPr>
            <p:cNvPr id="2062" name="AutoShape 6"/>
            <p:cNvSpPr>
              <a:spLocks noChangeAspect="1" noChangeArrowheads="1" noTextEdit="1"/>
            </p:cNvSpPr>
            <p:nvPr/>
          </p:nvSpPr>
          <p:spPr bwMode="auto">
            <a:xfrm>
              <a:off x="1837" y="2296"/>
              <a:ext cx="2028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2063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" y="2308"/>
              <a:ext cx="2001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2855913" y="3239145"/>
            <a:ext cx="358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i="1" dirty="0">
                <a:solidFill>
                  <a:srgbClr val="000099"/>
                </a:solidFill>
              </a:rPr>
              <a:t>Physics Institute of Bonn University</a:t>
            </a:r>
            <a:endParaRPr lang="en-US" sz="1800" b="0" i="1" dirty="0">
              <a:solidFill>
                <a:srgbClr val="000099"/>
              </a:solidFill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252815" y="3521076"/>
            <a:ext cx="70403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eaLnBrk="1" hangingPunct="1">
              <a:buFont typeface="+mj-lt"/>
              <a:buAutoNum type="arabicPeriod"/>
            </a:pPr>
            <a:endParaRPr lang="en-US" sz="2600" i="1" dirty="0"/>
          </a:p>
        </p:txBody>
      </p:sp>
      <p:pic>
        <p:nvPicPr>
          <p:cNvPr id="34818" name="Picture 2" descr="https://indico.gsi.de/conferenceDisplay.py/getPic?picId=11&amp;confId=449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6" t="61707" r="5067" b="8267"/>
          <a:stretch/>
        </p:blipFill>
        <p:spPr bwMode="auto">
          <a:xfrm>
            <a:off x="180865" y="5301208"/>
            <a:ext cx="1775989" cy="14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854280"/>
            <a:ext cx="2478024" cy="87096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351813" y="6381328"/>
            <a:ext cx="2444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Darmstadt 02-Jun-2016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486906" y="3933056"/>
            <a:ext cx="6037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…based on the experience at our in-house accelerator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Intensity &amp; Position Stabilisation</a:t>
            </a:r>
            <a:endParaRPr lang="en-GB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-1" y="2132856"/>
            <a:ext cx="9110913" cy="4697612"/>
            <a:chOff x="-1" y="1916832"/>
            <a:chExt cx="9110913" cy="4697612"/>
          </a:xfrm>
        </p:grpSpPr>
        <p:pic>
          <p:nvPicPr>
            <p:cNvPr id="409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916832"/>
              <a:ext cx="9110913" cy="456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hteck 3"/>
            <p:cNvSpPr/>
            <p:nvPr/>
          </p:nvSpPr>
          <p:spPr>
            <a:xfrm>
              <a:off x="1547664" y="6038380"/>
              <a:ext cx="194421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/>
            <p:cNvSpPr/>
            <p:nvPr/>
          </p:nvSpPr>
          <p:spPr>
            <a:xfrm>
              <a:off x="0" y="3212976"/>
              <a:ext cx="539552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Lin. Pol g</a:t>
              </a:r>
              <a:endParaRPr lang="de-DE" dirty="0"/>
            </a:p>
          </p:txBody>
        </p:sp>
      </p:grpSp>
      <p:cxnSp>
        <p:nvCxnSpPr>
          <p:cNvPr id="8" name="Gerade Verbindung 7"/>
          <p:cNvCxnSpPr/>
          <p:nvPr/>
        </p:nvCxnSpPr>
        <p:spPr>
          <a:xfrm flipV="1">
            <a:off x="3059832" y="2276872"/>
            <a:ext cx="0" cy="20882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3203848" y="2276872"/>
            <a:ext cx="0" cy="900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3059832" y="2276872"/>
            <a:ext cx="2016000" cy="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bgerundetes Rechteck 11"/>
          <p:cNvSpPr/>
          <p:nvPr/>
        </p:nvSpPr>
        <p:spPr>
          <a:xfrm>
            <a:off x="5095522" y="2060848"/>
            <a:ext cx="1872208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xtr</a:t>
            </a:r>
            <a:r>
              <a:rPr lang="de-DE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quads</a:t>
            </a:r>
            <a:endParaRPr lang="de-DE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6967730" y="2276872"/>
            <a:ext cx="1080000" cy="450000"/>
            <a:chOff x="6967730" y="2060848"/>
            <a:chExt cx="1060654" cy="450000"/>
          </a:xfrm>
        </p:grpSpPr>
        <p:cxnSp>
          <p:nvCxnSpPr>
            <p:cNvPr id="14" name="Gerade Verbindung 13"/>
            <p:cNvCxnSpPr/>
            <p:nvPr/>
          </p:nvCxnSpPr>
          <p:spPr>
            <a:xfrm>
              <a:off x="6967730" y="2060848"/>
              <a:ext cx="106065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>
              <a:off x="8028384" y="2060848"/>
              <a:ext cx="0" cy="450000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Gerade Verbindung 3"/>
          <p:cNvCxnSpPr/>
          <p:nvPr/>
        </p:nvCxnSpPr>
        <p:spPr>
          <a:xfrm>
            <a:off x="179512" y="1182762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089664" y="3532946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0.5 </a:t>
            </a:r>
            <a:r>
              <a:rPr lang="de-DE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de-DE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Gerade Verbindung 20"/>
          <p:cNvCxnSpPr/>
          <p:nvPr/>
        </p:nvCxnSpPr>
        <p:spPr>
          <a:xfrm flipV="1">
            <a:off x="269776" y="4627498"/>
            <a:ext cx="2664000" cy="1404000"/>
          </a:xfrm>
          <a:prstGeom prst="line">
            <a:avLst/>
          </a:prstGeom>
          <a:ln w="38100">
            <a:solidFill>
              <a:srgbClr val="00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971600" y="2924944"/>
            <a:ext cx="2088000" cy="349200"/>
          </a:xfrm>
          <a:prstGeom prst="line">
            <a:avLst/>
          </a:prstGeom>
          <a:ln w="38100">
            <a:solidFill>
              <a:srgbClr val="00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467544" y="3604954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linpol</a:t>
            </a:r>
            <a:r>
              <a:rPr lang="de-DE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rgbClr val="0066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endParaRPr lang="de-DE" sz="2000" b="1" dirty="0">
              <a:solidFill>
                <a:srgbClr val="006600"/>
              </a:solidFill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cxnSp>
        <p:nvCxnSpPr>
          <p:cNvPr id="28" name="Gerade Verbindung 27"/>
          <p:cNvCxnSpPr>
            <a:stCxn id="12" idx="0"/>
          </p:cNvCxnSpPr>
          <p:nvPr/>
        </p:nvCxnSpPr>
        <p:spPr>
          <a:xfrm flipV="1">
            <a:off x="6031626" y="1844824"/>
            <a:ext cx="0" cy="216024"/>
          </a:xfrm>
          <a:prstGeom prst="line">
            <a:avLst/>
          </a:prstGeom>
          <a:ln w="1905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6031626" y="1844824"/>
            <a:ext cx="2932862" cy="0"/>
          </a:xfrm>
          <a:prstGeom prst="straightConnector1">
            <a:avLst/>
          </a:prstGeom>
          <a:ln w="19050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6830951" y="5395863"/>
            <a:ext cx="1689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ELSA</a:t>
            </a:r>
            <a:endParaRPr lang="de-DE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0960" name="Rechteck 40959"/>
          <p:cNvSpPr/>
          <p:nvPr/>
        </p:nvSpPr>
        <p:spPr>
          <a:xfrm>
            <a:off x="505377" y="1347899"/>
            <a:ext cx="35734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4400" b="1" cap="none" spc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Experiments</a:t>
            </a:r>
            <a:endParaRPr lang="de-DE" sz="44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5" name="Foliennummernplatzhalter 3"/>
          <p:cNvSpPr txBox="1">
            <a:spLocks/>
          </p:cNvSpPr>
          <p:nvPr/>
        </p:nvSpPr>
        <p:spPr>
          <a:xfrm>
            <a:off x="8676456" y="6512974"/>
            <a:ext cx="43445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4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107504" y="404664"/>
            <a:ext cx="2592288" cy="1584176"/>
          </a:xfrm>
          <a:prstGeom prst="roundRect">
            <a:avLst/>
          </a:prstGeom>
          <a:solidFill>
            <a:srgbClr val="F2E1D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6715140" y="5000636"/>
            <a:ext cx="2143140" cy="1571636"/>
          </a:xfrm>
          <a:prstGeom prst="roundRect">
            <a:avLst/>
          </a:prstGeom>
          <a:solidFill>
            <a:srgbClr val="CFFE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5" name="Grafik 4" descr="powerspectrum_ohne_ripp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2276499"/>
            <a:ext cx="6172200" cy="4581525"/>
          </a:xfrm>
          <a:prstGeom prst="rect">
            <a:avLst/>
          </a:prstGeom>
        </p:spPr>
      </p:pic>
      <p:pic>
        <p:nvPicPr>
          <p:cNvPr id="4" name="Inhaltsplatzhalter 3" descr="extmon_ohne_rippl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2190" y="-24"/>
            <a:ext cx="6311810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2" y="557808"/>
            <a:ext cx="284384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Intensity</a:t>
            </a:r>
            <a:br>
              <a:rPr lang="en-GB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Stability</a:t>
            </a:r>
            <a:endParaRPr lang="en-GB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715140" y="5005399"/>
            <a:ext cx="21066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i="1" dirty="0" smtClean="0">
                <a:solidFill>
                  <a:srgbClr val="C00000"/>
                </a:solidFill>
                <a:latin typeface="Times New Roman" pitchFamily="18" charset="0"/>
              </a:rPr>
              <a:t>Stabilization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i="1" dirty="0" smtClean="0">
                <a:solidFill>
                  <a:srgbClr val="C00000"/>
                </a:solidFill>
                <a:latin typeface="Times New Roman" pitchFamily="18" charset="0"/>
              </a:rPr>
              <a:t>“overall”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i="1" dirty="0" smtClean="0">
                <a:solidFill>
                  <a:srgbClr val="C00000"/>
                </a:solidFill>
                <a:latin typeface="Times New Roman" pitchFamily="18" charset="0"/>
              </a:rPr>
              <a:t>tagging rate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i="1" dirty="0" smtClean="0">
                <a:solidFill>
                  <a:srgbClr val="C00000"/>
                </a:solidFill>
                <a:latin typeface="Times New Roman" pitchFamily="18" charset="0"/>
              </a:rPr>
              <a:t>(tagger-or)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2" name="Foliennummernplatzhalter 3"/>
          <p:cNvSpPr txBox="1">
            <a:spLocks/>
          </p:cNvSpPr>
          <p:nvPr/>
        </p:nvSpPr>
        <p:spPr>
          <a:xfrm>
            <a:off x="8676456" y="6512974"/>
            <a:ext cx="43445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648072"/>
          </a:xfrm>
        </p:spPr>
        <p:txBody>
          <a:bodyPr>
            <a:noAutofit/>
          </a:bodyPr>
          <a:lstStyle/>
          <a:p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Photon </a:t>
            </a:r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Z:\ELSA\B1\photonCamera_B1\BGO-OD_20130221_Cu50_mit_Kollimat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55" y="908720"/>
            <a:ext cx="463200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PICT10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 b="9470"/>
          <a:stretch>
            <a:fillRect/>
          </a:stretch>
        </p:blipFill>
        <p:spPr>
          <a:xfrm>
            <a:off x="706438" y="1124744"/>
            <a:ext cx="2640012" cy="5183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Foliennummernplatzhalter 3"/>
          <p:cNvSpPr txBox="1">
            <a:spLocks/>
          </p:cNvSpPr>
          <p:nvPr/>
        </p:nvSpPr>
        <p:spPr>
          <a:xfrm>
            <a:off x="8748464" y="6512974"/>
            <a:ext cx="259362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Foliennummernplatzhalter 3"/>
          <p:cNvSpPr txBox="1">
            <a:spLocks/>
          </p:cNvSpPr>
          <p:nvPr/>
        </p:nvSpPr>
        <p:spPr>
          <a:xfrm>
            <a:off x="8676456" y="6512974"/>
            <a:ext cx="43445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2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96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C000"/>
                </a:solidFill>
              </a:rPr>
              <a:t>Position Measurement in the </a:t>
            </a:r>
            <a:r>
              <a:rPr lang="en-US" dirty="0" err="1" smtClean="0">
                <a:solidFill>
                  <a:srgbClr val="FFC000"/>
                </a:solidFill>
              </a:rPr>
              <a:t>pA</a:t>
            </a:r>
            <a:r>
              <a:rPr lang="en-US" dirty="0" smtClean="0">
                <a:solidFill>
                  <a:srgbClr val="FFC000"/>
                </a:solidFill>
              </a:rPr>
              <a:t>-Regime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9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/>
          <a:stretch>
            <a:fillRect/>
          </a:stretch>
        </p:blipFill>
        <p:spPr bwMode="auto">
          <a:xfrm>
            <a:off x="369410" y="980729"/>
            <a:ext cx="3312616" cy="370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61048"/>
            <a:ext cx="511780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5" b="2"/>
          <a:stretch>
            <a:fillRect/>
          </a:stretch>
        </p:blipFill>
        <p:spPr bwMode="auto">
          <a:xfrm>
            <a:off x="250825" y="5084763"/>
            <a:ext cx="34575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4427984" y="980728"/>
            <a:ext cx="4392488" cy="2808311"/>
            <a:chOff x="683568" y="1196752"/>
            <a:chExt cx="7702649" cy="527813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196752"/>
              <a:ext cx="7702649" cy="527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pieren 8"/>
            <p:cNvGrpSpPr/>
            <p:nvPr/>
          </p:nvGrpSpPr>
          <p:grpSpPr>
            <a:xfrm>
              <a:off x="1691680" y="2708920"/>
              <a:ext cx="3384376" cy="1152128"/>
              <a:chOff x="2483768" y="1502855"/>
              <a:chExt cx="3384376" cy="1152128"/>
            </a:xfrm>
          </p:grpSpPr>
          <p:sp>
            <p:nvSpPr>
              <p:cNvPr id="10" name="Rechteck 9"/>
              <p:cNvSpPr/>
              <p:nvPr/>
            </p:nvSpPr>
            <p:spPr>
              <a:xfrm>
                <a:off x="2483768" y="1502855"/>
                <a:ext cx="3384376" cy="11521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000">
                  <a:solidFill>
                    <a:prstClr val="white"/>
                  </a:solidFill>
                </a:endParaRPr>
              </a:p>
            </p:txBody>
          </p:sp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8281" y="2155833"/>
                <a:ext cx="3324225" cy="4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0508" y="1653985"/>
                <a:ext cx="2133600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9991" name="Textfeld 2"/>
          <p:cNvSpPr txBox="1">
            <a:spLocks noChangeArrowheads="1"/>
          </p:cNvSpPr>
          <p:nvPr/>
        </p:nvSpPr>
        <p:spPr bwMode="auto">
          <a:xfrm>
            <a:off x="323528" y="4717074"/>
            <a:ext cx="3313728" cy="338554"/>
          </a:xfrm>
          <a:prstGeom prst="rect">
            <a:avLst/>
          </a:prstGeom>
          <a:gradFill flip="none" rotWithShape="1">
            <a:gsLst>
              <a:gs pos="0">
                <a:srgbClr val="006600">
                  <a:tint val="66000"/>
                  <a:satMod val="160000"/>
                </a:srgbClr>
              </a:gs>
              <a:gs pos="50000">
                <a:srgbClr val="006600">
                  <a:tint val="44500"/>
                  <a:satMod val="160000"/>
                </a:srgbClr>
              </a:gs>
              <a:gs pos="100000">
                <a:srgbClr val="0066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600" b="1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1600" b="1" i="1" dirty="0" err="1">
                <a:solidFill>
                  <a:srgbClr val="000000"/>
                </a:solidFill>
              </a:rPr>
              <a:t>x</a:t>
            </a:r>
            <a:r>
              <a:rPr lang="de-DE" altLang="de-DE" sz="1600" b="1" dirty="0">
                <a:solidFill>
                  <a:srgbClr val="000000"/>
                </a:solidFill>
              </a:rPr>
              <a:t> &lt; 50</a:t>
            </a:r>
            <a:r>
              <a:rPr lang="de-DE" altLang="de-DE" sz="1600" b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de-DE" altLang="de-DE" sz="1600" b="1" dirty="0">
                <a:solidFill>
                  <a:srgbClr val="000000"/>
                </a:solidFill>
              </a:rPr>
              <a:t>m @ </a:t>
            </a:r>
            <a:r>
              <a:rPr lang="de-DE" altLang="de-DE" sz="1600" b="1" i="1" dirty="0">
                <a:solidFill>
                  <a:srgbClr val="000000"/>
                </a:solidFill>
              </a:rPr>
              <a:t>I</a:t>
            </a:r>
            <a:r>
              <a:rPr lang="de-DE" altLang="de-DE" sz="1600" b="1" dirty="0">
                <a:solidFill>
                  <a:srgbClr val="000000"/>
                </a:solidFill>
              </a:rPr>
              <a:t> = 100 </a:t>
            </a:r>
            <a:r>
              <a:rPr lang="de-DE" altLang="de-DE" sz="1600" b="1" dirty="0" err="1">
                <a:solidFill>
                  <a:srgbClr val="000000"/>
                </a:solidFill>
              </a:rPr>
              <a:t>pA</a:t>
            </a:r>
            <a:r>
              <a:rPr lang="de-DE" altLang="de-DE" sz="1600" b="1" dirty="0">
                <a:solidFill>
                  <a:srgbClr val="000000"/>
                </a:solidFill>
              </a:rPr>
              <a:t>, </a:t>
            </a:r>
            <a:r>
              <a:rPr lang="de-DE" altLang="de-DE" sz="1600" b="1" i="1" dirty="0">
                <a:solidFill>
                  <a:srgbClr val="000000"/>
                </a:solidFill>
              </a:rPr>
              <a:t>dx</a:t>
            </a:r>
            <a:r>
              <a:rPr lang="de-DE" altLang="de-DE" sz="1600" b="1" dirty="0">
                <a:solidFill>
                  <a:srgbClr val="000000"/>
                </a:solidFill>
              </a:rPr>
              <a:t> = 1mm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668344" y="5877272"/>
            <a:ext cx="1265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lock-in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technique!</a:t>
            </a:r>
            <a:endParaRPr lang="en-GB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5" name="Foliennummernplatzhalter 3"/>
          <p:cNvSpPr txBox="1">
            <a:spLocks/>
          </p:cNvSpPr>
          <p:nvPr/>
        </p:nvSpPr>
        <p:spPr>
          <a:xfrm>
            <a:off x="8676456" y="6512974"/>
            <a:ext cx="43445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0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62" descr="Lagecavit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nhaltsplatzhalter 3" descr="Lagemenu2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14963" y="1496"/>
            <a:ext cx="7765549" cy="6856503"/>
          </a:xfrm>
        </p:spPr>
      </p:pic>
      <p:sp>
        <p:nvSpPr>
          <p:cNvPr id="4" name="Foliennummernplatzhalter 3"/>
          <p:cNvSpPr txBox="1">
            <a:spLocks/>
          </p:cNvSpPr>
          <p:nvPr/>
        </p:nvSpPr>
        <p:spPr>
          <a:xfrm>
            <a:off x="8676456" y="6512974"/>
            <a:ext cx="43445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5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57158" y="1268760"/>
            <a:ext cx="8358246" cy="530351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3923928" y="1916832"/>
            <a:ext cx="3384376" cy="714380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5214942" y="3227222"/>
            <a:ext cx="2857520" cy="714380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5724128" y="5229200"/>
            <a:ext cx="2571768" cy="1285884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Spill</a:t>
            </a:r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Characteristics:</a:t>
            </a:r>
            <a:endParaRPr lang="en-GB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/>
          <a:lstStyle/>
          <a:p>
            <a:pPr lvl="0">
              <a:lnSpc>
                <a:spcPct val="150000"/>
              </a:lnSpc>
              <a:buNone/>
            </a:pP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Beam Parameters:</a:t>
            </a:r>
          </a:p>
          <a:p>
            <a:pPr>
              <a:lnSpc>
                <a:spcPct val="150000"/>
              </a:lnSpc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Intensity: 	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adjustable,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0.1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GB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&lt;  1…10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GB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Beam </a:t>
            </a:r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Parameters:</a:t>
            </a:r>
          </a:p>
          <a:p>
            <a:pPr>
              <a:lnSpc>
                <a:spcPct val="150000"/>
              </a:lnSpc>
            </a:pP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horz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	affected by extraction,   </a:t>
            </a:r>
            <a:r>
              <a:rPr lang="en-GB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have to be measured</a:t>
            </a:r>
          </a:p>
          <a:p>
            <a:pPr>
              <a:lnSpc>
                <a:spcPct val="150000"/>
              </a:lnSpc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vert, long: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	about the same as the internal values</a:t>
            </a:r>
          </a:p>
          <a:p>
            <a:pPr>
              <a:lnSpc>
                <a:spcPct val="150000"/>
              </a:lnSpc>
              <a:buNone/>
            </a:pPr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Long-Term </a:t>
            </a:r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Stability:</a:t>
            </a:r>
            <a:endParaRPr lang="en-GB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beam pointing stability ≤ 20 </a:t>
            </a:r>
            <a:r>
              <a:rPr lang="en-GB" sz="2400" dirty="0" err="1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GB" sz="2400" dirty="0" err="1" smtClean="0">
                <a:latin typeface="Times New Roman" pitchFamily="18" charset="0"/>
                <a:cs typeface="Times New Roman" pitchFamily="18" charset="0"/>
              </a:rPr>
              <a:t>rad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	↔	</a:t>
            </a:r>
            <a:r>
              <a:rPr lang="en-GB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photon-camera</a:t>
            </a: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beam position stability ≤ 0.2 mm	↔	</a:t>
            </a:r>
            <a:r>
              <a:rPr lang="en-GB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RF-cavity</a:t>
            </a: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oliennummernplatzhalter 3"/>
          <p:cNvSpPr txBox="1">
            <a:spLocks/>
          </p:cNvSpPr>
          <p:nvPr/>
        </p:nvSpPr>
        <p:spPr>
          <a:xfrm>
            <a:off x="8676456" y="6512974"/>
            <a:ext cx="43445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7596336" y="404664"/>
            <a:ext cx="1296144" cy="936104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669504"/>
            <a:ext cx="88487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02335"/>
            <a:ext cx="1104269" cy="724401"/>
          </a:xfrm>
          <a:prstGeom prst="rect">
            <a:avLst/>
          </a:prstGeom>
        </p:spPr>
      </p:pic>
      <p:pic>
        <p:nvPicPr>
          <p:cNvPr id="12" name="Picture 4" descr="Resonanzextrak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207706"/>
            <a:ext cx="1760066" cy="134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54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772816"/>
            <a:ext cx="86296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bgerundetes Rechteck 6"/>
          <p:cNvSpPr/>
          <p:nvPr/>
        </p:nvSpPr>
        <p:spPr>
          <a:xfrm>
            <a:off x="7596336" y="404664"/>
            <a:ext cx="1296144" cy="936104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02335"/>
            <a:ext cx="1104269" cy="724401"/>
          </a:xfrm>
          <a:prstGeom prst="rect">
            <a:avLst/>
          </a:prstGeom>
        </p:spPr>
      </p:pic>
      <p:pic>
        <p:nvPicPr>
          <p:cNvPr id="9" name="Picture 4" descr="Resonanzextrak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207706"/>
            <a:ext cx="1760066" cy="134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264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63"/>
          <a:stretch/>
        </p:blipFill>
        <p:spPr bwMode="auto">
          <a:xfrm>
            <a:off x="179512" y="1700808"/>
            <a:ext cx="8640000" cy="448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bgerundetes Rechteck 5"/>
          <p:cNvSpPr/>
          <p:nvPr/>
        </p:nvSpPr>
        <p:spPr>
          <a:xfrm>
            <a:off x="7596336" y="404664"/>
            <a:ext cx="1296144" cy="936104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02335"/>
            <a:ext cx="1104269" cy="724401"/>
          </a:xfrm>
          <a:prstGeom prst="rect">
            <a:avLst/>
          </a:prstGeom>
        </p:spPr>
      </p:pic>
      <p:pic>
        <p:nvPicPr>
          <p:cNvPr id="8" name="Picture 4" descr="Resonanzextrak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207706"/>
            <a:ext cx="1760066" cy="134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59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Vertical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0" y="1844824"/>
            <a:ext cx="8640000" cy="426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7596336" y="404664"/>
            <a:ext cx="1296144" cy="936104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02335"/>
            <a:ext cx="1104269" cy="724401"/>
          </a:xfrm>
          <a:prstGeom prst="rect">
            <a:avLst/>
          </a:prstGeom>
        </p:spPr>
      </p:pic>
      <p:pic>
        <p:nvPicPr>
          <p:cNvPr id="7" name="Picture 4" descr="Resonanzextrak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207706"/>
            <a:ext cx="1760066" cy="134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17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Extraction at a 3</a:t>
            </a:r>
            <a:r>
              <a:rPr lang="en-US" baseline="30000" dirty="0" smtClean="0">
                <a:solidFill>
                  <a:srgbClr val="FF9900"/>
                </a:solidFill>
              </a:rPr>
              <a:t>rd</a:t>
            </a:r>
            <a:r>
              <a:rPr lang="en-US" dirty="0" smtClean="0">
                <a:solidFill>
                  <a:srgbClr val="FF9900"/>
                </a:solidFill>
              </a:rPr>
              <a:t> Integer Resonance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5" name="Picture 4" descr="Resonanzextrak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761" y="1124744"/>
            <a:ext cx="7327647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1"/>
          <p:cNvSpPr>
            <a:spLocks noChangeShapeType="1"/>
          </p:cNvSpPr>
          <p:nvPr/>
        </p:nvSpPr>
        <p:spPr bwMode="auto">
          <a:xfrm flipH="1">
            <a:off x="4176712" y="2564507"/>
            <a:ext cx="431800" cy="11525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176712" y="2059682"/>
            <a:ext cx="936625" cy="50482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48464" y="6512974"/>
            <a:ext cx="259362" cy="293117"/>
          </a:xfrm>
        </p:spPr>
        <p:txBody>
          <a:bodyPr/>
          <a:lstStyle/>
          <a:p>
            <a:fld id="{B081B30D-0E60-45CE-A26F-5CE4D830E74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99" y="2060848"/>
            <a:ext cx="761937" cy="4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0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R&amp;D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2266"/>
          <a:stretch/>
        </p:blipFill>
        <p:spPr>
          <a:xfrm>
            <a:off x="971600" y="1556792"/>
            <a:ext cx="7232650" cy="5040312"/>
          </a:xfrm>
        </p:spPr>
      </p:pic>
    </p:spTree>
    <p:extLst>
      <p:ext uri="{BB962C8B-B14F-4D97-AF65-F5344CB8AC3E}">
        <p14:creationId xmlns:p14="http://schemas.microsoft.com/office/powerpoint/2010/main" val="6808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Resonance Scan</a:t>
            </a:r>
            <a:endParaRPr lang="en-GB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 setting of the tunes (</a:t>
            </a:r>
            <a:r>
              <a:rPr lang="en-GB" sz="2400" b="1" dirty="0" err="1" smtClean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GB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2400" b="1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10</a:t>
            </a:r>
            <a:r>
              <a:rPr lang="en-GB" sz="24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GB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ronless air core quadrupole magnets</a:t>
            </a:r>
          </a:p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 measurement of the tunes (</a:t>
            </a:r>
            <a:r>
              <a:rPr lang="en-GB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2400" b="1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sz="24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GB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edicated 3D bunch by bunch feed-back system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 measurement of the beam loss</a:t>
            </a:r>
          </a:p>
          <a:p>
            <a:pPr lvl="1">
              <a:lnSpc>
                <a:spcPct val="150000"/>
              </a:lnSpc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 beam loss monitoring system</a:t>
            </a:r>
          </a:p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Fully automatized parameter setting and data taking</a:t>
            </a:r>
          </a:p>
          <a:p>
            <a:pPr>
              <a:lnSpc>
                <a:spcPct val="150000"/>
              </a:lnSpc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196981" y="1196752"/>
            <a:ext cx="862349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4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rechts 1"/>
          <p:cNvSpPr/>
          <p:nvPr/>
        </p:nvSpPr>
        <p:spPr>
          <a:xfrm>
            <a:off x="2051720" y="2492896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 nach rechts 3"/>
          <p:cNvSpPr/>
          <p:nvPr/>
        </p:nvSpPr>
        <p:spPr>
          <a:xfrm>
            <a:off x="5724128" y="2492896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rechts 5"/>
          <p:cNvSpPr/>
          <p:nvPr/>
        </p:nvSpPr>
        <p:spPr>
          <a:xfrm flipH="1">
            <a:off x="3347864" y="2492896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feil nach links und rechts 2"/>
          <p:cNvSpPr/>
          <p:nvPr/>
        </p:nvSpPr>
        <p:spPr>
          <a:xfrm>
            <a:off x="6630954" y="2492896"/>
            <a:ext cx="576064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2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8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09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69"/>
            <a:ext cx="9144000" cy="680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38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89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5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4862" r="17010" b="6241"/>
          <a:stretch/>
        </p:blipFill>
        <p:spPr bwMode="auto">
          <a:xfrm>
            <a:off x="3490264" y="1268760"/>
            <a:ext cx="5501611" cy="55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35496" y="2069394"/>
            <a:ext cx="3435603" cy="3528391"/>
            <a:chOff x="4825206" y="1703820"/>
            <a:chExt cx="4139282" cy="425107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206" y="2060848"/>
              <a:ext cx="4139282" cy="389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6028304" y="1703820"/>
              <a:ext cx="2353925" cy="444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Tune diagram</a:t>
              </a:r>
              <a:endParaRPr lang="en-US" dirty="0"/>
            </a:p>
          </p:txBody>
        </p:sp>
        <p:cxnSp>
          <p:nvCxnSpPr>
            <p:cNvPr id="10" name="Gerade Verbindung 9"/>
            <p:cNvCxnSpPr/>
            <p:nvPr/>
          </p:nvCxnSpPr>
          <p:spPr>
            <a:xfrm>
              <a:off x="7680530" y="2165664"/>
              <a:ext cx="0" cy="3348000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 flipV="1">
              <a:off x="7515782" y="3636526"/>
              <a:ext cx="108000" cy="43200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Choice of Optimum Tunes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Gerade Verbindung 3"/>
          <p:cNvCxnSpPr/>
          <p:nvPr/>
        </p:nvCxnSpPr>
        <p:spPr>
          <a:xfrm>
            <a:off x="179512" y="1052736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rapezoid 11"/>
          <p:cNvSpPr/>
          <p:nvPr/>
        </p:nvSpPr>
        <p:spPr>
          <a:xfrm rot="16200000">
            <a:off x="952688" y="3122056"/>
            <a:ext cx="4680520" cy="1694008"/>
          </a:xfrm>
          <a:prstGeom prst="trapezoid">
            <a:avLst>
              <a:gd name="adj" fmla="val 131980"/>
            </a:avLst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2229920" y="3873234"/>
            <a:ext cx="216024" cy="206202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5652120" y="5165738"/>
            <a:ext cx="1512168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84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9340"/>
            <a:ext cx="8892479" cy="535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Monitoring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2" t="72972" r="34133" b="3683"/>
          <a:stretch/>
        </p:blipFill>
        <p:spPr bwMode="auto">
          <a:xfrm>
            <a:off x="3940887" y="1412776"/>
            <a:ext cx="5023601" cy="243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0" t="73020" r="566" b="3635"/>
          <a:stretch/>
        </p:blipFill>
        <p:spPr bwMode="auto">
          <a:xfrm>
            <a:off x="4644008" y="3959072"/>
            <a:ext cx="3753426" cy="243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0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03213"/>
            <a:ext cx="905668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winkelte Verbindung 4"/>
          <p:cNvCxnSpPr/>
          <p:nvPr/>
        </p:nvCxnSpPr>
        <p:spPr>
          <a:xfrm rot="16200000" flipV="1">
            <a:off x="683419" y="4675982"/>
            <a:ext cx="1403350" cy="792162"/>
          </a:xfrm>
          <a:prstGeom prst="bentConnector3">
            <a:avLst>
              <a:gd name="adj1" fmla="val 57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989013" y="3414713"/>
            <a:ext cx="1871662" cy="18716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cxnSp>
        <p:nvCxnSpPr>
          <p:cNvPr id="16" name="Gerade Verbindung 15"/>
          <p:cNvCxnSpPr>
            <a:cxnSpLocks noChangeAspect="1"/>
          </p:cNvCxnSpPr>
          <p:nvPr/>
        </p:nvCxnSpPr>
        <p:spPr>
          <a:xfrm rot="16200000" flipH="1">
            <a:off x="2701925" y="3900488"/>
            <a:ext cx="706437" cy="636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68"/>
          <p:cNvGrpSpPr>
            <a:grpSpLocks/>
          </p:cNvGrpSpPr>
          <p:nvPr/>
        </p:nvGrpSpPr>
        <p:grpSpPr bwMode="auto">
          <a:xfrm>
            <a:off x="2711450" y="1765300"/>
            <a:ext cx="3284538" cy="3416300"/>
            <a:chOff x="2832721" y="1765127"/>
            <a:chExt cx="3284293" cy="3416626"/>
          </a:xfrm>
        </p:grpSpPr>
        <p:sp>
          <p:nvSpPr>
            <p:cNvPr id="32" name="Bogen 31"/>
            <p:cNvSpPr/>
            <p:nvPr/>
          </p:nvSpPr>
          <p:spPr>
            <a:xfrm rot="14580000">
              <a:off x="2853861" y="1969395"/>
              <a:ext cx="3416626" cy="3008089"/>
            </a:xfrm>
            <a:prstGeom prst="arc">
              <a:avLst>
                <a:gd name="adj1" fmla="val 16161476"/>
                <a:gd name="adj2" fmla="val 20532423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sp>
          <p:nvSpPr>
            <p:cNvPr id="33" name="Bogen 32"/>
            <p:cNvSpPr/>
            <p:nvPr/>
          </p:nvSpPr>
          <p:spPr>
            <a:xfrm rot="8160000" flipH="1" flipV="1">
              <a:off x="2832721" y="1801643"/>
              <a:ext cx="3284293" cy="3008599"/>
            </a:xfrm>
            <a:prstGeom prst="arc">
              <a:avLst>
                <a:gd name="adj1" fmla="val 16000366"/>
                <a:gd name="adj2" fmla="val 20532423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41" name="Gerade Verbindung 40"/>
            <p:cNvCxnSpPr>
              <a:cxnSpLocks noChangeAspect="1"/>
            </p:cNvCxnSpPr>
            <p:nvPr/>
          </p:nvCxnSpPr>
          <p:spPr>
            <a:xfrm rot="10740000">
              <a:off x="5242366" y="1865150"/>
              <a:ext cx="520661" cy="25878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>
              <a:cxnSpLocks noChangeAspect="1"/>
            </p:cNvCxnSpPr>
            <p:nvPr/>
          </p:nvCxnSpPr>
          <p:spPr>
            <a:xfrm rot="15900000" flipV="1">
              <a:off x="3127927" y="4260942"/>
              <a:ext cx="550916" cy="31588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ieren 66"/>
          <p:cNvGrpSpPr>
            <a:grpSpLocks/>
          </p:cNvGrpSpPr>
          <p:nvPr/>
        </p:nvGrpSpPr>
        <p:grpSpPr bwMode="auto">
          <a:xfrm>
            <a:off x="3452813" y="3027363"/>
            <a:ext cx="4337050" cy="3008312"/>
            <a:chOff x="3574254" y="3026676"/>
            <a:chExt cx="4336684" cy="3008526"/>
          </a:xfrm>
        </p:grpSpPr>
        <p:cxnSp>
          <p:nvCxnSpPr>
            <p:cNvPr id="23" name="Gerade Verbindung 22"/>
            <p:cNvCxnSpPr>
              <a:cxnSpLocks noChangeAspect="1"/>
            </p:cNvCxnSpPr>
            <p:nvPr/>
          </p:nvCxnSpPr>
          <p:spPr>
            <a:xfrm rot="60000">
              <a:off x="3755214" y="4879420"/>
              <a:ext cx="890512" cy="73665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Bogen 24"/>
            <p:cNvSpPr/>
            <p:nvPr/>
          </p:nvSpPr>
          <p:spPr>
            <a:xfrm rot="-13440000">
              <a:off x="4494926" y="3026676"/>
              <a:ext cx="3416012" cy="3008526"/>
            </a:xfrm>
            <a:prstGeom prst="arc">
              <a:avLst>
                <a:gd name="adj1" fmla="val 16161476"/>
                <a:gd name="adj2" fmla="val 20532423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27" name="Gerade Verbindung 26"/>
            <p:cNvCxnSpPr>
              <a:cxnSpLocks noChangeAspect="1"/>
            </p:cNvCxnSpPr>
            <p:nvPr/>
          </p:nvCxnSpPr>
          <p:spPr>
            <a:xfrm rot="-60000">
              <a:off x="4871132" y="5758957"/>
              <a:ext cx="531768" cy="26513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>
              <a:cxnSpLocks noChangeAspect="1"/>
            </p:cNvCxnSpPr>
            <p:nvPr/>
          </p:nvCxnSpPr>
          <p:spPr>
            <a:xfrm rot="16380000" flipV="1">
              <a:off x="3574239" y="4676220"/>
              <a:ext cx="193689" cy="19365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>
              <a:cxnSpLocks noChangeAspect="1"/>
            </p:cNvCxnSpPr>
            <p:nvPr/>
          </p:nvCxnSpPr>
          <p:spPr>
            <a:xfrm rot="-120000">
              <a:off x="4639376" y="5617660"/>
              <a:ext cx="226994" cy="15082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67"/>
          <p:cNvGrpSpPr>
            <a:grpSpLocks/>
          </p:cNvGrpSpPr>
          <p:nvPr/>
        </p:nvGrpSpPr>
        <p:grpSpPr bwMode="auto">
          <a:xfrm>
            <a:off x="4441825" y="2106613"/>
            <a:ext cx="3008313" cy="4008437"/>
            <a:chOff x="4562554" y="2107401"/>
            <a:chExt cx="3008526" cy="4006914"/>
          </a:xfrm>
        </p:grpSpPr>
        <p:cxnSp>
          <p:nvCxnSpPr>
            <p:cNvPr id="24" name="Gerade Verbindung 23"/>
            <p:cNvCxnSpPr>
              <a:cxnSpLocks noChangeAspect="1"/>
            </p:cNvCxnSpPr>
            <p:nvPr/>
          </p:nvCxnSpPr>
          <p:spPr>
            <a:xfrm rot="60000">
              <a:off x="5980292" y="2259743"/>
              <a:ext cx="890650" cy="73473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Bogen 27"/>
            <p:cNvSpPr/>
            <p:nvPr/>
          </p:nvSpPr>
          <p:spPr>
            <a:xfrm rot="14580000" flipH="1" flipV="1">
              <a:off x="4358523" y="2901758"/>
              <a:ext cx="3416588" cy="3008526"/>
            </a:xfrm>
            <a:prstGeom prst="arc">
              <a:avLst>
                <a:gd name="adj1" fmla="val 16087538"/>
                <a:gd name="adj2" fmla="val 20532423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30" name="Gerade Verbindung 29"/>
            <p:cNvCxnSpPr/>
            <p:nvPr/>
          </p:nvCxnSpPr>
          <p:spPr>
            <a:xfrm rot="16200000" flipH="1">
              <a:off x="6958373" y="3253060"/>
              <a:ext cx="499873" cy="35721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>
              <a:cxnSpLocks noChangeAspect="1"/>
            </p:cNvCxnSpPr>
            <p:nvPr/>
          </p:nvCxnSpPr>
          <p:spPr>
            <a:xfrm rot="11040000">
              <a:off x="5719924" y="2107401"/>
              <a:ext cx="285770" cy="14282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>
              <a:cxnSpLocks noChangeAspect="1"/>
            </p:cNvCxnSpPr>
            <p:nvPr/>
          </p:nvCxnSpPr>
          <p:spPr>
            <a:xfrm rot="15660000" flipH="1">
              <a:off x="6838444" y="3020628"/>
              <a:ext cx="214232" cy="14288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69"/>
          <p:cNvGrpSpPr>
            <a:grpSpLocks/>
          </p:cNvGrpSpPr>
          <p:nvPr/>
        </p:nvGrpSpPr>
        <p:grpSpPr bwMode="auto">
          <a:xfrm>
            <a:off x="965200" y="1833563"/>
            <a:ext cx="2962275" cy="1443037"/>
            <a:chOff x="1086121" y="1833556"/>
            <a:chExt cx="2961998" cy="1443042"/>
          </a:xfrm>
        </p:grpSpPr>
        <p:cxnSp>
          <p:nvCxnSpPr>
            <p:cNvPr id="56" name="Gerade Verbindung 55"/>
            <p:cNvCxnSpPr>
              <a:cxnSpLocks noChangeAspect="1"/>
            </p:cNvCxnSpPr>
            <p:nvPr/>
          </p:nvCxnSpPr>
          <p:spPr>
            <a:xfrm rot="-120000" flipV="1">
              <a:off x="2314731" y="2162169"/>
              <a:ext cx="636528" cy="28257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>
              <a:cxnSpLocks noChangeAspect="1"/>
            </p:cNvCxnSpPr>
            <p:nvPr/>
          </p:nvCxnSpPr>
          <p:spPr>
            <a:xfrm rot="-480000" flipV="1">
              <a:off x="2929037" y="2062157"/>
              <a:ext cx="285723" cy="7143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/>
          </p:nvCxnSpPr>
          <p:spPr>
            <a:xfrm flipV="1">
              <a:off x="3190949" y="1833556"/>
              <a:ext cx="857170" cy="21431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>
              <a:cxnSpLocks noChangeAspect="1"/>
            </p:cNvCxnSpPr>
            <p:nvPr/>
          </p:nvCxnSpPr>
          <p:spPr>
            <a:xfrm rot="-120000" flipV="1">
              <a:off x="1352796" y="2633659"/>
              <a:ext cx="785740" cy="64293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/>
          </p:nvCxnSpPr>
          <p:spPr>
            <a:xfrm rot="6420000" flipH="1" flipV="1">
              <a:off x="2112335" y="2469358"/>
              <a:ext cx="214313" cy="14286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>
              <a:cxnSpLocks noChangeAspect="1"/>
            </p:cNvCxnSpPr>
            <p:nvPr/>
          </p:nvCxnSpPr>
          <p:spPr>
            <a:xfrm rot="-60000" flipV="1">
              <a:off x="1086121" y="2486020"/>
              <a:ext cx="1209562" cy="615952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hteck 30"/>
          <p:cNvSpPr/>
          <p:nvPr/>
        </p:nvSpPr>
        <p:spPr>
          <a:xfrm>
            <a:off x="1755297" y="3036245"/>
            <a:ext cx="630585" cy="30422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170372" y="5580614"/>
            <a:ext cx="504000" cy="144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988338" y="2683042"/>
            <a:ext cx="396000" cy="180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39" name="Foliennummernplatzhalter 3"/>
          <p:cNvSpPr txBox="1">
            <a:spLocks/>
          </p:cNvSpPr>
          <p:nvPr/>
        </p:nvSpPr>
        <p:spPr>
          <a:xfrm>
            <a:off x="8748464" y="6512974"/>
            <a:ext cx="259362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6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grpId="4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xit" presetSubtype="0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Ultra-low Current Injection</a:t>
            </a:r>
            <a:endParaRPr lang="en-GB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4" y="1484783"/>
            <a:ext cx="3848872" cy="528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20" y="3284984"/>
            <a:ext cx="5130284" cy="333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52" y="1432804"/>
            <a:ext cx="4403576" cy="185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96981" y="1124744"/>
            <a:ext cx="862349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4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Typical Performance</a:t>
            </a:r>
            <a:endParaRPr lang="en-GB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" y="1325298"/>
            <a:ext cx="8820471" cy="541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09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de-DE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electron extraction at a 3</a:t>
            </a:r>
            <a:r>
              <a:rPr lang="en-GB" sz="2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GB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integer resonance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resonance excitation with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sextupoles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dispersion free straights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shrinking of phase stable triangle with ironless quadrupoles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case of synchro-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betatron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coupling extraction at 3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possible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GB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Stabilization of beam parameters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ntensity: feed-back on extraction quadrupoles (</a:t>
            </a:r>
            <a:r>
              <a:rPr lang="en-GB" sz="2000" dirty="0" smtClean="0">
                <a:latin typeface="Times New Roman"/>
                <a:cs typeface="Times New Roman"/>
              </a:rPr>
              <a:t>←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 signal)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pointing: feed-back on extraction septum (</a:t>
            </a:r>
            <a:r>
              <a:rPr lang="en-GB" sz="2000" dirty="0" smtClean="0">
                <a:latin typeface="Times New Roman"/>
                <a:cs typeface="Times New Roman"/>
              </a:rPr>
              <a:t>←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current)</a:t>
            </a:r>
          </a:p>
          <a:p>
            <a:pPr marL="0" indent="0">
              <a:spcBef>
                <a:spcPts val="2400"/>
              </a:spcBef>
              <a:spcAft>
                <a:spcPts val="600"/>
              </a:spcAft>
              <a:buNone/>
            </a:pPr>
            <a:r>
              <a:rPr lang="en-GB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range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ext. currents 0.1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&lt;  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&lt; 10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fill of the storage ring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Gerade Verbindung 2"/>
          <p:cNvCxnSpPr/>
          <p:nvPr/>
        </p:nvCxnSpPr>
        <p:spPr>
          <a:xfrm>
            <a:off x="196981" y="1340768"/>
            <a:ext cx="862349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43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Appendix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… </a:t>
            </a:r>
            <a:r>
              <a:rPr lang="de-DE" dirty="0" err="1" smtClean="0"/>
              <a:t>spares</a:t>
            </a:r>
            <a:r>
              <a:rPr lang="de-DE" dirty="0" smtClean="0"/>
              <a:t> 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305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 Loss Monitoring System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2664296" cy="286196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26" y="4149080"/>
            <a:ext cx="4025900" cy="252027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5072861" y="2420888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32x</a:t>
            </a:r>
            <a:endParaRPr lang="de-DE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44282" r="25474" b="14006"/>
          <a:stretch/>
        </p:blipFill>
        <p:spPr>
          <a:xfrm>
            <a:off x="111093" y="1318305"/>
            <a:ext cx="4285061" cy="254274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6" t="33463" r="28492" b="26597"/>
          <a:stretch/>
        </p:blipFill>
        <p:spPr>
          <a:xfrm>
            <a:off x="111093" y="4162590"/>
            <a:ext cx="4285061" cy="243476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15989" y="1412776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QF</a:t>
            </a:r>
            <a:endParaRPr lang="de-DE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5043" y="4325034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QD</a:t>
            </a:r>
            <a:endParaRPr lang="de-DE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2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1" y="2708920"/>
            <a:ext cx="8623491" cy="390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Bunch by Bunch </a:t>
            </a:r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633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/>
              <a:t>S</a:t>
            </a:r>
            <a:r>
              <a:rPr lang="en-US" sz="2800" b="1" u="sng" dirty="0" smtClean="0"/>
              <a:t>ystem Layout:</a:t>
            </a:r>
            <a:endParaRPr lang="en-US" sz="2800" b="1" u="sng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574632" cy="143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4"/>
          <p:cNvCxnSpPr/>
          <p:nvPr/>
        </p:nvCxnSpPr>
        <p:spPr>
          <a:xfrm>
            <a:off x="196981" y="980728"/>
            <a:ext cx="862349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654747" y="6505132"/>
            <a:ext cx="1435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©DIMTEL, Inc.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611560" y="3645024"/>
            <a:ext cx="4536504" cy="3168352"/>
            <a:chOff x="365125" y="2344738"/>
            <a:chExt cx="3095625" cy="2068512"/>
          </a:xfrm>
        </p:grpSpPr>
        <p:cxnSp>
          <p:nvCxnSpPr>
            <p:cNvPr id="8" name="Gerade Verbindung 7"/>
            <p:cNvCxnSpPr/>
            <p:nvPr/>
          </p:nvCxnSpPr>
          <p:spPr>
            <a:xfrm>
              <a:off x="365125" y="4413250"/>
              <a:ext cx="309562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 flipV="1">
              <a:off x="3460750" y="2344738"/>
              <a:ext cx="0" cy="20685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flipH="1">
              <a:off x="1403350" y="2344738"/>
              <a:ext cx="20574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>
              <a:off x="1403350" y="2344738"/>
              <a:ext cx="0" cy="103505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flipH="1">
              <a:off x="365125" y="3379788"/>
              <a:ext cx="103822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365125" y="3379788"/>
              <a:ext cx="0" cy="103346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684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22" y="1651846"/>
            <a:ext cx="3396998" cy="232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Broad-Band Kickers</a:t>
            </a:r>
            <a:r>
              <a:rPr lang="en-US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(developed and constructed in-house)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6" name="Textfeld 8"/>
          <p:cNvSpPr txBox="1">
            <a:spLocks noChangeArrowheads="1"/>
          </p:cNvSpPr>
          <p:nvPr/>
        </p:nvSpPr>
        <p:spPr bwMode="auto">
          <a:xfrm>
            <a:off x="2627313" y="1214004"/>
            <a:ext cx="36148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200" b="1" u="sng" dirty="0" smtClean="0">
                <a:solidFill>
                  <a:srgbClr val="FFC000"/>
                </a:solidFill>
              </a:rPr>
              <a:t>Longitudinal: Kicker Cavity</a:t>
            </a:r>
          </a:p>
        </p:txBody>
      </p:sp>
      <p:sp>
        <p:nvSpPr>
          <p:cNvPr id="66569" name="Text Box 5"/>
          <p:cNvSpPr txBox="1">
            <a:spLocks noChangeArrowheads="1"/>
          </p:cNvSpPr>
          <p:nvPr/>
        </p:nvSpPr>
        <p:spPr bwMode="auto">
          <a:xfrm>
            <a:off x="4133131" y="1916832"/>
            <a:ext cx="1951037" cy="1847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81639" tIns="40820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2060"/>
                </a:solidFill>
                <a:latin typeface="Symbol" pitchFamily="18" charset="2"/>
              </a:rPr>
              <a:t>n</a:t>
            </a:r>
            <a:r>
              <a:rPr lang="en-GB" altLang="de-DE" b="1" i="1" dirty="0" smtClean="0">
                <a:solidFill>
                  <a:srgbClr val="002060"/>
                </a:solidFill>
              </a:rPr>
              <a:t>  </a:t>
            </a:r>
            <a:r>
              <a:rPr lang="en-GB" altLang="de-DE" b="1" dirty="0" smtClean="0">
                <a:solidFill>
                  <a:srgbClr val="002060"/>
                </a:solidFill>
              </a:rPr>
              <a:t>= 1.13 GHz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de-DE" sz="1000" b="1" i="1" dirty="0" smtClean="0">
              <a:solidFill>
                <a:srgbClr val="00206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2060"/>
                </a:solidFill>
              </a:rPr>
              <a:t>Q</a:t>
            </a:r>
            <a:r>
              <a:rPr lang="en-GB" altLang="de-DE" b="1" baseline="-33000" dirty="0" smtClean="0">
                <a:solidFill>
                  <a:srgbClr val="002060"/>
                </a:solidFill>
              </a:rPr>
              <a:t>L</a:t>
            </a:r>
            <a:r>
              <a:rPr lang="en-GB" altLang="de-DE" b="1" dirty="0" smtClean="0">
                <a:solidFill>
                  <a:srgbClr val="002060"/>
                </a:solidFill>
              </a:rPr>
              <a:t> = 3.78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de-DE" sz="1000" b="1" dirty="0" smtClean="0">
              <a:solidFill>
                <a:srgbClr val="00206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2060"/>
                </a:solidFill>
              </a:rPr>
              <a:t>R</a:t>
            </a:r>
            <a:r>
              <a:rPr lang="en-GB" altLang="de-DE" b="1" baseline="-33000" dirty="0" smtClean="0">
                <a:solidFill>
                  <a:srgbClr val="002060"/>
                </a:solidFill>
              </a:rPr>
              <a:t>S</a:t>
            </a:r>
            <a:r>
              <a:rPr lang="en-GB" altLang="de-DE" b="1" dirty="0" smtClean="0">
                <a:solidFill>
                  <a:srgbClr val="002060"/>
                </a:solidFill>
              </a:rPr>
              <a:t> = 387 Ω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de-DE" sz="1000" b="1" dirty="0" smtClean="0">
              <a:solidFill>
                <a:srgbClr val="00206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b="1" dirty="0" smtClean="0">
                <a:solidFill>
                  <a:srgbClr val="002060"/>
                </a:solidFill>
              </a:rPr>
              <a:t>BW = 255 MHz</a:t>
            </a:r>
          </a:p>
        </p:txBody>
      </p:sp>
      <p:pic>
        <p:nvPicPr>
          <p:cNvPr id="436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01" y="4488765"/>
            <a:ext cx="3632647" cy="221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35317"/>
            <a:ext cx="2291622" cy="236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6" y="4286795"/>
            <a:ext cx="3670374" cy="254580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6" name="Textfeld 45"/>
          <p:cNvSpPr txBox="1">
            <a:spLocks noChangeArrowheads="1"/>
          </p:cNvSpPr>
          <p:nvPr/>
        </p:nvSpPr>
        <p:spPr bwMode="auto">
          <a:xfrm>
            <a:off x="1883508" y="4792741"/>
            <a:ext cx="1464356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0 - 250 MHz</a:t>
            </a:r>
          </a:p>
        </p:txBody>
      </p:sp>
      <p:pic>
        <p:nvPicPr>
          <p:cNvPr id="27" name="Grafik 5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t="4239" b="5640"/>
          <a:stretch>
            <a:fillRect/>
          </a:stretch>
        </p:blipFill>
        <p:spPr bwMode="auto">
          <a:xfrm>
            <a:off x="2791073" y="5728162"/>
            <a:ext cx="984861" cy="7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feld 10"/>
          <p:cNvSpPr txBox="1">
            <a:spLocks noChangeArrowheads="1"/>
          </p:cNvSpPr>
          <p:nvPr/>
        </p:nvSpPr>
        <p:spPr bwMode="auto">
          <a:xfrm>
            <a:off x="2843213" y="3895552"/>
            <a:ext cx="362618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200" b="1" u="sng" dirty="0" smtClean="0">
                <a:solidFill>
                  <a:srgbClr val="FFC000"/>
                </a:solidFill>
              </a:rPr>
              <a:t>Transverse: </a:t>
            </a:r>
            <a:r>
              <a:rPr lang="de-DE" altLang="de-DE" sz="2200" b="1" u="sng" dirty="0" err="1" smtClean="0">
                <a:solidFill>
                  <a:srgbClr val="FFC000"/>
                </a:solidFill>
              </a:rPr>
              <a:t>Stripline</a:t>
            </a:r>
            <a:r>
              <a:rPr lang="de-DE" altLang="de-DE" sz="2200" b="1" u="sng" dirty="0" smtClean="0">
                <a:solidFill>
                  <a:srgbClr val="FFC000"/>
                </a:solidFill>
              </a:rPr>
              <a:t> Kicker</a:t>
            </a:r>
          </a:p>
        </p:txBody>
      </p:sp>
      <p:cxnSp>
        <p:nvCxnSpPr>
          <p:cNvPr id="28" name="Gerade Verbindung 27"/>
          <p:cNvCxnSpPr/>
          <p:nvPr/>
        </p:nvCxnSpPr>
        <p:spPr>
          <a:xfrm>
            <a:off x="196981" y="1196752"/>
            <a:ext cx="86234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099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16743" r="42413" b="13556"/>
          <a:stretch/>
        </p:blipFill>
        <p:spPr bwMode="auto">
          <a:xfrm>
            <a:off x="1120989" y="1772816"/>
            <a:ext cx="2679391" cy="247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78098"/>
          </a:xfrm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Feedback based Tune Measurement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2379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Damping of 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Instabilities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GB" sz="2000" dirty="0" smtClean="0"/>
              <a:t>Coherent Signal: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Bunch </a:t>
            </a:r>
            <a:r>
              <a:rPr lang="en-GB" sz="2000" dirty="0" smtClean="0"/>
              <a:t>Length</a:t>
            </a:r>
            <a:r>
              <a:rPr lang="en-GB" sz="2000" dirty="0" smtClean="0"/>
              <a:t>: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2379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 smtClean="0"/>
              <a:t>Beam Spectrum:</a:t>
            </a:r>
            <a:endParaRPr lang="en-GB" sz="2400" b="1" dirty="0"/>
          </a:p>
        </p:txBody>
      </p:sp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17280"/>
            <a:ext cx="3792451" cy="427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 Verbindung 10"/>
          <p:cNvCxnSpPr/>
          <p:nvPr/>
        </p:nvCxnSpPr>
        <p:spPr>
          <a:xfrm>
            <a:off x="196981" y="1196752"/>
            <a:ext cx="862349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ensterinhalt horizontal verschieben 9"/>
          <p:cNvSpPr/>
          <p:nvPr/>
        </p:nvSpPr>
        <p:spPr>
          <a:xfrm>
            <a:off x="539552" y="6093296"/>
            <a:ext cx="8280920" cy="648072"/>
          </a:xfrm>
          <a:prstGeom prst="horizontalScroll">
            <a:avLst/>
          </a:prstGeom>
          <a:solidFill>
            <a:srgbClr val="EFF4E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Allows stable operation of ELSA with currents up to 200mA!</a:t>
            </a:r>
            <a:endParaRPr lang="en-GB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899591" y="4437112"/>
            <a:ext cx="2981325" cy="1476375"/>
            <a:chOff x="899592" y="4437112"/>
            <a:chExt cx="2981325" cy="1476375"/>
          </a:xfrm>
        </p:grpSpPr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4437112"/>
              <a:ext cx="2981325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feld 42"/>
            <p:cNvSpPr txBox="1">
              <a:spLocks noChangeArrowheads="1"/>
            </p:cNvSpPr>
            <p:nvPr/>
          </p:nvSpPr>
          <p:spPr bwMode="auto">
            <a:xfrm>
              <a:off x="2663305" y="5462637"/>
              <a:ext cx="11160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14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de-DE" altLang="de-DE" sz="14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1.2 </a:t>
              </a:r>
              <a:r>
                <a:rPr lang="de-DE" altLang="de-DE" sz="1400" b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GeV</a:t>
              </a:r>
              <a:endParaRPr lang="de-DE" altLang="de-DE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Rechteck 14"/>
          <p:cNvSpPr/>
          <p:nvPr/>
        </p:nvSpPr>
        <p:spPr>
          <a:xfrm>
            <a:off x="1331640" y="2348880"/>
            <a:ext cx="216024" cy="1512168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prstClr val="white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449778" y="2259620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FB on</a:t>
            </a:r>
            <a:endParaRPr lang="de-DE" dirty="0">
              <a:solidFill>
                <a:srgbClr val="C00000"/>
              </a:solidFill>
              <a:latin typeface="Times New Roman" pitchFamily="18" charset="0"/>
              <a:cs typeface="Arial" pitchFamily="34" charset="0"/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1431026" y="2568570"/>
            <a:ext cx="684076" cy="0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8507566" y="2635165"/>
            <a:ext cx="31290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s</a:t>
            </a:r>
            <a:endParaRPr lang="de-DE" sz="2000" dirty="0" smtClean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 smtClean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 smtClean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x</a:t>
            </a:r>
            <a:endParaRPr lang="de-DE" sz="2000" dirty="0" smtClean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 smtClean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 smtClean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z</a:t>
            </a:r>
            <a:endParaRPr lang="de-DE" sz="2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61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"/>
            <a:ext cx="9144000" cy="685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4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1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6" name="Picture 8" descr="Bild-FODO-EL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3897313"/>
            <a:ext cx="68199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107950" y="3621088"/>
            <a:ext cx="2527300" cy="6731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err="1" smtClean="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altLang="de-DE" sz="1600" b="1" baseline="-25000" dirty="0" err="1" smtClean="0">
                <a:solidFill>
                  <a:srgbClr val="000000"/>
                </a:solidFill>
                <a:latin typeface="Times New Roman" pitchFamily="18" charset="0"/>
              </a:rPr>
              <a:t>max</a:t>
            </a:r>
            <a:r>
              <a:rPr lang="en-US" altLang="de-DE" sz="1600" b="1" dirty="0" smtClean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altLang="de-DE" sz="1600" b="1" dirty="0" smtClean="0">
                <a:solidFill>
                  <a:srgbClr val="000000"/>
                </a:solidFill>
                <a:latin typeface="Times New Roman" pitchFamily="18" charset="0"/>
              </a:rPr>
              <a:t>1.07 </a:t>
            </a:r>
            <a:r>
              <a:rPr lang="en-US" altLang="de-DE" sz="1600" b="1" dirty="0" smtClean="0">
                <a:solidFill>
                  <a:srgbClr val="000000"/>
                </a:solidFill>
                <a:latin typeface="Times New Roman" pitchFamily="18" charset="0"/>
              </a:rPr>
              <a:t>T  @ I</a:t>
            </a:r>
            <a:r>
              <a:rPr lang="en-US" altLang="de-DE" sz="16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de-DE" sz="1600" b="1" dirty="0" smtClean="0">
                <a:solidFill>
                  <a:srgbClr val="000000"/>
                </a:solidFill>
                <a:latin typeface="Times New Roman" pitchFamily="18" charset="0"/>
              </a:rPr>
              <a:t>= 3100A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err="1" smtClean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altLang="de-DE" sz="1600" b="1" baseline="-25000" dirty="0" err="1" smtClean="0">
                <a:solidFill>
                  <a:srgbClr val="000000"/>
                </a:solidFill>
                <a:latin typeface="Times New Roman" pitchFamily="18" charset="0"/>
              </a:rPr>
              <a:t>max</a:t>
            </a:r>
            <a:r>
              <a:rPr lang="en-US" altLang="de-DE" sz="1600" b="1" dirty="0" smtClean="0">
                <a:solidFill>
                  <a:srgbClr val="000000"/>
                </a:solidFill>
                <a:latin typeface="Times New Roman" pitchFamily="18" charset="0"/>
              </a:rPr>
              <a:t> = 10 T/m @ I = 915A</a:t>
            </a:r>
          </a:p>
        </p:txBody>
      </p:sp>
      <p:sp>
        <p:nvSpPr>
          <p:cNvPr id="43018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850900"/>
          </a:xfrm>
        </p:spPr>
        <p:txBody>
          <a:bodyPr/>
          <a:lstStyle/>
          <a:p>
            <a:r>
              <a:rPr lang="en-US" alt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FODO Lattice</a:t>
            </a:r>
            <a:endParaRPr lang="en-US" altLang="de-DE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020" name="Object 12"/>
          <p:cNvGraphicFramePr>
            <a:graphicFrameLocks noChangeAspect="1"/>
          </p:cNvGraphicFramePr>
          <p:nvPr/>
        </p:nvGraphicFramePr>
        <p:xfrm>
          <a:off x="1187450" y="1341438"/>
          <a:ext cx="6913563" cy="242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8" name="CorelDRAW" r:id="rId5" imgW="2597760" imgH="910800" progId="CorelDRAW.Graphic.11">
                  <p:embed/>
                </p:oleObj>
              </mc:Choice>
              <mc:Fallback>
                <p:oleObj name="CorelDRAW" r:id="rId5" imgW="2597760" imgH="9108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341438"/>
                        <a:ext cx="6913563" cy="242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liennummernplatzhalter 3"/>
          <p:cNvSpPr txBox="1">
            <a:spLocks/>
          </p:cNvSpPr>
          <p:nvPr/>
        </p:nvSpPr>
        <p:spPr>
          <a:xfrm>
            <a:off x="8748464" y="6512974"/>
            <a:ext cx="259362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7" name="Gerade Verbindung 3"/>
          <p:cNvCxnSpPr/>
          <p:nvPr/>
        </p:nvCxnSpPr>
        <p:spPr>
          <a:xfrm>
            <a:off x="179512" y="980728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18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"/>
          <a:stretch/>
        </p:blipFill>
        <p:spPr bwMode="auto">
          <a:xfrm>
            <a:off x="67054" y="466449"/>
            <a:ext cx="9041450" cy="591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07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803"/>
            <a:ext cx="9144000" cy="55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Tune Dependencies</a:t>
            </a:r>
            <a:endParaRPr lang="en-GB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196981" y="980728"/>
            <a:ext cx="862349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7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00"/>
            <a:ext cx="9144000" cy="68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51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4A7F8-15F5-4A7A-BDF7-A1FE1E652DD9}" type="slidenum">
              <a:rPr lang="en-US" altLang="de-DE" smtClean="0"/>
              <a:pPr>
                <a:defRPr/>
              </a:pPr>
              <a:t>43</a:t>
            </a:fld>
            <a:r>
              <a:rPr lang="en-US" altLang="de-DE" smtClean="0"/>
              <a:t>/38</a:t>
            </a:r>
            <a:endParaRPr lang="en-US" altLang="de-DE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5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1143000"/>
          </a:xfrm>
        </p:spPr>
        <p:txBody>
          <a:bodyPr/>
          <a:lstStyle/>
          <a:p>
            <a:r>
              <a:rPr lang="de-DE" dirty="0" err="1" smtClean="0"/>
              <a:t>Horz</a:t>
            </a:r>
            <a:r>
              <a:rPr lang="de-DE" dirty="0" smtClean="0"/>
              <a:t>. Phase Space </a:t>
            </a:r>
            <a:r>
              <a:rPr lang="de-DE" dirty="0" err="1" smtClean="0"/>
              <a:t>with</a:t>
            </a:r>
            <a:r>
              <a:rPr lang="de-DE" dirty="0" smtClean="0"/>
              <a:t> MAD-X</a:t>
            </a:r>
            <a:endParaRPr lang="de-DE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3435"/>
            <a:ext cx="790575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123728" y="5158933"/>
            <a:ext cx="218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4m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=28.7cm</a:t>
            </a:r>
          </a:p>
          <a:p>
            <a:r>
              <a:rPr lang="de-DE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de-DE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4.6585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9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RF Control &amp; Stabilization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087813"/>
            <a:ext cx="4772025" cy="265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5892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7870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2382838" y="2895600"/>
            <a:ext cx="917575" cy="450850"/>
          </a:xfrm>
          <a:prstGeom prst="rect">
            <a:avLst/>
          </a:prstGeom>
          <a:solidFill>
            <a:srgbClr val="FF962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603875" y="3014663"/>
            <a:ext cx="863600" cy="449262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626100" y="2433638"/>
            <a:ext cx="811213" cy="449262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394075" y="2078038"/>
            <a:ext cx="863600" cy="449262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076575" y="1273175"/>
            <a:ext cx="576263" cy="574675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686550" y="2424113"/>
            <a:ext cx="1025525" cy="46831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16589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83050"/>
            <a:ext cx="3660775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3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852487"/>
            <a:ext cx="81915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46" y="0"/>
            <a:ext cx="5671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6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78098"/>
          </a:xfrm>
        </p:spPr>
        <p:txBody>
          <a:bodyPr/>
          <a:lstStyle/>
          <a:p>
            <a:r>
              <a:rPr lang="de-D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Cycle</a:t>
            </a:r>
            <a:endParaRPr lang="de-DE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556792"/>
            <a:ext cx="85820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3"/>
          <p:cNvCxnSpPr/>
          <p:nvPr/>
        </p:nvCxnSpPr>
        <p:spPr>
          <a:xfrm>
            <a:off x="196981" y="1052736"/>
            <a:ext cx="862349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53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Resonance Excitation</a:t>
            </a:r>
            <a:endParaRPr lang="en-GB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1290559"/>
            <a:ext cx="8100392" cy="540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5796136" y="3284984"/>
            <a:ext cx="309634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hteck 6"/>
          <p:cNvSpPr/>
          <p:nvPr/>
        </p:nvSpPr>
        <p:spPr>
          <a:xfrm>
            <a:off x="576064" y="1412776"/>
            <a:ext cx="9716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2509406" y="3026230"/>
            <a:ext cx="648072" cy="576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5292080" y="1916832"/>
            <a:ext cx="3456384" cy="24482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Dispersion suppression </a:t>
            </a:r>
            <a:r>
              <a:rPr lang="en-GB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missing dipole concept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 extraction with </a:t>
            </a:r>
            <a:r>
              <a:rPr lang="en-GB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extraction </a:t>
            </a:r>
            <a:r>
              <a:rPr lang="en-GB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sextupoles</a:t>
            </a:r>
            <a:r>
              <a:rPr lang="en-GB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dispersion free straights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Tune variation with ironless </a:t>
            </a:r>
            <a:r>
              <a:rPr lang="en-GB" sz="2000" b="1" dirty="0" smtClean="0">
                <a:solidFill>
                  <a:srgbClr val="BC7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extraction quadrupoles</a:t>
            </a:r>
            <a:endParaRPr lang="en-GB" sz="2000" b="1" dirty="0">
              <a:solidFill>
                <a:srgbClr val="BC7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erade Verbindung 3"/>
          <p:cNvCxnSpPr/>
          <p:nvPr/>
        </p:nvCxnSpPr>
        <p:spPr>
          <a:xfrm>
            <a:off x="179512" y="1124744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1691680" y="1412776"/>
            <a:ext cx="201622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13"/>
          <p:cNvCxnSpPr/>
          <p:nvPr/>
        </p:nvCxnSpPr>
        <p:spPr>
          <a:xfrm flipV="1">
            <a:off x="1467110" y="1501876"/>
            <a:ext cx="324036" cy="116067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liennummernplatzhalter 3"/>
          <p:cNvSpPr txBox="1">
            <a:spLocks/>
          </p:cNvSpPr>
          <p:nvPr/>
        </p:nvSpPr>
        <p:spPr>
          <a:xfrm>
            <a:off x="8748464" y="6512974"/>
            <a:ext cx="259362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Dispersion Suppression	</a:t>
            </a:r>
            <a:endParaRPr lang="de-DE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9144000" cy="377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4464496" cy="151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3"/>
          <p:cNvCxnSpPr/>
          <p:nvPr/>
        </p:nvCxnSpPr>
        <p:spPr>
          <a:xfrm>
            <a:off x="179512" y="980728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3"/>
          <p:cNvSpPr txBox="1">
            <a:spLocks/>
          </p:cNvSpPr>
          <p:nvPr/>
        </p:nvSpPr>
        <p:spPr>
          <a:xfrm>
            <a:off x="8748464" y="6512974"/>
            <a:ext cx="259362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6300192" y="2757019"/>
            <a:ext cx="1440160" cy="50232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7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Choice of </a:t>
            </a:r>
            <a:r>
              <a:rPr lang="en-GB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Betatron</a:t>
            </a:r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Tunes</a:t>
            </a:r>
            <a:endParaRPr lang="en-GB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2" y="1700808"/>
            <a:ext cx="4547866" cy="486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3"/>
          <p:cNvCxnSpPr/>
          <p:nvPr/>
        </p:nvCxnSpPr>
        <p:spPr>
          <a:xfrm>
            <a:off x="179512" y="1196752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3"/>
          <p:cNvSpPr txBox="1">
            <a:spLocks/>
          </p:cNvSpPr>
          <p:nvPr/>
        </p:nvSpPr>
        <p:spPr>
          <a:xfrm>
            <a:off x="8748464" y="6512974"/>
            <a:ext cx="259362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98273" y="1438414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Beta functions and dispersion</a:t>
            </a:r>
            <a:endParaRPr lang="en-GB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4825206" y="1772816"/>
            <a:ext cx="4139282" cy="4182078"/>
            <a:chOff x="4825206" y="1772816"/>
            <a:chExt cx="4139282" cy="4182078"/>
          </a:xfrm>
        </p:grpSpPr>
        <p:pic>
          <p:nvPicPr>
            <p:cNvPr id="389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206" y="2060848"/>
              <a:ext cx="4139282" cy="389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6322190" y="1772816"/>
              <a:ext cx="1599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Tune diagram</a:t>
              </a:r>
              <a:endParaRPr lang="en-GB" dirty="0"/>
            </a:p>
          </p:txBody>
        </p:sp>
        <p:cxnSp>
          <p:nvCxnSpPr>
            <p:cNvPr id="8" name="Gerade Verbindung 7"/>
            <p:cNvCxnSpPr/>
            <p:nvPr/>
          </p:nvCxnSpPr>
          <p:spPr>
            <a:xfrm>
              <a:off x="7680530" y="2165664"/>
              <a:ext cx="0" cy="3348000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mit Pfeil 4"/>
            <p:cNvCxnSpPr/>
            <p:nvPr/>
          </p:nvCxnSpPr>
          <p:spPr>
            <a:xfrm flipV="1">
              <a:off x="7515782" y="3636526"/>
              <a:ext cx="108000" cy="43200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22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onanzextrak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676398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1"/>
          <p:cNvSpPr>
            <a:spLocks noChangeShapeType="1"/>
          </p:cNvSpPr>
          <p:nvPr/>
        </p:nvSpPr>
        <p:spPr bwMode="auto">
          <a:xfrm flipH="1">
            <a:off x="4427463" y="1340371"/>
            <a:ext cx="431800" cy="11525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427463" y="835546"/>
            <a:ext cx="936625" cy="50482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48464" y="6512974"/>
            <a:ext cx="259362" cy="293117"/>
          </a:xfrm>
        </p:spPr>
        <p:txBody>
          <a:bodyPr/>
          <a:lstStyle/>
          <a:p>
            <a:fld id="{B081B30D-0E60-45CE-A26F-5CE4D830E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46" y="5517232"/>
            <a:ext cx="6792938" cy="1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feil nach unten 3"/>
          <p:cNvSpPr/>
          <p:nvPr/>
        </p:nvSpPr>
        <p:spPr>
          <a:xfrm rot="-2340000">
            <a:off x="4431811" y="3011096"/>
            <a:ext cx="503287" cy="64807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unten 10"/>
          <p:cNvSpPr/>
          <p:nvPr/>
        </p:nvSpPr>
        <p:spPr>
          <a:xfrm rot="-11820000">
            <a:off x="3879312" y="2099623"/>
            <a:ext cx="503287" cy="64807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unten 11"/>
          <p:cNvSpPr/>
          <p:nvPr/>
        </p:nvSpPr>
        <p:spPr>
          <a:xfrm rot="3000000">
            <a:off x="2493141" y="3437640"/>
            <a:ext cx="503287" cy="64807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06" y="835546"/>
            <a:ext cx="761937" cy="4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Slow Beam Extraction</a:t>
            </a:r>
          </a:p>
        </p:txBody>
      </p:sp>
      <p:pic>
        <p:nvPicPr>
          <p:cNvPr id="5124" name="Picture 3" descr="Bild-Quad-Sext-Lqu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" y="1700213"/>
            <a:ext cx="38989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Resonanzextrak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2250" y="1695450"/>
            <a:ext cx="50038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Line 5"/>
          <p:cNvSpPr>
            <a:spLocks noChangeShapeType="1"/>
          </p:cNvSpPr>
          <p:nvPr/>
        </p:nvSpPr>
        <p:spPr bwMode="auto">
          <a:xfrm>
            <a:off x="2268538" y="4335463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74613" y="4789488"/>
            <a:ext cx="342593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err="1" smtClean="0">
                <a:solidFill>
                  <a:srgbClr val="000000"/>
                </a:solidFill>
                <a:latin typeface="Times New Roman" pitchFamily="18" charset="0"/>
              </a:rPr>
              <a:t>Sextupole</a:t>
            </a:r>
            <a:r>
              <a:rPr lang="en-GB" b="1" dirty="0" smtClean="0">
                <a:solidFill>
                  <a:srgbClr val="000000"/>
                </a:solidFill>
                <a:latin typeface="Times New Roman" pitchFamily="18" charset="0"/>
              </a:rPr>
              <a:t> Magnets (Extraction):</a:t>
            </a:r>
            <a:endParaRPr lang="en-GB" sz="14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0000"/>
                </a:solidFill>
                <a:latin typeface="Times New Roman" pitchFamily="18" charset="0"/>
              </a:rPr>
              <a:t>Excitation of a third integer resonance</a:t>
            </a:r>
            <a:endParaRPr lang="en-GB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8" name="Line 7"/>
          <p:cNvSpPr>
            <a:spLocks noChangeShapeType="1"/>
          </p:cNvSpPr>
          <p:nvPr/>
        </p:nvSpPr>
        <p:spPr bwMode="auto">
          <a:xfrm>
            <a:off x="3622675" y="4335463"/>
            <a:ext cx="12700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746125" y="5768975"/>
            <a:ext cx="771878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00"/>
                </a:solidFill>
                <a:latin typeface="Times New Roman" pitchFamily="18" charset="0"/>
              </a:rPr>
              <a:t>Ironless </a:t>
            </a:r>
            <a:r>
              <a:rPr lang="en-GB" b="1" dirty="0" err="1" smtClean="0">
                <a:solidFill>
                  <a:srgbClr val="000000"/>
                </a:solidFill>
                <a:latin typeface="Times New Roman" pitchFamily="18" charset="0"/>
              </a:rPr>
              <a:t>Quadrupole</a:t>
            </a:r>
            <a:r>
              <a:rPr lang="en-GB" b="1" dirty="0" smtClean="0">
                <a:solidFill>
                  <a:srgbClr val="000000"/>
                </a:solidFill>
                <a:latin typeface="Times New Roman" pitchFamily="18" charset="0"/>
              </a:rPr>
              <a:t> Magnets (Extraction):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0000"/>
                </a:solidFill>
                <a:latin typeface="Times New Roman" pitchFamily="18" charset="0"/>
              </a:rPr>
              <a:t>Shift of the horizontal </a:t>
            </a:r>
            <a:r>
              <a:rPr lang="en-GB" sz="1600" dirty="0" err="1" smtClean="0">
                <a:solidFill>
                  <a:srgbClr val="000000"/>
                </a:solidFill>
                <a:latin typeface="Times New Roman" pitchFamily="18" charset="0"/>
              </a:rPr>
              <a:t>betatron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 charset="0"/>
              </a:rPr>
              <a:t> tune close to a third integer value, “current feedback-loop“</a:t>
            </a:r>
            <a:endParaRPr lang="en-GB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93663" y="4795838"/>
            <a:ext cx="3457575" cy="611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1" name="Rectangle 10"/>
          <p:cNvSpPr>
            <a:spLocks noChangeArrowheads="1"/>
          </p:cNvSpPr>
          <p:nvPr/>
        </p:nvSpPr>
        <p:spPr bwMode="auto">
          <a:xfrm>
            <a:off x="750888" y="5732463"/>
            <a:ext cx="7993062" cy="72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2" name="Line 11"/>
          <p:cNvSpPr>
            <a:spLocks noChangeShapeType="1"/>
          </p:cNvSpPr>
          <p:nvPr/>
        </p:nvSpPr>
        <p:spPr bwMode="auto">
          <a:xfrm flipH="1">
            <a:off x="6372225" y="2420938"/>
            <a:ext cx="431800" cy="11525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3" name="Rectangle 12"/>
          <p:cNvSpPr>
            <a:spLocks noChangeArrowheads="1"/>
          </p:cNvSpPr>
          <p:nvPr/>
        </p:nvSpPr>
        <p:spPr bwMode="auto">
          <a:xfrm>
            <a:off x="0" y="320040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6372225" y="1916113"/>
            <a:ext cx="936625" cy="5048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4233855" y="1214422"/>
            <a:ext cx="5481681" cy="4186264"/>
            <a:chOff x="4233855" y="1214422"/>
            <a:chExt cx="5481681" cy="4186264"/>
          </a:xfrm>
        </p:grpSpPr>
        <p:cxnSp>
          <p:nvCxnSpPr>
            <p:cNvPr id="16" name="Gerade Verbindung 15"/>
            <p:cNvCxnSpPr/>
            <p:nvPr/>
          </p:nvCxnSpPr>
          <p:spPr>
            <a:xfrm flipV="1">
              <a:off x="4233855" y="2657471"/>
              <a:ext cx="4643470" cy="128588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flipV="1">
              <a:off x="4946948" y="1214422"/>
              <a:ext cx="4768588" cy="401187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 rot="16200000" flipH="1">
              <a:off x="4179091" y="3364701"/>
              <a:ext cx="2214579" cy="185739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Gerade Verbindung mit Pfeil 30"/>
          <p:cNvCxnSpPr/>
          <p:nvPr/>
        </p:nvCxnSpPr>
        <p:spPr>
          <a:xfrm rot="5400000" flipH="1" flipV="1">
            <a:off x="7928792" y="2428868"/>
            <a:ext cx="286546" cy="794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"/>
          <p:cNvCxnSpPr/>
          <p:nvPr/>
        </p:nvCxnSpPr>
        <p:spPr>
          <a:xfrm>
            <a:off x="179512" y="1340768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liennummernplatzhalter 3"/>
          <p:cNvSpPr txBox="1">
            <a:spLocks/>
          </p:cNvSpPr>
          <p:nvPr/>
        </p:nvSpPr>
        <p:spPr>
          <a:xfrm>
            <a:off x="8748464" y="6512974"/>
            <a:ext cx="259362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1B30D-0E60-45CE-A26F-5CE4D830E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68" y="1916113"/>
            <a:ext cx="761937" cy="4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1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-0.05798 0.03888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</Words>
  <Application>Microsoft Office PowerPoint</Application>
  <PresentationFormat>Bildschirmpräsentation (4:3)</PresentationFormat>
  <Paragraphs>148</Paragraphs>
  <Slides>48</Slides>
  <Notes>6</Notes>
  <HiddenSlides>0</HiddenSlides>
  <MMClips>0</MMClips>
  <ScaleCrop>false</ScaleCrop>
  <HeadingPairs>
    <vt:vector size="6" baseType="variant">
      <vt:variant>
        <vt:lpstr>Design</vt:lpstr>
      </vt:variant>
      <vt:variant>
        <vt:i4>15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64" baseType="lpstr">
      <vt:lpstr>Larissa-Design</vt:lpstr>
      <vt:lpstr>4_Larissa-Design</vt:lpstr>
      <vt:lpstr>1_Larissa</vt:lpstr>
      <vt:lpstr>3_Standarddesign</vt:lpstr>
      <vt:lpstr>Standarddesign</vt:lpstr>
      <vt:lpstr>4_Standarddesign</vt:lpstr>
      <vt:lpstr>1_Standarddesign</vt:lpstr>
      <vt:lpstr>2_Standarddesign</vt:lpstr>
      <vt:lpstr>5_Standarddesign</vt:lpstr>
      <vt:lpstr>1_Larissa-Design</vt:lpstr>
      <vt:lpstr>5_Larissa-Design</vt:lpstr>
      <vt:lpstr>2_Larissa-Design</vt:lpstr>
      <vt:lpstr>12_Standarddesign</vt:lpstr>
      <vt:lpstr>6_Larissa-Design</vt:lpstr>
      <vt:lpstr>6_Standarddesign</vt:lpstr>
      <vt:lpstr>CorelDRAW</vt:lpstr>
      <vt:lpstr>Slow Extraction in Electron Machines…</vt:lpstr>
      <vt:lpstr>Extraction at a 3rd Integer Resonance</vt:lpstr>
      <vt:lpstr>PowerPoint-Präsentation</vt:lpstr>
      <vt:lpstr>FODO Lattice</vt:lpstr>
      <vt:lpstr>Resonance Excitation</vt:lpstr>
      <vt:lpstr>Dispersion Suppression </vt:lpstr>
      <vt:lpstr>Choice of Betatron Tunes</vt:lpstr>
      <vt:lpstr>PowerPoint-Präsentation</vt:lpstr>
      <vt:lpstr>Slow Beam Extraction</vt:lpstr>
      <vt:lpstr>Intensity &amp; Position Stabilisation</vt:lpstr>
      <vt:lpstr>Intensity Stability</vt:lpstr>
      <vt:lpstr>Photon Camera</vt:lpstr>
      <vt:lpstr>Position Measurement in the pA-Regime</vt:lpstr>
      <vt:lpstr>PowerPoint-Präsentation</vt:lpstr>
      <vt:lpstr>Spill Characteristics:</vt:lpstr>
      <vt:lpstr>Horizontal Emittance</vt:lpstr>
      <vt:lpstr>Horizontal Emittance</vt:lpstr>
      <vt:lpstr>Horizontal Emittance</vt:lpstr>
      <vt:lpstr>Vertical Emittance</vt:lpstr>
      <vt:lpstr>Experimental R&amp;D</vt:lpstr>
      <vt:lpstr>Resonance Scan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Choice of Optimum Tunes</vt:lpstr>
      <vt:lpstr>SR based Intensity Monitoring</vt:lpstr>
      <vt:lpstr>Ultra-low Current Injection</vt:lpstr>
      <vt:lpstr>Typical Performance</vt:lpstr>
      <vt:lpstr>Summary</vt:lpstr>
      <vt:lpstr>Appendix</vt:lpstr>
      <vt:lpstr>Beam Loss Monitoring System</vt:lpstr>
      <vt:lpstr>Bunch by Bunch Feedback</vt:lpstr>
      <vt:lpstr>Broad-Band Kickers (developed and constructed in-house)</vt:lpstr>
      <vt:lpstr>Feedback based Tune Measurement</vt:lpstr>
      <vt:lpstr>PowerPoint-Präsentation</vt:lpstr>
      <vt:lpstr>PowerPoint-Präsentation</vt:lpstr>
      <vt:lpstr>PowerPoint-Präsentation</vt:lpstr>
      <vt:lpstr>Tune Dependencies</vt:lpstr>
      <vt:lpstr>PowerPoint-Präsentation</vt:lpstr>
      <vt:lpstr>PowerPoint-Präsentation</vt:lpstr>
      <vt:lpstr>Horz. Phase Space with MAD-X</vt:lpstr>
      <vt:lpstr>RF Control &amp; Stabilization</vt:lpstr>
      <vt:lpstr>PowerPoint-Präsentation</vt:lpstr>
      <vt:lpstr>PowerPoint-Präsentation</vt:lpstr>
      <vt:lpstr>Accelerator Cycle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2014-09-20T14:22:23Z</dcterms:created>
  <dcterms:modified xsi:type="dcterms:W3CDTF">2016-05-31T16:07:23Z</dcterms:modified>
</cp:coreProperties>
</file>