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6" r:id="rId6"/>
    <p:sldId id="267" r:id="rId7"/>
    <p:sldId id="301" r:id="rId8"/>
    <p:sldId id="269" r:id="rId9"/>
    <p:sldId id="268" r:id="rId10"/>
    <p:sldId id="270" r:id="rId11"/>
    <p:sldId id="263" r:id="rId12"/>
    <p:sldId id="264" r:id="rId13"/>
    <p:sldId id="260" r:id="rId14"/>
    <p:sldId id="307" r:id="rId15"/>
    <p:sldId id="323" r:id="rId16"/>
    <p:sldId id="280" r:id="rId17"/>
    <p:sldId id="321" r:id="rId18"/>
    <p:sldId id="279" r:id="rId19"/>
    <p:sldId id="318" r:id="rId20"/>
    <p:sldId id="319" r:id="rId21"/>
    <p:sldId id="317" r:id="rId22"/>
    <p:sldId id="310" r:id="rId23"/>
    <p:sldId id="316" r:id="rId24"/>
    <p:sldId id="302" r:id="rId25"/>
    <p:sldId id="315" r:id="rId26"/>
    <p:sldId id="314" r:id="rId27"/>
    <p:sldId id="309" r:id="rId28"/>
    <p:sldId id="300" r:id="rId29"/>
    <p:sldId id="312" r:id="rId30"/>
    <p:sldId id="324" r:id="rId31"/>
    <p:sldId id="281" r:id="rId32"/>
    <p:sldId id="320" r:id="rId33"/>
    <p:sldId id="322" r:id="rId3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24" autoAdjust="0"/>
  </p:normalViewPr>
  <p:slideViewPr>
    <p:cSldViewPr snapToGrid="0" snapToObjects="1">
      <p:cViewPr>
        <p:scale>
          <a:sx n="100" d="100"/>
          <a:sy n="100" d="100"/>
        </p:scale>
        <p:origin x="-680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itoshi\Documents\J-PARC\Presentations\IAC2016\beampower_h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Ave. power (kW)</c:v>
          </c:tx>
          <c:spPr>
            <a:solidFill>
              <a:srgbClr val="0070C0"/>
            </a:solidFill>
          </c:spPr>
          <c:invertIfNegative val="0"/>
          <c:cat>
            <c:numRef>
              <c:f>'total(2009.1-2016.3)'!$B$3:$B$399</c:f>
              <c:numCache>
                <c:formatCode>m/d/yyyy</c:formatCode>
                <c:ptCount val="397"/>
                <c:pt idx="0">
                  <c:v>39814.0</c:v>
                </c:pt>
                <c:pt idx="1">
                  <c:v>39861.0</c:v>
                </c:pt>
                <c:pt idx="2">
                  <c:v>39862.0</c:v>
                </c:pt>
                <c:pt idx="3">
                  <c:v>39863.0</c:v>
                </c:pt>
                <c:pt idx="4">
                  <c:v>39864.0</c:v>
                </c:pt>
                <c:pt idx="5">
                  <c:v>40108.0</c:v>
                </c:pt>
                <c:pt idx="6">
                  <c:v>40109.0</c:v>
                </c:pt>
                <c:pt idx="7">
                  <c:v>40131.0</c:v>
                </c:pt>
                <c:pt idx="8">
                  <c:v>40132.0</c:v>
                </c:pt>
                <c:pt idx="9">
                  <c:v>40133.0</c:v>
                </c:pt>
                <c:pt idx="10">
                  <c:v>40134.0</c:v>
                </c:pt>
                <c:pt idx="11">
                  <c:v>40135.0</c:v>
                </c:pt>
                <c:pt idx="12">
                  <c:v>40136.0</c:v>
                </c:pt>
                <c:pt idx="13">
                  <c:v>40143.0</c:v>
                </c:pt>
                <c:pt idx="14">
                  <c:v>40154.0</c:v>
                </c:pt>
                <c:pt idx="15">
                  <c:v>40155.0</c:v>
                </c:pt>
                <c:pt idx="16">
                  <c:v>40156.0</c:v>
                </c:pt>
                <c:pt idx="17">
                  <c:v>40158.0</c:v>
                </c:pt>
                <c:pt idx="18">
                  <c:v>40159.0</c:v>
                </c:pt>
                <c:pt idx="19">
                  <c:v>40160.0</c:v>
                </c:pt>
                <c:pt idx="20">
                  <c:v>40162.0</c:v>
                </c:pt>
                <c:pt idx="21">
                  <c:v>40163.0</c:v>
                </c:pt>
                <c:pt idx="22">
                  <c:v>40164.0</c:v>
                </c:pt>
                <c:pt idx="23">
                  <c:v>40169.0</c:v>
                </c:pt>
                <c:pt idx="24">
                  <c:v>40170.0</c:v>
                </c:pt>
                <c:pt idx="25">
                  <c:v>40197.0</c:v>
                </c:pt>
                <c:pt idx="26">
                  <c:v>40198.0</c:v>
                </c:pt>
                <c:pt idx="27">
                  <c:v>40199.0</c:v>
                </c:pt>
                <c:pt idx="28">
                  <c:v>40200.0</c:v>
                </c:pt>
                <c:pt idx="29">
                  <c:v>40201.0</c:v>
                </c:pt>
                <c:pt idx="30">
                  <c:v>40202.0</c:v>
                </c:pt>
                <c:pt idx="31">
                  <c:v>40203.0</c:v>
                </c:pt>
                <c:pt idx="32">
                  <c:v>40204.0</c:v>
                </c:pt>
                <c:pt idx="33">
                  <c:v>40205.0</c:v>
                </c:pt>
                <c:pt idx="34">
                  <c:v>40206.0</c:v>
                </c:pt>
                <c:pt idx="35">
                  <c:v>40207.0</c:v>
                </c:pt>
                <c:pt idx="36">
                  <c:v>40208.0</c:v>
                </c:pt>
                <c:pt idx="37">
                  <c:v>40209.0</c:v>
                </c:pt>
                <c:pt idx="38">
                  <c:v>40210.0</c:v>
                </c:pt>
                <c:pt idx="39">
                  <c:v>40211.0</c:v>
                </c:pt>
                <c:pt idx="40">
                  <c:v>40212.0</c:v>
                </c:pt>
                <c:pt idx="41">
                  <c:v>40224.0</c:v>
                </c:pt>
                <c:pt idx="42">
                  <c:v>40225.0</c:v>
                </c:pt>
                <c:pt idx="43">
                  <c:v>40226.0</c:v>
                </c:pt>
                <c:pt idx="44">
                  <c:v>40227.0</c:v>
                </c:pt>
                <c:pt idx="45">
                  <c:v>40228.0</c:v>
                </c:pt>
                <c:pt idx="46">
                  <c:v>40229.0</c:v>
                </c:pt>
                <c:pt idx="47">
                  <c:v>40230.0</c:v>
                </c:pt>
                <c:pt idx="48">
                  <c:v>40231.0</c:v>
                </c:pt>
                <c:pt idx="49">
                  <c:v>40463.0</c:v>
                </c:pt>
                <c:pt idx="50">
                  <c:v>40464.0</c:v>
                </c:pt>
                <c:pt idx="51">
                  <c:v>40465.0</c:v>
                </c:pt>
                <c:pt idx="52">
                  <c:v>40466.0</c:v>
                </c:pt>
                <c:pt idx="53">
                  <c:v>40467.0</c:v>
                </c:pt>
                <c:pt idx="54">
                  <c:v>40468.0</c:v>
                </c:pt>
                <c:pt idx="55">
                  <c:v>40469.0</c:v>
                </c:pt>
                <c:pt idx="56">
                  <c:v>40470.0</c:v>
                </c:pt>
                <c:pt idx="57">
                  <c:v>40471.0</c:v>
                </c:pt>
                <c:pt idx="58">
                  <c:v>40472.0</c:v>
                </c:pt>
                <c:pt idx="59">
                  <c:v>40473.0</c:v>
                </c:pt>
                <c:pt idx="60">
                  <c:v>40474.0</c:v>
                </c:pt>
                <c:pt idx="61">
                  <c:v>40475.0</c:v>
                </c:pt>
                <c:pt idx="62">
                  <c:v>40476.0</c:v>
                </c:pt>
                <c:pt idx="63">
                  <c:v>40477.0</c:v>
                </c:pt>
                <c:pt idx="64">
                  <c:v>40478.0</c:v>
                </c:pt>
                <c:pt idx="65">
                  <c:v>40479.0</c:v>
                </c:pt>
                <c:pt idx="66">
                  <c:v>40480.0</c:v>
                </c:pt>
                <c:pt idx="67">
                  <c:v>40481.0</c:v>
                </c:pt>
                <c:pt idx="68">
                  <c:v>40482.0</c:v>
                </c:pt>
                <c:pt idx="69">
                  <c:v>40483.0</c:v>
                </c:pt>
                <c:pt idx="70">
                  <c:v>40489.0</c:v>
                </c:pt>
                <c:pt idx="71">
                  <c:v>40490.0</c:v>
                </c:pt>
                <c:pt idx="72">
                  <c:v>40491.0</c:v>
                </c:pt>
                <c:pt idx="73">
                  <c:v>40492.0</c:v>
                </c:pt>
                <c:pt idx="74">
                  <c:v>40493.0</c:v>
                </c:pt>
                <c:pt idx="75">
                  <c:v>40494.0</c:v>
                </c:pt>
                <c:pt idx="76">
                  <c:v>40495.0</c:v>
                </c:pt>
                <c:pt idx="77">
                  <c:v>40496.0</c:v>
                </c:pt>
                <c:pt idx="78">
                  <c:v>40497.0</c:v>
                </c:pt>
                <c:pt idx="79">
                  <c:v>40936.0</c:v>
                </c:pt>
                <c:pt idx="80">
                  <c:v>40937.0</c:v>
                </c:pt>
                <c:pt idx="81">
                  <c:v>40938.0</c:v>
                </c:pt>
                <c:pt idx="82">
                  <c:v>40939.0</c:v>
                </c:pt>
                <c:pt idx="83">
                  <c:v>40940.0</c:v>
                </c:pt>
                <c:pt idx="84">
                  <c:v>40941.0</c:v>
                </c:pt>
                <c:pt idx="85">
                  <c:v>40942.0</c:v>
                </c:pt>
                <c:pt idx="86">
                  <c:v>40943.0</c:v>
                </c:pt>
                <c:pt idx="87">
                  <c:v>40944.0</c:v>
                </c:pt>
                <c:pt idx="88">
                  <c:v>40945.0</c:v>
                </c:pt>
                <c:pt idx="89">
                  <c:v>40946.0</c:v>
                </c:pt>
                <c:pt idx="90">
                  <c:v>40947.0</c:v>
                </c:pt>
                <c:pt idx="91">
                  <c:v>40948.0</c:v>
                </c:pt>
                <c:pt idx="92">
                  <c:v>40949.0</c:v>
                </c:pt>
                <c:pt idx="93">
                  <c:v>40950.0</c:v>
                </c:pt>
                <c:pt idx="94">
                  <c:v>40951.0</c:v>
                </c:pt>
                <c:pt idx="95">
                  <c:v>40952.0</c:v>
                </c:pt>
                <c:pt idx="96">
                  <c:v>40953.0</c:v>
                </c:pt>
                <c:pt idx="97">
                  <c:v>40954.0</c:v>
                </c:pt>
                <c:pt idx="98">
                  <c:v>40955.0</c:v>
                </c:pt>
                <c:pt idx="99">
                  <c:v>40956.0</c:v>
                </c:pt>
                <c:pt idx="100">
                  <c:v>40957.0</c:v>
                </c:pt>
                <c:pt idx="101">
                  <c:v>40958.0</c:v>
                </c:pt>
                <c:pt idx="102">
                  <c:v>40959.0</c:v>
                </c:pt>
                <c:pt idx="103">
                  <c:v>40960.0</c:v>
                </c:pt>
                <c:pt idx="104">
                  <c:v>40961.0</c:v>
                </c:pt>
                <c:pt idx="105">
                  <c:v>41069.0</c:v>
                </c:pt>
                <c:pt idx="106">
                  <c:v>41070.0</c:v>
                </c:pt>
                <c:pt idx="107">
                  <c:v>41071.0</c:v>
                </c:pt>
                <c:pt idx="108">
                  <c:v>41072.0</c:v>
                </c:pt>
                <c:pt idx="109">
                  <c:v>41073.0</c:v>
                </c:pt>
                <c:pt idx="110">
                  <c:v>41074.0</c:v>
                </c:pt>
                <c:pt idx="111">
                  <c:v>41075.0</c:v>
                </c:pt>
                <c:pt idx="112">
                  <c:v>41076.0</c:v>
                </c:pt>
                <c:pt idx="113">
                  <c:v>41077.0</c:v>
                </c:pt>
                <c:pt idx="114">
                  <c:v>41078.0</c:v>
                </c:pt>
                <c:pt idx="115">
                  <c:v>41079.0</c:v>
                </c:pt>
                <c:pt idx="116">
                  <c:v>41080.0</c:v>
                </c:pt>
                <c:pt idx="117">
                  <c:v>41081.0</c:v>
                </c:pt>
                <c:pt idx="118">
                  <c:v>41082.0</c:v>
                </c:pt>
                <c:pt idx="119">
                  <c:v>41083.0</c:v>
                </c:pt>
                <c:pt idx="120">
                  <c:v>41084.0</c:v>
                </c:pt>
                <c:pt idx="121">
                  <c:v>41085.0</c:v>
                </c:pt>
                <c:pt idx="122">
                  <c:v>41086.0</c:v>
                </c:pt>
                <c:pt idx="123">
                  <c:v>41087.0</c:v>
                </c:pt>
                <c:pt idx="124">
                  <c:v>41088.0</c:v>
                </c:pt>
                <c:pt idx="125">
                  <c:v>41089.0</c:v>
                </c:pt>
                <c:pt idx="126">
                  <c:v>41090.0</c:v>
                </c:pt>
                <c:pt idx="127">
                  <c:v>41091.0</c:v>
                </c:pt>
                <c:pt idx="128">
                  <c:v>41092.0</c:v>
                </c:pt>
                <c:pt idx="129">
                  <c:v>41257.0</c:v>
                </c:pt>
                <c:pt idx="130">
                  <c:v>41258.0</c:v>
                </c:pt>
                <c:pt idx="131">
                  <c:v>41259.0</c:v>
                </c:pt>
                <c:pt idx="132">
                  <c:v>41260.0</c:v>
                </c:pt>
                <c:pt idx="133">
                  <c:v>41261.0</c:v>
                </c:pt>
                <c:pt idx="134">
                  <c:v>41262.0</c:v>
                </c:pt>
                <c:pt idx="135">
                  <c:v>41263.0</c:v>
                </c:pt>
                <c:pt idx="136">
                  <c:v>41264.0</c:v>
                </c:pt>
                <c:pt idx="137">
                  <c:v>41265.0</c:v>
                </c:pt>
                <c:pt idx="138">
                  <c:v>41266.0</c:v>
                </c:pt>
                <c:pt idx="139">
                  <c:v>41267.0</c:v>
                </c:pt>
                <c:pt idx="140">
                  <c:v>41268.0</c:v>
                </c:pt>
                <c:pt idx="141">
                  <c:v>41269.0</c:v>
                </c:pt>
                <c:pt idx="142">
                  <c:v>41270.0</c:v>
                </c:pt>
                <c:pt idx="143">
                  <c:v>41281.0</c:v>
                </c:pt>
                <c:pt idx="144">
                  <c:v>41282.0</c:v>
                </c:pt>
                <c:pt idx="145">
                  <c:v>41283.0</c:v>
                </c:pt>
                <c:pt idx="146">
                  <c:v>41284.0</c:v>
                </c:pt>
                <c:pt idx="147">
                  <c:v>41285.0</c:v>
                </c:pt>
                <c:pt idx="148">
                  <c:v>41286.0</c:v>
                </c:pt>
                <c:pt idx="149">
                  <c:v>41287.0</c:v>
                </c:pt>
                <c:pt idx="150">
                  <c:v>41288.0</c:v>
                </c:pt>
                <c:pt idx="151">
                  <c:v>41289.0</c:v>
                </c:pt>
                <c:pt idx="152">
                  <c:v>41290.0</c:v>
                </c:pt>
                <c:pt idx="153">
                  <c:v>41291.0</c:v>
                </c:pt>
                <c:pt idx="154">
                  <c:v>41340.0</c:v>
                </c:pt>
                <c:pt idx="155">
                  <c:v>41341.0</c:v>
                </c:pt>
                <c:pt idx="156">
                  <c:v>41342.0</c:v>
                </c:pt>
                <c:pt idx="157">
                  <c:v>41343.0</c:v>
                </c:pt>
                <c:pt idx="158">
                  <c:v>41344.0</c:v>
                </c:pt>
                <c:pt idx="159">
                  <c:v>41345.0</c:v>
                </c:pt>
                <c:pt idx="160">
                  <c:v>41346.0</c:v>
                </c:pt>
                <c:pt idx="161">
                  <c:v>41347.0</c:v>
                </c:pt>
                <c:pt idx="162">
                  <c:v>41391.0</c:v>
                </c:pt>
                <c:pt idx="163">
                  <c:v>41392.0</c:v>
                </c:pt>
                <c:pt idx="164">
                  <c:v>41393.0</c:v>
                </c:pt>
                <c:pt idx="165">
                  <c:v>41394.0</c:v>
                </c:pt>
                <c:pt idx="166">
                  <c:v>41395.0</c:v>
                </c:pt>
                <c:pt idx="167">
                  <c:v>41396.0</c:v>
                </c:pt>
                <c:pt idx="168">
                  <c:v>41407.0</c:v>
                </c:pt>
                <c:pt idx="169">
                  <c:v>41408.0</c:v>
                </c:pt>
                <c:pt idx="170">
                  <c:v>41409.0</c:v>
                </c:pt>
                <c:pt idx="171">
                  <c:v>41410.0</c:v>
                </c:pt>
                <c:pt idx="172">
                  <c:v>41411.0</c:v>
                </c:pt>
                <c:pt idx="173">
                  <c:v>41412.0</c:v>
                </c:pt>
                <c:pt idx="174">
                  <c:v>41413.0</c:v>
                </c:pt>
                <c:pt idx="175">
                  <c:v>41414.0</c:v>
                </c:pt>
                <c:pt idx="176">
                  <c:v>41415.0</c:v>
                </c:pt>
                <c:pt idx="177">
                  <c:v>41416.0</c:v>
                </c:pt>
                <c:pt idx="178">
                  <c:v>41417.0</c:v>
                </c:pt>
                <c:pt idx="179">
                  <c:v>42103.0</c:v>
                </c:pt>
                <c:pt idx="180">
                  <c:v>42104.0</c:v>
                </c:pt>
                <c:pt idx="181">
                  <c:v>42105.0</c:v>
                </c:pt>
                <c:pt idx="182">
                  <c:v>42106.0</c:v>
                </c:pt>
                <c:pt idx="183">
                  <c:v>42107.0</c:v>
                </c:pt>
                <c:pt idx="184">
                  <c:v>42108.0</c:v>
                </c:pt>
                <c:pt idx="185">
                  <c:v>42109.0</c:v>
                </c:pt>
                <c:pt idx="186">
                  <c:v>42110.0</c:v>
                </c:pt>
                <c:pt idx="187">
                  <c:v>42111.0</c:v>
                </c:pt>
                <c:pt idx="188">
                  <c:v>42112.0</c:v>
                </c:pt>
                <c:pt idx="189">
                  <c:v>42113.0</c:v>
                </c:pt>
                <c:pt idx="190">
                  <c:v>42114.0</c:v>
                </c:pt>
                <c:pt idx="191">
                  <c:v>42115.0</c:v>
                </c:pt>
                <c:pt idx="192">
                  <c:v>42116.0</c:v>
                </c:pt>
                <c:pt idx="193">
                  <c:v>42117.0</c:v>
                </c:pt>
                <c:pt idx="194">
                  <c:v>42118.0</c:v>
                </c:pt>
                <c:pt idx="195">
                  <c:v>42119.0</c:v>
                </c:pt>
                <c:pt idx="196">
                  <c:v>42120.0</c:v>
                </c:pt>
                <c:pt idx="197">
                  <c:v>42121.0</c:v>
                </c:pt>
                <c:pt idx="198">
                  <c:v>42122.0</c:v>
                </c:pt>
                <c:pt idx="199">
                  <c:v>42123.0</c:v>
                </c:pt>
                <c:pt idx="200">
                  <c:v>42124.0</c:v>
                </c:pt>
                <c:pt idx="201">
                  <c:v>42125.0</c:v>
                </c:pt>
                <c:pt idx="202">
                  <c:v>42126.0</c:v>
                </c:pt>
                <c:pt idx="203">
                  <c:v>42127.0</c:v>
                </c:pt>
                <c:pt idx="204">
                  <c:v>42128.0</c:v>
                </c:pt>
                <c:pt idx="205">
                  <c:v>42129.0</c:v>
                </c:pt>
                <c:pt idx="206">
                  <c:v>42130.0</c:v>
                </c:pt>
                <c:pt idx="207">
                  <c:v>42131.0</c:v>
                </c:pt>
                <c:pt idx="208">
                  <c:v>42160.0</c:v>
                </c:pt>
                <c:pt idx="209">
                  <c:v>42161.0</c:v>
                </c:pt>
                <c:pt idx="210">
                  <c:v>42162.0</c:v>
                </c:pt>
                <c:pt idx="211">
                  <c:v>42163.0</c:v>
                </c:pt>
                <c:pt idx="212">
                  <c:v>42164.0</c:v>
                </c:pt>
                <c:pt idx="213">
                  <c:v>42165.0</c:v>
                </c:pt>
                <c:pt idx="214">
                  <c:v>42166.0</c:v>
                </c:pt>
                <c:pt idx="215">
                  <c:v>42167.0</c:v>
                </c:pt>
                <c:pt idx="216">
                  <c:v>42168.0</c:v>
                </c:pt>
                <c:pt idx="217">
                  <c:v>42169.0</c:v>
                </c:pt>
                <c:pt idx="218">
                  <c:v>42170.0</c:v>
                </c:pt>
                <c:pt idx="219">
                  <c:v>42171.0</c:v>
                </c:pt>
                <c:pt idx="220">
                  <c:v>42172.0</c:v>
                </c:pt>
                <c:pt idx="221">
                  <c:v>42173.0</c:v>
                </c:pt>
                <c:pt idx="222">
                  <c:v>42174.0</c:v>
                </c:pt>
                <c:pt idx="223">
                  <c:v>42175.0</c:v>
                </c:pt>
                <c:pt idx="224">
                  <c:v>42176.0</c:v>
                </c:pt>
                <c:pt idx="225">
                  <c:v>42177.0</c:v>
                </c:pt>
                <c:pt idx="226">
                  <c:v>42178.0</c:v>
                </c:pt>
                <c:pt idx="227">
                  <c:v>42179.0</c:v>
                </c:pt>
                <c:pt idx="228">
                  <c:v>42180.0</c:v>
                </c:pt>
                <c:pt idx="229">
                  <c:v>42181.0</c:v>
                </c:pt>
                <c:pt idx="230">
                  <c:v>42292.0</c:v>
                </c:pt>
                <c:pt idx="231">
                  <c:v>42293.0</c:v>
                </c:pt>
                <c:pt idx="232">
                  <c:v>42294.0</c:v>
                </c:pt>
                <c:pt idx="233">
                  <c:v>42295.0</c:v>
                </c:pt>
                <c:pt idx="234">
                  <c:v>42296.0</c:v>
                </c:pt>
                <c:pt idx="235">
                  <c:v>42297.0</c:v>
                </c:pt>
                <c:pt idx="236">
                  <c:v>42298.0</c:v>
                </c:pt>
                <c:pt idx="237">
                  <c:v>42303.0</c:v>
                </c:pt>
                <c:pt idx="238">
                  <c:v>42304.0</c:v>
                </c:pt>
                <c:pt idx="239">
                  <c:v>42305.0</c:v>
                </c:pt>
                <c:pt idx="240">
                  <c:v>42306.0</c:v>
                </c:pt>
                <c:pt idx="241">
                  <c:v>42307.0</c:v>
                </c:pt>
                <c:pt idx="242">
                  <c:v>42308.0</c:v>
                </c:pt>
                <c:pt idx="243">
                  <c:v>42309.0</c:v>
                </c:pt>
                <c:pt idx="244">
                  <c:v>42310.0</c:v>
                </c:pt>
                <c:pt idx="245">
                  <c:v>42311.0</c:v>
                </c:pt>
                <c:pt idx="246">
                  <c:v>42312.0</c:v>
                </c:pt>
                <c:pt idx="247">
                  <c:v>42313.0</c:v>
                </c:pt>
                <c:pt idx="248">
                  <c:v>42314.0</c:v>
                </c:pt>
                <c:pt idx="249">
                  <c:v>42315.0</c:v>
                </c:pt>
                <c:pt idx="250">
                  <c:v>42316.0</c:v>
                </c:pt>
                <c:pt idx="251">
                  <c:v>42317.0</c:v>
                </c:pt>
                <c:pt idx="252">
                  <c:v>42318.0</c:v>
                </c:pt>
                <c:pt idx="253">
                  <c:v>42319.0</c:v>
                </c:pt>
                <c:pt idx="254">
                  <c:v>42320.0</c:v>
                </c:pt>
                <c:pt idx="255">
                  <c:v>42322.0</c:v>
                </c:pt>
                <c:pt idx="256">
                  <c:v>42323.0</c:v>
                </c:pt>
                <c:pt idx="257">
                  <c:v>42324.0</c:v>
                </c:pt>
                <c:pt idx="258">
                  <c:v>42325.0</c:v>
                </c:pt>
                <c:pt idx="259">
                  <c:v>42326.0</c:v>
                </c:pt>
                <c:pt idx="260">
                  <c:v>42327.0</c:v>
                </c:pt>
                <c:pt idx="261">
                  <c:v>42328.0</c:v>
                </c:pt>
                <c:pt idx="262">
                  <c:v>42329.0</c:v>
                </c:pt>
                <c:pt idx="263">
                  <c:v>42330.0</c:v>
                </c:pt>
                <c:pt idx="264">
                  <c:v>42331.0</c:v>
                </c:pt>
                <c:pt idx="265">
                  <c:v>42332.0</c:v>
                </c:pt>
                <c:pt idx="266">
                  <c:v>42333.0</c:v>
                </c:pt>
                <c:pt idx="267">
                  <c:v>42334.0</c:v>
                </c:pt>
                <c:pt idx="268">
                  <c:v>42335.0</c:v>
                </c:pt>
                <c:pt idx="269">
                  <c:v>42336.0</c:v>
                </c:pt>
                <c:pt idx="270">
                  <c:v>42337.0</c:v>
                </c:pt>
                <c:pt idx="271">
                  <c:v>42338.0</c:v>
                </c:pt>
                <c:pt idx="272">
                  <c:v>42339.0</c:v>
                </c:pt>
                <c:pt idx="273">
                  <c:v>42340.0</c:v>
                </c:pt>
                <c:pt idx="274">
                  <c:v>42341.0</c:v>
                </c:pt>
                <c:pt idx="275">
                  <c:v>42342.0</c:v>
                </c:pt>
                <c:pt idx="276">
                  <c:v>42343.0</c:v>
                </c:pt>
                <c:pt idx="277">
                  <c:v>42344.0</c:v>
                </c:pt>
                <c:pt idx="278">
                  <c:v>42345.0</c:v>
                </c:pt>
                <c:pt idx="279">
                  <c:v>42346.0</c:v>
                </c:pt>
                <c:pt idx="280">
                  <c:v>42347.0</c:v>
                </c:pt>
                <c:pt idx="281">
                  <c:v>42348.0</c:v>
                </c:pt>
                <c:pt idx="282">
                  <c:v>42349.0</c:v>
                </c:pt>
                <c:pt idx="283">
                  <c:v>42350.0</c:v>
                </c:pt>
                <c:pt idx="284">
                  <c:v>42351.0</c:v>
                </c:pt>
                <c:pt idx="285">
                  <c:v>42352.0</c:v>
                </c:pt>
                <c:pt idx="286">
                  <c:v>42353.0</c:v>
                </c:pt>
                <c:pt idx="287">
                  <c:v>42354.0</c:v>
                </c:pt>
                <c:pt idx="288">
                  <c:v>42355.0</c:v>
                </c:pt>
                <c:pt idx="289">
                  <c:v>42356.0</c:v>
                </c:pt>
              </c:numCache>
            </c:numRef>
          </c:cat>
          <c:val>
            <c:numRef>
              <c:f>'total(2009.1-2016.3)'!$G$3:$G$399</c:f>
              <c:numCache>
                <c:formatCode>0.00_ </c:formatCode>
                <c:ptCount val="397"/>
                <c:pt idx="1">
                  <c:v>0.233091</c:v>
                </c:pt>
                <c:pt idx="2">
                  <c:v>0.130563</c:v>
                </c:pt>
                <c:pt idx="3">
                  <c:v>0.137772</c:v>
                </c:pt>
                <c:pt idx="4">
                  <c:v>0.092916</c:v>
                </c:pt>
                <c:pt idx="5">
                  <c:v>0.0781776</c:v>
                </c:pt>
                <c:pt idx="6">
                  <c:v>0.0481401</c:v>
                </c:pt>
                <c:pt idx="7">
                  <c:v>0.0740124</c:v>
                </c:pt>
                <c:pt idx="8">
                  <c:v>0.0701676</c:v>
                </c:pt>
                <c:pt idx="9">
                  <c:v>0.0699273</c:v>
                </c:pt>
                <c:pt idx="10">
                  <c:v>0.326007</c:v>
                </c:pt>
                <c:pt idx="11">
                  <c:v>0.089712</c:v>
                </c:pt>
                <c:pt idx="12">
                  <c:v>0.0715293</c:v>
                </c:pt>
                <c:pt idx="13">
                  <c:v>0.118548</c:v>
                </c:pt>
                <c:pt idx="14">
                  <c:v>0.0535068</c:v>
                </c:pt>
                <c:pt idx="15">
                  <c:v>0.0535869</c:v>
                </c:pt>
                <c:pt idx="16">
                  <c:v>0.0535869</c:v>
                </c:pt>
                <c:pt idx="17">
                  <c:v>0.36846</c:v>
                </c:pt>
                <c:pt idx="18">
                  <c:v>0.195444</c:v>
                </c:pt>
                <c:pt idx="19">
                  <c:v>0.636795</c:v>
                </c:pt>
                <c:pt idx="20">
                  <c:v>0.394893</c:v>
                </c:pt>
                <c:pt idx="21">
                  <c:v>0.30438</c:v>
                </c:pt>
                <c:pt idx="22">
                  <c:v>0.31239</c:v>
                </c:pt>
                <c:pt idx="23">
                  <c:v>0.366057</c:v>
                </c:pt>
                <c:pt idx="24">
                  <c:v>0.305181</c:v>
                </c:pt>
                <c:pt idx="25">
                  <c:v>0.410112</c:v>
                </c:pt>
                <c:pt idx="26">
                  <c:v>0.414117</c:v>
                </c:pt>
                <c:pt idx="27">
                  <c:v>0.637596</c:v>
                </c:pt>
                <c:pt idx="28">
                  <c:v>0.649611</c:v>
                </c:pt>
                <c:pt idx="29">
                  <c:v>0.651213</c:v>
                </c:pt>
                <c:pt idx="30">
                  <c:v>0.651213</c:v>
                </c:pt>
                <c:pt idx="31">
                  <c:v>0.651213</c:v>
                </c:pt>
                <c:pt idx="32">
                  <c:v>0.651213</c:v>
                </c:pt>
                <c:pt idx="33">
                  <c:v>1.21752</c:v>
                </c:pt>
                <c:pt idx="34">
                  <c:v>1.3617</c:v>
                </c:pt>
                <c:pt idx="35">
                  <c:v>1.3617</c:v>
                </c:pt>
                <c:pt idx="36">
                  <c:v>1.36971</c:v>
                </c:pt>
                <c:pt idx="37">
                  <c:v>1.36971</c:v>
                </c:pt>
                <c:pt idx="38">
                  <c:v>1.3617</c:v>
                </c:pt>
                <c:pt idx="39">
                  <c:v>1.34568</c:v>
                </c:pt>
                <c:pt idx="40">
                  <c:v>1.35369</c:v>
                </c:pt>
                <c:pt idx="41">
                  <c:v>1.24956</c:v>
                </c:pt>
                <c:pt idx="42">
                  <c:v>1.24956</c:v>
                </c:pt>
                <c:pt idx="43">
                  <c:v>1.26558</c:v>
                </c:pt>
                <c:pt idx="44">
                  <c:v>1.24155</c:v>
                </c:pt>
                <c:pt idx="45">
                  <c:v>2.01051</c:v>
                </c:pt>
                <c:pt idx="46">
                  <c:v>1.23354</c:v>
                </c:pt>
                <c:pt idx="47">
                  <c:v>1.2015</c:v>
                </c:pt>
                <c:pt idx="48">
                  <c:v>1.22553</c:v>
                </c:pt>
                <c:pt idx="49">
                  <c:v>1.06533</c:v>
                </c:pt>
                <c:pt idx="50">
                  <c:v>1.23354</c:v>
                </c:pt>
                <c:pt idx="51">
                  <c:v>1.24956</c:v>
                </c:pt>
                <c:pt idx="52">
                  <c:v>1.24155</c:v>
                </c:pt>
                <c:pt idx="53">
                  <c:v>1.24155</c:v>
                </c:pt>
                <c:pt idx="54">
                  <c:v>1.22553</c:v>
                </c:pt>
                <c:pt idx="55">
                  <c:v>1.24155</c:v>
                </c:pt>
                <c:pt idx="56">
                  <c:v>1.24956</c:v>
                </c:pt>
                <c:pt idx="57">
                  <c:v>1.33767</c:v>
                </c:pt>
                <c:pt idx="58">
                  <c:v>0.89712</c:v>
                </c:pt>
                <c:pt idx="59">
                  <c:v>1.52991</c:v>
                </c:pt>
                <c:pt idx="60">
                  <c:v>2.923649999999999</c:v>
                </c:pt>
                <c:pt idx="61">
                  <c:v>2.8836</c:v>
                </c:pt>
                <c:pt idx="62">
                  <c:v>2.65131</c:v>
                </c:pt>
                <c:pt idx="63">
                  <c:v>2.76345</c:v>
                </c:pt>
                <c:pt idx="64">
                  <c:v>2.82753</c:v>
                </c:pt>
                <c:pt idx="65">
                  <c:v>2.58723</c:v>
                </c:pt>
                <c:pt idx="66">
                  <c:v>2.234790000000001</c:v>
                </c:pt>
                <c:pt idx="67">
                  <c:v>2.75544</c:v>
                </c:pt>
                <c:pt idx="68">
                  <c:v>2.73942</c:v>
                </c:pt>
                <c:pt idx="69">
                  <c:v>2.731409999999998</c:v>
                </c:pt>
                <c:pt idx="70">
                  <c:v>2.69136</c:v>
                </c:pt>
                <c:pt idx="71">
                  <c:v>2.71539</c:v>
                </c:pt>
                <c:pt idx="72">
                  <c:v>3.0438</c:v>
                </c:pt>
                <c:pt idx="73">
                  <c:v>3.300120000000001</c:v>
                </c:pt>
                <c:pt idx="74">
                  <c:v>3.02778</c:v>
                </c:pt>
                <c:pt idx="75">
                  <c:v>3.03579</c:v>
                </c:pt>
                <c:pt idx="76">
                  <c:v>3.01977</c:v>
                </c:pt>
                <c:pt idx="77">
                  <c:v>3.00375</c:v>
                </c:pt>
                <c:pt idx="78">
                  <c:v>2.95569</c:v>
                </c:pt>
                <c:pt idx="79">
                  <c:v>0.252315</c:v>
                </c:pt>
                <c:pt idx="80">
                  <c:v>0.639198</c:v>
                </c:pt>
                <c:pt idx="81">
                  <c:v>1.1214</c:v>
                </c:pt>
                <c:pt idx="82">
                  <c:v>1.33767</c:v>
                </c:pt>
                <c:pt idx="83">
                  <c:v>1.32165</c:v>
                </c:pt>
                <c:pt idx="84">
                  <c:v>1.30563</c:v>
                </c:pt>
                <c:pt idx="85">
                  <c:v>1.29762</c:v>
                </c:pt>
                <c:pt idx="86">
                  <c:v>1.29762</c:v>
                </c:pt>
                <c:pt idx="87">
                  <c:v>1.28961</c:v>
                </c:pt>
                <c:pt idx="88">
                  <c:v>1.30563</c:v>
                </c:pt>
                <c:pt idx="89">
                  <c:v>1.38573</c:v>
                </c:pt>
                <c:pt idx="90">
                  <c:v>1.39374</c:v>
                </c:pt>
                <c:pt idx="91">
                  <c:v>1.41777</c:v>
                </c:pt>
                <c:pt idx="92">
                  <c:v>1.50588</c:v>
                </c:pt>
                <c:pt idx="93">
                  <c:v>3.628530000000001</c:v>
                </c:pt>
                <c:pt idx="94">
                  <c:v>3.62052</c:v>
                </c:pt>
                <c:pt idx="95">
                  <c:v>3.612509999999998</c:v>
                </c:pt>
                <c:pt idx="96">
                  <c:v>3.796740000000001</c:v>
                </c:pt>
                <c:pt idx="97">
                  <c:v>3.59649</c:v>
                </c:pt>
                <c:pt idx="98">
                  <c:v>3.58047</c:v>
                </c:pt>
                <c:pt idx="99">
                  <c:v>3.564449999999999</c:v>
                </c:pt>
                <c:pt idx="100">
                  <c:v>3.548430000000001</c:v>
                </c:pt>
                <c:pt idx="101">
                  <c:v>3.54042</c:v>
                </c:pt>
                <c:pt idx="102">
                  <c:v>3.5244</c:v>
                </c:pt>
                <c:pt idx="103">
                  <c:v>3.668580000000001</c:v>
                </c:pt>
                <c:pt idx="104">
                  <c:v>3.356189999999998</c:v>
                </c:pt>
                <c:pt idx="105">
                  <c:v>3.4443</c:v>
                </c:pt>
                <c:pt idx="106">
                  <c:v>3.73266</c:v>
                </c:pt>
                <c:pt idx="107">
                  <c:v>3.73266</c:v>
                </c:pt>
                <c:pt idx="108">
                  <c:v>3.62052</c:v>
                </c:pt>
                <c:pt idx="109">
                  <c:v>3.69261</c:v>
                </c:pt>
                <c:pt idx="110">
                  <c:v>3.82077</c:v>
                </c:pt>
                <c:pt idx="111">
                  <c:v>3.708630000000001</c:v>
                </c:pt>
                <c:pt idx="112">
                  <c:v>3.65256</c:v>
                </c:pt>
                <c:pt idx="113">
                  <c:v>3.588480000000001</c:v>
                </c:pt>
                <c:pt idx="114">
                  <c:v>3.54042</c:v>
                </c:pt>
                <c:pt idx="115">
                  <c:v>3.49236</c:v>
                </c:pt>
                <c:pt idx="116">
                  <c:v>3.45231</c:v>
                </c:pt>
                <c:pt idx="117">
                  <c:v>4.37346</c:v>
                </c:pt>
                <c:pt idx="118">
                  <c:v>6.07158</c:v>
                </c:pt>
                <c:pt idx="119">
                  <c:v>5.967449999999999</c:v>
                </c:pt>
                <c:pt idx="120">
                  <c:v>5.87133</c:v>
                </c:pt>
                <c:pt idx="121">
                  <c:v>5.79924</c:v>
                </c:pt>
                <c:pt idx="122">
                  <c:v>5.35869</c:v>
                </c:pt>
                <c:pt idx="123">
                  <c:v>5.83929</c:v>
                </c:pt>
                <c:pt idx="124">
                  <c:v>6.13566</c:v>
                </c:pt>
                <c:pt idx="125">
                  <c:v>5.74317</c:v>
                </c:pt>
                <c:pt idx="126">
                  <c:v>5.663069999999998</c:v>
                </c:pt>
                <c:pt idx="127">
                  <c:v>5.71914</c:v>
                </c:pt>
                <c:pt idx="128">
                  <c:v>5.67909</c:v>
                </c:pt>
                <c:pt idx="129">
                  <c:v>0.759348</c:v>
                </c:pt>
                <c:pt idx="130">
                  <c:v>1.90638</c:v>
                </c:pt>
                <c:pt idx="131">
                  <c:v>6.840540000000001</c:v>
                </c:pt>
                <c:pt idx="132">
                  <c:v>5.943420000000001</c:v>
                </c:pt>
                <c:pt idx="133">
                  <c:v>11.1339</c:v>
                </c:pt>
                <c:pt idx="134">
                  <c:v>10.8135</c:v>
                </c:pt>
                <c:pt idx="135">
                  <c:v>11.6145</c:v>
                </c:pt>
                <c:pt idx="136">
                  <c:v>11.5344</c:v>
                </c:pt>
                <c:pt idx="137">
                  <c:v>11.3742</c:v>
                </c:pt>
                <c:pt idx="138">
                  <c:v>11.0538</c:v>
                </c:pt>
                <c:pt idx="139">
                  <c:v>10.8936</c:v>
                </c:pt>
                <c:pt idx="140">
                  <c:v>10.8135</c:v>
                </c:pt>
                <c:pt idx="141">
                  <c:v>10.8135</c:v>
                </c:pt>
                <c:pt idx="142">
                  <c:v>10.6533</c:v>
                </c:pt>
                <c:pt idx="143">
                  <c:v>10.7334</c:v>
                </c:pt>
                <c:pt idx="144">
                  <c:v>10.9737</c:v>
                </c:pt>
                <c:pt idx="145">
                  <c:v>10.8936</c:v>
                </c:pt>
                <c:pt idx="146">
                  <c:v>10.2528</c:v>
                </c:pt>
                <c:pt idx="147">
                  <c:v>14.0976</c:v>
                </c:pt>
                <c:pt idx="148">
                  <c:v>13.8573</c:v>
                </c:pt>
                <c:pt idx="149">
                  <c:v>13.6971</c:v>
                </c:pt>
                <c:pt idx="150">
                  <c:v>13.5369</c:v>
                </c:pt>
                <c:pt idx="151">
                  <c:v>13.2966</c:v>
                </c:pt>
                <c:pt idx="152">
                  <c:v>13.0563</c:v>
                </c:pt>
                <c:pt idx="153">
                  <c:v>12.9762</c:v>
                </c:pt>
                <c:pt idx="154">
                  <c:v>13.5369</c:v>
                </c:pt>
                <c:pt idx="155">
                  <c:v>14.3379</c:v>
                </c:pt>
                <c:pt idx="156">
                  <c:v>14.3379</c:v>
                </c:pt>
                <c:pt idx="157">
                  <c:v>14.3379</c:v>
                </c:pt>
                <c:pt idx="158">
                  <c:v>14.0976</c:v>
                </c:pt>
                <c:pt idx="159">
                  <c:v>14.0175</c:v>
                </c:pt>
                <c:pt idx="160">
                  <c:v>14.0175</c:v>
                </c:pt>
                <c:pt idx="161">
                  <c:v>14.0175</c:v>
                </c:pt>
                <c:pt idx="162">
                  <c:v>3.70062</c:v>
                </c:pt>
                <c:pt idx="163">
                  <c:v>6.47208</c:v>
                </c:pt>
                <c:pt idx="164">
                  <c:v>7.76169</c:v>
                </c:pt>
                <c:pt idx="165">
                  <c:v>11.8548</c:v>
                </c:pt>
                <c:pt idx="166">
                  <c:v>14.9787</c:v>
                </c:pt>
                <c:pt idx="167">
                  <c:v>14.95748026878437</c:v>
                </c:pt>
                <c:pt idx="168">
                  <c:v>15.219</c:v>
                </c:pt>
                <c:pt idx="169">
                  <c:v>15.5394</c:v>
                </c:pt>
                <c:pt idx="170">
                  <c:v>15.2991</c:v>
                </c:pt>
                <c:pt idx="171">
                  <c:v>16.1802</c:v>
                </c:pt>
                <c:pt idx="172">
                  <c:v>19.5444</c:v>
                </c:pt>
                <c:pt idx="173">
                  <c:v>20.4255</c:v>
                </c:pt>
                <c:pt idx="174">
                  <c:v>22.8285</c:v>
                </c:pt>
                <c:pt idx="175">
                  <c:v>22.7484</c:v>
                </c:pt>
                <c:pt idx="176">
                  <c:v>22.6683</c:v>
                </c:pt>
                <c:pt idx="177">
                  <c:v>22.7484</c:v>
                </c:pt>
                <c:pt idx="178">
                  <c:v>23.229</c:v>
                </c:pt>
                <c:pt idx="179">
                  <c:v>2.2428</c:v>
                </c:pt>
                <c:pt idx="180">
                  <c:v>2.403</c:v>
                </c:pt>
                <c:pt idx="181">
                  <c:v>3.46833</c:v>
                </c:pt>
                <c:pt idx="182">
                  <c:v>3.77271</c:v>
                </c:pt>
                <c:pt idx="183">
                  <c:v>12.1752</c:v>
                </c:pt>
                <c:pt idx="184">
                  <c:v>12.8961</c:v>
                </c:pt>
                <c:pt idx="185">
                  <c:v>12.2553</c:v>
                </c:pt>
                <c:pt idx="186">
                  <c:v>12.1752</c:v>
                </c:pt>
                <c:pt idx="187">
                  <c:v>14.2578</c:v>
                </c:pt>
                <c:pt idx="188">
                  <c:v>24.1101</c:v>
                </c:pt>
                <c:pt idx="189">
                  <c:v>24.1101</c:v>
                </c:pt>
                <c:pt idx="190">
                  <c:v>24.19019999999999</c:v>
                </c:pt>
                <c:pt idx="191">
                  <c:v>24.2703</c:v>
                </c:pt>
                <c:pt idx="192">
                  <c:v>24.3504</c:v>
                </c:pt>
                <c:pt idx="193">
                  <c:v>22.428</c:v>
                </c:pt>
                <c:pt idx="194">
                  <c:v>24.03</c:v>
                </c:pt>
                <c:pt idx="195">
                  <c:v>24.19019999999999</c:v>
                </c:pt>
                <c:pt idx="196">
                  <c:v>24.19019999999999</c:v>
                </c:pt>
                <c:pt idx="197">
                  <c:v>24.19019999999999</c:v>
                </c:pt>
                <c:pt idx="198">
                  <c:v>23.7897</c:v>
                </c:pt>
                <c:pt idx="199">
                  <c:v>24.19019999999999</c:v>
                </c:pt>
                <c:pt idx="200">
                  <c:v>26.5932</c:v>
                </c:pt>
                <c:pt idx="201">
                  <c:v>26.35289999999999</c:v>
                </c:pt>
                <c:pt idx="202">
                  <c:v>26.35289999999999</c:v>
                </c:pt>
                <c:pt idx="203">
                  <c:v>26.35289999999999</c:v>
                </c:pt>
                <c:pt idx="204">
                  <c:v>26.433</c:v>
                </c:pt>
                <c:pt idx="205">
                  <c:v>26.35289999999999</c:v>
                </c:pt>
                <c:pt idx="206">
                  <c:v>26.35289999999999</c:v>
                </c:pt>
                <c:pt idx="207">
                  <c:v>26.35289999999999</c:v>
                </c:pt>
                <c:pt idx="208">
                  <c:v>26.2728</c:v>
                </c:pt>
                <c:pt idx="209">
                  <c:v>26.2728</c:v>
                </c:pt>
                <c:pt idx="210">
                  <c:v>26.2728</c:v>
                </c:pt>
                <c:pt idx="211">
                  <c:v>27.1539</c:v>
                </c:pt>
                <c:pt idx="212">
                  <c:v>26.9136</c:v>
                </c:pt>
                <c:pt idx="213">
                  <c:v>29.0763</c:v>
                </c:pt>
                <c:pt idx="214">
                  <c:v>29.0763</c:v>
                </c:pt>
                <c:pt idx="215">
                  <c:v>29.0763</c:v>
                </c:pt>
                <c:pt idx="216">
                  <c:v>29.0763</c:v>
                </c:pt>
                <c:pt idx="217">
                  <c:v>29.0763</c:v>
                </c:pt>
                <c:pt idx="218">
                  <c:v>29.15639999999999</c:v>
                </c:pt>
                <c:pt idx="219">
                  <c:v>29.55690000000001</c:v>
                </c:pt>
                <c:pt idx="220">
                  <c:v>32.1201</c:v>
                </c:pt>
                <c:pt idx="221">
                  <c:v>32.7609</c:v>
                </c:pt>
                <c:pt idx="222">
                  <c:v>32.7609</c:v>
                </c:pt>
                <c:pt idx="223">
                  <c:v>32.7609</c:v>
                </c:pt>
                <c:pt idx="224">
                  <c:v>32.7609</c:v>
                </c:pt>
                <c:pt idx="225">
                  <c:v>32.7609</c:v>
                </c:pt>
                <c:pt idx="226">
                  <c:v>32.7609</c:v>
                </c:pt>
                <c:pt idx="227">
                  <c:v>32.841</c:v>
                </c:pt>
                <c:pt idx="228">
                  <c:v>32.9211</c:v>
                </c:pt>
                <c:pt idx="229">
                  <c:v>33.0012</c:v>
                </c:pt>
                <c:pt idx="230">
                  <c:v>12.36326086956522</c:v>
                </c:pt>
                <c:pt idx="231">
                  <c:v>14.27869565217391</c:v>
                </c:pt>
                <c:pt idx="232">
                  <c:v>26.1195652173913</c:v>
                </c:pt>
                <c:pt idx="233">
                  <c:v>31.77880434782609</c:v>
                </c:pt>
                <c:pt idx="234">
                  <c:v>31.77880434782609</c:v>
                </c:pt>
                <c:pt idx="235">
                  <c:v>31.69173913043479</c:v>
                </c:pt>
                <c:pt idx="236">
                  <c:v>31.69173913043479</c:v>
                </c:pt>
                <c:pt idx="237">
                  <c:v>32.73652173913044</c:v>
                </c:pt>
                <c:pt idx="238">
                  <c:v>32.73652173913044</c:v>
                </c:pt>
                <c:pt idx="239">
                  <c:v>33.34597826086957</c:v>
                </c:pt>
                <c:pt idx="240">
                  <c:v>38.0475</c:v>
                </c:pt>
                <c:pt idx="241">
                  <c:v>38.0475</c:v>
                </c:pt>
                <c:pt idx="242">
                  <c:v>39.00521739130435</c:v>
                </c:pt>
                <c:pt idx="243">
                  <c:v>38.91815217391305</c:v>
                </c:pt>
                <c:pt idx="244">
                  <c:v>38.83108695652175</c:v>
                </c:pt>
                <c:pt idx="245">
                  <c:v>38.83108695652175</c:v>
                </c:pt>
                <c:pt idx="246">
                  <c:v>38.74402173913042</c:v>
                </c:pt>
                <c:pt idx="247">
                  <c:v>38.74402173913042</c:v>
                </c:pt>
                <c:pt idx="248">
                  <c:v>38.56989130434783</c:v>
                </c:pt>
                <c:pt idx="249">
                  <c:v>38.65695652173913</c:v>
                </c:pt>
                <c:pt idx="250">
                  <c:v>38.74402173913042</c:v>
                </c:pt>
                <c:pt idx="251">
                  <c:v>38.74402173913042</c:v>
                </c:pt>
                <c:pt idx="252">
                  <c:v>38.91815217391305</c:v>
                </c:pt>
                <c:pt idx="253">
                  <c:v>38.91815217391305</c:v>
                </c:pt>
                <c:pt idx="254">
                  <c:v>38.74402173913042</c:v>
                </c:pt>
                <c:pt idx="255">
                  <c:v>39.17934782608696</c:v>
                </c:pt>
                <c:pt idx="256">
                  <c:v>39.09228260869565</c:v>
                </c:pt>
                <c:pt idx="257">
                  <c:v>39.00521739130435</c:v>
                </c:pt>
                <c:pt idx="258">
                  <c:v>38.83108695652175</c:v>
                </c:pt>
                <c:pt idx="259">
                  <c:v>38.74402173913042</c:v>
                </c:pt>
                <c:pt idx="260">
                  <c:v>38.56989130434783</c:v>
                </c:pt>
                <c:pt idx="261">
                  <c:v>38.65695652173913</c:v>
                </c:pt>
                <c:pt idx="262">
                  <c:v>38.65695652173913</c:v>
                </c:pt>
                <c:pt idx="263">
                  <c:v>38.56989130434783</c:v>
                </c:pt>
                <c:pt idx="264">
                  <c:v>38.56989130434783</c:v>
                </c:pt>
                <c:pt idx="265">
                  <c:v>38.30869565217392</c:v>
                </c:pt>
                <c:pt idx="266">
                  <c:v>41.61717391304347</c:v>
                </c:pt>
                <c:pt idx="267">
                  <c:v>41.7042391304348</c:v>
                </c:pt>
                <c:pt idx="268">
                  <c:v>41.61717391304347</c:v>
                </c:pt>
                <c:pt idx="269">
                  <c:v>41.53010869565217</c:v>
                </c:pt>
                <c:pt idx="270">
                  <c:v>41.53010869565217</c:v>
                </c:pt>
                <c:pt idx="271">
                  <c:v>41.53010869565217</c:v>
                </c:pt>
                <c:pt idx="272">
                  <c:v>41.53010869565217</c:v>
                </c:pt>
                <c:pt idx="273">
                  <c:v>41.53010869565217</c:v>
                </c:pt>
                <c:pt idx="274">
                  <c:v>41.61717391304347</c:v>
                </c:pt>
                <c:pt idx="275">
                  <c:v>41.61717391304347</c:v>
                </c:pt>
                <c:pt idx="276">
                  <c:v>41.53010869565217</c:v>
                </c:pt>
                <c:pt idx="277">
                  <c:v>41.44304347826081</c:v>
                </c:pt>
                <c:pt idx="278">
                  <c:v>41.44304347826081</c:v>
                </c:pt>
                <c:pt idx="279">
                  <c:v>41.7042391304348</c:v>
                </c:pt>
                <c:pt idx="280">
                  <c:v>41.61717391304347</c:v>
                </c:pt>
                <c:pt idx="281">
                  <c:v>41.61717391304347</c:v>
                </c:pt>
                <c:pt idx="282">
                  <c:v>41.53010869565217</c:v>
                </c:pt>
                <c:pt idx="283">
                  <c:v>41.53010869565217</c:v>
                </c:pt>
                <c:pt idx="284">
                  <c:v>41.53010869565217</c:v>
                </c:pt>
                <c:pt idx="285">
                  <c:v>41.53010869565217</c:v>
                </c:pt>
                <c:pt idx="286">
                  <c:v>41.53010869565217</c:v>
                </c:pt>
                <c:pt idx="287">
                  <c:v>41.61717391304347</c:v>
                </c:pt>
                <c:pt idx="288">
                  <c:v>41.61717391304347</c:v>
                </c:pt>
                <c:pt idx="289">
                  <c:v>41.53010869565217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7992328"/>
        <c:axId val="2077995400"/>
      </c:barChart>
      <c:lineChart>
        <c:grouping val="standard"/>
        <c:varyColors val="0"/>
        <c:ser>
          <c:idx val="1"/>
          <c:order val="1"/>
          <c:tx>
            <c:v>Accumulated power (kW*days)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'total(2009.1-2016.3)'!$B$3:$B$459</c:f>
              <c:numCache>
                <c:formatCode>m/d/yyyy</c:formatCode>
                <c:ptCount val="457"/>
                <c:pt idx="0">
                  <c:v>39814.0</c:v>
                </c:pt>
                <c:pt idx="1">
                  <c:v>39861.0</c:v>
                </c:pt>
                <c:pt idx="2">
                  <c:v>39862.0</c:v>
                </c:pt>
                <c:pt idx="3">
                  <c:v>39863.0</c:v>
                </c:pt>
                <c:pt idx="4">
                  <c:v>39864.0</c:v>
                </c:pt>
                <c:pt idx="5">
                  <c:v>40108.0</c:v>
                </c:pt>
                <c:pt idx="6">
                  <c:v>40109.0</c:v>
                </c:pt>
                <c:pt idx="7">
                  <c:v>40131.0</c:v>
                </c:pt>
                <c:pt idx="8">
                  <c:v>40132.0</c:v>
                </c:pt>
                <c:pt idx="9">
                  <c:v>40133.0</c:v>
                </c:pt>
                <c:pt idx="10">
                  <c:v>40134.0</c:v>
                </c:pt>
                <c:pt idx="11">
                  <c:v>40135.0</c:v>
                </c:pt>
                <c:pt idx="12">
                  <c:v>40136.0</c:v>
                </c:pt>
                <c:pt idx="13">
                  <c:v>40143.0</c:v>
                </c:pt>
                <c:pt idx="14">
                  <c:v>40154.0</c:v>
                </c:pt>
                <c:pt idx="15">
                  <c:v>40155.0</c:v>
                </c:pt>
                <c:pt idx="16">
                  <c:v>40156.0</c:v>
                </c:pt>
                <c:pt idx="17">
                  <c:v>40158.0</c:v>
                </c:pt>
                <c:pt idx="18">
                  <c:v>40159.0</c:v>
                </c:pt>
                <c:pt idx="19">
                  <c:v>40160.0</c:v>
                </c:pt>
                <c:pt idx="20">
                  <c:v>40162.0</c:v>
                </c:pt>
                <c:pt idx="21">
                  <c:v>40163.0</c:v>
                </c:pt>
                <c:pt idx="22">
                  <c:v>40164.0</c:v>
                </c:pt>
                <c:pt idx="23">
                  <c:v>40169.0</c:v>
                </c:pt>
                <c:pt idx="24">
                  <c:v>40170.0</c:v>
                </c:pt>
                <c:pt idx="25">
                  <c:v>40197.0</c:v>
                </c:pt>
                <c:pt idx="26">
                  <c:v>40198.0</c:v>
                </c:pt>
                <c:pt idx="27">
                  <c:v>40199.0</c:v>
                </c:pt>
                <c:pt idx="28">
                  <c:v>40200.0</c:v>
                </c:pt>
                <c:pt idx="29">
                  <c:v>40201.0</c:v>
                </c:pt>
                <c:pt idx="30">
                  <c:v>40202.0</c:v>
                </c:pt>
                <c:pt idx="31">
                  <c:v>40203.0</c:v>
                </c:pt>
                <c:pt idx="32">
                  <c:v>40204.0</c:v>
                </c:pt>
                <c:pt idx="33">
                  <c:v>40205.0</c:v>
                </c:pt>
                <c:pt idx="34">
                  <c:v>40206.0</c:v>
                </c:pt>
                <c:pt idx="35">
                  <c:v>40207.0</c:v>
                </c:pt>
                <c:pt idx="36">
                  <c:v>40208.0</c:v>
                </c:pt>
                <c:pt idx="37">
                  <c:v>40209.0</c:v>
                </c:pt>
                <c:pt idx="38">
                  <c:v>40210.0</c:v>
                </c:pt>
                <c:pt idx="39">
                  <c:v>40211.0</c:v>
                </c:pt>
                <c:pt idx="40">
                  <c:v>40212.0</c:v>
                </c:pt>
                <c:pt idx="41">
                  <c:v>40224.0</c:v>
                </c:pt>
                <c:pt idx="42">
                  <c:v>40225.0</c:v>
                </c:pt>
                <c:pt idx="43">
                  <c:v>40226.0</c:v>
                </c:pt>
                <c:pt idx="44">
                  <c:v>40227.0</c:v>
                </c:pt>
                <c:pt idx="45">
                  <c:v>40228.0</c:v>
                </c:pt>
                <c:pt idx="46">
                  <c:v>40229.0</c:v>
                </c:pt>
                <c:pt idx="47">
                  <c:v>40230.0</c:v>
                </c:pt>
                <c:pt idx="48">
                  <c:v>40231.0</c:v>
                </c:pt>
                <c:pt idx="49">
                  <c:v>40463.0</c:v>
                </c:pt>
                <c:pt idx="50">
                  <c:v>40464.0</c:v>
                </c:pt>
                <c:pt idx="51">
                  <c:v>40465.0</c:v>
                </c:pt>
                <c:pt idx="52">
                  <c:v>40466.0</c:v>
                </c:pt>
                <c:pt idx="53">
                  <c:v>40467.0</c:v>
                </c:pt>
                <c:pt idx="54">
                  <c:v>40468.0</c:v>
                </c:pt>
                <c:pt idx="55">
                  <c:v>40469.0</c:v>
                </c:pt>
                <c:pt idx="56">
                  <c:v>40470.0</c:v>
                </c:pt>
                <c:pt idx="57">
                  <c:v>40471.0</c:v>
                </c:pt>
                <c:pt idx="58">
                  <c:v>40472.0</c:v>
                </c:pt>
                <c:pt idx="59">
                  <c:v>40473.0</c:v>
                </c:pt>
                <c:pt idx="60">
                  <c:v>40474.0</c:v>
                </c:pt>
                <c:pt idx="61">
                  <c:v>40475.0</c:v>
                </c:pt>
                <c:pt idx="62">
                  <c:v>40476.0</c:v>
                </c:pt>
                <c:pt idx="63">
                  <c:v>40477.0</c:v>
                </c:pt>
                <c:pt idx="64">
                  <c:v>40478.0</c:v>
                </c:pt>
                <c:pt idx="65">
                  <c:v>40479.0</c:v>
                </c:pt>
                <c:pt idx="66">
                  <c:v>40480.0</c:v>
                </c:pt>
                <c:pt idx="67">
                  <c:v>40481.0</c:v>
                </c:pt>
                <c:pt idx="68">
                  <c:v>40482.0</c:v>
                </c:pt>
                <c:pt idx="69">
                  <c:v>40483.0</c:v>
                </c:pt>
                <c:pt idx="70">
                  <c:v>40489.0</c:v>
                </c:pt>
                <c:pt idx="71">
                  <c:v>40490.0</c:v>
                </c:pt>
                <c:pt idx="72">
                  <c:v>40491.0</c:v>
                </c:pt>
                <c:pt idx="73">
                  <c:v>40492.0</c:v>
                </c:pt>
                <c:pt idx="74">
                  <c:v>40493.0</c:v>
                </c:pt>
                <c:pt idx="75">
                  <c:v>40494.0</c:v>
                </c:pt>
                <c:pt idx="76">
                  <c:v>40495.0</c:v>
                </c:pt>
                <c:pt idx="77">
                  <c:v>40496.0</c:v>
                </c:pt>
                <c:pt idx="78">
                  <c:v>40497.0</c:v>
                </c:pt>
                <c:pt idx="79">
                  <c:v>40936.0</c:v>
                </c:pt>
                <c:pt idx="80">
                  <c:v>40937.0</c:v>
                </c:pt>
                <c:pt idx="81">
                  <c:v>40938.0</c:v>
                </c:pt>
                <c:pt idx="82">
                  <c:v>40939.0</c:v>
                </c:pt>
                <c:pt idx="83">
                  <c:v>40940.0</c:v>
                </c:pt>
                <c:pt idx="84">
                  <c:v>40941.0</c:v>
                </c:pt>
                <c:pt idx="85">
                  <c:v>40942.0</c:v>
                </c:pt>
                <c:pt idx="86">
                  <c:v>40943.0</c:v>
                </c:pt>
                <c:pt idx="87">
                  <c:v>40944.0</c:v>
                </c:pt>
                <c:pt idx="88">
                  <c:v>40945.0</c:v>
                </c:pt>
                <c:pt idx="89">
                  <c:v>40946.0</c:v>
                </c:pt>
                <c:pt idx="90">
                  <c:v>40947.0</c:v>
                </c:pt>
                <c:pt idx="91">
                  <c:v>40948.0</c:v>
                </c:pt>
                <c:pt idx="92">
                  <c:v>40949.0</c:v>
                </c:pt>
                <c:pt idx="93">
                  <c:v>40950.0</c:v>
                </c:pt>
                <c:pt idx="94">
                  <c:v>40951.0</c:v>
                </c:pt>
                <c:pt idx="95">
                  <c:v>40952.0</c:v>
                </c:pt>
                <c:pt idx="96">
                  <c:v>40953.0</c:v>
                </c:pt>
                <c:pt idx="97">
                  <c:v>40954.0</c:v>
                </c:pt>
                <c:pt idx="98">
                  <c:v>40955.0</c:v>
                </c:pt>
                <c:pt idx="99">
                  <c:v>40956.0</c:v>
                </c:pt>
                <c:pt idx="100">
                  <c:v>40957.0</c:v>
                </c:pt>
                <c:pt idx="101">
                  <c:v>40958.0</c:v>
                </c:pt>
                <c:pt idx="102">
                  <c:v>40959.0</c:v>
                </c:pt>
                <c:pt idx="103">
                  <c:v>40960.0</c:v>
                </c:pt>
                <c:pt idx="104">
                  <c:v>40961.0</c:v>
                </c:pt>
                <c:pt idx="105">
                  <c:v>41069.0</c:v>
                </c:pt>
                <c:pt idx="106">
                  <c:v>41070.0</c:v>
                </c:pt>
                <c:pt idx="107">
                  <c:v>41071.0</c:v>
                </c:pt>
                <c:pt idx="108">
                  <c:v>41072.0</c:v>
                </c:pt>
                <c:pt idx="109">
                  <c:v>41073.0</c:v>
                </c:pt>
                <c:pt idx="110">
                  <c:v>41074.0</c:v>
                </c:pt>
                <c:pt idx="111">
                  <c:v>41075.0</c:v>
                </c:pt>
                <c:pt idx="112">
                  <c:v>41076.0</c:v>
                </c:pt>
                <c:pt idx="113">
                  <c:v>41077.0</c:v>
                </c:pt>
                <c:pt idx="114">
                  <c:v>41078.0</c:v>
                </c:pt>
                <c:pt idx="115">
                  <c:v>41079.0</c:v>
                </c:pt>
                <c:pt idx="116">
                  <c:v>41080.0</c:v>
                </c:pt>
                <c:pt idx="117">
                  <c:v>41081.0</c:v>
                </c:pt>
                <c:pt idx="118">
                  <c:v>41082.0</c:v>
                </c:pt>
                <c:pt idx="119">
                  <c:v>41083.0</c:v>
                </c:pt>
                <c:pt idx="120">
                  <c:v>41084.0</c:v>
                </c:pt>
                <c:pt idx="121">
                  <c:v>41085.0</c:v>
                </c:pt>
                <c:pt idx="122">
                  <c:v>41086.0</c:v>
                </c:pt>
                <c:pt idx="123">
                  <c:v>41087.0</c:v>
                </c:pt>
                <c:pt idx="124">
                  <c:v>41088.0</c:v>
                </c:pt>
                <c:pt idx="125">
                  <c:v>41089.0</c:v>
                </c:pt>
                <c:pt idx="126">
                  <c:v>41090.0</c:v>
                </c:pt>
                <c:pt idx="127">
                  <c:v>41091.0</c:v>
                </c:pt>
                <c:pt idx="128">
                  <c:v>41092.0</c:v>
                </c:pt>
                <c:pt idx="129">
                  <c:v>41257.0</c:v>
                </c:pt>
                <c:pt idx="130">
                  <c:v>41258.0</c:v>
                </c:pt>
                <c:pt idx="131">
                  <c:v>41259.0</c:v>
                </c:pt>
                <c:pt idx="132">
                  <c:v>41260.0</c:v>
                </c:pt>
                <c:pt idx="133">
                  <c:v>41261.0</c:v>
                </c:pt>
                <c:pt idx="134">
                  <c:v>41262.0</c:v>
                </c:pt>
                <c:pt idx="135">
                  <c:v>41263.0</c:v>
                </c:pt>
                <c:pt idx="136">
                  <c:v>41264.0</c:v>
                </c:pt>
                <c:pt idx="137">
                  <c:v>41265.0</c:v>
                </c:pt>
                <c:pt idx="138">
                  <c:v>41266.0</c:v>
                </c:pt>
                <c:pt idx="139">
                  <c:v>41267.0</c:v>
                </c:pt>
                <c:pt idx="140">
                  <c:v>41268.0</c:v>
                </c:pt>
                <c:pt idx="141">
                  <c:v>41269.0</c:v>
                </c:pt>
                <c:pt idx="142">
                  <c:v>41270.0</c:v>
                </c:pt>
                <c:pt idx="143">
                  <c:v>41281.0</c:v>
                </c:pt>
                <c:pt idx="144">
                  <c:v>41282.0</c:v>
                </c:pt>
                <c:pt idx="145">
                  <c:v>41283.0</c:v>
                </c:pt>
                <c:pt idx="146">
                  <c:v>41284.0</c:v>
                </c:pt>
                <c:pt idx="147">
                  <c:v>41285.0</c:v>
                </c:pt>
                <c:pt idx="148">
                  <c:v>41286.0</c:v>
                </c:pt>
                <c:pt idx="149">
                  <c:v>41287.0</c:v>
                </c:pt>
                <c:pt idx="150">
                  <c:v>41288.0</c:v>
                </c:pt>
                <c:pt idx="151">
                  <c:v>41289.0</c:v>
                </c:pt>
                <c:pt idx="152">
                  <c:v>41290.0</c:v>
                </c:pt>
                <c:pt idx="153">
                  <c:v>41291.0</c:v>
                </c:pt>
                <c:pt idx="154">
                  <c:v>41340.0</c:v>
                </c:pt>
                <c:pt idx="155">
                  <c:v>41341.0</c:v>
                </c:pt>
                <c:pt idx="156">
                  <c:v>41342.0</c:v>
                </c:pt>
                <c:pt idx="157">
                  <c:v>41343.0</c:v>
                </c:pt>
                <c:pt idx="158">
                  <c:v>41344.0</c:v>
                </c:pt>
                <c:pt idx="159">
                  <c:v>41345.0</c:v>
                </c:pt>
                <c:pt idx="160">
                  <c:v>41346.0</c:v>
                </c:pt>
                <c:pt idx="161">
                  <c:v>41347.0</c:v>
                </c:pt>
                <c:pt idx="162">
                  <c:v>41391.0</c:v>
                </c:pt>
                <c:pt idx="163">
                  <c:v>41392.0</c:v>
                </c:pt>
                <c:pt idx="164">
                  <c:v>41393.0</c:v>
                </c:pt>
                <c:pt idx="165">
                  <c:v>41394.0</c:v>
                </c:pt>
                <c:pt idx="166">
                  <c:v>41395.0</c:v>
                </c:pt>
                <c:pt idx="167">
                  <c:v>41396.0</c:v>
                </c:pt>
                <c:pt idx="168">
                  <c:v>41407.0</c:v>
                </c:pt>
                <c:pt idx="169">
                  <c:v>41408.0</c:v>
                </c:pt>
                <c:pt idx="170">
                  <c:v>41409.0</c:v>
                </c:pt>
                <c:pt idx="171">
                  <c:v>41410.0</c:v>
                </c:pt>
                <c:pt idx="172">
                  <c:v>41411.0</c:v>
                </c:pt>
                <c:pt idx="173">
                  <c:v>41412.0</c:v>
                </c:pt>
                <c:pt idx="174">
                  <c:v>41413.0</c:v>
                </c:pt>
                <c:pt idx="175">
                  <c:v>41414.0</c:v>
                </c:pt>
                <c:pt idx="176">
                  <c:v>41415.0</c:v>
                </c:pt>
                <c:pt idx="177">
                  <c:v>41416.0</c:v>
                </c:pt>
                <c:pt idx="178">
                  <c:v>41417.0</c:v>
                </c:pt>
                <c:pt idx="179">
                  <c:v>42103.0</c:v>
                </c:pt>
                <c:pt idx="180">
                  <c:v>42104.0</c:v>
                </c:pt>
                <c:pt idx="181">
                  <c:v>42105.0</c:v>
                </c:pt>
                <c:pt idx="182">
                  <c:v>42106.0</c:v>
                </c:pt>
                <c:pt idx="183">
                  <c:v>42107.0</c:v>
                </c:pt>
                <c:pt idx="184">
                  <c:v>42108.0</c:v>
                </c:pt>
                <c:pt idx="185">
                  <c:v>42109.0</c:v>
                </c:pt>
                <c:pt idx="186">
                  <c:v>42110.0</c:v>
                </c:pt>
                <c:pt idx="187">
                  <c:v>42111.0</c:v>
                </c:pt>
                <c:pt idx="188">
                  <c:v>42112.0</c:v>
                </c:pt>
                <c:pt idx="189">
                  <c:v>42113.0</c:v>
                </c:pt>
                <c:pt idx="190">
                  <c:v>42114.0</c:v>
                </c:pt>
                <c:pt idx="191">
                  <c:v>42115.0</c:v>
                </c:pt>
                <c:pt idx="192">
                  <c:v>42116.0</c:v>
                </c:pt>
                <c:pt idx="193">
                  <c:v>42117.0</c:v>
                </c:pt>
                <c:pt idx="194">
                  <c:v>42118.0</c:v>
                </c:pt>
                <c:pt idx="195">
                  <c:v>42119.0</c:v>
                </c:pt>
                <c:pt idx="196">
                  <c:v>42120.0</c:v>
                </c:pt>
                <c:pt idx="197">
                  <c:v>42121.0</c:v>
                </c:pt>
                <c:pt idx="198">
                  <c:v>42122.0</c:v>
                </c:pt>
                <c:pt idx="199">
                  <c:v>42123.0</c:v>
                </c:pt>
                <c:pt idx="200">
                  <c:v>42124.0</c:v>
                </c:pt>
                <c:pt idx="201">
                  <c:v>42125.0</c:v>
                </c:pt>
                <c:pt idx="202">
                  <c:v>42126.0</c:v>
                </c:pt>
                <c:pt idx="203">
                  <c:v>42127.0</c:v>
                </c:pt>
                <c:pt idx="204">
                  <c:v>42128.0</c:v>
                </c:pt>
                <c:pt idx="205">
                  <c:v>42129.0</c:v>
                </c:pt>
                <c:pt idx="206">
                  <c:v>42130.0</c:v>
                </c:pt>
                <c:pt idx="207">
                  <c:v>42131.0</c:v>
                </c:pt>
                <c:pt idx="208">
                  <c:v>42160.0</c:v>
                </c:pt>
                <c:pt idx="209">
                  <c:v>42161.0</c:v>
                </c:pt>
                <c:pt idx="210">
                  <c:v>42162.0</c:v>
                </c:pt>
                <c:pt idx="211">
                  <c:v>42163.0</c:v>
                </c:pt>
                <c:pt idx="212">
                  <c:v>42164.0</c:v>
                </c:pt>
                <c:pt idx="213">
                  <c:v>42165.0</c:v>
                </c:pt>
                <c:pt idx="214">
                  <c:v>42166.0</c:v>
                </c:pt>
                <c:pt idx="215">
                  <c:v>42167.0</c:v>
                </c:pt>
                <c:pt idx="216">
                  <c:v>42168.0</c:v>
                </c:pt>
                <c:pt idx="217">
                  <c:v>42169.0</c:v>
                </c:pt>
                <c:pt idx="218">
                  <c:v>42170.0</c:v>
                </c:pt>
                <c:pt idx="219">
                  <c:v>42171.0</c:v>
                </c:pt>
                <c:pt idx="220">
                  <c:v>42172.0</c:v>
                </c:pt>
                <c:pt idx="221">
                  <c:v>42173.0</c:v>
                </c:pt>
                <c:pt idx="222">
                  <c:v>42174.0</c:v>
                </c:pt>
                <c:pt idx="223">
                  <c:v>42175.0</c:v>
                </c:pt>
                <c:pt idx="224">
                  <c:v>42176.0</c:v>
                </c:pt>
                <c:pt idx="225">
                  <c:v>42177.0</c:v>
                </c:pt>
                <c:pt idx="226">
                  <c:v>42178.0</c:v>
                </c:pt>
                <c:pt idx="227">
                  <c:v>42179.0</c:v>
                </c:pt>
                <c:pt idx="228">
                  <c:v>42180.0</c:v>
                </c:pt>
                <c:pt idx="229">
                  <c:v>42181.0</c:v>
                </c:pt>
                <c:pt idx="230">
                  <c:v>42292.0</c:v>
                </c:pt>
                <c:pt idx="231">
                  <c:v>42293.0</c:v>
                </c:pt>
                <c:pt idx="232">
                  <c:v>42294.0</c:v>
                </c:pt>
                <c:pt idx="233">
                  <c:v>42295.0</c:v>
                </c:pt>
                <c:pt idx="234">
                  <c:v>42296.0</c:v>
                </c:pt>
                <c:pt idx="235">
                  <c:v>42297.0</c:v>
                </c:pt>
                <c:pt idx="236">
                  <c:v>42298.0</c:v>
                </c:pt>
                <c:pt idx="237">
                  <c:v>42303.0</c:v>
                </c:pt>
                <c:pt idx="238">
                  <c:v>42304.0</c:v>
                </c:pt>
                <c:pt idx="239">
                  <c:v>42305.0</c:v>
                </c:pt>
                <c:pt idx="240">
                  <c:v>42306.0</c:v>
                </c:pt>
                <c:pt idx="241">
                  <c:v>42307.0</c:v>
                </c:pt>
                <c:pt idx="242">
                  <c:v>42308.0</c:v>
                </c:pt>
                <c:pt idx="243">
                  <c:v>42309.0</c:v>
                </c:pt>
                <c:pt idx="244">
                  <c:v>42310.0</c:v>
                </c:pt>
                <c:pt idx="245">
                  <c:v>42311.0</c:v>
                </c:pt>
                <c:pt idx="246">
                  <c:v>42312.0</c:v>
                </c:pt>
                <c:pt idx="247">
                  <c:v>42313.0</c:v>
                </c:pt>
                <c:pt idx="248">
                  <c:v>42314.0</c:v>
                </c:pt>
                <c:pt idx="249">
                  <c:v>42315.0</c:v>
                </c:pt>
                <c:pt idx="250">
                  <c:v>42316.0</c:v>
                </c:pt>
                <c:pt idx="251">
                  <c:v>42317.0</c:v>
                </c:pt>
                <c:pt idx="252">
                  <c:v>42318.0</c:v>
                </c:pt>
                <c:pt idx="253">
                  <c:v>42319.0</c:v>
                </c:pt>
                <c:pt idx="254">
                  <c:v>42320.0</c:v>
                </c:pt>
                <c:pt idx="255">
                  <c:v>42322.0</c:v>
                </c:pt>
                <c:pt idx="256">
                  <c:v>42323.0</c:v>
                </c:pt>
                <c:pt idx="257">
                  <c:v>42324.0</c:v>
                </c:pt>
                <c:pt idx="258">
                  <c:v>42325.0</c:v>
                </c:pt>
                <c:pt idx="259">
                  <c:v>42326.0</c:v>
                </c:pt>
                <c:pt idx="260">
                  <c:v>42327.0</c:v>
                </c:pt>
                <c:pt idx="261">
                  <c:v>42328.0</c:v>
                </c:pt>
                <c:pt idx="262">
                  <c:v>42329.0</c:v>
                </c:pt>
                <c:pt idx="263">
                  <c:v>42330.0</c:v>
                </c:pt>
                <c:pt idx="264">
                  <c:v>42331.0</c:v>
                </c:pt>
                <c:pt idx="265">
                  <c:v>42332.0</c:v>
                </c:pt>
                <c:pt idx="266">
                  <c:v>42333.0</c:v>
                </c:pt>
                <c:pt idx="267">
                  <c:v>42334.0</c:v>
                </c:pt>
                <c:pt idx="268">
                  <c:v>42335.0</c:v>
                </c:pt>
                <c:pt idx="269">
                  <c:v>42336.0</c:v>
                </c:pt>
                <c:pt idx="270">
                  <c:v>42337.0</c:v>
                </c:pt>
                <c:pt idx="271">
                  <c:v>42338.0</c:v>
                </c:pt>
                <c:pt idx="272">
                  <c:v>42339.0</c:v>
                </c:pt>
                <c:pt idx="273">
                  <c:v>42340.0</c:v>
                </c:pt>
                <c:pt idx="274">
                  <c:v>42341.0</c:v>
                </c:pt>
                <c:pt idx="275">
                  <c:v>42342.0</c:v>
                </c:pt>
                <c:pt idx="276">
                  <c:v>42343.0</c:v>
                </c:pt>
                <c:pt idx="277">
                  <c:v>42344.0</c:v>
                </c:pt>
                <c:pt idx="278">
                  <c:v>42345.0</c:v>
                </c:pt>
                <c:pt idx="279">
                  <c:v>42346.0</c:v>
                </c:pt>
                <c:pt idx="280">
                  <c:v>42347.0</c:v>
                </c:pt>
                <c:pt idx="281">
                  <c:v>42348.0</c:v>
                </c:pt>
                <c:pt idx="282">
                  <c:v>42349.0</c:v>
                </c:pt>
                <c:pt idx="283">
                  <c:v>42350.0</c:v>
                </c:pt>
                <c:pt idx="284">
                  <c:v>42351.0</c:v>
                </c:pt>
                <c:pt idx="285">
                  <c:v>42352.0</c:v>
                </c:pt>
                <c:pt idx="286">
                  <c:v>42353.0</c:v>
                </c:pt>
                <c:pt idx="287">
                  <c:v>42354.0</c:v>
                </c:pt>
                <c:pt idx="288">
                  <c:v>42355.0</c:v>
                </c:pt>
                <c:pt idx="289">
                  <c:v>42356.0</c:v>
                </c:pt>
              </c:numCache>
            </c:numRef>
          </c:cat>
          <c:val>
            <c:numRef>
              <c:f>'total(2009.1-2016.3)'!$K$3:$K$460</c:f>
              <c:numCache>
                <c:formatCode>General</c:formatCode>
                <c:ptCount val="458"/>
                <c:pt idx="1">
                  <c:v>0.001634874375</c:v>
                </c:pt>
                <c:pt idx="2">
                  <c:v>0.003448249375</c:v>
                </c:pt>
                <c:pt idx="3">
                  <c:v>0.009427936875</c:v>
                </c:pt>
                <c:pt idx="4">
                  <c:v>0.012628376875</c:v>
                </c:pt>
                <c:pt idx="5">
                  <c:v>0.034273799875</c:v>
                </c:pt>
                <c:pt idx="6">
                  <c:v>0.04529922</c:v>
                </c:pt>
                <c:pt idx="7">
                  <c:v>0.047745741</c:v>
                </c:pt>
                <c:pt idx="8">
                  <c:v>0.071076468</c:v>
                </c:pt>
                <c:pt idx="9">
                  <c:v>0.0900879526875</c:v>
                </c:pt>
                <c:pt idx="10">
                  <c:v>0.0971514376875</c:v>
                </c:pt>
                <c:pt idx="11">
                  <c:v>0.1095429076875</c:v>
                </c:pt>
                <c:pt idx="12">
                  <c:v>0.129347582625</c:v>
                </c:pt>
                <c:pt idx="13">
                  <c:v>0.158754072625</c:v>
                </c:pt>
                <c:pt idx="14">
                  <c:v>0.159385750125</c:v>
                </c:pt>
                <c:pt idx="15">
                  <c:v>0.1861308230625</c:v>
                </c:pt>
                <c:pt idx="16">
                  <c:v>0.208224255375</c:v>
                </c:pt>
                <c:pt idx="17">
                  <c:v>0.210092142875</c:v>
                </c:pt>
                <c:pt idx="18">
                  <c:v>0.272444207875</c:v>
                </c:pt>
                <c:pt idx="19">
                  <c:v>0.335725711</c:v>
                </c:pt>
                <c:pt idx="20">
                  <c:v>0.344528534125</c:v>
                </c:pt>
                <c:pt idx="21">
                  <c:v>0.436328696625</c:v>
                </c:pt>
                <c:pt idx="22">
                  <c:v>0.523212165375</c:v>
                </c:pt>
                <c:pt idx="23">
                  <c:v>0.524686561625</c:v>
                </c:pt>
                <c:pt idx="24">
                  <c:v>0.618487332875</c:v>
                </c:pt>
                <c:pt idx="25">
                  <c:v>0.628227492875</c:v>
                </c:pt>
                <c:pt idx="26">
                  <c:v>0.7307502085</c:v>
                </c:pt>
                <c:pt idx="27">
                  <c:v>0.902768296</c:v>
                </c:pt>
                <c:pt idx="28">
                  <c:v>1.0790655035</c:v>
                </c:pt>
                <c:pt idx="29">
                  <c:v>1.102084074125</c:v>
                </c:pt>
                <c:pt idx="30">
                  <c:v>1.36858394975</c:v>
                </c:pt>
                <c:pt idx="31">
                  <c:v>1.67989994225</c:v>
                </c:pt>
                <c:pt idx="32">
                  <c:v>1.82787000725</c:v>
                </c:pt>
                <c:pt idx="33">
                  <c:v>1.98530210725</c:v>
                </c:pt>
                <c:pt idx="34">
                  <c:v>2.34482873225</c:v>
                </c:pt>
                <c:pt idx="35">
                  <c:v>2.71617566975</c:v>
                </c:pt>
                <c:pt idx="36">
                  <c:v>2.7508940135</c:v>
                </c:pt>
                <c:pt idx="37">
                  <c:v>3.578046663499999</c:v>
                </c:pt>
                <c:pt idx="38">
                  <c:v>4.505988475999994</c:v>
                </c:pt>
                <c:pt idx="39">
                  <c:v>4.859883625999998</c:v>
                </c:pt>
                <c:pt idx="40">
                  <c:v>5.221055638499991</c:v>
                </c:pt>
                <c:pt idx="41">
                  <c:v>5.309479363499999</c:v>
                </c:pt>
                <c:pt idx="42">
                  <c:v>5.605035013499989</c:v>
                </c:pt>
                <c:pt idx="43">
                  <c:v>6.050448863499994</c:v>
                </c:pt>
                <c:pt idx="44">
                  <c:v>6.468264926</c:v>
                </c:pt>
                <c:pt idx="45">
                  <c:v>7.102134050999986</c:v>
                </c:pt>
                <c:pt idx="46">
                  <c:v>7.499265401000008</c:v>
                </c:pt>
                <c:pt idx="47">
                  <c:v>7.889586025999995</c:v>
                </c:pt>
                <c:pt idx="48">
                  <c:v>8.269755644750001</c:v>
                </c:pt>
                <c:pt idx="49">
                  <c:v>8.283368194749997</c:v>
                </c:pt>
                <c:pt idx="50">
                  <c:v>8.760936632250002</c:v>
                </c:pt>
                <c:pt idx="51">
                  <c:v>9.402117107250001</c:v>
                </c:pt>
                <c:pt idx="52">
                  <c:v>10.04703335725</c:v>
                </c:pt>
                <c:pt idx="53">
                  <c:v>10.64228760725</c:v>
                </c:pt>
                <c:pt idx="54">
                  <c:v>11.12058473225</c:v>
                </c:pt>
                <c:pt idx="55">
                  <c:v>11.774209076</c:v>
                </c:pt>
                <c:pt idx="56">
                  <c:v>12.027071426</c:v>
                </c:pt>
                <c:pt idx="57">
                  <c:v>12.28039268225</c:v>
                </c:pt>
                <c:pt idx="58">
                  <c:v>12.94581898225</c:v>
                </c:pt>
                <c:pt idx="59">
                  <c:v>13.82147996975</c:v>
                </c:pt>
                <c:pt idx="60">
                  <c:v>16.6125505635</c:v>
                </c:pt>
                <c:pt idx="61">
                  <c:v>19.4530968135</c:v>
                </c:pt>
                <c:pt idx="62">
                  <c:v>21.4268498135</c:v>
                </c:pt>
                <c:pt idx="63">
                  <c:v>21.83503440725</c:v>
                </c:pt>
                <c:pt idx="64">
                  <c:v>22.98430753849998</c:v>
                </c:pt>
                <c:pt idx="65">
                  <c:v>25.4809844885</c:v>
                </c:pt>
                <c:pt idx="66">
                  <c:v>27.64050551975</c:v>
                </c:pt>
                <c:pt idx="67">
                  <c:v>30.33222596975</c:v>
                </c:pt>
                <c:pt idx="68">
                  <c:v>33.00962854475</c:v>
                </c:pt>
                <c:pt idx="69">
                  <c:v>33.25279990725</c:v>
                </c:pt>
                <c:pt idx="70">
                  <c:v>33.43801780725</c:v>
                </c:pt>
                <c:pt idx="71">
                  <c:v>34.7811930135</c:v>
                </c:pt>
                <c:pt idx="72">
                  <c:v>36.10630288850001</c:v>
                </c:pt>
                <c:pt idx="73">
                  <c:v>37.60556573850001</c:v>
                </c:pt>
                <c:pt idx="74">
                  <c:v>40.24478063850001</c:v>
                </c:pt>
                <c:pt idx="75">
                  <c:v>42.95527730724999</c:v>
                </c:pt>
                <c:pt idx="76">
                  <c:v>44.948115801</c:v>
                </c:pt>
                <c:pt idx="77">
                  <c:v>47.7061423635</c:v>
                </c:pt>
                <c:pt idx="78">
                  <c:v>48.4499910135</c:v>
                </c:pt>
                <c:pt idx="79">
                  <c:v>48.45044658224993</c:v>
                </c:pt>
                <c:pt idx="80">
                  <c:v>48.45390890475</c:v>
                </c:pt>
                <c:pt idx="81">
                  <c:v>48.47143077974999</c:v>
                </c:pt>
                <c:pt idx="82">
                  <c:v>48.641890811</c:v>
                </c:pt>
                <c:pt idx="83">
                  <c:v>49.58182259224994</c:v>
                </c:pt>
                <c:pt idx="84">
                  <c:v>50.78100747974993</c:v>
                </c:pt>
                <c:pt idx="85">
                  <c:v>51.95625470474999</c:v>
                </c:pt>
                <c:pt idx="86">
                  <c:v>53.08959961724999</c:v>
                </c:pt>
                <c:pt idx="87">
                  <c:v>54.234397161</c:v>
                </c:pt>
                <c:pt idx="88">
                  <c:v>54.86916907974999</c:v>
                </c:pt>
                <c:pt idx="89">
                  <c:v>55.33877757974999</c:v>
                </c:pt>
                <c:pt idx="90">
                  <c:v>55.96818669225</c:v>
                </c:pt>
                <c:pt idx="91">
                  <c:v>56.66309090475</c:v>
                </c:pt>
                <c:pt idx="92">
                  <c:v>57.29221410475</c:v>
                </c:pt>
                <c:pt idx="93">
                  <c:v>60.4155216985</c:v>
                </c:pt>
                <c:pt idx="94">
                  <c:v>63.5925279985</c:v>
                </c:pt>
                <c:pt idx="95">
                  <c:v>66.7853345797499</c:v>
                </c:pt>
                <c:pt idx="96">
                  <c:v>69.98646099225</c:v>
                </c:pt>
                <c:pt idx="97">
                  <c:v>73.22255272349983</c:v>
                </c:pt>
                <c:pt idx="98">
                  <c:v>76.57228132349978</c:v>
                </c:pt>
                <c:pt idx="99">
                  <c:v>79.43200985474998</c:v>
                </c:pt>
                <c:pt idx="100">
                  <c:v>81.39054607975001</c:v>
                </c:pt>
                <c:pt idx="101">
                  <c:v>84.61945829224992</c:v>
                </c:pt>
                <c:pt idx="102">
                  <c:v>87.83889979224998</c:v>
                </c:pt>
                <c:pt idx="103">
                  <c:v>89.76363047975002</c:v>
                </c:pt>
                <c:pt idx="104">
                  <c:v>90.40107351100002</c:v>
                </c:pt>
                <c:pt idx="105">
                  <c:v>90.53741038600003</c:v>
                </c:pt>
                <c:pt idx="106">
                  <c:v>92.06754177350001</c:v>
                </c:pt>
                <c:pt idx="107">
                  <c:v>93.62359441100003</c:v>
                </c:pt>
                <c:pt idx="108">
                  <c:v>95.09040786100003</c:v>
                </c:pt>
                <c:pt idx="109">
                  <c:v>96.93902074225003</c:v>
                </c:pt>
                <c:pt idx="110">
                  <c:v>99.15798598600004</c:v>
                </c:pt>
                <c:pt idx="111">
                  <c:v>102.6410076610001</c:v>
                </c:pt>
                <c:pt idx="112">
                  <c:v>106.208341261</c:v>
                </c:pt>
                <c:pt idx="113">
                  <c:v>109.727792861</c:v>
                </c:pt>
                <c:pt idx="114">
                  <c:v>112.9424450485001</c:v>
                </c:pt>
                <c:pt idx="115">
                  <c:v>116.4047319485</c:v>
                </c:pt>
                <c:pt idx="116">
                  <c:v>118.0503330485001</c:v>
                </c:pt>
                <c:pt idx="117">
                  <c:v>121.1907202985001</c:v>
                </c:pt>
                <c:pt idx="118">
                  <c:v>126.875658711</c:v>
                </c:pt>
                <c:pt idx="119">
                  <c:v>132.7225164922501</c:v>
                </c:pt>
                <c:pt idx="120">
                  <c:v>138.43075399225</c:v>
                </c:pt>
                <c:pt idx="121">
                  <c:v>144.01413339225</c:v>
                </c:pt>
                <c:pt idx="122">
                  <c:v>146.62128492975</c:v>
                </c:pt>
                <c:pt idx="123">
                  <c:v>149.2035487297499</c:v>
                </c:pt>
                <c:pt idx="124">
                  <c:v>152.3685266797501</c:v>
                </c:pt>
                <c:pt idx="125">
                  <c:v>157.72642569225</c:v>
                </c:pt>
                <c:pt idx="126">
                  <c:v>163.1551075172501</c:v>
                </c:pt>
                <c:pt idx="127">
                  <c:v>167.4583632047501</c:v>
                </c:pt>
                <c:pt idx="128">
                  <c:v>168.2309560735001</c:v>
                </c:pt>
                <c:pt idx="129">
                  <c:v>168.2325907810001</c:v>
                </c:pt>
                <c:pt idx="130">
                  <c:v>168.9477480560001</c:v>
                </c:pt>
                <c:pt idx="131">
                  <c:v>172.7076698685001</c:v>
                </c:pt>
                <c:pt idx="132">
                  <c:v>175.3879871935001</c:v>
                </c:pt>
                <c:pt idx="133">
                  <c:v>179.8778870060001</c:v>
                </c:pt>
                <c:pt idx="134">
                  <c:v>185.2673654435001</c:v>
                </c:pt>
                <c:pt idx="135">
                  <c:v>195.6970251310001</c:v>
                </c:pt>
                <c:pt idx="136">
                  <c:v>201.2503581310001</c:v>
                </c:pt>
                <c:pt idx="137">
                  <c:v>211.0637651310001</c:v>
                </c:pt>
                <c:pt idx="138">
                  <c:v>215.1459948810001</c:v>
                </c:pt>
                <c:pt idx="139">
                  <c:v>225.2777993810001</c:v>
                </c:pt>
                <c:pt idx="140">
                  <c:v>234.1696503185001</c:v>
                </c:pt>
                <c:pt idx="141">
                  <c:v>243.7410996935001</c:v>
                </c:pt>
                <c:pt idx="142">
                  <c:v>246.4036848810001</c:v>
                </c:pt>
                <c:pt idx="143">
                  <c:v>247.7170356310001</c:v>
                </c:pt>
                <c:pt idx="144">
                  <c:v>252.8952503185002</c:v>
                </c:pt>
                <c:pt idx="145">
                  <c:v>259.0236568185001</c:v>
                </c:pt>
                <c:pt idx="146">
                  <c:v>264.3978328185001</c:v>
                </c:pt>
                <c:pt idx="147">
                  <c:v>278.1371188184995</c:v>
                </c:pt>
                <c:pt idx="148">
                  <c:v>291.8048432560002</c:v>
                </c:pt>
                <c:pt idx="149">
                  <c:v>305.1262241935002</c:v>
                </c:pt>
                <c:pt idx="150">
                  <c:v>318.4459697560001</c:v>
                </c:pt>
                <c:pt idx="151">
                  <c:v>330.5320251310002</c:v>
                </c:pt>
                <c:pt idx="152">
                  <c:v>343.2347170060002</c:v>
                </c:pt>
                <c:pt idx="153">
                  <c:v>348.0043716310002</c:v>
                </c:pt>
                <c:pt idx="154">
                  <c:v>348.3409140060002</c:v>
                </c:pt>
                <c:pt idx="155">
                  <c:v>355.4232391935002</c:v>
                </c:pt>
                <c:pt idx="156">
                  <c:v>362.5304565684995</c:v>
                </c:pt>
                <c:pt idx="157">
                  <c:v>370.2062115060002</c:v>
                </c:pt>
                <c:pt idx="158">
                  <c:v>375.8109865060003</c:v>
                </c:pt>
                <c:pt idx="159">
                  <c:v>389.7340630685002</c:v>
                </c:pt>
                <c:pt idx="160">
                  <c:v>395.1979677560003</c:v>
                </c:pt>
                <c:pt idx="161">
                  <c:v>395.7158365060002</c:v>
                </c:pt>
                <c:pt idx="162">
                  <c:v>395.7194343310003</c:v>
                </c:pt>
                <c:pt idx="163">
                  <c:v>396.6839540310002</c:v>
                </c:pt>
                <c:pt idx="164">
                  <c:v>400.8305291122502</c:v>
                </c:pt>
                <c:pt idx="165">
                  <c:v>406.9612718622502</c:v>
                </c:pt>
                <c:pt idx="166">
                  <c:v>419.8127884247503</c:v>
                </c:pt>
                <c:pt idx="167">
                  <c:v>424.9139124247503</c:v>
                </c:pt>
                <c:pt idx="168">
                  <c:v>426.0997261747504</c:v>
                </c:pt>
                <c:pt idx="169">
                  <c:v>431.6280835497503</c:v>
                </c:pt>
                <c:pt idx="170">
                  <c:v>438.9344662372503</c:v>
                </c:pt>
                <c:pt idx="171">
                  <c:v>447.3672718622503</c:v>
                </c:pt>
                <c:pt idx="172">
                  <c:v>457.0675376122502</c:v>
                </c:pt>
                <c:pt idx="173">
                  <c:v>468.1313501122502</c:v>
                </c:pt>
                <c:pt idx="174">
                  <c:v>490.3558460497503</c:v>
                </c:pt>
                <c:pt idx="175">
                  <c:v>513.078970049751</c:v>
                </c:pt>
                <c:pt idx="176">
                  <c:v>535.4639162997503</c:v>
                </c:pt>
                <c:pt idx="177">
                  <c:v>546.5569207997492</c:v>
                </c:pt>
                <c:pt idx="178">
                  <c:v>559.7103420497505</c:v>
                </c:pt>
                <c:pt idx="179">
                  <c:v>559.7106535497505</c:v>
                </c:pt>
                <c:pt idx="180">
                  <c:v>559.8416504247486</c:v>
                </c:pt>
                <c:pt idx="181">
                  <c:v>560.8782957247503</c:v>
                </c:pt>
                <c:pt idx="182">
                  <c:v>562.1811906435003</c:v>
                </c:pt>
                <c:pt idx="183">
                  <c:v>567.5644891435003</c:v>
                </c:pt>
                <c:pt idx="184">
                  <c:v>570.8449345810003</c:v>
                </c:pt>
                <c:pt idx="185">
                  <c:v>574.9581196434995</c:v>
                </c:pt>
                <c:pt idx="186">
                  <c:v>583.5526271434984</c:v>
                </c:pt>
                <c:pt idx="187">
                  <c:v>591.5874915185005</c:v>
                </c:pt>
                <c:pt idx="188">
                  <c:v>609.5277499560005</c:v>
                </c:pt>
                <c:pt idx="189">
                  <c:v>629.8003257060002</c:v>
                </c:pt>
                <c:pt idx="190">
                  <c:v>640.5532055810002</c:v>
                </c:pt>
                <c:pt idx="191">
                  <c:v>651.3905687060002</c:v>
                </c:pt>
                <c:pt idx="192">
                  <c:v>659.9893037060005</c:v>
                </c:pt>
                <c:pt idx="193">
                  <c:v>660.0048787060005</c:v>
                </c:pt>
                <c:pt idx="194">
                  <c:v>682.2526537060003</c:v>
                </c:pt>
                <c:pt idx="195">
                  <c:v>706.180793206001</c:v>
                </c:pt>
                <c:pt idx="196">
                  <c:v>730.0299785810004</c:v>
                </c:pt>
                <c:pt idx="197">
                  <c:v>739.7396560810004</c:v>
                </c:pt>
                <c:pt idx="198">
                  <c:v>750.9588125185005</c:v>
                </c:pt>
                <c:pt idx="199">
                  <c:v>761.2178091435004</c:v>
                </c:pt>
                <c:pt idx="200">
                  <c:v>770.7285716435006</c:v>
                </c:pt>
                <c:pt idx="201">
                  <c:v>794.8323248309993</c:v>
                </c:pt>
                <c:pt idx="202">
                  <c:v>820.8869246435004</c:v>
                </c:pt>
                <c:pt idx="203">
                  <c:v>844.6832273310006</c:v>
                </c:pt>
                <c:pt idx="204">
                  <c:v>867.2871135810004</c:v>
                </c:pt>
                <c:pt idx="205">
                  <c:v>890.9095603310004</c:v>
                </c:pt>
                <c:pt idx="206">
                  <c:v>915.3445548309996</c:v>
                </c:pt>
                <c:pt idx="207">
                  <c:v>924.3649328934993</c:v>
                </c:pt>
                <c:pt idx="208">
                  <c:v>933.3980323935004</c:v>
                </c:pt>
                <c:pt idx="209">
                  <c:v>957.8791733935004</c:v>
                </c:pt>
                <c:pt idx="210">
                  <c:v>981.0430253934996</c:v>
                </c:pt>
                <c:pt idx="211">
                  <c:v>994.0486120809996</c:v>
                </c:pt>
                <c:pt idx="212">
                  <c:v>1006.165339081</c:v>
                </c:pt>
                <c:pt idx="213">
                  <c:v>1012.743851956001</c:v>
                </c:pt>
                <c:pt idx="214">
                  <c:v>1041.044783956</c:v>
                </c:pt>
                <c:pt idx="215">
                  <c:v>1044.2169275185</c:v>
                </c:pt>
                <c:pt idx="216">
                  <c:v>1068.3017960185</c:v>
                </c:pt>
                <c:pt idx="217">
                  <c:v>1096.810704331</c:v>
                </c:pt>
                <c:pt idx="218">
                  <c:v>1114.774286331</c:v>
                </c:pt>
                <c:pt idx="219">
                  <c:v>1128.546980706</c:v>
                </c:pt>
                <c:pt idx="220">
                  <c:v>1138.035793581</c:v>
                </c:pt>
                <c:pt idx="221">
                  <c:v>1139.773941331</c:v>
                </c:pt>
                <c:pt idx="222">
                  <c:v>1167.374999581</c:v>
                </c:pt>
                <c:pt idx="223">
                  <c:v>1191.0925261435</c:v>
                </c:pt>
                <c:pt idx="224">
                  <c:v>1221.503286581</c:v>
                </c:pt>
                <c:pt idx="225">
                  <c:v>1249.695861081001</c:v>
                </c:pt>
                <c:pt idx="226">
                  <c:v>1274.473566768501</c:v>
                </c:pt>
                <c:pt idx="227">
                  <c:v>1306.0009267685</c:v>
                </c:pt>
                <c:pt idx="228">
                  <c:v>1336.697566331</c:v>
                </c:pt>
                <c:pt idx="229">
                  <c:v>1360.958031831</c:v>
                </c:pt>
                <c:pt idx="230">
                  <c:v>1361.093100456</c:v>
                </c:pt>
                <c:pt idx="231">
                  <c:v>1366.303872456</c:v>
                </c:pt>
                <c:pt idx="232">
                  <c:v>1377.194134956</c:v>
                </c:pt>
                <c:pt idx="233">
                  <c:v>1390.257165581001</c:v>
                </c:pt>
                <c:pt idx="234">
                  <c:v>1419.3292102685</c:v>
                </c:pt>
                <c:pt idx="235">
                  <c:v>1442.5632165185</c:v>
                </c:pt>
                <c:pt idx="236">
                  <c:v>1442.5652412685</c:v>
                </c:pt>
                <c:pt idx="237">
                  <c:v>1447.4426192685</c:v>
                </c:pt>
                <c:pt idx="238">
                  <c:v>1464.0470377685</c:v>
                </c:pt>
                <c:pt idx="239">
                  <c:v>1477.3026198935</c:v>
                </c:pt>
                <c:pt idx="240">
                  <c:v>1505.2423787685</c:v>
                </c:pt>
                <c:pt idx="241">
                  <c:v>1517.6541073935</c:v>
                </c:pt>
                <c:pt idx="242">
                  <c:v>1548.1487113935</c:v>
                </c:pt>
                <c:pt idx="243">
                  <c:v>1581.762859956001</c:v>
                </c:pt>
                <c:pt idx="244">
                  <c:v>1596.149454081001</c:v>
                </c:pt>
                <c:pt idx="245">
                  <c:v>1604.150275956</c:v>
                </c:pt>
                <c:pt idx="246">
                  <c:v>1635.3614912685</c:v>
                </c:pt>
                <c:pt idx="247">
                  <c:v>1646.547428456</c:v>
                </c:pt>
                <c:pt idx="248">
                  <c:v>1649.593164206</c:v>
                </c:pt>
                <c:pt idx="249">
                  <c:v>1684.594461206</c:v>
                </c:pt>
                <c:pt idx="250">
                  <c:v>1719.3552746435</c:v>
                </c:pt>
                <c:pt idx="251">
                  <c:v>1751.883356206</c:v>
                </c:pt>
                <c:pt idx="252">
                  <c:v>1770.576393331</c:v>
                </c:pt>
                <c:pt idx="253">
                  <c:v>1808.400080581</c:v>
                </c:pt>
                <c:pt idx="254">
                  <c:v>1819.5365115185</c:v>
                </c:pt>
                <c:pt idx="255">
                  <c:v>1819.926999018501</c:v>
                </c:pt>
                <c:pt idx="256">
                  <c:v>1853.147077831001</c:v>
                </c:pt>
                <c:pt idx="257">
                  <c:v>1874.942109831001</c:v>
                </c:pt>
                <c:pt idx="258">
                  <c:v>1909.061583706001</c:v>
                </c:pt>
                <c:pt idx="259">
                  <c:v>1933.552325581001</c:v>
                </c:pt>
                <c:pt idx="260">
                  <c:v>1960.291224143501</c:v>
                </c:pt>
                <c:pt idx="261">
                  <c:v>1980.641964143501</c:v>
                </c:pt>
                <c:pt idx="262">
                  <c:v>2019.086092643501</c:v>
                </c:pt>
                <c:pt idx="263">
                  <c:v>2038.681311643501</c:v>
                </c:pt>
                <c:pt idx="264">
                  <c:v>2076.210887268501</c:v>
                </c:pt>
                <c:pt idx="265">
                  <c:v>2085.291112268501</c:v>
                </c:pt>
                <c:pt idx="266">
                  <c:v>2090.606203393501</c:v>
                </c:pt>
                <c:pt idx="267">
                  <c:v>2122.344982893501</c:v>
                </c:pt>
                <c:pt idx="268">
                  <c:v>2163.626676143501</c:v>
                </c:pt>
                <c:pt idx="269">
                  <c:v>2202.054601081001</c:v>
                </c:pt>
                <c:pt idx="270">
                  <c:v>2238.657047018501</c:v>
                </c:pt>
                <c:pt idx="271">
                  <c:v>2277.838512706001</c:v>
                </c:pt>
                <c:pt idx="272">
                  <c:v>2312.835704581001</c:v>
                </c:pt>
                <c:pt idx="273">
                  <c:v>2326.866421081001</c:v>
                </c:pt>
                <c:pt idx="274">
                  <c:v>2366.933008456001</c:v>
                </c:pt>
                <c:pt idx="275">
                  <c:v>2405.117112331001</c:v>
                </c:pt>
                <c:pt idx="276">
                  <c:v>2443.706889330994</c:v>
                </c:pt>
                <c:pt idx="277">
                  <c:v>2484.492830331001</c:v>
                </c:pt>
                <c:pt idx="278">
                  <c:v>2501.885900081001</c:v>
                </c:pt>
                <c:pt idx="279">
                  <c:v>2539.603677331001</c:v>
                </c:pt>
                <c:pt idx="280">
                  <c:v>2580.366889955998</c:v>
                </c:pt>
                <c:pt idx="281">
                  <c:v>2621.419919956001</c:v>
                </c:pt>
                <c:pt idx="282">
                  <c:v>2644.280860455994</c:v>
                </c:pt>
                <c:pt idx="283">
                  <c:v>2685.457617143501</c:v>
                </c:pt>
                <c:pt idx="284">
                  <c:v>2726.841332206001</c:v>
                </c:pt>
                <c:pt idx="285">
                  <c:v>2767.476813143501</c:v>
                </c:pt>
                <c:pt idx="286">
                  <c:v>2807.831042956001</c:v>
                </c:pt>
                <c:pt idx="287">
                  <c:v>2843.789668455994</c:v>
                </c:pt>
                <c:pt idx="288">
                  <c:v>2883.619615956</c:v>
                </c:pt>
                <c:pt idx="289">
                  <c:v>2898.165075081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8007000"/>
        <c:axId val="2078001016"/>
      </c:lineChart>
      <c:dateAx>
        <c:axId val="2077992328"/>
        <c:scaling>
          <c:orientation val="minMax"/>
          <c:min val="42095.0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ja-JP"/>
          </a:p>
        </c:txPr>
        <c:crossAx val="2077995400"/>
        <c:crosses val="autoZero"/>
        <c:auto val="1"/>
        <c:lblOffset val="100"/>
        <c:baseTimeUnit val="days"/>
        <c:majorUnit val="2.0"/>
        <c:majorTimeUnit val="months"/>
      </c:dateAx>
      <c:valAx>
        <c:axId val="20779954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altLang="ja-JP" sz="1400"/>
                  <a:t>Ave. power (kW)</a:t>
                </a:r>
                <a:endParaRPr lang="ja-JP" altLang="en-US" sz="140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ja-JP"/>
          </a:p>
        </c:txPr>
        <c:crossAx val="2077992328"/>
        <c:crosses val="autoZero"/>
        <c:crossBetween val="between"/>
      </c:valAx>
      <c:valAx>
        <c:axId val="207800101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altLang="ja-JP" sz="1400"/>
                  <a:t>Accumulated power (kW*days)</a:t>
                </a:r>
                <a:endParaRPr lang="ja-JP" altLang="en-US" sz="14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ja-JP"/>
          </a:p>
        </c:txPr>
        <c:crossAx val="2078007000"/>
        <c:crosses val="max"/>
        <c:crossBetween val="between"/>
      </c:valAx>
      <c:dateAx>
        <c:axId val="207800700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078001016"/>
        <c:crosses val="autoZero"/>
        <c:auto val="1"/>
        <c:lblOffset val="100"/>
        <c:baseTimeUnit val="days"/>
      </c:dateAx>
    </c:plotArea>
    <c:legend>
      <c:legendPos val="l"/>
      <c:layout>
        <c:manualLayout>
          <c:xMode val="edge"/>
          <c:yMode val="edge"/>
          <c:x val="0.169529305602049"/>
          <c:y val="0.01046510076071"/>
          <c:w val="0.43264267105244"/>
          <c:h val="0.202601761644201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4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A1A37-9EA5-7D47-AC13-DCF014380064}" type="datetimeFigureOut">
              <a:rPr kumimoji="1" lang="ja-JP" altLang="en-US" smtClean="0"/>
              <a:t>16/06/01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0DAF0-48B6-C240-B396-15991EF455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9623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55F1-A02B-7444-98A6-AC7DC6F010A1}" type="datetimeFigureOut">
              <a:rPr kumimoji="1" lang="ja-JP" altLang="en-US" smtClean="0"/>
              <a:t>16/06/01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7547-0B97-8045-992B-7829C21A7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6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55F1-A02B-7444-98A6-AC7DC6F010A1}" type="datetimeFigureOut">
              <a:rPr kumimoji="1" lang="ja-JP" altLang="en-US" smtClean="0"/>
              <a:t>16/06/01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7547-0B97-8045-992B-7829C21A7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65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55F1-A02B-7444-98A6-AC7DC6F010A1}" type="datetimeFigureOut">
              <a:rPr kumimoji="1" lang="ja-JP" altLang="en-US" smtClean="0"/>
              <a:t>16/06/01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7547-0B97-8045-992B-7829C21A7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892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55F1-A02B-7444-98A6-AC7DC6F010A1}" type="datetimeFigureOut">
              <a:rPr kumimoji="1" lang="ja-JP" altLang="en-US" smtClean="0"/>
              <a:t>16/06/01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7547-0B97-8045-992B-7829C21A7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417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55F1-A02B-7444-98A6-AC7DC6F010A1}" type="datetimeFigureOut">
              <a:rPr kumimoji="1" lang="ja-JP" altLang="en-US" smtClean="0"/>
              <a:t>16/06/01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7547-0B97-8045-992B-7829C21A7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79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55F1-A02B-7444-98A6-AC7DC6F010A1}" type="datetimeFigureOut">
              <a:rPr kumimoji="1" lang="ja-JP" altLang="en-US" smtClean="0"/>
              <a:t>16/06/01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7547-0B97-8045-992B-7829C21A7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564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55F1-A02B-7444-98A6-AC7DC6F010A1}" type="datetimeFigureOut">
              <a:rPr kumimoji="1" lang="ja-JP" altLang="en-US" smtClean="0"/>
              <a:t>16/06/01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7547-0B97-8045-992B-7829C21A7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401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55F1-A02B-7444-98A6-AC7DC6F010A1}" type="datetimeFigureOut">
              <a:rPr kumimoji="1" lang="ja-JP" altLang="en-US" smtClean="0"/>
              <a:t>16/06/01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7547-0B97-8045-992B-7829C21A7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100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55F1-A02B-7444-98A6-AC7DC6F010A1}" type="datetimeFigureOut">
              <a:rPr kumimoji="1" lang="ja-JP" altLang="en-US" smtClean="0"/>
              <a:t>16/06/01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7547-0B97-8045-992B-7829C21A7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7410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55F1-A02B-7444-98A6-AC7DC6F010A1}" type="datetimeFigureOut">
              <a:rPr kumimoji="1" lang="ja-JP" altLang="en-US" smtClean="0"/>
              <a:t>16/06/01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7547-0B97-8045-992B-7829C21A7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4985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55F1-A02B-7444-98A6-AC7DC6F010A1}" type="datetimeFigureOut">
              <a:rPr kumimoji="1" lang="ja-JP" altLang="en-US" smtClean="0"/>
              <a:t>16/06/01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7547-0B97-8045-992B-7829C21A7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27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055F1-A02B-7444-98A6-AC7DC6F010A1}" type="datetimeFigureOut">
              <a:rPr kumimoji="1" lang="ja-JP" altLang="en-US" smtClean="0"/>
              <a:t>16/06/01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7547-0B97-8045-992B-7829C21A7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584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863264" y="478400"/>
            <a:ext cx="556880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4400" b="1" dirty="0" smtClean="0"/>
              <a:t>J-PARC Slow Extraction </a:t>
            </a:r>
            <a:endParaRPr kumimoji="1" lang="ja-JP" altLang="en-US" sz="44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63603" y="1821000"/>
            <a:ext cx="58684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Slow Extraction Workshop (</a:t>
            </a:r>
            <a:r>
              <a:rPr lang="en-US" altLang="ja-JP" sz="2800" dirty="0" smtClean="0"/>
              <a:t>Darmstadt)</a:t>
            </a:r>
            <a:endParaRPr lang="en-US" altLang="ja-JP" sz="2800" dirty="0"/>
          </a:p>
          <a:p>
            <a:r>
              <a:rPr kumimoji="1" lang="en-US" altLang="ja-JP" sz="2800" dirty="0" smtClean="0"/>
              <a:t>                   2016.06.01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90595" y="3501433"/>
            <a:ext cx="395102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       KEK/J-PARC</a:t>
            </a:r>
          </a:p>
          <a:p>
            <a:endParaRPr lang="en-US" altLang="ja-JP" sz="3600" dirty="0"/>
          </a:p>
          <a:p>
            <a:r>
              <a:rPr kumimoji="1" lang="en-US" altLang="ja-JP" sz="3600" dirty="0" smtClean="0"/>
              <a:t>Masahito </a:t>
            </a:r>
            <a:r>
              <a:rPr kumimoji="1" lang="en-US" altLang="ja-JP" sz="3600" dirty="0" err="1" smtClean="0"/>
              <a:t>Tomizawa</a:t>
            </a:r>
            <a:r>
              <a:rPr kumimoji="1" lang="en-US" altLang="ja-JP" sz="3600" dirty="0" smtClean="0"/>
              <a:t>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29135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034" y="200380"/>
            <a:ext cx="4981327" cy="4059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067"/>
          <p:cNvPicPr>
            <a:picLocks noChangeAspect="1" noChangeArrowheads="1"/>
          </p:cNvPicPr>
          <p:nvPr/>
        </p:nvPicPr>
        <p:blipFill>
          <a:blip r:embed="rId3"/>
          <a:srcRect t="4532" b="6678"/>
          <a:stretch>
            <a:fillRect/>
          </a:stretch>
        </p:blipFill>
        <p:spPr bwMode="auto">
          <a:xfrm>
            <a:off x="4506358" y="2829056"/>
            <a:ext cx="4465037" cy="389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894115" y="338954"/>
            <a:ext cx="335761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Resonant </a:t>
            </a:r>
            <a:r>
              <a:rPr lang="en-US" altLang="ja-JP" sz="2000" dirty="0" err="1" smtClean="0"/>
              <a:t>Sextupoles</a:t>
            </a:r>
            <a:r>
              <a:rPr lang="en-US" altLang="ja-JP" sz="2000" dirty="0" smtClean="0"/>
              <a:t> </a:t>
            </a:r>
            <a:r>
              <a:rPr kumimoji="1" lang="en-US" altLang="ja-JP" sz="2000" dirty="0" smtClean="0"/>
              <a:t> (RSX1-8)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20187" y="2829056"/>
            <a:ext cx="297326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Bump Magnets</a:t>
            </a:r>
            <a:r>
              <a:rPr kumimoji="1" lang="en-US" altLang="ja-JP" sz="2000" dirty="0" smtClean="0"/>
              <a:t> (sbmp1-4)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1422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rcRect b="8618"/>
          <a:stretch>
            <a:fillRect/>
          </a:stretch>
        </p:blipFill>
        <p:spPr>
          <a:xfrm>
            <a:off x="1487688" y="3731034"/>
            <a:ext cx="3148808" cy="210959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96" y="3650400"/>
            <a:ext cx="2854328" cy="209900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496" y="1536302"/>
            <a:ext cx="2821416" cy="2114098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671953" y="5749405"/>
            <a:ext cx="778827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residual radioactivity  improvement by SX collimator </a:t>
            </a:r>
          </a:p>
          <a:p>
            <a:r>
              <a:rPr kumimoji="1" lang="en-US" altLang="ja-JP" dirty="0" smtClean="0"/>
              <a:t>900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/>
              <a:t>Sv/h  -&gt; 150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/>
              <a:t>Sv/h  @downstream </a:t>
            </a:r>
            <a:r>
              <a:rPr kumimoji="1" lang="en-US" altLang="ja-JP" dirty="0" err="1" smtClean="0"/>
              <a:t>quadrupole</a:t>
            </a:r>
            <a:r>
              <a:rPr kumimoji="1" lang="en-US" altLang="ja-JP" dirty="0" smtClean="0"/>
              <a:t> duct (on contact,  4hr. cooling) 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62090" y="188938"/>
            <a:ext cx="262138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 smtClean="0"/>
              <a:t>Slow Collimators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67550" y="973768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scrape  beam hallo produced by hitting on the ESS ribbons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192" y="1536150"/>
            <a:ext cx="2845796" cy="21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2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0" y="170792"/>
            <a:ext cx="9144000" cy="6663920"/>
            <a:chOff x="2935185" y="11771216"/>
            <a:chExt cx="9144000" cy="6663920"/>
          </a:xfrm>
        </p:grpSpPr>
        <p:pic>
          <p:nvPicPr>
            <p:cNvPr id="6" name="図 5" descr="R0012343_RQ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3958" y="15940770"/>
              <a:ext cx="3294770" cy="2471078"/>
            </a:xfrm>
            <a:prstGeom prst="rect">
              <a:avLst/>
            </a:prstGeom>
          </p:spPr>
        </p:pic>
        <p:pic>
          <p:nvPicPr>
            <p:cNvPr id="7" name="図 6" descr="R0012337_EQ1s.jpg"/>
            <p:cNvPicPr>
              <a:picLocks noChangeAspect="1"/>
            </p:cNvPicPr>
            <p:nvPr/>
          </p:nvPicPr>
          <p:blipFill>
            <a:blip r:embed="rId3"/>
            <a:srcRect r="10914"/>
            <a:stretch>
              <a:fillRect/>
            </a:stretch>
          </p:blipFill>
          <p:spPr>
            <a:xfrm>
              <a:off x="2935185" y="15940770"/>
              <a:ext cx="2935185" cy="2471078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5130" y="15940770"/>
              <a:ext cx="3304055" cy="2494366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9200906" y="16049176"/>
              <a:ext cx="894762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800" dirty="0" smtClean="0">
                  <a:solidFill>
                    <a:schemeClr val="bg1"/>
                  </a:solidFill>
                </a:rPr>
                <a:t>RQ P.S.</a:t>
              </a:r>
              <a:endParaRPr kumimoji="1" lang="ja-JP" alt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0463262" y="16049176"/>
              <a:ext cx="851821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800" dirty="0" smtClean="0">
                  <a:solidFill>
                    <a:schemeClr val="bg1"/>
                  </a:solidFill>
                </a:rPr>
                <a:t>E</a:t>
              </a:r>
              <a:r>
                <a:rPr kumimoji="1" lang="en-US" altLang="ja-JP" sz="1800" dirty="0" smtClean="0">
                  <a:solidFill>
                    <a:schemeClr val="bg1"/>
                  </a:solidFill>
                </a:rPr>
                <a:t>Q P.S.</a:t>
              </a:r>
              <a:endParaRPr kumimoji="1" lang="ja-JP" alt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279634" y="15940769"/>
              <a:ext cx="636750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1800" dirty="0" smtClean="0">
                  <a:solidFill>
                    <a:schemeClr val="bg1"/>
                  </a:solidFill>
                </a:rPr>
                <a:t>E</a:t>
              </a:r>
              <a:r>
                <a:rPr kumimoji="1" lang="en-US" altLang="ja-JP" sz="1800" dirty="0" smtClean="0">
                  <a:solidFill>
                    <a:schemeClr val="bg1"/>
                  </a:solidFill>
                </a:rPr>
                <a:t>Q-1</a:t>
              </a:r>
              <a:endParaRPr kumimoji="1" lang="ja-JP" alt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7211565" y="16049176"/>
              <a:ext cx="466794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1800" dirty="0" smtClean="0">
                  <a:solidFill>
                    <a:schemeClr val="bg1"/>
                  </a:solidFill>
                </a:rPr>
                <a:t>R</a:t>
              </a:r>
              <a:r>
                <a:rPr kumimoji="1" lang="en-US" altLang="ja-JP" sz="1800" dirty="0" smtClean="0">
                  <a:solidFill>
                    <a:schemeClr val="bg1"/>
                  </a:solidFill>
                </a:rPr>
                <a:t>Q</a:t>
              </a:r>
              <a:endParaRPr kumimoji="1" lang="ja-JP" alt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4611587" y="11771216"/>
              <a:ext cx="5335977" cy="52322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solidFill>
                    <a:schemeClr val="tx1"/>
                  </a:solidFill>
                  <a:latin typeface="ヒラギノ丸ゴ Pro W4"/>
                  <a:ea typeface="ヒラギノ丸ゴ Pro W4"/>
                  <a:cs typeface="ヒラギノ丸ゴ Pro W4"/>
                </a:rPr>
                <a:t>Beam Spill Feedback System</a:t>
              </a:r>
            </a:p>
          </p:txBody>
        </p:sp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54266" y="13447616"/>
              <a:ext cx="5824919" cy="2537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3685959" y="12457016"/>
              <a:ext cx="7629124" cy="120032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1800" dirty="0" smtClean="0"/>
                <a:t>A beam intensity monitor is placed in external beam line.</a:t>
              </a:r>
            </a:p>
            <a:p>
              <a:r>
                <a:rPr lang="en-US" altLang="ja-JP" sz="1800" dirty="0" smtClean="0"/>
                <a:t>U</a:t>
              </a:r>
              <a:r>
                <a:rPr kumimoji="1" lang="en-US" altLang="ja-JP" sz="1800" dirty="0" smtClean="0"/>
                <a:t>niform </a:t>
              </a:r>
              <a:r>
                <a:rPr kumimoji="1" lang="en-US" altLang="ja-JP" sz="1800" dirty="0"/>
                <a:t>beam spill shape is obtained from tune modulation by quadrupoles EQ</a:t>
              </a:r>
            </a:p>
            <a:p>
              <a:r>
                <a:rPr lang="en-US" altLang="ja-JP" sz="1800" dirty="0" smtClean="0"/>
                <a:t>Tune ripples are </a:t>
              </a:r>
              <a:r>
                <a:rPr lang="en-US" altLang="ja-JP" sz="1800" dirty="0"/>
                <a:t>compensated</a:t>
              </a:r>
              <a:r>
                <a:rPr kumimoji="1" lang="en-US" altLang="ja-JP" sz="1800" dirty="0"/>
                <a:t> </a:t>
              </a:r>
              <a:r>
                <a:rPr lang="en-US" altLang="ja-JP" sz="1800" dirty="0"/>
                <a:t>by quadrupole RQ (and EQ</a:t>
              </a:r>
              <a:r>
                <a:rPr lang="en-US" altLang="ja-JP" sz="1800" dirty="0" smtClean="0"/>
                <a:t>)</a:t>
              </a:r>
            </a:p>
            <a:p>
              <a:r>
                <a:rPr lang="en-US" altLang="ja-JP" dirty="0"/>
                <a:t>A DSP processes  EQ and RQ current </a:t>
              </a:r>
              <a:r>
                <a:rPr lang="en-US" altLang="ja-JP" dirty="0" smtClean="0"/>
                <a:t>values </a:t>
              </a:r>
              <a:r>
                <a:rPr lang="en-US" altLang="ja-JP" dirty="0"/>
                <a:t>from the monitor </a:t>
              </a:r>
              <a:r>
                <a:rPr lang="en-US" altLang="ja-JP" dirty="0" smtClean="0"/>
                <a:t>signal</a:t>
              </a:r>
              <a:endParaRPr lang="ja-JP" altLang="en-US" dirty="0"/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7585" y="13828616"/>
              <a:ext cx="3122656" cy="1600200"/>
            </a:xfrm>
            <a:prstGeom prst="rect">
              <a:avLst/>
            </a:prstGeom>
          </p:spPr>
        </p:pic>
      </p:grp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5983543" y="4841372"/>
            <a:ext cx="1308667" cy="19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01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647571" y="1845749"/>
            <a:ext cx="979705" cy="64630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15" tIns="45707" rIns="91415" bIns="45707" rtlCol="0">
            <a:spAutoFit/>
          </a:bodyPr>
          <a:lstStyle/>
          <a:p>
            <a:r>
              <a:rPr lang="en-US" altLang="ja-JP"/>
              <a:t>Bump</a:t>
            </a:r>
          </a:p>
          <a:p>
            <a:r>
              <a:rPr lang="en-US" altLang="ja-JP"/>
              <a:t>DSP unit</a:t>
            </a:r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74544" y="2018433"/>
            <a:ext cx="568622" cy="36930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15" tIns="45707" rIns="91415" bIns="45707" rtlCol="0">
            <a:spAutoFit/>
          </a:bodyPr>
          <a:lstStyle/>
          <a:p>
            <a:r>
              <a:rPr lang="en-US" altLang="ja-JP"/>
              <a:t>D/O</a:t>
            </a:r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01862" y="2018433"/>
            <a:ext cx="552166" cy="36930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15" tIns="45707" rIns="91415" bIns="45707" rtlCol="0">
            <a:spAutoFit/>
          </a:bodyPr>
          <a:lstStyle/>
          <a:p>
            <a:r>
              <a:rPr lang="en-US" altLang="ja-JP"/>
              <a:t>O/A</a:t>
            </a:r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853728" y="2030414"/>
            <a:ext cx="1097463" cy="36930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15" tIns="45707" rIns="91415" bIns="45707" rtlCol="0">
            <a:spAutoFit/>
          </a:bodyPr>
          <a:lstStyle/>
          <a:p>
            <a:r>
              <a:rPr lang="en-US" altLang="ja-JP"/>
              <a:t>SBMP P.S.</a:t>
            </a:r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10265" y="1845749"/>
            <a:ext cx="979705" cy="64630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15" tIns="45707" rIns="91415" bIns="45707" rtlCol="0">
            <a:spAutoFit/>
          </a:bodyPr>
          <a:lstStyle/>
          <a:p>
            <a:r>
              <a:rPr lang="en-US" altLang="ja-JP"/>
              <a:t>Spill</a:t>
            </a:r>
            <a:endParaRPr kumimoji="1" lang="en-US" altLang="ja-JP"/>
          </a:p>
          <a:p>
            <a:r>
              <a:rPr lang="en-US" altLang="ja-JP"/>
              <a:t>DSP unit</a:t>
            </a:r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3002000" y="1987429"/>
            <a:ext cx="633733" cy="670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stCxn id="5" idx="3"/>
          </p:cNvCxnSpPr>
          <p:nvPr/>
        </p:nvCxnSpPr>
        <p:spPr>
          <a:xfrm>
            <a:off x="5543166" y="2203086"/>
            <a:ext cx="364797" cy="1602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>
            <a:endCxn id="7" idx="1"/>
          </p:cNvCxnSpPr>
          <p:nvPr/>
        </p:nvCxnSpPr>
        <p:spPr>
          <a:xfrm>
            <a:off x="7441447" y="2208839"/>
            <a:ext cx="412281" cy="62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2888980" y="1476416"/>
            <a:ext cx="758541" cy="369306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r>
              <a:rPr lang="en-US" altLang="ja-JP"/>
              <a:t>digital</a:t>
            </a:r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2990020" y="2393046"/>
            <a:ext cx="246884" cy="670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rot="5400000" flipH="1" flipV="1">
            <a:off x="2797533" y="2838559"/>
            <a:ext cx="878182" cy="559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10719" y="1815085"/>
            <a:ext cx="1364927" cy="369306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91415" tIns="45707" rIns="91415" bIns="45707" rtlCol="0">
            <a:spAutoFit/>
          </a:bodyPr>
          <a:lstStyle/>
          <a:p>
            <a:r>
              <a:rPr lang="en-US" altLang="ja-JP" dirty="0"/>
              <a:t>spill monitor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0718" y="2122747"/>
            <a:ext cx="686405" cy="369306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91415" tIns="45707" rIns="91415" bIns="45707" rtlCol="0">
            <a:spAutoFit/>
          </a:bodyPr>
          <a:lstStyle/>
          <a:p>
            <a:r>
              <a:rPr lang="en-US" altLang="ja-JP"/>
              <a:t>DCCT</a:t>
            </a:r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2998655" y="2211561"/>
            <a:ext cx="441356" cy="6859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rot="5400000" flipH="1" flipV="1">
            <a:off x="3163585" y="2488713"/>
            <a:ext cx="521732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2874834" y="3317551"/>
            <a:ext cx="1076611" cy="369306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91415" tIns="45707" rIns="91415" bIns="45707" rtlCol="0">
            <a:spAutoFit/>
          </a:bodyPr>
          <a:lstStyle/>
          <a:p>
            <a:r>
              <a:rPr lang="en-US" altLang="ja-JP"/>
              <a:t>to RQ P.S.</a:t>
            </a:r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338723" y="2822942"/>
            <a:ext cx="1062635" cy="369306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91415" tIns="45707" rIns="91415" bIns="45707" rtlCol="0">
            <a:spAutoFit/>
          </a:bodyPr>
          <a:lstStyle/>
          <a:p>
            <a:r>
              <a:rPr lang="en-US" altLang="ja-JP"/>
              <a:t>to EQ P.S.</a:t>
            </a:r>
            <a:endParaRPr kumimoji="1" lang="ja-JP" altLang="en-US"/>
          </a:p>
        </p:txBody>
      </p:sp>
      <p:cxnSp>
        <p:nvCxnSpPr>
          <p:cNvPr id="21" name="直線コネクタ 20"/>
          <p:cNvCxnSpPr/>
          <p:nvPr/>
        </p:nvCxnSpPr>
        <p:spPr>
          <a:xfrm flipV="1">
            <a:off x="1433089" y="2007872"/>
            <a:ext cx="569280" cy="33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770825" y="2319395"/>
            <a:ext cx="1243525" cy="119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731541" y="2927076"/>
            <a:ext cx="1522417" cy="33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158834" y="2724077"/>
            <a:ext cx="587107" cy="369306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r>
              <a:rPr lang="en-US" altLang="ja-JP"/>
              <a:t>gate</a:t>
            </a:r>
            <a:endParaRPr lang="ja-JP" altLang="en-US"/>
          </a:p>
        </p:txBody>
      </p:sp>
      <p:cxnSp>
        <p:nvCxnSpPr>
          <p:cNvPr id="25" name="直線コネクタ 24"/>
          <p:cNvCxnSpPr/>
          <p:nvPr/>
        </p:nvCxnSpPr>
        <p:spPr>
          <a:xfrm rot="16200000" flipV="1">
            <a:off x="2042278" y="2710797"/>
            <a:ext cx="451580" cy="4262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>
            <a:off x="5369842" y="2509443"/>
            <a:ext cx="815460" cy="369306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r>
              <a:rPr lang="en-US" altLang="ja-JP" dirty="0"/>
              <a:t>optical 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6462710" y="2200819"/>
            <a:ext cx="352416" cy="73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6792532" y="2024773"/>
            <a:ext cx="634784" cy="36930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15" tIns="45707" rIns="91415" bIns="45707" rtlCol="0">
            <a:spAutoFit/>
          </a:bodyPr>
          <a:lstStyle/>
          <a:p>
            <a:r>
              <a:rPr lang="en-US" altLang="ja-JP"/>
              <a:t>AMP</a:t>
            </a:r>
            <a:endParaRPr kumimoji="1" lang="ja-JP" altLang="en-US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2"/>
          <a:srcRect l="43994" t="28768" r="2171" b="18532"/>
          <a:stretch>
            <a:fillRect/>
          </a:stretch>
        </p:blipFill>
        <p:spPr>
          <a:xfrm>
            <a:off x="4826000" y="3924812"/>
            <a:ext cx="3771900" cy="2768088"/>
          </a:xfrm>
          <a:prstGeom prst="rect">
            <a:avLst/>
          </a:prstGeom>
        </p:spPr>
      </p:pic>
      <p:pic>
        <p:nvPicPr>
          <p:cNvPr id="33" name="図 32" descr="fl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41" y="3878638"/>
            <a:ext cx="3983549" cy="2979363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1818226" y="4241364"/>
            <a:ext cx="1289410" cy="3693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15" tIns="45707" rIns="91415" bIns="45707" rtlCol="0">
            <a:spAutoFit/>
          </a:bodyPr>
          <a:lstStyle/>
          <a:p>
            <a:r>
              <a:rPr lang="en-US" altLang="ja-JP"/>
              <a:t>fixed </a:t>
            </a:r>
            <a:r>
              <a:rPr kumimoji="1" lang="en-US" altLang="ja-JP"/>
              <a:t> bump</a:t>
            </a:r>
            <a:endParaRPr kumimoji="1" lang="ja-JP" altLang="en-US"/>
          </a:p>
        </p:txBody>
      </p:sp>
      <p:cxnSp>
        <p:nvCxnSpPr>
          <p:cNvPr id="35" name="直線コネクタ 34"/>
          <p:cNvCxnSpPr/>
          <p:nvPr/>
        </p:nvCxnSpPr>
        <p:spPr>
          <a:xfrm>
            <a:off x="4607842" y="2204644"/>
            <a:ext cx="352416" cy="73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2133600" y="762001"/>
            <a:ext cx="4942328" cy="646305"/>
          </a:xfrm>
          <a:prstGeom prst="rect">
            <a:avLst/>
          </a:prstGeom>
          <a:noFill/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15" tIns="45707" rIns="91415" bIns="45707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Dynamic bump  parameters are processed </a:t>
            </a:r>
            <a:r>
              <a:rPr lang="en-US" altLang="ja-JP" dirty="0" smtClean="0">
                <a:solidFill>
                  <a:schemeClr val="tx1"/>
                </a:solidFill>
              </a:rPr>
              <a:t>by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 a DSP from QFN pattern and real </a:t>
            </a:r>
            <a:r>
              <a:rPr lang="en-US" altLang="ja-JP" dirty="0">
                <a:solidFill>
                  <a:schemeClr val="tx1"/>
                </a:solidFill>
              </a:rPr>
              <a:t>time </a:t>
            </a:r>
            <a:r>
              <a:rPr lang="en-US" altLang="ja-JP" dirty="0" smtClean="0">
                <a:solidFill>
                  <a:schemeClr val="tx1"/>
                </a:solidFill>
              </a:rPr>
              <a:t>EQ currents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514600" y="165100"/>
            <a:ext cx="350977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tx1"/>
                </a:solidFill>
              </a:rPr>
              <a:t>Dynamic Bump System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903826" y="3411589"/>
            <a:ext cx="1828800" cy="444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>
                <a:solidFill>
                  <a:schemeClr val="tx1"/>
                </a:solidFill>
              </a:rPr>
              <a:t>efficiency 98.3%</a:t>
            </a:r>
            <a:endParaRPr lang="ja-JP" altLang="en-US" b="1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/>
          <a:srcRect l="50319" t="55524" r="3517" b="17296"/>
          <a:stretch/>
        </p:blipFill>
        <p:spPr>
          <a:xfrm>
            <a:off x="4779436" y="4026034"/>
            <a:ext cx="4026191" cy="2666866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6128526" y="3509306"/>
            <a:ext cx="172520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+mj-lt"/>
              </a:rPr>
              <a:t>efficiency 99.5%</a:t>
            </a: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en-US" altLang="ja-JP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580772" y="4241364"/>
            <a:ext cx="2465664" cy="3693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15" tIns="45707" rIns="91415" bIns="45707" rtlCol="0">
            <a:spAutoFit/>
          </a:bodyPr>
          <a:lstStyle/>
          <a:p>
            <a:r>
              <a:rPr lang="en-US" altLang="ja-JP" dirty="0"/>
              <a:t>real time </a:t>
            </a:r>
            <a:r>
              <a:rPr kumimoji="1" lang="en-US" altLang="ja-JP" dirty="0"/>
              <a:t>dynamic bump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1445" y="348675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Loss  -&gt; 1/3.4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22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77800" y="234433"/>
            <a:ext cx="508775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indent="-342900"/>
            <a:r>
              <a:rPr lang="en-US" altLang="ja-JP" sz="2400" dirty="0" smtClean="0"/>
              <a:t>Transverse </a:t>
            </a:r>
            <a:r>
              <a:rPr lang="en-US" altLang="ja-JP" sz="2400" dirty="0" smtClean="0"/>
              <a:t>System (D1 strip </a:t>
            </a:r>
            <a:r>
              <a:rPr lang="en-US" altLang="ja-JP" sz="2400" dirty="0" smtClean="0"/>
              <a:t>line kicker)</a:t>
            </a:r>
            <a:endParaRPr lang="en-US" altLang="ja-JP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39800" y="1270000"/>
            <a:ext cx="12433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/>
              <a:t>500W AMP</a:t>
            </a:r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52500" y="1790700"/>
            <a:ext cx="12433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/>
              <a:t>500W AMP</a:t>
            </a:r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52500" y="2374900"/>
            <a:ext cx="12433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/>
              <a:t>500W AMP</a:t>
            </a:r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65200" y="2895600"/>
            <a:ext cx="12433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/>
              <a:t>500W AMP</a:t>
            </a:r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603500" y="1524000"/>
            <a:ext cx="10773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/>
              <a:t>combiner</a:t>
            </a:r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215960" y="3873500"/>
            <a:ext cx="668268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indent="-342900"/>
            <a:r>
              <a:rPr lang="en-US" altLang="ja-JP" sz="2400" dirty="0" smtClean="0"/>
              <a:t>Transverse </a:t>
            </a:r>
            <a:r>
              <a:rPr lang="en-US" altLang="ja-JP" sz="2400" dirty="0"/>
              <a:t>RF </a:t>
            </a:r>
            <a:r>
              <a:rPr lang="en-US" altLang="ja-JP" sz="2400" dirty="0" smtClean="0"/>
              <a:t>System </a:t>
            </a:r>
            <a:r>
              <a:rPr lang="en-US" altLang="ja-JP" sz="2400" dirty="0" smtClean="0"/>
              <a:t>(D3 strip </a:t>
            </a:r>
            <a:r>
              <a:rPr lang="en-US" altLang="ja-JP" sz="2400" dirty="0" smtClean="0"/>
              <a:t>line kickers in series) </a:t>
            </a:r>
            <a:endParaRPr lang="en-US" altLang="ja-JP" sz="24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82646" y="4757222"/>
            <a:ext cx="111430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r>
              <a:rPr lang="en-US" altLang="ja-JP" dirty="0" smtClean="0"/>
              <a:t>kW </a:t>
            </a:r>
            <a:r>
              <a:rPr lang="en-US" altLang="ja-JP" dirty="0"/>
              <a:t>AMP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08046" y="5637768"/>
            <a:ext cx="111430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r>
              <a:rPr lang="en-US" altLang="ja-JP" dirty="0" smtClean="0"/>
              <a:t>kW </a:t>
            </a:r>
            <a:r>
              <a:rPr lang="en-US" altLang="ja-JP" dirty="0"/>
              <a:t>AMP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2067538" y="5054600"/>
            <a:ext cx="12573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/>
          <p:cNvCxnSpPr/>
          <p:nvPr/>
        </p:nvCxnSpPr>
        <p:spPr>
          <a:xfrm>
            <a:off x="2219938" y="5219700"/>
            <a:ext cx="927100" cy="1588"/>
          </a:xfrm>
          <a:prstGeom prst="line">
            <a:avLst/>
          </a:prstGeom>
          <a:ln w="571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2219938" y="5575300"/>
            <a:ext cx="927100" cy="1588"/>
          </a:xfrm>
          <a:prstGeom prst="line">
            <a:avLst/>
          </a:prstGeom>
          <a:ln w="571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1496953" y="4927600"/>
            <a:ext cx="771223" cy="127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rot="5400000" flipH="1" flipV="1">
            <a:off x="2098097" y="5086747"/>
            <a:ext cx="292894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rot="5400000" flipH="1" flipV="1">
            <a:off x="2987097" y="5074047"/>
            <a:ext cx="292894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3134338" y="4940300"/>
            <a:ext cx="533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>
            <a:off x="4007751" y="5029200"/>
            <a:ext cx="12573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" name="直線コネクタ 39"/>
          <p:cNvCxnSpPr/>
          <p:nvPr/>
        </p:nvCxnSpPr>
        <p:spPr>
          <a:xfrm>
            <a:off x="4160151" y="5194300"/>
            <a:ext cx="927100" cy="1588"/>
          </a:xfrm>
          <a:prstGeom prst="line">
            <a:avLst/>
          </a:prstGeom>
          <a:ln w="571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4160151" y="5588000"/>
            <a:ext cx="927100" cy="1588"/>
          </a:xfrm>
          <a:prstGeom prst="line">
            <a:avLst/>
          </a:prstGeom>
          <a:ln w="571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rot="5400000" flipH="1" flipV="1">
            <a:off x="4012910" y="5061347"/>
            <a:ext cx="292894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rot="5400000" flipH="1" flipV="1">
            <a:off x="4914610" y="5061347"/>
            <a:ext cx="292894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 flipV="1">
            <a:off x="5061851" y="4915694"/>
            <a:ext cx="1100003" cy="1190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7538756" y="4678402"/>
            <a:ext cx="14657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/>
              <a:t>matched load</a:t>
            </a:r>
            <a:endParaRPr kumimoji="1" lang="ja-JP" altLang="en-US"/>
          </a:p>
        </p:txBody>
      </p:sp>
      <p:cxnSp>
        <p:nvCxnSpPr>
          <p:cNvPr id="50" name="直線コネクタ 49"/>
          <p:cNvCxnSpPr/>
          <p:nvPr/>
        </p:nvCxnSpPr>
        <p:spPr>
          <a:xfrm>
            <a:off x="3631992" y="4940300"/>
            <a:ext cx="533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7513159" y="5689600"/>
            <a:ext cx="14657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/>
              <a:t>matched load</a:t>
            </a:r>
            <a:endParaRPr kumimoji="1" lang="ja-JP" altLang="en-US"/>
          </a:p>
        </p:txBody>
      </p:sp>
      <p:cxnSp>
        <p:nvCxnSpPr>
          <p:cNvPr id="51" name="直線コネクタ 50"/>
          <p:cNvCxnSpPr/>
          <p:nvPr/>
        </p:nvCxnSpPr>
        <p:spPr>
          <a:xfrm>
            <a:off x="1522353" y="5831682"/>
            <a:ext cx="68620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 rot="16200000" flipH="1">
            <a:off x="2086721" y="5683646"/>
            <a:ext cx="292894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 rot="16200000" flipH="1">
            <a:off x="3012497" y="5714206"/>
            <a:ext cx="292894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flipV="1">
            <a:off x="3160138" y="5859859"/>
            <a:ext cx="533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 rot="16200000" flipH="1">
            <a:off x="4011322" y="5721747"/>
            <a:ext cx="292894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 rot="16200000" flipH="1">
            <a:off x="4941598" y="5682853"/>
            <a:ext cx="292894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flipV="1">
            <a:off x="5088839" y="5830094"/>
            <a:ext cx="1073015" cy="317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 flipV="1">
            <a:off x="3680838" y="5858271"/>
            <a:ext cx="476137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287031" y="4373602"/>
            <a:ext cx="1330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0.1</a:t>
            </a:r>
            <a:r>
              <a:rPr kumimoji="1" lang="en-US" altLang="ja-JP" dirty="0" smtClean="0"/>
              <a:t>-100MHz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863600" y="863600"/>
            <a:ext cx="144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0.01-200MHz</a:t>
            </a:r>
            <a:endParaRPr kumimoji="1" lang="ja-JP" altLang="en-US"/>
          </a:p>
        </p:txBody>
      </p:sp>
      <p:sp>
        <p:nvSpPr>
          <p:cNvPr id="64" name="正方形/長方形 63"/>
          <p:cNvSpPr/>
          <p:nvPr/>
        </p:nvSpPr>
        <p:spPr>
          <a:xfrm>
            <a:off x="1902438" y="4686300"/>
            <a:ext cx="1524000" cy="127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正方形/長方形 64"/>
          <p:cNvSpPr/>
          <p:nvPr/>
        </p:nvSpPr>
        <p:spPr>
          <a:xfrm>
            <a:off x="1927838" y="6019800"/>
            <a:ext cx="1524000" cy="127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/>
          <p:cNvSpPr/>
          <p:nvPr/>
        </p:nvSpPr>
        <p:spPr>
          <a:xfrm>
            <a:off x="3797092" y="4673600"/>
            <a:ext cx="1524000" cy="127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/>
          <p:cNvSpPr/>
          <p:nvPr/>
        </p:nvSpPr>
        <p:spPr>
          <a:xfrm>
            <a:off x="3822492" y="6007100"/>
            <a:ext cx="1524000" cy="127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四角形吹き出し 67"/>
          <p:cNvSpPr/>
          <p:nvPr/>
        </p:nvSpPr>
        <p:spPr>
          <a:xfrm>
            <a:off x="4101892" y="6337300"/>
            <a:ext cx="1308100" cy="317500"/>
          </a:xfrm>
          <a:prstGeom prst="wedgeRectCallout">
            <a:avLst>
              <a:gd name="adj1" fmla="val -13041"/>
              <a:gd name="adj2" fmla="val -1015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solenoid(+)</a:t>
            </a:r>
            <a:endParaRPr kumimoji="1" lang="ja-JP" altLang="en-US"/>
          </a:p>
        </p:txBody>
      </p:sp>
      <p:grpSp>
        <p:nvGrpSpPr>
          <p:cNvPr id="76" name="図形グループ 75"/>
          <p:cNvGrpSpPr/>
          <p:nvPr/>
        </p:nvGrpSpPr>
        <p:grpSpPr>
          <a:xfrm>
            <a:off x="2184400" y="1334294"/>
            <a:ext cx="939800" cy="192088"/>
            <a:chOff x="2184400" y="1334294"/>
            <a:chExt cx="939800" cy="192088"/>
          </a:xfrm>
        </p:grpSpPr>
        <p:cxnSp>
          <p:nvCxnSpPr>
            <p:cNvPr id="72" name="直線コネクタ 71"/>
            <p:cNvCxnSpPr/>
            <p:nvPr/>
          </p:nvCxnSpPr>
          <p:spPr>
            <a:xfrm>
              <a:off x="2184400" y="1346200"/>
              <a:ext cx="9398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 rot="5400000" flipH="1" flipV="1">
              <a:off x="3026568" y="1429544"/>
              <a:ext cx="192088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図形グループ 76"/>
          <p:cNvGrpSpPr/>
          <p:nvPr/>
        </p:nvGrpSpPr>
        <p:grpSpPr>
          <a:xfrm flipV="1">
            <a:off x="2184400" y="1880394"/>
            <a:ext cx="939800" cy="192088"/>
            <a:chOff x="2184400" y="1334294"/>
            <a:chExt cx="939800" cy="192088"/>
          </a:xfrm>
        </p:grpSpPr>
        <p:cxnSp>
          <p:nvCxnSpPr>
            <p:cNvPr id="78" name="直線コネクタ 77"/>
            <p:cNvCxnSpPr/>
            <p:nvPr/>
          </p:nvCxnSpPr>
          <p:spPr>
            <a:xfrm>
              <a:off x="2184400" y="1346200"/>
              <a:ext cx="9398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 rot="5400000" flipH="1" flipV="1">
              <a:off x="3026568" y="1429544"/>
              <a:ext cx="192088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テキスト ボックス 79"/>
          <p:cNvSpPr txBox="1"/>
          <p:nvPr/>
        </p:nvSpPr>
        <p:spPr>
          <a:xfrm>
            <a:off x="2616200" y="2616200"/>
            <a:ext cx="10773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/>
              <a:t>combiner</a:t>
            </a:r>
            <a:endParaRPr kumimoji="1" lang="ja-JP" altLang="en-US"/>
          </a:p>
        </p:txBody>
      </p:sp>
      <p:grpSp>
        <p:nvGrpSpPr>
          <p:cNvPr id="81" name="図形グループ 80"/>
          <p:cNvGrpSpPr/>
          <p:nvPr/>
        </p:nvGrpSpPr>
        <p:grpSpPr>
          <a:xfrm>
            <a:off x="2197100" y="2426494"/>
            <a:ext cx="939800" cy="192088"/>
            <a:chOff x="2184400" y="1334294"/>
            <a:chExt cx="939800" cy="192088"/>
          </a:xfrm>
        </p:grpSpPr>
        <p:cxnSp>
          <p:nvCxnSpPr>
            <p:cNvPr id="82" name="直線コネクタ 81"/>
            <p:cNvCxnSpPr/>
            <p:nvPr/>
          </p:nvCxnSpPr>
          <p:spPr>
            <a:xfrm>
              <a:off x="2184400" y="1346200"/>
              <a:ext cx="9398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/>
            <p:cNvCxnSpPr/>
            <p:nvPr/>
          </p:nvCxnSpPr>
          <p:spPr>
            <a:xfrm rot="5400000" flipH="1" flipV="1">
              <a:off x="3026568" y="1429544"/>
              <a:ext cx="192088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図形グループ 83"/>
          <p:cNvGrpSpPr/>
          <p:nvPr/>
        </p:nvGrpSpPr>
        <p:grpSpPr>
          <a:xfrm flipV="1">
            <a:off x="2197100" y="2972594"/>
            <a:ext cx="939800" cy="192088"/>
            <a:chOff x="2184400" y="1334294"/>
            <a:chExt cx="939800" cy="192088"/>
          </a:xfrm>
        </p:grpSpPr>
        <p:cxnSp>
          <p:nvCxnSpPr>
            <p:cNvPr id="85" name="直線コネクタ 84"/>
            <p:cNvCxnSpPr/>
            <p:nvPr/>
          </p:nvCxnSpPr>
          <p:spPr>
            <a:xfrm>
              <a:off x="2184400" y="1346200"/>
              <a:ext cx="9398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 rot="5400000" flipH="1" flipV="1">
              <a:off x="3026568" y="1429544"/>
              <a:ext cx="192088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正方形/長方形 86"/>
          <p:cNvSpPr/>
          <p:nvPr/>
        </p:nvSpPr>
        <p:spPr>
          <a:xfrm>
            <a:off x="4724400" y="1930400"/>
            <a:ext cx="2590800" cy="698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8" name="直線コネクタ 87"/>
          <p:cNvCxnSpPr/>
          <p:nvPr/>
        </p:nvCxnSpPr>
        <p:spPr>
          <a:xfrm>
            <a:off x="4876800" y="2095500"/>
            <a:ext cx="2286000" cy="1588"/>
          </a:xfrm>
          <a:prstGeom prst="line">
            <a:avLst/>
          </a:prstGeom>
          <a:ln w="571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/>
          <p:nvPr/>
        </p:nvCxnSpPr>
        <p:spPr>
          <a:xfrm>
            <a:off x="4876800" y="2451100"/>
            <a:ext cx="2273300" cy="1588"/>
          </a:xfrm>
          <a:prstGeom prst="line">
            <a:avLst/>
          </a:prstGeom>
          <a:ln w="571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/>
          <p:cNvCxnSpPr/>
          <p:nvPr/>
        </p:nvCxnSpPr>
        <p:spPr>
          <a:xfrm>
            <a:off x="3670300" y="1714500"/>
            <a:ext cx="1193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/>
          <p:cNvCxnSpPr/>
          <p:nvPr/>
        </p:nvCxnSpPr>
        <p:spPr>
          <a:xfrm rot="5400000" flipH="1" flipV="1">
            <a:off x="4683918" y="1905794"/>
            <a:ext cx="382588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/>
          <p:cNvCxnSpPr/>
          <p:nvPr/>
        </p:nvCxnSpPr>
        <p:spPr>
          <a:xfrm rot="5400000" flipH="1" flipV="1">
            <a:off x="6944518" y="1905794"/>
            <a:ext cx="382588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/>
          <p:cNvCxnSpPr/>
          <p:nvPr/>
        </p:nvCxnSpPr>
        <p:spPr>
          <a:xfrm rot="5400000" flipH="1" flipV="1">
            <a:off x="4683918" y="2655094"/>
            <a:ext cx="382588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/>
          <p:cNvCxnSpPr/>
          <p:nvPr/>
        </p:nvCxnSpPr>
        <p:spPr>
          <a:xfrm rot="5400000" flipH="1" flipV="1">
            <a:off x="6944518" y="2616994"/>
            <a:ext cx="382588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直線コネクタ 99"/>
          <p:cNvCxnSpPr/>
          <p:nvPr/>
        </p:nvCxnSpPr>
        <p:spPr>
          <a:xfrm>
            <a:off x="3683000" y="2844800"/>
            <a:ext cx="1193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/>
          <p:cNvCxnSpPr/>
          <p:nvPr/>
        </p:nvCxnSpPr>
        <p:spPr>
          <a:xfrm>
            <a:off x="7132159" y="1714500"/>
            <a:ext cx="386241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102"/>
          <p:cNvSpPr txBox="1"/>
          <p:nvPr/>
        </p:nvSpPr>
        <p:spPr>
          <a:xfrm>
            <a:off x="7525859" y="1536700"/>
            <a:ext cx="14657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/>
              <a:t>matched load</a:t>
            </a:r>
            <a:endParaRPr kumimoji="1" lang="ja-JP" altLang="en-US"/>
          </a:p>
        </p:txBody>
      </p:sp>
      <p:cxnSp>
        <p:nvCxnSpPr>
          <p:cNvPr id="105" name="直線コネクタ 104"/>
          <p:cNvCxnSpPr/>
          <p:nvPr/>
        </p:nvCxnSpPr>
        <p:spPr>
          <a:xfrm>
            <a:off x="7144859" y="2794000"/>
            <a:ext cx="386241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テキスト ボックス 105"/>
          <p:cNvSpPr txBox="1"/>
          <p:nvPr/>
        </p:nvSpPr>
        <p:spPr>
          <a:xfrm>
            <a:off x="7513159" y="2590800"/>
            <a:ext cx="14657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/>
              <a:t>matched load</a:t>
            </a:r>
            <a:endParaRPr kumimoji="1" lang="ja-JP" altLang="en-US"/>
          </a:p>
        </p:txBody>
      </p:sp>
      <p:sp>
        <p:nvSpPr>
          <p:cNvPr id="112" name="四角形吹き出し 111"/>
          <p:cNvSpPr/>
          <p:nvPr/>
        </p:nvSpPr>
        <p:spPr>
          <a:xfrm>
            <a:off x="2092938" y="6337300"/>
            <a:ext cx="1308100" cy="317500"/>
          </a:xfrm>
          <a:prstGeom prst="wedgeRectCallout">
            <a:avLst>
              <a:gd name="adj1" fmla="val -13041"/>
              <a:gd name="adj2" fmla="val -1015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solenoid(-)</a:t>
            </a:r>
            <a:endParaRPr kumimoji="1" lang="ja-JP" altLang="en-US"/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3873500" y="1295400"/>
            <a:ext cx="61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1kW</a:t>
            </a:r>
            <a:endParaRPr kumimoji="1" lang="ja-JP" altLang="en-US"/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3911600" y="2425700"/>
            <a:ext cx="61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1kW</a:t>
            </a:r>
            <a:endParaRPr kumimoji="1" lang="ja-JP" altLang="en-US"/>
          </a:p>
        </p:txBody>
      </p:sp>
      <p:cxnSp>
        <p:nvCxnSpPr>
          <p:cNvPr id="117" name="直線コネクタ 116"/>
          <p:cNvCxnSpPr/>
          <p:nvPr/>
        </p:nvCxnSpPr>
        <p:spPr>
          <a:xfrm>
            <a:off x="241300" y="3708400"/>
            <a:ext cx="8699500" cy="1270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直線矢印コネクタ 119"/>
          <p:cNvCxnSpPr/>
          <p:nvPr/>
        </p:nvCxnSpPr>
        <p:spPr>
          <a:xfrm>
            <a:off x="1864338" y="5410200"/>
            <a:ext cx="1676400" cy="1588"/>
          </a:xfrm>
          <a:prstGeom prst="straightConnector1">
            <a:avLst/>
          </a:prstGeom>
          <a:ln w="50800">
            <a:solidFill>
              <a:srgbClr val="FF66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直線矢印コネクタ 120"/>
          <p:cNvCxnSpPr/>
          <p:nvPr/>
        </p:nvCxnSpPr>
        <p:spPr>
          <a:xfrm flipH="1">
            <a:off x="3746292" y="5422900"/>
            <a:ext cx="1676400" cy="1588"/>
          </a:xfrm>
          <a:prstGeom prst="straightConnector1">
            <a:avLst/>
          </a:prstGeom>
          <a:ln w="50800">
            <a:solidFill>
              <a:srgbClr val="FF66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正方形/長方形 92"/>
          <p:cNvSpPr/>
          <p:nvPr/>
        </p:nvSpPr>
        <p:spPr>
          <a:xfrm>
            <a:off x="6009454" y="5016500"/>
            <a:ext cx="12573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6" name="直線コネクタ 95"/>
          <p:cNvCxnSpPr/>
          <p:nvPr/>
        </p:nvCxnSpPr>
        <p:spPr>
          <a:xfrm>
            <a:off x="6161854" y="5181600"/>
            <a:ext cx="927100" cy="1588"/>
          </a:xfrm>
          <a:prstGeom prst="line">
            <a:avLst/>
          </a:prstGeom>
          <a:ln w="571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/>
          <p:cNvCxnSpPr/>
          <p:nvPr/>
        </p:nvCxnSpPr>
        <p:spPr>
          <a:xfrm>
            <a:off x="6161854" y="5575300"/>
            <a:ext cx="927100" cy="1588"/>
          </a:xfrm>
          <a:prstGeom prst="line">
            <a:avLst/>
          </a:prstGeom>
          <a:ln w="571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/>
          <p:cNvCxnSpPr/>
          <p:nvPr/>
        </p:nvCxnSpPr>
        <p:spPr>
          <a:xfrm rot="5400000" flipH="1" flipV="1">
            <a:off x="5996464" y="5061347"/>
            <a:ext cx="292894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直線コネクタ 115"/>
          <p:cNvCxnSpPr/>
          <p:nvPr/>
        </p:nvCxnSpPr>
        <p:spPr>
          <a:xfrm flipH="1">
            <a:off x="6181805" y="5593953"/>
            <a:ext cx="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直線コネクタ 118"/>
          <p:cNvCxnSpPr/>
          <p:nvPr/>
        </p:nvCxnSpPr>
        <p:spPr>
          <a:xfrm>
            <a:off x="6181805" y="5524500"/>
            <a:ext cx="0" cy="330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/>
          <p:cNvCxnSpPr/>
          <p:nvPr/>
        </p:nvCxnSpPr>
        <p:spPr>
          <a:xfrm rot="5400000" flipH="1" flipV="1">
            <a:off x="6941713" y="5023247"/>
            <a:ext cx="292894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直線コネクタ 123"/>
          <p:cNvCxnSpPr/>
          <p:nvPr/>
        </p:nvCxnSpPr>
        <p:spPr>
          <a:xfrm>
            <a:off x="7069425" y="4877356"/>
            <a:ext cx="46167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/>
          <p:cNvCxnSpPr/>
          <p:nvPr/>
        </p:nvCxnSpPr>
        <p:spPr>
          <a:xfrm>
            <a:off x="7051484" y="5881688"/>
            <a:ext cx="46167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/>
          <p:cNvCxnSpPr/>
          <p:nvPr/>
        </p:nvCxnSpPr>
        <p:spPr>
          <a:xfrm>
            <a:off x="7053630" y="5562600"/>
            <a:ext cx="0" cy="330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正方形/長方形 126"/>
          <p:cNvSpPr/>
          <p:nvPr/>
        </p:nvSpPr>
        <p:spPr>
          <a:xfrm>
            <a:off x="4678308" y="1512332"/>
            <a:ext cx="2636892" cy="127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正方形/長方形 127"/>
          <p:cNvSpPr/>
          <p:nvPr/>
        </p:nvSpPr>
        <p:spPr>
          <a:xfrm>
            <a:off x="4724400" y="2985532"/>
            <a:ext cx="2636892" cy="127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四角形吹き出し 128"/>
          <p:cNvSpPr/>
          <p:nvPr/>
        </p:nvSpPr>
        <p:spPr>
          <a:xfrm>
            <a:off x="5355331" y="1016794"/>
            <a:ext cx="1308100" cy="317500"/>
          </a:xfrm>
          <a:prstGeom prst="wedgeRectCallout">
            <a:avLst>
              <a:gd name="adj1" fmla="val -32458"/>
              <a:gd name="adj2" fmla="val 1025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solenoid(+)</a:t>
            </a:r>
            <a:endParaRPr kumimoji="1" lang="ja-JP" altLang="en-US"/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6761534" y="853638"/>
            <a:ext cx="155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suppress </a:t>
            </a:r>
          </a:p>
          <a:p>
            <a:r>
              <a:rPr lang="en-US" altLang="ja-JP" dirty="0" err="1"/>
              <a:t>multipactering</a:t>
            </a:r>
            <a:endParaRPr kumimoji="1" lang="ja-JP" altLang="en-US" dirty="0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6075755" y="6134100"/>
            <a:ext cx="2710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DLC coating </a:t>
            </a:r>
          </a:p>
          <a:p>
            <a:r>
              <a:rPr lang="en-US" altLang="ja-JP" dirty="0"/>
              <a:t>t</a:t>
            </a:r>
            <a:r>
              <a:rPr kumimoji="1" lang="en-US" altLang="ja-JP" dirty="0" smtClean="0"/>
              <a:t>o suppress </a:t>
            </a:r>
            <a:r>
              <a:rPr lang="en-US" altLang="ja-JP" dirty="0" err="1" smtClean="0"/>
              <a:t>multipactering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409992" y="3264932"/>
            <a:ext cx="130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</a:t>
            </a:r>
            <a:r>
              <a:rPr lang="en-US" altLang="ja-JP" dirty="0" smtClean="0"/>
              <a:t>ength </a:t>
            </a:r>
            <a:r>
              <a:rPr kumimoji="1" lang="en-US" altLang="ja-JP" dirty="0" smtClean="0"/>
              <a:t>1.5m</a:t>
            </a:r>
            <a:endParaRPr kumimoji="1" lang="ja-JP" altLang="en-US" dirty="0"/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6056185" y="4431268"/>
            <a:ext cx="135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Length 0.7</a:t>
            </a:r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466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74606" t="4816" b="74552"/>
          <a:stretch/>
        </p:blipFill>
        <p:spPr>
          <a:xfrm>
            <a:off x="4835984" y="491078"/>
            <a:ext cx="3708400" cy="338951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66250" t="45346" b="28333"/>
          <a:stretch/>
        </p:blipFill>
        <p:spPr>
          <a:xfrm>
            <a:off x="342900" y="1600200"/>
            <a:ext cx="3263900" cy="286361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42883" t="4816" r="25166" b="74552"/>
          <a:stretch/>
        </p:blipFill>
        <p:spPr>
          <a:xfrm>
            <a:off x="5320882" y="4114800"/>
            <a:ext cx="3111918" cy="226060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3591942" y="2298700"/>
            <a:ext cx="1244042" cy="31928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33800" y="1944800"/>
            <a:ext cx="827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Mixing</a:t>
            </a:r>
          </a:p>
          <a:p>
            <a:endParaRPr kumimoji="1" lang="ja-JP" altLang="en-US" dirty="0"/>
          </a:p>
        </p:txBody>
      </p:sp>
      <p:sp>
        <p:nvSpPr>
          <p:cNvPr id="7" name="Shape 69"/>
          <p:cNvSpPr/>
          <p:nvPr/>
        </p:nvSpPr>
        <p:spPr>
          <a:xfrm>
            <a:off x="1477461" y="2990427"/>
            <a:ext cx="719639" cy="0"/>
          </a:xfrm>
          <a:prstGeom prst="line">
            <a:avLst/>
          </a:prstGeom>
          <a:noFill/>
          <a:ln w="25400" cap="flat">
            <a:solidFill>
              <a:srgbClr val="51A7F9"/>
            </a:solidFill>
            <a:prstDash val="solid"/>
            <a:miter lim="400000"/>
            <a:headEnd type="triangle" w="med" len="med"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400"/>
            </a:pPr>
            <a:endParaRPr/>
          </a:p>
        </p:txBody>
      </p:sp>
      <p:sp>
        <p:nvSpPr>
          <p:cNvPr id="8" name="Shape 70"/>
          <p:cNvSpPr/>
          <p:nvPr/>
        </p:nvSpPr>
        <p:spPr>
          <a:xfrm>
            <a:off x="956761" y="2099561"/>
            <a:ext cx="1862483" cy="479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lvl="0" algn="l">
              <a:lnSpc>
                <a:spcPct val="80000"/>
              </a:lnSpc>
              <a:defRPr sz="1800"/>
            </a:pPr>
            <a:r>
              <a:rPr sz="1500" dirty="0">
                <a:solidFill>
                  <a:srgbClr val="51A7F9"/>
                </a:solidFill>
              </a:rPr>
              <a:t>noise </a:t>
            </a:r>
            <a:r>
              <a:rPr sz="1500" dirty="0" smtClean="0">
                <a:solidFill>
                  <a:srgbClr val="51A7F9"/>
                </a:solidFill>
              </a:rPr>
              <a:t>width</a:t>
            </a:r>
            <a:r>
              <a:rPr lang="en-US" sz="1500" dirty="0" smtClean="0">
                <a:solidFill>
                  <a:srgbClr val="51A7F9"/>
                </a:solidFill>
              </a:rPr>
              <a:t> </a:t>
            </a:r>
            <a:r>
              <a:rPr sz="1500" dirty="0" smtClean="0">
                <a:solidFill>
                  <a:srgbClr val="51A7F9"/>
                </a:solidFill>
              </a:rPr>
              <a:t>= </a:t>
            </a:r>
            <a:r>
              <a:rPr lang="en-US" sz="1500" dirty="0" smtClean="0">
                <a:solidFill>
                  <a:srgbClr val="51A7F9"/>
                </a:solidFill>
              </a:rPr>
              <a:t>62</a:t>
            </a:r>
            <a:r>
              <a:rPr sz="1500" dirty="0" smtClean="0">
                <a:solidFill>
                  <a:srgbClr val="51A7F9"/>
                </a:solidFill>
              </a:rPr>
              <a:t>.5 </a:t>
            </a:r>
            <a:r>
              <a:rPr sz="1500" dirty="0">
                <a:solidFill>
                  <a:srgbClr val="51A7F9"/>
                </a:solidFill>
              </a:rPr>
              <a:t>kHz</a:t>
            </a:r>
          </a:p>
          <a:p>
            <a:pPr lvl="0" algn="l">
              <a:lnSpc>
                <a:spcPct val="80000"/>
              </a:lnSpc>
              <a:defRPr sz="1800"/>
            </a:pPr>
            <a:r>
              <a:rPr sz="1500" dirty="0">
                <a:solidFill>
                  <a:srgbClr val="51A7F9"/>
                </a:solidFill>
              </a:rPr>
              <a:t>(/frev = </a:t>
            </a:r>
            <a:r>
              <a:rPr sz="1500" dirty="0" smtClean="0">
                <a:solidFill>
                  <a:srgbClr val="51A7F9"/>
                </a:solidFill>
              </a:rPr>
              <a:t>0.3</a:t>
            </a:r>
            <a:r>
              <a:rPr lang="en-US" sz="1500" dirty="0" smtClean="0">
                <a:solidFill>
                  <a:srgbClr val="51A7F9"/>
                </a:solidFill>
              </a:rPr>
              <a:t>27</a:t>
            </a:r>
            <a:r>
              <a:rPr sz="1500" dirty="0" smtClean="0">
                <a:solidFill>
                  <a:srgbClr val="51A7F9"/>
                </a:solidFill>
              </a:rPr>
              <a:t>)</a:t>
            </a:r>
            <a:endParaRPr sz="1500" dirty="0">
              <a:solidFill>
                <a:srgbClr val="51A7F9"/>
              </a:solidFill>
            </a:endParaRPr>
          </a:p>
        </p:txBody>
      </p:sp>
      <p:sp>
        <p:nvSpPr>
          <p:cNvPr id="9" name="Shape 80"/>
          <p:cNvSpPr/>
          <p:nvPr/>
        </p:nvSpPr>
        <p:spPr>
          <a:xfrm flipV="1">
            <a:off x="1477461" y="3575345"/>
            <a:ext cx="0" cy="305246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  <a:tailEnd type="triangle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defRPr sz="2400"/>
            </a:pPr>
            <a:endParaRPr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77461" y="369592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252.5KHz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4300" y="45337"/>
            <a:ext cx="3970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Transverse RF setting example</a:t>
            </a:r>
            <a:endParaRPr kumimoji="1" lang="ja-JP" altLang="en-US" sz="2400" dirty="0"/>
          </a:p>
        </p:txBody>
      </p:sp>
      <p:sp>
        <p:nvSpPr>
          <p:cNvPr id="12" name="Shape 80"/>
          <p:cNvSpPr/>
          <p:nvPr/>
        </p:nvSpPr>
        <p:spPr>
          <a:xfrm flipV="1">
            <a:off x="5554687" y="1571163"/>
            <a:ext cx="2989696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ysDash"/>
            <a:miter lim="400000"/>
            <a:tailEnd type="triangle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defRPr sz="2400"/>
            </a:pPr>
            <a:endParaRPr/>
          </a:p>
        </p:txBody>
      </p:sp>
      <p:sp>
        <p:nvSpPr>
          <p:cNvPr id="13" name="Shape 80"/>
          <p:cNvSpPr/>
          <p:nvPr/>
        </p:nvSpPr>
        <p:spPr>
          <a:xfrm flipV="1">
            <a:off x="7878787" y="1361612"/>
            <a:ext cx="665597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ysDash"/>
            <a:miter lim="400000"/>
            <a:tailEnd type="triangle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defRPr sz="2400"/>
            </a:pPr>
            <a:endParaRPr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403120" y="125523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1KHz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82420" y="419923"/>
            <a:ext cx="184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47.47139057MHz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538285" y="41992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19</a:t>
            </a:r>
            <a:r>
              <a:rPr kumimoji="1" lang="en-US" altLang="ja-JP" dirty="0" smtClean="0"/>
              <a:t>steps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465787" y="789255"/>
            <a:ext cx="182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Noise width 1KHz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050408" y="6414532"/>
            <a:ext cx="302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err="1" smtClean="0"/>
              <a:t>f</a:t>
            </a:r>
            <a:r>
              <a:rPr kumimoji="1" lang="en-US" altLang="ja-JP" sz="1600" dirty="0" err="1" smtClean="0"/>
              <a:t>rev</a:t>
            </a:r>
            <a:r>
              <a:rPr kumimoji="1" lang="en-US" altLang="ja-JP" sz="1600" dirty="0" smtClean="0"/>
              <a:t>=0.191167307692307MHz</a:t>
            </a:r>
            <a:endParaRPr kumimoji="1" lang="ja-JP" altLang="en-US" sz="1600" dirty="0"/>
          </a:p>
        </p:txBody>
      </p:sp>
      <p:sp>
        <p:nvSpPr>
          <p:cNvPr id="19" name="正方形/長方形 18"/>
          <p:cNvSpPr/>
          <p:nvPr/>
        </p:nvSpPr>
        <p:spPr>
          <a:xfrm>
            <a:off x="898826" y="885904"/>
            <a:ext cx="192041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/>
              <a:t>D1 strip line kicker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5802105" y="45337"/>
            <a:ext cx="192041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 smtClean="0"/>
              <a:t>D3 </a:t>
            </a:r>
            <a:r>
              <a:rPr lang="en-US" altLang="ja-JP" dirty="0"/>
              <a:t>strip line kicker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911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/>
          <p:cNvSpPr txBox="1"/>
          <p:nvPr/>
        </p:nvSpPr>
        <p:spPr>
          <a:xfrm>
            <a:off x="3237296" y="3707438"/>
            <a:ext cx="114705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 smtClean="0"/>
              <a:t>Spill DSP</a:t>
            </a:r>
            <a:r>
              <a:rPr kumimoji="1" lang="en-US" altLang="ja-JP" sz="2000" dirty="0" smtClean="0"/>
              <a:t>   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20190" y="3707438"/>
            <a:ext cx="104866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 smtClean="0"/>
              <a:t>EQ P.S.</a:t>
            </a:r>
            <a:r>
              <a:rPr kumimoji="1" lang="en-US" altLang="ja-JP" sz="2000" dirty="0" smtClean="0"/>
              <a:t>  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99971" y="1985997"/>
            <a:ext cx="283936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 smtClean="0"/>
              <a:t>Resonant </a:t>
            </a:r>
            <a:r>
              <a:rPr lang="en-US" altLang="ja-JP" sz="2000" dirty="0" err="1" smtClean="0"/>
              <a:t>Sextupole</a:t>
            </a:r>
            <a:r>
              <a:rPr lang="en-US" altLang="ja-JP" sz="2000" dirty="0" smtClean="0"/>
              <a:t> P.S. </a:t>
            </a:r>
            <a:r>
              <a:rPr kumimoji="1" lang="en-US" altLang="ja-JP" sz="2000" dirty="0" smtClean="0"/>
              <a:t>   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30896" y="5455545"/>
            <a:ext cx="226016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 smtClean="0"/>
              <a:t>Dynamic bump DSP</a:t>
            </a:r>
            <a:r>
              <a:rPr kumimoji="1" lang="en-US" altLang="ja-JP" sz="2000" dirty="0" smtClean="0"/>
              <a:t>   </a:t>
            </a:r>
            <a:endParaRPr kumimoji="1" lang="ja-JP" altLang="en-US" sz="2000" dirty="0"/>
          </a:p>
        </p:txBody>
      </p:sp>
      <p:cxnSp>
        <p:nvCxnSpPr>
          <p:cNvPr id="18" name="直線矢印コネクタ 17"/>
          <p:cNvCxnSpPr>
            <a:stCxn id="13" idx="3"/>
            <a:endCxn id="14" idx="1"/>
          </p:cNvCxnSpPr>
          <p:nvPr/>
        </p:nvCxnSpPr>
        <p:spPr>
          <a:xfrm>
            <a:off x="4384354" y="3907493"/>
            <a:ext cx="19358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5091056" y="337306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 set</a:t>
            </a:r>
            <a:endParaRPr kumimoji="1" lang="ja-JP" altLang="en-US" dirty="0"/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3876354" y="4593293"/>
            <a:ext cx="3009900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6886254" y="4107549"/>
            <a:ext cx="0" cy="48574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3876354" y="4107548"/>
            <a:ext cx="0" cy="4857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4952350" y="4698038"/>
            <a:ext cx="72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 </a:t>
            </a:r>
            <a:r>
              <a:rPr kumimoji="1" lang="en-US" altLang="ja-JP" dirty="0" err="1" smtClean="0"/>
              <a:t>mon</a:t>
            </a:r>
            <a:endParaRPr kumimoji="1" lang="ja-JP" altLang="en-US" dirty="0"/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5416687" y="3055463"/>
            <a:ext cx="1469567" cy="113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1124240" y="3329715"/>
            <a:ext cx="0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V="1">
            <a:off x="6886254" y="3056593"/>
            <a:ext cx="0" cy="65084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3876354" y="3056593"/>
            <a:ext cx="0" cy="65084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3533454" y="4107549"/>
            <a:ext cx="0" cy="13479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2849809" y="488270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 set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536550" y="2666614"/>
            <a:ext cx="119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Stop signal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533454" y="927844"/>
            <a:ext cx="119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Stop signa</a:t>
            </a:r>
            <a:r>
              <a:rPr lang="en-US" altLang="ja-JP" dirty="0"/>
              <a:t>l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064750" y="262979"/>
            <a:ext cx="378188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 smtClean="0"/>
              <a:t>Present SX Abort System 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39383" y="6153329"/>
            <a:ext cx="558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 magnets current</a:t>
            </a:r>
            <a:r>
              <a:rPr lang="en-US" altLang="ja-JP" dirty="0" smtClean="0"/>
              <a:t>s are </a:t>
            </a:r>
            <a:r>
              <a:rPr kumimoji="1" lang="en-US" altLang="ja-JP" dirty="0" smtClean="0"/>
              <a:t>proportionally  decreased to zero. 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22801" y="3588498"/>
            <a:ext cx="856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Target  </a:t>
            </a:r>
            <a:endParaRPr kumimoji="1" lang="ja-JP" altLang="en-US" sz="2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956" y="4029179"/>
            <a:ext cx="960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SX BLM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22801" y="4513372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Others   </a:t>
            </a:r>
            <a:endParaRPr lang="ja-JP" altLang="en-US" dirty="0"/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1024695" y="3848120"/>
            <a:ext cx="430245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809572" y="4241820"/>
            <a:ext cx="645368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873225" y="4721682"/>
            <a:ext cx="581715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1454940" y="3055463"/>
            <a:ext cx="1040449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ja-JP" sz="2000" dirty="0" smtClean="0"/>
          </a:p>
          <a:p>
            <a:r>
              <a:rPr lang="en-US" altLang="ja-JP" sz="2000" dirty="0" smtClean="0"/>
              <a:t>  Acc.</a:t>
            </a:r>
          </a:p>
          <a:p>
            <a:r>
              <a:rPr lang="en-US" altLang="ja-JP" sz="2000" dirty="0" smtClean="0"/>
              <a:t>  Fast </a:t>
            </a:r>
            <a:br>
              <a:rPr lang="en-US" altLang="ja-JP" sz="2000" dirty="0" smtClean="0"/>
            </a:br>
            <a:r>
              <a:rPr lang="en-US" altLang="ja-JP" sz="2000" dirty="0" smtClean="0"/>
              <a:t>  MPS</a:t>
            </a:r>
            <a:endParaRPr lang="en-US" altLang="ja-JP" sz="2000" dirty="0"/>
          </a:p>
          <a:p>
            <a:r>
              <a:rPr lang="en-US" altLang="ja-JP" sz="2000" dirty="0" smtClean="0"/>
              <a:t>System</a:t>
            </a:r>
          </a:p>
          <a:p>
            <a:r>
              <a:rPr kumimoji="1" lang="en-US" altLang="ja-JP" sz="2000" dirty="0" smtClean="0"/>
              <a:t>    </a:t>
            </a:r>
            <a:endParaRPr kumimoji="1" lang="ja-JP" altLang="en-US" sz="2000" dirty="0"/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2495389" y="3907493"/>
            <a:ext cx="354420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 flipV="1">
            <a:off x="2849809" y="2909952"/>
            <a:ext cx="0" cy="101558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/>
          <p:nvPr/>
        </p:nvCxnSpPr>
        <p:spPr>
          <a:xfrm>
            <a:off x="2830896" y="2909952"/>
            <a:ext cx="2020489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4804291" y="2797791"/>
            <a:ext cx="57352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 smtClean="0"/>
              <a:t>OR</a:t>
            </a:r>
            <a:r>
              <a:rPr kumimoji="1" lang="en-US" altLang="ja-JP" sz="2000" dirty="0" smtClean="0"/>
              <a:t>   </a:t>
            </a:r>
            <a:endParaRPr kumimoji="1" lang="ja-JP" altLang="en-US" sz="2000" dirty="0"/>
          </a:p>
        </p:txBody>
      </p:sp>
      <p:cxnSp>
        <p:nvCxnSpPr>
          <p:cNvPr id="55" name="直線矢印コネクタ 54"/>
          <p:cNvCxnSpPr/>
          <p:nvPr/>
        </p:nvCxnSpPr>
        <p:spPr>
          <a:xfrm flipV="1">
            <a:off x="3905015" y="3053968"/>
            <a:ext cx="927937" cy="583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 flipV="1">
            <a:off x="2849809" y="1297176"/>
            <a:ext cx="0" cy="161277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/>
          <p:cNvSpPr txBox="1"/>
          <p:nvPr/>
        </p:nvSpPr>
        <p:spPr>
          <a:xfrm>
            <a:off x="5999971" y="984766"/>
            <a:ext cx="2839365" cy="7078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</a:rPr>
              <a:t>QFN correction coil  ramping Power </a:t>
            </a:r>
            <a:r>
              <a:rPr lang="en-US" altLang="ja-JP" sz="2000" dirty="0" smtClean="0">
                <a:solidFill>
                  <a:schemeClr val="bg1">
                    <a:lumMod val="65000"/>
                  </a:schemeClr>
                </a:solidFill>
              </a:rPr>
              <a:t>Supply</a:t>
            </a:r>
            <a:r>
              <a:rPr kumimoji="1" lang="en-US" altLang="ja-JP" sz="2000" dirty="0" smtClean="0">
                <a:solidFill>
                  <a:schemeClr val="bg1">
                    <a:lumMod val="65000"/>
                  </a:schemeClr>
                </a:solidFill>
              </a:rPr>
              <a:t>   </a:t>
            </a:r>
            <a:endParaRPr kumimoji="1" lang="ja-JP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66" name="直線矢印コネクタ 65"/>
          <p:cNvCxnSpPr/>
          <p:nvPr/>
        </p:nvCxnSpPr>
        <p:spPr>
          <a:xfrm flipV="1">
            <a:off x="2849809" y="1297176"/>
            <a:ext cx="3150162" cy="1257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/>
          <p:cNvSpPr txBox="1"/>
          <p:nvPr/>
        </p:nvSpPr>
        <p:spPr>
          <a:xfrm>
            <a:off x="7228566" y="3006549"/>
            <a:ext cx="1199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Stop signal</a:t>
            </a:r>
          </a:p>
          <a:p>
            <a:r>
              <a:rPr kumimoji="1" lang="en-US" altLang="ja-JP" dirty="0" smtClean="0"/>
              <a:t>From PLC</a:t>
            </a:r>
            <a:endParaRPr kumimoji="1" lang="ja-JP" altLang="en-US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3533454" y="2481948"/>
            <a:ext cx="119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Stop signa</a:t>
            </a:r>
            <a:r>
              <a:rPr lang="en-US" altLang="ja-JP" dirty="0"/>
              <a:t>l</a:t>
            </a:r>
            <a:endParaRPr kumimoji="1" lang="ja-JP" altLang="en-US" dirty="0"/>
          </a:p>
        </p:txBody>
      </p:sp>
      <p:cxnSp>
        <p:nvCxnSpPr>
          <p:cNvPr id="40" name="直線矢印コネクタ 39"/>
          <p:cNvCxnSpPr/>
          <p:nvPr/>
        </p:nvCxnSpPr>
        <p:spPr>
          <a:xfrm>
            <a:off x="7228566" y="2386107"/>
            <a:ext cx="0" cy="132133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45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7136" t="26238" r="35993" b="56449"/>
          <a:stretch/>
        </p:blipFill>
        <p:spPr>
          <a:xfrm>
            <a:off x="4635500" y="1759922"/>
            <a:ext cx="3994660" cy="28956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971800" y="292100"/>
            <a:ext cx="276900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SX </a:t>
            </a:r>
            <a:r>
              <a:rPr lang="en-US" altLang="ja-JP" sz="2800" dirty="0" smtClean="0"/>
              <a:t>Abort Example 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41500" y="851356"/>
            <a:ext cx="6080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SX</a:t>
            </a:r>
            <a:r>
              <a:rPr lang="en-US" altLang="ja-JP" sz="2000" dirty="0"/>
              <a:t> B</a:t>
            </a:r>
            <a:r>
              <a:rPr lang="en-US" altLang="ja-JP" sz="2000" dirty="0" smtClean="0"/>
              <a:t>eam Study 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BLM76 (ESS1)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beam loss count increase</a:t>
            </a:r>
          </a:p>
          <a:p>
            <a:r>
              <a:rPr kumimoji="1" lang="en-US" altLang="ja-JP" sz="2000" dirty="0" smtClean="0"/>
              <a:t>2015/11/25 12:07  run65 #109878</a:t>
            </a:r>
            <a:endParaRPr kumimoji="1" lang="ja-JP" altLang="en-US" sz="2000" dirty="0"/>
          </a:p>
        </p:txBody>
      </p:sp>
      <p:sp>
        <p:nvSpPr>
          <p:cNvPr id="8" name="四角形吹き出し 7"/>
          <p:cNvSpPr/>
          <p:nvPr/>
        </p:nvSpPr>
        <p:spPr>
          <a:xfrm>
            <a:off x="4635500" y="2626041"/>
            <a:ext cx="1545880" cy="317499"/>
          </a:xfrm>
          <a:prstGeom prst="wedgeRectCallout">
            <a:avLst>
              <a:gd name="adj1" fmla="val 55821"/>
              <a:gd name="adj2" fmla="val -13765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ESS beam loss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/>
          <a:srcRect l="10834" t="12337" r="62011" b="73256"/>
          <a:stretch/>
        </p:blipFill>
        <p:spPr>
          <a:xfrm>
            <a:off x="640179" y="2013922"/>
            <a:ext cx="3819415" cy="2279650"/>
          </a:xfrm>
          <a:prstGeom prst="rect">
            <a:avLst/>
          </a:prstGeom>
        </p:spPr>
      </p:pic>
      <p:sp>
        <p:nvSpPr>
          <p:cNvPr id="10" name="四角形吹き出し 9"/>
          <p:cNvSpPr/>
          <p:nvPr/>
        </p:nvSpPr>
        <p:spPr>
          <a:xfrm>
            <a:off x="2489200" y="2467292"/>
            <a:ext cx="1231900" cy="317499"/>
          </a:xfrm>
          <a:prstGeom prst="wedgeRectCallout">
            <a:avLst>
              <a:gd name="adj1" fmla="val 11490"/>
              <a:gd name="adj2" fmla="val 2703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SX Abort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2489200" y="4349198"/>
            <a:ext cx="1629281" cy="612648"/>
          </a:xfrm>
          <a:prstGeom prst="wedgeRectCallout">
            <a:avLst>
              <a:gd name="adj1" fmla="val 55743"/>
              <a:gd name="adj2" fmla="val -1573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Fast Extraction</a:t>
            </a:r>
          </a:p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To dump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" name="四角形吹き出し 12"/>
          <p:cNvSpPr/>
          <p:nvPr/>
        </p:nvSpPr>
        <p:spPr>
          <a:xfrm>
            <a:off x="1218718" y="3525222"/>
            <a:ext cx="1629281" cy="292100"/>
          </a:xfrm>
          <a:prstGeom prst="wedgeRectCallout">
            <a:avLst>
              <a:gd name="adj1" fmla="val 39373"/>
              <a:gd name="adj2" fmla="val -1028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Slow Extraction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78279" y="1644590"/>
            <a:ext cx="4631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Present </a:t>
            </a:r>
            <a:r>
              <a:rPr lang="en-US" altLang="ja-JP" sz="1600" dirty="0" smtClean="0"/>
              <a:t>MR </a:t>
            </a:r>
            <a:r>
              <a:rPr kumimoji="1" lang="en-US" altLang="ja-JP" sz="1600" dirty="0" smtClean="0"/>
              <a:t>can not  abort beam at any timing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1740" y="5534055"/>
            <a:ext cx="8511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Very useful  to  </a:t>
            </a:r>
            <a:r>
              <a:rPr lang="en-US" altLang="ja-JP" sz="2000" dirty="0">
                <a:solidFill>
                  <a:srgbClr val="FF0000"/>
                </a:solidFill>
              </a:rPr>
              <a:t>p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rotect the slow devices and targets  from a high intensity beam 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7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79400" y="1384300"/>
            <a:ext cx="856556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◎Beam Deceleration during </a:t>
            </a:r>
            <a:r>
              <a:rPr lang="en-US" altLang="ja-JP" sz="2400" dirty="0" err="1" smtClean="0"/>
              <a:t>debunch</a:t>
            </a:r>
            <a:r>
              <a:rPr lang="en-US" altLang="ja-JP" sz="2400" dirty="0" smtClean="0"/>
              <a:t> process 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 by RF cavity impedances 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 present cure -&gt; beam loading compensation by RF feed forward </a:t>
            </a:r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◎beam loss at Injection period and beginning of acceleration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	space charge tune shift or transverse  instability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  present cures -&gt;  tune, chromaticity adjust and </a:t>
            </a:r>
            <a:r>
              <a:rPr lang="en-US" altLang="ja-JP" sz="2400" dirty="0" err="1" smtClean="0"/>
              <a:t>BxB</a:t>
            </a:r>
            <a:r>
              <a:rPr lang="en-US" altLang="ja-JP" sz="2400" dirty="0" smtClean="0"/>
              <a:t> F.B.</a:t>
            </a:r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◎Instability during </a:t>
            </a:r>
            <a:r>
              <a:rPr lang="en-US" altLang="ja-JP" sz="2400" dirty="0" err="1"/>
              <a:t>d</a:t>
            </a:r>
            <a:r>
              <a:rPr lang="en-US" altLang="ja-JP" sz="2400" dirty="0" err="1" smtClean="0"/>
              <a:t>ebunch</a:t>
            </a:r>
            <a:r>
              <a:rPr lang="en-US" altLang="ja-JP" sz="2400" dirty="0" smtClean="0"/>
              <a:t> process</a:t>
            </a:r>
          </a:p>
          <a:p>
            <a:r>
              <a:rPr lang="en-US" altLang="ja-JP" sz="2400" dirty="0" smtClean="0"/>
              <a:t>	•vacuum pressure rise in the whole ring  </a:t>
            </a:r>
          </a:p>
          <a:p>
            <a:r>
              <a:rPr lang="en-US" altLang="ja-JP" sz="2400" dirty="0" smtClean="0"/>
              <a:t>	•electron cloud </a:t>
            </a:r>
          </a:p>
          <a:p>
            <a:r>
              <a:rPr lang="en-US" altLang="ja-JP" sz="2400" dirty="0" smtClean="0"/>
              <a:t>	•beam loss in </a:t>
            </a:r>
            <a:r>
              <a:rPr lang="en-US" altLang="ja-JP" sz="2400" dirty="0" err="1" smtClean="0"/>
              <a:t>debunch</a:t>
            </a:r>
            <a:r>
              <a:rPr lang="en-US" altLang="ja-JP" sz="2400" dirty="0" smtClean="0"/>
              <a:t> and slow process</a:t>
            </a:r>
          </a:p>
          <a:p>
            <a:r>
              <a:rPr lang="en-US" altLang="ja-JP" sz="2400" dirty="0" smtClean="0"/>
              <a:t>       present </a:t>
            </a:r>
            <a:r>
              <a:rPr lang="en-US" altLang="ja-JP" sz="2400" dirty="0"/>
              <a:t>cures -&gt; </a:t>
            </a:r>
            <a:r>
              <a:rPr lang="en-US" altLang="ja-JP" sz="2400" dirty="0" smtClean="0"/>
              <a:t>chromaticity, longitudinal dipole oscillation </a:t>
            </a:r>
          </a:p>
          <a:p>
            <a:r>
              <a:rPr lang="en-US" altLang="ja-JP" sz="2400" dirty="0" smtClean="0"/>
              <a:t>     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198724" y="418068"/>
            <a:ext cx="6708487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3200" dirty="0" smtClean="0"/>
              <a:t>Beam Intensity dependent phenomena</a:t>
            </a:r>
          </a:p>
        </p:txBody>
      </p:sp>
    </p:spTree>
    <p:extLst>
      <p:ext uri="{BB962C8B-B14F-4D97-AF65-F5344CB8AC3E}">
        <p14:creationId xmlns:p14="http://schemas.microsoft.com/office/powerpoint/2010/main" val="2968627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87" y="1374711"/>
            <a:ext cx="1063502" cy="19047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094423" y="908259"/>
            <a:ext cx="213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Global offset -19 </a:t>
            </a:r>
            <a:r>
              <a:rPr lang="en-US" altLang="ja-JP" dirty="0" err="1" smtClean="0"/>
              <a:t>deg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63664" y="929196"/>
            <a:ext cx="277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Global offset -19 -&gt; +21 </a:t>
            </a:r>
            <a:r>
              <a:rPr lang="en-US" altLang="ja-JP" dirty="0" err="1" smtClean="0"/>
              <a:t>deg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672230" y="48582"/>
            <a:ext cx="3378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(a</a:t>
            </a:r>
            <a:r>
              <a:rPr kumimoji="1" lang="en-US" altLang="ja-JP" sz="1600" dirty="0" smtClean="0"/>
              <a:t>fter 11/5 RF No5 Gap</a:t>
            </a:r>
            <a:r>
              <a:rPr lang="en-US" altLang="ja-JP" sz="1600" dirty="0" smtClean="0"/>
              <a:t> </a:t>
            </a:r>
            <a:r>
              <a:rPr kumimoji="1" lang="en-US" altLang="ja-JP" sz="1600" dirty="0" smtClean="0"/>
              <a:t>Open -&gt; Short)    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85338" y="1092925"/>
            <a:ext cx="1978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</a:rPr>
              <a:t>Wall Current Monitor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050542" y="1665978"/>
            <a:ext cx="67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150ms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38152" y="463914"/>
            <a:ext cx="2424737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w/o dipole oscillation</a:t>
            </a:r>
            <a:endParaRPr kumimoji="1" lang="ja-JP" altLang="en-US" sz="2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138652" y="463914"/>
            <a:ext cx="234746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w/  dipole oscillation</a:t>
            </a:r>
            <a:endParaRPr kumimoji="1" lang="ja-JP" altLang="en-US" sz="2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57420" y="1306119"/>
            <a:ext cx="72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38kW</a:t>
            </a:r>
            <a:endParaRPr kumimoji="1" lang="ja-JP" altLang="en-US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18" y="1394888"/>
            <a:ext cx="3813900" cy="2834899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19" y="4000565"/>
            <a:ext cx="3813900" cy="2857435"/>
          </a:xfrm>
          <a:prstGeom prst="rect">
            <a:avLst/>
          </a:prstGeom>
        </p:spPr>
      </p:pic>
      <p:sp>
        <p:nvSpPr>
          <p:cNvPr id="25" name="右矢印 24"/>
          <p:cNvSpPr/>
          <p:nvPr/>
        </p:nvSpPr>
        <p:spPr>
          <a:xfrm>
            <a:off x="4232790" y="3603638"/>
            <a:ext cx="483260" cy="4495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935" y="1750749"/>
            <a:ext cx="3614879" cy="2341456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228" y="4229787"/>
            <a:ext cx="4016294" cy="2625029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7010047" y="1543761"/>
            <a:ext cx="1228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151106_34,35</a:t>
            </a:r>
            <a:endParaRPr kumimoji="1" lang="ja-JP" altLang="en-US" sz="1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470921" y="1442972"/>
            <a:ext cx="1228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151106_14,15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80393" y="1452051"/>
            <a:ext cx="90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38.7kW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57593" y="1397977"/>
            <a:ext cx="90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37.7kW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993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5496" y="980728"/>
            <a:ext cx="9004300" cy="45243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3600" dirty="0"/>
              <a:t>Contents</a:t>
            </a:r>
          </a:p>
          <a:p>
            <a:endParaRPr lang="en-US" altLang="ja-JP" sz="3600" dirty="0" smtClean="0"/>
          </a:p>
          <a:p>
            <a:pPr marL="342900" indent="-342900">
              <a:buAutoNum type="arabicPeriod"/>
            </a:pPr>
            <a:r>
              <a:rPr lang="en-US" altLang="ja-JP" sz="3600" dirty="0" smtClean="0"/>
              <a:t> J</a:t>
            </a:r>
            <a:r>
              <a:rPr lang="en-US" altLang="ja-JP" sz="3600" dirty="0"/>
              <a:t>-PARC Slow Extraction </a:t>
            </a:r>
            <a:r>
              <a:rPr lang="en-US" altLang="ja-JP" sz="3600" dirty="0" smtClean="0"/>
              <a:t>History</a:t>
            </a:r>
            <a:endParaRPr lang="en-US" altLang="ja-JP" sz="3600" dirty="0"/>
          </a:p>
          <a:p>
            <a:pPr marL="342900" indent="-342900">
              <a:buAutoNum type="arabicPeriod"/>
            </a:pPr>
            <a:r>
              <a:rPr lang="en-US" altLang="ja-JP" sz="3600" dirty="0" smtClean="0"/>
              <a:t> J-PARC Slow Extraction Schemes</a:t>
            </a:r>
          </a:p>
          <a:p>
            <a:pPr marL="342900" indent="-342900">
              <a:buAutoNum type="arabicPeriod"/>
            </a:pPr>
            <a:r>
              <a:rPr lang="en-US" altLang="ja-JP" sz="3600" dirty="0" smtClean="0"/>
              <a:t> Extraction Devices</a:t>
            </a:r>
          </a:p>
          <a:p>
            <a:pPr marL="342900" indent="-342900">
              <a:buAutoNum type="arabicPeriod"/>
            </a:pPr>
            <a:r>
              <a:rPr lang="en-US" altLang="ja-JP" sz="3600" dirty="0" smtClean="0"/>
              <a:t>Present </a:t>
            </a:r>
            <a:r>
              <a:rPr lang="en-US" altLang="ja-JP" sz="3600" dirty="0"/>
              <a:t>Performances of the Slow </a:t>
            </a:r>
            <a:r>
              <a:rPr lang="en-US" altLang="ja-JP" sz="3600" dirty="0" smtClean="0"/>
              <a:t>extraction</a:t>
            </a:r>
          </a:p>
          <a:p>
            <a:pPr marL="342900" indent="-342900">
              <a:buAutoNum type="arabicPeriod"/>
            </a:pPr>
            <a:r>
              <a:rPr lang="en-US" altLang="ja-JP" sz="3600" dirty="0" smtClean="0"/>
              <a:t> Issues</a:t>
            </a:r>
            <a:endParaRPr lang="en-US" altLang="ja-JP" sz="3600" dirty="0"/>
          </a:p>
          <a:p>
            <a:pPr marL="342900" indent="-342900">
              <a:buAutoNum type="arabicPeriod"/>
            </a:pPr>
            <a:r>
              <a:rPr lang="en-US" altLang="ja-JP" sz="3600" dirty="0" smtClean="0"/>
              <a:t>Future Plan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9567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8185" t="27857" r="55495" b="51495"/>
          <a:stretch/>
        </p:blipFill>
        <p:spPr>
          <a:xfrm>
            <a:off x="314682" y="1104715"/>
            <a:ext cx="3637288" cy="232627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915174" y="458384"/>
            <a:ext cx="213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Global offset -19 </a:t>
            </a:r>
            <a:r>
              <a:rPr lang="en-US" altLang="ja-JP" dirty="0" err="1" smtClean="0"/>
              <a:t>deg</a:t>
            </a:r>
            <a:endParaRPr lang="en-US" altLang="ja-JP" dirty="0" smtClean="0"/>
          </a:p>
          <a:p>
            <a:r>
              <a:rPr lang="en-US" altLang="ja-JP" dirty="0"/>
              <a:t>#</a:t>
            </a:r>
            <a:r>
              <a:rPr lang="en-US" altLang="ja-JP" dirty="0" smtClean="0"/>
              <a:t>136953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8001" t="26546" r="55680" b="51004"/>
          <a:stretch/>
        </p:blipFill>
        <p:spPr>
          <a:xfrm>
            <a:off x="4630302" y="969175"/>
            <a:ext cx="3540155" cy="246181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012320" y="458384"/>
            <a:ext cx="2178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Global offset +21 </a:t>
            </a:r>
            <a:r>
              <a:rPr lang="en-US" altLang="ja-JP" dirty="0" err="1" smtClean="0"/>
              <a:t>deg</a:t>
            </a:r>
            <a:endParaRPr lang="en-US" altLang="ja-JP" dirty="0" smtClean="0"/>
          </a:p>
          <a:p>
            <a:r>
              <a:rPr lang="en-US" altLang="ja-JP" dirty="0"/>
              <a:t>#</a:t>
            </a:r>
            <a:r>
              <a:rPr lang="en-US" altLang="ja-JP" dirty="0" smtClean="0"/>
              <a:t>137110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8012" y="6336177"/>
            <a:ext cx="650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Vacuum pressure rise has been suppressed by the dipole oscillation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3991160" y="4053159"/>
            <a:ext cx="483260" cy="4495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" y="3792215"/>
            <a:ext cx="3187700" cy="244003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410" y="3874237"/>
            <a:ext cx="3129242" cy="2461940"/>
          </a:xfrm>
          <a:prstGeom prst="rect">
            <a:avLst/>
          </a:prstGeom>
        </p:spPr>
      </p:pic>
      <p:sp>
        <p:nvSpPr>
          <p:cNvPr id="14" name="右矢印 13"/>
          <p:cNvSpPr/>
          <p:nvPr/>
        </p:nvSpPr>
        <p:spPr>
          <a:xfrm>
            <a:off x="3951970" y="1957659"/>
            <a:ext cx="483260" cy="4495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38152" y="89052"/>
            <a:ext cx="2424737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w/o dipole oscillation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38652" y="89052"/>
            <a:ext cx="234746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w/  dipole oscillation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45641" y="784509"/>
            <a:ext cx="90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37.7kW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054993" y="794318"/>
            <a:ext cx="90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38.6kW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6900" y="1619105"/>
            <a:ext cx="256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Electron cloud monitor </a:t>
            </a:r>
            <a:r>
              <a:rPr lang="en-US" altLang="en-US" sz="1600" dirty="0" smtClean="0">
                <a:solidFill>
                  <a:schemeClr val="bg1"/>
                </a:solidFill>
              </a:rPr>
              <a:t>↓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15410" y="1602228"/>
            <a:ext cx="25251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Electron cloud monitor </a:t>
            </a:r>
            <a:r>
              <a:rPr lang="en-US" altLang="en-US" sz="1600" dirty="0">
                <a:solidFill>
                  <a:schemeClr val="bg1"/>
                </a:solidFill>
              </a:rPr>
              <a:t>↓</a:t>
            </a:r>
            <a:endParaRPr lang="ja-JP" altLang="en-US" sz="1600" dirty="0">
              <a:solidFill>
                <a:schemeClr val="bg1"/>
              </a:solidFill>
            </a:endParaRPr>
          </a:p>
          <a:p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78012" y="3442562"/>
            <a:ext cx="583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Electron cloud has been suppressed by the dipole oscillation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44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1937" t="61942" r="48448" b="5613"/>
          <a:stretch/>
        </p:blipFill>
        <p:spPr>
          <a:xfrm>
            <a:off x="764224" y="1494655"/>
            <a:ext cx="3382817" cy="346325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401240" y="482718"/>
            <a:ext cx="2134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Global offset -19 </a:t>
            </a:r>
            <a:r>
              <a:rPr lang="en-US" altLang="ja-JP" dirty="0" err="1" smtClean="0"/>
              <a:t>deg</a:t>
            </a:r>
            <a:endParaRPr lang="en-US" altLang="ja-JP" dirty="0" smtClean="0"/>
          </a:p>
          <a:p>
            <a:r>
              <a:rPr kumimoji="1" lang="en-US" altLang="ja-JP" dirty="0" smtClean="0"/>
              <a:t>#</a:t>
            </a:r>
            <a:r>
              <a:rPr lang="en-US" altLang="ja-JP" dirty="0"/>
              <a:t>136968  37.7kW</a:t>
            </a:r>
            <a:endParaRPr lang="ja-JP" altLang="en-US" dirty="0"/>
          </a:p>
          <a:p>
            <a:endParaRPr kumimoji="1" lang="en-US" altLang="ja-JP" dirty="0" smtClean="0"/>
          </a:p>
          <a:p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43619" y="105751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Eff. 99.1%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11118" t="62270" r="48528" b="6596"/>
          <a:stretch/>
        </p:blipFill>
        <p:spPr>
          <a:xfrm>
            <a:off x="5012412" y="1496599"/>
            <a:ext cx="3589014" cy="346130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243481" y="411181"/>
            <a:ext cx="21789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Global offset +21 </a:t>
            </a:r>
            <a:r>
              <a:rPr lang="en-US" altLang="ja-JP" dirty="0" err="1" smtClean="0"/>
              <a:t>deg</a:t>
            </a:r>
            <a:endParaRPr lang="en-US" altLang="ja-JP" dirty="0" smtClean="0"/>
          </a:p>
          <a:p>
            <a:r>
              <a:rPr kumimoji="1" lang="en-US" altLang="ja-JP" dirty="0" smtClean="0"/>
              <a:t>#137009  38.7kW</a:t>
            </a:r>
          </a:p>
          <a:p>
            <a:r>
              <a:rPr lang="en-US" altLang="ja-JP" dirty="0"/>
              <a:t>Eff. </a:t>
            </a:r>
            <a:r>
              <a:rPr lang="en-US" altLang="ja-JP" dirty="0" smtClean="0"/>
              <a:t>99.4%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8924" y="5558002"/>
            <a:ext cx="428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Instability occurred during </a:t>
            </a:r>
            <a:r>
              <a:rPr lang="en-US" altLang="ja-JP" dirty="0" err="1" smtClean="0"/>
              <a:t>debunch</a:t>
            </a:r>
            <a:r>
              <a:rPr lang="en-US" altLang="ja-JP" dirty="0" smtClean="0"/>
              <a:t> process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12412" y="5562569"/>
            <a:ext cx="414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Instability suppressed by dipole oscillation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443619" y="4976442"/>
            <a:ext cx="2463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(after </a:t>
            </a:r>
            <a:r>
              <a:rPr lang="en-US" altLang="ja-JP" sz="1600" dirty="0"/>
              <a:t>No5 cavity gap short)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6138292" y="4964304"/>
            <a:ext cx="2463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(after </a:t>
            </a:r>
            <a:r>
              <a:rPr lang="en-US" altLang="ja-JP" sz="1600" dirty="0"/>
              <a:t>No5 cavity gap short)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38152" y="89052"/>
            <a:ext cx="2424737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w/o dipole oscillation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38652" y="89052"/>
            <a:ext cx="234746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w/  dipole oscillation</a:t>
            </a:r>
            <a:endParaRPr kumimoji="1" lang="ja-JP" altLang="en-US" sz="2000" dirty="0"/>
          </a:p>
        </p:txBody>
      </p:sp>
      <p:sp>
        <p:nvSpPr>
          <p:cNvPr id="14" name="右矢印 13"/>
          <p:cNvSpPr/>
          <p:nvPr/>
        </p:nvSpPr>
        <p:spPr>
          <a:xfrm>
            <a:off x="4232790" y="2757759"/>
            <a:ext cx="483260" cy="4495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99124" y="5970001"/>
            <a:ext cx="3485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                </a:t>
            </a:r>
            <a:r>
              <a:rPr kumimoji="1" lang="en-US" altLang="ja-JP" dirty="0" err="1" smtClean="0"/>
              <a:t>debunch</a:t>
            </a:r>
            <a:r>
              <a:rPr kumimoji="1" lang="en-US" altLang="ja-JP" dirty="0" smtClean="0"/>
              <a:t> -&gt;  Slow</a:t>
            </a:r>
          </a:p>
          <a:p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Qx</a:t>
            </a:r>
            <a:r>
              <a:rPr kumimoji="1" lang="en-US" altLang="ja-JP" dirty="0" smtClean="0"/>
              <a:t>’,</a:t>
            </a:r>
            <a:r>
              <a:rPr kumimoji="1" lang="en-US" altLang="ja-JP" dirty="0" err="1" smtClean="0"/>
              <a:t>Qy</a:t>
            </a:r>
            <a:r>
              <a:rPr kumimoji="1" lang="en-US" altLang="ja-JP" dirty="0" smtClean="0"/>
              <a:t>’) = (-6.0,-7.1) -&gt; (-0.67,-2.4)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38652" y="6009102"/>
            <a:ext cx="3485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                </a:t>
            </a:r>
            <a:r>
              <a:rPr kumimoji="1" lang="en-US" altLang="ja-JP" dirty="0" err="1" smtClean="0"/>
              <a:t>debunch</a:t>
            </a:r>
            <a:r>
              <a:rPr kumimoji="1" lang="en-US" altLang="ja-JP" dirty="0" smtClean="0"/>
              <a:t> -&gt;  Slow</a:t>
            </a:r>
          </a:p>
          <a:p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Qx</a:t>
            </a:r>
            <a:r>
              <a:rPr kumimoji="1" lang="en-US" altLang="ja-JP" dirty="0" smtClean="0"/>
              <a:t>’,</a:t>
            </a:r>
            <a:r>
              <a:rPr kumimoji="1" lang="en-US" altLang="ja-JP" dirty="0" err="1" smtClean="0"/>
              <a:t>Qy</a:t>
            </a:r>
            <a:r>
              <a:rPr kumimoji="1" lang="en-US" altLang="ja-JP" dirty="0" smtClean="0"/>
              <a:t>’) = (-5.0,-7.1) -&gt; (-0.67,-2.4)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270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6067" t="60143" r="44318" b="8019"/>
          <a:stretch/>
        </p:blipFill>
        <p:spPr>
          <a:xfrm>
            <a:off x="319354" y="2340989"/>
            <a:ext cx="4087546" cy="410625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36290" t="28131" r="36471" b="55748"/>
          <a:stretch/>
        </p:blipFill>
        <p:spPr>
          <a:xfrm>
            <a:off x="4538882" y="3263901"/>
            <a:ext cx="4463320" cy="297179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238538" y="593872"/>
            <a:ext cx="6455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Upper limit determined </a:t>
            </a:r>
            <a:r>
              <a:rPr lang="en-US" altLang="ja-JP" sz="2400" dirty="0" smtClean="0">
                <a:solidFill>
                  <a:srgbClr val="FF0000"/>
                </a:solidFill>
              </a:rPr>
              <a:t>from target heat capacity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12304" y="1150679"/>
            <a:ext cx="25749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#110023 (RUN65)</a:t>
            </a:r>
          </a:p>
          <a:p>
            <a:r>
              <a:rPr lang="en-US" altLang="ja-JP" sz="2000" dirty="0"/>
              <a:t>	</a:t>
            </a:r>
            <a:r>
              <a:rPr kumimoji="1" lang="en-US" altLang="ja-JP" sz="2000" dirty="0" smtClean="0"/>
              <a:t>Efficiency   99.52%</a:t>
            </a:r>
          </a:p>
          <a:p>
            <a:r>
              <a:rPr lang="en-US" altLang="ja-JP" sz="2000" dirty="0" smtClean="0"/>
              <a:t>	Duty              42%</a:t>
            </a:r>
          </a:p>
          <a:p>
            <a:r>
              <a:rPr lang="en-US" altLang="ja-JP" sz="2000" dirty="0" smtClean="0"/>
              <a:t>	Spill length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2.1s</a:t>
            </a:r>
            <a:endParaRPr kumimoji="1" lang="ja-JP" altLang="en-US" sz="2000" dirty="0"/>
          </a:p>
        </p:txBody>
      </p:sp>
      <p:sp>
        <p:nvSpPr>
          <p:cNvPr id="2" name="正方形/長方形 1"/>
          <p:cNvSpPr/>
          <p:nvPr/>
        </p:nvSpPr>
        <p:spPr>
          <a:xfrm>
            <a:off x="179279" y="918348"/>
            <a:ext cx="54500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•dipole oscillation</a:t>
            </a:r>
          </a:p>
          <a:p>
            <a:r>
              <a:rPr lang="en-US" altLang="ja-JP" dirty="0" smtClean="0"/>
              <a:t>•Dynamic bump</a:t>
            </a:r>
          </a:p>
          <a:p>
            <a:r>
              <a:rPr lang="en-US" altLang="ja-JP" dirty="0" smtClean="0"/>
              <a:t>•</a:t>
            </a:r>
            <a:r>
              <a:rPr lang="en-US" altLang="ja-JP" dirty="0"/>
              <a:t>ESS1</a:t>
            </a:r>
            <a:r>
              <a:rPr lang="ja-JP" altLang="en-US" dirty="0" smtClean="0"/>
              <a:t>（</a:t>
            </a:r>
            <a:r>
              <a:rPr lang="en-US" altLang="ja-JP" dirty="0" smtClean="0"/>
              <a:t>rotation</a:t>
            </a:r>
            <a:r>
              <a:rPr lang="ja-JP" altLang="en-US" dirty="0" smtClean="0"/>
              <a:t>）</a:t>
            </a:r>
            <a:r>
              <a:rPr lang="en-US" altLang="ja-JP" dirty="0"/>
              <a:t>,ESS2</a:t>
            </a:r>
            <a:r>
              <a:rPr lang="en-US" altLang="ja-JP" dirty="0" smtClean="0"/>
              <a:t>(parallel</a:t>
            </a:r>
            <a:r>
              <a:rPr lang="ja-JP" altLang="en-US" dirty="0" smtClean="0"/>
              <a:t>、</a:t>
            </a:r>
            <a:r>
              <a:rPr lang="en-US" altLang="ja-JP" dirty="0" smtClean="0"/>
              <a:t>rotation)</a:t>
            </a:r>
            <a:r>
              <a:rPr lang="en-US" altLang="ja-JP" dirty="0"/>
              <a:t> </a:t>
            </a:r>
            <a:r>
              <a:rPr lang="en-US" altLang="ja-JP" dirty="0" smtClean="0"/>
              <a:t>position tuning</a:t>
            </a:r>
            <a:endParaRPr lang="en-US" altLang="ja-JP" dirty="0"/>
          </a:p>
          <a:p>
            <a:r>
              <a:rPr lang="en-US" altLang="ja-JP" dirty="0" smtClean="0"/>
              <a:t>•</a:t>
            </a:r>
            <a:r>
              <a:rPr lang="en-US" altLang="ja-JP" dirty="0"/>
              <a:t>SMS1</a:t>
            </a:r>
            <a:r>
              <a:rPr lang="en-US" altLang="ja-JP" dirty="0" smtClean="0"/>
              <a:t>(parallel</a:t>
            </a:r>
            <a:r>
              <a:rPr lang="ja-JP" altLang="en-US" dirty="0" smtClean="0"/>
              <a:t>）</a:t>
            </a:r>
            <a:r>
              <a:rPr lang="ja-JP" altLang="en-US" dirty="0"/>
              <a:t>　</a:t>
            </a:r>
            <a:r>
              <a:rPr lang="en-US" altLang="ja-JP" dirty="0" smtClean="0"/>
              <a:t>position tuning</a:t>
            </a:r>
            <a:endParaRPr lang="en-US" altLang="ja-JP" dirty="0"/>
          </a:p>
        </p:txBody>
      </p:sp>
      <p:sp>
        <p:nvSpPr>
          <p:cNvPr id="12" name="正方形/長方形 11"/>
          <p:cNvSpPr/>
          <p:nvPr/>
        </p:nvSpPr>
        <p:spPr>
          <a:xfrm>
            <a:off x="610918" y="2104786"/>
            <a:ext cx="3708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Beam </a:t>
            </a:r>
            <a:r>
              <a:rPr lang="en-US" altLang="ja-JP" dirty="0"/>
              <a:t>l</a:t>
            </a:r>
            <a:r>
              <a:rPr lang="en-US" altLang="ja-JP" dirty="0" smtClean="0"/>
              <a:t>oss </a:t>
            </a:r>
            <a:r>
              <a:rPr lang="en-US" altLang="ja-JP" dirty="0"/>
              <a:t>d</a:t>
            </a:r>
            <a:r>
              <a:rPr lang="en-US" altLang="ja-JP" dirty="0" smtClean="0"/>
              <a:t>istribution at </a:t>
            </a:r>
            <a:r>
              <a:rPr lang="en-US" altLang="ja-JP" dirty="0"/>
              <a:t>s</a:t>
            </a:r>
            <a:r>
              <a:rPr lang="en-US" altLang="ja-JP" dirty="0" smtClean="0"/>
              <a:t>low region</a:t>
            </a:r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63600" y="4854850"/>
            <a:ext cx="73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DCCT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4852718" y="2785512"/>
            <a:ext cx="3954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Beam loss </a:t>
            </a:r>
            <a:r>
              <a:rPr lang="en-US" altLang="ja-JP" dirty="0"/>
              <a:t>d</a:t>
            </a:r>
            <a:r>
              <a:rPr lang="en-US" altLang="ja-JP" dirty="0" smtClean="0"/>
              <a:t>istribution In the whole Ring</a:t>
            </a: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457200" y="3617436"/>
            <a:ext cx="3658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Beam </a:t>
            </a:r>
            <a:r>
              <a:rPr lang="en-US" altLang="ja-JP" dirty="0" smtClean="0"/>
              <a:t>loss Intensity during </a:t>
            </a:r>
            <a:r>
              <a:rPr lang="en-US" altLang="ja-JP" dirty="0"/>
              <a:t>e</a:t>
            </a:r>
            <a:r>
              <a:rPr lang="en-US" altLang="ja-JP" dirty="0" smtClean="0"/>
              <a:t>xtraction</a:t>
            </a:r>
            <a:endParaRPr lang="ja-JP" altLang="en-US" dirty="0"/>
          </a:p>
        </p:txBody>
      </p:sp>
      <p:sp>
        <p:nvSpPr>
          <p:cNvPr id="17" name="四角形吹き出し 16"/>
          <p:cNvSpPr/>
          <p:nvPr/>
        </p:nvSpPr>
        <p:spPr>
          <a:xfrm>
            <a:off x="6661666" y="3986768"/>
            <a:ext cx="1352034" cy="259569"/>
          </a:xfrm>
          <a:prstGeom prst="wedgeRectCallout">
            <a:avLst>
              <a:gd name="adj1" fmla="val -47705"/>
              <a:gd name="adj2" fmla="val 13461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 smtClean="0">
                <a:solidFill>
                  <a:schemeClr val="tx1"/>
                </a:solidFill>
              </a:rPr>
              <a:t>ESS-SMS region</a:t>
            </a:r>
            <a:endParaRPr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4538882" y="5840968"/>
            <a:ext cx="1698822" cy="394732"/>
          </a:xfrm>
          <a:prstGeom prst="wedgeRectCallout">
            <a:avLst>
              <a:gd name="adj1" fmla="val -1705"/>
              <a:gd name="adj2" fmla="val -104391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 smtClean="0">
                <a:solidFill>
                  <a:schemeClr val="tx1"/>
                </a:solidFill>
              </a:rPr>
              <a:t>Collimator</a:t>
            </a:r>
          </a:p>
          <a:p>
            <a:r>
              <a:rPr lang="en-US" altLang="ja-JP" sz="1200" dirty="0" smtClean="0">
                <a:solidFill>
                  <a:schemeClr val="tx1"/>
                </a:solidFill>
              </a:rPr>
              <a:t>(Before  Linear </a:t>
            </a:r>
            <a:r>
              <a:rPr lang="en-US" altLang="ja-JP" sz="1200" dirty="0" err="1" smtClean="0">
                <a:solidFill>
                  <a:schemeClr val="tx1"/>
                </a:solidFill>
              </a:rPr>
              <a:t>Acc</a:t>
            </a:r>
            <a:r>
              <a:rPr lang="en-US" altLang="ja-JP" sz="1200" dirty="0">
                <a:solidFill>
                  <a:schemeClr val="tx1"/>
                </a:solidFill>
              </a:rPr>
              <a:t>)</a:t>
            </a:r>
            <a:endParaRPr lang="en-US" altLang="ja-JP" sz="1200" dirty="0" smtClean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934200" y="4737100"/>
            <a:ext cx="140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Red </a:t>
            </a:r>
            <a:r>
              <a:rPr lang="en-US" altLang="ja-JP" dirty="0" smtClean="0">
                <a:solidFill>
                  <a:srgbClr val="FF0000"/>
                </a:solidFill>
              </a:rPr>
              <a:t>signal x8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363012" y="71794"/>
            <a:ext cx="573433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41.6kW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User Operation Performances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83612" y="6417492"/>
            <a:ext cx="250448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5.52 cycle   2.93s flat top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046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5509" t="5675" r="35065" b="72941"/>
          <a:stretch/>
        </p:blipFill>
        <p:spPr>
          <a:xfrm>
            <a:off x="490214" y="1936580"/>
            <a:ext cx="3470021" cy="28369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3859" t="27372" r="68937" b="50862"/>
          <a:stretch/>
        </p:blipFill>
        <p:spPr>
          <a:xfrm>
            <a:off x="4388739" y="1936580"/>
            <a:ext cx="3193161" cy="287416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363012" y="71794"/>
            <a:ext cx="573433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41.6kW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User Operation Performances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3504591" y="3052221"/>
            <a:ext cx="21033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Duty Factor in a Spill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72965" y="2527435"/>
            <a:ext cx="11584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Beam Spill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93220" y="4813240"/>
            <a:ext cx="2808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Large tune ripple  produced</a:t>
            </a:r>
          </a:p>
          <a:p>
            <a:r>
              <a:rPr lang="en-US" altLang="ja-JP" dirty="0" smtClean="0"/>
              <a:t>by BM and Q current ripple 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99" y="5449427"/>
            <a:ext cx="4264039" cy="133926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/>
          <a:srcRect l="61936" t="69153" r="4032"/>
          <a:stretch/>
        </p:blipFill>
        <p:spPr>
          <a:xfrm>
            <a:off x="715633" y="724994"/>
            <a:ext cx="3200610" cy="77360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906" y="724994"/>
            <a:ext cx="3951865" cy="1107999"/>
          </a:xfrm>
          <a:prstGeom prst="rect">
            <a:avLst/>
          </a:prstGeom>
          <a:ln w="25400"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14" name="正方形/長方形 13"/>
          <p:cNvSpPr/>
          <p:nvPr/>
        </p:nvSpPr>
        <p:spPr>
          <a:xfrm>
            <a:off x="5011789" y="2185213"/>
            <a:ext cx="1585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Av. Duty   42</a:t>
            </a:r>
            <a:r>
              <a:rPr lang="en-US" altLang="ja-JP" dirty="0"/>
              <a:t>%</a:t>
            </a:r>
            <a:endParaRPr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1363012" y="3059668"/>
            <a:ext cx="1755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Spill length</a:t>
            </a:r>
            <a:r>
              <a:rPr lang="ja-JP" altLang="en-US" dirty="0"/>
              <a:t>　</a:t>
            </a:r>
            <a:r>
              <a:rPr lang="en-US" altLang="ja-JP" dirty="0"/>
              <a:t>2.1s</a:t>
            </a:r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5563727"/>
            <a:ext cx="3149600" cy="1041400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>
            <a:off x="165100" y="5105400"/>
            <a:ext cx="40767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4241800" y="5105400"/>
            <a:ext cx="0" cy="16832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290592" y="5194395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New Result  </a:t>
            </a:r>
            <a:r>
              <a:rPr kumimoji="1" lang="en-US" altLang="ja-JP" dirty="0" smtClean="0"/>
              <a:t>5</a:t>
            </a:r>
            <a:r>
              <a:rPr kumimoji="1" lang="en-US" altLang="ja-JP" dirty="0" smtClean="0"/>
              <a:t>/29 </a:t>
            </a:r>
            <a:r>
              <a:rPr kumimoji="1" lang="en-US" altLang="ja-JP" dirty="0" smtClean="0"/>
              <a:t>  Study  </a:t>
            </a:r>
            <a:r>
              <a:rPr kumimoji="1" lang="en-US" altLang="ja-JP" dirty="0" smtClean="0"/>
              <a:t>Duty 58%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8447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27405"/>
            <a:ext cx="7594600" cy="5330595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 flipV="1">
            <a:off x="1270000" y="5563632"/>
            <a:ext cx="6781800" cy="6246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4261653" y="51943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24.5hours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68994" y="284490"/>
            <a:ext cx="406258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Extraction Efficiency Trend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83400" y="1270000"/>
            <a:ext cx="84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RUN65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812777" y="1080813"/>
            <a:ext cx="292835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2400" dirty="0"/>
              <a:t>41.6kW (4.8x10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ppp) 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56609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092200"/>
            <a:ext cx="8750300" cy="561539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200" y="766121"/>
            <a:ext cx="1943100" cy="72115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69900" y="230201"/>
            <a:ext cx="808707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/>
              <a:t>P</a:t>
            </a:r>
            <a:r>
              <a:rPr kumimoji="1" lang="en-US" altLang="ja-JP" sz="2800" dirty="0" smtClean="0"/>
              <a:t>osition and width  trends of beam delivered at target  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579776" y="6488668"/>
            <a:ext cx="2564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Thanks for </a:t>
            </a:r>
            <a:r>
              <a:rPr kumimoji="1" lang="en-US" altLang="ja-JP" dirty="0" smtClean="0"/>
              <a:t>Hadron Group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380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/>
          <p:cNvSpPr txBox="1"/>
          <p:nvPr/>
        </p:nvSpPr>
        <p:spPr>
          <a:xfrm>
            <a:off x="802883" y="810736"/>
            <a:ext cx="738164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Trends of  Beam Power and  its Integration After Recovery 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87312" y="5600700"/>
            <a:ext cx="42565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Alanine </a:t>
            </a:r>
            <a:r>
              <a:rPr lang="en-US" altLang="ja-JP" dirty="0" err="1"/>
              <a:t>dosemeter</a:t>
            </a:r>
            <a:endParaRPr lang="en-US" altLang="ja-JP" dirty="0" smtClean="0"/>
          </a:p>
          <a:p>
            <a:r>
              <a:rPr lang="en-US" altLang="ja-JP" dirty="0" smtClean="0"/>
              <a:t>Total absorption dose so far  (2900kWdays) </a:t>
            </a:r>
            <a:endParaRPr kumimoji="1" lang="en-US" altLang="ja-JP" dirty="0" smtClean="0"/>
          </a:p>
          <a:p>
            <a:r>
              <a:rPr kumimoji="1" lang="en-US" altLang="ja-JP" dirty="0" smtClean="0"/>
              <a:t>ESS1</a:t>
            </a:r>
            <a:r>
              <a:rPr lang="en-US" altLang="ja-JP" dirty="0"/>
              <a:t> </a:t>
            </a:r>
            <a:r>
              <a:rPr lang="en-US" altLang="ja-JP" dirty="0" err="1" smtClean="0"/>
              <a:t>feedthrough</a:t>
            </a:r>
            <a:r>
              <a:rPr lang="en-US" altLang="ja-JP" dirty="0" smtClean="0"/>
              <a:t> port</a:t>
            </a:r>
            <a:r>
              <a:rPr kumimoji="1" lang="en-US" altLang="ja-JP" dirty="0" smtClean="0"/>
              <a:t>   28kGy </a:t>
            </a:r>
          </a:p>
          <a:p>
            <a:r>
              <a:rPr lang="en-US" altLang="ja-JP" dirty="0" smtClean="0"/>
              <a:t>ESS2 </a:t>
            </a:r>
            <a:r>
              <a:rPr lang="en-US" altLang="ja-JP" dirty="0" err="1" smtClean="0"/>
              <a:t>feedthrough</a:t>
            </a:r>
            <a:r>
              <a:rPr lang="en-US" altLang="ja-JP" dirty="0" smtClean="0"/>
              <a:t> </a:t>
            </a:r>
            <a:r>
              <a:rPr lang="en-US" altLang="ja-JP" dirty="0"/>
              <a:t>port </a:t>
            </a:r>
            <a:r>
              <a:rPr lang="en-US" altLang="ja-JP" dirty="0" smtClean="0"/>
              <a:t>  3.6kGy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811891" y="1574432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2"/>
                </a:solidFill>
              </a:rPr>
              <a:t>41.6 kW</a:t>
            </a:r>
            <a:endParaRPr kumimoji="1" lang="ja-JP" altLang="en-US" sz="1600" dirty="0">
              <a:solidFill>
                <a:schemeClr val="tx2"/>
              </a:solidFill>
            </a:endParaRPr>
          </a:p>
        </p:txBody>
      </p:sp>
      <p:cxnSp>
        <p:nvCxnSpPr>
          <p:cNvPr id="23" name="直線矢印コネクタ 22"/>
          <p:cNvCxnSpPr>
            <a:stCxn id="22" idx="2"/>
          </p:cNvCxnSpPr>
          <p:nvPr/>
        </p:nvCxnSpPr>
        <p:spPr>
          <a:xfrm flipH="1">
            <a:off x="7107852" y="1912986"/>
            <a:ext cx="172091" cy="715075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グラフ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772496"/>
              </p:ext>
            </p:extLst>
          </p:nvPr>
        </p:nvGraphicFramePr>
        <p:xfrm>
          <a:off x="1313831" y="2290493"/>
          <a:ext cx="6870700" cy="2609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テキスト ボックス 24"/>
          <p:cNvSpPr txBox="1"/>
          <p:nvPr/>
        </p:nvSpPr>
        <p:spPr>
          <a:xfrm>
            <a:off x="186949" y="2166809"/>
            <a:ext cx="146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dirty="0" smtClean="0">
                <a:solidFill>
                  <a:schemeClr val="tx2"/>
                </a:solidFill>
              </a:rPr>
              <a:t>24 kW</a:t>
            </a:r>
          </a:p>
          <a:p>
            <a:pPr algn="r"/>
            <a:r>
              <a:rPr kumimoji="1" lang="en-US" altLang="ja-JP" sz="1600" dirty="0" smtClean="0">
                <a:solidFill>
                  <a:schemeClr val="tx2"/>
                </a:solidFill>
              </a:rPr>
              <a:t>@resumption</a:t>
            </a:r>
            <a:endParaRPr kumimoji="1" lang="ja-JP" altLang="en-US" sz="1600" dirty="0">
              <a:solidFill>
                <a:schemeClr val="tx2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1529855" y="2658405"/>
            <a:ext cx="793199" cy="1317315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6443893" y="5035034"/>
            <a:ext cx="232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1kWday=1.81x10^16 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394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5" y="3331999"/>
            <a:ext cx="8957733" cy="194601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34142" y="5434622"/>
            <a:ext cx="825867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+mj-ea"/>
                <a:ea typeface="+mj-ea"/>
              </a:rPr>
              <a:t>Q076 U</a:t>
            </a:r>
          </a:p>
          <a:p>
            <a:r>
              <a:rPr kumimoji="1" lang="en-US" altLang="ja-JP" sz="1400" b="1" dirty="0" smtClean="0">
                <a:latin typeface="+mj-ea"/>
                <a:ea typeface="+mj-ea"/>
              </a:rPr>
              <a:t>&gt;10</a:t>
            </a:r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, </a:t>
            </a:r>
            <a:r>
              <a:rPr kumimoji="1" lang="en-US" altLang="ja-JP" sz="1400" b="1" dirty="0" smtClean="0">
                <a:latin typeface="+mj-ea"/>
                <a:ea typeface="+mj-ea"/>
              </a:rPr>
              <a:t>1.8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4.0 , 0.8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  -  ,   -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   -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84974" y="2060848"/>
            <a:ext cx="860551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latin typeface="+mj-ea"/>
                <a:ea typeface="+mj-ea"/>
              </a:rPr>
              <a:t>ESS1</a:t>
            </a:r>
            <a:r>
              <a:rPr kumimoji="1" lang="en-US" altLang="ja-JP" sz="1400" b="1" dirty="0" smtClean="0">
                <a:latin typeface="+mj-ea"/>
                <a:ea typeface="+mj-ea"/>
              </a:rPr>
              <a:t> </a:t>
            </a:r>
            <a:r>
              <a:rPr lang="en-US" altLang="ja-JP" sz="1400" b="1" dirty="0">
                <a:latin typeface="+mj-ea"/>
                <a:ea typeface="+mj-ea"/>
              </a:rPr>
              <a:t>D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</a:t>
            </a:r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7.0,  0.6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  -  ,   -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1.8 , 0.2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0110" y="2060848"/>
            <a:ext cx="860551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latin typeface="+mj-ea"/>
                <a:ea typeface="+mj-ea"/>
              </a:rPr>
              <a:t>ESS1</a:t>
            </a:r>
            <a:r>
              <a:rPr kumimoji="1" lang="en-US" altLang="ja-JP" sz="1400" b="1" dirty="0" smtClean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U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</a:t>
            </a:r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2</a:t>
            </a:r>
            <a:r>
              <a:rPr lang="en-US" altLang="ja-JP" sz="1400" b="1" dirty="0" smtClean="0">
                <a:latin typeface="+mj-ea"/>
                <a:ea typeface="+mj-ea"/>
              </a:rPr>
              <a:t>.0,  0.3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  -  ,   -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,    -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99894" y="5431508"/>
            <a:ext cx="825867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+mj-ea"/>
                <a:ea typeface="+mj-ea"/>
              </a:rPr>
              <a:t>Q077 U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  -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1</a:t>
            </a:r>
            <a:r>
              <a:rPr lang="en-US" altLang="ja-JP" sz="1400" b="1" dirty="0" smtClean="0">
                <a:latin typeface="+mj-ea"/>
                <a:ea typeface="+mj-ea"/>
              </a:rPr>
              <a:t>.0,  0.3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  -  ,   -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   -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03848" y="2060848"/>
            <a:ext cx="961290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b="1" dirty="0" err="1" smtClean="0">
                <a:latin typeface="+mj-ea"/>
                <a:ea typeface="+mj-ea"/>
              </a:rPr>
              <a:t>SXCol</a:t>
            </a:r>
            <a:r>
              <a:rPr kumimoji="1" lang="en-US" altLang="ja-JP" sz="1400" b="1" dirty="0" smtClean="0">
                <a:latin typeface="+mj-ea"/>
                <a:ea typeface="+mj-ea"/>
              </a:rPr>
              <a:t> </a:t>
            </a:r>
            <a:r>
              <a:rPr lang="en-US" altLang="ja-JP" sz="1400" b="1" dirty="0">
                <a:latin typeface="+mj-ea"/>
                <a:ea typeface="+mj-ea"/>
              </a:rPr>
              <a:t>D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5.0 ,</a:t>
            </a:r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0.5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1.7,  0.25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  -  ,   -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   -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04043" y="5435111"/>
            <a:ext cx="915635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+mj-ea"/>
                <a:ea typeface="+mj-ea"/>
              </a:rPr>
              <a:t>Q078 U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  -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1</a:t>
            </a:r>
            <a:r>
              <a:rPr lang="en-US" altLang="ja-JP" sz="1400" b="1" dirty="0" smtClean="0">
                <a:latin typeface="+mj-ea"/>
                <a:ea typeface="+mj-ea"/>
              </a:rPr>
              <a:t>.0,  0.25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  -  ,   -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   -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725920" y="5432839"/>
            <a:ext cx="595035" cy="116955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400" dirty="0" smtClean="0"/>
              <a:t>aisle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0.27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0.08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 0.05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0.018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247462" y="2060073"/>
            <a:ext cx="860551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latin typeface="+mj-ea"/>
                <a:ea typeface="+mj-ea"/>
              </a:rPr>
              <a:t>ESS2</a:t>
            </a:r>
            <a:r>
              <a:rPr kumimoji="1" lang="en-US" altLang="ja-JP" sz="1400" b="1" dirty="0" smtClean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U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</a:t>
            </a:r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1.4, 0.46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  -  ,   -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1.8 , 0.2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273088" y="2060848"/>
            <a:ext cx="854560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SMS1 U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3.0 ,</a:t>
            </a:r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0.5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1.1 , 0.2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  -  ,   -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   -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280048" y="2060848"/>
            <a:ext cx="881704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SMS1 D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,</a:t>
            </a:r>
            <a:r>
              <a:rPr lang="en-US" altLang="ja-JP" sz="1400" b="1" dirty="0">
                <a:latin typeface="+mj-ea"/>
                <a:ea typeface="+mj-ea"/>
              </a:rPr>
              <a:t>  </a:t>
            </a:r>
            <a:r>
              <a:rPr lang="en-US" altLang="ja-JP" sz="1400" b="1" dirty="0" smtClean="0">
                <a:latin typeface="+mj-ea"/>
                <a:ea typeface="+mj-ea"/>
              </a:rPr>
              <a:t> -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1.0 ,0.25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  -  ,   -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   -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266988" y="2060848"/>
            <a:ext cx="854560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SMS2 U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 </a:t>
            </a:r>
            <a:r>
              <a:rPr lang="en-US" altLang="ja-JP" sz="1400" b="1" dirty="0" smtClean="0">
                <a:latin typeface="+mj-ea"/>
                <a:ea typeface="+mj-ea"/>
              </a:rPr>
              <a:t>- ,</a:t>
            </a:r>
            <a:r>
              <a:rPr lang="en-US" altLang="ja-JP" sz="1400" b="1" dirty="0">
                <a:latin typeface="+mj-ea"/>
                <a:ea typeface="+mj-ea"/>
              </a:rPr>
              <a:t>  </a:t>
            </a:r>
            <a:r>
              <a:rPr lang="en-US" altLang="ja-JP" sz="1400" b="1" dirty="0" smtClean="0">
                <a:latin typeface="+mj-ea"/>
                <a:ea typeface="+mj-ea"/>
              </a:rPr>
              <a:t>-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0.3 ,0.05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  -  ,   -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   -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949950" y="5432839"/>
            <a:ext cx="876300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latin typeface="+mj-ea"/>
                <a:ea typeface="+mj-ea"/>
              </a:rPr>
              <a:t>SMS31 U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 </a:t>
            </a:r>
            <a:r>
              <a:rPr lang="en-US" altLang="ja-JP" sz="1400" b="1" dirty="0" smtClean="0">
                <a:latin typeface="+mj-ea"/>
                <a:ea typeface="+mj-ea"/>
              </a:rPr>
              <a:t>- ,</a:t>
            </a:r>
            <a:r>
              <a:rPr lang="en-US" altLang="ja-JP" sz="1400" b="1" dirty="0">
                <a:latin typeface="+mj-ea"/>
                <a:ea typeface="+mj-ea"/>
              </a:rPr>
              <a:t>  </a:t>
            </a:r>
            <a:r>
              <a:rPr lang="en-US" altLang="ja-JP" sz="1400" b="1" dirty="0" smtClean="0">
                <a:latin typeface="+mj-ea"/>
                <a:ea typeface="+mj-ea"/>
              </a:rPr>
              <a:t>-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3.6 , 0.4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  -  ,   -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   -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937398" y="5439675"/>
            <a:ext cx="876300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latin typeface="+mj-ea"/>
                <a:ea typeface="+mj-ea"/>
              </a:rPr>
              <a:t>SMS33 U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 </a:t>
            </a:r>
            <a:r>
              <a:rPr lang="en-US" altLang="ja-JP" sz="1400" b="1" dirty="0" smtClean="0">
                <a:latin typeface="+mj-ea"/>
                <a:ea typeface="+mj-ea"/>
              </a:rPr>
              <a:t>- ,</a:t>
            </a:r>
            <a:r>
              <a:rPr lang="en-US" altLang="ja-JP" sz="1400" b="1" dirty="0">
                <a:latin typeface="+mj-ea"/>
                <a:ea typeface="+mj-ea"/>
              </a:rPr>
              <a:t>  </a:t>
            </a:r>
            <a:r>
              <a:rPr lang="en-US" altLang="ja-JP" sz="1400" b="1" dirty="0" smtClean="0">
                <a:latin typeface="+mj-ea"/>
                <a:ea typeface="+mj-ea"/>
              </a:rPr>
              <a:t>-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 smtClean="0">
                <a:latin typeface="+mj-ea"/>
                <a:ea typeface="+mj-ea"/>
              </a:rPr>
              <a:t>0.85 , 0.1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  -  ,   -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   -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958339" y="5436227"/>
            <a:ext cx="915635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+mj-ea"/>
                <a:ea typeface="+mj-ea"/>
              </a:rPr>
              <a:t>Q082 U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  -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2.0,  0.25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  -  ,   -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 -  ,   -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277866" y="5436227"/>
            <a:ext cx="595035" cy="116955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400" dirty="0" smtClean="0"/>
              <a:t>aisle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0.12</a:t>
            </a:r>
            <a:endParaRPr kumimoji="1" lang="en-US" altLang="ja-JP" sz="1400" b="1" dirty="0" smtClean="0">
              <a:latin typeface="+mj-ea"/>
              <a:ea typeface="+mj-ea"/>
            </a:endParaRPr>
          </a:p>
          <a:p>
            <a:r>
              <a:rPr lang="en-US" altLang="ja-JP" sz="1400" b="1" dirty="0">
                <a:latin typeface="+mj-ea"/>
                <a:ea typeface="+mj-ea"/>
              </a:rPr>
              <a:t> </a:t>
            </a:r>
            <a:r>
              <a:rPr lang="en-US" altLang="ja-JP" sz="1400" b="1" dirty="0" smtClean="0">
                <a:latin typeface="+mj-ea"/>
                <a:ea typeface="+mj-ea"/>
              </a:rPr>
              <a:t>0.01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0.015</a:t>
            </a:r>
          </a:p>
          <a:p>
            <a:r>
              <a:rPr lang="en-US" altLang="ja-JP" sz="1400" b="1" dirty="0" smtClean="0">
                <a:latin typeface="+mj-ea"/>
                <a:ea typeface="+mj-ea"/>
              </a:rPr>
              <a:t>0.009</a:t>
            </a:r>
            <a:endParaRPr kumimoji="1" lang="ja-JP" altLang="en-US" sz="1400" b="1" dirty="0">
              <a:latin typeface="+mj-ea"/>
              <a:ea typeface="+mj-ea"/>
            </a:endParaRPr>
          </a:p>
        </p:txBody>
      </p:sp>
      <p:cxnSp>
        <p:nvCxnSpPr>
          <p:cNvPr id="8" name="直線矢印コネクタ 7"/>
          <p:cNvCxnSpPr>
            <a:stCxn id="13" idx="2"/>
          </p:cNvCxnSpPr>
          <p:nvPr/>
        </p:nvCxnSpPr>
        <p:spPr>
          <a:xfrm>
            <a:off x="750386" y="3230399"/>
            <a:ext cx="811714" cy="90980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1660009" y="3230399"/>
            <a:ext cx="92591" cy="90980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H="1">
            <a:off x="1879600" y="3230399"/>
            <a:ext cx="771009" cy="90980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H="1">
            <a:off x="3016250" y="3230399"/>
            <a:ext cx="694810" cy="95425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>
            <a:off x="4701660" y="3230399"/>
            <a:ext cx="365640" cy="95425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>
            <a:off x="5346700" y="3230399"/>
            <a:ext cx="449412" cy="95425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 flipH="1">
            <a:off x="5575300" y="3229624"/>
            <a:ext cx="1165062" cy="95425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>
            <a:stCxn id="4" idx="0"/>
          </p:cNvCxnSpPr>
          <p:nvPr/>
        </p:nvCxnSpPr>
        <p:spPr>
          <a:xfrm flipV="1">
            <a:off x="1247076" y="4235451"/>
            <a:ext cx="562674" cy="119917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>
            <a:stCxn id="22" idx="0"/>
          </p:cNvCxnSpPr>
          <p:nvPr/>
        </p:nvCxnSpPr>
        <p:spPr>
          <a:xfrm flipH="1" flipV="1">
            <a:off x="1752600" y="4419600"/>
            <a:ext cx="270838" cy="101323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>
            <a:stCxn id="15" idx="0"/>
          </p:cNvCxnSpPr>
          <p:nvPr/>
        </p:nvCxnSpPr>
        <p:spPr>
          <a:xfrm flipH="1" flipV="1">
            <a:off x="2508251" y="4235451"/>
            <a:ext cx="304577" cy="119605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 flipH="1" flipV="1">
            <a:off x="3108013" y="4235450"/>
            <a:ext cx="603048" cy="120422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V="1">
            <a:off x="4579390" y="4483100"/>
            <a:ext cx="548258" cy="94480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 flipV="1">
            <a:off x="5346700" y="4235450"/>
            <a:ext cx="63500" cy="11996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>
            <a:stCxn id="27" idx="0"/>
          </p:cNvCxnSpPr>
          <p:nvPr/>
        </p:nvCxnSpPr>
        <p:spPr>
          <a:xfrm flipH="1" flipV="1">
            <a:off x="6161752" y="4240016"/>
            <a:ext cx="226348" cy="119282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>
            <a:stCxn id="28" idx="0"/>
          </p:cNvCxnSpPr>
          <p:nvPr/>
        </p:nvCxnSpPr>
        <p:spPr>
          <a:xfrm flipH="1" flipV="1">
            <a:off x="6388100" y="4235450"/>
            <a:ext cx="987448" cy="12042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/>
          <p:cNvSpPr txBox="1"/>
          <p:nvPr/>
        </p:nvSpPr>
        <p:spPr>
          <a:xfrm>
            <a:off x="2145525" y="162004"/>
            <a:ext cx="3828091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3200" dirty="0" smtClean="0"/>
              <a:t>Residual Radioactivity</a:t>
            </a:r>
            <a:endParaRPr kumimoji="1" lang="ja-JP" altLang="en-US" sz="3200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5949950" y="873780"/>
            <a:ext cx="2691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/>
              <a:t>12/18 4hours </a:t>
            </a:r>
            <a:r>
              <a:rPr lang="en-US" altLang="ja-JP" sz="1400" b="1" dirty="0"/>
              <a:t>o</a:t>
            </a:r>
            <a:r>
              <a:rPr kumimoji="1" lang="en-US" altLang="ja-JP" sz="1400" b="1" dirty="0" smtClean="0"/>
              <a:t>n contact,  30cm</a:t>
            </a:r>
          </a:p>
          <a:p>
            <a:r>
              <a:rPr lang="en-US" altLang="ja-JP" sz="1400" b="1" dirty="0" smtClean="0"/>
              <a:t>12/25               </a:t>
            </a:r>
            <a:r>
              <a:rPr lang="en-US" altLang="ja-JP" sz="1400" b="1" dirty="0"/>
              <a:t>on contact,  30cm</a:t>
            </a:r>
          </a:p>
          <a:p>
            <a:r>
              <a:rPr lang="en-US" altLang="ja-JP" sz="1400" b="1" dirty="0" smtClean="0"/>
              <a:t>01/20               on </a:t>
            </a:r>
            <a:r>
              <a:rPr lang="en-US" altLang="ja-JP" sz="1400" b="1" dirty="0"/>
              <a:t>contact,  30cm</a:t>
            </a:r>
          </a:p>
          <a:p>
            <a:r>
              <a:rPr kumimoji="1" lang="en-US" altLang="ja-JP" sz="1400" b="1" dirty="0" smtClean="0"/>
              <a:t>03/09               </a:t>
            </a:r>
            <a:r>
              <a:rPr lang="en-US" altLang="ja-JP" sz="1400" b="1" dirty="0"/>
              <a:t>on contact,  30cm</a:t>
            </a:r>
            <a:endParaRPr kumimoji="1" lang="ja-JP" altLang="en-US" sz="1400" b="1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341975" y="1009134"/>
            <a:ext cx="3885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42kW SX beam stopped 12/18 9:00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60009" y="1625210"/>
            <a:ext cx="130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Unit: </a:t>
            </a:r>
            <a:r>
              <a:rPr kumimoji="1" lang="en-US" altLang="ja-JP" dirty="0" err="1" smtClean="0"/>
              <a:t>mSv</a:t>
            </a:r>
            <a:r>
              <a:rPr kumimoji="1" lang="en-US" altLang="ja-JP" dirty="0" smtClean="0"/>
              <a:t>/h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374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1214497"/>
            <a:ext cx="101600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 </a:t>
            </a:r>
            <a:r>
              <a:rPr lang="en-US" altLang="ja-JP" sz="2400" dirty="0" smtClean="0"/>
              <a:t> •intra-bunch F.B.  </a:t>
            </a:r>
            <a:br>
              <a:rPr lang="en-US" altLang="ja-JP" sz="2400" dirty="0" smtClean="0"/>
            </a:br>
            <a:r>
              <a:rPr lang="en-US" altLang="ja-JP" sz="2400" dirty="0" smtClean="0"/>
              <a:t>	--- the instability at the beginning of the acceleration </a:t>
            </a:r>
            <a:endParaRPr lang="en-US" altLang="ja-JP" sz="2400" dirty="0"/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</a:t>
            </a:r>
            <a:r>
              <a:rPr lang="en-US" altLang="ja-JP" sz="2400" dirty="0" smtClean="0"/>
              <a:t>•(dipole </a:t>
            </a:r>
            <a:r>
              <a:rPr lang="en-US" altLang="ja-JP" sz="2400" dirty="0" smtClean="0"/>
              <a:t>oscillation </a:t>
            </a:r>
            <a:r>
              <a:rPr lang="en-US" altLang="ja-JP" sz="2400" dirty="0" smtClean="0"/>
              <a:t>and) 2nd </a:t>
            </a:r>
            <a:r>
              <a:rPr lang="en-US" altLang="ja-JP" sz="2400" dirty="0" smtClean="0"/>
              <a:t>harmonic cavities</a:t>
            </a:r>
          </a:p>
          <a:p>
            <a:r>
              <a:rPr lang="en-US" altLang="ja-JP" sz="2400" dirty="0" smtClean="0"/>
              <a:t>     RF bucket is miss matched  -&gt; reduces peak current  </a:t>
            </a:r>
            <a:r>
              <a:rPr lang="ja-JP" altLang="en-US" sz="2400" dirty="0" smtClean="0"/>
              <a:t>　　　</a:t>
            </a:r>
            <a:endParaRPr lang="en-US" altLang="ja-JP" sz="2400" dirty="0" smtClean="0"/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•longitudinal VHF cavity (2018)</a:t>
            </a:r>
          </a:p>
          <a:p>
            <a:r>
              <a:rPr lang="ja-JP" altLang="ja-JP" sz="2400" dirty="0"/>
              <a:t>　</a:t>
            </a:r>
            <a:r>
              <a:rPr lang="en-US" altLang="ja-JP" sz="2400" dirty="0" smtClean="0"/>
              <a:t>large </a:t>
            </a:r>
            <a:r>
              <a:rPr lang="en-US" altLang="ja-JP" sz="2400" dirty="0" err="1" smtClean="0"/>
              <a:t>dp</a:t>
            </a:r>
            <a:r>
              <a:rPr lang="en-US" altLang="ja-JP" sz="2400" dirty="0" smtClean="0"/>
              <a:t>/p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and lower peak current</a:t>
            </a:r>
            <a:endParaRPr lang="en-US" altLang="ja-JP" sz="2400" dirty="0"/>
          </a:p>
          <a:p>
            <a:r>
              <a:rPr lang="en-US" altLang="ja-JP" sz="2400" dirty="0" smtClean="0"/>
              <a:t>  </a:t>
            </a:r>
            <a:endParaRPr lang="en-US" altLang="ja-JP" sz="2400" dirty="0"/>
          </a:p>
          <a:p>
            <a:r>
              <a:rPr lang="en-US" altLang="ja-JP" sz="2400" dirty="0" smtClean="0"/>
              <a:t>   •Repetition rate </a:t>
            </a:r>
            <a:r>
              <a:rPr lang="en-US" altLang="ja-JP" sz="2400" dirty="0" smtClean="0"/>
              <a:t>will go </a:t>
            </a:r>
            <a:r>
              <a:rPr lang="en-US" altLang="ja-JP" sz="2400" dirty="0" smtClean="0"/>
              <a:t>up for a higher beam power 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</a:t>
            </a:r>
            <a:r>
              <a:rPr lang="en-US" altLang="ja-JP" sz="2400" dirty="0" smtClean="0"/>
              <a:t>Power </a:t>
            </a:r>
            <a:r>
              <a:rPr lang="en-US" altLang="ja-JP" sz="2400" dirty="0" smtClean="0"/>
              <a:t>supply for BM and QM will be replaced for Nu operation (2018)</a:t>
            </a:r>
          </a:p>
          <a:p>
            <a:r>
              <a:rPr lang="en-US" altLang="ja-JP" sz="2400" dirty="0" smtClean="0"/>
              <a:t>	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5.52 s -&gt; </a:t>
            </a:r>
            <a:r>
              <a:rPr lang="en-US" altLang="ja-JP" sz="2400" dirty="0"/>
              <a:t>3.93s  (2.63 s flat </a:t>
            </a:r>
            <a:r>
              <a:rPr lang="en-US" altLang="ja-JP" sz="2400" dirty="0" smtClean="0"/>
              <a:t>top)  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    </a:t>
            </a:r>
            <a:r>
              <a:rPr lang="en-US" altLang="ja-JP" sz="2400" dirty="0" smtClean="0"/>
              <a:t>Beam power gain x 1.4 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 </a:t>
            </a:r>
            <a:r>
              <a:rPr lang="en-US" altLang="ja-JP" sz="2400" dirty="0" smtClean="0"/>
              <a:t>under discussion </a:t>
            </a:r>
            <a:r>
              <a:rPr lang="ja-JP" altLang="en-US" sz="2400" dirty="0"/>
              <a:t>　　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2204790" y="259477"/>
            <a:ext cx="474211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800" dirty="0" smtClean="0"/>
              <a:t>Plans for a higher beam power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67287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739074" y="232450"/>
            <a:ext cx="444655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 smtClean="0"/>
              <a:t>Development of titanium ESS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4557" y="969086"/>
            <a:ext cx="5121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◎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titamium</a:t>
            </a:r>
            <a:r>
              <a:rPr kumimoji="1" lang="en-US" altLang="ja-JP" sz="2400" dirty="0" smtClean="0"/>
              <a:t> </a:t>
            </a:r>
            <a:r>
              <a:rPr lang="en-US" altLang="ja-JP" sz="2400" dirty="0" smtClean="0"/>
              <a:t>chamber</a:t>
            </a:r>
            <a:r>
              <a:rPr kumimoji="1" lang="ja-JP" altLang="en-US" sz="2400" dirty="0" smtClean="0"/>
              <a:t>、</a:t>
            </a:r>
            <a:r>
              <a:rPr lang="en-US" altLang="ja-JP" sz="2400" dirty="0" smtClean="0"/>
              <a:t>yoke</a:t>
            </a:r>
            <a:r>
              <a:rPr kumimoji="1" lang="ja-JP" altLang="en-US" sz="2400" dirty="0" smtClean="0"/>
              <a:t>、</a:t>
            </a:r>
            <a:r>
              <a:rPr kumimoji="1" lang="en-US" altLang="ja-JP" sz="2400" dirty="0" smtClean="0"/>
              <a:t>endplates</a:t>
            </a:r>
          </a:p>
          <a:p>
            <a:r>
              <a:rPr lang="en-US" altLang="ja-JP" sz="2400" dirty="0" smtClean="0"/>
              <a:t>     to reduce residual radioactivity</a:t>
            </a:r>
            <a:endParaRPr kumimoji="1" lang="ja-JP" altLang="en-US" sz="24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65" y="2307246"/>
            <a:ext cx="4896985" cy="366632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553" y="2547878"/>
            <a:ext cx="2391229" cy="183783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32132" y="6153316"/>
            <a:ext cx="4826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140 kV achieved (</a:t>
            </a:r>
            <a:r>
              <a:rPr lang="en-US" altLang="ja-JP" sz="2000" dirty="0" smtClean="0"/>
              <a:t>operating voltage </a:t>
            </a:r>
            <a:r>
              <a:rPr kumimoji="1" lang="en-US" altLang="ja-JP" sz="2000" dirty="0" smtClean="0"/>
              <a:t>104.4kV)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19778" y="969086"/>
            <a:ext cx="35529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◎</a:t>
            </a:r>
            <a:r>
              <a:rPr kumimoji="1" lang="en-US" altLang="ja-JP" sz="2400" dirty="0" err="1" smtClean="0"/>
              <a:t>Feedthrough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  •titanium ring and flange</a:t>
            </a:r>
          </a:p>
          <a:p>
            <a:r>
              <a:rPr lang="en-US" altLang="ja-JP" sz="2400" dirty="0" smtClean="0"/>
              <a:t>  •electric field gradient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•</a:t>
            </a:r>
            <a:r>
              <a:rPr lang="en-US" altLang="ja-JP" sz="2400" dirty="0" err="1" smtClean="0"/>
              <a:t>fluorinert</a:t>
            </a:r>
            <a:r>
              <a:rPr lang="en-US" altLang="ja-JP" sz="2400" dirty="0" smtClean="0"/>
              <a:t> circulation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553" y="4731466"/>
            <a:ext cx="2704272" cy="182196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5968553" y="4416942"/>
            <a:ext cx="2893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◎Planned RF contact 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28061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72683" y="506566"/>
            <a:ext cx="709681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J-PARC Slow Extraction Brief History 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5626" y="2041120"/>
            <a:ext cx="8864325" cy="45243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•First Slow Beam  Jan.,  2009  </a:t>
            </a:r>
          </a:p>
          <a:p>
            <a:r>
              <a:rPr lang="en-US" altLang="ja-JP" sz="3200" dirty="0" smtClean="0"/>
              <a:t>•East Japan Earth Quake  March, 2011</a:t>
            </a:r>
          </a:p>
          <a:p>
            <a:r>
              <a:rPr lang="en-US" altLang="ja-JP" sz="3200" dirty="0" smtClean="0"/>
              <a:t>•Slow Beam Operation resumed  in Jan. 2012</a:t>
            </a:r>
          </a:p>
          <a:p>
            <a:r>
              <a:rPr kumimoji="1" lang="en-US" altLang="ja-JP" sz="3200" dirty="0" smtClean="0"/>
              <a:t>•Radiation leakage incident</a:t>
            </a:r>
            <a:r>
              <a:rPr lang="en-US" altLang="ja-JP" sz="3200" dirty="0"/>
              <a:t> </a:t>
            </a:r>
            <a:r>
              <a:rPr kumimoji="1" lang="en-US" altLang="ja-JP" sz="3200" dirty="0" smtClean="0"/>
              <a:t>at </a:t>
            </a:r>
            <a:r>
              <a:rPr lang="en-US" altLang="ja-JP" sz="3200" dirty="0" smtClean="0"/>
              <a:t>the </a:t>
            </a:r>
            <a:r>
              <a:rPr kumimoji="1" lang="en-US" altLang="ja-JP" sz="3200" dirty="0" smtClean="0"/>
              <a:t>experimental hall</a:t>
            </a:r>
          </a:p>
          <a:p>
            <a:r>
              <a:rPr lang="en-US" altLang="ja-JP" sz="3200" dirty="0"/>
              <a:t> </a:t>
            </a:r>
            <a:r>
              <a:rPr lang="en-US" altLang="ja-JP" sz="3200" dirty="0" smtClean="0"/>
              <a:t>  in May, 2013 </a:t>
            </a:r>
            <a:endParaRPr kumimoji="1" lang="en-US" altLang="ja-JP" sz="3200" dirty="0" smtClean="0"/>
          </a:p>
          <a:p>
            <a:r>
              <a:rPr lang="en-US" altLang="ja-JP" sz="3200" dirty="0" smtClean="0"/>
              <a:t>•Slow Beam Operation resumed  in April, 2015</a:t>
            </a:r>
          </a:p>
          <a:p>
            <a:r>
              <a:rPr lang="en-US" altLang="ja-JP" sz="3200" dirty="0"/>
              <a:t> </a:t>
            </a:r>
            <a:r>
              <a:rPr lang="en-US" altLang="ja-JP" sz="3200" dirty="0" smtClean="0"/>
              <a:t>   SX-RUN </a:t>
            </a:r>
          </a:p>
          <a:p>
            <a:r>
              <a:rPr lang="en-US" altLang="ja-JP" sz="3200" dirty="0"/>
              <a:t>	</a:t>
            </a:r>
            <a:r>
              <a:rPr lang="en-US" altLang="ja-JP" sz="3200" dirty="0" smtClean="0"/>
              <a:t>		2015  4/24-5/7</a:t>
            </a:r>
            <a:r>
              <a:rPr lang="ja-JP" altLang="en-US" sz="3200" dirty="0" smtClean="0"/>
              <a:t>、</a:t>
            </a:r>
            <a:r>
              <a:rPr lang="en-US" altLang="ja-JP" sz="3200" dirty="0" smtClean="0"/>
              <a:t> 6/4-6/26</a:t>
            </a:r>
            <a:r>
              <a:rPr lang="ja-JP" altLang="en-US" sz="3200" dirty="0" smtClean="0"/>
              <a:t>、</a:t>
            </a:r>
            <a:r>
              <a:rPr lang="en-US" altLang="ja-JP" sz="3200" dirty="0" smtClean="0"/>
              <a:t>10/15-12/18</a:t>
            </a:r>
            <a:r>
              <a:rPr lang="ja-JP" altLang="en-US" sz="3200" dirty="0" smtClean="0"/>
              <a:t>、</a:t>
            </a:r>
            <a:endParaRPr lang="en-US" altLang="ja-JP" sz="3200" dirty="0" smtClean="0"/>
          </a:p>
          <a:p>
            <a:r>
              <a:rPr kumimoji="1" lang="en-US" altLang="ja-JP" sz="3200" dirty="0"/>
              <a:t> </a:t>
            </a:r>
            <a:r>
              <a:rPr kumimoji="1" lang="en-US" altLang="ja-JP" sz="3200" dirty="0" smtClean="0"/>
              <a:t>              2016  5/27-(6/29)    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1817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382901" y="186075"/>
            <a:ext cx="228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 Future ESS</a:t>
            </a:r>
            <a:r>
              <a:rPr kumimoji="1" lang="ja-JP" altLang="en-US" sz="3600" dirty="0" smtClean="0"/>
              <a:t>　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01214" y="977192"/>
            <a:ext cx="3245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○ </a:t>
            </a:r>
            <a:r>
              <a:rPr lang="en-US" altLang="ja-JP" sz="2400" dirty="0" err="1" smtClean="0"/>
              <a:t>scatterer</a:t>
            </a:r>
            <a:r>
              <a:rPr lang="en-US" altLang="ja-JP" sz="2400" dirty="0" smtClean="0"/>
              <a:t> 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○ </a:t>
            </a:r>
            <a:r>
              <a:rPr lang="en-US" altLang="ja-JP" sz="2400" dirty="0" smtClean="0"/>
              <a:t>low-Z septum material </a:t>
            </a:r>
            <a:endParaRPr kumimoji="1" lang="en-US" altLang="ja-JP" sz="2400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196" y="1957083"/>
            <a:ext cx="6148402" cy="161758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73" y="4521439"/>
            <a:ext cx="2826178" cy="21355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901" y="4521439"/>
            <a:ext cx="2796881" cy="213551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35715" y="3558827"/>
            <a:ext cx="6044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Carbon wire  ESS </a:t>
            </a:r>
            <a:r>
              <a:rPr kumimoji="1" lang="en-US" altLang="ja-JP" dirty="0" smtClean="0"/>
              <a:t>R</a:t>
            </a:r>
            <a:r>
              <a:rPr kumimoji="1" lang="en-US" altLang="ja-JP" dirty="0" smtClean="0"/>
              <a:t>&amp;D</a:t>
            </a:r>
          </a:p>
          <a:p>
            <a:r>
              <a:rPr lang="en-US" altLang="ja-JP" dirty="0" smtClean="0"/>
              <a:t>High voltage test will be planed after finishing titanium ESS job</a:t>
            </a:r>
          </a:p>
          <a:p>
            <a:r>
              <a:rPr lang="en-US" altLang="ja-JP" dirty="0"/>
              <a:t>φ</a:t>
            </a:r>
            <a:r>
              <a:rPr lang="en-US" altLang="ja-JP" dirty="0" smtClean="0"/>
              <a:t>120-150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m  </a:t>
            </a:r>
            <a:r>
              <a:rPr lang="en-US" altLang="ja-JP" dirty="0"/>
              <a:t>(</a:t>
            </a:r>
            <a:r>
              <a:rPr lang="en-US" altLang="ja-JP" dirty="0" smtClean="0"/>
              <a:t>φ</a:t>
            </a:r>
            <a:r>
              <a:rPr lang="en-US" altLang="ja-JP" dirty="0" smtClean="0"/>
              <a:t>7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m fibers are twisted)  </a:t>
            </a:r>
            <a:endParaRPr lang="en-US" altLang="ja-JP" dirty="0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/>
          <a:srcRect b="16041"/>
          <a:stretch/>
        </p:blipFill>
        <p:spPr>
          <a:xfrm>
            <a:off x="6322695" y="4662832"/>
            <a:ext cx="2674501" cy="199411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322695" y="3374161"/>
            <a:ext cx="2562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CNT </a:t>
            </a:r>
          </a:p>
          <a:p>
            <a:r>
              <a:rPr lang="en-US" altLang="ja-JP" dirty="0" smtClean="0"/>
              <a:t>φ</a:t>
            </a:r>
            <a:r>
              <a:rPr kumimoji="1" lang="en-US" altLang="ja-JP" dirty="0" smtClean="0"/>
              <a:t>125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m  (three φ50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/>
              <a:t>m)</a:t>
            </a:r>
          </a:p>
          <a:p>
            <a:r>
              <a:rPr lang="en-US" altLang="ja-JP" dirty="0"/>
              <a:t>φ80</a:t>
            </a:r>
            <a:r>
              <a:rPr lang="en-US" altLang="ja-JP" dirty="0" smtClean="0"/>
              <a:t>-90</a:t>
            </a:r>
            <a:r>
              <a:rPr lang="en-US" altLang="ja-JP" dirty="0">
                <a:latin typeface="Symbol" charset="2"/>
                <a:cs typeface="Symbol" charset="2"/>
              </a:rPr>
              <a:t>m</a:t>
            </a:r>
            <a:r>
              <a:rPr lang="en-US" altLang="ja-JP" dirty="0"/>
              <a:t>m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790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386581" y="262974"/>
            <a:ext cx="1426392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COMET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28872" y="909305"/>
            <a:ext cx="512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(</a:t>
            </a:r>
            <a:r>
              <a:rPr kumimoji="1" lang="en-US" altLang="ja-JP" sz="2400" dirty="0" err="1" smtClean="0"/>
              <a:t>COherent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Muon</a:t>
            </a:r>
            <a:r>
              <a:rPr kumimoji="1" lang="en-US" altLang="ja-JP" sz="2400" dirty="0" smtClean="0"/>
              <a:t> </a:t>
            </a:r>
            <a:r>
              <a:rPr lang="en-US" altLang="ja-JP" sz="2400" dirty="0"/>
              <a:t>t</a:t>
            </a:r>
            <a:r>
              <a:rPr kumimoji="1" lang="en-US" altLang="ja-JP" sz="2400" dirty="0" smtClean="0"/>
              <a:t>o Electron Transition)   </a:t>
            </a:r>
            <a:endParaRPr kumimoji="1" lang="ja-JP" altLang="en-US" sz="2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50" y="1656566"/>
            <a:ext cx="4181635" cy="228178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477" y="1843680"/>
            <a:ext cx="3408935" cy="295558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224" y="2213602"/>
            <a:ext cx="1077010" cy="22283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224" y="2436432"/>
            <a:ext cx="1291842" cy="20156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868" y="4301822"/>
            <a:ext cx="4166389" cy="245457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219515" y="5383431"/>
            <a:ext cx="3070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COMET beam line and building</a:t>
            </a:r>
          </a:p>
          <a:p>
            <a:r>
              <a:rPr lang="en-US" altLang="ja-JP" dirty="0" smtClean="0"/>
              <a:t>has been constructed.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94412" y="1458248"/>
            <a:ext cx="86972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Phase-I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94679" y="1447822"/>
            <a:ext cx="92788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Phase-II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960749" y="1458226"/>
            <a:ext cx="263350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Beam power       3.2kW</a:t>
            </a:r>
          </a:p>
          <a:p>
            <a:r>
              <a:rPr lang="en-US" altLang="ja-JP" dirty="0" smtClean="0"/>
              <a:t>Sensitivity            &lt;10</a:t>
            </a:r>
            <a:r>
              <a:rPr lang="en-US" altLang="ja-JP" baseline="30000" dirty="0" smtClean="0"/>
              <a:t>-14</a:t>
            </a:r>
          </a:p>
          <a:p>
            <a:r>
              <a:rPr kumimoji="1" lang="en-US" altLang="ja-JP" dirty="0" smtClean="0"/>
              <a:t>Beam cond.        2018〜</a:t>
            </a:r>
          </a:p>
          <a:p>
            <a:r>
              <a:rPr lang="en-US" altLang="ja-JP" dirty="0" smtClean="0"/>
              <a:t>DAQ			    100days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34234" y="1863094"/>
            <a:ext cx="250496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Beam power       56kW</a:t>
            </a:r>
          </a:p>
          <a:p>
            <a:r>
              <a:rPr lang="en-US" altLang="ja-JP" dirty="0" smtClean="0"/>
              <a:t>Sensitivity            &lt;10</a:t>
            </a:r>
            <a:r>
              <a:rPr lang="en-US" altLang="ja-JP" baseline="30000" dirty="0" smtClean="0"/>
              <a:t>-16</a:t>
            </a:r>
          </a:p>
          <a:p>
            <a:r>
              <a:rPr kumimoji="1" lang="en-US" altLang="ja-JP" dirty="0" smtClean="0"/>
              <a:t>Beam cond.        2022〜</a:t>
            </a:r>
          </a:p>
          <a:p>
            <a:r>
              <a:rPr lang="en-US" altLang="ja-JP" dirty="0" smtClean="0"/>
              <a:t>DAQ			    1 year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>
            <a:stCxn id="12" idx="1"/>
          </p:cNvCxnSpPr>
          <p:nvPr/>
        </p:nvCxnSpPr>
        <p:spPr>
          <a:xfrm flipH="1">
            <a:off x="3860800" y="5706597"/>
            <a:ext cx="1358715" cy="5926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06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79" y="825500"/>
            <a:ext cx="3838919" cy="275589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0" y="4168676"/>
            <a:ext cx="3396158" cy="223176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00" y="736600"/>
            <a:ext cx="3624758" cy="304756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/>
          <a:srcRect l="21535" t="51694" r="53190" b="5903"/>
          <a:stretch/>
        </p:blipFill>
        <p:spPr>
          <a:xfrm>
            <a:off x="5588000" y="1775691"/>
            <a:ext cx="1545781" cy="103735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/>
          <a:srcRect l="50748" t="26141" b="51851"/>
          <a:stretch/>
        </p:blipFill>
        <p:spPr>
          <a:xfrm>
            <a:off x="0" y="4903872"/>
            <a:ext cx="2285639" cy="150926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6"/>
          <a:srcRect l="53211" t="77412" r="-2464" b="672"/>
          <a:stretch/>
        </p:blipFill>
        <p:spPr>
          <a:xfrm>
            <a:off x="2285639" y="4864100"/>
            <a:ext cx="2098245" cy="137970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71600" y="44624"/>
            <a:ext cx="712065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8GeV Acceleration Study for COMET (w/o Slow)        </a:t>
            </a:r>
            <a:endParaRPr kumimoji="1" lang="ja-JP" altLang="en-US" sz="2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679700" y="4534540"/>
            <a:ext cx="150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V-</a:t>
            </a:r>
            <a:r>
              <a:rPr kumimoji="1" lang="en-US" altLang="ja-JP" dirty="0" err="1" smtClean="0"/>
              <a:t>rms</a:t>
            </a:r>
            <a:r>
              <a:rPr lang="en-US" altLang="ja-JP" dirty="0"/>
              <a:t>-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e</a:t>
            </a:r>
            <a:r>
              <a:rPr kumimoji="1" lang="en-US" altLang="ja-JP" dirty="0" smtClean="0"/>
              <a:t> 0.68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1074" y="4534540"/>
            <a:ext cx="152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</a:t>
            </a:r>
            <a:r>
              <a:rPr kumimoji="1" lang="en-US" altLang="ja-JP" dirty="0" smtClean="0"/>
              <a:t>-</a:t>
            </a:r>
            <a:r>
              <a:rPr kumimoji="1" lang="en-US" altLang="ja-JP" dirty="0" err="1" smtClean="0"/>
              <a:t>rms</a:t>
            </a:r>
            <a:r>
              <a:rPr lang="en-US" altLang="ja-JP" dirty="0"/>
              <a:t>-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e</a:t>
            </a:r>
            <a:r>
              <a:rPr kumimoji="1" lang="en-US" altLang="ja-JP" dirty="0" smtClean="0"/>
              <a:t> 0.62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7739" y="4076336"/>
            <a:ext cx="4495800" cy="2336801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7720" y="4115468"/>
            <a:ext cx="376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Measure profiles at the end of flat top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92080" y="4221088"/>
            <a:ext cx="28111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Measured </a:t>
            </a:r>
            <a:r>
              <a:rPr lang="en-US" altLang="ja-JP" sz="1400" dirty="0" smtClean="0"/>
              <a:t>extinction </a:t>
            </a:r>
            <a:r>
              <a:rPr lang="en-US" altLang="ja-JP" sz="1400" dirty="0" err="1" smtClean="0"/>
              <a:t>v.s</a:t>
            </a:r>
            <a:r>
              <a:rPr lang="en-US" altLang="ja-JP" sz="1400" dirty="0" smtClean="0"/>
              <a:t>.  RF voltage</a:t>
            </a:r>
            <a:endParaRPr kumimoji="1" lang="ja-JP" altLang="en-US" sz="14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92080" y="736600"/>
            <a:ext cx="303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8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Acc. and Fast extraction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2520" y="6437811"/>
            <a:ext cx="688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8</a:t>
            </a:r>
            <a:r>
              <a:rPr kumimoji="1" lang="en-US" altLang="ja-JP" dirty="0" smtClean="0">
                <a:solidFill>
                  <a:srgbClr val="0000FF"/>
                </a:solidFill>
              </a:rPr>
              <a:t>GeV Slow Extraction Test and Extinction Measurement will be planned  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1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20849" y="127348"/>
            <a:ext cx="405752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 smtClean="0"/>
              <a:t>SX-Stretcher Design Study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9164" y="732944"/>
            <a:ext cx="7577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Neutrino RUN and  </a:t>
            </a:r>
            <a:r>
              <a:rPr lang="en-US" altLang="ja-JP" sz="2000" dirty="0" smtClean="0"/>
              <a:t>SX RUN compete for beam time </a:t>
            </a:r>
          </a:p>
          <a:p>
            <a:r>
              <a:rPr lang="en-US" altLang="ja-JP" sz="2000" dirty="0"/>
              <a:t>A</a:t>
            </a:r>
            <a:r>
              <a:rPr lang="en-US" altLang="ja-JP" sz="2000" dirty="0" smtClean="0"/>
              <a:t> SX stretcher has  a great advantage.</a:t>
            </a:r>
          </a:p>
          <a:p>
            <a:r>
              <a:rPr lang="en-US" altLang="ja-JP" sz="2000" dirty="0" smtClean="0"/>
              <a:t>During slow extraction (2-3s), </a:t>
            </a:r>
            <a:br>
              <a:rPr lang="en-US" altLang="ja-JP" sz="2000" dirty="0" smtClean="0"/>
            </a:br>
            <a:r>
              <a:rPr lang="en-US" altLang="ja-JP" sz="2000" dirty="0" smtClean="0"/>
              <a:t>beam can be delivered to Neutrino.  </a:t>
            </a:r>
          </a:p>
          <a:p>
            <a:endParaRPr lang="en-US" altLang="ja-JP" sz="2000" dirty="0"/>
          </a:p>
          <a:p>
            <a:r>
              <a:rPr lang="en-US" altLang="ja-JP" sz="2000" dirty="0" smtClean="0"/>
              <a:t>Base line design</a:t>
            </a:r>
          </a:p>
          <a:p>
            <a:r>
              <a:rPr lang="en-US" altLang="ja-JP" sz="2000" dirty="0" smtClean="0"/>
              <a:t>Hybrid: SC-</a:t>
            </a:r>
            <a:r>
              <a:rPr lang="en-US" altLang="ja-JP" sz="2000" dirty="0" err="1"/>
              <a:t>q</a:t>
            </a:r>
            <a:r>
              <a:rPr lang="en-US" altLang="ja-JP" sz="2000" dirty="0" err="1" smtClean="0"/>
              <a:t>uadrupole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magnets</a:t>
            </a:r>
          </a:p>
          <a:p>
            <a:r>
              <a:rPr lang="en-US" altLang="ja-JP" sz="2000" dirty="0" smtClean="0"/>
              <a:t>        and combined function transmission line  </a:t>
            </a:r>
            <a:r>
              <a:rPr lang="en-US" altLang="ja-JP" sz="2000" dirty="0" err="1"/>
              <a:t>superferric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magnets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900" y="774027"/>
            <a:ext cx="2832150" cy="214213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1" y="3390900"/>
            <a:ext cx="7988300" cy="332943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209519" y="3390043"/>
            <a:ext cx="219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MR (One arc module) 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57619" y="3362754"/>
            <a:ext cx="354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Hybrid lattice ring </a:t>
            </a:r>
            <a:r>
              <a:rPr lang="en-US" altLang="ja-JP" dirty="0"/>
              <a:t>(One arc module) 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86706" y="4751844"/>
            <a:ext cx="18916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 smtClean="0"/>
              <a:t>C=  1567.5m</a:t>
            </a:r>
          </a:p>
          <a:p>
            <a:r>
              <a:rPr kumimoji="1" lang="en-US" altLang="ja-JP" sz="1400" dirty="0" smtClean="0"/>
              <a:t>(</a:t>
            </a:r>
            <a:r>
              <a:rPr kumimoji="1" lang="en-US" altLang="ja-JP" sz="1400" dirty="0" err="1" smtClean="0"/>
              <a:t>Qx,Qy</a:t>
            </a:r>
            <a:r>
              <a:rPr kumimoji="1" lang="en-US" altLang="ja-JP" sz="1400" dirty="0" smtClean="0"/>
              <a:t>)=(22.295,20.75)</a:t>
            </a:r>
          </a:p>
          <a:p>
            <a:r>
              <a:rPr lang="en-US" altLang="ja-JP" sz="1400" dirty="0" smtClean="0"/>
              <a:t>Transition </a:t>
            </a:r>
            <a:r>
              <a:rPr lang="en-US" altLang="ja-JP" sz="1400" dirty="0" err="1" smtClean="0"/>
              <a:t>γ</a:t>
            </a:r>
            <a:r>
              <a:rPr lang="en-US" altLang="ja-JP" sz="1400" dirty="0" smtClean="0"/>
              <a:t>  31.6i</a:t>
            </a:r>
            <a:r>
              <a:rPr lang="ja-JP" altLang="en-US" sz="1400" dirty="0" smtClean="0"/>
              <a:t>　　　</a:t>
            </a:r>
            <a:endParaRPr lang="ja-JP" altLang="en-US" sz="1400" dirty="0"/>
          </a:p>
        </p:txBody>
      </p:sp>
      <p:sp>
        <p:nvSpPr>
          <p:cNvPr id="12" name="正方形/長方形 11"/>
          <p:cNvSpPr/>
          <p:nvPr/>
        </p:nvSpPr>
        <p:spPr>
          <a:xfrm>
            <a:off x="7011148" y="4751844"/>
            <a:ext cx="20059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/>
              <a:t>C= </a:t>
            </a:r>
            <a:r>
              <a:rPr lang="en-US" altLang="en-US" sz="1400" dirty="0"/>
              <a:t>1567.5m</a:t>
            </a:r>
          </a:p>
          <a:p>
            <a:r>
              <a:rPr lang="en-US" altLang="ja-JP" sz="1400" dirty="0" smtClean="0"/>
              <a:t>(</a:t>
            </a:r>
            <a:r>
              <a:rPr lang="en-US" altLang="ja-JP" sz="1400" dirty="0" err="1"/>
              <a:t>Qx,Qy</a:t>
            </a:r>
            <a:r>
              <a:rPr lang="en-US" altLang="ja-JP" sz="1400" dirty="0"/>
              <a:t>)=(22.295,20.75)</a:t>
            </a:r>
          </a:p>
          <a:p>
            <a:r>
              <a:rPr lang="en-US" altLang="ja-JP" sz="1400" dirty="0" smtClean="0"/>
              <a:t>Transition </a:t>
            </a:r>
            <a:r>
              <a:rPr lang="en-US" altLang="ja-JP" sz="1400" dirty="0" err="1"/>
              <a:t>γ</a:t>
            </a:r>
            <a:r>
              <a:rPr lang="en-US" altLang="ja-JP" sz="1400" dirty="0"/>
              <a:t>  21.7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38689" y="74609"/>
            <a:ext cx="370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Collaboration with TRIUMF  </a:t>
            </a:r>
            <a:r>
              <a:rPr kumimoji="1" lang="en-US" altLang="ja-JP" dirty="0" err="1" smtClean="0"/>
              <a:t>A.Konaka</a:t>
            </a:r>
            <a:endParaRPr kumimoji="1" lang="en-US" altLang="ja-JP" dirty="0" smtClean="0"/>
          </a:p>
          <a:p>
            <a:r>
              <a:rPr lang="en-US" altLang="ja-JP" dirty="0"/>
              <a:t>KEK  Low Temp. Center T. </a:t>
            </a:r>
            <a:r>
              <a:rPr lang="en-US" altLang="ja-JP" dirty="0" err="1" smtClean="0"/>
              <a:t>Ogitsu</a:t>
            </a:r>
            <a:r>
              <a:rPr lang="en-US" altLang="ja-JP" dirty="0" smtClean="0"/>
              <a:t> G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494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rcRect b="43390"/>
          <a:stretch>
            <a:fillRect/>
          </a:stretch>
        </p:blipFill>
        <p:spPr>
          <a:xfrm>
            <a:off x="219146" y="3036698"/>
            <a:ext cx="4378960" cy="36349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rcRect t="50738"/>
          <a:stretch>
            <a:fillRect/>
          </a:stretch>
        </p:blipFill>
        <p:spPr>
          <a:xfrm>
            <a:off x="4521906" y="3533922"/>
            <a:ext cx="4378960" cy="316317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95300" y="266700"/>
            <a:ext cx="8420100" cy="26161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	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Schemes </a:t>
            </a:r>
            <a:r>
              <a:rPr lang="en-US" altLang="ja-JP" sz="2400" b="1" dirty="0">
                <a:solidFill>
                  <a:srgbClr val="FF0000"/>
                </a:solidFill>
              </a:rPr>
              <a:t>for Very High Extraction Efficiency (low beam loss)</a:t>
            </a:r>
          </a:p>
          <a:p>
            <a:endParaRPr lang="en-US" altLang="ja-JP" sz="2000" dirty="0"/>
          </a:p>
          <a:p>
            <a:r>
              <a:rPr lang="en-US" altLang="ja-JP" sz="2000" dirty="0"/>
              <a:t>◎Electrostatic Septum (ESS)    </a:t>
            </a:r>
            <a:r>
              <a:rPr kumimoji="1" lang="en-US" altLang="ja-JP" sz="2000" dirty="0"/>
              <a:t>QF-QF </a:t>
            </a:r>
            <a:r>
              <a:rPr kumimoji="1" lang="en-US" altLang="ja-JP" sz="2000" dirty="0">
                <a:solidFill>
                  <a:srgbClr val="0000FF"/>
                </a:solidFill>
              </a:rPr>
              <a:t>high </a:t>
            </a:r>
            <a:r>
              <a:rPr kumimoji="1" lang="en-US" altLang="ja-JP" sz="2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kumimoji="1" lang="en-US" altLang="ja-JP" sz="2000" dirty="0">
                <a:solidFill>
                  <a:srgbClr val="0000FF"/>
                </a:solidFill>
              </a:rPr>
              <a:t> </a:t>
            </a:r>
            <a:r>
              <a:rPr kumimoji="1" lang="en-US" altLang="ja-JP" sz="2000" dirty="0"/>
              <a:t>(small </a:t>
            </a:r>
            <a:r>
              <a:rPr kumimoji="1" lang="en-US" altLang="ja-JP" sz="2000" dirty="0">
                <a:latin typeface="Symbol" charset="2"/>
                <a:cs typeface="Symbol" charset="2"/>
              </a:rPr>
              <a:t>a</a:t>
            </a:r>
            <a:r>
              <a:rPr kumimoji="1" lang="en-US" altLang="ja-JP" sz="2000" dirty="0"/>
              <a:t>) </a:t>
            </a:r>
            <a:r>
              <a:rPr lang="en-US" altLang="ja-JP" sz="2000" dirty="0"/>
              <a:t>40m </a:t>
            </a:r>
          </a:p>
          <a:p>
            <a:r>
              <a:rPr lang="en-US" altLang="ja-JP" sz="2000" dirty="0"/>
              <a:t>						 -&gt; </a:t>
            </a:r>
            <a:r>
              <a:rPr lang="en-US" altLang="ja-JP" sz="2000" dirty="0">
                <a:solidFill>
                  <a:srgbClr val="FF0000"/>
                </a:solidFill>
              </a:rPr>
              <a:t>large step size (20mm)</a:t>
            </a:r>
            <a:endParaRPr kumimoji="1" lang="en-US" altLang="ja-JP" sz="2000" dirty="0">
              <a:solidFill>
                <a:srgbClr val="FF0000"/>
              </a:solidFill>
            </a:endParaRPr>
          </a:p>
          <a:p>
            <a:endParaRPr lang="en-US" altLang="ja-JP" sz="2000" dirty="0"/>
          </a:p>
          <a:p>
            <a:r>
              <a:rPr lang="en-US" altLang="ja-JP" sz="2000" dirty="0"/>
              <a:t>◎dispersion free at ESS  + </a:t>
            </a:r>
            <a:r>
              <a:rPr lang="en-US" altLang="ja-JP" sz="2000" dirty="0">
                <a:solidFill>
                  <a:schemeClr val="tx1"/>
                </a:solidFill>
              </a:rPr>
              <a:t>low horizontal chromaticity </a:t>
            </a:r>
          </a:p>
          <a:p>
            <a:r>
              <a:rPr lang="en-US" altLang="ja-JP" sz="2000" dirty="0"/>
              <a:t>     						-&gt;  </a:t>
            </a:r>
            <a:r>
              <a:rPr lang="en-US" altLang="ja-JP" sz="2000" dirty="0" err="1"/>
              <a:t>Separatrix</a:t>
            </a:r>
            <a:r>
              <a:rPr lang="en-US" altLang="ja-JP" sz="2000" dirty="0"/>
              <a:t> is independent of </a:t>
            </a:r>
            <a:r>
              <a:rPr lang="en-US" altLang="ja-JP" sz="2000" i="1" dirty="0" err="1">
                <a:latin typeface="Symbol" charset="2"/>
                <a:cs typeface="Symbol" charset="2"/>
              </a:rPr>
              <a:t>D</a:t>
            </a:r>
            <a:r>
              <a:rPr lang="en-US" altLang="ja-JP" sz="2000" i="1" dirty="0" err="1"/>
              <a:t>p/p</a:t>
            </a:r>
          </a:p>
          <a:p>
            <a:r>
              <a:rPr lang="en-US" altLang="ja-JP" sz="2000" i="1" dirty="0" err="1"/>
              <a:t>						     depends on tune (constant resonant sextupole) 	</a:t>
            </a:r>
            <a:endParaRPr lang="en-US" altLang="ja-JP" sz="2000" i="1" dirty="0"/>
          </a:p>
        </p:txBody>
      </p:sp>
      <p:sp>
        <p:nvSpPr>
          <p:cNvPr id="5" name="正方形/長方形 4"/>
          <p:cNvSpPr/>
          <p:nvPr/>
        </p:nvSpPr>
        <p:spPr>
          <a:xfrm>
            <a:off x="3384811" y="3117794"/>
            <a:ext cx="238963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1/3 resonant extraction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237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6749" b="1799"/>
          <a:stretch/>
        </p:blipFill>
        <p:spPr>
          <a:xfrm>
            <a:off x="1346200" y="279400"/>
            <a:ext cx="6667500" cy="48514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5130800"/>
            <a:ext cx="7816294" cy="1698046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6299200" y="166470"/>
            <a:ext cx="2933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Tune is approached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err="1" smtClean="0"/>
              <a:t>linealy</a:t>
            </a:r>
            <a:r>
              <a:rPr lang="en-US" altLang="ja-JP" dirty="0" smtClean="0"/>
              <a:t> </a:t>
            </a:r>
            <a:r>
              <a:rPr lang="en-US" altLang="ja-JP" dirty="0"/>
              <a:t>to  </a:t>
            </a:r>
            <a:r>
              <a:rPr lang="en-US" altLang="ja-JP" dirty="0" smtClean="0"/>
              <a:t>22.333 </a:t>
            </a:r>
            <a:r>
              <a:rPr lang="en-US" altLang="ja-JP" dirty="0"/>
              <a:t>resonance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by </a:t>
            </a:r>
            <a:r>
              <a:rPr lang="en-US" altLang="ja-JP" dirty="0"/>
              <a:t>48-QFNs in the arcs  </a:t>
            </a:r>
          </a:p>
        </p:txBody>
      </p:sp>
    </p:spTree>
    <p:extLst>
      <p:ext uri="{BB962C8B-B14F-4D97-AF65-F5344CB8AC3E}">
        <p14:creationId xmlns:p14="http://schemas.microsoft.com/office/powerpoint/2010/main" val="140123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592" y="766484"/>
            <a:ext cx="7631943" cy="528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37925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712457"/>
            <a:ext cx="7822298" cy="5238642"/>
          </a:xfrm>
          <a:prstGeom prst="rect">
            <a:avLst/>
          </a:prstGeom>
          <a:effectLst>
            <a:glow rad="228600">
              <a:schemeClr val="accent4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26796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113" y="820423"/>
            <a:ext cx="7517084" cy="5665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3028881" y="324014"/>
            <a:ext cx="309674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Electro Static Septa (ESS1,2)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80513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220" y="394396"/>
            <a:ext cx="4310962" cy="3251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/>
          <a:srcRect l="46383" t="7972" r="7592" b="4701"/>
          <a:stretch>
            <a:fillRect/>
          </a:stretch>
        </p:blipFill>
        <p:spPr bwMode="auto">
          <a:xfrm>
            <a:off x="4726182" y="466135"/>
            <a:ext cx="4314858" cy="318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768" y="3754770"/>
            <a:ext cx="3999181" cy="2972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4943" y="3756478"/>
            <a:ext cx="3907952" cy="2897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テキスト ボックス 6"/>
          <p:cNvSpPr txBox="1"/>
          <p:nvPr/>
        </p:nvSpPr>
        <p:spPr>
          <a:xfrm>
            <a:off x="561768" y="194341"/>
            <a:ext cx="402811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Low field magnetic septa</a:t>
            </a:r>
            <a:r>
              <a:rPr kumimoji="1" lang="en-US" altLang="ja-JP" sz="2000" dirty="0" smtClean="0"/>
              <a:t> (SMS11,12)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88761" y="194341"/>
            <a:ext cx="402911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Mid field magnetic septa</a:t>
            </a:r>
            <a:r>
              <a:rPr kumimoji="1" lang="en-US" altLang="ja-JP" sz="2000" dirty="0" smtClean="0"/>
              <a:t> (SMS21-24)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1768" y="3742403"/>
            <a:ext cx="407583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High field magnetic septa</a:t>
            </a:r>
            <a:r>
              <a:rPr kumimoji="1" lang="en-US" altLang="ja-JP" sz="2000" dirty="0" smtClean="0"/>
              <a:t> (SMS31,32)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884943" y="3754770"/>
            <a:ext cx="407583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High field magnetic septa</a:t>
            </a:r>
            <a:r>
              <a:rPr kumimoji="1" lang="en-US" altLang="ja-JP" sz="2000" dirty="0" smtClean="0"/>
              <a:t> (SMS33,34)</a:t>
            </a:r>
            <a:endParaRPr kumimoji="1" lang="ja-JP" altLang="en-US" sz="20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6" y="2057400"/>
            <a:ext cx="1817271" cy="1361162"/>
          </a:xfrm>
          <a:prstGeom prst="rect">
            <a:avLst/>
          </a:prstGeom>
          <a:ln w="508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947048563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21965</TotalTime>
  <Words>1588</Words>
  <Application>Microsoft Macintosh PowerPoint</Application>
  <PresentationFormat>画面に合わせる (4:3)</PresentationFormat>
  <Paragraphs>399</Paragraphs>
  <Slides>33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34" baseType="lpstr">
      <vt:lpstr>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冨澤 正人</dc:creator>
  <cp:lastModifiedBy>冨澤 正人</cp:lastModifiedBy>
  <cp:revision>191</cp:revision>
  <cp:lastPrinted>2016-06-01T05:17:26Z</cp:lastPrinted>
  <dcterms:created xsi:type="dcterms:W3CDTF">2015-08-14T06:40:50Z</dcterms:created>
  <dcterms:modified xsi:type="dcterms:W3CDTF">2016-06-01T12:01:23Z</dcterms:modified>
</cp:coreProperties>
</file>