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0"/>
  </p:notesMasterIdLst>
  <p:handoutMasterIdLst>
    <p:handoutMasterId r:id="rId21"/>
  </p:handoutMasterIdLst>
  <p:sldIdLst>
    <p:sldId id="265" r:id="rId3"/>
    <p:sldId id="266" r:id="rId4"/>
    <p:sldId id="267" r:id="rId5"/>
    <p:sldId id="268" r:id="rId6"/>
    <p:sldId id="269" r:id="rId7"/>
    <p:sldId id="270" r:id="rId8"/>
    <p:sldId id="271" r:id="rId9"/>
    <p:sldId id="283" r:id="rId10"/>
    <p:sldId id="272" r:id="rId11"/>
    <p:sldId id="273" r:id="rId12"/>
    <p:sldId id="280" r:id="rId13"/>
    <p:sldId id="274" r:id="rId14"/>
    <p:sldId id="276" r:id="rId15"/>
    <p:sldId id="281" r:id="rId16"/>
    <p:sldId id="282" r:id="rId17"/>
    <p:sldId id="278" r:id="rId18"/>
    <p:sldId id="284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5/31/2016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5/31/2016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520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480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953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13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641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040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885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660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417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88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926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293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6522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June 01,2016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V. Nagaslaev | Slow Extraction for the Mu2e at FNAL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June 01,2016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V. Nagaslaev | Slow Extraction for the Mu2e at FNAL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June 01,2016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V. Nagaslaev | Slow Extraction for the Mu2e at FNAL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June 01,2016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V. Nagaslaev | Slow Extraction for the Mu2e at FNAL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June 01,2016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V. Nagaslaev | Slow Extraction for the Mu2e at FNAL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June 01,2016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V. Nagaslaev | Slow Extraction for the Mu2e at FNAL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June 01,2016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V. Nagaslaev | Slow Extraction for the Mu2e at FNAL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June 01,2016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V. Nagaslaev | Slow Extraction for the Mu2e at FNAL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June 01,2016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V. Nagaslaev | Slow Extraction for the Mu2e at FNAL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June 01,2016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V. Nagaslaev | Slow Extraction for the Mu2e at FNAL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tm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wmf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Slow Extraction for the Mu2e Experiment at </a:t>
            </a:r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Fermilab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Vladimir Nagaslaev, FNAL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Slow Extraction Workshop, Darmstadt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1 June, 2016</a:t>
            </a: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84669"/>
            <a:ext cx="8686800" cy="5215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MARS Simulations and Geometry Choices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June 01,2016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V. Nagaslaev | Slow Extraction for the Mu2e at FNAL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1570" y="4622255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Red- 100</a:t>
            </a:r>
            <a:r>
              <a:rPr lang="en-US" sz="1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sz="1800" dirty="0" smtClean="0">
                <a:solidFill>
                  <a:srgbClr val="FF0000"/>
                </a:solidFill>
              </a:rPr>
              <a:t> wires;    </a:t>
            </a:r>
            <a:r>
              <a:rPr lang="en-US" sz="1800" dirty="0" smtClean="0">
                <a:solidFill>
                  <a:srgbClr val="00B050"/>
                </a:solidFill>
              </a:rPr>
              <a:t>Green-  50</a:t>
            </a:r>
            <a:r>
              <a:rPr lang="en-US" sz="1800" dirty="0" smtClean="0">
                <a:solidFill>
                  <a:srgbClr val="00B050"/>
                </a:solidFill>
                <a:latin typeface="Symbol" panose="05050102010706020507" pitchFamily="18" charset="2"/>
              </a:rPr>
              <a:t>m</a:t>
            </a:r>
            <a:r>
              <a:rPr lang="en-US" sz="1800" dirty="0" smtClean="0">
                <a:solidFill>
                  <a:srgbClr val="00B050"/>
                </a:solidFill>
              </a:rPr>
              <a:t> foils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0809" y="1092665"/>
            <a:ext cx="3187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Total losses </a:t>
            </a:r>
            <a:r>
              <a:rPr lang="en-US" sz="2000" dirty="0"/>
              <a:t>vs beam angle.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1573554"/>
            <a:ext cx="3702304" cy="2776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36" y="1573554"/>
            <a:ext cx="3702304" cy="27767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6910" y="1092665"/>
            <a:ext cx="3187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Local losses </a:t>
            </a:r>
            <a:r>
              <a:rPr lang="en-US" sz="2000" dirty="0"/>
              <a:t>vs beam angle.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99065" y="4606866"/>
            <a:ext cx="2317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Note different scale!</a:t>
            </a:r>
            <a:endParaRPr lang="en-US" sz="20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406903" y="5242461"/>
            <a:ext cx="8118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choice between wires or foils is not trivial. Our choice for foils is made based on previous experience with SE in Main Injector at FNAL.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1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84669"/>
            <a:ext cx="8686800" cy="5215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MARS Simulations and Geometry Choices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June 01,2016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V. Nagaslaev | Slow Extraction for the Mu2e at FNAL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11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15363" y="1267260"/>
            <a:ext cx="4124960" cy="298080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" indent="0">
              <a:buNone/>
            </a:pPr>
            <a:r>
              <a:rPr lang="en-US" sz="2000" dirty="0" smtClean="0"/>
              <a:t>Septa lengths:</a:t>
            </a:r>
          </a:p>
          <a:p>
            <a:pPr marL="22860" indent="0">
              <a:buNone/>
            </a:pPr>
            <a:endParaRPr lang="en-US" sz="2000" dirty="0" smtClean="0"/>
          </a:p>
          <a:p>
            <a:pPr marL="800100"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Losses are most significant in ESS1</a:t>
            </a:r>
          </a:p>
          <a:p>
            <a:pPr marL="800100"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Losses grow with ESS1 length due to the beam angle spread</a:t>
            </a:r>
          </a:p>
          <a:p>
            <a:pPr marL="800100"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Performance can be improved by making L1 &lt; L2</a:t>
            </a:r>
          </a:p>
          <a:p>
            <a:pPr marL="800100" lvl="1">
              <a:buFont typeface="Wingdings" panose="05000000000000000000" pitchFamily="2" charset="2"/>
              <a:buChar char="ü"/>
            </a:pP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4746" y="4250457"/>
            <a:ext cx="358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04040"/>
                </a:solidFill>
              </a:rPr>
              <a:t>ESS1/ESS2 length ratio:</a:t>
            </a:r>
          </a:p>
          <a:p>
            <a:pPr algn="ctr"/>
            <a:r>
              <a:rPr lang="en-US" sz="1400" dirty="0" smtClean="0">
                <a:solidFill>
                  <a:srgbClr val="B12582"/>
                </a:solidFill>
              </a:rPr>
              <a:t>Purple-0.5m/2.5m</a:t>
            </a:r>
            <a:r>
              <a:rPr lang="en-US" sz="1400" dirty="0" smtClean="0">
                <a:solidFill>
                  <a:srgbClr val="404040"/>
                </a:solidFill>
              </a:rPr>
              <a:t>;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Blue-0.7m/2.3m</a:t>
            </a:r>
            <a:r>
              <a:rPr lang="en-US" sz="1400" dirty="0" smtClean="0">
                <a:solidFill>
                  <a:srgbClr val="404040"/>
                </a:solidFill>
              </a:rPr>
              <a:t>; </a:t>
            </a:r>
            <a:r>
              <a:rPr lang="en-US" sz="1400" dirty="0" smtClean="0">
                <a:solidFill>
                  <a:srgbClr val="00B050"/>
                </a:solidFill>
              </a:rPr>
              <a:t>Green-1m/2m</a:t>
            </a:r>
            <a:r>
              <a:rPr lang="en-US" sz="1400" dirty="0" smtClean="0">
                <a:solidFill>
                  <a:srgbClr val="404040"/>
                </a:solidFill>
              </a:rPr>
              <a:t>; </a:t>
            </a:r>
            <a:r>
              <a:rPr lang="en-US" sz="1400" dirty="0" smtClean="0">
                <a:solidFill>
                  <a:srgbClr val="FF0000"/>
                </a:solidFill>
              </a:rPr>
              <a:t>Red-1.5m/1.5m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4681" y="1100867"/>
            <a:ext cx="3187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MARS:</a:t>
            </a:r>
          </a:p>
          <a:p>
            <a:pPr algn="ctr"/>
            <a:r>
              <a:rPr lang="en-US" sz="2000" dirty="0" smtClean="0"/>
              <a:t>Total losses </a:t>
            </a:r>
            <a:r>
              <a:rPr lang="en-US" sz="2000" dirty="0"/>
              <a:t>vs beam angle. </a:t>
            </a:r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746" y="1789982"/>
            <a:ext cx="3277870" cy="245808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36830" y="4922616"/>
            <a:ext cx="60247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en-US" sz="2000" dirty="0"/>
              <a:t>Practical choice:  </a:t>
            </a:r>
            <a:r>
              <a:rPr lang="en-US" sz="2000" dirty="0" smtClean="0"/>
              <a:t>L1=1.25m (+0.5m diffuser) </a:t>
            </a:r>
          </a:p>
          <a:p>
            <a:pPr marL="57150" indent="0">
              <a:buNone/>
            </a:pPr>
            <a:r>
              <a:rPr lang="en-US" sz="2000" dirty="0" smtClean="0"/>
              <a:t>and L2=1.75m </a:t>
            </a:r>
            <a:r>
              <a:rPr lang="en-US" sz="2000" dirty="0"/>
              <a:t>leads to equal total vessel </a:t>
            </a:r>
            <a:r>
              <a:rPr lang="en-US" sz="2000" dirty="0" smtClean="0"/>
              <a:t>lengths. This makes design of two septa fully interchangeable.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436830" y="4949325"/>
            <a:ext cx="5808406" cy="9231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0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84669"/>
            <a:ext cx="8686800" cy="5215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Electrostatic Septum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June 01,2016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V. Nagaslaev | Slow Extraction for the Mu2e at FNAL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437" y="1158240"/>
            <a:ext cx="457184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Asymmetric/Symmetric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Frame (yoke) not movable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Foils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W25Re, </a:t>
            </a:r>
            <a:r>
              <a:rPr lang="en-US" sz="2000" dirty="0"/>
              <a:t> </a:t>
            </a:r>
            <a:r>
              <a:rPr lang="en-US" sz="2000" dirty="0" smtClean="0"/>
              <a:t>25u X 1mm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Spacing    2.5mm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Tension + Retraction  &gt; 1 kg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Foils coupling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Retraction concept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Single spring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Retraction time  ~2ms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Diffuser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Ti</a:t>
            </a:r>
            <a:r>
              <a:rPr lang="en-US" sz="2000" dirty="0" smtClean="0"/>
              <a:t> (grade 2) foils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036" y="1158240"/>
            <a:ext cx="3514278" cy="276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7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8731"/>
          <a:stretch/>
        </p:blipFill>
        <p:spPr>
          <a:xfrm>
            <a:off x="4905375" y="3921361"/>
            <a:ext cx="4168403" cy="1855649"/>
          </a:xfrm>
          <a:prstGeom prst="rect">
            <a:avLst/>
          </a:prstGeom>
        </p:spPr>
      </p:pic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84669"/>
            <a:ext cx="8686800" cy="5215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RF Knock Out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June 01,2016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V. Nagaslaev | Slow Extraction for the Mu2e at FNAL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551745"/>
            <a:ext cx="548521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smtClean="0"/>
              <a:t>Growth rate:                                                         ,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smtClean="0"/>
              <a:t>Works only for chromatic beam tune spread (not SC)</a:t>
            </a:r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smtClean="0"/>
              <a:t>High tune spread also leads to the extracted beam angle spread, which affects extraction efficiency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smtClean="0"/>
              <a:t>In our case the trade-off is at C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=1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smtClean="0"/>
              <a:t>Difficult to model regulation with tracking codes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smtClean="0"/>
              <a:t>Tried to use semi-analytical tracking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21084" y="931699"/>
            <a:ext cx="8054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RFKO </a:t>
            </a:r>
            <a:r>
              <a:rPr lang="en-US" dirty="0" err="1" smtClean="0"/>
              <a:t>Emittance</a:t>
            </a:r>
            <a:r>
              <a:rPr lang="en-US" dirty="0" smtClean="0"/>
              <a:t> Growth Rate </a:t>
            </a:r>
            <a:r>
              <a:rPr lang="en-US" dirty="0"/>
              <a:t>simulations (</a:t>
            </a:r>
            <a:r>
              <a:rPr lang="en-US" sz="1600" i="1" dirty="0"/>
              <a:t>FERMILAB-CONF-11-475-AD</a:t>
            </a:r>
            <a:r>
              <a:rPr lang="en-US" dirty="0"/>
              <a:t> ):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374670"/>
              </p:ext>
            </p:extLst>
          </p:nvPr>
        </p:nvGraphicFramePr>
        <p:xfrm>
          <a:off x="2637422" y="1446158"/>
          <a:ext cx="27051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5" imgW="2082600" imgH="457200" progId="Equation.3">
                  <p:embed/>
                </p:oleObj>
              </mc:Choice>
              <mc:Fallback>
                <p:oleObj name="Equation" r:id="rId5" imgW="2082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7422" y="1446158"/>
                        <a:ext cx="27051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357663"/>
              </p:ext>
            </p:extLst>
          </p:nvPr>
        </p:nvGraphicFramePr>
        <p:xfrm>
          <a:off x="5822745" y="1633050"/>
          <a:ext cx="524708" cy="283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Equation" r:id="rId7" imgW="330120" imgH="177480" progId="Equation.3">
                  <p:embed/>
                </p:oleObj>
              </mc:Choice>
              <mc:Fallback>
                <p:oleObj name="Equation" r:id="rId7" imgW="330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745" y="1633050"/>
                        <a:ext cx="524708" cy="2837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436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June 01,2016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Nagaslaev | Slow Extraction for the Mu2e at FNAL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38" y="1008469"/>
            <a:ext cx="3685714" cy="20476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38" y="3631089"/>
            <a:ext cx="3685714" cy="20476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058" y="1093341"/>
            <a:ext cx="4594609" cy="21019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0280" y="3699445"/>
            <a:ext cx="4581492" cy="206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2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June 01,2016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Nagaslaev | Slow Extraction for the Mu2e at FNAL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38" y="1023002"/>
            <a:ext cx="3685714" cy="20476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423" y="1089061"/>
            <a:ext cx="4688750" cy="21126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52" y="3617541"/>
            <a:ext cx="3685714" cy="20476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9184" y="3668623"/>
            <a:ext cx="4604292" cy="207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5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84669"/>
            <a:ext cx="8686800" cy="5215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Spill Regulation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June 01,2016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V. Nagaslaev | Slow Extraction for the Mu2e at FNAL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577415" y="865677"/>
            <a:ext cx="7148017" cy="5059869"/>
            <a:chOff x="258973" y="995081"/>
            <a:chExt cx="7148017" cy="5059869"/>
          </a:xfrm>
        </p:grpSpPr>
        <p:sp>
          <p:nvSpPr>
            <p:cNvPr id="67" name="Rectangle 66"/>
            <p:cNvSpPr/>
            <p:nvPr/>
          </p:nvSpPr>
          <p:spPr>
            <a:xfrm>
              <a:off x="594964" y="1452679"/>
              <a:ext cx="4194092" cy="1640138"/>
            </a:xfrm>
            <a:prstGeom prst="rect">
              <a:avLst/>
            </a:prstGeom>
            <a:ln w="19050"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861718" y="1550894"/>
              <a:ext cx="1631576" cy="439270"/>
            </a:xfrm>
            <a:prstGeom prst="rect">
              <a:avLst/>
            </a:prstGeom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404040"/>
                  </a:solidFill>
                  <a:latin typeface="Calibri" panose="020F0502020204030204" pitchFamily="34" charset="0"/>
                </a:rPr>
                <a:t>Learning function filter </a:t>
              </a:r>
              <a:r>
                <a:rPr lang="en-US" sz="1200" i="1" dirty="0" smtClean="0">
                  <a:solidFill>
                    <a:srgbClr val="404040"/>
                  </a:solidFill>
                  <a:latin typeface="Calibri" panose="020F0502020204030204" pitchFamily="34" charset="0"/>
                </a:rPr>
                <a:t>(feedforward)</a:t>
              </a:r>
              <a:endParaRPr lang="en-US" sz="1200" i="1" dirty="0">
                <a:solidFill>
                  <a:srgbClr val="40404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61718" y="2542157"/>
              <a:ext cx="1631576" cy="439270"/>
            </a:xfrm>
            <a:prstGeom prst="rect">
              <a:avLst/>
            </a:prstGeom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404040"/>
                  </a:solidFill>
                  <a:latin typeface="Calibri" panose="020F0502020204030204" pitchFamily="34" charset="0"/>
                </a:rPr>
                <a:t>Adaptive PID filter </a:t>
              </a:r>
              <a:r>
                <a:rPr lang="en-US" sz="1200" i="1" dirty="0" smtClean="0">
                  <a:solidFill>
                    <a:srgbClr val="404040"/>
                  </a:solidFill>
                  <a:latin typeface="Calibri" panose="020F0502020204030204" pitchFamily="34" charset="0"/>
                </a:rPr>
                <a:t>(feedback)</a:t>
              </a:r>
              <a:endParaRPr lang="en-US" sz="1200" i="1" dirty="0">
                <a:solidFill>
                  <a:srgbClr val="40404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1079687" y="1586752"/>
              <a:ext cx="403412" cy="367553"/>
            </a:xfrm>
            <a:prstGeom prst="ellipse">
              <a:avLst/>
            </a:prstGeom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800" dirty="0" smtClean="0">
                  <a:solidFill>
                    <a:srgbClr val="404040"/>
                  </a:solidFill>
                </a:rPr>
                <a:t>Δ</a:t>
              </a:r>
              <a:endParaRPr lang="en-US" sz="1800" dirty="0">
                <a:solidFill>
                  <a:srgbClr val="40404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079687" y="2565226"/>
              <a:ext cx="403412" cy="367553"/>
            </a:xfrm>
            <a:prstGeom prst="ellipse">
              <a:avLst/>
            </a:prstGeom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800" dirty="0" smtClean="0">
                  <a:solidFill>
                    <a:srgbClr val="404040"/>
                  </a:solidFill>
                </a:rPr>
                <a:t>Δ</a:t>
              </a:r>
              <a:endParaRPr lang="en-US" sz="1800" dirty="0">
                <a:solidFill>
                  <a:srgbClr val="404040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262171" y="1770528"/>
              <a:ext cx="817516" cy="392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68848" y="2753483"/>
              <a:ext cx="810839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2" idx="1"/>
            </p:cNvCxnSpPr>
            <p:nvPr/>
          </p:nvCxnSpPr>
          <p:spPr>
            <a:xfrm>
              <a:off x="1483099" y="1770528"/>
              <a:ext cx="378619" cy="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483099" y="2766929"/>
              <a:ext cx="378619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093" y="3507842"/>
              <a:ext cx="1291851" cy="96888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33" r="19356"/>
            <a:stretch/>
          </p:blipFill>
          <p:spPr>
            <a:xfrm>
              <a:off x="1959025" y="3507842"/>
              <a:ext cx="1221809" cy="148490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8834" y="5077378"/>
              <a:ext cx="2246219" cy="977572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>
              <a:stCxn id="12" idx="2"/>
            </p:cNvCxnSpPr>
            <p:nvPr/>
          </p:nvCxnSpPr>
          <p:spPr>
            <a:xfrm>
              <a:off x="1281392" y="1219200"/>
              <a:ext cx="3923" cy="36755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62" idx="0"/>
              <a:endCxn id="53" idx="2"/>
            </p:cNvCxnSpPr>
            <p:nvPr/>
          </p:nvCxnSpPr>
          <p:spPr>
            <a:xfrm flipV="1">
              <a:off x="5528819" y="2486362"/>
              <a:ext cx="1" cy="16502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1042099" y="995081"/>
              <a:ext cx="478585" cy="22411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404040"/>
                  </a:solidFill>
                </a:rPr>
                <a:t>Ref</a:t>
              </a:r>
              <a:endParaRPr lang="en-US" sz="1200" dirty="0">
                <a:solidFill>
                  <a:srgbClr val="40404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42098" y="3188270"/>
              <a:ext cx="478585" cy="22411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404040"/>
                  </a:solidFill>
                </a:rPr>
                <a:t>Ref</a:t>
              </a:r>
              <a:endParaRPr lang="en-US" sz="1200" dirty="0">
                <a:solidFill>
                  <a:srgbClr val="404040"/>
                </a:solidFill>
              </a:endParaRPr>
            </a:p>
          </p:txBody>
        </p:sp>
        <p:cxnSp>
          <p:nvCxnSpPr>
            <p:cNvPr id="26" name="Straight Arrow Connector 25"/>
            <p:cNvCxnSpPr>
              <a:stCxn id="25" idx="0"/>
              <a:endCxn id="9" idx="4"/>
            </p:cNvCxnSpPr>
            <p:nvPr/>
          </p:nvCxnSpPr>
          <p:spPr>
            <a:xfrm flipV="1">
              <a:off x="1281391" y="2932779"/>
              <a:ext cx="2" cy="25549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265368" y="1768054"/>
              <a:ext cx="3198" cy="3763107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268848" y="4770543"/>
              <a:ext cx="169017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268848" y="3918896"/>
              <a:ext cx="311245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258973" y="5532543"/>
              <a:ext cx="484889" cy="181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3926913" y="2079286"/>
              <a:ext cx="403412" cy="367553"/>
            </a:xfrm>
            <a:prstGeom prst="ellipse">
              <a:avLst/>
            </a:prstGeom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800" dirty="0" smtClean="0">
                  <a:solidFill>
                    <a:srgbClr val="404040"/>
                  </a:solidFill>
                  <a:sym typeface="Symbol" panose="05050102010706020507" pitchFamily="18" charset="2"/>
                </a:rPr>
                <a:t></a:t>
              </a:r>
              <a:endParaRPr lang="en-US" sz="1800" dirty="0">
                <a:solidFill>
                  <a:srgbClr val="404040"/>
                </a:solidFill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3789501" y="1772640"/>
              <a:ext cx="244617" cy="33406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3493294" y="1772640"/>
              <a:ext cx="298730" cy="1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4616052" y="1663742"/>
              <a:ext cx="678098" cy="523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5226741" y="1440114"/>
              <a:ext cx="604156" cy="439270"/>
            </a:xfrm>
            <a:prstGeom prst="rect">
              <a:avLst/>
            </a:prstGeom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404040"/>
                  </a:solidFill>
                  <a:latin typeface="Calibri" panose="020F0502020204030204" pitchFamily="34" charset="0"/>
                </a:rPr>
                <a:t>RFKO Power</a:t>
              </a:r>
              <a:endParaRPr lang="en-US" sz="1200" i="1" dirty="0">
                <a:solidFill>
                  <a:srgbClr val="40404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56" name="Straight Arrow Connector 55"/>
            <p:cNvCxnSpPr>
              <a:stCxn id="7" idx="3"/>
            </p:cNvCxnSpPr>
            <p:nvPr/>
          </p:nvCxnSpPr>
          <p:spPr>
            <a:xfrm>
              <a:off x="3493294" y="2761792"/>
              <a:ext cx="280633" cy="0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3763108" y="2429875"/>
              <a:ext cx="255776" cy="33890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4268899" y="1663742"/>
              <a:ext cx="347153" cy="455657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4238694" y="2407161"/>
              <a:ext cx="377358" cy="456860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4616052" y="2864021"/>
              <a:ext cx="48112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5082474" y="2651382"/>
              <a:ext cx="892689" cy="439270"/>
            </a:xfrm>
            <a:prstGeom prst="rect">
              <a:avLst/>
            </a:prstGeom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404040"/>
                  </a:solidFill>
                  <a:latin typeface="Calibri" panose="020F0502020204030204" pitchFamily="34" charset="0"/>
                </a:rPr>
                <a:t>Squeeze correction</a:t>
              </a:r>
              <a:endParaRPr lang="en-US" sz="1200" i="1" dirty="0">
                <a:solidFill>
                  <a:srgbClr val="40404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64" name="Straight Arrow Connector 63"/>
            <p:cNvCxnSpPr>
              <a:stCxn id="52" idx="3"/>
            </p:cNvCxnSpPr>
            <p:nvPr/>
          </p:nvCxnSpPr>
          <p:spPr>
            <a:xfrm>
              <a:off x="5830897" y="1659749"/>
              <a:ext cx="777355" cy="399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6608253" y="1452679"/>
              <a:ext cx="687205" cy="439270"/>
            </a:xfrm>
            <a:prstGeom prst="rect">
              <a:avLst/>
            </a:prstGeom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404040"/>
                  </a:solidFill>
                  <a:latin typeface="Calibri" panose="020F0502020204030204" pitchFamily="34" charset="0"/>
                </a:rPr>
                <a:t>RFKO Kicker</a:t>
              </a:r>
              <a:endParaRPr lang="en-US" sz="1200" i="1" dirty="0">
                <a:solidFill>
                  <a:srgbClr val="40404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496719" y="2653547"/>
              <a:ext cx="910271" cy="439270"/>
            </a:xfrm>
            <a:prstGeom prst="rect">
              <a:avLst/>
            </a:prstGeom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404040"/>
                  </a:solidFill>
                  <a:latin typeface="Calibri" panose="020F0502020204030204" pitchFamily="34" charset="0"/>
                </a:rPr>
                <a:t>RQ, QXR</a:t>
              </a:r>
              <a:endParaRPr lang="en-US" sz="1200" i="1" dirty="0">
                <a:solidFill>
                  <a:srgbClr val="40404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69" name="Straight Arrow Connector 68"/>
            <p:cNvCxnSpPr>
              <a:stCxn id="62" idx="3"/>
              <a:endCxn id="66" idx="1"/>
            </p:cNvCxnSpPr>
            <p:nvPr/>
          </p:nvCxnSpPr>
          <p:spPr>
            <a:xfrm>
              <a:off x="5975163" y="2871017"/>
              <a:ext cx="521556" cy="216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TextBox 87"/>
          <p:cNvSpPr txBox="1"/>
          <p:nvPr/>
        </p:nvSpPr>
        <p:spPr>
          <a:xfrm rot="16200000">
            <a:off x="-273229" y="4091387"/>
            <a:ext cx="1348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Spill Monitoring</a:t>
            </a:r>
            <a:endParaRPr lang="en-US" sz="1400" dirty="0"/>
          </a:p>
        </p:txBody>
      </p:sp>
      <p:grpSp>
        <p:nvGrpSpPr>
          <p:cNvPr id="93" name="Group 92"/>
          <p:cNvGrpSpPr/>
          <p:nvPr/>
        </p:nvGrpSpPr>
        <p:grpSpPr>
          <a:xfrm>
            <a:off x="3747199" y="3291288"/>
            <a:ext cx="4991184" cy="2770400"/>
            <a:chOff x="3686726" y="4277313"/>
            <a:chExt cx="4991184" cy="1930021"/>
          </a:xfrm>
        </p:grpSpPr>
        <p:sp>
          <p:nvSpPr>
            <p:cNvPr id="94" name="TextBox 93"/>
            <p:cNvSpPr txBox="1"/>
            <p:nvPr/>
          </p:nvSpPr>
          <p:spPr>
            <a:xfrm>
              <a:off x="3715718" y="4277313"/>
              <a:ext cx="4962192" cy="15652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Realized in MVME5500 and FPGA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Slow learning and fast adaptive PID filters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Regulation to both RFKO and quads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Possible addition of “bucker” quads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Important low noise monitoring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Additional line of monitoring from </a:t>
              </a:r>
              <a:r>
                <a:rPr lang="en-US" sz="2000" dirty="0" err="1" smtClean="0"/>
                <a:t>ExtMon</a:t>
              </a:r>
              <a:endParaRPr lang="en-US" sz="20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686726" y="4282183"/>
              <a:ext cx="4962192" cy="1925151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ectangle 52"/>
          <p:cNvSpPr/>
          <p:nvPr/>
        </p:nvSpPr>
        <p:spPr>
          <a:xfrm>
            <a:off x="5545183" y="1917688"/>
            <a:ext cx="604157" cy="439270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RFKO</a:t>
            </a:r>
            <a:br>
              <a:rPr lang="en-US" sz="1200" dirty="0" smtClean="0">
                <a:solidFill>
                  <a:srgbClr val="404040"/>
                </a:solidFill>
                <a:latin typeface="Calibri" panose="020F0502020204030204" pitchFamily="34" charset="0"/>
              </a:rPr>
            </a:br>
            <a:r>
              <a:rPr lang="en-US" sz="12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FM</a:t>
            </a:r>
            <a:endParaRPr lang="en-US" sz="1200" i="1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H="1" flipV="1">
            <a:off x="5847262" y="1757051"/>
            <a:ext cx="1" cy="1650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7" idx="0"/>
          </p:cNvCxnSpPr>
          <p:nvPr/>
        </p:nvCxnSpPr>
        <p:spPr>
          <a:xfrm>
            <a:off x="2992025" y="1860760"/>
            <a:ext cx="3923" cy="55199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57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84669"/>
            <a:ext cx="8686800" cy="5215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Summary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June 01,2016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V. Nagaslaev | Slow Extraction for the Mu2e at FNAL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17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6275" y="1415845"/>
            <a:ext cx="6717929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Slow Extraction for the Mu2e goes live in FY2021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Production starts late this year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Number of challenging requirements: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 smtClean="0"/>
              <a:t>High extraction efficiency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 smtClean="0"/>
              <a:t>Low spill variations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 smtClean="0"/>
              <a:t>Short spill duration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Discussions are greatly appreciated!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65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84669"/>
            <a:ext cx="8686800" cy="5215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The Mu2e Experiment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June 01,2016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V. Nagaslaev | Slow Extraction for the Mu2e at FNAL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3"/>
          <a:stretch/>
        </p:blipFill>
        <p:spPr bwMode="auto">
          <a:xfrm>
            <a:off x="1001709" y="981750"/>
            <a:ext cx="6963331" cy="253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632013"/>
            <a:ext cx="3276600" cy="596900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647700" y="4458349"/>
            <a:ext cx="7848600" cy="17090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dirty="0">
                <a:solidFill>
                  <a:schemeClr val="tx1"/>
                </a:solidFill>
              </a:rPr>
              <a:t>Mu2e proposes to measure the ratio of the rate of the </a:t>
            </a:r>
            <a:r>
              <a:rPr lang="en-US" sz="1800" dirty="0" err="1">
                <a:solidFill>
                  <a:schemeClr val="tx1"/>
                </a:solidFill>
              </a:rPr>
              <a:t>neutrinoless</a:t>
            </a:r>
            <a:r>
              <a:rPr lang="en-US" sz="1800" dirty="0">
                <a:solidFill>
                  <a:schemeClr val="tx1"/>
                </a:solidFill>
              </a:rPr>
              <a:t>, coherent conversion of muons into electrons in the field of a nucleus, relative to the rate of ordinary muon capture on the nucleus</a:t>
            </a:r>
            <a:r>
              <a:rPr lang="en-US" sz="1800" dirty="0" smtClean="0">
                <a:solidFill>
                  <a:schemeClr val="tx1"/>
                </a:solidFill>
              </a:rPr>
              <a:t>:</a:t>
            </a:r>
          </a:p>
          <a:p>
            <a:pPr algn="ctr"/>
            <a:endParaRPr lang="en-US" sz="1800" dirty="0" smtClean="0">
              <a:solidFill>
                <a:schemeClr val="tx1"/>
              </a:solidFill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                                                                         </a:t>
            </a:r>
            <a:r>
              <a:rPr lang="en-US" sz="1400" i="1" dirty="0" smtClean="0">
                <a:solidFill>
                  <a:schemeClr val="tx1"/>
                </a:solidFill>
              </a:rPr>
              <a:t>Mu2e TDR,  </a:t>
            </a:r>
            <a:r>
              <a:rPr lang="en-US" sz="1400" dirty="0" smtClean="0">
                <a:solidFill>
                  <a:srgbClr val="003BF6"/>
                </a:solidFill>
              </a:rPr>
              <a:t>arXiv:1501.05241</a:t>
            </a: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3692499"/>
            <a:ext cx="1904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,   SES ~ 3e-17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08792" y="3748237"/>
            <a:ext cx="1786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New physics if &gt;0</a:t>
            </a:r>
            <a:endParaRPr lang="en-US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84669"/>
            <a:ext cx="8686800" cy="5215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Beam Structure Requirements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June 01,2016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V. Nagaslaev | Slow Extraction for the Mu2e at FNAL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16" y="1047136"/>
            <a:ext cx="4981101" cy="329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11282" y="4447118"/>
            <a:ext cx="63100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Pulsed beam</a:t>
            </a:r>
          </a:p>
          <a:p>
            <a:r>
              <a:rPr lang="en-US" sz="2000" dirty="0" smtClean="0"/>
              <a:t>Detector dead time -  700ns</a:t>
            </a:r>
          </a:p>
          <a:p>
            <a:r>
              <a:rPr lang="en-US" sz="2000" dirty="0" smtClean="0"/>
              <a:t>Detector Live time   -  995ns</a:t>
            </a:r>
          </a:p>
          <a:p>
            <a:r>
              <a:rPr lang="en-US" sz="2000" dirty="0" smtClean="0"/>
              <a:t>Extinction level  -         &lt; 10</a:t>
            </a:r>
            <a:r>
              <a:rPr lang="en-US" sz="2000" baseline="30000" dirty="0" smtClean="0"/>
              <a:t>-10</a:t>
            </a:r>
            <a:r>
              <a:rPr lang="en-US" sz="2000" dirty="0" smtClean="0"/>
              <a:t>  relative to the pulse intensity</a:t>
            </a:r>
          </a:p>
        </p:txBody>
      </p:sp>
    </p:spTree>
    <p:extLst>
      <p:ext uri="{BB962C8B-B14F-4D97-AF65-F5344CB8AC3E}">
        <p14:creationId xmlns:p14="http://schemas.microsoft.com/office/powerpoint/2010/main" val="314206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84669"/>
            <a:ext cx="8686800" cy="5215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Beam Delivery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June 01,2016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V. Nagaslaev | Slow Extraction for the Mu2e at FNAL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990600"/>
            <a:ext cx="331745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C00000"/>
                </a:solidFill>
              </a:rPr>
              <a:t>Enhancement of the FNAL </a:t>
            </a:r>
            <a:r>
              <a:rPr lang="en-US" sz="1800" dirty="0" smtClean="0">
                <a:solidFill>
                  <a:srgbClr val="C00000"/>
                </a:solidFill>
              </a:rPr>
              <a:t>	Accelerator complex, 500kW</a:t>
            </a:r>
            <a:endParaRPr lang="en-US" sz="1800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C00000"/>
                </a:solidFill>
              </a:rPr>
              <a:t>Repurposing </a:t>
            </a:r>
            <a:r>
              <a:rPr lang="en-US" sz="1800" dirty="0">
                <a:solidFill>
                  <a:srgbClr val="C00000"/>
                </a:solidFill>
              </a:rPr>
              <a:t>the FNAL </a:t>
            </a:r>
            <a:r>
              <a:rPr lang="en-US" sz="1800" dirty="0" smtClean="0">
                <a:solidFill>
                  <a:srgbClr val="C00000"/>
                </a:solidFill>
              </a:rPr>
              <a:t/>
            </a:r>
            <a:br>
              <a:rPr lang="en-US" sz="1800" dirty="0" smtClean="0">
                <a:solidFill>
                  <a:srgbClr val="C00000"/>
                </a:solidFill>
              </a:rPr>
            </a:br>
            <a:r>
              <a:rPr lang="en-US" sz="1800" dirty="0" smtClean="0">
                <a:solidFill>
                  <a:srgbClr val="C00000"/>
                </a:solidFill>
              </a:rPr>
              <a:t>	Anti-Proton source as the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smtClean="0">
                <a:solidFill>
                  <a:srgbClr val="C00000"/>
                </a:solidFill>
              </a:rPr>
              <a:t>	Muon Campus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</a:rPr>
              <a:t>Mu2e upgrades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3BF6"/>
                </a:solidFill>
              </a:rPr>
              <a:t>Recycler RF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3BF6"/>
                </a:solidFill>
              </a:rPr>
              <a:t>Transport to DR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3BF6"/>
                </a:solidFill>
              </a:rPr>
              <a:t>Delivery Ring </a:t>
            </a:r>
            <a:r>
              <a:rPr lang="en-US" sz="1800" dirty="0" smtClean="0">
                <a:solidFill>
                  <a:srgbClr val="003BF6"/>
                </a:solidFill>
              </a:rPr>
              <a:t>RF</a:t>
            </a:r>
            <a:endParaRPr lang="en-US" sz="1800" dirty="0" smtClean="0">
              <a:solidFill>
                <a:srgbClr val="003BF6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3BF6"/>
                </a:solidFill>
              </a:rPr>
              <a:t>Resonant Extraction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3BF6"/>
                </a:solidFill>
              </a:rPr>
              <a:t>External Beam line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3BF6"/>
                </a:solidFill>
              </a:rPr>
              <a:t>Extinction System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3BF6"/>
                </a:solidFill>
              </a:rPr>
              <a:t>Extinction Monitoring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3BF6"/>
                </a:solidFill>
              </a:rPr>
              <a:t>Target </a:t>
            </a:r>
            <a:r>
              <a:rPr lang="en-US" sz="1800" dirty="0" smtClean="0">
                <a:solidFill>
                  <a:srgbClr val="003BF6"/>
                </a:solidFill>
              </a:rPr>
              <a:t>Station</a:t>
            </a:r>
            <a:endParaRPr lang="en-US" sz="1800" dirty="0" smtClean="0">
              <a:solidFill>
                <a:srgbClr val="003BF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69196" y="822562"/>
            <a:ext cx="4746204" cy="5344425"/>
            <a:chOff x="4169196" y="822562"/>
            <a:chExt cx="4746204" cy="534442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46"/>
            <a:stretch/>
          </p:blipFill>
          <p:spPr bwMode="auto">
            <a:xfrm>
              <a:off x="4169196" y="822562"/>
              <a:ext cx="4746204" cy="534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5693790" y="1715678"/>
              <a:ext cx="1150070" cy="23567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Main Injector</a:t>
              </a:r>
              <a:endParaRPr lang="en-US" sz="1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67263" y="1888427"/>
              <a:ext cx="1150070" cy="235670"/>
            </a:xfrm>
            <a:prstGeom prst="rect">
              <a:avLst/>
            </a:prstGeom>
            <a:solidFill>
              <a:srgbClr val="008A3E"/>
            </a:solidFill>
            <a:ln>
              <a:solidFill>
                <a:srgbClr val="008A3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Recycler Ring</a:t>
              </a:r>
              <a:endParaRPr lang="en-US" sz="12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8600" y="5545974"/>
            <a:ext cx="2981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Going live in FY2021</a:t>
            </a:r>
          </a:p>
          <a:p>
            <a:r>
              <a:rPr lang="en-US" sz="2000" i="1" dirty="0" smtClean="0">
                <a:solidFill>
                  <a:srgbClr val="404040"/>
                </a:solidFill>
              </a:rPr>
              <a:t>Production starts this year</a:t>
            </a:r>
            <a:endParaRPr lang="en-US" sz="2000" i="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2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84669"/>
            <a:ext cx="8686800" cy="5215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Beam Parameters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June 01,2016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V. Nagaslaev | Slow Extraction for the Mu2e at FNAL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484827"/>
              </p:ext>
            </p:extLst>
          </p:nvPr>
        </p:nvGraphicFramePr>
        <p:xfrm>
          <a:off x="1114960" y="1281793"/>
          <a:ext cx="6671020" cy="401124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4072675"/>
                <a:gridCol w="2598345"/>
              </a:tblGrid>
              <a:tr h="304069">
                <a:tc>
                  <a:txBody>
                    <a:bodyPr/>
                    <a:lstStyle/>
                    <a:p>
                      <a:pPr marL="16383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Parameter</a:t>
                      </a:r>
                      <a:endParaRPr lang="en-US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Value</a:t>
                      </a:r>
                      <a:endParaRPr lang="en-US" sz="18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163830" marR="0" lvl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Main</a:t>
                      </a:r>
                      <a:r>
                        <a:rPr lang="en-US" sz="1600" baseline="0" dirty="0" smtClean="0">
                          <a:effectLst/>
                        </a:rPr>
                        <a:t> Injector (MI)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Cycle time</a:t>
                      </a:r>
                      <a:endParaRPr lang="en-US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1.333 sec</a:t>
                      </a:r>
                      <a:endParaRPr lang="en-US" sz="18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163830" marR="0" lvl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Number of spills per MI cycle</a:t>
                      </a:r>
                      <a:endParaRPr lang="en-US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8</a:t>
                      </a:r>
                      <a:endParaRPr lang="en-US" sz="18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163830" marR="0" lvl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Number of protons per micro-pulse</a:t>
                      </a:r>
                      <a:endParaRPr lang="en-US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</a:rPr>
                        <a:t>3.9×10</a:t>
                      </a:r>
                      <a:r>
                        <a:rPr lang="en-US" sz="1600" b="1" baseline="30000" dirty="0" smtClean="0">
                          <a:effectLst/>
                        </a:rPr>
                        <a:t>7  </a:t>
                      </a:r>
                      <a:r>
                        <a:rPr lang="en-US" sz="1800" b="1" dirty="0" smtClean="0">
                          <a:effectLst/>
                        </a:rPr>
                        <a:t>protons</a:t>
                      </a:r>
                      <a:endParaRPr lang="en-US" sz="2000" b="1" dirty="0" smtClean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163830" marR="0" lvl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Maximum </a:t>
                      </a:r>
                      <a:r>
                        <a:rPr lang="en-US" sz="1600" dirty="0" smtClean="0">
                          <a:effectLst/>
                        </a:rPr>
                        <a:t>DR Beam </a:t>
                      </a:r>
                      <a:r>
                        <a:rPr lang="en-US" sz="1600" dirty="0">
                          <a:effectLst/>
                        </a:rPr>
                        <a:t>Intensity</a:t>
                      </a:r>
                      <a:endParaRPr lang="en-US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</a:rPr>
                        <a:t>1.0×10</a:t>
                      </a:r>
                      <a:r>
                        <a:rPr lang="en-US" sz="1600" b="1" baseline="30000" dirty="0" smtClean="0">
                          <a:effectLst/>
                        </a:rPr>
                        <a:t>12  </a:t>
                      </a:r>
                      <a:r>
                        <a:rPr lang="en-US" sz="1800" b="1" dirty="0" smtClean="0">
                          <a:effectLst/>
                        </a:rPr>
                        <a:t>protons</a:t>
                      </a:r>
                      <a:endParaRPr lang="en-US" sz="2000" b="1" dirty="0" smtClean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5971">
                <a:tc>
                  <a:txBody>
                    <a:bodyPr/>
                    <a:lstStyle/>
                    <a:p>
                      <a:pPr marL="163830" marR="0" lvl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Beam-On Duty Factor</a:t>
                      </a:r>
                      <a:endParaRPr lang="en-US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28 %</a:t>
                      </a:r>
                      <a:endParaRPr lang="en-US" sz="18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163830" marR="0" lvl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Duration of each spill</a:t>
                      </a:r>
                      <a:endParaRPr lang="en-US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43 </a:t>
                      </a:r>
                      <a:r>
                        <a:rPr lang="en-US" sz="1800" b="1" dirty="0" err="1" smtClean="0">
                          <a:effectLst/>
                        </a:rPr>
                        <a:t>msec</a:t>
                      </a:r>
                      <a:endParaRPr lang="en-US" sz="2000" b="1" dirty="0" smtClean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163830" marR="0" lvl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Reset time </a:t>
                      </a:r>
                      <a:r>
                        <a:rPr lang="en-US" sz="1600" dirty="0">
                          <a:effectLst/>
                        </a:rPr>
                        <a:t>g</a:t>
                      </a:r>
                      <a:r>
                        <a:rPr lang="en-US" sz="1600" dirty="0" smtClean="0">
                          <a:effectLst/>
                        </a:rPr>
                        <a:t>ap </a:t>
                      </a:r>
                      <a:r>
                        <a:rPr lang="en-US" sz="1600" dirty="0">
                          <a:effectLst/>
                        </a:rPr>
                        <a:t>between spills</a:t>
                      </a:r>
                      <a:endParaRPr lang="en-US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</a:rPr>
                        <a:t>5 </a:t>
                      </a:r>
                      <a:r>
                        <a:rPr lang="en-US" sz="1800" b="1" dirty="0" err="1" smtClean="0">
                          <a:effectLst/>
                        </a:rPr>
                        <a:t>msec</a:t>
                      </a:r>
                      <a:endParaRPr lang="en-US" sz="2000" b="1" dirty="0" smtClean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163830" marR="0" lvl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Spill rate variations</a:t>
                      </a:r>
                      <a:endParaRPr lang="en-US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±50 %</a:t>
                      </a:r>
                      <a:endParaRPr lang="en-US" sz="18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163830" marR="0" lvl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Extraction efficiency</a:t>
                      </a:r>
                      <a:endParaRPr lang="en-US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&gt;98 %</a:t>
                      </a:r>
                      <a:endParaRPr lang="en-US" sz="18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5403727" y="2789058"/>
            <a:ext cx="2119702" cy="4277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70378" y="3652422"/>
            <a:ext cx="1386400" cy="4277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70378" y="4463094"/>
            <a:ext cx="1386400" cy="363794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70378" y="4888486"/>
            <a:ext cx="1386400" cy="363794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6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84669"/>
            <a:ext cx="8686800" cy="5215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Legacy </a:t>
            </a:r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Debuncher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Ring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June 01,2016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V. Nagaslaev | Slow Extraction for the Mu2e at FNAL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8091315"/>
                  </p:ext>
                </p:extLst>
              </p:nvPr>
            </p:nvGraphicFramePr>
            <p:xfrm>
              <a:off x="104716" y="1088728"/>
              <a:ext cx="4239962" cy="240792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2137039"/>
                    <a:gridCol w="875071"/>
                    <a:gridCol w="1227852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Parameter</a:t>
                          </a:r>
                          <a:endParaRPr lang="en-US" sz="16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Value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New Value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/>
                            <a:t>Circumference</a:t>
                          </a:r>
                          <a:endParaRPr lang="en-US" sz="1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/>
                            <a:t>505m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="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/>
                            <a:t># of FODO</a:t>
                          </a:r>
                          <a:r>
                            <a:rPr lang="en-US" sz="1400" b="0" baseline="0" dirty="0" smtClean="0"/>
                            <a:t> cells</a:t>
                          </a:r>
                          <a:endParaRPr lang="en-US" sz="1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/>
                            <a:t>57</a:t>
                          </a:r>
                          <a:endParaRPr lang="en-US" sz="1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/>
                            <a:t>Max beta</a:t>
                          </a:r>
                          <a:endParaRPr lang="en-US" sz="1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/>
                            <a:t>15m</a:t>
                          </a:r>
                          <a:endParaRPr lang="en-US" sz="1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/>
                            <a:t>Operating</a:t>
                          </a:r>
                          <a:r>
                            <a:rPr lang="en-US" sz="1400" b="0" baseline="0" dirty="0" smtClean="0"/>
                            <a:t> point</a:t>
                          </a:r>
                          <a:endParaRPr lang="en-US" sz="1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/>
                            <a:t> 9.763/ 9.769</a:t>
                          </a:r>
                          <a:endParaRPr lang="en-US" sz="1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/>
                            <a:t> 9.650/ 9.735</a:t>
                          </a:r>
                          <a:endParaRPr lang="en-US" sz="1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/>
                            <a:t>Max</a:t>
                          </a:r>
                          <a:r>
                            <a:rPr lang="en-US" sz="1400" b="0" baseline="0" dirty="0" smtClean="0"/>
                            <a:t> Intensity</a:t>
                          </a:r>
                          <a:endParaRPr lang="en-US" sz="1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/>
                            <a:t>3e8</a:t>
                          </a:r>
                          <a:r>
                            <a:rPr lang="en-US" sz="1400" b="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bar>
                            </m:oMath>
                          </a14:m>
                          <a:endParaRPr lang="en-US" sz="1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/>
                            <a:t>1e12 p</a:t>
                          </a:r>
                          <a:endParaRPr lang="en-US" sz="1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/>
                            <a:t>Acceptance (</a:t>
                          </a:r>
                          <a:r>
                            <a:rPr lang="en-US" sz="1400" b="0" dirty="0" err="1" smtClean="0"/>
                            <a:t>unnorm</a:t>
                          </a:r>
                          <a:r>
                            <a:rPr lang="en-US" sz="1400" b="0" dirty="0" smtClean="0"/>
                            <a:t>.)</a:t>
                          </a:r>
                          <a:endParaRPr lang="en-US" sz="1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/>
                            <a:t>36</a:t>
                          </a:r>
                          <a:r>
                            <a:rPr lang="en-US" sz="1400" b="0" baseline="0" dirty="0" smtClean="0"/>
                            <a:t> </a:t>
                          </a:r>
                          <a:r>
                            <a:rPr lang="en-US" sz="1400" b="0" baseline="0" dirty="0" smtClean="0">
                              <a:latin typeface="Symbol" panose="05050102010706020507" pitchFamily="18" charset="2"/>
                            </a:rPr>
                            <a:t>pm</a:t>
                          </a:r>
                          <a:endParaRPr lang="en-US" sz="1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8091315"/>
                  </p:ext>
                </p:extLst>
              </p:nvPr>
            </p:nvGraphicFramePr>
            <p:xfrm>
              <a:off x="104716" y="1088728"/>
              <a:ext cx="4239962" cy="240792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2137039"/>
                    <a:gridCol w="875071"/>
                    <a:gridCol w="1227852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Parameter</a:t>
                          </a:r>
                          <a:endParaRPr lang="en-US" sz="16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Value</a:t>
                          </a:r>
                          <a:endParaRPr lang="en-US" sz="1600" b="1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New Value</a:t>
                          </a:r>
                          <a:endParaRPr lang="en-US" sz="1600" b="1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/>
                            <a:t>Circumference</a:t>
                          </a:r>
                          <a:endParaRPr lang="en-US" sz="1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/>
                            <a:t>505m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="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/>
                            <a:t># of FODO</a:t>
                          </a:r>
                          <a:r>
                            <a:rPr lang="en-US" sz="1400" b="0" baseline="0" dirty="0" smtClean="0"/>
                            <a:t> cells</a:t>
                          </a:r>
                          <a:endParaRPr lang="en-US" sz="1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/>
                            <a:t>57</a:t>
                          </a:r>
                          <a:endParaRPr lang="en-US" sz="1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/>
                            <a:t>Max beta</a:t>
                          </a:r>
                          <a:endParaRPr lang="en-US" sz="1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/>
                            <a:t>15m</a:t>
                          </a:r>
                          <a:endParaRPr lang="en-US" sz="1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/>
                            <a:t>Operating</a:t>
                          </a:r>
                          <a:r>
                            <a:rPr lang="en-US" sz="1400" b="0" baseline="0" dirty="0" smtClean="0"/>
                            <a:t> point</a:t>
                          </a:r>
                          <a:endParaRPr lang="en-US" sz="1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/>
                            <a:t> 9.763/ 9.769</a:t>
                          </a:r>
                          <a:endParaRPr lang="en-US" sz="1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/>
                            <a:t> 9.650/ 9.735</a:t>
                          </a:r>
                          <a:endParaRPr lang="en-US" sz="1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/>
                            <a:t>Max</a:t>
                          </a:r>
                          <a:r>
                            <a:rPr lang="en-US" sz="1400" b="0" baseline="0" dirty="0" smtClean="0"/>
                            <a:t> Intensity</a:t>
                          </a:r>
                          <a:endParaRPr lang="en-US" sz="1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46154" t="-594000" r="-142657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/>
                            <a:t>1e12 p</a:t>
                          </a:r>
                          <a:endParaRPr lang="en-US" sz="1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/>
                            <a:t>Acceptance (</a:t>
                          </a:r>
                          <a:r>
                            <a:rPr lang="en-US" sz="1400" b="0" dirty="0" err="1" smtClean="0"/>
                            <a:t>unnorm</a:t>
                          </a:r>
                          <a:r>
                            <a:rPr lang="en-US" sz="1400" b="0" dirty="0" smtClean="0"/>
                            <a:t>.)</a:t>
                          </a:r>
                          <a:endParaRPr lang="en-US" sz="1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/>
                            <a:t>36</a:t>
                          </a:r>
                          <a:r>
                            <a:rPr lang="en-US" sz="1400" b="0" baseline="0" dirty="0" smtClean="0"/>
                            <a:t> </a:t>
                          </a:r>
                          <a:r>
                            <a:rPr lang="en-US" sz="1400" b="0" baseline="0" dirty="0" smtClean="0">
                              <a:latin typeface="Symbol" panose="05050102010706020507" pitchFamily="18" charset="2"/>
                            </a:rPr>
                            <a:t>pm</a:t>
                          </a:r>
                          <a:endParaRPr lang="en-US" sz="1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7" name="Group 6"/>
          <p:cNvGrpSpPr/>
          <p:nvPr/>
        </p:nvGrpSpPr>
        <p:grpSpPr>
          <a:xfrm>
            <a:off x="4884103" y="900772"/>
            <a:ext cx="3335480" cy="2450032"/>
            <a:chOff x="5195928" y="1557001"/>
            <a:chExt cx="3830536" cy="2766038"/>
          </a:xfrm>
        </p:grpSpPr>
        <p:grpSp>
          <p:nvGrpSpPr>
            <p:cNvPr id="8" name="Group 7"/>
            <p:cNvGrpSpPr/>
            <p:nvPr/>
          </p:nvGrpSpPr>
          <p:grpSpPr>
            <a:xfrm rot="16200000">
              <a:off x="5312143" y="1440786"/>
              <a:ext cx="2766038" cy="2998467"/>
              <a:chOff x="1650908" y="908313"/>
              <a:chExt cx="4312043" cy="5211124"/>
            </a:xfrm>
          </p:grpSpPr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03" t="9809" r="16836" b="7548"/>
              <a:stretch/>
            </p:blipFill>
            <p:spPr bwMode="auto">
              <a:xfrm>
                <a:off x="1650908" y="908313"/>
                <a:ext cx="4312043" cy="5211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Rectangle 13"/>
              <p:cNvSpPr/>
              <p:nvPr/>
            </p:nvSpPr>
            <p:spPr>
              <a:xfrm rot="900000">
                <a:off x="5645733" y="4854912"/>
                <a:ext cx="3653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420000">
                <a:off x="5703588" y="4470566"/>
                <a:ext cx="3653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716148" y="4343414"/>
                <a:ext cx="3653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1140000">
                <a:off x="5613381" y="4973974"/>
                <a:ext cx="3653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1680000">
                <a:off x="5571514" y="5097799"/>
                <a:ext cx="3653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800000">
                <a:off x="5516324" y="5214479"/>
                <a:ext cx="3653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920000">
                <a:off x="5457328" y="5326402"/>
                <a:ext cx="3653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2160000">
                <a:off x="5390721" y="5421651"/>
                <a:ext cx="3653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2520000">
                <a:off x="5308888" y="5516904"/>
                <a:ext cx="3653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2760000">
                <a:off x="5221134" y="5611971"/>
                <a:ext cx="45719" cy="3653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3360000">
                <a:off x="5129784" y="5685791"/>
                <a:ext cx="45719" cy="3653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5703588" y="3531405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703588" y="3650468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705491" y="3786200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705491" y="3907644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703588" y="4040994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5703588" y="4174345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5701685" y="4298171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360000">
                <a:off x="5697879" y="4431521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660000">
                <a:off x="5680751" y="4560110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660000">
                <a:off x="5663624" y="4683934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660000">
                <a:off x="5640786" y="4812524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">
                <a:off x="5615836" y="4936477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1500000">
                <a:off x="5579677" y="5062683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920000">
                <a:off x="5532100" y="5179365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2160000">
                <a:off x="5475007" y="5296048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2460000">
                <a:off x="5412206" y="5398443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2760000">
                <a:off x="5328430" y="5493693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3060000">
                <a:off x="5244694" y="5586561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3420000">
                <a:off x="5160958" y="5662762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3660000">
                <a:off x="5061191" y="5735795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/>
              <p:cNvSpPr/>
              <p:nvPr/>
            </p:nvSpPr>
            <p:spPr>
              <a:xfrm rot="17215271" flipH="1">
                <a:off x="4160884" y="5848413"/>
                <a:ext cx="45719" cy="3653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17695271" flipH="1">
                <a:off x="3849737" y="5714908"/>
                <a:ext cx="45719" cy="3653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18115271" flipH="1">
                <a:off x="3746923" y="5665150"/>
                <a:ext cx="45719" cy="3653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16975271" flipH="1">
                <a:off x="4271982" y="5877007"/>
                <a:ext cx="45719" cy="3653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16435271" flipH="1">
                <a:off x="4381421" y="5898013"/>
                <a:ext cx="45719" cy="3653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16315271" flipH="1">
                <a:off x="4499672" y="5901096"/>
                <a:ext cx="45719" cy="3653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16195271" flipH="1">
                <a:off x="4606787" y="5893481"/>
                <a:ext cx="45719" cy="3653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15955271" flipH="1">
                <a:off x="4719041" y="5871224"/>
                <a:ext cx="45719" cy="3653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15595271" flipH="1">
                <a:off x="4821113" y="5844837"/>
                <a:ext cx="45719" cy="3653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 rot="15355271" flipH="1">
                <a:off x="4936380" y="5808492"/>
                <a:ext cx="45719" cy="3653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 rot="14755271" flipH="1">
                <a:off x="5034756" y="5754645"/>
                <a:ext cx="45719" cy="3653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 rot="18115271" flipH="1">
                <a:off x="3188706" y="5328469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8115271" flipH="1">
                <a:off x="3279392" y="5391422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8115271" flipH="1">
                <a:off x="3380377" y="5456939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8115271" flipH="1">
                <a:off x="3479292" y="5521152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8115271" flipH="1">
                <a:off x="3578543" y="5589811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18115271" flipH="1">
                <a:off x="3676772" y="5649126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7755271" flipH="1">
                <a:off x="3779161" y="5715592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7455271" flipH="1">
                <a:off x="3882059" y="5761256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7455271" flipH="1">
                <a:off x="3985029" y="5804399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7455271" flipH="1">
                <a:off x="4090945" y="5848137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7035271" flipH="1">
                <a:off x="4201446" y="5883043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615271" flipH="1">
                <a:off x="4309484" y="5915511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6195271" flipH="1">
                <a:off x="4427016" y="5922543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15955271" flipH="1">
                <a:off x="4533048" y="5919465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5655271" flipH="1">
                <a:off x="4652247" y="5906908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5355271" flipH="1">
                <a:off x="4757109" y="5880563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4695271" flipH="1">
                <a:off x="4867753" y="5851919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4455271" flipH="1">
                <a:off x="4973356" y="5803372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73"/>
              <p:cNvSpPr/>
              <p:nvPr/>
            </p:nvSpPr>
            <p:spPr>
              <a:xfrm rot="8096141">
                <a:off x="2141236" y="4497228"/>
                <a:ext cx="45719" cy="3653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7616141">
                <a:off x="2395887" y="4748231"/>
                <a:ext cx="45719" cy="3653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7196141">
                <a:off x="2486452" y="4817990"/>
                <a:ext cx="45719" cy="3653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8336141">
                <a:off x="2064796" y="4401546"/>
                <a:ext cx="3653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8876141">
                <a:off x="1999931" y="4297888"/>
                <a:ext cx="3653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8996141">
                <a:off x="1938197" y="4190411"/>
                <a:ext cx="3653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9116141">
                <a:off x="1884482" y="4074116"/>
                <a:ext cx="3653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9356141">
                <a:off x="1846109" y="3954361"/>
                <a:ext cx="3653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9716141">
                <a:off x="1809690" y="3825155"/>
                <a:ext cx="3653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9956141">
                <a:off x="1791350" y="3696891"/>
                <a:ext cx="3653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10556141">
                <a:off x="1782990" y="3575120"/>
                <a:ext cx="3653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 rot="7196141">
                <a:off x="3105508" y="5267031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7196141">
                <a:off x="3008433" y="5196643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7196141">
                <a:off x="2904708" y="5134629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7196141">
                <a:off x="2803061" y="5059394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7196141">
                <a:off x="2711656" y="4998101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7196141">
                <a:off x="2616376" y="4942528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7196141">
                <a:off x="2522798" y="4875015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7556141">
                <a:off x="2423572" y="4804342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7856141">
                <a:off x="2334293" y="4725257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7856141">
                <a:off x="2251236" y="4641235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7856141">
                <a:off x="2164806" y="4548648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8276141">
                <a:off x="2094513" y="4466672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8696141">
                <a:off x="2022327" y="4368011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9116141">
                <a:off x="1956794" y="4268790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9356141">
                <a:off x="1898830" y="4148655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9656141">
                <a:off x="1856433" y="4036519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9956141">
                <a:off x="1817165" y="3909975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256141">
                <a:off x="1791812" y="3786956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10616141">
                <a:off x="1772360" y="3654602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0856141">
                <a:off x="1765922" y="3524100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ctangle 104"/>
              <p:cNvSpPr/>
              <p:nvPr/>
            </p:nvSpPr>
            <p:spPr>
              <a:xfrm rot="15509360">
                <a:off x="4160061" y="1178585"/>
                <a:ext cx="45719" cy="3653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 rot="15029360">
                <a:off x="3845523" y="1305390"/>
                <a:ext cx="45719" cy="3653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 rot="14609360">
                <a:off x="3742391" y="1365408"/>
                <a:ext cx="45719" cy="3653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15749360">
                <a:off x="4268823" y="1144436"/>
                <a:ext cx="45719" cy="3653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6289360">
                <a:off x="4380328" y="1121679"/>
                <a:ext cx="45719" cy="3653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16409360">
                <a:off x="4492645" y="1120848"/>
                <a:ext cx="45719" cy="3653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16529360">
                <a:off x="4603097" y="1124977"/>
                <a:ext cx="45719" cy="3653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16769360">
                <a:off x="4713986" y="1147016"/>
                <a:ext cx="45719" cy="3653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17129360">
                <a:off x="4820170" y="1172178"/>
                <a:ext cx="45719" cy="3653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17369360">
                <a:off x="4925654" y="1215674"/>
                <a:ext cx="45719" cy="3653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17969360">
                <a:off x="5034522" y="1270124"/>
                <a:ext cx="45719" cy="3653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6" name="Straight Connector 115"/>
              <p:cNvCxnSpPr/>
              <p:nvPr/>
            </p:nvCxnSpPr>
            <p:spPr>
              <a:xfrm rot="14609360">
                <a:off x="3096274" y="1786314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4609360">
                <a:off x="3193503" y="1736406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4609360">
                <a:off x="3288829" y="1670798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4609360">
                <a:off x="3395118" y="1602247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4609360">
                <a:off x="3483156" y="1536675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4609360">
                <a:off x="3586058" y="1468039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4609360">
                <a:off x="3676134" y="1411912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4969360">
                <a:off x="3774741" y="1351645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5269360">
                <a:off x="3883372" y="1298123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5269360">
                <a:off x="3991853" y="1253817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15269360">
                <a:off x="4094677" y="1210730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5689360">
                <a:off x="4198969" y="1174763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6109360">
                <a:off x="4314498" y="1154021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16529360">
                <a:off x="4423416" y="1148804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769360">
                <a:off x="4528852" y="1146487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17069360">
                <a:off x="4650117" y="1155983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7369360">
                <a:off x="4756102" y="1180843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7669360">
                <a:off x="4852049" y="1214125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8029360">
                <a:off x="4960873" y="1258721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8269360">
                <a:off x="5061267" y="1324139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Rectangle 135"/>
              <p:cNvSpPr/>
              <p:nvPr/>
            </p:nvSpPr>
            <p:spPr>
              <a:xfrm rot="2870701" flipH="1">
                <a:off x="2140730" y="2531080"/>
                <a:ext cx="45719" cy="3653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rot="3350701" flipH="1">
                <a:off x="2387634" y="2270566"/>
                <a:ext cx="45719" cy="3653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3770701" flipH="1">
                <a:off x="2485548" y="2198548"/>
                <a:ext cx="45719" cy="3653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 rot="2630701" flipH="1">
                <a:off x="2062193" y="2612711"/>
                <a:ext cx="3653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 rot="2090701" flipH="1">
                <a:off x="1996556" y="2715837"/>
                <a:ext cx="3653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 rot="1970701" flipH="1">
                <a:off x="1932159" y="2826394"/>
                <a:ext cx="3653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1850701" flipH="1">
                <a:off x="1882802" y="2943162"/>
                <a:ext cx="3653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1610701" flipH="1">
                <a:off x="1838857" y="3060790"/>
                <a:ext cx="3653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1250701" flipH="1">
                <a:off x="1805163" y="3195369"/>
                <a:ext cx="3653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1010701" flipH="1">
                <a:off x="1788701" y="3316841"/>
                <a:ext cx="3653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410701" flipH="1">
                <a:off x="1774591" y="3443957"/>
                <a:ext cx="3653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7" name="Straight Connector 146"/>
              <p:cNvCxnSpPr/>
              <p:nvPr/>
            </p:nvCxnSpPr>
            <p:spPr>
              <a:xfrm rot="3770701" flipH="1">
                <a:off x="2998024" y="1856895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3770701" flipH="1">
                <a:off x="2896824" y="1923649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3770701" flipH="1">
                <a:off x="2799052" y="1989254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3770701" flipH="1">
                <a:off x="2705093" y="2056371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3770701" flipH="1">
                <a:off x="2613574" y="2113093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3770701" flipH="1">
                <a:off x="2516470" y="2184139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3410701" flipH="1">
                <a:off x="2420075" y="2253375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3110701" flipH="1">
                <a:off x="2329839" y="2335271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3110701" flipH="1">
                <a:off x="2246295" y="2414990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3110701" flipH="1">
                <a:off x="2161972" y="2503242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2690701" flipH="1">
                <a:off x="2086251" y="2591730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2270701" flipH="1">
                <a:off x="2016316" y="2685449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rot="1850701" flipH="1">
                <a:off x="1955056" y="2791674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610701" flipH="1">
                <a:off x="1901463" y="2910971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1310701" flipH="1">
                <a:off x="1850683" y="3021004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010701" flipH="1">
                <a:off x="1811080" y="3149229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710701" flipH="1">
                <a:off x="1783257" y="3280703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350701" flipH="1">
                <a:off x="1767288" y="3400432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Rectangle 164"/>
              <p:cNvSpPr/>
              <p:nvPr/>
            </p:nvSpPr>
            <p:spPr>
              <a:xfrm rot="9900000" flipH="1">
                <a:off x="5638139" y="2159846"/>
                <a:ext cx="3653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10380000" flipH="1">
                <a:off x="5705913" y="2540055"/>
                <a:ext cx="3653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10800000" flipH="1">
                <a:off x="5711860" y="2663070"/>
                <a:ext cx="3653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9660000" flipH="1">
                <a:off x="5612399" y="2032510"/>
                <a:ext cx="3653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9120000" flipH="1">
                <a:off x="5570533" y="1908684"/>
                <a:ext cx="3653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>
              <a:xfrm rot="9000000" flipH="1">
                <a:off x="5518650" y="1800280"/>
                <a:ext cx="3653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/>
              <p:cNvSpPr/>
              <p:nvPr/>
            </p:nvSpPr>
            <p:spPr>
              <a:xfrm rot="8880000" flipH="1">
                <a:off x="5456347" y="1684219"/>
                <a:ext cx="3653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/>
              <p:cNvSpPr/>
              <p:nvPr/>
            </p:nvSpPr>
            <p:spPr>
              <a:xfrm rot="8640000" flipH="1">
                <a:off x="5389739" y="1580694"/>
                <a:ext cx="3653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/>
              <p:cNvSpPr/>
              <p:nvPr/>
            </p:nvSpPr>
            <p:spPr>
              <a:xfrm rot="8280000" flipH="1">
                <a:off x="5307908" y="1493717"/>
                <a:ext cx="3653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 rot="8040000" flipH="1">
                <a:off x="5220152" y="1411968"/>
                <a:ext cx="45719" cy="3653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/>
              <p:cNvSpPr/>
              <p:nvPr/>
            </p:nvSpPr>
            <p:spPr>
              <a:xfrm rot="7440000" flipH="1">
                <a:off x="5122189" y="1329873"/>
                <a:ext cx="45719" cy="3653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6" name="Straight Connector 175"/>
              <p:cNvCxnSpPr/>
              <p:nvPr/>
            </p:nvCxnSpPr>
            <p:spPr>
              <a:xfrm rot="10800000" flipH="1">
                <a:off x="5699300" y="3401735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0800000" flipH="1">
                <a:off x="5701203" y="3270140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10800000" flipH="1">
                <a:off x="5697895" y="3148697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0800000" flipH="1">
                <a:off x="5699299" y="3011209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 flipH="1">
                <a:off x="5699299" y="2881994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10800000" flipH="1">
                <a:off x="5704009" y="2754033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0440000" flipH="1">
                <a:off x="5700203" y="2620680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0140000" flipH="1">
                <a:off x="5679767" y="2496230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10140000" flipH="1">
                <a:off x="5659333" y="2376543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rot="10140000" flipH="1">
                <a:off x="5639801" y="2243817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rot="9720000" flipH="1">
                <a:off x="5614853" y="2111588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9300000" flipH="1">
                <a:off x="5581999" y="1993655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8880000" flipH="1">
                <a:off x="5527809" y="1881113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8640000" flipH="1">
                <a:off x="5477329" y="1764429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8340000" flipH="1">
                <a:off x="5404608" y="1653762"/>
                <a:ext cx="608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8040000" flipH="1">
                <a:off x="5334058" y="1562648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7740000" flipH="1">
                <a:off x="5243708" y="1469775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ight Arrow 8"/>
            <p:cNvSpPr/>
            <p:nvPr/>
          </p:nvSpPr>
          <p:spPr>
            <a:xfrm rot="7271988">
              <a:off x="7967744" y="2234100"/>
              <a:ext cx="665344" cy="190134"/>
            </a:xfrm>
            <a:prstGeom prst="rightArrow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12431" y="2547675"/>
              <a:ext cx="9140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Injection</a:t>
              </a:r>
              <a:endParaRPr lang="en-US" sz="1600" dirty="0"/>
            </a:p>
          </p:txBody>
        </p:sp>
        <p:sp>
          <p:nvSpPr>
            <p:cNvPr id="11" name="Right Arrow 10"/>
            <p:cNvSpPr/>
            <p:nvPr/>
          </p:nvSpPr>
          <p:spPr>
            <a:xfrm rot="15419127">
              <a:off x="5474927" y="3270779"/>
              <a:ext cx="665344" cy="190134"/>
            </a:xfrm>
            <a:prstGeom prst="rightArrow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68775" y="3123270"/>
              <a:ext cx="1244442" cy="532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Extraction to Accumulator</a:t>
              </a:r>
              <a:endParaRPr lang="en-US" sz="1200" dirty="0"/>
            </a:p>
          </p:txBody>
        </p:sp>
      </p:grpSp>
      <p:sp>
        <p:nvSpPr>
          <p:cNvPr id="195" name="TextBox 194"/>
          <p:cNvSpPr txBox="1"/>
          <p:nvPr/>
        </p:nvSpPr>
        <p:spPr>
          <a:xfrm>
            <a:off x="464964" y="5814485"/>
            <a:ext cx="3603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Lattice </a:t>
            </a:r>
            <a:r>
              <a:rPr lang="en-US" sz="1600" dirty="0"/>
              <a:t>functions </a:t>
            </a:r>
            <a:r>
              <a:rPr lang="en-US" sz="1600" dirty="0" smtClean="0"/>
              <a:t>in 1/3 of the </a:t>
            </a:r>
            <a:r>
              <a:rPr lang="en-US" sz="1600" dirty="0" err="1" smtClean="0"/>
              <a:t>Debuncher</a:t>
            </a:r>
            <a:endParaRPr lang="en-US" sz="1600" dirty="0" smtClean="0"/>
          </a:p>
          <a:p>
            <a:pPr algn="ctr"/>
            <a:r>
              <a:rPr lang="en-US" sz="1600" i="1" dirty="0" smtClean="0"/>
              <a:t>(original design)</a:t>
            </a:r>
            <a:endParaRPr lang="en-US" sz="1600" i="1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59" y="3612488"/>
            <a:ext cx="3161666" cy="21328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8711" y="3647093"/>
            <a:ext cx="3838607" cy="2594831"/>
          </a:xfrm>
          <a:prstGeom prst="rect">
            <a:avLst/>
          </a:prstGeom>
        </p:spPr>
      </p:pic>
      <p:sp>
        <p:nvSpPr>
          <p:cNvPr id="194" name="TextBox 193"/>
          <p:cNvSpPr txBox="1"/>
          <p:nvPr/>
        </p:nvSpPr>
        <p:spPr>
          <a:xfrm>
            <a:off x="7265397" y="2279581"/>
            <a:ext cx="1846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Debuncher</a:t>
            </a:r>
            <a:r>
              <a:rPr lang="en-US" sz="2000" dirty="0" smtClean="0"/>
              <a:t> Ring</a:t>
            </a:r>
            <a:endParaRPr lang="en-US" sz="2000" dirty="0"/>
          </a:p>
        </p:txBody>
      </p:sp>
      <p:sp>
        <p:nvSpPr>
          <p:cNvPr id="454" name="TextBox 453"/>
          <p:cNvSpPr txBox="1"/>
          <p:nvPr/>
        </p:nvSpPr>
        <p:spPr>
          <a:xfrm>
            <a:off x="7387653" y="3425511"/>
            <a:ext cx="1547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Delivery Ring</a:t>
            </a:r>
            <a:endParaRPr lang="en-US" sz="2000" dirty="0"/>
          </a:p>
        </p:txBody>
      </p:sp>
      <p:sp>
        <p:nvSpPr>
          <p:cNvPr id="24576" name="Down Arrow 24575"/>
          <p:cNvSpPr/>
          <p:nvPr/>
        </p:nvSpPr>
        <p:spPr>
          <a:xfrm>
            <a:off x="8015340" y="2759867"/>
            <a:ext cx="345070" cy="612399"/>
          </a:xfrm>
          <a:prstGeom prst="downArrow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7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84669"/>
            <a:ext cx="8686800" cy="5215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Specifics of the Delivery Ring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June 01,2016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V. Nagaslaev | Slow Extraction for the Mu2e at FNAL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7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653" y="963323"/>
            <a:ext cx="767234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Delivery Ring legacy design features:</a:t>
            </a:r>
          </a:p>
          <a:p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Strong focusing,  space constraints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Max  beta = 15m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Machine acceptance = 36 </a:t>
            </a:r>
            <a:r>
              <a:rPr lang="en-US" sz="2000" dirty="0" smtClean="0">
                <a:latin typeface="Symbol" panose="05050102010706020507" pitchFamily="18" charset="2"/>
              </a:rPr>
              <a:t>p</a:t>
            </a:r>
            <a:r>
              <a:rPr lang="en-US" sz="2000" dirty="0" smtClean="0"/>
              <a:t>-mm-</a:t>
            </a:r>
            <a:r>
              <a:rPr lang="en-US" sz="2000" dirty="0" err="1" smtClean="0"/>
              <a:t>mr</a:t>
            </a:r>
            <a:r>
              <a:rPr lang="en-US" sz="2000" dirty="0" smtClean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Light enclosure shielding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Vacuum   &gt; 1e-8 </a:t>
            </a:r>
            <a:r>
              <a:rPr lang="en-US" sz="2000" dirty="0" err="1"/>
              <a:t>T</a:t>
            </a:r>
            <a:r>
              <a:rPr lang="en-US" sz="2000" dirty="0" err="1" smtClean="0"/>
              <a:t>orr</a:t>
            </a:r>
            <a:endParaRPr lang="en-US" sz="2000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86032" y="4028725"/>
            <a:ext cx="8969478" cy="1927016"/>
            <a:chOff x="0" y="3984758"/>
            <a:chExt cx="9144000" cy="1943775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4191651"/>
              <a:ext cx="9144000" cy="1736882"/>
              <a:chOff x="0" y="4191651"/>
              <a:chExt cx="9144000" cy="1736882"/>
            </a:xfrm>
          </p:grpSpPr>
          <p:pic>
            <p:nvPicPr>
              <p:cNvPr id="9" name="Picture 8" descr="Screen Clippi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91651"/>
                <a:ext cx="9144000" cy="1736882"/>
              </a:xfrm>
              <a:prstGeom prst="rect">
                <a:avLst/>
              </a:prstGeom>
            </p:spPr>
          </p:pic>
          <p:sp>
            <p:nvSpPr>
              <p:cNvPr id="2" name="Rectangle 1"/>
              <p:cNvSpPr/>
              <p:nvPr/>
            </p:nvSpPr>
            <p:spPr>
              <a:xfrm>
                <a:off x="1945105" y="5177589"/>
                <a:ext cx="312821" cy="108285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335505" y="5177589"/>
                <a:ext cx="312821" cy="108285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050005" y="5177589"/>
                <a:ext cx="312821" cy="108285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682465" y="5177589"/>
                <a:ext cx="394235" cy="108285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232902" y="4706112"/>
              <a:ext cx="5770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B050"/>
                  </a:solidFill>
                </a:rPr>
                <a:t>ESS1</a:t>
              </a:r>
              <a:endParaRPr lang="en-US" sz="1600" b="1" dirty="0">
                <a:solidFill>
                  <a:srgbClr val="00B05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37586" y="4701196"/>
              <a:ext cx="5818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B050"/>
                  </a:solidFill>
                </a:rPr>
                <a:t>ESS2</a:t>
              </a:r>
              <a:endParaRPr lang="en-US" sz="1600" b="1" dirty="0">
                <a:solidFill>
                  <a:srgbClr val="00B05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45774" y="5533887"/>
              <a:ext cx="5661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B050"/>
                  </a:solidFill>
                </a:rPr>
                <a:t>MS1</a:t>
              </a:r>
              <a:endParaRPr lang="en-US" sz="1600" b="1" dirty="0">
                <a:solidFill>
                  <a:srgbClr val="00B05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96491" y="5533887"/>
              <a:ext cx="5661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B050"/>
                  </a:solidFill>
                </a:rPr>
                <a:t>MS2</a:t>
              </a:r>
              <a:endParaRPr lang="en-US" sz="16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7177635" y="4227871"/>
              <a:ext cx="1130623" cy="18265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21015298">
              <a:off x="7194242" y="3984758"/>
              <a:ext cx="638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Ring</a:t>
              </a:r>
              <a:endParaRPr lang="en-US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13558" y="5472331"/>
              <a:ext cx="12202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Beam line</a:t>
              </a:r>
              <a:endParaRPr lang="en-US" sz="2000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6718543" y="5834055"/>
              <a:ext cx="1589715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739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 anchor="ctr"/>
          <a:lstStyle/>
          <a:p>
            <a:pPr algn="ctr"/>
            <a:r>
              <a:rPr lang="en-US" dirty="0" smtClean="0"/>
              <a:t>Tunnel works in progress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June 01,2016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Nagaslaev | Slow Extraction for the Mu2e at FNAL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3" y="882215"/>
            <a:ext cx="3684312" cy="22805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319" y="882216"/>
            <a:ext cx="3432411" cy="2288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8"/>
          <a:stretch/>
        </p:blipFill>
        <p:spPr>
          <a:xfrm>
            <a:off x="4891319" y="3541020"/>
            <a:ext cx="3432411" cy="24459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3144" y="3170490"/>
            <a:ext cx="18742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AP30 SS in Collider Run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744146" y="3170490"/>
            <a:ext cx="1726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AP30 SS in June 2015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737477" y="5994046"/>
            <a:ext cx="1726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AP30 SS in June 2016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49303" y="4410029"/>
            <a:ext cx="3888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Scheduled to resume operations in 2017 for g-2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43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84669"/>
            <a:ext cx="8686800" cy="5215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Performance Calculation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June 01,2016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V. Nagaslaev | Slow Extraction for the Mu2e at FNAL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2663" y="1246272"/>
            <a:ext cx="44414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900"/>
              </a:spcBef>
              <a:spcAft>
                <a:spcPts val="1200"/>
              </a:spcAft>
            </a:pPr>
            <a:r>
              <a:rPr lang="en-GB" sz="1400" i="1" kern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V.Nagaslaev</a:t>
            </a:r>
            <a:r>
              <a:rPr lang="en-GB" sz="1400" i="1" kern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1400" i="1" kern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L.Michelotti</a:t>
            </a:r>
            <a:r>
              <a:rPr lang="en-GB" sz="1400" i="1" kern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1200" dirty="0"/>
              <a:t> </a:t>
            </a:r>
            <a:r>
              <a:rPr lang="en-US" sz="1200" i="1" dirty="0"/>
              <a:t>FERMILAB-FN-0974-AD-APC-CD</a:t>
            </a:r>
            <a:endParaRPr lang="en-US" sz="1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917893"/>
            <a:ext cx="5696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Semi-analytical extension of the perturbation model:</a:t>
            </a:r>
            <a:endParaRPr lang="en-US" sz="20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164924"/>
              </p:ext>
            </p:extLst>
          </p:nvPr>
        </p:nvGraphicFramePr>
        <p:xfrm>
          <a:off x="4905415" y="2004809"/>
          <a:ext cx="2549445" cy="692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Equation" r:id="rId4" imgW="2476500" imgH="673100" progId="Equation.3">
                  <p:embed/>
                </p:oleObj>
              </mc:Choice>
              <mc:Fallback>
                <p:oleObj name="Equation" r:id="rId4" imgW="2476500" imgH="673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415" y="2004809"/>
                        <a:ext cx="2549445" cy="6927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11555" y="5648557"/>
            <a:ext cx="3239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Geometrical losses vs beta-function at ESS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720436" y="5659771"/>
            <a:ext cx="3459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Geometrical losses vs machine acceptance</a:t>
            </a:r>
            <a:endParaRPr lang="en-US" sz="14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130018"/>
              </p:ext>
            </p:extLst>
          </p:nvPr>
        </p:nvGraphicFramePr>
        <p:xfrm>
          <a:off x="5421859" y="3249423"/>
          <a:ext cx="1516556" cy="281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Equation" r:id="rId6" imgW="1155600" imgH="215640" progId="Equation.3">
                  <p:embed/>
                </p:oleObj>
              </mc:Choice>
              <mc:Fallback>
                <p:oleObj name="Equation" r:id="rId6" imgW="1155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1859" y="3249423"/>
                        <a:ext cx="1516556" cy="2810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139" y="3643450"/>
            <a:ext cx="3582758" cy="20214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8758" y="3665008"/>
            <a:ext cx="3582758" cy="19835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3637" y="1678895"/>
            <a:ext cx="2980952" cy="1019048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4380594" y="2125091"/>
            <a:ext cx="301337" cy="162782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5400000">
            <a:off x="6086619" y="2883072"/>
            <a:ext cx="301337" cy="154273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6526" y="3214862"/>
            <a:ext cx="3648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Septum plane position is constrained</a:t>
            </a:r>
            <a:endParaRPr lang="en-US" sz="1800" i="1" dirty="0"/>
          </a:p>
        </p:txBody>
      </p:sp>
      <p:sp>
        <p:nvSpPr>
          <p:cNvPr id="19" name="Right Arrow 18"/>
          <p:cNvSpPr/>
          <p:nvPr/>
        </p:nvSpPr>
        <p:spPr>
          <a:xfrm>
            <a:off x="4441912" y="3304525"/>
            <a:ext cx="301337" cy="162782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0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14304</TotalTime>
  <Words>909</Words>
  <Application>Microsoft Office PowerPoint</Application>
  <PresentationFormat>On-screen Show (4:3)</PresentationFormat>
  <Paragraphs>236</Paragraphs>
  <Slides>17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MS Mincho</vt:lpstr>
      <vt:lpstr>MS PGothic</vt:lpstr>
      <vt:lpstr>MS PGothic</vt:lpstr>
      <vt:lpstr>Arial</vt:lpstr>
      <vt:lpstr>Calibri</vt:lpstr>
      <vt:lpstr>Cambria Math</vt:lpstr>
      <vt:lpstr>Geneva</vt:lpstr>
      <vt:lpstr>Helvetica</vt:lpstr>
      <vt:lpstr>Symbol</vt:lpstr>
      <vt:lpstr>Times New Roman</vt:lpstr>
      <vt:lpstr>Wingdings</vt:lpstr>
      <vt:lpstr>FNAL_TemplateMac_060514</vt:lpstr>
      <vt:lpstr>Fermilab: Footer Only</vt:lpstr>
      <vt:lpstr>Equation</vt:lpstr>
      <vt:lpstr>Slow Extraction for the Mu2e Experiment at Fermilab</vt:lpstr>
      <vt:lpstr>The Mu2e Experiment</vt:lpstr>
      <vt:lpstr>Beam Structure Requirements</vt:lpstr>
      <vt:lpstr>Beam Delivery</vt:lpstr>
      <vt:lpstr>Beam Parameters</vt:lpstr>
      <vt:lpstr>Legacy Debuncher Ring</vt:lpstr>
      <vt:lpstr>Specifics of the Delivery Ring</vt:lpstr>
      <vt:lpstr>Tunnel works in progress</vt:lpstr>
      <vt:lpstr>Performance Calculation</vt:lpstr>
      <vt:lpstr>MARS Simulations and Geometry Choices</vt:lpstr>
      <vt:lpstr>MARS Simulations and Geometry Choices</vt:lpstr>
      <vt:lpstr>Electrostatic Septum</vt:lpstr>
      <vt:lpstr>RF Knock Out</vt:lpstr>
      <vt:lpstr>PowerPoint Presentation</vt:lpstr>
      <vt:lpstr>PowerPoint Presentation</vt:lpstr>
      <vt:lpstr>Spill Regulation</vt:lpstr>
      <vt:lpstr>Summary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Slow Extraction for the Mu2e Experiment at Fermilab</dc:title>
  <dc:creator>Vladimir P Nagaslaev</dc:creator>
  <cp:lastModifiedBy>Vladimir P Nagaslaev</cp:lastModifiedBy>
  <cp:revision>94</cp:revision>
  <cp:lastPrinted>2014-01-20T19:40:21Z</cp:lastPrinted>
  <dcterms:created xsi:type="dcterms:W3CDTF">2016-04-29T13:47:35Z</dcterms:created>
  <dcterms:modified xsi:type="dcterms:W3CDTF">2016-06-01T08:47:25Z</dcterms:modified>
</cp:coreProperties>
</file>