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67" r:id="rId4"/>
    <p:sldId id="258" r:id="rId5"/>
    <p:sldId id="268" r:id="rId6"/>
    <p:sldId id="261" r:id="rId7"/>
    <p:sldId id="300" r:id="rId8"/>
    <p:sldId id="264" r:id="rId9"/>
    <p:sldId id="265" r:id="rId10"/>
    <p:sldId id="301" r:id="rId11"/>
    <p:sldId id="269" r:id="rId12"/>
    <p:sldId id="272" r:id="rId13"/>
    <p:sldId id="273" r:id="rId14"/>
    <p:sldId id="270" r:id="rId15"/>
    <p:sldId id="296" r:id="rId16"/>
    <p:sldId id="284" r:id="rId17"/>
    <p:sldId id="274" r:id="rId18"/>
    <p:sldId id="278" r:id="rId19"/>
    <p:sldId id="287" r:id="rId20"/>
    <p:sldId id="282" r:id="rId21"/>
    <p:sldId id="294" r:id="rId22"/>
    <p:sldId id="266" r:id="rId23"/>
    <p:sldId id="283" r:id="rId24"/>
    <p:sldId id="285" r:id="rId25"/>
    <p:sldId id="286" r:id="rId26"/>
    <p:sldId id="295" r:id="rId27"/>
    <p:sldId id="292" r:id="rId28"/>
    <p:sldId id="291" r:id="rId29"/>
    <p:sldId id="302" r:id="rId30"/>
    <p:sldId id="289" r:id="rId31"/>
    <p:sldId id="297" r:id="rId32"/>
    <p:sldId id="298" r:id="rId33"/>
    <p:sldId id="299" r:id="rId34"/>
    <p:sldId id="303" r:id="rId35"/>
    <p:sldId id="290" r:id="rId36"/>
    <p:sldId id="271" r:id="rId37"/>
    <p:sldId id="280" r:id="rId38"/>
    <p:sldId id="281" r:id="rId39"/>
    <p:sldId id="277" r:id="rId40"/>
    <p:sldId id="279" r:id="rId41"/>
    <p:sldId id="29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77B"/>
    <a:srgbClr val="0055A0"/>
    <a:srgbClr val="996633"/>
    <a:srgbClr val="FF00FF"/>
    <a:srgbClr val="663300"/>
    <a:srgbClr val="336699"/>
    <a:srgbClr val="104282"/>
    <a:srgbClr val="0B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1" autoAdjust="0"/>
    <p:restoredTop sz="83803" autoAdjust="0"/>
  </p:normalViewPr>
  <p:slideViewPr>
    <p:cSldViewPr snapToGrid="0" snapToObjects="1">
      <p:cViewPr varScale="1">
        <p:scale>
          <a:sx n="75" d="100"/>
          <a:sy n="75" d="100"/>
        </p:scale>
        <p:origin x="146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Departments\TE\Groups\ABT\Sections\SE\equipement\Accelerateurs\PS\SEH23\test\Test%20SEH23%20cathode%20sulfuriqu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Departments\TE\Groups\ABT\Sections\SE\equipement\Accelerateurs\PS\SEH23\test\Test%20SEH23%20cathode%20sulfuriqu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Departments\TE\Groups\ABT\Sections\SE\equipement\Accelerateurs\PS\SEH23\test\Test%20SEH23%20cathode%20sulfuriqu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200" b="1" i="0" u="sng" strike="noStrike" baseline="0" dirty="0" err="1" smtClean="0">
                <a:solidFill>
                  <a:srgbClr val="000000"/>
                </a:solidFill>
                <a:latin typeface="Arial"/>
                <a:cs typeface="Arial"/>
              </a:rPr>
              <a:t>Conditionning</a:t>
            </a:r>
            <a:r>
              <a:rPr lang="fr-FR" sz="1200" b="1" i="0" u="sng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 large gap – 30mm</a:t>
            </a:r>
            <a:endParaRPr lang="fr-FR" sz="1200" b="1" i="0" u="sng" strike="noStrike" baseline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8782894736842246"/>
          <c:y val="3.201974294246345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04610065485309"/>
          <c:y val="0.13300508606869391"/>
          <c:w val="0.77035879307337785"/>
          <c:h val="0.66234197405109063"/>
        </c:manualLayout>
      </c:layout>
      <c:scatterChart>
        <c:scatterStyle val="smoothMarker"/>
        <c:varyColors val="0"/>
        <c:ser>
          <c:idx val="0"/>
          <c:order val="0"/>
          <c:tx>
            <c:v>Courant 30µA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FF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'SEH 23.3'!$B$58:$B$66</c:f>
              <c:numCache>
                <c:formatCode>h:mm</c:formatCode>
                <c:ptCount val="9"/>
                <c:pt idx="0">
                  <c:v>0</c:v>
                </c:pt>
                <c:pt idx="1">
                  <c:v>1.388888888888884E-3</c:v>
                </c:pt>
                <c:pt idx="2">
                  <c:v>3.4722222222222654E-3</c:v>
                </c:pt>
                <c:pt idx="3">
                  <c:v>6.9444444444444198E-3</c:v>
                </c:pt>
                <c:pt idx="4">
                  <c:v>1.0416666666666685E-2</c:v>
                </c:pt>
                <c:pt idx="5">
                  <c:v>1.3888888888888951E-2</c:v>
                </c:pt>
                <c:pt idx="6">
                  <c:v>1.4583333333333337E-2</c:v>
                </c:pt>
                <c:pt idx="7">
                  <c:v>0.12500000000000006</c:v>
                </c:pt>
              </c:numCache>
            </c:numRef>
          </c:xVal>
          <c:yVal>
            <c:numRef>
              <c:f>'SEH 23.3'!$C$58:$C$66</c:f>
              <c:numCache>
                <c:formatCode>General</c:formatCode>
                <c:ptCount val="9"/>
                <c:pt idx="0">
                  <c:v>176</c:v>
                </c:pt>
                <c:pt idx="1">
                  <c:v>205</c:v>
                </c:pt>
                <c:pt idx="2">
                  <c:v>212</c:v>
                </c:pt>
                <c:pt idx="3">
                  <c:v>222</c:v>
                </c:pt>
                <c:pt idx="4">
                  <c:v>229</c:v>
                </c:pt>
                <c:pt idx="5">
                  <c:v>238</c:v>
                </c:pt>
                <c:pt idx="6">
                  <c:v>230</c:v>
                </c:pt>
                <c:pt idx="7">
                  <c:v>230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775296"/>
        <c:axId val="159356792"/>
      </c:scatterChart>
      <c:valAx>
        <c:axId val="159775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 dirty="0" smtClean="0"/>
                  <a:t>Time </a:t>
                </a:r>
                <a:r>
                  <a:rPr lang="fr-FR" sz="800" dirty="0"/>
                  <a:t>[</a:t>
                </a:r>
                <a:r>
                  <a:rPr lang="fr-FR" sz="800" dirty="0" err="1" smtClean="0"/>
                  <a:t>h:min</a:t>
                </a:r>
                <a:r>
                  <a:rPr lang="fr-FR" sz="800" dirty="0"/>
                  <a:t>]</a:t>
                </a:r>
              </a:p>
            </c:rich>
          </c:tx>
          <c:layout>
            <c:manualLayout>
              <c:xMode val="edge"/>
              <c:yMode val="edge"/>
              <c:x val="0.42105263157894801"/>
              <c:y val="0.93103560248085815"/>
            </c:manualLayout>
          </c:layout>
          <c:overlay val="0"/>
          <c:spPr>
            <a:noFill/>
            <a:ln w="25400">
              <a:noFill/>
            </a:ln>
          </c:spPr>
        </c:title>
        <c:numFmt formatCode="h:mm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9356792"/>
        <c:crosses val="autoZero"/>
        <c:crossBetween val="midCat"/>
      </c:valAx>
      <c:valAx>
        <c:axId val="159356792"/>
        <c:scaling>
          <c:orientation val="minMax"/>
          <c:max val="3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 dirty="0"/>
                  <a:t>U [kV]</a:t>
                </a:r>
              </a:p>
            </c:rich>
          </c:tx>
          <c:layout>
            <c:manualLayout>
              <c:xMode val="edge"/>
              <c:yMode val="edge"/>
              <c:x val="5.9776443634982209E-3"/>
              <c:y val="0.4482764728204977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9775296"/>
        <c:crosses val="autoZero"/>
        <c:crossBetween val="midCat"/>
        <c:min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5224281725115898"/>
          <c:y val="0.70372426492144902"/>
          <c:w val="0.34128809249944808"/>
          <c:h val="5.418725728724576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9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200" b="1" i="0" u="sng" strike="noStrike" baseline="0" dirty="0" err="1" smtClean="0">
                <a:effectLst/>
              </a:rPr>
              <a:t>Conditionning</a:t>
            </a:r>
            <a:r>
              <a:rPr lang="fr-FR" sz="1200" b="1" i="0" u="sng" strike="noStrike" baseline="0" dirty="0" smtClean="0">
                <a:effectLst/>
              </a:rPr>
              <a:t> large </a:t>
            </a:r>
            <a:r>
              <a:rPr lang="fr-FR" sz="1200" b="1" i="0" u="sng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gap – 30mm</a:t>
            </a:r>
            <a:endParaRPr lang="fr-FR" sz="1200" b="1" i="0" u="sng" strike="noStrike" baseline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8782894736842246"/>
          <c:y val="3.201974294246345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998004639220479"/>
          <c:y val="0.16721990737076917"/>
          <c:w val="0.76414424941183123"/>
          <c:h val="0.62869558928368474"/>
        </c:manualLayout>
      </c:layout>
      <c:scatterChart>
        <c:scatterStyle val="smoothMarker"/>
        <c:varyColors val="0"/>
        <c:ser>
          <c:idx val="0"/>
          <c:order val="0"/>
          <c:tx>
            <c:v>Courant 30µA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FF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'SEH 23.3'!$B$105:$B$115</c:f>
              <c:numCache>
                <c:formatCode>h:mm</c:formatCode>
                <c:ptCount val="11"/>
                <c:pt idx="0">
                  <c:v>0</c:v>
                </c:pt>
                <c:pt idx="1">
                  <c:v>3.4722222222222099E-3</c:v>
                </c:pt>
                <c:pt idx="2">
                  <c:v>6.9444444444444198E-3</c:v>
                </c:pt>
                <c:pt idx="3">
                  <c:v>1.041666666666663E-2</c:v>
                </c:pt>
                <c:pt idx="4">
                  <c:v>1.388888888888884E-2</c:v>
                </c:pt>
                <c:pt idx="5">
                  <c:v>1.7361111111111049E-2</c:v>
                </c:pt>
                <c:pt idx="6">
                  <c:v>2.0833333333333259E-2</c:v>
                </c:pt>
                <c:pt idx="7">
                  <c:v>2.430555555555558E-2</c:v>
                </c:pt>
                <c:pt idx="8">
                  <c:v>2.7777777777777679E-2</c:v>
                </c:pt>
                <c:pt idx="9">
                  <c:v>7.291666666666663E-2</c:v>
                </c:pt>
              </c:numCache>
            </c:numRef>
          </c:xVal>
          <c:yVal>
            <c:numRef>
              <c:f>'SEH 23.3'!$C$105:$C$115</c:f>
              <c:numCache>
                <c:formatCode>General</c:formatCode>
                <c:ptCount val="11"/>
                <c:pt idx="0">
                  <c:v>238</c:v>
                </c:pt>
                <c:pt idx="1">
                  <c:v>245</c:v>
                </c:pt>
                <c:pt idx="2">
                  <c:v>251</c:v>
                </c:pt>
                <c:pt idx="3">
                  <c:v>256</c:v>
                </c:pt>
                <c:pt idx="4">
                  <c:v>262</c:v>
                </c:pt>
                <c:pt idx="5">
                  <c:v>268</c:v>
                </c:pt>
                <c:pt idx="6">
                  <c:v>273</c:v>
                </c:pt>
                <c:pt idx="7">
                  <c:v>277</c:v>
                </c:pt>
                <c:pt idx="8">
                  <c:v>280</c:v>
                </c:pt>
                <c:pt idx="9">
                  <c:v>280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90224"/>
        <c:axId val="159865512"/>
      </c:scatterChart>
      <c:valAx>
        <c:axId val="159590224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 dirty="0" smtClean="0"/>
                  <a:t>Time </a:t>
                </a:r>
                <a:r>
                  <a:rPr lang="fr-FR" sz="800" dirty="0"/>
                  <a:t>[</a:t>
                </a:r>
                <a:r>
                  <a:rPr lang="fr-FR" sz="800" dirty="0" err="1" smtClean="0"/>
                  <a:t>h:min</a:t>
                </a:r>
                <a:r>
                  <a:rPr lang="fr-FR" sz="800" dirty="0"/>
                  <a:t>]</a:t>
                </a:r>
              </a:p>
            </c:rich>
          </c:tx>
          <c:layout>
            <c:manualLayout>
              <c:xMode val="edge"/>
              <c:yMode val="edge"/>
              <c:x val="0.42105263157894801"/>
              <c:y val="0.93103560248085815"/>
            </c:manualLayout>
          </c:layout>
          <c:overlay val="0"/>
          <c:spPr>
            <a:noFill/>
            <a:ln w="25400">
              <a:noFill/>
            </a:ln>
          </c:spPr>
        </c:title>
        <c:numFmt formatCode="h:mm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9865512"/>
        <c:crosses val="autoZero"/>
        <c:crossBetween val="midCat"/>
        <c:majorUnit val="4.1666000000000022E-2"/>
        <c:minorUnit val="1.0416666666666703E-2"/>
      </c:valAx>
      <c:valAx>
        <c:axId val="159865512"/>
        <c:scaling>
          <c:orientation val="minMax"/>
          <c:max val="3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/>
                  <a:t>U [kV]</a:t>
                </a:r>
              </a:p>
            </c:rich>
          </c:tx>
          <c:layout>
            <c:manualLayout>
              <c:xMode val="edge"/>
              <c:yMode val="edge"/>
              <c:x val="8.2236842105263604E-3"/>
              <c:y val="0.4482764011944874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9590224"/>
        <c:crosses val="autoZero"/>
        <c:crossBetween val="midCat"/>
        <c:min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8514948140085354"/>
          <c:y val="0.70372384907659569"/>
          <c:w val="0.28320563370450819"/>
          <c:h val="5.418725728724576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9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sng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1200" b="1" i="0" u="sng" strike="noStrike" baseline="0" dirty="0" err="1" smtClean="0">
                <a:effectLst/>
              </a:rPr>
              <a:t>Conditionning</a:t>
            </a:r>
            <a:r>
              <a:rPr lang="fr-FR" sz="1200" b="1" i="0" u="sng" strike="noStrike" baseline="0" dirty="0" smtClean="0">
                <a:effectLst/>
              </a:rPr>
              <a:t> </a:t>
            </a:r>
            <a:r>
              <a:rPr lang="fr-FR" sz="1200" b="1" i="0" u="sng" strike="noStrike" baseline="0" dirty="0" err="1" smtClean="0">
                <a:effectLst/>
              </a:rPr>
              <a:t>small</a:t>
            </a:r>
            <a:r>
              <a:rPr lang="fr-FR" sz="1200" b="1" i="0" u="sng" strike="noStrike" baseline="0" dirty="0" smtClean="0">
                <a:effectLst/>
              </a:rPr>
              <a:t> </a:t>
            </a:r>
            <a:r>
              <a:rPr lang="fr-FR" sz="1200" b="1" i="0" u="sng" strike="noStrike" baseline="0" dirty="0" smtClean="0">
                <a:solidFill>
                  <a:srgbClr val="000000"/>
                </a:solidFill>
                <a:latin typeface="Arial"/>
                <a:cs typeface="Arial"/>
              </a:rPr>
              <a:t>gap – 17mm</a:t>
            </a:r>
            <a:endParaRPr lang="fr-FR" sz="1200" b="1" i="0" u="sng" strike="noStrike" baseline="0" dirty="0">
              <a:solidFill>
                <a:srgbClr val="000000"/>
              </a:solidFill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2988510539355213"/>
          <c:y val="3.1941031941031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881963357016375"/>
          <c:y val="0.1619267774002866"/>
          <c:w val="0.76458526015806727"/>
          <c:h val="0.63303142446854199"/>
        </c:manualLayout>
      </c:layout>
      <c:scatterChart>
        <c:scatterStyle val="smoothMarker"/>
        <c:varyColors val="0"/>
        <c:ser>
          <c:idx val="0"/>
          <c:order val="0"/>
          <c:tx>
            <c:v>Courant 10µA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FF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'SEH 23.3'!$B$155:$B$163</c:f>
              <c:numCache>
                <c:formatCode>h:mm</c:formatCode>
                <c:ptCount val="9"/>
                <c:pt idx="0">
                  <c:v>0</c:v>
                </c:pt>
                <c:pt idx="1">
                  <c:v>6.9444444444449749E-4</c:v>
                </c:pt>
                <c:pt idx="2">
                  <c:v>1.388888888888884E-3</c:v>
                </c:pt>
                <c:pt idx="3">
                  <c:v>3.4722222222222654E-3</c:v>
                </c:pt>
                <c:pt idx="4">
                  <c:v>4.8611111111111494E-3</c:v>
                </c:pt>
                <c:pt idx="5">
                  <c:v>5.5555555555555358E-3</c:v>
                </c:pt>
                <c:pt idx="6">
                  <c:v>6.9444444444444198E-3</c:v>
                </c:pt>
                <c:pt idx="7">
                  <c:v>3.4722222222222265E-2</c:v>
                </c:pt>
                <c:pt idx="8">
                  <c:v>0.23958333333333331</c:v>
                </c:pt>
              </c:numCache>
            </c:numRef>
          </c:xVal>
          <c:yVal>
            <c:numRef>
              <c:f>'SEH 23.3'!$C$155:$C$163</c:f>
              <c:numCache>
                <c:formatCode>General</c:formatCode>
                <c:ptCount val="9"/>
                <c:pt idx="0">
                  <c:v>215</c:v>
                </c:pt>
                <c:pt idx="1">
                  <c:v>222</c:v>
                </c:pt>
                <c:pt idx="2">
                  <c:v>231</c:v>
                </c:pt>
                <c:pt idx="3">
                  <c:v>237</c:v>
                </c:pt>
                <c:pt idx="4">
                  <c:v>241</c:v>
                </c:pt>
                <c:pt idx="5">
                  <c:v>246</c:v>
                </c:pt>
                <c:pt idx="6">
                  <c:v>250</c:v>
                </c:pt>
                <c:pt idx="7">
                  <c:v>250</c:v>
                </c:pt>
                <c:pt idx="8">
                  <c:v>250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233624"/>
        <c:axId val="160293216"/>
      </c:scatterChart>
      <c:valAx>
        <c:axId val="160233624"/>
        <c:scaling>
          <c:orientation val="minMax"/>
          <c:max val="8.3333340000000047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 dirty="0" smtClean="0"/>
                  <a:t>Time </a:t>
                </a:r>
                <a:r>
                  <a:rPr lang="fr-FR" sz="800" dirty="0"/>
                  <a:t>[</a:t>
                </a:r>
                <a:r>
                  <a:rPr lang="fr-FR" sz="800" dirty="0" err="1" smtClean="0"/>
                  <a:t>h:min</a:t>
                </a:r>
                <a:r>
                  <a:rPr lang="fr-FR" sz="800" dirty="0"/>
                  <a:t>]</a:t>
                </a:r>
              </a:p>
            </c:rich>
          </c:tx>
          <c:layout>
            <c:manualLayout>
              <c:xMode val="edge"/>
              <c:yMode val="edge"/>
              <c:x val="0.42200396077708285"/>
              <c:y val="0.93120393120393119"/>
            </c:manualLayout>
          </c:layout>
          <c:overlay val="0"/>
          <c:spPr>
            <a:noFill/>
            <a:ln w="25400">
              <a:noFill/>
            </a:ln>
          </c:spPr>
        </c:title>
        <c:numFmt formatCode="h:mm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293216"/>
        <c:crosses val="autoZero"/>
        <c:crossBetween val="midCat"/>
        <c:majorUnit val="2.0833333333333311E-2"/>
        <c:minorUnit val="6.9444444444444588E-4"/>
      </c:valAx>
      <c:valAx>
        <c:axId val="16029321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sz="800"/>
                  <a:t>U [kV]</a:t>
                </a:r>
              </a:p>
            </c:rich>
          </c:tx>
          <c:layout>
            <c:manualLayout>
              <c:xMode val="edge"/>
              <c:yMode val="edge"/>
              <c:x val="8.2101937894373932E-3"/>
              <c:y val="0.4471744471744482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233624"/>
        <c:crosses val="autoZero"/>
        <c:crossBetween val="midCat"/>
        <c:min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3919373790834646"/>
          <c:y val="0.69081322471548201"/>
          <c:w val="0.28899882138819638"/>
          <c:h val="5.405405405405409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9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0.01139</cdr:x>
      <cdr:y>0.02445</cdr:y>
    </cdr:from>
    <cdr:to>
      <cdr:x>0.01639</cdr:x>
      <cdr:y>0.09867</cdr:y>
    </cdr:to>
    <cdr:sp macro="" textlink="">
      <cdr:nvSpPr>
        <cdr:cNvPr id="133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253" y="5829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fr-FR" sz="1000" b="0" i="1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3D121-D29A-4B9D-BBB1-0E5DDB403301}" type="datetimeFigureOut">
              <a:rPr lang="en-GB" smtClean="0"/>
              <a:t>01/06/2016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B3F21-76B0-4604-9560-994F67D1C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12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50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94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3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FF876-1512-4F1F-A047-0C770F87E1AF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114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HV generators precise to ±10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Ripple is &lt;5 × ±10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 coefficient is &lt; 10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/°C.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voltage error &lt;10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-3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normal operation.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696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3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beam is injected into SPS, the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anode</a:t>
            </a:r>
            <a:r>
              <a:rPr lang="en-US" dirty="0" smtClean="0"/>
              <a:t> appears to drops. </a:t>
            </a:r>
          </a:p>
          <a:p>
            <a:r>
              <a:rPr lang="en-US" dirty="0" smtClean="0"/>
              <a:t>If this would be due to protons hitting the anode we would lose 10</a:t>
            </a:r>
            <a:r>
              <a:rPr lang="en-US" baseline="30000" dirty="0" smtClean="0"/>
              <a:t>14</a:t>
            </a:r>
            <a:r>
              <a:rPr lang="en-US" dirty="0" smtClean="0"/>
              <a:t> particles per second!!! </a:t>
            </a:r>
          </a:p>
          <a:p>
            <a:r>
              <a:rPr lang="en-US" dirty="0" smtClean="0"/>
              <a:t>However, no current is observed in generators</a:t>
            </a:r>
            <a:r>
              <a:rPr lang="en-US" dirty="0" smtClean="0">
                <a:latin typeface="Arial"/>
                <a:cs typeface="Arial"/>
              </a:rPr>
              <a:t>→ electrons emitted from anode ????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2000" dirty="0" smtClean="0"/>
              <a:t>By applying main gap field the vacuum activity can be reduced.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U Main </a:t>
            </a:r>
            <a:r>
              <a:rPr lang="en-GB" sz="2000" dirty="0" smtClean="0"/>
              <a:t>≤ </a:t>
            </a:r>
            <a:r>
              <a:rPr lang="en-US" sz="2000" dirty="0" smtClean="0"/>
              <a:t>-3kV for </a:t>
            </a:r>
            <a:r>
              <a:rPr lang="en-US" sz="2000" dirty="0" err="1" smtClean="0"/>
              <a:t>Itrap</a:t>
            </a:r>
            <a:r>
              <a:rPr lang="en-US" sz="2000" dirty="0" smtClean="0"/>
              <a:t> settings -3, -6kV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U Main </a:t>
            </a:r>
            <a:r>
              <a:rPr lang="en-GB" sz="2000" dirty="0" smtClean="0"/>
              <a:t>≤ </a:t>
            </a:r>
            <a:r>
              <a:rPr lang="en-US" sz="2000" dirty="0" smtClean="0"/>
              <a:t>-1.5kV for </a:t>
            </a:r>
            <a:r>
              <a:rPr lang="en-US" sz="2000" dirty="0" err="1" smtClean="0"/>
              <a:t>Itrap</a:t>
            </a:r>
            <a:r>
              <a:rPr lang="en-US" sz="2000" dirty="0" smtClean="0"/>
              <a:t> settings -1.5, -4.5kV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 Setting the </a:t>
            </a:r>
            <a:r>
              <a:rPr lang="en-US" sz="2000" dirty="0" err="1" smtClean="0"/>
              <a:t>Itrap</a:t>
            </a:r>
            <a:r>
              <a:rPr lang="en-US" sz="2000" dirty="0" smtClean="0"/>
              <a:t> settings to 0, -3 kV, tripped the vacuum interlock. 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33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4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CA" dirty="0" smtClean="0"/>
              <a:t>Addition of insert </a:t>
            </a:r>
            <a:r>
              <a:rPr lang="fr-CA" dirty="0" err="1" smtClean="0"/>
              <a:t>suppresses</a:t>
            </a:r>
            <a:r>
              <a:rPr lang="fr-CA" dirty="0" smtClean="0"/>
              <a:t> </a:t>
            </a:r>
            <a:r>
              <a:rPr lang="fr-CA" dirty="0" err="1" smtClean="0"/>
              <a:t>many</a:t>
            </a:r>
            <a:r>
              <a:rPr lang="fr-CA" dirty="0" smtClean="0"/>
              <a:t> </a:t>
            </a:r>
            <a:r>
              <a:rPr lang="fr-CA" dirty="0" err="1" smtClean="0"/>
              <a:t>low</a:t>
            </a:r>
            <a:r>
              <a:rPr lang="fr-CA" dirty="0" smtClean="0"/>
              <a:t> </a:t>
            </a:r>
            <a:r>
              <a:rPr lang="fr-CA" dirty="0" err="1" smtClean="0"/>
              <a:t>frequency</a:t>
            </a:r>
            <a:r>
              <a:rPr lang="fr-CA" dirty="0" smtClean="0"/>
              <a:t> </a:t>
            </a:r>
            <a:r>
              <a:rPr lang="fr-CA" dirty="0" err="1" smtClean="0"/>
              <a:t>cavity</a:t>
            </a:r>
            <a:r>
              <a:rPr lang="fr-CA" dirty="0" smtClean="0"/>
              <a:t> modes. </a:t>
            </a:r>
            <a:r>
              <a:rPr lang="fr-CA" dirty="0" err="1" smtClean="0"/>
              <a:t>Does</a:t>
            </a:r>
            <a:r>
              <a:rPr lang="fr-CA" dirty="0" smtClean="0"/>
              <a:t> </a:t>
            </a:r>
            <a:r>
              <a:rPr lang="fr-CA" dirty="0" err="1" smtClean="0"/>
              <a:t>create</a:t>
            </a:r>
            <a:r>
              <a:rPr lang="fr-CA" dirty="0" smtClean="0"/>
              <a:t> a large new one at 1.38GHz</a:t>
            </a:r>
          </a:p>
          <a:p>
            <a:pPr marL="285750" indent="-285750">
              <a:buFontTx/>
              <a:buChar char="-"/>
            </a:pPr>
            <a:r>
              <a:rPr lang="fr-CA" b="1" dirty="0" smtClean="0"/>
              <a:t>Insert and new </a:t>
            </a:r>
            <a:r>
              <a:rPr lang="fr-CA" b="1" dirty="0" err="1" smtClean="0"/>
              <a:t>elliptical</a:t>
            </a:r>
            <a:r>
              <a:rPr lang="fr-CA" b="1" dirty="0" smtClean="0"/>
              <a:t> </a:t>
            </a:r>
            <a:r>
              <a:rPr lang="fr-CA" b="1" dirty="0" err="1" smtClean="0"/>
              <a:t>beam</a:t>
            </a:r>
            <a:r>
              <a:rPr lang="fr-CA" b="1" dirty="0" smtClean="0"/>
              <a:t> pipe </a:t>
            </a:r>
            <a:r>
              <a:rPr lang="fr-CA" b="1" dirty="0" err="1" smtClean="0"/>
              <a:t>effectively</a:t>
            </a:r>
            <a:r>
              <a:rPr lang="fr-CA" b="1" dirty="0" smtClean="0"/>
              <a:t> </a:t>
            </a:r>
            <a:r>
              <a:rPr lang="fr-CA" b="1" dirty="0" err="1" smtClean="0"/>
              <a:t>suppress</a:t>
            </a:r>
            <a:r>
              <a:rPr lang="fr-CA" b="1" dirty="0" smtClean="0"/>
              <a:t> </a:t>
            </a:r>
            <a:r>
              <a:rPr lang="fr-CA" b="1" dirty="0" err="1" smtClean="0"/>
              <a:t>any</a:t>
            </a:r>
            <a:r>
              <a:rPr lang="fr-CA" b="1" dirty="0" smtClean="0"/>
              <a:t> longitudinal modes </a:t>
            </a:r>
            <a:r>
              <a:rPr lang="fr-CA" b="1" dirty="0" err="1" smtClean="0"/>
              <a:t>below</a:t>
            </a:r>
            <a:r>
              <a:rPr lang="fr-CA" b="1" dirty="0" smtClean="0"/>
              <a:t> 1.2GHz. Much </a:t>
            </a:r>
            <a:r>
              <a:rPr lang="fr-CA" b="1" dirty="0" err="1" smtClean="0"/>
              <a:t>better</a:t>
            </a:r>
            <a:r>
              <a:rPr lang="fr-CA" b="1" dirty="0" smtClean="0"/>
              <a:t> </a:t>
            </a:r>
            <a:r>
              <a:rPr lang="fr-CA" b="1" dirty="0" err="1" smtClean="0"/>
              <a:t>impedance</a:t>
            </a:r>
            <a:r>
              <a:rPr lang="fr-CA" b="1" dirty="0" smtClean="0"/>
              <a:t> performance </a:t>
            </a:r>
            <a:r>
              <a:rPr lang="fr-CA" b="1" dirty="0" err="1" smtClean="0"/>
              <a:t>longitudinally</a:t>
            </a:r>
            <a:r>
              <a:rPr lang="en-GB" b="0" dirty="0" smtClean="0"/>
              <a:t>`</a:t>
            </a:r>
            <a:endParaRPr lang="en-GB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23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B3F21-76B0-4604-9560-994F67D1C4D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1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9753D-38B9-4E67-AE11-8EF06FA7F83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156325" y="659765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76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948977" y="6354233"/>
            <a:ext cx="1352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1875" y="6362377"/>
            <a:ext cx="37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5" y="6356350"/>
            <a:ext cx="619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r>
              <a:rPr lang="en-US" dirty="0" smtClean="0"/>
              <a:t>/31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CERN electrostatic septa inventory</a:t>
            </a:r>
          </a:p>
          <a:p>
            <a:pPr marL="550926" indent="-514350">
              <a:buFont typeface="+mj-lt"/>
              <a:buAutoNum type="arabicPeriod"/>
            </a:pPr>
            <a:r>
              <a:rPr lang="en-GB" b="1" dirty="0" smtClean="0"/>
              <a:t>Recent and ongoing developments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HV cable damage and replacement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Conclusions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233492"/>
            <a:ext cx="8891337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2. Recent </a:t>
            </a:r>
            <a:r>
              <a:rPr lang="en-GB" dirty="0"/>
              <a:t>and ongoing </a:t>
            </a:r>
            <a:r>
              <a:rPr lang="en-GB" dirty="0" smtClean="0"/>
              <a:t>developments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608076" indent="-571500">
              <a:buFont typeface="+mj-lt"/>
              <a:buAutoNum type="romanUcPeriod"/>
            </a:pPr>
            <a:r>
              <a:rPr lang="en-GB" dirty="0" smtClean="0"/>
              <a:t>Verification max. field as function of cathode materials.</a:t>
            </a:r>
          </a:p>
          <a:p>
            <a:pPr marL="608076" indent="-571500">
              <a:buFont typeface="+mj-lt"/>
              <a:buAutoNum type="romanUcPeriod"/>
            </a:pPr>
            <a:r>
              <a:rPr lang="en-GB" dirty="0" smtClean="0"/>
              <a:t>HV feedthrough insulation </a:t>
            </a:r>
          </a:p>
          <a:p>
            <a:pPr marL="608076" indent="-571500">
              <a:buFont typeface="+mj-lt"/>
              <a:buAutoNum type="romanUcPeriod"/>
            </a:pPr>
            <a:r>
              <a:rPr lang="en-GB" dirty="0" smtClean="0"/>
              <a:t>E-cloud mitigation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Multi-cycling (cathode and ion traps voltage adjustment as function of beam)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Solenoid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/>
              <a:t>Increase vacuum pumping speed</a:t>
            </a:r>
          </a:p>
          <a:p>
            <a:pPr marL="608076" indent="-571500">
              <a:buFont typeface="+mj-lt"/>
              <a:buAutoNum type="romanUcPeriod"/>
            </a:pPr>
            <a:r>
              <a:rPr lang="en-GB" dirty="0" smtClean="0"/>
              <a:t>Beam impedance reduction</a:t>
            </a:r>
          </a:p>
          <a:p>
            <a:pPr marL="608076" indent="-571500">
              <a:buFont typeface="+mj-lt"/>
              <a:buAutoNum type="romanUcPeriod"/>
            </a:pPr>
            <a:r>
              <a:rPr lang="en-GB" dirty="0"/>
              <a:t>Beam loss </a:t>
            </a:r>
            <a:r>
              <a:rPr lang="en-GB" dirty="0" smtClean="0"/>
              <a:t>optimisation: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	</a:t>
            </a:r>
            <a:r>
              <a:rPr lang="en-GB" dirty="0" smtClean="0"/>
              <a:t>dedicated </a:t>
            </a:r>
            <a:r>
              <a:rPr lang="en-GB" dirty="0"/>
              <a:t>talk Matthew </a:t>
            </a:r>
            <a:r>
              <a:rPr lang="en-GB" dirty="0" smtClean="0"/>
              <a:t>Fraser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 smtClean="0"/>
              <a:t>	</a:t>
            </a:r>
            <a:r>
              <a:rPr lang="en-GB" dirty="0"/>
              <a:t>i</a:t>
            </a:r>
            <a:r>
              <a:rPr lang="en-GB" dirty="0" smtClean="0"/>
              <a:t>mproved precision septum </a:t>
            </a:r>
            <a:r>
              <a:rPr lang="en-GB" dirty="0" smtClean="0"/>
              <a:t>position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7" y="233492"/>
            <a:ext cx="9011653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I. Tests on </a:t>
            </a:r>
            <a:r>
              <a:rPr lang="en-GB" dirty="0" err="1" smtClean="0"/>
              <a:t>anodisation</a:t>
            </a:r>
            <a:r>
              <a:rPr lang="en-GB" dirty="0" smtClean="0"/>
              <a:t> of HV elements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6" y="5179563"/>
            <a:ext cx="8226854" cy="96174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dirty="0" smtClean="0"/>
              <a:t>Since </a:t>
            </a:r>
            <a:r>
              <a:rPr lang="en-GB" sz="2400" dirty="0"/>
              <a:t>chromic acid use will be restricted from 2017 in EU [2], tests on using Al </a:t>
            </a:r>
            <a:r>
              <a:rPr lang="en-GB" sz="2400" dirty="0" err="1"/>
              <a:t>s.a.</a:t>
            </a:r>
            <a:r>
              <a:rPr lang="en-GB" sz="2400" dirty="0"/>
              <a:t> cathode </a:t>
            </a:r>
            <a:r>
              <a:rPr lang="en-GB" sz="2400" dirty="0" smtClean="0"/>
              <a:t>were done [3].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037201"/>
            <a:ext cx="6992718" cy="2938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945" y="1070675"/>
            <a:ext cx="857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Anodisation</a:t>
            </a:r>
            <a:r>
              <a:rPr lang="en-GB" sz="2000" dirty="0" smtClean="0"/>
              <a:t> of Al HV deflectors and parts [1]: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Chromic </a:t>
            </a:r>
            <a:r>
              <a:rPr lang="en-GB" sz="2000" dirty="0" err="1" smtClean="0"/>
              <a:t>anodisation</a:t>
            </a:r>
            <a:r>
              <a:rPr lang="en-GB" sz="2000" dirty="0" smtClean="0"/>
              <a:t> for parts with gaps &lt; 20 mm (cathodes)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dirty="0" smtClean="0"/>
              <a:t>Sulphuric </a:t>
            </a:r>
            <a:r>
              <a:rPr lang="en-GB" sz="2000" dirty="0" err="1" smtClean="0"/>
              <a:t>anodisation</a:t>
            </a:r>
            <a:r>
              <a:rPr lang="en-GB" sz="2000" dirty="0" smtClean="0"/>
              <a:t> for parts with gaps ≥ 20 mm (HV deflectors)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197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27" y="335563"/>
            <a:ext cx="8275297" cy="940443"/>
          </a:xfrm>
        </p:spPr>
        <p:txBody>
          <a:bodyPr>
            <a:noAutofit/>
          </a:bodyPr>
          <a:lstStyle/>
          <a:p>
            <a:r>
              <a:rPr lang="fr-CH" sz="2800" dirty="0" smtClean="0"/>
              <a:t>HV </a:t>
            </a:r>
            <a:r>
              <a:rPr lang="fr-CH" sz="2800" dirty="0" err="1" smtClean="0"/>
              <a:t>Conditioning</a:t>
            </a:r>
            <a:r>
              <a:rPr lang="fr-CH" sz="2800" dirty="0"/>
              <a:t> </a:t>
            </a:r>
            <a:r>
              <a:rPr lang="fr-CH" sz="2800" dirty="0" smtClean="0"/>
              <a:t>of SEH23 </a:t>
            </a:r>
            <a:r>
              <a:rPr lang="fr-CH" sz="2800" dirty="0" err="1" smtClean="0"/>
              <a:t>with</a:t>
            </a:r>
            <a:r>
              <a:rPr lang="fr-CH" sz="2800" dirty="0" smtClean="0"/>
              <a:t> Al (</a:t>
            </a:r>
            <a:r>
              <a:rPr lang="fr-CH" sz="2800" dirty="0" err="1" smtClean="0"/>
              <a:t>s.a.</a:t>
            </a:r>
            <a:r>
              <a:rPr lang="fr-CH" sz="2800" dirty="0" smtClean="0"/>
              <a:t>) cathode</a:t>
            </a:r>
            <a:br>
              <a:rPr lang="fr-CH" sz="2800" dirty="0" smtClean="0"/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75652"/>
              </p:ext>
            </p:extLst>
          </p:nvPr>
        </p:nvGraphicFramePr>
        <p:xfrm>
          <a:off x="763928" y="1137110"/>
          <a:ext cx="3709687" cy="240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92075"/>
              </p:ext>
            </p:extLst>
          </p:nvPr>
        </p:nvGraphicFramePr>
        <p:xfrm>
          <a:off x="4514127" y="1137110"/>
          <a:ext cx="3750199" cy="240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145921"/>
              </p:ext>
            </p:extLst>
          </p:nvPr>
        </p:nvGraphicFramePr>
        <p:xfrm>
          <a:off x="763928" y="3588153"/>
          <a:ext cx="3709687" cy="238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59752" y="4084716"/>
            <a:ext cx="407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HV Consolidation 250kV </a:t>
            </a:r>
            <a:r>
              <a:rPr lang="fr-CH" dirty="0" err="1" smtClean="0"/>
              <a:t>with</a:t>
            </a:r>
            <a:r>
              <a:rPr lang="fr-CH" dirty="0" smtClean="0"/>
              <a:t> 17mm gap </a:t>
            </a:r>
            <a:r>
              <a:rPr lang="fr-CH" dirty="0" err="1" smtClean="0"/>
              <a:t>during</a:t>
            </a:r>
            <a:r>
              <a:rPr lang="fr-CH" dirty="0" smtClean="0"/>
              <a:t> 1 </a:t>
            </a:r>
            <a:r>
              <a:rPr lang="fr-CH" dirty="0" err="1" smtClean="0"/>
              <a:t>week</a:t>
            </a:r>
            <a:r>
              <a:rPr lang="fr-CH" dirty="0" smtClean="0"/>
              <a:t>: no </a:t>
            </a:r>
            <a:r>
              <a:rPr lang="fr-CH" dirty="0" err="1" smtClean="0"/>
              <a:t>sparks</a:t>
            </a:r>
            <a:r>
              <a:rPr lang="fr-CH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2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Maximum field tests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00312"/>
              </p:ext>
            </p:extLst>
          </p:nvPr>
        </p:nvGraphicFramePr>
        <p:xfrm>
          <a:off x="457200" y="1604106"/>
          <a:ext cx="7760826" cy="206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06323"/>
                <a:gridCol w="1928665"/>
                <a:gridCol w="1641249"/>
                <a:gridCol w="840041"/>
                <a:gridCol w="1944548"/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1600" dirty="0" smtClean="0"/>
                        <a:t>Septum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smtClean="0"/>
                        <a:t>Cathode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smtClean="0"/>
                        <a:t>Max. Voltage</a:t>
                      </a:r>
                    </a:p>
                    <a:p>
                      <a:r>
                        <a:rPr lang="fr-CH" sz="1600" dirty="0" smtClean="0"/>
                        <a:t>[kV]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smtClean="0"/>
                        <a:t>Gap</a:t>
                      </a:r>
                    </a:p>
                    <a:p>
                      <a:r>
                        <a:rPr lang="fr-CH" sz="1600" dirty="0" smtClean="0"/>
                        <a:t>[mm]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dirty="0" smtClean="0"/>
                        <a:t>Max. Field</a:t>
                      </a:r>
                    </a:p>
                    <a:p>
                      <a:r>
                        <a:rPr lang="fr-CH" sz="1600" dirty="0" smtClean="0"/>
                        <a:t>[MV/m]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ZS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Al c.a.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260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20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13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SEH23/31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Al c.a.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250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14.7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SEH10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Ti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160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30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5.5 / 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SEH23 test</a:t>
                      </a:r>
                      <a:endParaRPr lang="en-GB" sz="1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 smtClean="0"/>
                        <a:t>Al </a:t>
                      </a:r>
                      <a:r>
                        <a:rPr lang="fr-CH" sz="1400" dirty="0" err="1" smtClean="0"/>
                        <a:t>s.a.</a:t>
                      </a:r>
                      <a:endParaRPr lang="en-GB" sz="14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 smtClean="0"/>
                        <a:t>250</a:t>
                      </a:r>
                      <a:endParaRPr lang="en-GB" sz="14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 smtClean="0"/>
                        <a:t>17</a:t>
                      </a:r>
                      <a:endParaRPr lang="en-GB" sz="14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dirty="0" smtClean="0"/>
                        <a:t>14.7</a:t>
                      </a:r>
                      <a:endParaRPr lang="en-GB" sz="14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6979" y="3814152"/>
            <a:ext cx="7675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Ti</a:t>
            </a:r>
            <a:r>
              <a:rPr lang="en-GB" dirty="0"/>
              <a:t> results </a:t>
            </a:r>
            <a:r>
              <a:rPr lang="en-GB" dirty="0" smtClean="0"/>
              <a:t>indicated without/with </a:t>
            </a:r>
            <a:r>
              <a:rPr lang="en-GB" dirty="0"/>
              <a:t>residual DC current, </a:t>
            </a:r>
            <a:endParaRPr lang="en-GB" dirty="0" smtClean="0"/>
          </a:p>
          <a:p>
            <a:r>
              <a:rPr lang="en-GB" dirty="0" smtClean="0"/>
              <a:t>all other test results </a:t>
            </a:r>
            <a:r>
              <a:rPr lang="en-GB" dirty="0"/>
              <a:t>indicated where residual DC current &lt;1µA. </a:t>
            </a:r>
          </a:p>
          <a:p>
            <a:endParaRPr lang="en-GB" dirty="0" smtClean="0"/>
          </a:p>
          <a:p>
            <a:r>
              <a:rPr lang="en-GB" dirty="0" smtClean="0"/>
              <a:t>Tests </a:t>
            </a:r>
            <a:r>
              <a:rPr lang="en-GB" dirty="0" smtClean="0"/>
              <a:t>were done without </a:t>
            </a:r>
            <a:r>
              <a:rPr lang="en-GB" dirty="0"/>
              <a:t>beam.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4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9588"/>
            <a:ext cx="8226854" cy="940443"/>
          </a:xfrm>
        </p:spPr>
        <p:txBody>
          <a:bodyPr>
            <a:normAutofit/>
          </a:bodyPr>
          <a:lstStyle/>
          <a:p>
            <a:r>
              <a:rPr lang="en-GB" dirty="0" smtClean="0"/>
              <a:t>II. HV </a:t>
            </a:r>
            <a:r>
              <a:rPr lang="en-GB" dirty="0"/>
              <a:t>feedthrough insulation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0855"/>
            <a:ext cx="8495071" cy="4667421"/>
          </a:xfrm>
        </p:spPr>
        <p:txBody>
          <a:bodyPr/>
          <a:lstStyle/>
          <a:p>
            <a:r>
              <a:rPr lang="en-GB" dirty="0" smtClean="0"/>
              <a:t>Feedthrough and HV connector insulated with liquid: in PS used SHELL </a:t>
            </a:r>
            <a:r>
              <a:rPr lang="en-GB" dirty="0" err="1" smtClean="0"/>
              <a:t>Diala</a:t>
            </a:r>
            <a:r>
              <a:rPr lang="en-GB" dirty="0" smtClean="0"/>
              <a:t> oil in </a:t>
            </a:r>
            <a:r>
              <a:rPr lang="en-GB" dirty="0"/>
              <a:t>h</a:t>
            </a:r>
            <a:r>
              <a:rPr lang="en-GB" dirty="0" smtClean="0"/>
              <a:t>ighly radioactive areas.</a:t>
            </a:r>
          </a:p>
          <a:p>
            <a:r>
              <a:rPr lang="en-GB" dirty="0" smtClean="0"/>
              <a:t>Redesigned to allow used of recirculating 3M </a:t>
            </a:r>
            <a:r>
              <a:rPr lang="en-GB" dirty="0" err="1" smtClean="0"/>
              <a:t>Fluorinert</a:t>
            </a:r>
            <a:r>
              <a:rPr lang="en-GB" dirty="0" smtClean="0"/>
              <a:t> FC-77. </a:t>
            </a:r>
          </a:p>
          <a:p>
            <a:r>
              <a:rPr lang="en-GB" dirty="0" smtClean="0"/>
              <a:t>Online recirculation allows for filtering and de-humidification in external </a:t>
            </a:r>
            <a:r>
              <a:rPr lang="en-GB" dirty="0" smtClean="0"/>
              <a:t>insulating liquid </a:t>
            </a:r>
            <a:r>
              <a:rPr lang="en-GB" dirty="0" smtClean="0"/>
              <a:t>conditioning station.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64" y="4393324"/>
            <a:ext cx="3286235" cy="24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686800" cy="940443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II. ZS behaviour observed with LHC beams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GB" dirty="0" smtClean="0"/>
              <a:t>Several types of LHC </a:t>
            </a:r>
            <a:r>
              <a:rPr lang="en-GB" dirty="0" smtClean="0"/>
              <a:t>beams</a:t>
            </a:r>
            <a:r>
              <a:rPr lang="en-GB" dirty="0"/>
              <a:t>:</a:t>
            </a:r>
            <a:r>
              <a:rPr lang="en-GB" dirty="0" smtClean="0"/>
              <a:t> 25</a:t>
            </a:r>
            <a:r>
              <a:rPr lang="en-GB" dirty="0" smtClean="0"/>
              <a:t>, 50 and 100 ns bunch spacing.</a:t>
            </a:r>
          </a:p>
          <a:p>
            <a:pPr marL="36576" indent="0">
              <a:buNone/>
            </a:pPr>
            <a:endParaRPr lang="en-GB" dirty="0" smtClean="0"/>
          </a:p>
          <a:p>
            <a:r>
              <a:rPr lang="en-GB" dirty="0" smtClean="0"/>
              <a:t>Increased Spark Rate with 50 and 25 ns beams  </a:t>
            </a:r>
          </a:p>
          <a:p>
            <a:pPr marL="457200" lvl="1" indent="0">
              <a:buNone/>
            </a:pPr>
            <a:r>
              <a:rPr lang="en-GB" dirty="0" smtClean="0">
                <a:latin typeface="Calibri"/>
              </a:rPr>
              <a:t>→</a:t>
            </a:r>
            <a:r>
              <a:rPr lang="en-GB" dirty="0" smtClean="0"/>
              <a:t> </a:t>
            </a:r>
            <a:r>
              <a:rPr lang="en-GB" dirty="0" smtClean="0"/>
              <a:t>may damage </a:t>
            </a:r>
            <a:r>
              <a:rPr lang="en-GB" dirty="0" smtClean="0"/>
              <a:t>ZS, reduce lifetime</a:t>
            </a:r>
          </a:p>
          <a:p>
            <a:r>
              <a:rPr lang="en-GB" dirty="0" smtClean="0"/>
              <a:t>‘High spark rate’ phenomenon (&gt; 10 sparks in &lt; 5 s.) </a:t>
            </a:r>
            <a:r>
              <a:rPr lang="en-GB" dirty="0" smtClean="0"/>
              <a:t>observed with </a:t>
            </a:r>
            <a:r>
              <a:rPr lang="en-GB" dirty="0" smtClean="0"/>
              <a:t>25 ns beams</a:t>
            </a:r>
          </a:p>
          <a:p>
            <a:pPr marL="457200" lvl="1" indent="0">
              <a:buNone/>
            </a:pPr>
            <a:r>
              <a:rPr lang="en-GB" dirty="0"/>
              <a:t>→</a:t>
            </a:r>
            <a:r>
              <a:rPr lang="en-GB" dirty="0" smtClean="0"/>
              <a:t> Switch Off: ZS main voltage +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trap</a:t>
            </a:r>
            <a:r>
              <a:rPr lang="en-GB" dirty="0" smtClean="0"/>
              <a:t> power supplies</a:t>
            </a:r>
          </a:p>
          <a:p>
            <a:r>
              <a:rPr lang="en-GB" dirty="0" smtClean="0"/>
              <a:t>Important Outgassing (&gt; 10</a:t>
            </a:r>
            <a:r>
              <a:rPr lang="en-GB" baseline="30000" dirty="0" smtClean="0"/>
              <a:t>-7</a:t>
            </a:r>
            <a:r>
              <a:rPr lang="en-GB" dirty="0" smtClean="0"/>
              <a:t> mbar) with 25 ns beams</a:t>
            </a:r>
          </a:p>
          <a:p>
            <a:pPr marL="457200" lvl="1" indent="0">
              <a:buNone/>
            </a:pPr>
            <a:r>
              <a:rPr lang="en-GB" dirty="0"/>
              <a:t>→</a:t>
            </a:r>
            <a:r>
              <a:rPr lang="en-GB" dirty="0" smtClean="0">
                <a:sym typeface="Wingdings" pitchFamily="2" charset="2"/>
              </a:rPr>
              <a:t> </a:t>
            </a:r>
            <a:r>
              <a:rPr lang="en-GB" dirty="0" smtClean="0"/>
              <a:t>Switch Off ZS, close sector valves</a:t>
            </a:r>
          </a:p>
        </p:txBody>
      </p:sp>
    </p:spTree>
    <p:extLst>
      <p:ext uri="{BB962C8B-B14F-4D97-AF65-F5344CB8AC3E}">
        <p14:creationId xmlns:p14="http://schemas.microsoft.com/office/powerpoint/2010/main" val="20968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7790"/>
            <a:ext cx="8226854" cy="940443"/>
          </a:xfrm>
        </p:spPr>
        <p:txBody>
          <a:bodyPr/>
          <a:lstStyle/>
          <a:p>
            <a:r>
              <a:rPr lang="en-GB" dirty="0" smtClean="0"/>
              <a:t>Electron-cloud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488" y="948226"/>
            <a:ext cx="9200402" cy="402779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800" dirty="0" smtClean="0"/>
              <a:t>Since 2002 incident, where ZS was damaged by scrubbing, ZS were used in ‘retracted’ position and with Ion trap Voltage on and main cathode HV generator on at 0 kV. </a:t>
            </a:r>
          </a:p>
          <a:p>
            <a:pPr marL="36576" indent="0">
              <a:buNone/>
            </a:pPr>
            <a:r>
              <a:rPr lang="en-GB" sz="2800" dirty="0" smtClean="0"/>
              <a:t>Anode seems to behave as RF pick-up, as observed in measured anode current.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606" y="4102443"/>
            <a:ext cx="5710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Depending on beam, a lot of vacuum activity is observed in ZS tanks.</a:t>
            </a:r>
          </a:p>
          <a:p>
            <a:r>
              <a:rPr lang="en-GB" sz="2400" dirty="0" smtClean="0"/>
              <a:t>By applying ≥ ~10 kV main field (!) the vacuum activity can be reduced.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0879"/>
            <a:ext cx="5879316" cy="3193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/>
          <p:nvPr/>
        </p:nvPicPr>
        <p:blipFill>
          <a:blip r:embed="rId4" cstate="print"/>
          <a:srcRect t="8481" b="6784"/>
          <a:stretch>
            <a:fillRect/>
          </a:stretch>
        </p:blipFill>
        <p:spPr bwMode="auto">
          <a:xfrm>
            <a:off x="8716" y="789907"/>
            <a:ext cx="9135284" cy="303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7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37" y="553051"/>
            <a:ext cx="4432183" cy="2899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50" y="-13637"/>
            <a:ext cx="8477250" cy="7540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Anode support 3D field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6646069" y="2921757"/>
            <a:ext cx="2505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+mj-ea"/>
                <a:cs typeface="+mj-cs"/>
              </a:rPr>
              <a:t>Ion traps on(-3, -6 kV)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+mj-ea"/>
                <a:cs typeface="+mj-cs"/>
              </a:rPr>
              <a:t>Main Voltage 0 kV</a:t>
            </a:r>
            <a:endParaRPr lang="en-US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8936" y="6565392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Edms n°1077335</a:t>
            </a:r>
            <a:endParaRPr lang="fr-FR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837" y="3616211"/>
            <a:ext cx="4424163" cy="2894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0" y="1528404"/>
            <a:ext cx="3836254" cy="27855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28828" y="5724331"/>
            <a:ext cx="322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+mj-ea"/>
                <a:cs typeface="+mj-cs"/>
              </a:rPr>
              <a:t>Ion traps on(-3, -6 kV)</a:t>
            </a:r>
          </a:p>
          <a:p>
            <a:pPr lvl="0">
              <a:spcBef>
                <a:spcPct val="0"/>
              </a:spcBef>
            </a:pPr>
            <a:r>
              <a:rPr lang="en-US" dirty="0" smtClean="0">
                <a:solidFill>
                  <a:prstClr val="black"/>
                </a:solidFill>
                <a:ea typeface="+mj-ea"/>
                <a:cs typeface="+mj-cs"/>
              </a:rPr>
              <a:t>Main Voltage -3 kV</a:t>
            </a:r>
            <a:endParaRPr lang="en-US" dirty="0">
              <a:solidFill>
                <a:prstClr val="black"/>
              </a:solidFill>
              <a:ea typeface="+mj-ea"/>
              <a:cs typeface="+mj-cs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68684" y="4417699"/>
            <a:ext cx="3907620" cy="99786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Electric Field (Vm</a:t>
            </a:r>
            <a:r>
              <a:rPr lang="en-GB" sz="1400" baseline="30000" dirty="0"/>
              <a:t>-1</a:t>
            </a:r>
            <a:r>
              <a:rPr lang="en-GB" sz="1400" dirty="0"/>
              <a:t>) along line (mid-plane, between wires, parallel to x axis) with</a:t>
            </a:r>
            <a:r>
              <a:rPr lang="en-GB" sz="1400" baseline="0" dirty="0"/>
              <a:t> different voltage on main generator. </a:t>
            </a:r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e-cloud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The origin of the e-cloud is still unclear.</a:t>
            </a:r>
          </a:p>
          <a:p>
            <a:r>
              <a:rPr lang="en-GB" sz="3200" dirty="0"/>
              <a:t>Simulations show that an Ion Trap </a:t>
            </a:r>
            <a:r>
              <a:rPr lang="el-GR" sz="3200" dirty="0"/>
              <a:t>Δ</a:t>
            </a:r>
            <a:r>
              <a:rPr lang="en-GB" sz="3200" dirty="0"/>
              <a:t>V≥500V should be sufficient to avoid e-cloud [4</a:t>
            </a:r>
            <a:r>
              <a:rPr lang="en-GB" sz="3200" dirty="0" smtClean="0"/>
              <a:t>].</a:t>
            </a:r>
          </a:p>
          <a:p>
            <a:r>
              <a:rPr lang="en-GB" sz="3200" dirty="0" smtClean="0"/>
              <a:t>Influence of main gap on vacuum activity not fully understood for the time being. </a:t>
            </a:r>
          </a:p>
          <a:p>
            <a:r>
              <a:rPr lang="en-GB" sz="3200" dirty="0" smtClean="0"/>
              <a:t>Suspicion that Ion Traps voltage (DC high impedance) perturbed by RF from beam.</a:t>
            </a:r>
          </a:p>
          <a:p>
            <a:endParaRPr lang="en-GB" sz="3200" dirty="0" smtClean="0"/>
          </a:p>
          <a:p>
            <a:r>
              <a:rPr lang="en-GB" sz="3200" dirty="0" smtClean="0"/>
              <a:t>Hypothesis is that e-cloud may build up in adjacent pumping modules and deteriorate ZS vacuum (no independent vacuum measurement).</a:t>
            </a:r>
            <a:endParaRPr lang="en-GB" sz="3200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524750" y="4218801"/>
            <a:ext cx="150495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See electric circuit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67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" y="1899515"/>
            <a:ext cx="8718036" cy="3822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82" y="0"/>
            <a:ext cx="8718036" cy="1892531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Electrostatic s</a:t>
            </a:r>
            <a:r>
              <a:rPr lang="en-GB" dirty="0" smtClean="0"/>
              <a:t>epta </a:t>
            </a:r>
            <a:r>
              <a:rPr lang="en-GB" dirty="0"/>
              <a:t>design and development at CERN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2233448" y="5764881"/>
            <a:ext cx="4677104" cy="41965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GB" dirty="0" smtClean="0"/>
              <a:t>J. Borburgh</a:t>
            </a:r>
          </a:p>
          <a:p>
            <a:pPr algn="ctr"/>
            <a:r>
              <a:rPr lang="en-GB" dirty="0" smtClean="0"/>
              <a:t>With valuable input from B. Balhan, H. Day, B. Goddard, G. Grawer, A. </a:t>
            </a:r>
            <a:r>
              <a:rPr lang="en-GB" dirty="0" err="1" smtClean="0"/>
              <a:t>Prost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1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Multi-cycling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686800" cy="4667421"/>
          </a:xfrm>
        </p:spPr>
        <p:txBody>
          <a:bodyPr/>
          <a:lstStyle/>
          <a:p>
            <a:pPr marL="36576" indent="0">
              <a:buNone/>
            </a:pPr>
            <a:r>
              <a:rPr lang="en-GB" dirty="0" smtClean="0"/>
              <a:t>To </a:t>
            </a:r>
            <a:r>
              <a:rPr lang="en-GB" dirty="0"/>
              <a:t>reduce vacuum activity as well as spark </a:t>
            </a:r>
            <a:r>
              <a:rPr lang="en-GB" dirty="0" smtClean="0"/>
              <a:t>rate: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a</a:t>
            </a:r>
            <a:r>
              <a:rPr lang="en-GB" dirty="0" smtClean="0"/>
              <a:t> dynamic cycling for ion trap and main field  voltages </a:t>
            </a:r>
            <a:r>
              <a:rPr lang="en-GB" dirty="0"/>
              <a:t>was developed and </a:t>
            </a:r>
            <a:r>
              <a:rPr lang="en-GB" dirty="0" smtClean="0"/>
              <a:t>deployed,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d</a:t>
            </a:r>
            <a:r>
              <a:rPr lang="en-GB" dirty="0" smtClean="0"/>
              <a:t>ynamically adapt trip levels and interlock settings,</a:t>
            </a:r>
          </a:p>
          <a:p>
            <a:pPr marL="36576" indent="0">
              <a:buNone/>
            </a:pPr>
            <a:r>
              <a:rPr lang="en-GB" dirty="0"/>
              <a:t>a</a:t>
            </a:r>
            <a:r>
              <a:rPr lang="en-GB" dirty="0" smtClean="0"/>
              <a:t>s a function of the beam (type) in the machine.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7636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ZS </a:t>
            </a:r>
            <a:r>
              <a:rPr lang="en-GB" dirty="0"/>
              <a:t>main and ion trap v</a:t>
            </a:r>
            <a:r>
              <a:rPr lang="en-GB" dirty="0" smtClean="0"/>
              <a:t>oltage cycling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2/6/2016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31540" y="3932027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For </a:t>
            </a:r>
            <a:r>
              <a:rPr lang="en-GB" dirty="0"/>
              <a:t>the main generator a set of two current references has been built, the first one “Beam” with the typical reference of ~200µA and a second one “no beam” to recharge quickly the HV circuit  with a current of max. ~</a:t>
            </a:r>
            <a:r>
              <a:rPr lang="en-GB" dirty="0" smtClean="0"/>
              <a:t>2mA.</a:t>
            </a:r>
          </a:p>
          <a:p>
            <a:endParaRPr lang="en-GB" dirty="0" smtClean="0"/>
          </a:p>
          <a:p>
            <a:r>
              <a:rPr lang="en-GB" dirty="0" smtClean="0"/>
              <a:t>To </a:t>
            </a:r>
            <a:r>
              <a:rPr lang="en-GB" dirty="0"/>
              <a:t>protect the ZS in case of </a:t>
            </a:r>
            <a:r>
              <a:rPr lang="en-GB" dirty="0" smtClean="0"/>
              <a:t>sparking </a:t>
            </a:r>
            <a:r>
              <a:rPr lang="en-GB" dirty="0"/>
              <a:t>during the recharging, an interlock </a:t>
            </a:r>
            <a:r>
              <a:rPr lang="en-GB" dirty="0" smtClean="0"/>
              <a:t>was </a:t>
            </a:r>
            <a:r>
              <a:rPr lang="en-GB" dirty="0"/>
              <a:t>implemented </a:t>
            </a:r>
            <a:r>
              <a:rPr lang="en-GB" dirty="0" smtClean="0"/>
              <a:t>to </a:t>
            </a:r>
            <a:r>
              <a:rPr lang="en-GB" dirty="0"/>
              <a:t>swap from </a:t>
            </a:r>
            <a:r>
              <a:rPr lang="en-GB" dirty="0" smtClean="0"/>
              <a:t>“</a:t>
            </a:r>
            <a:r>
              <a:rPr lang="en-GB" dirty="0"/>
              <a:t>no Beam” </a:t>
            </a:r>
            <a:r>
              <a:rPr lang="en-GB" dirty="0" smtClean="0"/>
              <a:t>reference to “</a:t>
            </a:r>
            <a:r>
              <a:rPr lang="en-GB" dirty="0"/>
              <a:t>Beam” reference.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988" y="907691"/>
            <a:ext cx="428447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Slow extraction workshop Sarmstadt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677" y="907691"/>
            <a:ext cx="5446941" cy="28803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85754"/>
            <a:ext cx="8226854" cy="940443"/>
          </a:xfrm>
        </p:spPr>
        <p:txBody>
          <a:bodyPr/>
          <a:lstStyle/>
          <a:p>
            <a:r>
              <a:rPr lang="en-GB" dirty="0" smtClean="0"/>
              <a:t>Test with solenoid at ZSTF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0779" y="1544603"/>
            <a:ext cx="3513221" cy="26319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060135"/>
            <a:ext cx="779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 modifications before installation are tested at ZSTF before deployment: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to limit risks for operation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</a:t>
            </a:r>
            <a:r>
              <a:rPr lang="en-GB" dirty="0" smtClean="0"/>
              <a:t>o limit interventions in highly radioactive area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1902" y="2177514"/>
            <a:ext cx="517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Solenoid could be powered to 20 A, yielding an approx.  5 Gauss solenoidal </a:t>
            </a:r>
            <a:r>
              <a:rPr lang="en-GB" dirty="0"/>
              <a:t>f</a:t>
            </a:r>
            <a:r>
              <a:rPr lang="en-GB" dirty="0" smtClean="0"/>
              <a:t>ield. Up to 25A vacuum activity reduced, no further improvement was observed for higher currents [5].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67" y="3584250"/>
            <a:ext cx="5405104" cy="32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762" y="23124"/>
            <a:ext cx="8226854" cy="940443"/>
          </a:xfrm>
        </p:spPr>
        <p:txBody>
          <a:bodyPr>
            <a:normAutofit/>
          </a:bodyPr>
          <a:lstStyle/>
          <a:p>
            <a:r>
              <a:rPr lang="en-GB" dirty="0" smtClean="0"/>
              <a:t>Increase of vacuum pumping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30" y="1052891"/>
            <a:ext cx="8706070" cy="4667421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GB" dirty="0" smtClean="0"/>
              <a:t>For LIU-SPS project, ZS are being upgraded [6]. </a:t>
            </a:r>
          </a:p>
          <a:p>
            <a:pPr marL="36576" indent="0">
              <a:buNone/>
            </a:pPr>
            <a:r>
              <a:rPr lang="en-GB" u="sng" dirty="0" smtClean="0"/>
              <a:t>Present</a:t>
            </a:r>
          </a:p>
          <a:p>
            <a:pPr marL="36576" indent="0">
              <a:buNone/>
            </a:pPr>
            <a:r>
              <a:rPr lang="en-GB" dirty="0"/>
              <a:t>	</a:t>
            </a:r>
            <a:r>
              <a:rPr lang="en-GB" dirty="0" smtClean="0"/>
              <a:t>2 x 400 l/s ion pumps,</a:t>
            </a:r>
          </a:p>
          <a:p>
            <a:pPr marL="36576" indent="0">
              <a:buNone/>
            </a:pPr>
            <a:r>
              <a:rPr lang="en-GB" dirty="0"/>
              <a:t>	</a:t>
            </a:r>
            <a:r>
              <a:rPr lang="en-GB" dirty="0" smtClean="0"/>
              <a:t>installed on neighbouring Pumping Modules.</a:t>
            </a:r>
          </a:p>
          <a:p>
            <a:pPr marL="36576" indent="0">
              <a:buNone/>
            </a:pPr>
            <a:endParaRPr lang="en-GB" dirty="0" smtClean="0"/>
          </a:p>
          <a:p>
            <a:pPr marL="36576" indent="0">
              <a:buNone/>
            </a:pPr>
            <a:r>
              <a:rPr lang="en-GB" u="sng" dirty="0" smtClean="0"/>
              <a:t>Upgrade</a:t>
            </a:r>
            <a:r>
              <a:rPr lang="en-GB" dirty="0" smtClean="0"/>
              <a:t> (2019/2020)</a:t>
            </a:r>
          </a:p>
          <a:p>
            <a:pPr marL="36576" indent="0">
              <a:buNone/>
            </a:pPr>
            <a:r>
              <a:rPr lang="en-GB" dirty="0"/>
              <a:t>	</a:t>
            </a:r>
            <a:r>
              <a:rPr lang="en-GB" dirty="0" smtClean="0"/>
              <a:t>2 x 500 l/s ion pump,</a:t>
            </a:r>
          </a:p>
          <a:p>
            <a:pPr marL="36576" indent="0">
              <a:buNone/>
            </a:pPr>
            <a:r>
              <a:rPr lang="en-GB" dirty="0"/>
              <a:t>	</a:t>
            </a:r>
            <a:r>
              <a:rPr lang="en-GB" dirty="0" smtClean="0"/>
              <a:t>2 NEG cartridges (1000l/s),</a:t>
            </a:r>
          </a:p>
          <a:p>
            <a:pPr marL="36576" indent="0">
              <a:buNone/>
            </a:pPr>
            <a:r>
              <a:rPr lang="en-GB" dirty="0"/>
              <a:t>	</a:t>
            </a:r>
            <a:r>
              <a:rPr lang="en-GB" dirty="0" smtClean="0"/>
              <a:t>installed directly on the ZS tanks.</a:t>
            </a:r>
          </a:p>
          <a:p>
            <a:pPr marL="36576" indent="0">
              <a:buNone/>
            </a:pPr>
            <a:endParaRPr lang="en-GB" dirty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762" y="179413"/>
            <a:ext cx="8226854" cy="940443"/>
          </a:xfrm>
        </p:spPr>
        <p:txBody>
          <a:bodyPr>
            <a:normAutofit/>
          </a:bodyPr>
          <a:lstStyle/>
          <a:p>
            <a:r>
              <a:rPr lang="en-GB" dirty="0" smtClean="0"/>
              <a:t>Upgraded ZS layout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" y="1420215"/>
            <a:ext cx="9071634" cy="4163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5453" y="5320578"/>
            <a:ext cx="6651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Septa  </a:t>
            </a:r>
            <a:endParaRPr lang="en-GB" sz="1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4463" y="3758341"/>
            <a:ext cx="28394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</a:rPr>
              <a:t>Future layout</a:t>
            </a:r>
            <a:endParaRPr lang="en-GB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2273" y="1376004"/>
            <a:ext cx="28394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</a:rPr>
              <a:t>Present layout</a:t>
            </a:r>
            <a:endParaRPr lang="en-GB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III. Beam </a:t>
            </a:r>
            <a:r>
              <a:rPr lang="en-GB" dirty="0"/>
              <a:t>impedance </a:t>
            </a:r>
            <a:r>
              <a:rPr lang="en-GB" dirty="0" smtClean="0"/>
              <a:t>reduction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Contribution of electrostatic septa to SPS beam impedance on % level. </a:t>
            </a:r>
          </a:p>
          <a:p>
            <a:r>
              <a:rPr lang="en-GB" dirty="0" smtClean="0"/>
              <a:t>Other systems being optimised (kickers for example), so need to improve as well.</a:t>
            </a:r>
          </a:p>
          <a:p>
            <a:r>
              <a:rPr lang="en-GB" dirty="0" smtClean="0"/>
              <a:t>Besides, e-cloud origin suspected from pumping modules between ZS.</a:t>
            </a:r>
          </a:p>
          <a:p>
            <a:pPr marL="36576" indent="0">
              <a:buNone/>
            </a:pPr>
            <a:r>
              <a:rPr lang="en-GB" dirty="0" smtClean="0"/>
              <a:t>→ replace pumping modules with ZS </a:t>
            </a:r>
            <a:r>
              <a:rPr lang="en-GB" dirty="0" smtClean="0"/>
              <a:t>interconnects, preserving impedance better.</a:t>
            </a:r>
            <a:endParaRPr lang="en-GB" dirty="0" smtClean="0"/>
          </a:p>
          <a:p>
            <a:pPr marL="36576" indent="0">
              <a:buNone/>
            </a:pPr>
            <a:r>
              <a:rPr lang="en-GB" dirty="0" smtClean="0"/>
              <a:t>→ install RF transitions between ZS beam flanges and </a:t>
            </a:r>
            <a:r>
              <a:rPr lang="en-GB" dirty="0" smtClean="0"/>
              <a:t>anode </a:t>
            </a:r>
            <a:r>
              <a:rPr lang="en-GB" dirty="0" smtClean="0"/>
              <a:t>support.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14" y="1313020"/>
            <a:ext cx="4646822" cy="2051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39" y="2360"/>
            <a:ext cx="8226854" cy="940443"/>
          </a:xfrm>
        </p:spPr>
        <p:txBody>
          <a:bodyPr/>
          <a:lstStyle/>
          <a:p>
            <a:r>
              <a:rPr lang="en-GB" dirty="0" smtClean="0"/>
              <a:t>ZS beam impedance reduction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9" y="3983946"/>
            <a:ext cx="4433097" cy="2093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670" y="3614615"/>
            <a:ext cx="4823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ZS interconnect cross section, side view 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276350" y="4924425"/>
            <a:ext cx="2495550" cy="95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52849" y="4795450"/>
            <a:ext cx="669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C377B"/>
                </a:solidFill>
              </a:rPr>
              <a:t>BEAM</a:t>
            </a:r>
            <a:endParaRPr lang="en-GB" sz="1200" b="1" dirty="0">
              <a:solidFill>
                <a:srgbClr val="0C377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8" y="876565"/>
            <a:ext cx="51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Actual ZS interconnect cross section, side view 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00714" y="1319369"/>
            <a:ext cx="694636" cy="625154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02513" y="1840065"/>
            <a:ext cx="3686253" cy="1024407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790700" y="1739900"/>
            <a:ext cx="577850" cy="103276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669611" y="1727051"/>
            <a:ext cx="577850" cy="103276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790700" y="2874930"/>
            <a:ext cx="577850" cy="103276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669611" y="2865223"/>
            <a:ext cx="577850" cy="103276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619198" y="1617034"/>
            <a:ext cx="804198" cy="231954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561146" y="2861771"/>
            <a:ext cx="918653" cy="502368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00713" y="2756026"/>
            <a:ext cx="701799" cy="614612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714438" y="1944522"/>
            <a:ext cx="188075" cy="811503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752849" y="2068363"/>
            <a:ext cx="669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C377B"/>
                </a:solidFill>
              </a:rPr>
              <a:t>BEAM</a:t>
            </a:r>
            <a:endParaRPr lang="en-GB" sz="1200" b="1" dirty="0">
              <a:solidFill>
                <a:srgbClr val="0C377B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76350" y="2345544"/>
            <a:ext cx="2495550" cy="95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14670"/>
          <a:stretch/>
        </p:blipFill>
        <p:spPr>
          <a:xfrm>
            <a:off x="6622236" y="853741"/>
            <a:ext cx="2408201" cy="26226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b="14263"/>
          <a:stretch/>
        </p:blipFill>
        <p:spPr>
          <a:xfrm>
            <a:off x="6608131" y="3522219"/>
            <a:ext cx="2422306" cy="254646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00715" y="2194999"/>
            <a:ext cx="513724" cy="257933"/>
          </a:xfrm>
          <a:prstGeom prst="rect">
            <a:avLst/>
          </a:prstGeom>
          <a:solidFill>
            <a:srgbClr val="E69999">
              <a:alpha val="6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2" t="10935"/>
          <a:stretch/>
        </p:blipFill>
        <p:spPr>
          <a:xfrm flipH="1">
            <a:off x="4783677" y="1517055"/>
            <a:ext cx="1831230" cy="195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/>
          <a:lstStyle/>
          <a:p>
            <a:r>
              <a:rPr lang="en-GB" dirty="0" smtClean="0"/>
              <a:t>Impedance 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6" y="787109"/>
            <a:ext cx="8226854" cy="4667421"/>
          </a:xfrm>
        </p:spPr>
        <p:txBody>
          <a:bodyPr/>
          <a:lstStyle/>
          <a:p>
            <a:r>
              <a:rPr lang="en-GB" dirty="0" smtClean="0"/>
              <a:t>Longitudinal impedance measurements were done for comparison on:</a:t>
            </a:r>
          </a:p>
          <a:p>
            <a:pPr lvl="1"/>
            <a:r>
              <a:rPr lang="en-GB" dirty="0" smtClean="0"/>
              <a:t>existing ZS + pumping </a:t>
            </a:r>
            <a:r>
              <a:rPr lang="en-GB" dirty="0" smtClean="0"/>
              <a:t>module (pumping port), </a:t>
            </a:r>
            <a:endParaRPr lang="en-GB" dirty="0" smtClean="0"/>
          </a:p>
          <a:p>
            <a:pPr lvl="1"/>
            <a:r>
              <a:rPr lang="en-GB" dirty="0" smtClean="0"/>
              <a:t>upgraded ZS + RF transition (insert) + ZS interconnect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110" r="8085"/>
          <a:stretch/>
        </p:blipFill>
        <p:spPr>
          <a:xfrm>
            <a:off x="12032" y="3120820"/>
            <a:ext cx="911993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3492"/>
            <a:ext cx="9144000" cy="940443"/>
          </a:xfrm>
        </p:spPr>
        <p:txBody>
          <a:bodyPr>
            <a:noAutofit/>
          </a:bodyPr>
          <a:lstStyle/>
          <a:p>
            <a:r>
              <a:rPr lang="en-GB" sz="3600" dirty="0" smtClean="0"/>
              <a:t>IV. </a:t>
            </a:r>
            <a:r>
              <a:rPr lang="en-GB" sz="3600" dirty="0" smtClean="0"/>
              <a:t>Beam loss reduction: improved </a:t>
            </a:r>
            <a:r>
              <a:rPr lang="en-GB" sz="3600" dirty="0" smtClean="0"/>
              <a:t>septum positioning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53" y="1024817"/>
            <a:ext cx="8226854" cy="521534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To allow more regular scans (to optimise septum position w.r.t. the beam to minimise losses).</a:t>
            </a:r>
          </a:p>
          <a:p>
            <a:r>
              <a:rPr lang="en-GB" dirty="0" smtClean="0"/>
              <a:t>2 types of improvement are explored:</a:t>
            </a:r>
          </a:p>
          <a:p>
            <a:pPr lvl="1"/>
            <a:r>
              <a:rPr lang="en-GB" dirty="0" smtClean="0"/>
              <a:t>Servo positioning instead of deadbeat during scanning</a:t>
            </a:r>
          </a:p>
          <a:p>
            <a:pPr lvl="1"/>
            <a:r>
              <a:rPr lang="en-GB" dirty="0" smtClean="0"/>
              <a:t>Improvement of precision in septum positioning from ±100 µm to ±50 </a:t>
            </a:r>
            <a:r>
              <a:rPr lang="en-GB" dirty="0"/>
              <a:t>µm </a:t>
            </a:r>
            <a:endParaRPr lang="en-GB" dirty="0" smtClean="0"/>
          </a:p>
          <a:p>
            <a:pPr marL="448056" lvl="1" indent="0">
              <a:buNone/>
            </a:pPr>
            <a:r>
              <a:rPr lang="en-GB" dirty="0" smtClean="0"/>
              <a:t>→ improvements being studied both on the mechanics as controls side</a:t>
            </a:r>
          </a:p>
          <a:p>
            <a:pPr marL="448056" lvl="1" indent="0">
              <a:buNone/>
            </a:pPr>
            <a:endParaRPr lang="en-GB" dirty="0" smtClean="0"/>
          </a:p>
          <a:p>
            <a:pPr marL="36576" indent="0">
              <a:buNone/>
            </a:pPr>
            <a:r>
              <a:rPr lang="en-GB" dirty="0"/>
              <a:t>A</a:t>
            </a:r>
            <a:r>
              <a:rPr lang="en-GB" dirty="0" smtClean="0"/>
              <a:t>ccompanying improvements </a:t>
            </a:r>
            <a:r>
              <a:rPr lang="en-GB" dirty="0"/>
              <a:t>in instrumentation might also help (better resolution grids, diamond BLMs, ...?)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CERN electrostatic septa inventory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Recent and ongoing developments</a:t>
            </a:r>
          </a:p>
          <a:p>
            <a:pPr marL="550926" indent="-514350">
              <a:buFont typeface="+mj-lt"/>
              <a:buAutoNum type="arabicPeriod"/>
            </a:pPr>
            <a:r>
              <a:rPr lang="en-GB" b="1" dirty="0" smtClean="0"/>
              <a:t>HV cable damage and replacement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Conclusions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CERN electrostatic septa inventory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Recent and ongoing developments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HV cable damage and replacement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Conclusions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8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26" y="233492"/>
            <a:ext cx="8867274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HV cable damage and replacement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Standard industry HV cable </a:t>
            </a:r>
            <a:r>
              <a:rPr lang="en-GB" dirty="0" smtClean="0"/>
              <a:t>was installed during construction </a:t>
            </a:r>
            <a:r>
              <a:rPr lang="en-GB" dirty="0" smtClean="0"/>
              <a:t>of the </a:t>
            </a:r>
            <a:r>
              <a:rPr lang="en-GB" dirty="0" smtClean="0"/>
              <a:t>PS and SPS and reliably in use &gt; 30 yrs.</a:t>
            </a:r>
          </a:p>
          <a:p>
            <a:r>
              <a:rPr lang="en-GB" dirty="0"/>
              <a:t>Paper/oil insulated cables not produced anymore: very reliable and very compact design. </a:t>
            </a:r>
          </a:p>
          <a:p>
            <a:r>
              <a:rPr lang="en-GB" dirty="0" smtClean="0"/>
              <a:t>To maintain compatibility with all connectors cables compatible with existing systems was manufactured on purpose. Not always easy to find supplier for &lt; 1 km of </a:t>
            </a:r>
            <a:r>
              <a:rPr lang="en-GB" dirty="0" smtClean="0"/>
              <a:t>non-standard cable</a:t>
            </a:r>
            <a:r>
              <a:rPr lang="en-GB" dirty="0" smtClean="0"/>
              <a:t>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0"/>
            <a:ext cx="8226854" cy="940443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Challenges with newly produced cables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42" y="818979"/>
            <a:ext cx="8686800" cy="466742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Mandatory fire resistance tests (flame propagation, </a:t>
            </a:r>
          </a:p>
          <a:p>
            <a:r>
              <a:rPr lang="en-GB" sz="2400" dirty="0" smtClean="0"/>
              <a:t>XLPE, </a:t>
            </a:r>
            <a:r>
              <a:rPr lang="en-GB" sz="2400" dirty="0" smtClean="0"/>
              <a:t>reasonab</a:t>
            </a:r>
            <a:r>
              <a:rPr lang="en-GB" sz="2400" dirty="0" smtClean="0"/>
              <a:t>ly </a:t>
            </a:r>
            <a:r>
              <a:rPr lang="en-GB" sz="2400" dirty="0" smtClean="0"/>
              <a:t>radiation resistant, but very high electrical resistance prevents ionised charges to be transported sufficiently: cable life time ~ 2 weeks (!) in high radiation applications.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2" y="3910914"/>
            <a:ext cx="3929448" cy="2947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946" y="2756752"/>
            <a:ext cx="8461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EPR cable </a:t>
            </a:r>
            <a:r>
              <a:rPr lang="en-GB" sz="2400" dirty="0" smtClean="0"/>
              <a:t>relative low </a:t>
            </a:r>
            <a:r>
              <a:rPr lang="en-GB" sz="2400" dirty="0"/>
              <a:t>electrical resistance of insulation: high DC current offset, would make operation of septum with longer cable lengths (&gt; </a:t>
            </a:r>
            <a:r>
              <a:rPr lang="en-GB" sz="2400" dirty="0" smtClean="0"/>
              <a:t>10 </a:t>
            </a:r>
            <a:r>
              <a:rPr lang="en-GB" sz="2400" dirty="0"/>
              <a:t>m) more difficult.</a:t>
            </a:r>
          </a:p>
        </p:txBody>
      </p:sp>
    </p:spTree>
    <p:extLst>
      <p:ext uri="{BB962C8B-B14F-4D97-AF65-F5344CB8AC3E}">
        <p14:creationId xmlns:p14="http://schemas.microsoft.com/office/powerpoint/2010/main" val="847004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Cable s</a:t>
            </a:r>
            <a:r>
              <a:rPr lang="en-GB" dirty="0" smtClean="0"/>
              <a:t>pecifications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524568" cy="5036771"/>
          </a:xfrm>
        </p:spPr>
        <p:txBody>
          <a:bodyPr>
            <a:normAutofit/>
          </a:bodyPr>
          <a:lstStyle/>
          <a:p>
            <a:r>
              <a:rPr lang="en-GB" dirty="0" smtClean="0"/>
              <a:t>In past dedicated CERN specifications used.</a:t>
            </a:r>
          </a:p>
          <a:p>
            <a:r>
              <a:rPr lang="en-GB" dirty="0" smtClean="0"/>
              <a:t>More recently, specifications </a:t>
            </a:r>
            <a:r>
              <a:rPr lang="en-GB" dirty="0" smtClean="0"/>
              <a:t>based on IEC </a:t>
            </a:r>
            <a:r>
              <a:rPr lang="en-GB" dirty="0" smtClean="0"/>
              <a:t>norm ( for ex. 60840) for AC cables.</a:t>
            </a:r>
          </a:p>
          <a:p>
            <a:r>
              <a:rPr lang="en-GB" dirty="0" smtClean="0"/>
              <a:t>Since 2012, CIGRE recommendation 496 published for DC cables up to 500 kV, and more and more suppliers are getting familiar and equipped for tests </a:t>
            </a:r>
          </a:p>
          <a:p>
            <a:pPr marL="448056" lvl="1" indent="0">
              <a:buNone/>
            </a:pPr>
            <a:r>
              <a:rPr lang="en-GB" dirty="0"/>
              <a:t>	</a:t>
            </a:r>
            <a:r>
              <a:rPr lang="en-GB" dirty="0" smtClean="0"/>
              <a:t>→ added pre-qualification: 1 </a:t>
            </a:r>
            <a:r>
              <a:rPr lang="en-GB" dirty="0" err="1" smtClean="0"/>
              <a:t>yr</a:t>
            </a:r>
            <a:endParaRPr lang="en-GB" dirty="0" smtClean="0"/>
          </a:p>
          <a:p>
            <a:pPr marL="448056" lvl="1" indent="0">
              <a:buNone/>
            </a:pPr>
            <a:r>
              <a:rPr lang="en-GB" dirty="0"/>
              <a:t>	</a:t>
            </a:r>
            <a:r>
              <a:rPr lang="en-GB" dirty="0" smtClean="0"/>
              <a:t>→ partial discharge and impulse test not included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79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HV cable consolidation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PS now using recent and modern technology cable. MTBF getting longer again  (from &lt;1 </a:t>
            </a:r>
            <a:r>
              <a:rPr lang="en-GB" dirty="0" err="1" smtClean="0"/>
              <a:t>yr</a:t>
            </a:r>
            <a:r>
              <a:rPr lang="en-GB" dirty="0" smtClean="0"/>
              <a:t> to several years).</a:t>
            </a:r>
          </a:p>
          <a:p>
            <a:r>
              <a:rPr lang="en-GB" dirty="0" smtClean="0"/>
              <a:t>SPS tunnel cables </a:t>
            </a:r>
            <a:r>
              <a:rPr lang="en-GB" dirty="0" smtClean="0"/>
              <a:t>are to </a:t>
            </a:r>
            <a:r>
              <a:rPr lang="en-GB" dirty="0" smtClean="0"/>
              <a:t>be </a:t>
            </a:r>
            <a:r>
              <a:rPr lang="en-GB" dirty="0" smtClean="0"/>
              <a:t>renewed</a:t>
            </a:r>
            <a:r>
              <a:rPr lang="en-GB" dirty="0" smtClean="0"/>
              <a:t>. Link between surface and tunnel (&gt; 40 </a:t>
            </a:r>
            <a:r>
              <a:rPr lang="en-GB" dirty="0" err="1" smtClean="0"/>
              <a:t>yrs</a:t>
            </a:r>
            <a:r>
              <a:rPr lang="en-GB" dirty="0" smtClean="0"/>
              <a:t> old) planned to be replaced at end of this decade.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891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CERN electrostatic septa inventory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Recent and ongoing developments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HV cable damage and replacement</a:t>
            </a:r>
          </a:p>
          <a:p>
            <a:pPr marL="550926" indent="-514350">
              <a:buFont typeface="+mj-lt"/>
              <a:buAutoNum type="arabicPeriod"/>
            </a:pPr>
            <a:r>
              <a:rPr lang="en-GB" b="1" dirty="0" smtClean="0"/>
              <a:t>Conclusions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Efforts on electrostatic septa diluted over time, also due to available time/resources. </a:t>
            </a:r>
          </a:p>
          <a:p>
            <a:r>
              <a:rPr lang="en-GB" dirty="0" smtClean="0"/>
              <a:t>In last 10 years </a:t>
            </a:r>
            <a:r>
              <a:rPr lang="en-GB" dirty="0"/>
              <a:t>e</a:t>
            </a:r>
            <a:r>
              <a:rPr lang="en-GB" dirty="0" smtClean="0"/>
              <a:t>fforts mainly focussed on HV cables to increase MTBF.</a:t>
            </a:r>
          </a:p>
          <a:p>
            <a:r>
              <a:rPr lang="en-GB" dirty="0" smtClean="0"/>
              <a:t>Efforts now directed to improve spark rate and reduce vacuum activity </a:t>
            </a:r>
            <a:r>
              <a:rPr lang="en-GB" smtClean="0"/>
              <a:t>on </a:t>
            </a:r>
            <a:r>
              <a:rPr lang="en-GB" smtClean="0"/>
              <a:t>SPS wire </a:t>
            </a:r>
            <a:r>
              <a:rPr lang="en-GB" dirty="0" smtClean="0"/>
              <a:t>septa with LHC beams.</a:t>
            </a:r>
          </a:p>
          <a:p>
            <a:r>
              <a:rPr lang="en-GB" dirty="0" smtClean="0"/>
              <a:t>Beam impedance being reduced for SPS septa. </a:t>
            </a:r>
          </a:p>
          <a:p>
            <a:r>
              <a:rPr lang="en-GB" dirty="0" smtClean="0"/>
              <a:t>Results of consolidation and upgrade efforts should be available to operation after LS2.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GB" dirty="0" smtClean="0"/>
              <a:t>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50926" indent="-514350">
              <a:buFont typeface="+mj-lt"/>
              <a:buAutoNum type="arabicPeriod"/>
            </a:pPr>
            <a:r>
              <a:rPr lang="en-GB" dirty="0" smtClean="0"/>
              <a:t>C. </a:t>
            </a:r>
            <a:r>
              <a:rPr lang="en-GB" dirty="0" err="1" smtClean="0"/>
              <a:t>Germain</a:t>
            </a:r>
            <a:r>
              <a:rPr lang="en-GB" dirty="0" smtClean="0"/>
              <a:t> et al., “Technical developments of the CERN electrostatic program”, 2</a:t>
            </a:r>
            <a:r>
              <a:rPr lang="en-GB" baseline="30000" dirty="0" smtClean="0"/>
              <a:t>nd</a:t>
            </a:r>
            <a:r>
              <a:rPr lang="en-GB" dirty="0" smtClean="0"/>
              <a:t> Int. </a:t>
            </a:r>
            <a:r>
              <a:rPr lang="en-GB" dirty="0" err="1" smtClean="0"/>
              <a:t>Symp</a:t>
            </a:r>
            <a:r>
              <a:rPr lang="en-GB" dirty="0" smtClean="0"/>
              <a:t>. On Insulation of High Voltages in Vacuum, p.279 -291, Boston (1966).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ECHA Annex XIV of REACH (authorisation list) of 11/1/2016: Sunset date Chromic acid, EC number 231-801-5: 21/9/2017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A. </a:t>
            </a:r>
            <a:r>
              <a:rPr lang="en-GB" dirty="0" err="1" smtClean="0"/>
              <a:t>Prost</a:t>
            </a:r>
            <a:r>
              <a:rPr lang="en-GB" dirty="0" smtClean="0"/>
              <a:t>, TE-ABT-SE Section meeting 4/5/2016, Indico.cern.ch/event/505577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G</a:t>
            </a:r>
            <a:r>
              <a:rPr lang="en-GB" dirty="0"/>
              <a:t>. Rumolo, “E-cloud build up simulations for ZS”, SPSU study group meeting, 22 April </a:t>
            </a:r>
            <a:r>
              <a:rPr lang="en-GB" dirty="0" smtClean="0"/>
              <a:t>2010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/>
              <a:t>B. Balhan, J. Borburgh, “Observations and measurements on the ZS during the SPS MD”, SUSG meeting 20 May 2010, </a:t>
            </a:r>
            <a:r>
              <a:rPr lang="en-GB" dirty="0" smtClean="0"/>
              <a:t>CERN </a:t>
            </a:r>
            <a:r>
              <a:rPr lang="en-GB" dirty="0" err="1" smtClean="0"/>
              <a:t>edms</a:t>
            </a:r>
            <a:r>
              <a:rPr lang="en-GB" dirty="0" smtClean="0"/>
              <a:t> 1079513</a:t>
            </a:r>
          </a:p>
          <a:p>
            <a:pPr marL="550926" indent="-514350">
              <a:buFont typeface="+mj-lt"/>
              <a:buAutoNum type="arabicPeriod"/>
            </a:pPr>
            <a:r>
              <a:rPr lang="en-GB" dirty="0" smtClean="0"/>
              <a:t>B. Balhan,</a:t>
            </a:r>
            <a:r>
              <a:rPr lang="en-GB" dirty="0"/>
              <a:t> TE-ABT-SE Section meeting 4/5/2016, Indico.cern.ch/event/505577</a:t>
            </a:r>
          </a:p>
          <a:p>
            <a:pPr marL="550926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6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530922"/>
            <a:ext cx="8226854" cy="940443"/>
          </a:xfrm>
        </p:spPr>
        <p:txBody>
          <a:bodyPr/>
          <a:lstStyle/>
          <a:p>
            <a:pPr algn="ctr"/>
            <a:r>
              <a:rPr lang="en-GB" dirty="0" smtClean="0"/>
              <a:t>Back up slides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879" y="251259"/>
            <a:ext cx="6635113" cy="936104"/>
          </a:xfrm>
        </p:spPr>
        <p:txBody>
          <a:bodyPr/>
          <a:lstStyle/>
          <a:p>
            <a:r>
              <a:rPr lang="en-GB" dirty="0" smtClean="0"/>
              <a:t>ZS HV circuit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2/6/2016</a:t>
            </a: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46925" y="1339714"/>
            <a:ext cx="2653572" cy="54458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0584" y="2411969"/>
            <a:ext cx="4587995" cy="296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lbow Connector 8"/>
          <p:cNvCxnSpPr>
            <a:stCxn id="8" idx="1"/>
            <a:endCxn id="10" idx="0"/>
          </p:cNvCxnSpPr>
          <p:nvPr/>
        </p:nvCxnSpPr>
        <p:spPr>
          <a:xfrm rot="10800000" flipV="1">
            <a:off x="1048004" y="3895373"/>
            <a:ext cx="1192581" cy="1681662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62527" y="5577035"/>
            <a:ext cx="170953" cy="273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Elbow Connector 10"/>
          <p:cNvCxnSpPr>
            <a:endCxn id="12" idx="0"/>
          </p:cNvCxnSpPr>
          <p:nvPr/>
        </p:nvCxnSpPr>
        <p:spPr>
          <a:xfrm>
            <a:off x="6643100" y="3803003"/>
            <a:ext cx="784010" cy="695517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185876" y="4498520"/>
            <a:ext cx="482468" cy="463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560176" y="4607194"/>
            <a:ext cx="723701" cy="21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 -220 kV</a:t>
            </a:r>
            <a:endParaRPr lang="en-GB" sz="1200" dirty="0"/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913798" y="6005473"/>
            <a:ext cx="651331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0"/>
          </p:cNvCxnSpPr>
          <p:nvPr/>
        </p:nvCxnSpPr>
        <p:spPr>
          <a:xfrm rot="16200000" flipH="1">
            <a:off x="6673634" y="5251996"/>
            <a:ext cx="15069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91071" y="6179352"/>
            <a:ext cx="24123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30763" y="6121393"/>
            <a:ext cx="3618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51379" y="6237312"/>
            <a:ext cx="1206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353728" y="6063433"/>
            <a:ext cx="115919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21" idx="0"/>
          </p:cNvCxnSpPr>
          <p:nvPr/>
        </p:nvCxnSpPr>
        <p:spPr>
          <a:xfrm rot="5400000" flipH="1" flipV="1">
            <a:off x="2559331" y="1974133"/>
            <a:ext cx="579597" cy="1918948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18425" y="3223406"/>
            <a:ext cx="142461" cy="273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621889" y="1658493"/>
            <a:ext cx="361851" cy="347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>
            <a:stCxn id="35" idx="0"/>
          </p:cNvCxnSpPr>
          <p:nvPr/>
        </p:nvCxnSpPr>
        <p:spPr>
          <a:xfrm rot="16200000" flipH="1" flipV="1">
            <a:off x="3553888" y="1915766"/>
            <a:ext cx="513292" cy="154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627678" y="5541795"/>
            <a:ext cx="361851" cy="347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>
            <a:stCxn id="24" idx="4"/>
          </p:cNvCxnSpPr>
          <p:nvPr/>
        </p:nvCxnSpPr>
        <p:spPr>
          <a:xfrm rot="5400000" flipH="1">
            <a:off x="3536854" y="5617804"/>
            <a:ext cx="537755" cy="57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726451" y="5078117"/>
            <a:ext cx="142461" cy="273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6" idx="0"/>
          </p:cNvCxnSpPr>
          <p:nvPr/>
        </p:nvCxnSpPr>
        <p:spPr>
          <a:xfrm rot="5400000" flipH="1" flipV="1">
            <a:off x="3340715" y="4617466"/>
            <a:ext cx="917618" cy="36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endCxn id="29" idx="2"/>
          </p:cNvCxnSpPr>
          <p:nvPr/>
        </p:nvCxnSpPr>
        <p:spPr>
          <a:xfrm rot="10800000">
            <a:off x="1889656" y="4540506"/>
            <a:ext cx="1908027" cy="421691"/>
          </a:xfrm>
          <a:prstGeom prst="bentConnector2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818425" y="4266681"/>
            <a:ext cx="142461" cy="273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/>
          <p:nvPr/>
        </p:nvCxnSpPr>
        <p:spPr>
          <a:xfrm rot="16200000" flipV="1">
            <a:off x="3279293" y="2976064"/>
            <a:ext cx="1050119" cy="561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26451" y="2180130"/>
            <a:ext cx="142461" cy="273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>
            <a:stCxn id="21" idx="2"/>
            <a:endCxn id="29" idx="0"/>
          </p:cNvCxnSpPr>
          <p:nvPr/>
        </p:nvCxnSpPr>
        <p:spPr>
          <a:xfrm rot="5400000">
            <a:off x="1504930" y="3881956"/>
            <a:ext cx="7694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0" idx="2"/>
          </p:cNvCxnSpPr>
          <p:nvPr/>
        </p:nvCxnSpPr>
        <p:spPr>
          <a:xfrm rot="5400000">
            <a:off x="965511" y="5930865"/>
            <a:ext cx="162497" cy="24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41772" y="5576989"/>
            <a:ext cx="725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 -6 kV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456401" y="1666839"/>
            <a:ext cx="723701" cy="21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 -3 kV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739128" y="2216761"/>
            <a:ext cx="723701" cy="21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 1MΩ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26586" y="5120308"/>
            <a:ext cx="723701" cy="21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 1MΩ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33481" y="4312580"/>
            <a:ext cx="727885" cy="42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 500MΩ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3481" y="3265594"/>
            <a:ext cx="727885" cy="42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 500MΩ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1390" y="5624789"/>
            <a:ext cx="607429" cy="21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R 100KΩ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45512" y="5495891"/>
            <a:ext cx="8221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727718" y="5635917"/>
            <a:ext cx="990990" cy="25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I ANODE</a:t>
            </a:r>
          </a:p>
        </p:txBody>
      </p:sp>
      <p:sp>
        <p:nvSpPr>
          <p:cNvPr id="43" name="Oval 42"/>
          <p:cNvSpPr/>
          <p:nvPr/>
        </p:nvSpPr>
        <p:spPr>
          <a:xfrm>
            <a:off x="1867637" y="5484763"/>
            <a:ext cx="40528" cy="3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>
            <a:endCxn id="24" idx="4"/>
          </p:cNvCxnSpPr>
          <p:nvPr/>
        </p:nvCxnSpPr>
        <p:spPr>
          <a:xfrm rot="5400000" flipH="1" flipV="1">
            <a:off x="3748760" y="5947949"/>
            <a:ext cx="118238" cy="14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125584" y="1692341"/>
            <a:ext cx="361851" cy="231839"/>
            <a:chOff x="4615890" y="617525"/>
            <a:chExt cx="457200" cy="3048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4692091" y="846125"/>
              <a:ext cx="3048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615890" y="769926"/>
              <a:ext cx="4572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768291" y="922325"/>
              <a:ext cx="1524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4768291" y="693725"/>
              <a:ext cx="1524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Elbow Connector 45"/>
          <p:cNvCxnSpPr/>
          <p:nvPr/>
        </p:nvCxnSpPr>
        <p:spPr>
          <a:xfrm rot="10800000">
            <a:off x="3818253" y="1666839"/>
            <a:ext cx="486812" cy="23184"/>
          </a:xfrm>
          <a:prstGeom prst="bentConnector4">
            <a:avLst>
              <a:gd name="adj1" fmla="val -1102"/>
              <a:gd name="adj2" fmla="val 85000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867637" y="3883625"/>
            <a:ext cx="40528" cy="3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G:\Departments\TE\Groups\ABT\Sections\SE\photos\Accelerateurs\SPS\LSS2\ZS\shut-down 2007-2008 retrait zs\IMG_26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30" y="1062303"/>
            <a:ext cx="2980870" cy="22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2132857"/>
            <a:ext cx="3167496" cy="3293244"/>
          </a:xfrm>
          <a:prstGeom prst="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238480" y="2134970"/>
            <a:ext cx="2196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rgbClr val="FF0000"/>
                </a:solidFill>
              </a:rPr>
              <a:t>Itrap</a:t>
            </a:r>
            <a:r>
              <a:rPr lang="en-GB" sz="1200" dirty="0" smtClean="0">
                <a:solidFill>
                  <a:srgbClr val="FF0000"/>
                </a:solidFill>
              </a:rPr>
              <a:t> box under ZS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53" name="Footer Placeholder 4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ZS Improvement ABTEF 19/07/13</a:t>
            </a:r>
            <a:endParaRPr lang="en-GB" dirty="0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8068517" y="5748174"/>
            <a:ext cx="76064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→</a:t>
            </a:r>
            <a:r>
              <a:rPr lang="en-GB" dirty="0" smtClean="0">
                <a:hlinkClick r:id="rId4" action="ppaction://hlinksldjump"/>
              </a:rPr>
              <a:t>1</a:t>
            </a:r>
            <a:r>
              <a:rPr lang="en-GB" dirty="0"/>
              <a:t>6</a:t>
            </a: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b="1774"/>
          <a:stretch>
            <a:fillRect/>
          </a:stretch>
        </p:blipFill>
        <p:spPr bwMode="auto">
          <a:xfrm>
            <a:off x="3143250" y="904875"/>
            <a:ext cx="5797583" cy="444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3505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‘Retracted’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1600" y="3733800"/>
            <a:ext cx="26670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667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‘In beam’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66800" y="2819400"/>
            <a:ext cx="27432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66800" y="2819400"/>
            <a:ext cx="38100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4495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Little conditioning effect observed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14600" y="3657600"/>
            <a:ext cx="30480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1450" y="6257925"/>
            <a:ext cx="897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NB: LHC25 beam wasn’t at the nominal settings as yet (1 batch, 60 bunches, RF not nominal).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ZS Vacuum activity as a function of beam position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88936" y="6565392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Edms n°1077335</a:t>
            </a:r>
            <a:endParaRPr lang="fr-FR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742064" cy="68929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81775" y="3371850"/>
            <a:ext cx="942975" cy="369332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FF"/>
                </a:solidFill>
              </a:rPr>
              <a:t>SEH23</a:t>
            </a:r>
            <a:endParaRPr lang="en-GB" dirty="0">
              <a:solidFill>
                <a:srgbClr val="FF00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019800" y="3741182"/>
            <a:ext cx="1019175" cy="440293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24175" y="4972050"/>
            <a:ext cx="942975" cy="369332"/>
          </a:xfrm>
          <a:prstGeom prst="rect">
            <a:avLst/>
          </a:prstGeom>
          <a:noFill/>
          <a:ln w="28575"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SEH10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90963" y="4829175"/>
            <a:ext cx="980070" cy="292060"/>
          </a:xfrm>
          <a:prstGeom prst="straightConnector1">
            <a:avLst/>
          </a:prstGeom>
          <a:ln>
            <a:solidFill>
              <a:srgbClr val="3366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57375" y="4602718"/>
            <a:ext cx="942975" cy="369332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63300"/>
                </a:solidFill>
              </a:rPr>
              <a:t>SEH31</a:t>
            </a:r>
            <a:endParaRPr lang="en-GB" dirty="0">
              <a:solidFill>
                <a:srgbClr val="6633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24163" y="4459843"/>
            <a:ext cx="2214562" cy="292060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826" y="2678643"/>
            <a:ext cx="1028700" cy="369332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63300"/>
                </a:solidFill>
              </a:rPr>
              <a:t>(5 x) ZS</a:t>
            </a:r>
            <a:endParaRPr lang="en-GB" dirty="0">
              <a:solidFill>
                <a:srgbClr val="6633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57338" y="2535768"/>
            <a:ext cx="2309812" cy="292060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3025" y="3420522"/>
            <a:ext cx="1028700" cy="369332"/>
          </a:xfrm>
          <a:prstGeom prst="rect">
            <a:avLst/>
          </a:prstGeom>
          <a:noFill/>
          <a:ln w="28575"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63300"/>
                </a:solidFill>
              </a:rPr>
              <a:t>ZSTF</a:t>
            </a:r>
            <a:endParaRPr lang="en-GB" dirty="0">
              <a:solidFill>
                <a:srgbClr val="6633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371725" y="3277587"/>
            <a:ext cx="2309812" cy="331278"/>
          </a:xfrm>
          <a:prstGeom prst="straightConnector1">
            <a:avLst/>
          </a:prstGeom>
          <a:ln>
            <a:solidFill>
              <a:srgbClr val="9966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image001"/>
          <p:cNvPicPr>
            <a:picLocks noChangeAspect="1" noChangeArrowheads="1"/>
          </p:cNvPicPr>
          <p:nvPr/>
        </p:nvPicPr>
        <p:blipFill>
          <a:blip r:embed="rId2" cstate="print"/>
          <a:srcRect l="1054" t="2043" r="13699" b="2043"/>
          <a:stretch>
            <a:fillRect/>
          </a:stretch>
        </p:blipFill>
        <p:spPr bwMode="auto">
          <a:xfrm>
            <a:off x="3640327" y="1028367"/>
            <a:ext cx="5366835" cy="311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1075372"/>
            <a:ext cx="3114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night of 29/4/2010 4 batches of 72 bunches were taken with nominal beam parameters (from 12:40 am onwards) . </a:t>
            </a:r>
          </a:p>
          <a:p>
            <a:endParaRPr lang="en-GB" dirty="0" smtClean="0"/>
          </a:p>
          <a:p>
            <a:r>
              <a:rPr lang="en-GB" dirty="0" smtClean="0"/>
              <a:t>The main voltage was kept at -7 kV, </a:t>
            </a:r>
            <a:r>
              <a:rPr lang="en-GB" dirty="0" err="1" smtClean="0"/>
              <a:t>Itrap</a:t>
            </a:r>
            <a:r>
              <a:rPr lang="en-GB" dirty="0" smtClean="0"/>
              <a:t> voltage at -3, -6 kV.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981825" y="219075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RF voltage increased to 7MV as from here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7210426" y="666750"/>
            <a:ext cx="619125" cy="504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512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Repeated high intensity cycles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23825" y="4533900"/>
            <a:ext cx="876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beam parameters were more difficult to sustain  the beam setting used before. The vacuum levels degraded a factor 10.</a:t>
            </a:r>
          </a:p>
          <a:p>
            <a:endParaRPr lang="en-GB" dirty="0" smtClean="0"/>
          </a:p>
          <a:p>
            <a:r>
              <a:rPr lang="en-GB" dirty="0" smtClean="0"/>
              <a:t>Running several hours does not show any further degradation of vacuum in ZS. </a:t>
            </a:r>
          </a:p>
          <a:p>
            <a:endParaRPr lang="en-US" dirty="0" smtClean="0"/>
          </a:p>
          <a:p>
            <a:r>
              <a:rPr lang="en-US" dirty="0" smtClean="0"/>
              <a:t>Applying a higher voltage to the main gap did not yield a further reduction of the vacuum  levels.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8936" y="6565392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Edms n°1077335</a:t>
            </a:r>
            <a:endParaRPr lang="fr-FR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13"/>
            <a:ext cx="8226854" cy="940443"/>
          </a:xfrm>
        </p:spPr>
        <p:txBody>
          <a:bodyPr>
            <a:normAutofit/>
          </a:bodyPr>
          <a:lstStyle/>
          <a:p>
            <a:r>
              <a:rPr lang="en-GB" sz="4800" dirty="0" smtClean="0"/>
              <a:t>New RF Screen under study  </a:t>
            </a:r>
            <a:endParaRPr lang="en-GB" sz="4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9609" y="5761772"/>
            <a:ext cx="2895600" cy="365125"/>
          </a:xfrm>
        </p:spPr>
        <p:txBody>
          <a:bodyPr/>
          <a:lstStyle/>
          <a:p>
            <a:r>
              <a:rPr lang="en-GB" smtClean="0"/>
              <a:t>Slow extraction workshop Sarmstadt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A9753D-38B9-4E67-AE11-8EF06FA7F83B}" type="slidenum">
              <a:rPr lang="en-GB" smtClean="0"/>
              <a:t>41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" y="873578"/>
            <a:ext cx="4665472" cy="2639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884" r="13160"/>
          <a:stretch/>
        </p:blipFill>
        <p:spPr>
          <a:xfrm>
            <a:off x="4828756" y="956256"/>
            <a:ext cx="2983831" cy="2639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5735" t="20008" r="22482" b="11149"/>
          <a:stretch/>
        </p:blipFill>
        <p:spPr>
          <a:xfrm>
            <a:off x="3641458" y="4155519"/>
            <a:ext cx="2211311" cy="1663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7476" t="452" r="41610" b="2509"/>
          <a:stretch/>
        </p:blipFill>
        <p:spPr>
          <a:xfrm>
            <a:off x="6654445" y="3654621"/>
            <a:ext cx="1689042" cy="2368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9766" t="8041" r="22984" b="8840"/>
          <a:stretch/>
        </p:blipFill>
        <p:spPr>
          <a:xfrm>
            <a:off x="242720" y="3542261"/>
            <a:ext cx="2597062" cy="258463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969335" y="4909930"/>
            <a:ext cx="360274" cy="20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9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" y="233492"/>
            <a:ext cx="8809122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1. CERN electrostatic septa inventory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642534"/>
              </p:ext>
            </p:extLst>
          </p:nvPr>
        </p:nvGraphicFramePr>
        <p:xfrm>
          <a:off x="1" y="1188056"/>
          <a:ext cx="9144001" cy="420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6604"/>
                <a:gridCol w="679374"/>
                <a:gridCol w="709863"/>
                <a:gridCol w="890337"/>
                <a:gridCol w="986589"/>
                <a:gridCol w="1022685"/>
                <a:gridCol w="962526"/>
                <a:gridCol w="757989"/>
                <a:gridCol w="1130969"/>
                <a:gridCol w="1167065"/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U</a:t>
                      </a:r>
                      <a:r>
                        <a:rPr lang="en-GB" sz="1600" baseline="-25000" dirty="0" err="1" smtClean="0"/>
                        <a:t>nom</a:t>
                      </a:r>
                      <a:r>
                        <a:rPr lang="en-GB" sz="1600" baseline="0" dirty="0" smtClean="0"/>
                        <a:t> [kV]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U</a:t>
                      </a:r>
                      <a:r>
                        <a:rPr lang="en-GB" sz="1600" baseline="-25000" dirty="0" err="1" smtClean="0"/>
                        <a:t>peak</a:t>
                      </a:r>
                      <a:r>
                        <a:rPr lang="en-GB" sz="1600" baseline="-25000" dirty="0" smtClean="0"/>
                        <a:t> </a:t>
                      </a:r>
                      <a:r>
                        <a:rPr lang="en-GB" sz="1600" baseline="0" dirty="0" smtClean="0"/>
                        <a:t>[kV]</a:t>
                      </a:r>
                      <a:endParaRPr lang="en-GB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 smtClean="0"/>
                        <a:t>E</a:t>
                      </a:r>
                      <a:r>
                        <a:rPr lang="en-GB" sz="1600" baseline="-25000" dirty="0" err="1" smtClean="0"/>
                        <a:t>nom</a:t>
                      </a:r>
                      <a:r>
                        <a:rPr lang="en-GB" sz="1600" dirty="0" smtClean="0"/>
                        <a:t> [MV/m]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Gap </a:t>
                      </a:r>
                      <a:r>
                        <a:rPr lang="en-GB" sz="1600" baseline="-25000" dirty="0" smtClean="0"/>
                        <a:t>nom.</a:t>
                      </a:r>
                      <a:r>
                        <a:rPr lang="en-GB" sz="1600" baseline="0" dirty="0" smtClean="0"/>
                        <a:t> [mm]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Cathode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length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Vacuum [mbar]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Bake out</a:t>
                      </a:r>
                    </a:p>
                    <a:p>
                      <a:r>
                        <a:rPr lang="en-GB" sz="1600" dirty="0" smtClean="0"/>
                        <a:t>[°C]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Cathode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Septum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LEIR,</a:t>
                      </a:r>
                      <a:r>
                        <a:rPr lang="en-GB" sz="1600" baseline="0" dirty="0" smtClean="0"/>
                        <a:t> SEH10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70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1.8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40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720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-12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600" kern="1200" dirty="0" smtClean="0"/>
                        <a:t>300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600" kern="1200" dirty="0" err="1" smtClean="0"/>
                        <a:t>Ti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600" kern="1200" dirty="0" smtClean="0"/>
                        <a:t>Mo foil</a:t>
                      </a:r>
                    </a:p>
                    <a:p>
                      <a:pPr marL="0" algn="l" rtl="0" eaLnBrk="1" latinLnBrk="0" hangingPunct="1"/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µm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PS, SEH23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170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250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778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-9</a:t>
                      </a:r>
                      <a:endParaRPr lang="en-GB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600" kern="1200" dirty="0" smtClean="0"/>
                        <a:t>90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600" kern="1200" dirty="0" smtClean="0"/>
                        <a:t>Al (</a:t>
                      </a:r>
                      <a:r>
                        <a:rPr kumimoji="0" lang="en-GB" sz="1600" kern="1200" dirty="0" err="1" smtClean="0"/>
                        <a:t>s.a</a:t>
                      </a:r>
                      <a:r>
                        <a:rPr kumimoji="0" lang="en-GB" sz="1600" kern="1200" dirty="0" smtClean="0"/>
                        <a:t>)*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Mo foil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µm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PS, SEH31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250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1850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-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Al (</a:t>
                      </a:r>
                      <a:r>
                        <a:rPr kumimoji="0" lang="en-GB" sz="1600" kern="1200" dirty="0" err="1" smtClean="0"/>
                        <a:t>c.a</a:t>
                      </a:r>
                      <a:r>
                        <a:rPr kumimoji="0" lang="en-GB" sz="1600" kern="1200" dirty="0" smtClean="0"/>
                        <a:t>)**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Mo foil</a:t>
                      </a:r>
                      <a:r>
                        <a:rPr kumimoji="0" lang="en-GB" sz="1600" kern="1200" baseline="0" dirty="0" smtClean="0"/>
                        <a:t> </a:t>
                      </a: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µm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SPS, ZS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3000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90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Al (</a:t>
                      </a:r>
                      <a:r>
                        <a:rPr kumimoji="0" lang="en-GB" sz="1600" kern="1200" dirty="0" err="1" smtClean="0"/>
                        <a:t>c.a</a:t>
                      </a:r>
                      <a:r>
                        <a:rPr kumimoji="0" lang="en-GB" sz="1600" kern="1200" dirty="0" smtClean="0"/>
                        <a:t>)**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err="1" smtClean="0"/>
                        <a:t>WRe</a:t>
                      </a:r>
                      <a:r>
                        <a:rPr kumimoji="0" lang="en-GB" sz="1600" kern="1200" dirty="0" smtClean="0"/>
                        <a:t> wire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SPS,</a:t>
                      </a:r>
                      <a:r>
                        <a:rPr lang="en-GB" sz="1600" baseline="0" dirty="0" smtClean="0"/>
                        <a:t> ZSTF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11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3000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10</a:t>
                      </a:r>
                      <a:r>
                        <a:rPr lang="en-GB" sz="1600" baseline="30000" dirty="0" smtClean="0"/>
                        <a:t>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90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/>
                        <a:t>Al (</a:t>
                      </a:r>
                      <a:r>
                        <a:rPr kumimoji="0" lang="en-GB" sz="1600" kern="1200" dirty="0" err="1" smtClean="0"/>
                        <a:t>c.a</a:t>
                      </a:r>
                      <a:r>
                        <a:rPr kumimoji="0" lang="en-GB" sz="1600" kern="1200" dirty="0" smtClean="0"/>
                        <a:t>)**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err="1" smtClean="0"/>
                        <a:t>WRe</a:t>
                      </a:r>
                      <a:r>
                        <a:rPr kumimoji="0" lang="en-GB" sz="1600" kern="1200" dirty="0" smtClean="0"/>
                        <a:t> wire</a:t>
                      </a:r>
                      <a:endParaRPr kumimoji="0" lang="en-GB" sz="16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kern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875" y="5432086"/>
            <a:ext cx="823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*</a:t>
            </a:r>
            <a:r>
              <a:rPr lang="en-GB" dirty="0" err="1" smtClean="0"/>
              <a:t>c.a</a:t>
            </a:r>
            <a:r>
              <a:rPr lang="en-GB" dirty="0" smtClean="0"/>
              <a:t>: chromic acid </a:t>
            </a:r>
            <a:r>
              <a:rPr lang="en-GB" dirty="0" err="1" smtClean="0"/>
              <a:t>anodisation</a:t>
            </a:r>
            <a:r>
              <a:rPr lang="en-GB" dirty="0" smtClean="0"/>
              <a:t>, **</a:t>
            </a:r>
            <a:r>
              <a:rPr lang="en-GB" dirty="0" err="1" smtClean="0"/>
              <a:t>s.a</a:t>
            </a:r>
            <a:r>
              <a:rPr lang="en-GB" dirty="0" smtClean="0"/>
              <a:t>: sulphuric acid </a:t>
            </a:r>
            <a:r>
              <a:rPr lang="en-GB" dirty="0" err="1" smtClean="0"/>
              <a:t>anodisation</a:t>
            </a:r>
            <a:endParaRPr lang="en-GB" dirty="0" smtClean="0"/>
          </a:p>
          <a:p>
            <a:r>
              <a:rPr lang="en-GB" dirty="0" err="1" smtClean="0"/>
              <a:t>U</a:t>
            </a:r>
            <a:r>
              <a:rPr lang="en-GB" baseline="-25000" dirty="0" err="1" smtClean="0"/>
              <a:t>peak</a:t>
            </a:r>
            <a:r>
              <a:rPr lang="en-GB" dirty="0" smtClean="0"/>
              <a:t> used for conditioning prior to operation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9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853" y="1570366"/>
            <a:ext cx="4111947" cy="2907527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83853" y="118098"/>
            <a:ext cx="6153150" cy="802304"/>
          </a:xfrm>
        </p:spPr>
        <p:txBody>
          <a:bodyPr>
            <a:normAutofit/>
          </a:bodyPr>
          <a:lstStyle/>
          <a:p>
            <a:r>
              <a:rPr lang="en-GB" sz="4000" dirty="0" smtClean="0"/>
              <a:t>Layout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78" y="1525062"/>
            <a:ext cx="3835400" cy="2876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6025" y="76755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Ti</a:t>
            </a:r>
            <a:r>
              <a:rPr lang="en-GB" dirty="0" smtClean="0">
                <a:solidFill>
                  <a:srgbClr val="FF0000"/>
                </a:solidFill>
              </a:rPr>
              <a:t> cathode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05125" y="1168490"/>
            <a:ext cx="168839" cy="1269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4" idx="2"/>
          </p:cNvCxnSpPr>
          <p:nvPr/>
        </p:nvCxnSpPr>
        <p:spPr>
          <a:xfrm>
            <a:off x="7790968" y="1460053"/>
            <a:ext cx="317192" cy="1081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7911" y="441053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Septum foil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63223" y="3142824"/>
            <a:ext cx="175227" cy="1351123"/>
          </a:xfrm>
          <a:prstGeom prst="straightConnector1">
            <a:avLst/>
          </a:prstGeom>
          <a:ln>
            <a:solidFill>
              <a:srgbClr val="0055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1275" y="480743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Septum wires</a:t>
            </a:r>
            <a:endParaRPr lang="en-GB" dirty="0"/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>
          <a:xfrm flipV="1">
            <a:off x="7182517" y="3152775"/>
            <a:ext cx="389858" cy="1654662"/>
          </a:xfrm>
          <a:prstGeom prst="straightConnector1">
            <a:avLst/>
          </a:prstGeom>
          <a:ln>
            <a:solidFill>
              <a:srgbClr val="0055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04889" y="4512192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Ion trap electrodes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24" idx="0"/>
          </p:cNvCxnSpPr>
          <p:nvPr/>
        </p:nvCxnSpPr>
        <p:spPr>
          <a:xfrm flipV="1">
            <a:off x="5743114" y="3516750"/>
            <a:ext cx="771986" cy="99544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743114" y="2908450"/>
            <a:ext cx="543386" cy="15854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527010" y="813722"/>
            <a:ext cx="2527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AL (chromic anodised) cathode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600200" y="5195819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B050"/>
                </a:solidFill>
              </a:rPr>
              <a:t>Remote displacement systems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41" name="Straight Arrow Connector 40"/>
          <p:cNvCxnSpPr>
            <a:stCxn id="37" idx="0"/>
          </p:cNvCxnSpPr>
          <p:nvPr/>
        </p:nvCxnSpPr>
        <p:spPr>
          <a:xfrm flipH="1" flipV="1">
            <a:off x="638175" y="4014471"/>
            <a:ext cx="2200275" cy="11813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7" idx="0"/>
          </p:cNvCxnSpPr>
          <p:nvPr/>
        </p:nvCxnSpPr>
        <p:spPr>
          <a:xfrm flipV="1">
            <a:off x="2838450" y="3044365"/>
            <a:ext cx="1521159" cy="215145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58639" y="109072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HV deflectors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49" name="Straight Arrow Connector 48"/>
          <p:cNvCxnSpPr>
            <a:stCxn id="45" idx="2"/>
          </p:cNvCxnSpPr>
          <p:nvPr/>
        </p:nvCxnSpPr>
        <p:spPr>
          <a:xfrm>
            <a:off x="1377789" y="1460053"/>
            <a:ext cx="623718" cy="61420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>
            <a:off x="1377789" y="1460053"/>
            <a:ext cx="1285434" cy="21921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40608" y="1119237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HV deflectors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73" name="Straight Arrow Connector 72"/>
          <p:cNvCxnSpPr>
            <a:stCxn id="72" idx="2"/>
          </p:cNvCxnSpPr>
          <p:nvPr/>
        </p:nvCxnSpPr>
        <p:spPr>
          <a:xfrm>
            <a:off x="5759758" y="1488569"/>
            <a:ext cx="1678456" cy="42108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2" idx="2"/>
          </p:cNvCxnSpPr>
          <p:nvPr/>
        </p:nvCxnSpPr>
        <p:spPr>
          <a:xfrm>
            <a:off x="5759758" y="1488569"/>
            <a:ext cx="1261268" cy="106756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-8857"/>
            <a:ext cx="8226854" cy="940443"/>
          </a:xfrm>
        </p:spPr>
        <p:txBody>
          <a:bodyPr/>
          <a:lstStyle/>
          <a:p>
            <a:r>
              <a:rPr lang="en-GB" dirty="0" smtClean="0"/>
              <a:t>Septum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68" y="931586"/>
            <a:ext cx="5630564" cy="5166182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GB" u="sng" dirty="0" smtClean="0"/>
              <a:t>Mo Foil</a:t>
            </a:r>
          </a:p>
          <a:p>
            <a:pPr marL="36576" indent="0">
              <a:buNone/>
            </a:pPr>
            <a:r>
              <a:rPr lang="en-GB" sz="2400" dirty="0" smtClean="0"/>
              <a:t>Welded to fixation (bake-able 300°C)</a:t>
            </a:r>
          </a:p>
          <a:p>
            <a:pPr marL="36576" indent="0">
              <a:buNone/>
            </a:pPr>
            <a:r>
              <a:rPr lang="en-GB" sz="2400" dirty="0" smtClean="0"/>
              <a:t>Clamped </a:t>
            </a:r>
            <a:r>
              <a:rPr lang="en-GB" sz="2400" dirty="0" smtClean="0"/>
              <a:t>(bake-able </a:t>
            </a:r>
            <a:r>
              <a:rPr lang="en-GB" sz="2400" dirty="0"/>
              <a:t>120 °</a:t>
            </a:r>
            <a:r>
              <a:rPr lang="en-GB" sz="2400" dirty="0" smtClean="0"/>
              <a:t>C)</a:t>
            </a:r>
            <a:endParaRPr lang="en-GB" sz="2400" dirty="0" smtClean="0"/>
          </a:p>
          <a:p>
            <a:pPr marL="36576" indent="0">
              <a:buNone/>
            </a:pPr>
            <a:endParaRPr lang="en-GB" sz="2400" dirty="0" smtClean="0"/>
          </a:p>
          <a:p>
            <a:pPr marL="36576" indent="0">
              <a:buNone/>
            </a:pPr>
            <a:endParaRPr lang="en-GB" sz="2400" dirty="0" smtClean="0"/>
          </a:p>
          <a:p>
            <a:pPr marL="36576" indent="0">
              <a:buNone/>
            </a:pPr>
            <a:endParaRPr lang="en-GB" sz="2400" dirty="0"/>
          </a:p>
          <a:p>
            <a:pPr marL="36576" indent="0">
              <a:buNone/>
            </a:pPr>
            <a:r>
              <a:rPr lang="en-GB" u="sng" dirty="0" err="1" smtClean="0"/>
              <a:t>Wre</a:t>
            </a:r>
            <a:r>
              <a:rPr lang="en-GB" u="sng" dirty="0" smtClean="0"/>
              <a:t> wire</a:t>
            </a:r>
          </a:p>
          <a:p>
            <a:pPr marL="36576" indent="0">
              <a:buNone/>
            </a:pPr>
            <a:r>
              <a:rPr lang="en-GB" sz="2400" dirty="0" smtClean="0"/>
              <a:t>Purchased @ </a:t>
            </a:r>
            <a:r>
              <a:rPr lang="en-GB" sz="2400" dirty="0" smtClean="0"/>
              <a:t>ø120 µm.</a:t>
            </a:r>
          </a:p>
          <a:p>
            <a:pPr marL="36576" indent="0">
              <a:buNone/>
            </a:pPr>
            <a:r>
              <a:rPr lang="en-GB" sz="2400" dirty="0" smtClean="0"/>
              <a:t>Chemically polished to desired diameter (</a:t>
            </a:r>
            <a:r>
              <a:rPr lang="en-GB" sz="2400" dirty="0" smtClean="0"/>
              <a:t>60 µm </a:t>
            </a:r>
            <a:r>
              <a:rPr lang="en-GB" sz="2400" dirty="0" smtClean="0"/>
              <a:t>or 100 µm) to remove incrusted graphite particles </a:t>
            </a:r>
            <a:r>
              <a:rPr lang="en-GB" sz="2400" dirty="0" smtClean="0"/>
              <a:t>from </a:t>
            </a:r>
            <a:r>
              <a:rPr lang="en-GB" sz="2400" dirty="0" smtClean="0"/>
              <a:t>wire drawing </a:t>
            </a:r>
            <a:r>
              <a:rPr lang="en-GB" sz="2400" dirty="0" smtClean="0"/>
              <a:t>process. </a:t>
            </a:r>
            <a:endParaRPr lang="en-GB" sz="2400" dirty="0" smtClean="0"/>
          </a:p>
          <a:p>
            <a:pPr marL="36576" indent="0">
              <a:buNone/>
            </a:pPr>
            <a:endParaRPr lang="en-GB" sz="2400" u="sng" dirty="0" smtClean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35462" r="45743" b="36603"/>
          <a:stretch/>
        </p:blipFill>
        <p:spPr>
          <a:xfrm>
            <a:off x="6277234" y="2173530"/>
            <a:ext cx="2866768" cy="1816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13418" r="27348" b="32232"/>
          <a:stretch/>
        </p:blipFill>
        <p:spPr>
          <a:xfrm rot="16200000">
            <a:off x="6678181" y="-409803"/>
            <a:ext cx="2064874" cy="286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34" y="4186591"/>
            <a:ext cx="2866766" cy="19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6" y="842425"/>
            <a:ext cx="5361830" cy="4021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6" y="5244"/>
            <a:ext cx="8226854" cy="940443"/>
          </a:xfrm>
        </p:spPr>
        <p:txBody>
          <a:bodyPr/>
          <a:lstStyle/>
          <a:p>
            <a:r>
              <a:rPr lang="en-GB" dirty="0" smtClean="0"/>
              <a:t>Scale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4486" y="4924829"/>
            <a:ext cx="480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 ZS on common girder installed in the SPS</a:t>
            </a:r>
          </a:p>
          <a:p>
            <a:r>
              <a:rPr lang="en-GB" dirty="0"/>
              <a:t> </a:t>
            </a:r>
            <a:r>
              <a:rPr lang="en-GB" dirty="0" smtClean="0"/>
              <a:t>&gt;15 meters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67" y="3120209"/>
            <a:ext cx="4030134" cy="302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80912" y="5516312"/>
            <a:ext cx="293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SEH10 installed in LEIR</a:t>
            </a:r>
          </a:p>
          <a:p>
            <a:pPr algn="r"/>
            <a:r>
              <a:rPr lang="en-GB" dirty="0" smtClean="0"/>
              <a:t>&lt; 1 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7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06" y="405585"/>
            <a:ext cx="3714750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HV generation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 err="1" smtClean="0"/>
              <a:t>Cockroft</a:t>
            </a:r>
            <a:r>
              <a:rPr lang="en-GB" dirty="0" smtClean="0"/>
              <a:t> Walton stages </a:t>
            </a:r>
          </a:p>
          <a:p>
            <a:pPr marL="36576" indent="0">
              <a:buNone/>
            </a:pPr>
            <a:endParaRPr lang="en-GB" dirty="0"/>
          </a:p>
          <a:p>
            <a:pPr marL="36576" indent="0" algn="ctr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2/6/2016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Slow extraction workshop Sarmstadt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2" y="2329453"/>
            <a:ext cx="5086994" cy="38152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6105" y="4235669"/>
            <a:ext cx="327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Max. output: </a:t>
            </a:r>
            <a:r>
              <a:rPr lang="en-GB" dirty="0" smtClean="0"/>
              <a:t>300 </a:t>
            </a:r>
            <a:r>
              <a:rPr lang="en-GB" dirty="0"/>
              <a:t>kV</a:t>
            </a:r>
            <a:r>
              <a:rPr lang="en-GB" dirty="0" smtClean="0"/>
              <a:t>, 10 mA,</a:t>
            </a:r>
          </a:p>
          <a:p>
            <a:r>
              <a:rPr lang="en-GB" dirty="0" smtClean="0"/>
              <a:t>Ripple: </a:t>
            </a:r>
            <a:r>
              <a:rPr lang="en-GB" dirty="0"/>
              <a:t>&lt;5 × ±</a:t>
            </a:r>
            <a:r>
              <a:rPr lang="en-GB" dirty="0" smtClean="0"/>
              <a:t>10</a:t>
            </a:r>
            <a:r>
              <a:rPr lang="en-GB" baseline="30000" dirty="0" smtClean="0"/>
              <a:t>-4</a:t>
            </a:r>
            <a:r>
              <a:rPr lang="en-GB" dirty="0"/>
              <a:t>,</a:t>
            </a:r>
            <a:endParaRPr lang="en-GB" dirty="0" smtClean="0"/>
          </a:p>
          <a:p>
            <a:r>
              <a:rPr lang="en-GB" dirty="0"/>
              <a:t>total voltage </a:t>
            </a:r>
            <a:r>
              <a:rPr lang="en-GB" dirty="0" smtClean="0"/>
              <a:t>error: </a:t>
            </a:r>
            <a:r>
              <a:rPr lang="en-GB" dirty="0" smtClean="0"/>
              <a:t>&lt;</a:t>
            </a:r>
            <a:r>
              <a:rPr lang="en-GB" dirty="0" smtClean="0"/>
              <a:t>10</a:t>
            </a:r>
            <a:r>
              <a:rPr lang="en-GB" baseline="30000" dirty="0" smtClean="0"/>
              <a:t>-3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6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</Template>
  <TotalTime>5376</TotalTime>
  <Words>2459</Words>
  <Application>Microsoft Office PowerPoint</Application>
  <PresentationFormat>On-screen Show (4:3)</PresentationFormat>
  <Paragraphs>475</Paragraphs>
  <Slides>41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CERNCorporate4-3</vt:lpstr>
      <vt:lpstr>PowerPoint Presentation</vt:lpstr>
      <vt:lpstr>Electrostatic septa design and development at CERN</vt:lpstr>
      <vt:lpstr>Outline</vt:lpstr>
      <vt:lpstr>PowerPoint Presentation</vt:lpstr>
      <vt:lpstr>1. CERN electrostatic septa inventory</vt:lpstr>
      <vt:lpstr>Layout</vt:lpstr>
      <vt:lpstr>Septum material</vt:lpstr>
      <vt:lpstr>Scale</vt:lpstr>
      <vt:lpstr>HV generation</vt:lpstr>
      <vt:lpstr>Outline</vt:lpstr>
      <vt:lpstr>2. Recent and ongoing developments</vt:lpstr>
      <vt:lpstr>I. Tests on anodisation of HV elements</vt:lpstr>
      <vt:lpstr>HV Conditioning of SEH23 with Al (s.a.) cathode </vt:lpstr>
      <vt:lpstr>Maximum field tests</vt:lpstr>
      <vt:lpstr>II. HV feedthrough insulation </vt:lpstr>
      <vt:lpstr>II. ZS behaviour observed with LHC beams</vt:lpstr>
      <vt:lpstr>Electron-cloud</vt:lpstr>
      <vt:lpstr>Anode support 3D field</vt:lpstr>
      <vt:lpstr>Origin of e-cloud</vt:lpstr>
      <vt:lpstr>Multi-cycling</vt:lpstr>
      <vt:lpstr>ZS main and ion trap voltage cycling</vt:lpstr>
      <vt:lpstr>Test with solenoid at ZSTF</vt:lpstr>
      <vt:lpstr>Increase of vacuum pumping </vt:lpstr>
      <vt:lpstr>Upgraded ZS layout</vt:lpstr>
      <vt:lpstr>III. Beam impedance reduction</vt:lpstr>
      <vt:lpstr>ZS beam impedance reduction</vt:lpstr>
      <vt:lpstr>Impedance measurements</vt:lpstr>
      <vt:lpstr>IV. Beam loss reduction: improved septum positioning </vt:lpstr>
      <vt:lpstr>Outline</vt:lpstr>
      <vt:lpstr>3. HV cable damage and replacement</vt:lpstr>
      <vt:lpstr>Challenges with newly produced cables</vt:lpstr>
      <vt:lpstr>Cable specifications</vt:lpstr>
      <vt:lpstr>CERN HV cable consolidation</vt:lpstr>
      <vt:lpstr>Outline</vt:lpstr>
      <vt:lpstr>4. Conclusions</vt:lpstr>
      <vt:lpstr>References</vt:lpstr>
      <vt:lpstr>Back up slides</vt:lpstr>
      <vt:lpstr>ZS HV circuit</vt:lpstr>
      <vt:lpstr>ZS Vacuum activity as a function of beam position</vt:lpstr>
      <vt:lpstr>Repeated high intensity cycles</vt:lpstr>
      <vt:lpstr>New RF Screen under study  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Borburgh</dc:creator>
  <cp:lastModifiedBy>Jan Borburgh</cp:lastModifiedBy>
  <cp:revision>74</cp:revision>
  <dcterms:created xsi:type="dcterms:W3CDTF">2016-05-09T07:25:01Z</dcterms:created>
  <dcterms:modified xsi:type="dcterms:W3CDTF">2016-06-01T19:48:04Z</dcterms:modified>
</cp:coreProperties>
</file>