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94" r:id="rId2"/>
    <p:sldId id="460" r:id="rId3"/>
    <p:sldId id="403" r:id="rId4"/>
    <p:sldId id="395" r:id="rId5"/>
    <p:sldId id="329" r:id="rId6"/>
    <p:sldId id="398" r:id="rId7"/>
    <p:sldId id="456" r:id="rId8"/>
    <p:sldId id="397" r:id="rId9"/>
    <p:sldId id="405" r:id="rId10"/>
    <p:sldId id="457" r:id="rId11"/>
    <p:sldId id="459" r:id="rId12"/>
    <p:sldId id="414" r:id="rId13"/>
    <p:sldId id="413" r:id="rId14"/>
    <p:sldId id="458" r:id="rId15"/>
    <p:sldId id="343" r:id="rId16"/>
    <p:sldId id="396" r:id="rId17"/>
    <p:sldId id="417" r:id="rId18"/>
    <p:sldId id="415" r:id="rId19"/>
    <p:sldId id="418" r:id="rId20"/>
    <p:sldId id="401" r:id="rId21"/>
    <p:sldId id="359" r:id="rId22"/>
    <p:sldId id="391" r:id="rId23"/>
    <p:sldId id="422" r:id="rId24"/>
    <p:sldId id="421" r:id="rId25"/>
    <p:sldId id="420" r:id="rId26"/>
    <p:sldId id="419" r:id="rId27"/>
    <p:sldId id="423" r:id="rId28"/>
    <p:sldId id="427" r:id="rId29"/>
    <p:sldId id="428" r:id="rId30"/>
    <p:sldId id="433" r:id="rId31"/>
    <p:sldId id="432" r:id="rId32"/>
    <p:sldId id="437" r:id="rId33"/>
    <p:sldId id="450" r:id="rId34"/>
    <p:sldId id="438" r:id="rId35"/>
    <p:sldId id="448" r:id="rId36"/>
    <p:sldId id="440" r:id="rId37"/>
    <p:sldId id="442" r:id="rId38"/>
    <p:sldId id="441" r:id="rId39"/>
    <p:sldId id="446" r:id="rId40"/>
    <p:sldId id="445" r:id="rId41"/>
    <p:sldId id="444" r:id="rId42"/>
    <p:sldId id="443" r:id="rId43"/>
    <p:sldId id="447" r:id="rId44"/>
    <p:sldId id="455" r:id="rId45"/>
  </p:sldIdLst>
  <p:sldSz cx="9144000" cy="6858000" type="screen4x3"/>
  <p:notesSz cx="6997700" cy="9271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D5D"/>
    <a:srgbClr val="3333FF"/>
    <a:srgbClr val="00B050"/>
    <a:srgbClr val="0066FF"/>
    <a:srgbClr val="00FF00"/>
    <a:srgbClr val="CC00CC"/>
    <a:srgbClr val="FF5050"/>
    <a:srgbClr val="FFCC99"/>
    <a:srgbClr val="99CC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43" autoAdjust="0"/>
    <p:restoredTop sz="94660" autoAdjust="0"/>
  </p:normalViewPr>
  <p:slideViewPr>
    <p:cSldViewPr snapToGrid="0">
      <p:cViewPr>
        <p:scale>
          <a:sx n="120" d="100"/>
          <a:sy n="120" d="100"/>
        </p:scale>
        <p:origin x="-1781" y="-2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fld id="{E15263AD-0A08-419D-8071-714F3DDD89B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19361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>
              <a:spcBef>
                <a:spcPct val="20000"/>
              </a:spcBef>
              <a:defRPr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20000"/>
              </a:spcBef>
              <a:defRPr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3725"/>
            <a:ext cx="51308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Mastertextformat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>
              <a:spcBef>
                <a:spcPct val="20000"/>
              </a:spcBef>
              <a:defRPr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20000"/>
              </a:spcBef>
              <a:defRPr b="0"/>
            </a:lvl1pPr>
          </a:lstStyle>
          <a:p>
            <a:pPr>
              <a:defRPr/>
            </a:pPr>
            <a:fld id="{5BE9A0C0-EEEC-4426-B304-D478A422610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42403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4903B98-195C-45E9-9A6B-927DAA141850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1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71CDCB2E-00C4-4173-B42A-4ABF0B249264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23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71CDCB2E-00C4-4173-B42A-4ABF0B249264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24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71CDCB2E-00C4-4173-B42A-4ABF0B249264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25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26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27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28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29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30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31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32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F2F07652-6042-4922-9944-A097DAB14F05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2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33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34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920C028B-01F2-4C62-8586-D2F5BAA03029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35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36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37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F2F07652-6042-4922-9944-A097DAB14F05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5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8DACFB72-73F5-4C7C-9BA7-CB307E19AB75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6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8DACFB72-73F5-4C7C-9BA7-CB307E19AB75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7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F2F07652-6042-4922-9944-A097DAB14F05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14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9BAA9B5C-D0E4-4E90-B356-D637E6C1C9E5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15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CE6C3E2D-0863-49F8-AC86-954F605CFA61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21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71CDCB2E-00C4-4173-B42A-4ABF0B249264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22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39838"/>
            <a:ext cx="7853362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6" name="Picture 8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9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Line 10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9" name="Picture 1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660525" y="2487613"/>
            <a:ext cx="5551488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pPr lvl="0"/>
            <a:r>
              <a:rPr lang="de-DE" altLang="de-DE" noProof="0" smtClean="0"/>
              <a:t>Master-Untertitelformat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76200"/>
            <a:ext cx="8396288" cy="1066800"/>
          </a:xfrm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de-DE" altLang="de-DE" noProof="0" smtClean="0"/>
              <a:t>Mastertitelformat bearbeiten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15900" y="6583363"/>
            <a:ext cx="1905000" cy="2746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Times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176463" y="6583363"/>
            <a:ext cx="5305425" cy="2746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039BAFF1-162A-432D-B826-1B5771C6337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625BE407-1BF2-43C6-ACA0-8C6EE7B801B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78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79D36F0B-6212-4F7F-BCF6-EEE86CC1DCA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99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805DC547-F1DA-465B-8A96-15A9CE13042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53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A56D4967-5584-47DC-9809-7EE916C7EC4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5506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A481370C-DE2B-4CAA-883E-C9A86A40459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067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113DB006-E1ED-4A48-86DB-B5BC3F189A4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41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BC8505B3-E5CA-47C4-87FF-0B62C3D63CE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5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FAF689DF-4934-4743-A049-ED82AC525B4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623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9263D3E8-5115-4B13-882F-FEA241CF8F0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6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F69D1049-4BE6-4424-8796-5549D1F5CD7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45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7718F4CF-A56A-401C-A716-2DDA51F3956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527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E8E9B482-C8F5-4040-9D6A-4A04C9F22C7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022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AF24E3E5-A9C3-4E2D-87B1-ED30E701FC0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595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0350DFF4-3A35-4192-AE05-23D426E7992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846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grpSp>
        <p:nvGrpSpPr>
          <p:cNvPr id="1027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1033" name="Picture 7"/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" name="Line 8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5" name="Line 9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036" name="Picture 10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8488" y="6581775"/>
            <a:ext cx="9255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b="0"/>
            </a:lvl1pPr>
          </a:lstStyle>
          <a:p>
            <a:pPr>
              <a:defRPr/>
            </a:pPr>
            <a:r>
              <a:rPr lang="de-DE" altLang="de-DE"/>
              <a:t>Folie</a:t>
            </a:r>
            <a:r>
              <a:rPr lang="de-DE" altLang="de-DE" sz="1400"/>
              <a:t> </a:t>
            </a:r>
            <a:fld id="{55D98FD1-24F5-4C9F-8B1D-1735FEEC051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29" name="Picture 8" descr="npo000001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6324600"/>
            <a:ext cx="9144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0" name="Line 17"/>
          <p:cNvSpPr>
            <a:spLocks noChangeShapeType="1"/>
          </p:cNvSpPr>
          <p:nvPr userDrawn="1"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1" name="Line 18"/>
          <p:cNvSpPr>
            <a:spLocks noChangeShapeType="1"/>
          </p:cNvSpPr>
          <p:nvPr userDrawn="1"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2" name="Text Box 26"/>
          <p:cNvSpPr txBox="1">
            <a:spLocks noChangeArrowheads="1"/>
          </p:cNvSpPr>
          <p:nvPr userDrawn="1"/>
        </p:nvSpPr>
        <p:spPr bwMode="auto">
          <a:xfrm>
            <a:off x="142875" y="6573838"/>
            <a:ext cx="64706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de-DE" b="0" dirty="0" smtClean="0"/>
              <a:t>Christiane Andre</a:t>
            </a:r>
            <a:r>
              <a:rPr lang="en-US" altLang="de-DE" dirty="0" smtClean="0"/>
              <a:t>                                     </a:t>
            </a:r>
            <a:r>
              <a:rPr lang="en-US" altLang="de-DE" b="0" dirty="0" smtClean="0"/>
              <a:t>UNILAC</a:t>
            </a:r>
            <a:r>
              <a:rPr lang="en-US" altLang="de-DE" b="0" baseline="0" dirty="0" smtClean="0"/>
              <a:t> </a:t>
            </a:r>
            <a:r>
              <a:rPr lang="en-US" altLang="de-DE" b="0" baseline="0" dirty="0" err="1" smtClean="0"/>
              <a:t>Strahldiagnose</a:t>
            </a:r>
            <a:endParaRPr lang="en-US" altLang="de-DE" b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Grp="1" noChangeArrowheads="1"/>
          </p:cNvSpPr>
          <p:nvPr>
            <p:ph type="subTitle" idx="1"/>
          </p:nvPr>
        </p:nvSpPr>
        <p:spPr>
          <a:xfrm>
            <a:off x="901700" y="2354263"/>
            <a:ext cx="6907213" cy="2592387"/>
          </a:xfrm>
          <a:noFill/>
        </p:spPr>
        <p:txBody>
          <a:bodyPr/>
          <a:lstStyle/>
          <a:p>
            <a:pPr eaLnBrk="1" hangingPunct="1"/>
            <a:endParaRPr lang="de-DE" altLang="de-DE" sz="2400" smtClean="0"/>
          </a:p>
          <a:p>
            <a:pPr eaLnBrk="1" hangingPunct="1"/>
            <a:r>
              <a:rPr lang="de-DE" altLang="de-DE" sz="2000" b="1" smtClean="0"/>
              <a:t>UNILAC Strahldiagnose</a:t>
            </a:r>
          </a:p>
          <a:p>
            <a:pPr eaLnBrk="1" hangingPunct="1"/>
            <a:endParaRPr lang="de-DE" altLang="de-DE" sz="2000" b="1" smtClean="0"/>
          </a:p>
          <a:p>
            <a:pPr eaLnBrk="1" hangingPunct="1"/>
            <a:r>
              <a:rPr lang="de-DE" altLang="de-DE" sz="1600" smtClean="0"/>
              <a:t>Christiane Andre, GSI Darmstadt</a:t>
            </a:r>
          </a:p>
          <a:p>
            <a:pPr eaLnBrk="1" hangingPunct="1"/>
            <a:endParaRPr lang="de-DE" altLang="de-DE" sz="1600" smtClean="0"/>
          </a:p>
        </p:txBody>
      </p:sp>
      <p:sp>
        <p:nvSpPr>
          <p:cNvPr id="3075" name="Text Box 27"/>
          <p:cNvSpPr txBox="1">
            <a:spLocks noChangeArrowheads="1"/>
          </p:cNvSpPr>
          <p:nvPr/>
        </p:nvSpPr>
        <p:spPr bwMode="auto">
          <a:xfrm>
            <a:off x="3271838" y="5510213"/>
            <a:ext cx="2281237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de-DE" sz="1600"/>
              <a:t>Operateurs-Schulung</a:t>
            </a:r>
          </a:p>
          <a:p>
            <a:pPr algn="ctr" eaLnBrk="1" hangingPunct="1">
              <a:lnSpc>
                <a:spcPct val="125000"/>
              </a:lnSpc>
            </a:pPr>
            <a:r>
              <a:rPr lang="en-US" altLang="de-DE" sz="1600"/>
              <a:t>2016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07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/>
              <a:t>AC Transformatoren (Trafos)</a:t>
            </a:r>
            <a:endParaRPr lang="de-DE" dirty="0" smtClean="0"/>
          </a:p>
        </p:txBody>
      </p:sp>
      <p:sp>
        <p:nvSpPr>
          <p:cNvPr id="9219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C248A100-401F-4E5A-A409-F4989F239DDE}" type="slidenum">
              <a:rPr lang="de-DE" altLang="de-DE" b="0" smtClean="0"/>
              <a:pPr/>
              <a:t>10</a:t>
            </a:fld>
            <a:endParaRPr lang="de-DE" altLang="de-DE" b="0" smtClean="0"/>
          </a:p>
        </p:txBody>
      </p:sp>
      <p:sp>
        <p:nvSpPr>
          <p:cNvPr id="7" name="Rechteck 6"/>
          <p:cNvSpPr/>
          <p:nvPr/>
        </p:nvSpPr>
        <p:spPr>
          <a:xfrm>
            <a:off x="623888" y="1474788"/>
            <a:ext cx="839311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200" dirty="0" err="1" smtClean="0"/>
              <a:t>Trafo</a:t>
            </a:r>
            <a:r>
              <a:rPr lang="it-IT" sz="2200" dirty="0" smtClean="0"/>
              <a:t> </a:t>
            </a:r>
            <a:r>
              <a:rPr lang="it-IT" sz="2200" dirty="0" err="1" smtClean="0"/>
              <a:t>Messungen</a:t>
            </a:r>
            <a:r>
              <a:rPr lang="it-IT" sz="2200" dirty="0" smtClean="0"/>
              <a:t> </a:t>
            </a:r>
            <a:r>
              <a:rPr lang="it-IT" sz="2200" dirty="0" err="1" smtClean="0"/>
              <a:t>werden</a:t>
            </a:r>
            <a:r>
              <a:rPr lang="it-IT" sz="2200" dirty="0" smtClean="0"/>
              <a:t> </a:t>
            </a:r>
            <a:r>
              <a:rPr lang="it-IT" sz="2200" dirty="0" err="1" smtClean="0"/>
              <a:t>verwendet</a:t>
            </a:r>
            <a:r>
              <a:rPr lang="it-IT" sz="2200" dirty="0" smtClean="0"/>
              <a:t> </a:t>
            </a:r>
            <a:r>
              <a:rPr lang="it-IT" sz="2200" dirty="0" err="1" smtClean="0"/>
              <a:t>zur</a:t>
            </a:r>
            <a:r>
              <a:rPr lang="it-IT" sz="2200" dirty="0" smtClean="0"/>
              <a:t> ...</a:t>
            </a:r>
          </a:p>
          <a:p>
            <a:pPr>
              <a:lnSpc>
                <a:spcPct val="150000"/>
              </a:lnSpc>
              <a:defRPr/>
            </a:pPr>
            <a:endParaRPr lang="it-IT" sz="800" dirty="0"/>
          </a:p>
          <a:p>
            <a:pPr>
              <a:lnSpc>
                <a:spcPct val="150000"/>
              </a:lnSpc>
              <a:defRPr/>
            </a:pPr>
            <a:r>
              <a:rPr lang="it-IT" sz="1400" dirty="0" err="1" smtClean="0">
                <a:solidFill>
                  <a:schemeClr val="bg1">
                    <a:lumMod val="65000"/>
                  </a:schemeClr>
                </a:solidFill>
              </a:rPr>
              <a:t>Strahlverlust-Überwachung</a:t>
            </a: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SVÜ</a:t>
            </a: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it-IT" sz="1400" b="0" dirty="0" err="1" smtClean="0">
                <a:solidFill>
                  <a:schemeClr val="bg1">
                    <a:lumMod val="65000"/>
                  </a:schemeClr>
                </a:solidFill>
              </a:rPr>
              <a:t>um</a:t>
            </a:r>
            <a:r>
              <a:rPr lang="it-IT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Schutz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der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Anlage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vor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Beschädigung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und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Aktivierung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!!!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it-IT" sz="1400" b="0" dirty="0" err="1" smtClean="0">
                <a:solidFill>
                  <a:schemeClr val="bg1">
                    <a:lumMod val="65000"/>
                  </a:schemeClr>
                </a:solidFill>
              </a:rPr>
              <a:t>Zu</a:t>
            </a:r>
            <a:r>
              <a:rPr lang="it-IT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 smtClean="0">
                <a:solidFill>
                  <a:schemeClr val="bg1">
                    <a:lumMod val="65000"/>
                  </a:schemeClr>
                </a:solidFill>
              </a:rPr>
              <a:t>hohe</a:t>
            </a:r>
            <a:r>
              <a:rPr lang="it-IT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 smtClean="0">
                <a:solidFill>
                  <a:schemeClr val="bg1">
                    <a:lumMod val="65000"/>
                  </a:schemeClr>
                </a:solidFill>
              </a:rPr>
              <a:t>Verluste</a:t>
            </a:r>
            <a:r>
              <a:rPr lang="it-IT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zwischen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2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Trafos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 smtClean="0">
                <a:solidFill>
                  <a:schemeClr val="bg1">
                    <a:lumMod val="65000"/>
                  </a:schemeClr>
                </a:solidFill>
              </a:rPr>
              <a:t>lösen</a:t>
            </a:r>
            <a:r>
              <a:rPr lang="it-IT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 smtClean="0">
                <a:solidFill>
                  <a:schemeClr val="bg1">
                    <a:lumMod val="65000"/>
                  </a:schemeClr>
                </a:solidFill>
              </a:rPr>
              <a:t>ein</a:t>
            </a:r>
            <a:r>
              <a:rPr lang="it-IT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 smtClean="0">
                <a:solidFill>
                  <a:schemeClr val="bg1">
                    <a:lumMod val="65000"/>
                  </a:schemeClr>
                </a:solidFill>
              </a:rPr>
              <a:t>Interlock</a:t>
            </a:r>
            <a:r>
              <a:rPr lang="it-IT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 smtClean="0">
                <a:solidFill>
                  <a:schemeClr val="bg1">
                    <a:lumMod val="65000"/>
                  </a:schemeClr>
                </a:solidFill>
              </a:rPr>
              <a:t>aus</a:t>
            </a:r>
            <a:endParaRPr lang="it-IT" sz="1400" b="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it-IT" sz="1400" b="0" dirty="0" smtClean="0">
                <a:solidFill>
                  <a:schemeClr val="bg1">
                    <a:lumMod val="65000"/>
                  </a:schemeClr>
                </a:solidFill>
              </a:rPr>
              <a:t>Chopper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UH2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bricht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den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u="sng" dirty="0" err="1">
                <a:solidFill>
                  <a:schemeClr val="bg1">
                    <a:lumMod val="65000"/>
                  </a:schemeClr>
                </a:solidFill>
              </a:rPr>
              <a:t>laufenden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Strahlpuls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ab (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dynamische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Pulsverkürzung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it-IT" sz="800" b="0" dirty="0" smtClean="0"/>
          </a:p>
          <a:p>
            <a:pPr>
              <a:lnSpc>
                <a:spcPct val="150000"/>
              </a:lnSpc>
              <a:defRPr/>
            </a:pPr>
            <a:endParaRPr lang="it-IT" sz="800" b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3955233"/>
            <a:ext cx="2882900" cy="216217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686302" y="6126161"/>
            <a:ext cx="3180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Pulsverkürzung bei gesteigerten Strahl-Verlusten</a:t>
            </a:r>
          </a:p>
          <a:p>
            <a:r>
              <a:rPr lang="de-DE" sz="1000" dirty="0" smtClean="0"/>
              <a:t>(H. Reeg, </a:t>
            </a:r>
            <a:r>
              <a:rPr lang="de-DE" sz="1000" dirty="0" err="1" smtClean="0"/>
              <a:t>EPAC</a:t>
            </a:r>
            <a:r>
              <a:rPr lang="de-DE" sz="1000" dirty="0" smtClean="0"/>
              <a:t> 2006)</a:t>
            </a:r>
            <a:endParaRPr lang="de-DE" sz="1000" dirty="0"/>
          </a:p>
        </p:txBody>
      </p:sp>
      <p:sp>
        <p:nvSpPr>
          <p:cNvPr id="5" name="Rechteck 4"/>
          <p:cNvSpPr/>
          <p:nvPr/>
        </p:nvSpPr>
        <p:spPr>
          <a:xfrm>
            <a:off x="679450" y="3846036"/>
            <a:ext cx="407035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1400" dirty="0" err="1"/>
              <a:t>Pulsverkürzung</a:t>
            </a:r>
            <a:r>
              <a:rPr lang="it-IT" sz="1400" dirty="0"/>
              <a:t> </a:t>
            </a:r>
            <a:r>
              <a:rPr lang="it-IT" sz="1400" dirty="0" err="1"/>
              <a:t>zum</a:t>
            </a:r>
            <a:r>
              <a:rPr lang="it-IT" sz="1400" dirty="0"/>
              <a:t> </a:t>
            </a:r>
            <a:r>
              <a:rPr lang="it-IT" sz="1400" dirty="0" err="1"/>
              <a:t>Profilgitterschutz</a:t>
            </a:r>
            <a:endParaRPr lang="it-IT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it-IT" sz="1400" b="0" dirty="0" err="1" smtClean="0"/>
              <a:t>Verkürzung</a:t>
            </a:r>
            <a:r>
              <a:rPr lang="it-IT" sz="1400" b="0" dirty="0" smtClean="0"/>
              <a:t> </a:t>
            </a:r>
            <a:r>
              <a:rPr lang="it-IT" sz="1400" b="0" dirty="0" err="1"/>
              <a:t>des</a:t>
            </a:r>
            <a:r>
              <a:rPr lang="it-IT" sz="1400" b="0" dirty="0"/>
              <a:t> </a:t>
            </a:r>
            <a:r>
              <a:rPr lang="it-IT" sz="1400" b="0" dirty="0" err="1"/>
              <a:t>Strahls</a:t>
            </a:r>
            <a:r>
              <a:rPr lang="it-IT" sz="1400" b="0" dirty="0"/>
              <a:t> </a:t>
            </a:r>
            <a:r>
              <a:rPr lang="it-IT" sz="1400" b="0" dirty="0" err="1"/>
              <a:t>am</a:t>
            </a:r>
            <a:r>
              <a:rPr lang="it-IT" sz="1400" b="0" dirty="0"/>
              <a:t> Chopper </a:t>
            </a:r>
            <a:r>
              <a:rPr lang="it-IT" sz="1400" b="0" dirty="0" err="1"/>
              <a:t>UH2</a:t>
            </a:r>
            <a:r>
              <a:rPr lang="it-IT" sz="1400" b="0" dirty="0"/>
              <a:t> </a:t>
            </a:r>
            <a:r>
              <a:rPr lang="it-IT" sz="1400" b="0" dirty="0" err="1"/>
              <a:t>auf</a:t>
            </a:r>
            <a:r>
              <a:rPr lang="it-IT" sz="1400" b="0" dirty="0"/>
              <a:t> 100 µs </a:t>
            </a:r>
            <a:r>
              <a:rPr lang="it-IT" sz="1400" b="0" dirty="0" err="1"/>
              <a:t>bzw</a:t>
            </a:r>
            <a:r>
              <a:rPr lang="it-IT" sz="1400" b="0" dirty="0"/>
              <a:t>. 250 µs / 2,5 </a:t>
            </a:r>
            <a:r>
              <a:rPr lang="it-IT" sz="1400" b="0" dirty="0" smtClean="0"/>
              <a:t>Hz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it-IT" sz="1400" b="0" dirty="0" smtClean="0"/>
              <a:t>+ </a:t>
            </a:r>
            <a:r>
              <a:rPr lang="it-IT" sz="1400" b="0" dirty="0" err="1" smtClean="0"/>
              <a:t>dynamische</a:t>
            </a:r>
            <a:r>
              <a:rPr lang="it-IT" sz="1400" b="0" dirty="0" smtClean="0"/>
              <a:t> </a:t>
            </a:r>
            <a:r>
              <a:rPr lang="it-IT" sz="1400" b="0" dirty="0" err="1" smtClean="0"/>
              <a:t>Pulsverkürzung</a:t>
            </a:r>
            <a:r>
              <a:rPr lang="it-IT" sz="1400" b="0" dirty="0" smtClean="0"/>
              <a:t> </a:t>
            </a:r>
            <a:r>
              <a:rPr lang="it-IT" sz="1400" b="0" dirty="0" err="1"/>
              <a:t>durch</a:t>
            </a:r>
            <a:r>
              <a:rPr lang="it-IT" sz="1400" b="0" dirty="0"/>
              <a:t> </a:t>
            </a:r>
            <a:r>
              <a:rPr lang="it-IT" sz="1400" b="0" dirty="0" err="1" smtClean="0"/>
              <a:t>SVÜ</a:t>
            </a:r>
            <a:endParaRPr lang="it-IT" sz="1400" b="0" dirty="0" smtClean="0"/>
          </a:p>
          <a:p>
            <a:pPr>
              <a:lnSpc>
                <a:spcPct val="150000"/>
              </a:lnSpc>
              <a:defRPr/>
            </a:pPr>
            <a:endParaRPr lang="it-IT" sz="1400" b="0" dirty="0" smtClean="0"/>
          </a:p>
          <a:p>
            <a:pPr>
              <a:lnSpc>
                <a:spcPct val="150000"/>
              </a:lnSpc>
              <a:defRPr/>
            </a:pPr>
            <a:r>
              <a:rPr lang="it-IT" sz="1400" b="0" dirty="0" err="1" smtClean="0"/>
              <a:t>Mindest-Pulslänge</a:t>
            </a:r>
            <a:r>
              <a:rPr lang="it-IT" sz="1400" b="0" dirty="0" smtClean="0"/>
              <a:t> </a:t>
            </a:r>
            <a:r>
              <a:rPr lang="it-IT" sz="1400" b="0" dirty="0"/>
              <a:t>von 10 µs (</a:t>
            </a:r>
            <a:r>
              <a:rPr lang="it-IT" sz="1400" b="0" dirty="0" err="1"/>
              <a:t>bedingt</a:t>
            </a:r>
            <a:r>
              <a:rPr lang="it-IT" sz="1400" b="0" dirty="0"/>
              <a:t> </a:t>
            </a:r>
            <a:r>
              <a:rPr lang="it-IT" sz="1400" b="0" dirty="0" err="1"/>
              <a:t>durch</a:t>
            </a:r>
            <a:r>
              <a:rPr lang="it-IT" sz="1400" b="0" dirty="0"/>
              <a:t> Chopper-</a:t>
            </a:r>
            <a:r>
              <a:rPr lang="it-IT" sz="1400" b="0" dirty="0" err="1"/>
              <a:t>Steuerung</a:t>
            </a:r>
            <a:r>
              <a:rPr lang="it-IT" sz="1400" b="0" dirty="0" smtClean="0"/>
              <a:t>)</a:t>
            </a:r>
            <a:r>
              <a:rPr lang="it-IT" sz="1400" b="0" dirty="0" smtClean="0"/>
              <a:t> </a:t>
            </a:r>
            <a:endParaRPr lang="it-IT" sz="1400" b="0" dirty="0"/>
          </a:p>
        </p:txBody>
      </p:sp>
      <p:cxnSp>
        <p:nvCxnSpPr>
          <p:cNvPr id="8" name="Gerade Verbindung mit Pfeil 7"/>
          <p:cNvCxnSpPr/>
          <p:nvPr/>
        </p:nvCxnSpPr>
        <p:spPr bwMode="auto">
          <a:xfrm flipH="1">
            <a:off x="7162800" y="4102100"/>
            <a:ext cx="469900" cy="184150"/>
          </a:xfrm>
          <a:prstGeom prst="straightConnector1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7632700" y="3955233"/>
            <a:ext cx="14388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Klemmpuls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Timing-Fenster vom Trafo an den </a:t>
            </a:r>
            <a:r>
              <a:rPr lang="de-DE" dirty="0" err="1" smtClean="0"/>
              <a:t>Chopper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Analogsignal Trafo nach Verkürzung</a:t>
            </a:r>
            <a:endParaRPr lang="de-DE" dirty="0"/>
          </a:p>
        </p:txBody>
      </p:sp>
      <p:cxnSp>
        <p:nvCxnSpPr>
          <p:cNvPr id="17" name="Gerade Verbindung mit Pfeil 16"/>
          <p:cNvCxnSpPr/>
          <p:nvPr/>
        </p:nvCxnSpPr>
        <p:spPr bwMode="auto">
          <a:xfrm flipH="1" flipV="1">
            <a:off x="7162800" y="4508500"/>
            <a:ext cx="469900" cy="101600"/>
          </a:xfrm>
          <a:prstGeom prst="straightConnector1">
            <a:avLst/>
          </a:prstGeom>
          <a:noFill/>
          <a:ln w="9525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 Verbindung mit Pfeil 18"/>
          <p:cNvCxnSpPr/>
          <p:nvPr/>
        </p:nvCxnSpPr>
        <p:spPr bwMode="auto">
          <a:xfrm flipH="1">
            <a:off x="7162800" y="5588000"/>
            <a:ext cx="469900" cy="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213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079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/>
              <a:t>AC Transformatoren (Trafos)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04950"/>
            <a:ext cx="7200900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 b="1" dirty="0" smtClean="0"/>
              <a:t>FAQ ...</a:t>
            </a:r>
            <a:endParaRPr lang="de-DE" b="1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1" dirty="0" smtClean="0"/>
              <a:t>Vermeintliche Fehlmessung an einzelnem Trafo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Bedingt durch hohen Elektronen-Untergrund (z.B. Gasstripper, </a:t>
            </a:r>
            <a:r>
              <a:rPr lang="de-DE" sz="1400" dirty="0" err="1" smtClean="0"/>
              <a:t>IH</a:t>
            </a:r>
            <a:r>
              <a:rPr lang="de-DE" sz="1400" dirty="0" smtClean="0"/>
              <a:t>, </a:t>
            </a:r>
            <a:endParaRPr lang="de-DE" sz="1400" dirty="0" smtClean="0"/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Blenden </a:t>
            </a:r>
            <a:r>
              <a:rPr lang="de-DE" sz="1400" dirty="0" smtClean="0"/>
              <a:t>...) misst </a:t>
            </a:r>
            <a:r>
              <a:rPr lang="de-DE" sz="1400" dirty="0" smtClean="0"/>
              <a:t>ein </a:t>
            </a:r>
            <a:r>
              <a:rPr lang="de-DE" sz="1400" dirty="0" smtClean="0"/>
              <a:t>einzelner Trafo zu viel Strom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de-DE" sz="1400" dirty="0" smtClean="0"/>
              <a:t>Verlustüberwachung verkürzt den Strahl am </a:t>
            </a:r>
            <a:r>
              <a:rPr lang="de-DE" sz="1400" dirty="0" err="1" smtClean="0"/>
              <a:t>Chopper</a:t>
            </a:r>
            <a:r>
              <a:rPr lang="de-DE" sz="1400" dirty="0" smtClean="0"/>
              <a:t> </a:t>
            </a:r>
            <a:r>
              <a:rPr lang="de-DE" sz="1400" dirty="0" err="1" smtClean="0"/>
              <a:t>UH2</a:t>
            </a:r>
            <a:endParaRPr lang="de-DE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de-DE" sz="1400" dirty="0" smtClean="0"/>
              <a:t>Situationsbedingt kann die Interlock-Schwelle manipuliert </a:t>
            </a:r>
            <a:r>
              <a:rPr lang="de-DE" sz="1400" dirty="0" smtClean="0"/>
              <a:t>werden (Zitat H. Reeg)</a:t>
            </a:r>
            <a:endParaRPr lang="de-DE" sz="1400" dirty="0" smtClean="0"/>
          </a:p>
          <a:p>
            <a:pPr marL="0" indent="0">
              <a:lnSpc>
                <a:spcPct val="150000"/>
              </a:lnSpc>
              <a:defRPr/>
            </a:pPr>
            <a:endParaRPr lang="de-DE" sz="1400" dirty="0"/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0" indent="0">
              <a:lnSpc>
                <a:spcPct val="150000"/>
              </a:lnSpc>
              <a:spcBef>
                <a:spcPts val="1200"/>
              </a:spcBef>
              <a:defRPr/>
            </a:pPr>
            <a:r>
              <a:rPr lang="de-DE" sz="1400" dirty="0"/>
              <a:t>	</a:t>
            </a:r>
            <a:endParaRPr lang="de-DE" sz="1400" dirty="0" smtClean="0"/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8690522F-CDE3-4FFE-BCF2-72FD977535A3}" type="slidenum">
              <a:rPr lang="de-DE" altLang="de-DE" b="0" smtClean="0"/>
              <a:pPr/>
              <a:t>11</a:t>
            </a:fld>
            <a:endParaRPr lang="de-DE" altLang="de-DE" b="0" smtClean="0"/>
          </a:p>
        </p:txBody>
      </p:sp>
      <p:pic>
        <p:nvPicPr>
          <p:cNvPr id="1024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1905000"/>
            <a:ext cx="28321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Ellipse 5"/>
          <p:cNvSpPr>
            <a:spLocks noChangeArrowheads="1"/>
          </p:cNvSpPr>
          <p:nvPr/>
        </p:nvSpPr>
        <p:spPr bwMode="auto">
          <a:xfrm>
            <a:off x="6800850" y="2978150"/>
            <a:ext cx="418004" cy="349250"/>
          </a:xfrm>
          <a:prstGeom prst="ellipse">
            <a:avLst/>
          </a:prstGeom>
          <a:noFill/>
          <a:ln w="9525" algn="ctr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B05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15348" y="2798861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3333FF"/>
                </a:solidFill>
              </a:rPr>
              <a:t>T &gt; 100%</a:t>
            </a:r>
            <a:endParaRPr lang="de-DE" sz="1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079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/>
              <a:t>AC Transformatoren (Trafos)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04950"/>
            <a:ext cx="7219950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 b="1" dirty="0" smtClean="0"/>
              <a:t>FAQ ...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</a:rPr>
              <a:t>Vermeintliche Fehlmessung an einzelnem Trafo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Bedingt durch hohen Elektronen-Untergrund (z.B. Gasstripper,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IH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, 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Blenden ...) misst ein einzelner Trafo zu viel Strom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Verlustüberwachung verkürzt den Strahl am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Chopper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UH2</a:t>
            </a:r>
            <a:endParaRPr lang="de-DE" sz="1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Situationsbedingt kann die Interlock-Schwelle manipuliert werden (Zitat H. Reeg)</a:t>
            </a:r>
          </a:p>
          <a:p>
            <a:pPr marL="0" indent="0">
              <a:lnSpc>
                <a:spcPct val="150000"/>
              </a:lnSpc>
              <a:defRPr/>
            </a:pPr>
            <a:endParaRPr lang="de-DE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1" dirty="0" smtClean="0"/>
              <a:t>Messung am unteren Messbereichs-Limit ( &lt; 10 µA)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In den unteren Messbereichen nimmt das Signal/Rausch Verhältnis ab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de-DE" sz="1400" dirty="0" smtClean="0"/>
              <a:t>die Messungen werden ungenau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de-DE" sz="1400" dirty="0" smtClean="0"/>
              <a:t>Faraday Cups können kleinere Ströme genauer messen</a:t>
            </a:r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0" indent="0">
              <a:lnSpc>
                <a:spcPct val="150000"/>
              </a:lnSpc>
              <a:spcBef>
                <a:spcPts val="1200"/>
              </a:spcBef>
              <a:defRPr/>
            </a:pPr>
            <a:r>
              <a:rPr lang="de-DE" sz="1400" dirty="0"/>
              <a:t>	</a:t>
            </a:r>
            <a:endParaRPr lang="de-DE" sz="1400" dirty="0" smtClean="0"/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8690522F-CDE3-4FFE-BCF2-72FD977535A3}" type="slidenum">
              <a:rPr lang="de-DE" altLang="de-DE" b="0" smtClean="0"/>
              <a:pPr/>
              <a:t>12</a:t>
            </a:fld>
            <a:endParaRPr lang="de-DE" altLang="de-DE" b="0" smtClean="0"/>
          </a:p>
        </p:txBody>
      </p:sp>
      <p:pic>
        <p:nvPicPr>
          <p:cNvPr id="1024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1905000"/>
            <a:ext cx="28321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Ellipse 5"/>
          <p:cNvSpPr>
            <a:spLocks noChangeArrowheads="1"/>
          </p:cNvSpPr>
          <p:nvPr/>
        </p:nvSpPr>
        <p:spPr bwMode="auto">
          <a:xfrm>
            <a:off x="6800850" y="2978150"/>
            <a:ext cx="418004" cy="349250"/>
          </a:xfrm>
          <a:prstGeom prst="ellipse">
            <a:avLst/>
          </a:prstGeom>
          <a:noFill/>
          <a:ln w="9525" algn="ctr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079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Faraday Cups (</a:t>
            </a:r>
            <a:r>
              <a:rPr lang="de-DE" dirty="0" err="1" smtClean="0"/>
              <a:t>FCs</a:t>
            </a:r>
            <a:r>
              <a:rPr lang="de-DE" dirty="0" smtClean="0"/>
              <a:t>, Tassen)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04950"/>
            <a:ext cx="4368800" cy="498475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dirty="0" smtClean="0"/>
              <a:t>Messung sehr kleiner </a:t>
            </a:r>
            <a:r>
              <a:rPr lang="de-DE" sz="1400" dirty="0"/>
              <a:t>Ströme (bis </a:t>
            </a:r>
            <a:r>
              <a:rPr lang="de-DE" sz="1400" dirty="0" smtClean="0"/>
              <a:t>1 </a:t>
            </a:r>
            <a:r>
              <a:rPr lang="de-DE" sz="1400" dirty="0" err="1" smtClean="0"/>
              <a:t>nA</a:t>
            </a:r>
            <a:r>
              <a:rPr lang="de-DE" sz="1400" dirty="0" smtClean="0"/>
              <a:t>)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      ! </a:t>
            </a:r>
            <a:r>
              <a:rPr lang="de-DE" sz="1400" b="1" dirty="0" smtClean="0"/>
              <a:t>Strahlzerstörend</a:t>
            </a:r>
            <a:r>
              <a:rPr lang="de-DE" sz="1400" dirty="0" smtClean="0"/>
              <a:t> !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dirty="0" smtClean="0"/>
              <a:t>Strahlenschutz-Tasse (‚temporärer </a:t>
            </a:r>
            <a:r>
              <a:rPr lang="de-DE" sz="1400" dirty="0"/>
              <a:t>B</a:t>
            </a:r>
            <a:r>
              <a:rPr lang="de-DE" sz="1400" dirty="0" smtClean="0"/>
              <a:t>eam-</a:t>
            </a:r>
            <a:r>
              <a:rPr lang="de-DE" sz="1400" dirty="0" err="1" smtClean="0"/>
              <a:t>dump</a:t>
            </a:r>
            <a:r>
              <a:rPr lang="de-DE" sz="1400" dirty="0" smtClean="0"/>
              <a:t>‘)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dirty="0" smtClean="0"/>
              <a:t>Vorverstärker </a:t>
            </a:r>
            <a:r>
              <a:rPr lang="de-DE" sz="1400" dirty="0"/>
              <a:t>mit 7 schaltbaren Messbereichen: 100 </a:t>
            </a:r>
            <a:r>
              <a:rPr lang="de-DE" sz="1400" dirty="0" err="1"/>
              <a:t>nA</a:t>
            </a:r>
            <a:r>
              <a:rPr lang="de-DE" sz="1400" dirty="0"/>
              <a:t>, 1, 10, 100 µA, 1, 10, 100 </a:t>
            </a:r>
            <a:r>
              <a:rPr lang="de-DE" sz="1400" dirty="0" smtClean="0"/>
              <a:t>mA </a:t>
            </a:r>
            <a:r>
              <a:rPr lang="de-DE" sz="1400" dirty="0" err="1" smtClean="0"/>
              <a:t>full</a:t>
            </a:r>
            <a:r>
              <a:rPr lang="de-DE" sz="1400" dirty="0" smtClean="0"/>
              <a:t> </a:t>
            </a:r>
            <a:r>
              <a:rPr lang="de-DE" sz="1400" dirty="0" err="1" smtClean="0"/>
              <a:t>scale</a:t>
            </a:r>
            <a:endParaRPr lang="de-DE" sz="14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dirty="0"/>
              <a:t>  DAQ (V/f Converter)</a:t>
            </a:r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dirty="0" smtClean="0"/>
              <a:t>Teilweise wassergekühlt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dirty="0" err="1" smtClean="0"/>
              <a:t>HV</a:t>
            </a:r>
            <a:r>
              <a:rPr lang="de-DE" sz="1400" dirty="0" smtClean="0"/>
              <a:t> und Dipol Magnet zur Unterdrückung von Messfehlern durch Sekundär-Elektronen</a:t>
            </a:r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53E19CC3-86D6-469E-9958-DFE10B030BE2}" type="slidenum">
              <a:rPr lang="de-DE" altLang="de-DE" b="0" smtClean="0"/>
              <a:pPr/>
              <a:t>13</a:t>
            </a:fld>
            <a:endParaRPr lang="de-DE" altLang="de-DE" b="0" smtClean="0"/>
          </a:p>
        </p:txBody>
      </p:sp>
      <p:pic>
        <p:nvPicPr>
          <p:cNvPr id="11269" name="Picture 2" descr="F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1803400"/>
            <a:ext cx="39052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7DB47748-23C5-462C-9F5B-E8AC79F1AE40}" type="slidenum">
              <a:rPr lang="de-DE" altLang="de-DE" b="0" smtClean="0"/>
              <a:pPr/>
              <a:t>14</a:t>
            </a:fld>
            <a:endParaRPr lang="de-DE" altLang="de-DE" b="0" smtClean="0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18415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UNILAC Strahldiagnose</a:t>
            </a:r>
            <a:endParaRPr lang="en-US" altLang="de-DE" dirty="0" smtClean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7500" y="1452563"/>
            <a:ext cx="8566150" cy="405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de-DE" sz="1800" b="0" dirty="0" smtClean="0"/>
              <a:t> </a:t>
            </a:r>
            <a:endParaRPr lang="en-US" altLang="de-DE" sz="1800" b="0" dirty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800" b="0" dirty="0" err="1">
                <a:solidFill>
                  <a:schemeClr val="bg1">
                    <a:lumMod val="65000"/>
                  </a:schemeClr>
                </a:solidFill>
              </a:rPr>
              <a:t>Strahlstrom-Messung</a:t>
            </a:r>
            <a:r>
              <a:rPr lang="en-US" altLang="de-DE" sz="1800" b="0" dirty="0">
                <a:solidFill>
                  <a:schemeClr val="bg1">
                    <a:lumMod val="65000"/>
                  </a:schemeClr>
                </a:solidFill>
              </a:rPr>
              <a:t>:			</a:t>
            </a:r>
            <a:r>
              <a:rPr lang="en-US" altLang="de-DE" sz="1800" b="0" dirty="0" err="1" smtClean="0">
                <a:solidFill>
                  <a:schemeClr val="bg1">
                    <a:lumMod val="65000"/>
                  </a:schemeClr>
                </a:solidFill>
              </a:rPr>
              <a:t>Transformatoren</a:t>
            </a: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altLang="de-DE" sz="1800" b="0" dirty="0" err="1" smtClean="0">
                <a:solidFill>
                  <a:schemeClr val="bg1">
                    <a:lumMod val="65000"/>
                  </a:schemeClr>
                </a:solidFill>
              </a:rPr>
              <a:t>Trafos</a:t>
            </a: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3657600" lvl="8" indent="0" eaLnBrk="1" hangingPunct="1">
              <a:lnSpc>
                <a:spcPct val="130000"/>
              </a:lnSpc>
            </a:pP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</a:rPr>
              <a:t> 	 </a:t>
            </a: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►</a:t>
            </a: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800" b="0" dirty="0" err="1" smtClean="0">
                <a:solidFill>
                  <a:schemeClr val="bg1">
                    <a:lumMod val="65000"/>
                  </a:schemeClr>
                </a:solidFill>
              </a:rPr>
              <a:t>Intensitätsmessung</a:t>
            </a:r>
            <a:endParaRPr lang="en-US" altLang="de-DE" sz="18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657600" lvl="8" indent="0" eaLnBrk="1" hangingPunct="1">
              <a:lnSpc>
                <a:spcPct val="130000"/>
              </a:lnSpc>
            </a:pP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</a:rPr>
              <a:t>	 </a:t>
            </a:r>
            <a:r>
              <a:rPr lang="en-US" altLang="de-DE" sz="1800" b="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►</a:t>
            </a: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800" b="0" dirty="0" err="1" smtClean="0">
                <a:solidFill>
                  <a:schemeClr val="bg1">
                    <a:lumMod val="65000"/>
                  </a:schemeClr>
                </a:solidFill>
              </a:rPr>
              <a:t>Verlust-Überwachung</a:t>
            </a:r>
            <a:endParaRPr lang="en-US" altLang="de-DE" sz="18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657600" lvl="8" indent="0" eaLnBrk="1" hangingPunct="1">
              <a:lnSpc>
                <a:spcPct val="130000"/>
              </a:lnSpc>
            </a:pPr>
            <a:r>
              <a:rPr lang="en-US" altLang="de-DE" sz="1800" b="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800" b="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►</a:t>
            </a: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800" b="0" dirty="0" err="1" smtClean="0">
                <a:solidFill>
                  <a:schemeClr val="bg1">
                    <a:lumMod val="65000"/>
                  </a:schemeClr>
                </a:solidFill>
              </a:rPr>
              <a:t>Profilgitterschutz</a:t>
            </a:r>
            <a:endParaRPr lang="en-US" altLang="de-DE" sz="18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0" eaLnBrk="1" hangingPunct="1">
              <a:lnSpc>
                <a:spcPct val="130000"/>
              </a:lnSpc>
            </a:pPr>
            <a:endParaRPr lang="en-US" altLang="de-DE" sz="1800" b="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800" b="0" dirty="0" err="1" smtClean="0">
                <a:solidFill>
                  <a:schemeClr val="bg1">
                    <a:lumMod val="65000"/>
                  </a:schemeClr>
                </a:solidFill>
              </a:rPr>
              <a:t>Strahlstrom-Messung</a:t>
            </a: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</a:rPr>
              <a:t>:			Faraday </a:t>
            </a:r>
            <a:r>
              <a:rPr lang="en-US" altLang="de-DE" sz="1800" b="0" dirty="0" smtClean="0">
                <a:solidFill>
                  <a:schemeClr val="bg1">
                    <a:lumMod val="65000"/>
                  </a:schemeClr>
                </a:solidFill>
              </a:rPr>
              <a:t>Cups (FC)</a:t>
            </a:r>
            <a:endParaRPr lang="en-US" altLang="de-DE" sz="18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130000"/>
              </a:lnSpc>
              <a:buFontTx/>
              <a:buChar char="•"/>
            </a:pPr>
            <a:endParaRPr lang="en-US" altLang="de-DE" sz="1800" b="0" dirty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 smtClean="0"/>
              <a:t> </a:t>
            </a:r>
            <a:r>
              <a:rPr lang="en-US" altLang="de-DE" sz="1800" b="0" dirty="0" err="1" smtClean="0"/>
              <a:t>Profilmessung</a:t>
            </a:r>
            <a:r>
              <a:rPr lang="en-US" altLang="de-DE" sz="1800" b="0" dirty="0" smtClean="0"/>
              <a:t> ‘</a:t>
            </a:r>
            <a:r>
              <a:rPr lang="en-US" altLang="de-DE" sz="1800" b="0" dirty="0" err="1" smtClean="0"/>
              <a:t>Strahlbeeinflussend</a:t>
            </a:r>
            <a:r>
              <a:rPr lang="en-US" altLang="de-DE" sz="1800" b="0" dirty="0" smtClean="0"/>
              <a:t>’ :</a:t>
            </a:r>
            <a:r>
              <a:rPr lang="en-US" altLang="de-DE" sz="1800" b="0" dirty="0"/>
              <a:t>	SEM-Grids / </a:t>
            </a:r>
            <a:r>
              <a:rPr lang="en-US" altLang="de-DE" sz="1800" b="0" dirty="0" err="1"/>
              <a:t>Profilgitter</a:t>
            </a:r>
            <a:endParaRPr lang="en-US" altLang="de-DE" sz="1800" b="0" dirty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endParaRPr lang="en-US" altLang="de-DE" sz="1800" b="0" dirty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/>
              <a:t> </a:t>
            </a:r>
            <a:r>
              <a:rPr lang="en-US" altLang="de-DE" sz="1800" b="0" dirty="0" err="1" smtClean="0"/>
              <a:t>Profilmessung</a:t>
            </a:r>
            <a:r>
              <a:rPr lang="en-US" altLang="de-DE" sz="1800" b="0" dirty="0" smtClean="0"/>
              <a:t> ‘</a:t>
            </a:r>
            <a:r>
              <a:rPr lang="en-US" altLang="de-DE" sz="1800" b="0" dirty="0" err="1"/>
              <a:t>Nicht</a:t>
            </a:r>
            <a:r>
              <a:rPr lang="en-US" altLang="de-DE" sz="1800" b="0" dirty="0"/>
              <a:t> </a:t>
            </a:r>
            <a:r>
              <a:rPr lang="en-US" altLang="de-DE" sz="1800" b="0" dirty="0" err="1" smtClean="0"/>
              <a:t>Strahlzerstörend</a:t>
            </a:r>
            <a:r>
              <a:rPr lang="en-US" altLang="de-DE" sz="1800" b="0" dirty="0" smtClean="0"/>
              <a:t>’ :</a:t>
            </a:r>
            <a:r>
              <a:rPr lang="en-US" altLang="de-DE" sz="1800" b="0" dirty="0"/>
              <a:t>	</a:t>
            </a:r>
            <a:r>
              <a:rPr lang="en-US" altLang="de-DE" sz="1800" b="0" dirty="0" smtClean="0"/>
              <a:t>Beam </a:t>
            </a:r>
            <a:r>
              <a:rPr lang="en-US" altLang="de-DE" sz="1800" b="0" dirty="0"/>
              <a:t>Induced </a:t>
            </a:r>
            <a:r>
              <a:rPr lang="en-US" altLang="de-DE" sz="1800" b="0" dirty="0" smtClean="0"/>
              <a:t>Fluorescence (BIF)</a:t>
            </a:r>
            <a:endParaRPr lang="en-US" alt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23113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A106717F-0AAA-4C0D-94FD-FC450B5209AA}" type="slidenum">
              <a:rPr lang="de-DE" altLang="de-DE" b="0" smtClean="0"/>
              <a:pPr/>
              <a:t>15</a:t>
            </a:fld>
            <a:endParaRPr lang="de-DE" altLang="de-DE" b="0" smtClean="0"/>
          </a:p>
        </p:txBody>
      </p:sp>
      <p:sp>
        <p:nvSpPr>
          <p:cNvPr id="13315" name="Rectangle 14"/>
          <p:cNvSpPr>
            <a:spLocks noChangeArrowheads="1"/>
          </p:cNvSpPr>
          <p:nvPr/>
        </p:nvSpPr>
        <p:spPr bwMode="auto">
          <a:xfrm>
            <a:off x="384175" y="1323975"/>
            <a:ext cx="6588125" cy="3317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365125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  <a:lvl2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endParaRPr lang="en-US" altLang="de-DE" smtClean="0"/>
          </a:p>
        </p:txBody>
      </p:sp>
      <p:sp>
        <p:nvSpPr>
          <p:cNvPr id="11270" name="Text Box 4"/>
          <p:cNvSpPr txBox="1">
            <a:spLocks noChangeArrowheads="1"/>
          </p:cNvSpPr>
          <p:nvPr/>
        </p:nvSpPr>
        <p:spPr bwMode="auto">
          <a:xfrm>
            <a:off x="333375" y="1557338"/>
            <a:ext cx="8543925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en-US" altLang="de-DE" sz="1400" b="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de-DE" sz="1400" b="0" dirty="0" smtClean="0"/>
              <a:t>Der </a:t>
            </a:r>
            <a:r>
              <a:rPr lang="en-US" altLang="de-DE" sz="1400" b="0" dirty="0" err="1" smtClean="0"/>
              <a:t>Schwerionen-Strahl</a:t>
            </a:r>
            <a:r>
              <a:rPr lang="en-US" altLang="de-DE" sz="1400" b="0" dirty="0" smtClean="0"/>
              <a:t> ‘</a:t>
            </a:r>
            <a:r>
              <a:rPr lang="en-US" altLang="de-DE" sz="1400" b="0" dirty="0" err="1" smtClean="0"/>
              <a:t>trifft</a:t>
            </a:r>
            <a:r>
              <a:rPr lang="en-US" altLang="de-DE" sz="1400" b="0" dirty="0" smtClean="0"/>
              <a:t>’ auf </a:t>
            </a:r>
            <a:r>
              <a:rPr lang="en-US" altLang="de-DE" sz="1400" b="0" dirty="0" err="1" smtClean="0"/>
              <a:t>einzelne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Gitterdrähte</a:t>
            </a:r>
            <a:endParaRPr lang="en-US" altLang="de-DE" sz="1400" b="0" dirty="0" smtClean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en-US" altLang="de-DE" sz="1400" b="0" dirty="0" err="1" smtClean="0"/>
              <a:t>Sekundär-Elektronen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werden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aus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dem</a:t>
            </a:r>
            <a:r>
              <a:rPr lang="en-US" altLang="de-DE" sz="1400" b="0" dirty="0" smtClean="0"/>
              <a:t> Material </a:t>
            </a:r>
            <a:r>
              <a:rPr lang="en-US" altLang="de-DE" sz="1400" b="0" dirty="0" err="1" smtClean="0"/>
              <a:t>geschleudert</a:t>
            </a:r>
            <a:endParaRPr lang="en-US" altLang="de-DE" sz="1400" b="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de-DE" sz="1400" b="0" dirty="0"/>
              <a:t> </a:t>
            </a:r>
            <a:r>
              <a:rPr lang="en-US" altLang="de-DE" sz="1400" b="0" dirty="0" smtClean="0"/>
              <a:t>     &amp; </a:t>
            </a:r>
            <a:r>
              <a:rPr lang="en-US" altLang="de-DE" sz="1400" b="0" dirty="0" err="1" smtClean="0"/>
              <a:t>Primär-Ionen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entladen</a:t>
            </a:r>
            <a:endParaRPr lang="en-US" altLang="de-DE" sz="1400" b="0" dirty="0" smtClean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en-US" altLang="de-DE" sz="1400" b="0" dirty="0" smtClean="0"/>
              <a:t>Die </a:t>
            </a:r>
            <a:r>
              <a:rPr lang="en-US" altLang="de-DE" sz="1400" b="0" dirty="0" err="1" smtClean="0"/>
              <a:t>Ladung</a:t>
            </a:r>
            <a:r>
              <a:rPr lang="en-US" altLang="de-DE" sz="1400" b="0" dirty="0" smtClean="0"/>
              <a:t> je </a:t>
            </a:r>
            <a:r>
              <a:rPr lang="en-US" altLang="de-DE" sz="1400" b="0" dirty="0" err="1" smtClean="0"/>
              <a:t>Gitterdraht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wird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verstärkt</a:t>
            </a:r>
            <a:r>
              <a:rPr lang="en-US" altLang="de-DE" sz="1400" b="0" dirty="0" smtClean="0"/>
              <a:t> und </a:t>
            </a:r>
            <a:r>
              <a:rPr lang="en-US" altLang="de-DE" sz="1400" b="0" dirty="0" err="1" smtClean="0"/>
              <a:t>gemessen</a:t>
            </a:r>
            <a:endParaRPr lang="en-US" altLang="de-DE" sz="1400" b="0" dirty="0" smtClean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en-US" altLang="de-DE" sz="1400" b="0" dirty="0" err="1" smtClean="0"/>
              <a:t>Darstellung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als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horizontale</a:t>
            </a:r>
            <a:r>
              <a:rPr lang="en-US" altLang="de-DE" sz="1400" b="0" dirty="0" smtClean="0"/>
              <a:t> und </a:t>
            </a:r>
            <a:r>
              <a:rPr lang="en-US" altLang="de-DE" sz="1400" b="0" dirty="0" err="1" smtClean="0"/>
              <a:t>vertikale</a:t>
            </a:r>
            <a:r>
              <a:rPr lang="en-US" altLang="de-DE" sz="1400" b="0" dirty="0" smtClean="0"/>
              <a:t> Profile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endParaRPr lang="en-US" altLang="de-DE" sz="1400" b="0" dirty="0" smtClean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+"/>
              <a:defRPr/>
            </a:pPr>
            <a:r>
              <a:rPr lang="en-US" altLang="de-DE" sz="1400" b="0" dirty="0" err="1" smtClean="0"/>
              <a:t>schnelle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Auslese</a:t>
            </a:r>
            <a:r>
              <a:rPr lang="en-US" altLang="de-DE" sz="1400" b="0" dirty="0" smtClean="0"/>
              <a:t> (µs)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+"/>
              <a:defRPr/>
            </a:pPr>
            <a:r>
              <a:rPr lang="en-US" altLang="de-DE" sz="1400" b="0" dirty="0" err="1" smtClean="0"/>
              <a:t>Gitterabstände</a:t>
            </a:r>
            <a:r>
              <a:rPr lang="en-US" altLang="de-DE" sz="1400" b="0" dirty="0" smtClean="0"/>
              <a:t> von 0,5 mm </a:t>
            </a:r>
            <a:r>
              <a:rPr lang="en-US" altLang="de-DE" sz="1400" b="0" dirty="0" err="1" smtClean="0"/>
              <a:t>bis</a:t>
            </a:r>
            <a:r>
              <a:rPr lang="en-US" altLang="de-DE" sz="1400" b="0" dirty="0" smtClean="0"/>
              <a:t> 1,5 mm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+"/>
              <a:defRPr/>
            </a:pPr>
            <a:r>
              <a:rPr lang="en-US" altLang="de-DE" sz="1400" b="0" dirty="0" smtClean="0"/>
              <a:t>15 – 63  </a:t>
            </a:r>
            <a:r>
              <a:rPr lang="en-US" altLang="de-DE" sz="1400" b="0" dirty="0" smtClean="0"/>
              <a:t>Wolfram-Rhenium </a:t>
            </a:r>
            <a:r>
              <a:rPr lang="en-US" altLang="de-DE" sz="1400" b="0" dirty="0" err="1" smtClean="0"/>
              <a:t>Drähte</a:t>
            </a:r>
            <a:r>
              <a:rPr lang="en-US" altLang="de-DE" sz="1400" b="0" dirty="0" smtClean="0"/>
              <a:t> </a:t>
            </a:r>
            <a:r>
              <a:rPr lang="en-US" altLang="de-DE" sz="1400" b="0" dirty="0" smtClean="0"/>
              <a:t>(</a:t>
            </a:r>
            <a:r>
              <a:rPr lang="en-US" altLang="de-DE" sz="1400" b="0" dirty="0" smtClean="0">
                <a:latin typeface="MS Reference Sans Serif"/>
              </a:rPr>
              <a:t>Ø </a:t>
            </a:r>
            <a:r>
              <a:rPr lang="en-US" altLang="de-DE" sz="1400" b="0" dirty="0" smtClean="0">
                <a:latin typeface="+mj-lt"/>
              </a:rPr>
              <a:t>0,1 mm</a:t>
            </a:r>
            <a:r>
              <a:rPr lang="en-US" altLang="de-DE" sz="1400" b="0" dirty="0" smtClean="0">
                <a:latin typeface="+mj-lt"/>
              </a:rPr>
              <a:t>)</a:t>
            </a:r>
            <a:endParaRPr lang="en-US" altLang="de-DE" sz="1400" b="0" dirty="0" smtClean="0"/>
          </a:p>
          <a:p>
            <a:pPr eaLnBrk="1" hangingPunct="1">
              <a:lnSpc>
                <a:spcPct val="150000"/>
              </a:lnSpc>
              <a:defRPr/>
            </a:pPr>
            <a:endParaRPr lang="en-US" altLang="de-DE" sz="800" b="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de-DE" sz="1400" b="0" dirty="0" smtClean="0"/>
              <a:t>-    </a:t>
            </a:r>
            <a:r>
              <a:rPr lang="en-US" altLang="de-DE" sz="1400" b="0" dirty="0" err="1" smtClean="0"/>
              <a:t>Drähte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interagieren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mit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dem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Ionenstrahl</a:t>
            </a:r>
            <a:endParaRPr lang="en-US" altLang="de-DE" sz="1400" b="0" dirty="0" smtClean="0"/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de-DE" sz="1400" b="0" dirty="0" err="1" smtClean="0"/>
              <a:t>Strahlverluste</a:t>
            </a:r>
            <a:r>
              <a:rPr lang="en-US" altLang="de-DE" sz="1400" b="0" dirty="0" smtClean="0"/>
              <a:t> ~10% pro </a:t>
            </a:r>
            <a:r>
              <a:rPr lang="en-US" altLang="de-DE" sz="1400" b="0" dirty="0" err="1" smtClean="0"/>
              <a:t>Ebene</a:t>
            </a:r>
            <a:endParaRPr lang="en-US" altLang="de-DE" sz="1400" b="0" dirty="0" smtClean="0"/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de-DE" sz="1400" b="0" dirty="0" err="1" smtClean="0"/>
              <a:t>Pulsverkürzung</a:t>
            </a:r>
            <a:r>
              <a:rPr lang="en-US" altLang="de-DE" sz="1400" b="0" dirty="0" smtClean="0"/>
              <a:t> (fix + </a:t>
            </a:r>
            <a:r>
              <a:rPr lang="en-US" altLang="de-DE" sz="1400" b="0" dirty="0" err="1" smtClean="0"/>
              <a:t>dynamisch</a:t>
            </a:r>
            <a:r>
              <a:rPr lang="en-US" altLang="de-DE" sz="1400" b="0" dirty="0" smtClean="0"/>
              <a:t>) </a:t>
            </a:r>
            <a:r>
              <a:rPr lang="en-US" altLang="de-DE" sz="1400" b="0" dirty="0" err="1" smtClean="0"/>
              <a:t>notwendig</a:t>
            </a:r>
            <a:r>
              <a:rPr lang="en-US" altLang="de-DE" sz="1400" b="0" dirty="0" smtClean="0"/>
              <a:t> !</a:t>
            </a:r>
          </a:p>
        </p:txBody>
      </p:sp>
      <p:pic>
        <p:nvPicPr>
          <p:cNvPr id="13318" name="Picture 7" descr="IMG_820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4298950"/>
            <a:ext cx="2895600" cy="2038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3964" name="Rectangle 12"/>
          <p:cNvSpPr>
            <a:spLocks noChangeArrowheads="1"/>
          </p:cNvSpPr>
          <p:nvPr/>
        </p:nvSpPr>
        <p:spPr bwMode="auto">
          <a:xfrm>
            <a:off x="431800" y="114300"/>
            <a:ext cx="83026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  <a:lvl2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dirty="0" smtClean="0">
                <a:solidFill>
                  <a:srgbClr val="EF1F1D"/>
                </a:solidFill>
              </a:rPr>
              <a:t>S</a:t>
            </a:r>
            <a:r>
              <a:rPr lang="en-US" altLang="de-DE" dirty="0" smtClean="0"/>
              <a:t>econdary </a:t>
            </a:r>
            <a:r>
              <a:rPr lang="en-US" altLang="de-DE" dirty="0" smtClean="0">
                <a:solidFill>
                  <a:srgbClr val="EF1F1D"/>
                </a:solidFill>
              </a:rPr>
              <a:t>E</a:t>
            </a:r>
            <a:r>
              <a:rPr lang="en-US" altLang="de-DE" dirty="0" smtClean="0"/>
              <a:t>lectron </a:t>
            </a:r>
            <a:r>
              <a:rPr lang="en-US" altLang="de-DE" dirty="0" err="1" smtClean="0"/>
              <a:t>E</a:t>
            </a:r>
            <a:r>
              <a:rPr lang="en-US" altLang="de-DE" dirty="0" err="1" smtClean="0">
                <a:solidFill>
                  <a:srgbClr val="EF1F1D"/>
                </a:solidFill>
              </a:rPr>
              <a:t>M</a:t>
            </a:r>
            <a:r>
              <a:rPr lang="en-US" altLang="de-DE" dirty="0" err="1" smtClean="0"/>
              <a:t>ission</a:t>
            </a:r>
            <a:r>
              <a:rPr lang="en-US" altLang="de-DE" dirty="0" smtClean="0"/>
              <a:t> Grids SEM-Grids</a:t>
            </a:r>
          </a:p>
        </p:txBody>
      </p:sp>
      <p:sp>
        <p:nvSpPr>
          <p:cNvPr id="13320" name="Rectangle 15"/>
          <p:cNvSpPr>
            <a:spLocks noChangeArrowheads="1"/>
          </p:cNvSpPr>
          <p:nvPr/>
        </p:nvSpPr>
        <p:spPr bwMode="auto">
          <a:xfrm>
            <a:off x="384175" y="1327150"/>
            <a:ext cx="63023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600"/>
              <a:t>Messung des transversalen Strahlprofils (horizontal &amp; vertikal)</a:t>
            </a:r>
          </a:p>
        </p:txBody>
      </p:sp>
      <p:pic>
        <p:nvPicPr>
          <p:cNvPr id="13321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1665288"/>
            <a:ext cx="32353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5450" y="38100"/>
            <a:ext cx="8375650" cy="1143000"/>
          </a:xfrm>
        </p:spPr>
        <p:txBody>
          <a:bodyPr/>
          <a:lstStyle/>
          <a:p>
            <a:pPr>
              <a:defRPr/>
            </a:pPr>
            <a:r>
              <a:rPr lang="en-US" altLang="de-DE" dirty="0">
                <a:solidFill>
                  <a:srgbClr val="EF1F1D"/>
                </a:solidFill>
              </a:rPr>
              <a:t>S</a:t>
            </a:r>
            <a:r>
              <a:rPr lang="en-US" altLang="de-DE" dirty="0"/>
              <a:t>econdary </a:t>
            </a:r>
            <a:r>
              <a:rPr lang="en-US" altLang="de-DE" dirty="0">
                <a:solidFill>
                  <a:srgbClr val="EF1F1D"/>
                </a:solidFill>
              </a:rPr>
              <a:t>E</a:t>
            </a:r>
            <a:r>
              <a:rPr lang="en-US" altLang="de-DE" dirty="0"/>
              <a:t>lectron </a:t>
            </a:r>
            <a:r>
              <a:rPr lang="en-US" altLang="de-DE" dirty="0" err="1"/>
              <a:t>E</a:t>
            </a:r>
            <a:r>
              <a:rPr lang="en-US" altLang="de-DE" dirty="0" err="1">
                <a:solidFill>
                  <a:srgbClr val="EF1F1D"/>
                </a:solidFill>
              </a:rPr>
              <a:t>M</a:t>
            </a:r>
            <a:r>
              <a:rPr lang="en-US" altLang="de-DE" dirty="0" err="1"/>
              <a:t>ission</a:t>
            </a:r>
            <a:r>
              <a:rPr lang="en-US" altLang="de-DE" dirty="0"/>
              <a:t> Grids SEM-Grids</a:t>
            </a:r>
          </a:p>
        </p:txBody>
      </p:sp>
      <p:sp>
        <p:nvSpPr>
          <p:cNvPr id="12291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1397000"/>
            <a:ext cx="5099050" cy="322349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de-DE" altLang="de-DE" sz="1400" b="1" dirty="0" smtClean="0"/>
              <a:t>Bedienung: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de-DE" altLang="de-DE" sz="1400" dirty="0" smtClean="0"/>
              <a:t>Taste „Pulsverkürzung“ im </a:t>
            </a:r>
            <a:r>
              <a:rPr lang="de-DE" altLang="de-DE" sz="1400" dirty="0" err="1" smtClean="0"/>
              <a:t>HKR</a:t>
            </a:r>
            <a:endParaRPr lang="de-DE" altLang="de-DE" sz="1400" dirty="0"/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de-DE" altLang="de-DE" sz="1400" dirty="0" smtClean="0"/>
              <a:t>SD Programm: Auswahl und Einfahren der Gitter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de-DE" altLang="de-DE" sz="1400" dirty="0" smtClean="0"/>
              <a:t>Messung startet automatisch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de-DE" altLang="de-DE" sz="1400" dirty="0" smtClean="0"/>
              <a:t>Anzeige von maximal 3 Gittern (horizontal &amp; vertikal)</a:t>
            </a:r>
          </a:p>
          <a:p>
            <a:pPr marL="0" indent="0" eaLnBrk="1" hangingPunct="1">
              <a:defRPr/>
            </a:pPr>
            <a:r>
              <a:rPr lang="de-DE" altLang="de-DE" sz="1400" dirty="0" smtClean="0"/>
              <a:t> </a:t>
            </a:r>
            <a:endParaRPr lang="de-DE" altLang="de-DE" sz="1400" b="1" dirty="0" smtClean="0"/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de-DE" altLang="de-DE" sz="1400" b="1" dirty="0"/>
              <a:t>Messbereiche:     </a:t>
            </a:r>
            <a:r>
              <a:rPr lang="de-DE" altLang="de-DE" sz="1400" dirty="0"/>
              <a:t>2 </a:t>
            </a:r>
            <a:r>
              <a:rPr lang="de-DE" altLang="de-DE" sz="1400" dirty="0" err="1"/>
              <a:t>nA</a:t>
            </a:r>
            <a:r>
              <a:rPr lang="de-DE" altLang="de-DE" sz="1400" dirty="0"/>
              <a:t> – 10 µA  (in 12 Schritten)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de-DE" altLang="de-DE" sz="1400" b="1" dirty="0" smtClean="0"/>
              <a:t>Integrationszeit:  </a:t>
            </a:r>
            <a:r>
              <a:rPr lang="de-DE" altLang="de-DE" sz="1400" dirty="0" smtClean="0"/>
              <a:t>500 µs ab Start-Event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endParaRPr lang="it-IT" altLang="de-DE" sz="1400" dirty="0"/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A22463A-90FA-43EB-A2C5-BA6E236BC46B}" type="slidenum">
              <a:rPr lang="de-DE" altLang="de-DE" b="0" smtClean="0"/>
              <a:pPr/>
              <a:t>16</a:t>
            </a:fld>
            <a:endParaRPr lang="de-DE" altLang="de-DE" b="0" smtClean="0"/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78" y="1327150"/>
            <a:ext cx="399476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hteck 2"/>
          <p:cNvSpPr>
            <a:spLocks noChangeArrowheads="1"/>
          </p:cNvSpPr>
          <p:nvPr/>
        </p:nvSpPr>
        <p:spPr bwMode="auto">
          <a:xfrm>
            <a:off x="482600" y="4772025"/>
            <a:ext cx="8153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de-DE" altLang="de-DE" sz="1400" dirty="0"/>
              <a:t>Pulsverkürzung:  </a:t>
            </a:r>
            <a:r>
              <a:rPr lang="it-IT" altLang="de-DE" sz="1400" b="0" dirty="0" err="1"/>
              <a:t>Verkürzung</a:t>
            </a:r>
            <a:r>
              <a:rPr lang="it-IT" altLang="de-DE" sz="1400" b="0" dirty="0"/>
              <a:t> </a:t>
            </a:r>
            <a:r>
              <a:rPr lang="it-IT" altLang="de-DE" sz="1400" b="0" dirty="0" err="1"/>
              <a:t>des</a:t>
            </a:r>
            <a:r>
              <a:rPr lang="it-IT" altLang="de-DE" sz="1400" b="0" dirty="0"/>
              <a:t> </a:t>
            </a:r>
            <a:r>
              <a:rPr lang="it-IT" altLang="de-DE" sz="1400" b="0" dirty="0" err="1"/>
              <a:t>Strahls</a:t>
            </a:r>
            <a:r>
              <a:rPr lang="it-IT" altLang="de-DE" sz="1400" b="0" dirty="0"/>
              <a:t> </a:t>
            </a:r>
            <a:r>
              <a:rPr lang="it-IT" altLang="de-DE" sz="1400" b="0" dirty="0" err="1"/>
              <a:t>am</a:t>
            </a:r>
            <a:r>
              <a:rPr lang="it-IT" altLang="de-DE" sz="1400" b="0" dirty="0"/>
              <a:t> Chopper </a:t>
            </a:r>
            <a:r>
              <a:rPr lang="it-IT" altLang="de-DE" sz="1400" b="0" dirty="0" err="1"/>
              <a:t>UH2</a:t>
            </a:r>
            <a:r>
              <a:rPr lang="it-IT" altLang="de-DE" sz="1400" b="0" dirty="0"/>
              <a:t> </a:t>
            </a:r>
            <a:r>
              <a:rPr lang="it-IT" altLang="de-DE" sz="1400" b="0" dirty="0" err="1"/>
              <a:t>auf</a:t>
            </a:r>
            <a:r>
              <a:rPr lang="it-IT" altLang="de-DE" sz="1400" b="0" dirty="0"/>
              <a:t> 100 </a:t>
            </a:r>
            <a:r>
              <a:rPr lang="it-IT" altLang="de-DE" sz="1400" b="0" dirty="0" smtClean="0"/>
              <a:t>µs </a:t>
            </a:r>
            <a:r>
              <a:rPr lang="it-IT" altLang="de-DE" sz="1400" b="0" dirty="0" err="1" smtClean="0"/>
              <a:t>bzw</a:t>
            </a:r>
            <a:r>
              <a:rPr lang="it-IT" altLang="de-DE" sz="1400" b="0" dirty="0"/>
              <a:t>. 250 µs / 2,5 Hz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de-DE" sz="1400" b="0" dirty="0"/>
              <a:t>                              + </a:t>
            </a:r>
            <a:r>
              <a:rPr lang="it-IT" altLang="de-DE" sz="1400" b="0" dirty="0" err="1"/>
              <a:t>dynamische</a:t>
            </a:r>
            <a:r>
              <a:rPr lang="it-IT" altLang="de-DE" sz="1400" b="0" dirty="0"/>
              <a:t> </a:t>
            </a:r>
            <a:r>
              <a:rPr lang="it-IT" altLang="de-DE" sz="1400" b="0" dirty="0" err="1"/>
              <a:t>Verkürzung</a:t>
            </a:r>
            <a:r>
              <a:rPr lang="it-IT" altLang="de-DE" sz="1400" b="0" dirty="0"/>
              <a:t> </a:t>
            </a:r>
            <a:r>
              <a:rPr lang="it-IT" altLang="de-DE" sz="1400" b="0" dirty="0" smtClean="0"/>
              <a:t>(</a:t>
            </a:r>
            <a:r>
              <a:rPr lang="it-IT" altLang="de-DE" sz="1400" b="0" dirty="0" err="1" smtClean="0"/>
              <a:t>Mindest-Pulslänge</a:t>
            </a:r>
            <a:r>
              <a:rPr lang="it-IT" altLang="de-DE" sz="1400" b="0" dirty="0" smtClean="0"/>
              <a:t> </a:t>
            </a:r>
            <a:r>
              <a:rPr lang="it-IT" altLang="de-DE" sz="1400" b="0" dirty="0"/>
              <a:t>10 µs</a:t>
            </a:r>
            <a:r>
              <a:rPr lang="it-IT" altLang="de-DE" sz="1400" b="0" dirty="0" smtClean="0"/>
              <a:t>)</a:t>
            </a:r>
          </a:p>
          <a:p>
            <a:pPr eaLnBrk="1" hangingPunct="1">
              <a:lnSpc>
                <a:spcPct val="150000"/>
              </a:lnSpc>
            </a:pPr>
            <a:endParaRPr lang="it-IT" altLang="de-DE" sz="1400" b="0" dirty="0"/>
          </a:p>
          <a:p>
            <a:pPr eaLnBrk="1" hangingPunct="1">
              <a:lnSpc>
                <a:spcPct val="150000"/>
              </a:lnSpc>
            </a:pPr>
            <a:r>
              <a:rPr lang="en-US" altLang="de-DE" sz="1400" dirty="0" smtClean="0">
                <a:cs typeface="Arial" charset="0"/>
              </a:rPr>
              <a:t>!!! </a:t>
            </a:r>
            <a:r>
              <a:rPr lang="en-US" altLang="de-DE" sz="1400" dirty="0" err="1" smtClean="0">
                <a:cs typeface="Arial" charset="0"/>
              </a:rPr>
              <a:t>Gitterdrähte</a:t>
            </a:r>
            <a:r>
              <a:rPr lang="en-US" altLang="de-DE" sz="1400" dirty="0" smtClean="0">
                <a:cs typeface="Arial" charset="0"/>
              </a:rPr>
              <a:t> </a:t>
            </a:r>
            <a:r>
              <a:rPr lang="en-US" altLang="de-DE" sz="1400" dirty="0" err="1">
                <a:cs typeface="Arial" charset="0"/>
              </a:rPr>
              <a:t>können</a:t>
            </a:r>
            <a:r>
              <a:rPr lang="en-US" altLang="de-DE" sz="1400" dirty="0">
                <a:cs typeface="Arial" charset="0"/>
              </a:rPr>
              <a:t> </a:t>
            </a:r>
            <a:r>
              <a:rPr lang="en-US" altLang="de-DE" sz="1400" dirty="0" err="1" smtClean="0">
                <a:cs typeface="Arial" charset="0"/>
              </a:rPr>
              <a:t>trotzdem</a:t>
            </a:r>
            <a:r>
              <a:rPr lang="en-US" altLang="de-DE" sz="1400" dirty="0" smtClean="0">
                <a:cs typeface="Arial" charset="0"/>
              </a:rPr>
              <a:t> ‘</a:t>
            </a:r>
            <a:r>
              <a:rPr lang="en-US" altLang="de-DE" sz="1400" dirty="0" err="1" smtClean="0">
                <a:cs typeface="Arial" charset="0"/>
              </a:rPr>
              <a:t>zerschmelzen</a:t>
            </a:r>
            <a:r>
              <a:rPr lang="en-US" altLang="de-DE" sz="1400" dirty="0" smtClean="0">
                <a:cs typeface="Arial" charset="0"/>
              </a:rPr>
              <a:t>’ !!!</a:t>
            </a:r>
            <a:endParaRPr lang="en-US" altLang="de-DE" sz="1400" dirty="0"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endParaRPr lang="it-IT" altLang="de-DE" sz="1400" b="0" dirty="0" smtClean="0"/>
          </a:p>
          <a:p>
            <a:pPr eaLnBrk="1" hangingPunct="1">
              <a:lnSpc>
                <a:spcPct val="150000"/>
              </a:lnSpc>
            </a:pPr>
            <a:endParaRPr lang="it-IT" altLang="de-DE" sz="14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492125" y="3467100"/>
            <a:ext cx="4981575" cy="42256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5450" y="38100"/>
            <a:ext cx="8375650" cy="1143000"/>
          </a:xfrm>
        </p:spPr>
        <p:txBody>
          <a:bodyPr/>
          <a:lstStyle/>
          <a:p>
            <a:pPr>
              <a:defRPr/>
            </a:pPr>
            <a:r>
              <a:rPr lang="en-US" altLang="de-DE" dirty="0">
                <a:solidFill>
                  <a:srgbClr val="EF1F1D"/>
                </a:solidFill>
              </a:rPr>
              <a:t>S</a:t>
            </a:r>
            <a:r>
              <a:rPr lang="en-US" altLang="de-DE" dirty="0"/>
              <a:t>econdary </a:t>
            </a:r>
            <a:r>
              <a:rPr lang="en-US" altLang="de-DE" dirty="0">
                <a:solidFill>
                  <a:srgbClr val="EF1F1D"/>
                </a:solidFill>
              </a:rPr>
              <a:t>E</a:t>
            </a:r>
            <a:r>
              <a:rPr lang="en-US" altLang="de-DE" dirty="0"/>
              <a:t>lectron </a:t>
            </a:r>
            <a:r>
              <a:rPr lang="en-US" altLang="de-DE" dirty="0" err="1"/>
              <a:t>E</a:t>
            </a:r>
            <a:r>
              <a:rPr lang="en-US" altLang="de-DE" dirty="0" err="1">
                <a:solidFill>
                  <a:srgbClr val="EF1F1D"/>
                </a:solidFill>
              </a:rPr>
              <a:t>M</a:t>
            </a:r>
            <a:r>
              <a:rPr lang="en-US" altLang="de-DE" dirty="0" err="1"/>
              <a:t>ission</a:t>
            </a:r>
            <a:r>
              <a:rPr lang="en-US" altLang="de-DE" dirty="0"/>
              <a:t> Grids SEM-Grids</a:t>
            </a:r>
          </a:p>
        </p:txBody>
      </p:sp>
      <p:sp>
        <p:nvSpPr>
          <p:cNvPr id="1536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642C894F-ED05-487F-80B4-4B7F82D7EA70}" type="slidenum">
              <a:rPr lang="de-DE" altLang="de-DE" b="0" smtClean="0"/>
              <a:pPr/>
              <a:t>17</a:t>
            </a:fld>
            <a:endParaRPr lang="de-DE" altLang="de-DE" b="0" smtClean="0"/>
          </a:p>
        </p:txBody>
      </p:sp>
      <p:sp>
        <p:nvSpPr>
          <p:cNvPr id="15368" name="Rechteck 3"/>
          <p:cNvSpPr>
            <a:spLocks noChangeArrowheads="1"/>
          </p:cNvSpPr>
          <p:nvPr/>
        </p:nvSpPr>
        <p:spPr bwMode="auto">
          <a:xfrm>
            <a:off x="492125" y="3479800"/>
            <a:ext cx="6454775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2200" dirty="0"/>
              <a:t>FAIR </a:t>
            </a:r>
            <a:r>
              <a:rPr lang="en-US" altLang="de-DE" sz="2200" dirty="0" err="1"/>
              <a:t>fordert</a:t>
            </a:r>
            <a:r>
              <a:rPr lang="en-US" altLang="de-DE" sz="2200" dirty="0"/>
              <a:t> </a:t>
            </a:r>
            <a:r>
              <a:rPr lang="en-US" altLang="de-DE" sz="2200" dirty="0" err="1"/>
              <a:t>höhere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Strahlströme</a:t>
            </a:r>
            <a:r>
              <a:rPr lang="en-US" altLang="de-DE" sz="2200" dirty="0"/>
              <a:t> ...</a:t>
            </a:r>
          </a:p>
          <a:p>
            <a:pPr eaLnBrk="1" hangingPunct="1"/>
            <a:endParaRPr lang="en-US" altLang="de-DE" dirty="0"/>
          </a:p>
          <a:p>
            <a:pPr eaLnBrk="1" hangingPunct="1">
              <a:lnSpc>
                <a:spcPct val="150000"/>
              </a:lnSpc>
            </a:pPr>
            <a:r>
              <a:rPr lang="en-US" altLang="de-DE" sz="1400" b="0" dirty="0" err="1"/>
              <a:t>Strahlparameter</a:t>
            </a:r>
            <a:r>
              <a:rPr lang="en-US" altLang="de-DE" sz="1400" b="0" dirty="0"/>
              <a:t> </a:t>
            </a:r>
            <a:r>
              <a:rPr lang="en-US" altLang="de-DE" sz="1400" b="0" dirty="0" err="1"/>
              <a:t>für</a:t>
            </a:r>
            <a:r>
              <a:rPr lang="en-US" altLang="de-DE" sz="1400" b="0" dirty="0"/>
              <a:t>  ‘FAIR high current operation‘ </a:t>
            </a:r>
            <a:r>
              <a:rPr lang="en-US" altLang="de-DE" sz="1400" b="0" dirty="0" err="1"/>
              <a:t>im</a:t>
            </a:r>
            <a:r>
              <a:rPr lang="en-US" altLang="de-DE" sz="1400" b="0" dirty="0"/>
              <a:t> </a:t>
            </a:r>
            <a:r>
              <a:rPr lang="en-US" altLang="de-DE" sz="1400" b="0" dirty="0" err="1"/>
              <a:t>Transferkanal</a:t>
            </a:r>
            <a:r>
              <a:rPr lang="en-US" altLang="de-DE" sz="1400" b="0" dirty="0"/>
              <a:t> (TK):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de-DE" sz="1400" b="0" dirty="0" err="1"/>
              <a:t>aktuell</a:t>
            </a:r>
            <a:r>
              <a:rPr lang="en-US" altLang="de-DE" sz="1400" b="0" dirty="0"/>
              <a:t>:        U 28+: 11,4 MeV/u    1-2 mA    20-100 µs pulse duration 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de-DE" sz="1400" b="0" dirty="0" err="1"/>
              <a:t>für</a:t>
            </a:r>
            <a:r>
              <a:rPr lang="en-US" altLang="de-DE" sz="1400" b="0" dirty="0"/>
              <a:t> FAIR:     U 28+: 11,4 MeV/u    15  mA    20-100 µs pulse duration </a:t>
            </a:r>
          </a:p>
        </p:txBody>
      </p:sp>
      <p:sp>
        <p:nvSpPr>
          <p:cNvPr id="9" name="Oval 19"/>
          <p:cNvSpPr>
            <a:spLocks noChangeArrowheads="1"/>
          </p:cNvSpPr>
          <p:nvPr/>
        </p:nvSpPr>
        <p:spPr bwMode="auto">
          <a:xfrm>
            <a:off x="3092450" y="4328820"/>
            <a:ext cx="800100" cy="730250"/>
          </a:xfrm>
          <a:prstGeom prst="ellipse">
            <a:avLst/>
          </a:prstGeom>
          <a:noFill/>
          <a:ln w="28575" algn="ctr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458788" y="1423988"/>
            <a:ext cx="7662862" cy="14779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defRPr/>
            </a:pPr>
            <a:r>
              <a:rPr lang="it-IT" altLang="de-DE" sz="1400" b="1" kern="0" dirty="0" err="1" smtClean="0"/>
              <a:t>Fazit</a:t>
            </a:r>
            <a:r>
              <a:rPr lang="it-IT" altLang="de-DE" sz="1400" b="1" kern="0" dirty="0" smtClean="0"/>
              <a:t> </a:t>
            </a:r>
            <a:r>
              <a:rPr lang="it-IT" altLang="de-DE" sz="1400" b="1" kern="0" dirty="0" err="1" smtClean="0"/>
              <a:t>aus</a:t>
            </a:r>
            <a:r>
              <a:rPr lang="it-IT" altLang="de-DE" sz="1400" b="1" kern="0" dirty="0" smtClean="0"/>
              <a:t> </a:t>
            </a:r>
            <a:r>
              <a:rPr lang="it-IT" altLang="de-DE" sz="1400" b="1" kern="0" dirty="0" err="1" smtClean="0"/>
              <a:t>der</a:t>
            </a:r>
            <a:r>
              <a:rPr lang="it-IT" altLang="de-DE" sz="1400" b="1" kern="0" dirty="0" smtClean="0"/>
              <a:t> </a:t>
            </a:r>
            <a:r>
              <a:rPr lang="it-IT" altLang="de-DE" sz="1400" b="1" kern="0" dirty="0" err="1" smtClean="0"/>
              <a:t>letzten</a:t>
            </a:r>
            <a:r>
              <a:rPr lang="it-IT" altLang="de-DE" sz="1400" b="1" kern="0" dirty="0" smtClean="0"/>
              <a:t> </a:t>
            </a:r>
            <a:r>
              <a:rPr lang="it-IT" altLang="de-DE" sz="1400" b="1" kern="0" dirty="0" err="1" smtClean="0"/>
              <a:t>Strahlzeit</a:t>
            </a:r>
            <a:r>
              <a:rPr lang="it-IT" altLang="de-DE" sz="1400" b="1" kern="0" dirty="0" smtClean="0"/>
              <a:t> 2015 (</a:t>
            </a:r>
            <a:r>
              <a:rPr lang="it-IT" altLang="de-DE" sz="1400" b="1" kern="0" dirty="0" err="1" smtClean="0"/>
              <a:t>Hochstrom</a:t>
            </a:r>
            <a:r>
              <a:rPr lang="it-IT" altLang="de-DE" sz="1400" b="1" kern="0" dirty="0" smtClean="0"/>
              <a:t>, </a:t>
            </a:r>
            <a:r>
              <a:rPr lang="it-IT" altLang="de-DE" sz="1400" b="1" kern="0" dirty="0" err="1" smtClean="0"/>
              <a:t>minimierter</a:t>
            </a:r>
            <a:r>
              <a:rPr lang="it-IT" altLang="de-DE" sz="1400" b="1" kern="0" dirty="0" smtClean="0"/>
              <a:t> </a:t>
            </a:r>
            <a:r>
              <a:rPr lang="it-IT" altLang="de-DE" sz="1400" b="1" kern="0" dirty="0" err="1" smtClean="0"/>
              <a:t>Fokus</a:t>
            </a:r>
            <a:r>
              <a:rPr lang="it-IT" altLang="de-DE" sz="1400" b="1" kern="0" dirty="0" smtClean="0"/>
              <a:t> </a:t>
            </a:r>
            <a:r>
              <a:rPr lang="it-IT" altLang="de-DE" sz="1400" b="1" kern="0" dirty="0" smtClean="0"/>
              <a:t>...)</a:t>
            </a:r>
            <a:endParaRPr lang="it-IT" altLang="de-DE" sz="1400" b="1" kern="0" dirty="0" smtClean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it-IT" altLang="de-DE" sz="1400" b="0" kern="0" dirty="0" err="1" smtClean="0"/>
              <a:t>Trotz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Pulsverkürzung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auf</a:t>
            </a:r>
            <a:r>
              <a:rPr lang="it-IT" altLang="de-DE" sz="1400" b="0" kern="0" dirty="0" smtClean="0"/>
              <a:t> 10 µs </a:t>
            </a:r>
            <a:r>
              <a:rPr lang="it-IT" altLang="de-DE" sz="1400" b="0" kern="0" dirty="0" err="1" smtClean="0"/>
              <a:t>waren</a:t>
            </a:r>
            <a:r>
              <a:rPr lang="it-IT" altLang="de-DE" sz="1400" b="0" kern="0" dirty="0" smtClean="0"/>
              <a:t> die </a:t>
            </a:r>
            <a:r>
              <a:rPr lang="it-IT" altLang="de-DE" sz="1400" b="0" kern="0" dirty="0" err="1" smtClean="0"/>
              <a:t>Intensitäten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des</a:t>
            </a:r>
            <a:r>
              <a:rPr lang="it-IT" altLang="de-DE" sz="1400" b="0" kern="0" dirty="0" smtClean="0"/>
              <a:t> (</a:t>
            </a:r>
            <a:r>
              <a:rPr lang="it-IT" altLang="de-DE" sz="1400" b="0" kern="0" dirty="0" err="1" smtClean="0"/>
              <a:t>insbesondere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fokussierten</a:t>
            </a:r>
            <a:r>
              <a:rPr lang="it-IT" altLang="de-DE" sz="1400" b="0" kern="0" dirty="0" smtClean="0"/>
              <a:t>) </a:t>
            </a:r>
            <a:r>
              <a:rPr lang="it-IT" altLang="de-DE" sz="1400" b="0" kern="0" dirty="0" err="1" smtClean="0"/>
              <a:t>Strahls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zu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hoch</a:t>
            </a:r>
            <a:r>
              <a:rPr lang="it-IT" altLang="de-DE" sz="1400" b="0" kern="0" dirty="0" smtClean="0"/>
              <a:t>, </a:t>
            </a:r>
            <a:r>
              <a:rPr lang="it-IT" altLang="de-DE" sz="1400" b="0" kern="0" dirty="0" err="1" smtClean="0"/>
              <a:t>mehrere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Gitterdrähte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wurden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zerstört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smtClean="0"/>
              <a:t>!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it-IT" altLang="de-DE" sz="1400" b="0" kern="0" dirty="0" err="1" smtClean="0"/>
              <a:t>Typisch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gehen</a:t>
            </a:r>
            <a:r>
              <a:rPr lang="it-IT" altLang="de-DE" sz="1400" b="0" kern="0" dirty="0" smtClean="0"/>
              <a:t> pro </a:t>
            </a:r>
            <a:r>
              <a:rPr lang="it-IT" altLang="de-DE" sz="1400" b="0" kern="0" dirty="0" err="1" smtClean="0"/>
              <a:t>Strahlzeitblock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mit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Hochstrom</a:t>
            </a:r>
            <a:r>
              <a:rPr lang="it-IT" altLang="de-DE" sz="1400" b="0" kern="0" dirty="0" smtClean="0"/>
              <a:t> ~15 </a:t>
            </a:r>
            <a:r>
              <a:rPr lang="it-IT" altLang="de-DE" sz="1400" b="0" kern="0" dirty="0" err="1" smtClean="0"/>
              <a:t>Gitter</a:t>
            </a:r>
            <a:r>
              <a:rPr lang="it-IT" altLang="de-DE" sz="1400" b="0" kern="0" dirty="0" smtClean="0"/>
              <a:t> kaputt (</a:t>
            </a:r>
            <a:r>
              <a:rPr lang="it-IT" altLang="de-DE" sz="1400" b="0" kern="0" dirty="0" err="1" smtClean="0"/>
              <a:t>Schätzung</a:t>
            </a:r>
            <a:r>
              <a:rPr lang="it-IT" altLang="de-DE" sz="1400" b="0" kern="0" dirty="0" smtClean="0"/>
              <a:t> </a:t>
            </a:r>
            <a:r>
              <a:rPr lang="it-IT" altLang="de-DE" sz="1400" b="0" kern="0" dirty="0" err="1" smtClean="0"/>
              <a:t>RoFi</a:t>
            </a:r>
            <a:r>
              <a:rPr lang="it-IT" altLang="de-DE" sz="1400" b="0" kern="0" dirty="0" smtClean="0"/>
              <a:t>)</a:t>
            </a:r>
            <a:endParaRPr lang="it-IT" altLang="de-DE" sz="1400" b="0" kern="0" dirty="0"/>
          </a:p>
        </p:txBody>
      </p:sp>
      <p:sp>
        <p:nvSpPr>
          <p:cNvPr id="4" name="Rechteck 3"/>
          <p:cNvSpPr/>
          <p:nvPr/>
        </p:nvSpPr>
        <p:spPr>
          <a:xfrm>
            <a:off x="549275" y="5704016"/>
            <a:ext cx="5862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de-DE" sz="1600" dirty="0" err="1" smtClean="0"/>
              <a:t>Es</a:t>
            </a:r>
            <a:r>
              <a:rPr lang="en-US" altLang="de-DE" sz="1600" dirty="0" smtClean="0"/>
              <a:t> </a:t>
            </a:r>
            <a:r>
              <a:rPr lang="en-US" altLang="de-DE" sz="1600" dirty="0" err="1" smtClean="0"/>
              <a:t>folgen</a:t>
            </a:r>
            <a:r>
              <a:rPr lang="en-US" altLang="de-DE" sz="1600" dirty="0" smtClean="0"/>
              <a:t> </a:t>
            </a:r>
            <a:r>
              <a:rPr lang="en-US" altLang="de-DE" sz="1600" dirty="0" err="1" smtClean="0"/>
              <a:t>ein</a:t>
            </a:r>
            <a:r>
              <a:rPr lang="en-US" altLang="de-DE" sz="1600" dirty="0" smtClean="0"/>
              <a:t> </a:t>
            </a:r>
            <a:r>
              <a:rPr lang="en-US" altLang="de-DE" sz="1600" dirty="0" err="1"/>
              <a:t>paar</a:t>
            </a:r>
            <a:r>
              <a:rPr lang="en-US" altLang="de-DE" sz="1600" dirty="0"/>
              <a:t> </a:t>
            </a:r>
            <a:r>
              <a:rPr lang="en-US" altLang="de-DE" sz="1600" dirty="0" err="1"/>
              <a:t>Messungen</a:t>
            </a:r>
            <a:r>
              <a:rPr lang="en-US" altLang="de-DE" sz="1600" dirty="0"/>
              <a:t> </a:t>
            </a:r>
            <a:r>
              <a:rPr lang="en-US" altLang="de-DE" sz="1600" dirty="0" err="1"/>
              <a:t>mit</a:t>
            </a:r>
            <a:r>
              <a:rPr lang="en-US" altLang="de-DE" sz="1600" dirty="0"/>
              <a:t> </a:t>
            </a:r>
            <a:r>
              <a:rPr lang="en-US" altLang="de-DE" sz="1600" dirty="0" err="1"/>
              <a:t>Profilgittern</a:t>
            </a:r>
            <a:r>
              <a:rPr lang="en-US" altLang="de-DE" sz="1600" dirty="0"/>
              <a:t> am Limit 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5450" y="38100"/>
            <a:ext cx="8185150" cy="1143000"/>
          </a:xfrm>
        </p:spPr>
        <p:txBody>
          <a:bodyPr/>
          <a:lstStyle/>
          <a:p>
            <a:pPr>
              <a:defRPr/>
            </a:pPr>
            <a:r>
              <a:rPr lang="en-US" altLang="de-DE" dirty="0">
                <a:solidFill>
                  <a:srgbClr val="EF1F1D"/>
                </a:solidFill>
              </a:rPr>
              <a:t>S</a:t>
            </a:r>
            <a:r>
              <a:rPr lang="en-US" altLang="de-DE" dirty="0"/>
              <a:t>econdary </a:t>
            </a:r>
            <a:r>
              <a:rPr lang="en-US" altLang="de-DE" dirty="0">
                <a:solidFill>
                  <a:srgbClr val="EF1F1D"/>
                </a:solidFill>
              </a:rPr>
              <a:t>E</a:t>
            </a:r>
            <a:r>
              <a:rPr lang="en-US" altLang="de-DE" dirty="0"/>
              <a:t>lectron </a:t>
            </a:r>
            <a:r>
              <a:rPr lang="en-US" altLang="de-DE" dirty="0" err="1"/>
              <a:t>E</a:t>
            </a:r>
            <a:r>
              <a:rPr lang="en-US" altLang="de-DE" dirty="0" err="1">
                <a:solidFill>
                  <a:srgbClr val="EF1F1D"/>
                </a:solidFill>
              </a:rPr>
              <a:t>M</a:t>
            </a:r>
            <a:r>
              <a:rPr lang="en-US" altLang="de-DE" dirty="0" err="1"/>
              <a:t>ission</a:t>
            </a:r>
            <a:r>
              <a:rPr lang="en-US" altLang="de-DE" dirty="0"/>
              <a:t> Grids SEM-Grids</a:t>
            </a:r>
            <a:endParaRPr lang="de-DE" dirty="0"/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1384301"/>
            <a:ext cx="8515350" cy="6349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altLang="de-DE" sz="1400" b="1" dirty="0" smtClean="0"/>
              <a:t>Test-</a:t>
            </a:r>
            <a:r>
              <a:rPr lang="en-US" altLang="de-DE" sz="1400" b="1" dirty="0" err="1" smtClean="0"/>
              <a:t>Gitter</a:t>
            </a:r>
            <a:r>
              <a:rPr lang="en-US" altLang="de-DE" sz="1400" b="1" dirty="0" smtClean="0"/>
              <a:t> </a:t>
            </a:r>
            <a:r>
              <a:rPr lang="en-US" altLang="de-DE" sz="1400" b="1" dirty="0" err="1" smtClean="0"/>
              <a:t>im</a:t>
            </a:r>
            <a:r>
              <a:rPr lang="en-US" altLang="de-DE" sz="1400" b="1" dirty="0" smtClean="0"/>
              <a:t> Experiment an </a:t>
            </a:r>
            <a:r>
              <a:rPr lang="en-US" altLang="de-DE" sz="1400" b="1" dirty="0" err="1" smtClean="0"/>
              <a:t>X2</a:t>
            </a:r>
            <a:r>
              <a:rPr lang="en-US" altLang="de-DE" sz="1400" b="1" dirty="0" smtClean="0"/>
              <a:t>, </a:t>
            </a:r>
            <a:r>
              <a:rPr lang="en-US" altLang="de-DE" sz="1400" b="1" dirty="0" err="1" smtClean="0"/>
              <a:t>ohne</a:t>
            </a:r>
            <a:r>
              <a:rPr lang="en-US" altLang="de-DE" sz="1400" b="1" dirty="0" smtClean="0"/>
              <a:t> </a:t>
            </a:r>
            <a:r>
              <a:rPr lang="en-US" altLang="de-DE" sz="1400" b="1" dirty="0" err="1" smtClean="0"/>
              <a:t>Profilgitterschutz</a:t>
            </a:r>
            <a:endParaRPr lang="en-US" altLang="de-DE" sz="1400" b="1" dirty="0" smtClean="0"/>
          </a:p>
          <a:p>
            <a:endParaRPr lang="de-DE" altLang="de-DE" dirty="0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2FEFA7E3-AD76-4C4D-BD33-67A574D9C886}" type="slidenum">
              <a:rPr lang="de-DE" altLang="de-DE" b="0" smtClean="0"/>
              <a:pPr/>
              <a:t>18</a:t>
            </a:fld>
            <a:endParaRPr lang="de-DE" altLang="de-DE" b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r="7149" b="3225"/>
          <a:stretch/>
        </p:blipFill>
        <p:spPr>
          <a:xfrm>
            <a:off x="377823" y="1892669"/>
            <a:ext cx="7718427" cy="451488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372348" y="4149333"/>
            <a:ext cx="1663702" cy="6619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CC00CC"/>
                </a:solidFill>
              </a:rPr>
              <a:t>Fokussierter Strahl:</a:t>
            </a:r>
          </a:p>
          <a:p>
            <a:r>
              <a:rPr lang="de-DE" dirty="0" smtClean="0">
                <a:solidFill>
                  <a:srgbClr val="CC00CC"/>
                </a:solidFill>
              </a:rPr>
              <a:t>Gitter defekt bei </a:t>
            </a:r>
          </a:p>
          <a:p>
            <a:r>
              <a:rPr lang="de-DE" dirty="0" smtClean="0">
                <a:solidFill>
                  <a:srgbClr val="CC00CC"/>
                </a:solidFill>
              </a:rPr>
              <a:t>1,88 </a:t>
            </a:r>
            <a:r>
              <a:rPr lang="de-DE" dirty="0" err="1" smtClean="0">
                <a:solidFill>
                  <a:srgbClr val="CC00CC"/>
                </a:solidFill>
              </a:rPr>
              <a:t>E12</a:t>
            </a:r>
            <a:r>
              <a:rPr lang="de-DE" dirty="0" smtClean="0">
                <a:solidFill>
                  <a:srgbClr val="CC00CC"/>
                </a:solidFill>
              </a:rPr>
              <a:t> ppp</a:t>
            </a:r>
            <a:endParaRPr lang="de-DE" dirty="0">
              <a:solidFill>
                <a:srgbClr val="CC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63523" y="4810518"/>
            <a:ext cx="17303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99CC00"/>
                </a:solidFill>
              </a:rPr>
              <a:t>Weniger fokussiert:</a:t>
            </a:r>
            <a:endParaRPr lang="de-DE" dirty="0" smtClean="0">
              <a:solidFill>
                <a:srgbClr val="99CC00"/>
              </a:solidFill>
            </a:endParaRPr>
          </a:p>
          <a:p>
            <a:r>
              <a:rPr lang="de-DE" dirty="0" smtClean="0">
                <a:solidFill>
                  <a:srgbClr val="99CC00"/>
                </a:solidFill>
              </a:rPr>
              <a:t>Gitter defekt bei </a:t>
            </a:r>
          </a:p>
          <a:p>
            <a:r>
              <a:rPr lang="de-DE" dirty="0" smtClean="0">
                <a:solidFill>
                  <a:srgbClr val="99CC00"/>
                </a:solidFill>
              </a:rPr>
              <a:t>2,19 </a:t>
            </a:r>
            <a:r>
              <a:rPr lang="de-DE" dirty="0" err="1" smtClean="0">
                <a:solidFill>
                  <a:srgbClr val="99CC00"/>
                </a:solidFill>
              </a:rPr>
              <a:t>E12</a:t>
            </a:r>
            <a:r>
              <a:rPr lang="de-DE" dirty="0" smtClean="0">
                <a:solidFill>
                  <a:srgbClr val="99CC00"/>
                </a:solidFill>
              </a:rPr>
              <a:t> ppp</a:t>
            </a:r>
            <a:endParaRPr lang="de-DE" dirty="0">
              <a:solidFill>
                <a:srgbClr val="99CC00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>
            <a:off x="1835075" y="4952836"/>
            <a:ext cx="741467" cy="6293"/>
          </a:xfrm>
          <a:prstGeom prst="straightConnector1">
            <a:avLst/>
          </a:prstGeom>
          <a:noFill/>
          <a:ln w="9525" cap="flat" cmpd="sng" algn="ctr">
            <a:solidFill>
              <a:srgbClr val="99CC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/>
          <p:nvPr/>
        </p:nvCxnSpPr>
        <p:spPr bwMode="auto">
          <a:xfrm flipH="1">
            <a:off x="6775450" y="4474738"/>
            <a:ext cx="552452" cy="0"/>
          </a:xfrm>
          <a:prstGeom prst="straightConnector1">
            <a:avLst/>
          </a:prstGeom>
          <a:noFill/>
          <a:ln w="9525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2359718" y="5776889"/>
            <a:ext cx="1428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Gitterabstand: 1 mm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436418" y="5780839"/>
            <a:ext cx="1428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Gitterabstand: 1 mm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Ygrid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1" y="3068192"/>
            <a:ext cx="310689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YgridV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3041724"/>
            <a:ext cx="315490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5450" y="38100"/>
            <a:ext cx="8185150" cy="1143000"/>
          </a:xfrm>
        </p:spPr>
        <p:txBody>
          <a:bodyPr/>
          <a:lstStyle/>
          <a:p>
            <a:pPr>
              <a:defRPr/>
            </a:pPr>
            <a:r>
              <a:rPr lang="en-US" altLang="de-DE" dirty="0">
                <a:solidFill>
                  <a:srgbClr val="EF1F1D"/>
                </a:solidFill>
              </a:rPr>
              <a:t>S</a:t>
            </a:r>
            <a:r>
              <a:rPr lang="en-US" altLang="de-DE" dirty="0"/>
              <a:t>econdary </a:t>
            </a:r>
            <a:r>
              <a:rPr lang="en-US" altLang="de-DE" dirty="0">
                <a:solidFill>
                  <a:srgbClr val="EF1F1D"/>
                </a:solidFill>
              </a:rPr>
              <a:t>E</a:t>
            </a:r>
            <a:r>
              <a:rPr lang="en-US" altLang="de-DE" dirty="0"/>
              <a:t>lectron </a:t>
            </a:r>
            <a:r>
              <a:rPr lang="en-US" altLang="de-DE" dirty="0" err="1"/>
              <a:t>E</a:t>
            </a:r>
            <a:r>
              <a:rPr lang="en-US" altLang="de-DE" dirty="0" err="1">
                <a:solidFill>
                  <a:srgbClr val="EF1F1D"/>
                </a:solidFill>
              </a:rPr>
              <a:t>M</a:t>
            </a:r>
            <a:r>
              <a:rPr lang="en-US" altLang="de-DE" dirty="0" err="1"/>
              <a:t>ission</a:t>
            </a:r>
            <a:r>
              <a:rPr lang="en-US" altLang="de-DE" dirty="0"/>
              <a:t> Grids SEM-Grids</a:t>
            </a:r>
            <a:endParaRPr lang="de-DE" dirty="0"/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1384301"/>
            <a:ext cx="8515350" cy="14149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</a:pPr>
            <a:r>
              <a:rPr lang="en-US" altLang="de-DE" sz="1400" b="1" dirty="0" smtClean="0"/>
              <a:t>Test des </a:t>
            </a:r>
            <a:r>
              <a:rPr lang="en-US" altLang="de-DE" sz="1400" b="1" dirty="0" err="1" smtClean="0"/>
              <a:t>QFW</a:t>
            </a:r>
            <a:r>
              <a:rPr lang="en-US" altLang="de-DE" sz="1400" b="1" dirty="0" smtClean="0"/>
              <a:t> &amp; Poland </a:t>
            </a:r>
            <a:r>
              <a:rPr lang="en-US" altLang="de-DE" sz="1400" b="1" dirty="0" err="1" smtClean="0"/>
              <a:t>im</a:t>
            </a:r>
            <a:r>
              <a:rPr lang="en-US" altLang="de-DE" sz="1400" b="1" dirty="0" smtClean="0"/>
              <a:t> Experiment (M. Witthaus, 2011)</a:t>
            </a:r>
          </a:p>
          <a:p>
            <a:pPr>
              <a:lnSpc>
                <a:spcPct val="200000"/>
              </a:lnSpc>
            </a:pPr>
            <a:r>
              <a:rPr lang="en-US" altLang="de-DE" sz="1400" dirty="0" err="1" smtClean="0"/>
              <a:t>Strahlparameter</a:t>
            </a:r>
            <a:r>
              <a:rPr lang="en-US" altLang="de-DE" sz="1400" dirty="0" smtClean="0"/>
              <a:t>: </a:t>
            </a:r>
            <a:r>
              <a:rPr lang="en-US" altLang="de-DE" sz="14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alt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altLang="de-DE" sz="14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de-DE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; 6,125</a:t>
            </a:r>
            <a:r>
              <a:rPr lang="en-US" altLang="de-DE" sz="1400" dirty="0" smtClean="0"/>
              <a:t> MeV; 5 </a:t>
            </a:r>
            <a:r>
              <a:rPr lang="en-US" altLang="de-DE" sz="1400" dirty="0" err="1" smtClean="0"/>
              <a:t>ms</a:t>
            </a:r>
            <a:r>
              <a:rPr lang="en-US" altLang="de-DE" sz="1400" dirty="0" smtClean="0"/>
              <a:t> </a:t>
            </a:r>
            <a:r>
              <a:rPr lang="en-US" altLang="de-DE" sz="1400" dirty="0" err="1" smtClean="0"/>
              <a:t>Pulslänge</a:t>
            </a:r>
            <a:r>
              <a:rPr lang="en-US" altLang="de-DE" sz="1400" dirty="0" smtClean="0"/>
              <a:t> </a:t>
            </a:r>
            <a:r>
              <a:rPr lang="en-US" altLang="de-DE" sz="1400" dirty="0" err="1" smtClean="0"/>
              <a:t>bei</a:t>
            </a:r>
            <a:r>
              <a:rPr lang="en-US" altLang="de-DE" sz="1400" dirty="0" smtClean="0"/>
              <a:t> 43 Hz, 50 µA </a:t>
            </a:r>
            <a:r>
              <a:rPr lang="en-US" altLang="de-DE" sz="1400" dirty="0" err="1" smtClean="0"/>
              <a:t>Strahlstrom</a:t>
            </a:r>
            <a:r>
              <a:rPr lang="en-US" altLang="de-DE" sz="1400" dirty="0" smtClean="0"/>
              <a:t> (1,3 </a:t>
            </a:r>
            <a:r>
              <a:rPr lang="en-US" altLang="de-DE" sz="1400" dirty="0" err="1" smtClean="0"/>
              <a:t>E11</a:t>
            </a:r>
            <a:r>
              <a:rPr lang="en-US" altLang="de-DE" sz="1400" dirty="0" smtClean="0"/>
              <a:t> ppp)</a:t>
            </a:r>
            <a:endParaRPr lang="en-US" altLang="de-DE" b="1" dirty="0" smtClean="0"/>
          </a:p>
          <a:p>
            <a:endParaRPr lang="de-DE" altLang="de-DE" dirty="0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2FEFA7E3-AD76-4C4D-BD33-67A574D9C886}" type="slidenum">
              <a:rPr lang="de-DE" altLang="de-DE" b="0" smtClean="0"/>
              <a:pPr/>
              <a:t>19</a:t>
            </a:fld>
            <a:endParaRPr lang="de-DE" altLang="de-DE" b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1075642" y="4371371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FF0000"/>
                </a:solidFill>
              </a:rPr>
              <a:t>5 </a:t>
            </a:r>
            <a:r>
              <a:rPr lang="de-DE" sz="1000" dirty="0" err="1" smtClean="0">
                <a:solidFill>
                  <a:srgbClr val="FF0000"/>
                </a:solidFill>
              </a:rPr>
              <a:t>ms</a:t>
            </a:r>
            <a:endParaRPr lang="de-DE" sz="1000" dirty="0">
              <a:solidFill>
                <a:srgbClr val="FF0000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 flipV="1">
            <a:off x="4305300" y="4171754"/>
            <a:ext cx="374650" cy="153454"/>
          </a:xfrm>
          <a:prstGeom prst="straightConnector1">
            <a:avLst/>
          </a:prstGeom>
          <a:noFill/>
          <a:ln w="38100" cap="flat" cmpd="sng" algn="ctr">
            <a:solidFill>
              <a:srgbClr val="99CC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mit Pfeil 7"/>
          <p:cNvCxnSpPr/>
          <p:nvPr/>
        </p:nvCxnSpPr>
        <p:spPr bwMode="auto">
          <a:xfrm flipH="1" flipV="1">
            <a:off x="952500" y="4200599"/>
            <a:ext cx="840855" cy="41699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489276" y="5167130"/>
            <a:ext cx="222368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N-1</a:t>
            </a:r>
          </a:p>
          <a:p>
            <a:pPr>
              <a:lnSpc>
                <a:spcPct val="150000"/>
              </a:lnSpc>
            </a:pPr>
            <a:r>
              <a:rPr lang="de-DE" sz="1400" b="0" dirty="0" smtClean="0"/>
              <a:t>I</a:t>
            </a:r>
            <a:r>
              <a:rPr lang="de-DE" sz="1400" b="0" dirty="0" smtClean="0"/>
              <a:t>ntaktes </a:t>
            </a:r>
            <a:r>
              <a:rPr lang="de-DE" sz="1400" b="0" dirty="0" smtClean="0"/>
              <a:t>Gitter </a:t>
            </a:r>
            <a:endParaRPr lang="de-DE" sz="1400" b="0" dirty="0" smtClean="0"/>
          </a:p>
          <a:p>
            <a:r>
              <a:rPr lang="de-DE" sz="1400" b="0" dirty="0" smtClean="0"/>
              <a:t>Signal </a:t>
            </a:r>
            <a:r>
              <a:rPr lang="de-DE" sz="1400" b="0" dirty="0" smtClean="0"/>
              <a:t>auf 4 Gitterdrähten</a:t>
            </a:r>
          </a:p>
        </p:txBody>
      </p:sp>
      <p:pic>
        <p:nvPicPr>
          <p:cNvPr id="18" name="Picture 11" descr="YgridV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9"/>
          <a:stretch/>
        </p:blipFill>
        <p:spPr bwMode="auto">
          <a:xfrm>
            <a:off x="6115772" y="3087078"/>
            <a:ext cx="290757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3439962" y="5174057"/>
            <a:ext cx="263698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N</a:t>
            </a:r>
          </a:p>
          <a:p>
            <a:pPr>
              <a:lnSpc>
                <a:spcPct val="150000"/>
              </a:lnSpc>
            </a:pPr>
            <a:r>
              <a:rPr lang="de-DE" sz="1400" b="0" dirty="0" smtClean="0"/>
              <a:t>Ein </a:t>
            </a:r>
            <a:r>
              <a:rPr lang="de-DE" sz="1400" b="0" dirty="0" smtClean="0"/>
              <a:t>Gitterdraht ‚schmilzt</a:t>
            </a:r>
            <a:r>
              <a:rPr lang="de-DE" sz="1400" b="0" dirty="0" smtClean="0"/>
              <a:t>‘ dahin,</a:t>
            </a:r>
          </a:p>
          <a:p>
            <a:r>
              <a:rPr lang="de-DE" sz="1400" b="0" dirty="0" smtClean="0"/>
              <a:t>‚Übersprechen‘ auch auf benachbarte Drähte</a:t>
            </a:r>
            <a:endParaRPr lang="de-DE" sz="1400" b="0" dirty="0" smtClean="0"/>
          </a:p>
        </p:txBody>
      </p:sp>
      <p:sp>
        <p:nvSpPr>
          <p:cNvPr id="19" name="Rechteck 18"/>
          <p:cNvSpPr/>
          <p:nvPr/>
        </p:nvSpPr>
        <p:spPr>
          <a:xfrm>
            <a:off x="6470650" y="5167130"/>
            <a:ext cx="2311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/>
              <a:t>N+1</a:t>
            </a:r>
            <a:endParaRPr lang="de-DE" sz="1400" dirty="0" smtClean="0"/>
          </a:p>
          <a:p>
            <a:pPr>
              <a:lnSpc>
                <a:spcPct val="150000"/>
              </a:lnSpc>
            </a:pPr>
            <a:r>
              <a:rPr lang="de-DE" sz="1400" b="0" dirty="0" smtClean="0"/>
              <a:t>Gitterdraht </a:t>
            </a:r>
            <a:r>
              <a:rPr lang="de-DE" sz="1400" b="0" dirty="0" smtClean="0"/>
              <a:t>Nr. 7 fehlt</a:t>
            </a:r>
          </a:p>
        </p:txBody>
      </p:sp>
      <p:cxnSp>
        <p:nvCxnSpPr>
          <p:cNvPr id="27" name="Gerade Verbindung mit Pfeil 26"/>
          <p:cNvCxnSpPr/>
          <p:nvPr/>
        </p:nvCxnSpPr>
        <p:spPr bwMode="auto">
          <a:xfrm flipH="1" flipV="1">
            <a:off x="8003305" y="4658998"/>
            <a:ext cx="622300" cy="314627"/>
          </a:xfrm>
          <a:prstGeom prst="straightConnector1">
            <a:avLst/>
          </a:prstGeom>
          <a:noFill/>
          <a:ln w="38100" cap="flat" cmpd="sng" algn="ctr">
            <a:solidFill>
              <a:srgbClr val="99CC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hteck 2"/>
          <p:cNvSpPr/>
          <p:nvPr/>
        </p:nvSpPr>
        <p:spPr>
          <a:xfrm>
            <a:off x="3194780" y="2615168"/>
            <a:ext cx="33586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/>
              <a:t>Strahlprofil (Y</a:t>
            </a:r>
            <a:r>
              <a:rPr lang="de-DE" sz="1400" dirty="0" smtClean="0"/>
              <a:t>) in 50 µs Zeitauflösung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188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7DB47748-23C5-462C-9F5B-E8AC79F1AE40}" type="slidenum">
              <a:rPr lang="de-DE" altLang="de-DE" b="0" smtClean="0"/>
              <a:pPr/>
              <a:t>2</a:t>
            </a:fld>
            <a:endParaRPr lang="de-DE" altLang="de-DE" b="0" smtClean="0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18415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de-DE" dirty="0" smtClean="0"/>
              <a:t>Um was </a:t>
            </a:r>
            <a:r>
              <a:rPr lang="en-US" altLang="de-DE" dirty="0" err="1" smtClean="0"/>
              <a:t>geht’s</a:t>
            </a:r>
            <a:r>
              <a:rPr lang="en-US" altLang="de-DE" dirty="0" smtClean="0"/>
              <a:t>?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7500" y="1452563"/>
            <a:ext cx="8566150" cy="445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de-DE" sz="2000" dirty="0"/>
              <a:t>UNILAC </a:t>
            </a:r>
            <a:r>
              <a:rPr lang="en-US" altLang="de-DE" sz="2000" dirty="0" err="1"/>
              <a:t>Strahldiagnose</a:t>
            </a:r>
            <a:r>
              <a:rPr lang="en-US" altLang="de-DE" sz="2000" dirty="0"/>
              <a:t> ... </a:t>
            </a:r>
            <a:r>
              <a:rPr lang="en-US" altLang="de-DE" sz="2000" dirty="0" err="1"/>
              <a:t>eine</a:t>
            </a:r>
            <a:r>
              <a:rPr lang="en-US" altLang="de-DE" sz="2000" dirty="0"/>
              <a:t> </a:t>
            </a:r>
            <a:r>
              <a:rPr lang="en-US" altLang="de-DE" sz="2000" dirty="0" err="1"/>
              <a:t>kleine</a:t>
            </a:r>
            <a:r>
              <a:rPr lang="en-US" altLang="de-DE" sz="2000" dirty="0"/>
              <a:t> </a:t>
            </a:r>
            <a:r>
              <a:rPr lang="en-US" altLang="de-DE" sz="2000" dirty="0" err="1"/>
              <a:t>Auswahl</a:t>
            </a:r>
            <a:endParaRPr lang="en-US" altLang="de-DE" sz="2000" dirty="0"/>
          </a:p>
          <a:p>
            <a:pPr eaLnBrk="1" hangingPunct="1">
              <a:lnSpc>
                <a:spcPct val="130000"/>
              </a:lnSpc>
            </a:pPr>
            <a:r>
              <a:rPr lang="en-US" altLang="de-DE" sz="1800" b="0" dirty="0"/>
              <a:t> </a:t>
            </a:r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/>
              <a:t> </a:t>
            </a:r>
            <a:r>
              <a:rPr lang="en-US" altLang="de-DE" sz="1800" b="0" dirty="0" err="1"/>
              <a:t>Strahlstrom-Messung</a:t>
            </a:r>
            <a:r>
              <a:rPr lang="en-US" altLang="de-DE" sz="1800" b="0" dirty="0"/>
              <a:t>:			</a:t>
            </a:r>
            <a:r>
              <a:rPr lang="en-US" altLang="de-DE" sz="1800" b="0" dirty="0" err="1" smtClean="0"/>
              <a:t>Transformatoren</a:t>
            </a:r>
            <a:r>
              <a:rPr lang="en-US" altLang="de-DE" sz="1800" b="0" dirty="0" smtClean="0"/>
              <a:t> (</a:t>
            </a:r>
            <a:r>
              <a:rPr lang="en-US" altLang="de-DE" sz="1800" b="0" dirty="0" err="1" smtClean="0"/>
              <a:t>Trafos</a:t>
            </a:r>
            <a:r>
              <a:rPr lang="en-US" altLang="de-DE" sz="1800" b="0" dirty="0" smtClean="0"/>
              <a:t>)</a:t>
            </a:r>
          </a:p>
          <a:p>
            <a:pPr marL="3657600" lvl="8" indent="0" eaLnBrk="1" hangingPunct="1">
              <a:lnSpc>
                <a:spcPct val="130000"/>
              </a:lnSpc>
            </a:pPr>
            <a:r>
              <a:rPr lang="en-US" altLang="de-DE" sz="1800" b="0" dirty="0" smtClean="0"/>
              <a:t> 	 </a:t>
            </a:r>
            <a:r>
              <a:rPr lang="en-US" altLang="de-DE" sz="1800" b="0" dirty="0" smtClean="0">
                <a:latin typeface="Arial"/>
                <a:cs typeface="Arial"/>
              </a:rPr>
              <a:t>►</a:t>
            </a:r>
            <a:r>
              <a:rPr lang="en-US" altLang="de-DE" sz="1800" b="0" dirty="0" smtClean="0"/>
              <a:t> </a:t>
            </a:r>
            <a:r>
              <a:rPr lang="en-US" altLang="de-DE" sz="1800" b="0" dirty="0" err="1" smtClean="0"/>
              <a:t>Intensitätsmessung</a:t>
            </a:r>
            <a:endParaRPr lang="en-US" altLang="de-DE" sz="1800" b="0" dirty="0" smtClean="0"/>
          </a:p>
          <a:p>
            <a:pPr marL="3657600" lvl="8" indent="0" eaLnBrk="1" hangingPunct="1">
              <a:lnSpc>
                <a:spcPct val="130000"/>
              </a:lnSpc>
            </a:pPr>
            <a:r>
              <a:rPr lang="en-US" altLang="de-DE" sz="1800" b="0" dirty="0" smtClean="0"/>
              <a:t>	 </a:t>
            </a:r>
            <a:r>
              <a:rPr lang="en-US" altLang="de-DE" sz="1800" b="0" dirty="0">
                <a:latin typeface="Arial"/>
                <a:cs typeface="Arial"/>
              </a:rPr>
              <a:t>►</a:t>
            </a:r>
            <a:r>
              <a:rPr lang="en-US" altLang="de-DE" sz="1800" b="0" dirty="0" smtClean="0"/>
              <a:t> </a:t>
            </a:r>
            <a:r>
              <a:rPr lang="en-US" altLang="de-DE" sz="1800" b="0" dirty="0" err="1" smtClean="0"/>
              <a:t>Verlust-Überwachung</a:t>
            </a:r>
            <a:endParaRPr lang="en-US" altLang="de-DE" sz="1800" b="0" dirty="0" smtClean="0"/>
          </a:p>
          <a:p>
            <a:pPr marL="3657600" lvl="8" indent="0" eaLnBrk="1" hangingPunct="1">
              <a:lnSpc>
                <a:spcPct val="130000"/>
              </a:lnSpc>
            </a:pPr>
            <a:r>
              <a:rPr lang="en-US" altLang="de-DE" sz="1800" b="0" dirty="0"/>
              <a:t>	</a:t>
            </a:r>
            <a:r>
              <a:rPr lang="en-US" altLang="de-DE" sz="1800" b="0" dirty="0" smtClean="0"/>
              <a:t> </a:t>
            </a:r>
            <a:r>
              <a:rPr lang="en-US" altLang="de-DE" sz="1800" b="0" dirty="0">
                <a:latin typeface="Arial"/>
                <a:cs typeface="Arial"/>
              </a:rPr>
              <a:t>►</a:t>
            </a:r>
            <a:r>
              <a:rPr lang="en-US" altLang="de-DE" sz="1800" b="0" dirty="0" smtClean="0"/>
              <a:t> </a:t>
            </a:r>
            <a:r>
              <a:rPr lang="en-US" altLang="de-DE" sz="1800" b="0" dirty="0" err="1" smtClean="0"/>
              <a:t>Profilgitterschutz</a:t>
            </a:r>
            <a:endParaRPr lang="en-US" altLang="de-DE" sz="1800" b="0" dirty="0" smtClean="0"/>
          </a:p>
          <a:p>
            <a:pPr marL="457200" lvl="1" indent="0" eaLnBrk="1" hangingPunct="1">
              <a:lnSpc>
                <a:spcPct val="130000"/>
              </a:lnSpc>
            </a:pPr>
            <a:endParaRPr lang="en-US" altLang="de-DE" sz="1800" b="0" dirty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 smtClean="0"/>
              <a:t> </a:t>
            </a:r>
            <a:r>
              <a:rPr lang="en-US" altLang="de-DE" sz="1800" b="0" dirty="0" err="1" smtClean="0"/>
              <a:t>Strahlstrom-Messung</a:t>
            </a:r>
            <a:r>
              <a:rPr lang="en-US" altLang="de-DE" sz="1800" b="0" dirty="0" smtClean="0"/>
              <a:t>:			Faraday </a:t>
            </a:r>
            <a:r>
              <a:rPr lang="en-US" altLang="de-DE" sz="1800" b="0" dirty="0" smtClean="0"/>
              <a:t>Cups (FC)</a:t>
            </a:r>
            <a:endParaRPr lang="en-US" altLang="de-DE" sz="1800" b="0" dirty="0" smtClean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endParaRPr lang="en-US" altLang="de-DE" sz="1800" b="0" dirty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 smtClean="0"/>
              <a:t> </a:t>
            </a:r>
            <a:r>
              <a:rPr lang="en-US" altLang="de-DE" sz="1800" b="0" dirty="0" err="1" smtClean="0"/>
              <a:t>Profilmessung</a:t>
            </a:r>
            <a:r>
              <a:rPr lang="en-US" altLang="de-DE" sz="1800" b="0" dirty="0" smtClean="0"/>
              <a:t> ‘</a:t>
            </a:r>
            <a:r>
              <a:rPr lang="en-US" altLang="de-DE" sz="1800" b="0" dirty="0" err="1" smtClean="0"/>
              <a:t>Strahlbeeinflussend</a:t>
            </a:r>
            <a:r>
              <a:rPr lang="en-US" altLang="de-DE" sz="1800" b="0" dirty="0" smtClean="0"/>
              <a:t>’ :</a:t>
            </a:r>
            <a:r>
              <a:rPr lang="en-US" altLang="de-DE" sz="1800" b="0" dirty="0"/>
              <a:t>	SEM-Grids / </a:t>
            </a:r>
            <a:r>
              <a:rPr lang="en-US" altLang="de-DE" sz="1800" b="0" dirty="0" err="1"/>
              <a:t>Profilgitter</a:t>
            </a:r>
            <a:endParaRPr lang="en-US" altLang="de-DE" sz="1800" b="0" dirty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endParaRPr lang="en-US" altLang="de-DE" sz="1800" b="0" dirty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/>
              <a:t> </a:t>
            </a:r>
            <a:r>
              <a:rPr lang="en-US" altLang="de-DE" sz="1800" b="0" dirty="0" err="1" smtClean="0"/>
              <a:t>Profilmessung</a:t>
            </a:r>
            <a:r>
              <a:rPr lang="en-US" altLang="de-DE" sz="1800" b="0" dirty="0" smtClean="0"/>
              <a:t> ‘</a:t>
            </a:r>
            <a:r>
              <a:rPr lang="en-US" altLang="de-DE" sz="1800" b="0" dirty="0" err="1"/>
              <a:t>Nicht</a:t>
            </a:r>
            <a:r>
              <a:rPr lang="en-US" altLang="de-DE" sz="1800" b="0" dirty="0"/>
              <a:t> </a:t>
            </a:r>
            <a:r>
              <a:rPr lang="en-US" altLang="de-DE" sz="1800" b="0" dirty="0" err="1" smtClean="0"/>
              <a:t>Strahlzerstörend</a:t>
            </a:r>
            <a:r>
              <a:rPr lang="en-US" altLang="de-DE" sz="1800" b="0" dirty="0" smtClean="0"/>
              <a:t>’ :</a:t>
            </a:r>
            <a:r>
              <a:rPr lang="en-US" altLang="de-DE" sz="1800" b="0" dirty="0"/>
              <a:t>	</a:t>
            </a:r>
            <a:r>
              <a:rPr lang="en-US" altLang="de-DE" sz="1800" b="0" dirty="0" smtClean="0"/>
              <a:t>Beam </a:t>
            </a:r>
            <a:r>
              <a:rPr lang="en-US" altLang="de-DE" sz="1800" b="0" dirty="0"/>
              <a:t>Induced </a:t>
            </a:r>
            <a:r>
              <a:rPr lang="en-US" altLang="de-DE" sz="1800" b="0" dirty="0" smtClean="0"/>
              <a:t>Fluorescence (BIF)</a:t>
            </a:r>
            <a:endParaRPr lang="en-US" alt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20059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23875" y="1431924"/>
            <a:ext cx="8445135" cy="38557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523876" y="1407392"/>
            <a:ext cx="87309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2200" dirty="0" err="1"/>
              <a:t>Messung</a:t>
            </a:r>
            <a:r>
              <a:rPr lang="en-US" altLang="de-DE" sz="2200" dirty="0"/>
              <a:t> des </a:t>
            </a:r>
            <a:r>
              <a:rPr lang="en-US" altLang="de-DE" sz="2200" dirty="0" err="1"/>
              <a:t>transversalen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Strahlprofils</a:t>
            </a:r>
            <a:r>
              <a:rPr lang="en-US" altLang="de-DE" sz="2200" dirty="0"/>
              <a:t> (horizontal &amp; </a:t>
            </a:r>
            <a:r>
              <a:rPr lang="en-US" altLang="de-DE" sz="2200" dirty="0" err="1"/>
              <a:t>vertikal</a:t>
            </a:r>
            <a:r>
              <a:rPr lang="en-US" altLang="de-DE" sz="2200" dirty="0"/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124005F8-A00A-4D94-9AA1-E80D48495B69}" type="slidenum">
              <a:rPr lang="de-DE" altLang="de-DE" b="0" smtClean="0"/>
              <a:pPr/>
              <a:t>20</a:t>
            </a:fld>
            <a:endParaRPr lang="de-DE" altLang="de-DE" b="0" smtClean="0"/>
          </a:p>
        </p:txBody>
      </p:sp>
      <p:pic>
        <p:nvPicPr>
          <p:cNvPr id="17412" name="Picture 2" descr="D:\Papers_Vortraege_Poster_Diplomarbeiten\_Sammlung_Grafiken\BIF_Bauteile_Grafiken und Fotos\Querschnitt_BV-Cam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34" y="2751394"/>
            <a:ext cx="1599881" cy="27477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P301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123" y="1988971"/>
            <a:ext cx="3036887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4" name="Textfeld 4"/>
          <p:cNvSpPr txBox="1">
            <a:spLocks noChangeArrowheads="1"/>
          </p:cNvSpPr>
          <p:nvPr/>
        </p:nvSpPr>
        <p:spPr bwMode="auto">
          <a:xfrm>
            <a:off x="5932123" y="5981534"/>
            <a:ext cx="2008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/>
              <a:t>Ein typischer BIF-Einbau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69900" y="1981200"/>
            <a:ext cx="4000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de-DE" sz="1400" b="0" dirty="0" smtClean="0"/>
              <a:t>Kamerasysteme (‚Detektor‘) </a:t>
            </a:r>
            <a:r>
              <a:rPr lang="de-DE" sz="1400" b="0" dirty="0" smtClean="0"/>
              <a:t>sitzen </a:t>
            </a:r>
            <a:r>
              <a:rPr lang="de-DE" sz="1400" b="0" dirty="0"/>
              <a:t>außerhalb der Kammer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de-DE" sz="1400" dirty="0" smtClean="0"/>
              <a:t>Nicht Strahlzerstörend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de-DE" sz="1400" b="0" dirty="0" smtClean="0"/>
              <a:t>Speziell für </a:t>
            </a:r>
            <a:r>
              <a:rPr lang="de-DE" sz="1400" b="0" dirty="0" smtClean="0"/>
              <a:t>Hochstrom-Anwendungen</a:t>
            </a:r>
            <a:endParaRPr lang="de-DE" sz="1400" b="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de-DE" sz="1400" b="0" dirty="0" smtClean="0"/>
              <a:t>Target-Material ist N</a:t>
            </a:r>
            <a:r>
              <a:rPr lang="de-DE" sz="1000" b="0" dirty="0" smtClean="0"/>
              <a:t>2</a:t>
            </a:r>
            <a:r>
              <a:rPr lang="de-DE" sz="1400" b="0" dirty="0" smtClean="0"/>
              <a:t> Gas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de-DE" sz="1400" b="0" dirty="0" smtClean="0"/>
              <a:t>Integration über den gesamten Puls</a:t>
            </a:r>
          </a:p>
          <a:p>
            <a:pPr>
              <a:lnSpc>
                <a:spcPct val="150000"/>
              </a:lnSpc>
            </a:pPr>
            <a:endParaRPr lang="de-DE" sz="1400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de-DE" sz="1400" b="0" dirty="0" smtClean="0"/>
              <a:t>Gaseinlass ins Vakuum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de-DE" sz="1400" b="0" dirty="0" smtClean="0"/>
              <a:t>Maximal 7 Hz </a:t>
            </a:r>
            <a:r>
              <a:rPr lang="de-DE" sz="1400" b="0" dirty="0" smtClean="0"/>
              <a:t>Puls-Wiederholfrequenz</a:t>
            </a:r>
            <a:endParaRPr lang="de-DE" sz="1400" b="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de-DE" sz="1400" b="0" dirty="0" smtClean="0"/>
              <a:t>Lichtempfindlicher </a:t>
            </a:r>
            <a:r>
              <a:rPr lang="de-DE" sz="1400" b="0" dirty="0" smtClean="0"/>
              <a:t>Bildverstärker </a:t>
            </a:r>
          </a:p>
          <a:p>
            <a:pPr>
              <a:lnSpc>
                <a:spcPct val="150000"/>
              </a:lnSpc>
            </a:pPr>
            <a:r>
              <a:rPr lang="de-DE" sz="1400" b="0" dirty="0">
                <a:latin typeface="Arial"/>
                <a:cs typeface="Arial"/>
              </a:rPr>
              <a:t> </a:t>
            </a:r>
            <a:r>
              <a:rPr lang="de-DE" sz="1400" b="0" dirty="0" smtClean="0">
                <a:latin typeface="Arial"/>
                <a:cs typeface="Arial"/>
              </a:rPr>
              <a:t>    </a:t>
            </a:r>
            <a:r>
              <a:rPr lang="de-DE" sz="1400" b="0" dirty="0" smtClean="0">
                <a:latin typeface="Arial"/>
                <a:cs typeface="Arial"/>
              </a:rPr>
              <a:t>► </a:t>
            </a:r>
            <a:r>
              <a:rPr lang="de-DE" sz="1400" b="0" dirty="0" smtClean="0"/>
              <a:t>Fehlbedienung </a:t>
            </a:r>
            <a:r>
              <a:rPr lang="de-DE" sz="1400" b="0" dirty="0" smtClean="0"/>
              <a:t>möglich 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de-DE" sz="1400" b="0" dirty="0"/>
              <a:t>Elektronik teilweise in </a:t>
            </a:r>
            <a:r>
              <a:rPr lang="de-DE" sz="1400" b="0" dirty="0" smtClean="0"/>
              <a:t>Strahlungsumgebung</a:t>
            </a:r>
            <a:endParaRPr lang="de-DE" sz="1400" b="0" dirty="0"/>
          </a:p>
        </p:txBody>
      </p:sp>
      <p:sp>
        <p:nvSpPr>
          <p:cNvPr id="4" name="Pfeil nach rechts 3"/>
          <p:cNvSpPr/>
          <p:nvPr/>
        </p:nvSpPr>
        <p:spPr bwMode="auto">
          <a:xfrm rot="9648240">
            <a:off x="5356256" y="3226674"/>
            <a:ext cx="2323451" cy="9451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398818" y="2285999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Kamera mit </a:t>
            </a:r>
          </a:p>
          <a:p>
            <a:r>
              <a:rPr lang="de-DE" dirty="0" smtClean="0"/>
              <a:t>Bildverstärker</a:t>
            </a:r>
            <a:endParaRPr lang="de-DE" dirty="0"/>
          </a:p>
        </p:txBody>
      </p:sp>
      <p:sp>
        <p:nvSpPr>
          <p:cNvPr id="12" name="Pfeil nach rechts 11"/>
          <p:cNvSpPr/>
          <p:nvPr/>
        </p:nvSpPr>
        <p:spPr bwMode="auto">
          <a:xfrm rot="12674207">
            <a:off x="5271021" y="4292673"/>
            <a:ext cx="2323451" cy="9451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7"/>
          <p:cNvSpPr>
            <a:spLocks noChangeArrowheads="1"/>
          </p:cNvSpPr>
          <p:nvPr/>
        </p:nvSpPr>
        <p:spPr bwMode="auto">
          <a:xfrm>
            <a:off x="520667" y="1431925"/>
            <a:ext cx="8443224" cy="3794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9704" name="Text Box 25"/>
          <p:cNvSpPr txBox="1">
            <a:spLocks noChangeArrowheads="1"/>
          </p:cNvSpPr>
          <p:nvPr/>
        </p:nvSpPr>
        <p:spPr bwMode="auto">
          <a:xfrm>
            <a:off x="525154" y="1410445"/>
            <a:ext cx="762978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2200" dirty="0" err="1" smtClean="0"/>
              <a:t>Prinzip</a:t>
            </a:r>
            <a:r>
              <a:rPr lang="en-US" altLang="de-DE" sz="2200" dirty="0" smtClean="0"/>
              <a:t>: </a:t>
            </a:r>
            <a:r>
              <a:rPr lang="en-US" altLang="de-DE" sz="2200" dirty="0" err="1" smtClean="0"/>
              <a:t>Fluoreszenz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durch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Anregung</a:t>
            </a:r>
            <a:r>
              <a:rPr lang="en-US" altLang="de-DE" sz="2200" dirty="0" smtClean="0"/>
              <a:t> von N</a:t>
            </a:r>
            <a:r>
              <a:rPr lang="en-US" altLang="de-DE" sz="2200" baseline="-25000" dirty="0" smtClean="0"/>
              <a:t>2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Molekülen</a:t>
            </a:r>
            <a:endParaRPr lang="en-US" altLang="de-DE" sz="2200" dirty="0"/>
          </a:p>
        </p:txBody>
      </p:sp>
      <p:pic>
        <p:nvPicPr>
          <p:cNvPr id="12" name="Picture 48" descr="BIF Skizze _beschriftet_deuts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878584"/>
            <a:ext cx="6934200" cy="40198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21</a:t>
            </a:fld>
            <a:endParaRPr lang="de-DE" altLang="de-DE" b="0" smtClean="0"/>
          </a:p>
        </p:txBody>
      </p:sp>
      <p:sp>
        <p:nvSpPr>
          <p:cNvPr id="29705" name="AutoShape 45"/>
          <p:cNvSpPr>
            <a:spLocks/>
          </p:cNvSpPr>
          <p:nvPr/>
        </p:nvSpPr>
        <p:spPr bwMode="auto">
          <a:xfrm rot="16200000">
            <a:off x="3154364" y="4611687"/>
            <a:ext cx="171450" cy="1343025"/>
          </a:xfrm>
          <a:prstGeom prst="leftBrace">
            <a:avLst>
              <a:gd name="adj1" fmla="val 6527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de-DE">
              <a:solidFill>
                <a:srgbClr val="0000FF"/>
              </a:solidFill>
            </a:endParaRPr>
          </a:p>
        </p:txBody>
      </p:sp>
      <p:sp>
        <p:nvSpPr>
          <p:cNvPr id="29706" name="Text Box 46"/>
          <p:cNvSpPr txBox="1">
            <a:spLocks noChangeArrowheads="1"/>
          </p:cNvSpPr>
          <p:nvPr/>
        </p:nvSpPr>
        <p:spPr bwMode="auto">
          <a:xfrm>
            <a:off x="1519911" y="5395913"/>
            <a:ext cx="31053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 dirty="0" err="1" smtClean="0"/>
              <a:t>Einzelphotonen-Nachweis</a:t>
            </a:r>
            <a:r>
              <a:rPr lang="en-US" altLang="de-DE" sz="1400" dirty="0" smtClean="0"/>
              <a:t> </a:t>
            </a:r>
            <a:r>
              <a:rPr lang="en-US" altLang="de-DE" sz="1400" dirty="0" err="1" smtClean="0"/>
              <a:t>durch</a:t>
            </a:r>
            <a:r>
              <a:rPr lang="en-US" altLang="de-DE" sz="1400" dirty="0" smtClean="0"/>
              <a:t> </a:t>
            </a:r>
          </a:p>
          <a:p>
            <a:pPr algn="ctr" eaLnBrk="1" hangingPunct="1"/>
            <a:r>
              <a:rPr lang="en-US" altLang="de-DE" sz="1400" dirty="0" err="1" smtClean="0"/>
              <a:t>Bildverstärker</a:t>
            </a:r>
            <a:r>
              <a:rPr lang="en-US" altLang="de-DE" sz="1400" dirty="0" smtClean="0"/>
              <a:t>-Einheit</a:t>
            </a:r>
            <a:endParaRPr lang="en-US" altLang="de-DE" sz="1400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B78E0166-7A45-4A81-81A7-867A297DEFCD}" type="slidenum">
              <a:rPr lang="de-DE" altLang="de-DE" b="0" smtClean="0"/>
              <a:pPr/>
              <a:t>22</a:t>
            </a:fld>
            <a:endParaRPr lang="de-DE" altLang="de-DE" b="0" smtClean="0"/>
          </a:p>
        </p:txBody>
      </p:sp>
      <p:pic>
        <p:nvPicPr>
          <p:cNvPr id="20483" name="Picture 7" descr="Bitmap in BIF 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785938"/>
            <a:ext cx="57324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384175" y="1370013"/>
            <a:ext cx="3300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 dirty="0" err="1" smtClean="0"/>
              <a:t>Komponenten</a:t>
            </a:r>
            <a:r>
              <a:rPr lang="en-US" altLang="de-DE" sz="1800" dirty="0" smtClean="0"/>
              <a:t> </a:t>
            </a:r>
            <a:r>
              <a:rPr lang="en-US" altLang="de-DE" sz="1800" dirty="0" err="1" smtClean="0"/>
              <a:t>im</a:t>
            </a:r>
            <a:r>
              <a:rPr lang="en-US" altLang="de-DE" sz="1800" dirty="0" smtClean="0"/>
              <a:t> BIF-Setup:</a:t>
            </a:r>
            <a:endParaRPr lang="en-US" altLang="de-DE" sz="1800" dirty="0"/>
          </a:p>
        </p:txBody>
      </p:sp>
      <p:sp>
        <p:nvSpPr>
          <p:cNvPr id="431123" name="Text Box 19"/>
          <p:cNvSpPr txBox="1">
            <a:spLocks noChangeArrowheads="1"/>
          </p:cNvSpPr>
          <p:nvPr/>
        </p:nvSpPr>
        <p:spPr bwMode="auto">
          <a:xfrm>
            <a:off x="6375400" y="1690688"/>
            <a:ext cx="2717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1400" b="0" dirty="0" err="1" smtClean="0"/>
              <a:t>Bildverstärkte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Kameras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mit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regelbaren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Objektiven</a:t>
            </a:r>
            <a:r>
              <a:rPr lang="en-US" altLang="de-DE" sz="1400" b="0" dirty="0" smtClean="0"/>
              <a:t>  </a:t>
            </a:r>
            <a:r>
              <a:rPr lang="en-US" altLang="de-DE" sz="1400" b="0" dirty="0"/>
              <a:t>(horizontal &amp; </a:t>
            </a:r>
            <a:r>
              <a:rPr lang="en-US" altLang="de-DE" sz="1400" b="0" dirty="0" err="1" smtClean="0"/>
              <a:t>vertikal</a:t>
            </a:r>
            <a:r>
              <a:rPr lang="en-US" altLang="de-DE" sz="1400" b="0" dirty="0" smtClean="0"/>
              <a:t>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de-DE" sz="1400" b="0" dirty="0"/>
          </a:p>
          <a:p>
            <a:pPr eaLnBrk="1" hangingPunct="1">
              <a:buFontTx/>
              <a:buChar char="•"/>
            </a:pPr>
            <a:endParaRPr lang="en-US" altLang="de-DE" dirty="0"/>
          </a:p>
        </p:txBody>
      </p:sp>
      <p:sp>
        <p:nvSpPr>
          <p:cNvPr id="431124" name="AutoShape 20"/>
          <p:cNvSpPr>
            <a:spLocks noChangeArrowheads="1"/>
          </p:cNvSpPr>
          <p:nvPr/>
        </p:nvSpPr>
        <p:spPr bwMode="auto">
          <a:xfrm rot="1269675">
            <a:off x="1150122" y="2098821"/>
            <a:ext cx="771525" cy="314325"/>
          </a:xfrm>
          <a:prstGeom prst="rightArrow">
            <a:avLst>
              <a:gd name="adj1" fmla="val 50000"/>
              <a:gd name="adj2" fmla="val 61364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31125" name="AutoShape 21"/>
          <p:cNvSpPr>
            <a:spLocks noChangeArrowheads="1"/>
          </p:cNvSpPr>
          <p:nvPr/>
        </p:nvSpPr>
        <p:spPr bwMode="auto">
          <a:xfrm rot="3920568">
            <a:off x="639763" y="3074224"/>
            <a:ext cx="771525" cy="314325"/>
          </a:xfrm>
          <a:prstGeom prst="rightArrow">
            <a:avLst>
              <a:gd name="adj1" fmla="val 50000"/>
              <a:gd name="adj2" fmla="val 61364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4" name="AutoShape 27"/>
          <p:cNvSpPr>
            <a:spLocks noChangeArrowheads="1"/>
          </p:cNvSpPr>
          <p:nvPr/>
        </p:nvSpPr>
        <p:spPr bwMode="auto">
          <a:xfrm rot="9713471">
            <a:off x="5183188" y="3143250"/>
            <a:ext cx="908050" cy="569913"/>
          </a:xfrm>
          <a:prstGeom prst="rightArrow">
            <a:avLst>
              <a:gd name="adj1" fmla="val 50000"/>
              <a:gd name="adj2" fmla="val 39833"/>
            </a:avLst>
          </a:prstGeom>
          <a:solidFill>
            <a:srgbClr val="F7FD0B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5" name="Text Box 28"/>
          <p:cNvSpPr txBox="1">
            <a:spLocks noChangeArrowheads="1"/>
          </p:cNvSpPr>
          <p:nvPr/>
        </p:nvSpPr>
        <p:spPr bwMode="auto">
          <a:xfrm rot="-1084339">
            <a:off x="5356225" y="3227388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dirty="0"/>
              <a:t>BEAM</a:t>
            </a:r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539750" y="444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kern="0" dirty="0" smtClean="0"/>
              <a:t>BIF- </a:t>
            </a:r>
            <a:r>
              <a:rPr lang="de-DE" kern="0" dirty="0" smtClean="0">
                <a:solidFill>
                  <a:srgbClr val="FF0000"/>
                </a:solidFill>
              </a:rPr>
              <a:t>B</a:t>
            </a:r>
            <a:r>
              <a:rPr lang="de-DE" kern="0" dirty="0" smtClean="0"/>
              <a:t>eam </a:t>
            </a:r>
            <a:r>
              <a:rPr lang="de-DE" kern="0" dirty="0" err="1" smtClean="0">
                <a:solidFill>
                  <a:srgbClr val="FF0000"/>
                </a:solidFill>
              </a:rPr>
              <a:t>I</a:t>
            </a:r>
            <a:r>
              <a:rPr lang="de-DE" kern="0" dirty="0" err="1" smtClean="0"/>
              <a:t>nduced</a:t>
            </a:r>
            <a:r>
              <a:rPr lang="de-DE" kern="0" dirty="0" smtClean="0"/>
              <a:t> </a:t>
            </a:r>
            <a:r>
              <a:rPr lang="de-DE" kern="0" dirty="0" err="1" smtClean="0">
                <a:solidFill>
                  <a:srgbClr val="FF0000"/>
                </a:solidFill>
              </a:rPr>
              <a:t>F</a:t>
            </a:r>
            <a:r>
              <a:rPr lang="de-DE" kern="0" dirty="0" err="1" smtClean="0"/>
              <a:t>luorescence</a:t>
            </a:r>
            <a:endParaRPr lang="de-DE" kern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B78E0166-7A45-4A81-81A7-867A297DEFCD}" type="slidenum">
              <a:rPr lang="de-DE" altLang="de-DE" b="0" smtClean="0"/>
              <a:pPr/>
              <a:t>23</a:t>
            </a:fld>
            <a:endParaRPr lang="de-DE" altLang="de-DE" b="0" smtClean="0"/>
          </a:p>
        </p:txBody>
      </p:sp>
      <p:pic>
        <p:nvPicPr>
          <p:cNvPr id="20483" name="Picture 7" descr="Bitmap in BIF 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785938"/>
            <a:ext cx="57324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384175" y="1370013"/>
            <a:ext cx="3300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 dirty="0" err="1" smtClean="0"/>
              <a:t>Komponenten</a:t>
            </a:r>
            <a:r>
              <a:rPr lang="en-US" altLang="de-DE" sz="1800" dirty="0" smtClean="0"/>
              <a:t> </a:t>
            </a:r>
            <a:r>
              <a:rPr lang="en-US" altLang="de-DE" sz="1800" dirty="0" err="1" smtClean="0"/>
              <a:t>im</a:t>
            </a:r>
            <a:r>
              <a:rPr lang="en-US" altLang="de-DE" sz="1800" dirty="0" smtClean="0"/>
              <a:t> BIF-Setup:</a:t>
            </a:r>
            <a:endParaRPr lang="en-US" altLang="de-DE" sz="1800" dirty="0"/>
          </a:p>
        </p:txBody>
      </p:sp>
      <p:sp>
        <p:nvSpPr>
          <p:cNvPr id="431123" name="Text Box 19"/>
          <p:cNvSpPr txBox="1">
            <a:spLocks noChangeArrowheads="1"/>
          </p:cNvSpPr>
          <p:nvPr/>
        </p:nvSpPr>
        <p:spPr bwMode="auto">
          <a:xfrm>
            <a:off x="6375400" y="1690688"/>
            <a:ext cx="271780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Bildverstärkte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Kameras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mit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regelbaren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Objektiven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altLang="de-DE" sz="1400" b="0" dirty="0">
                <a:solidFill>
                  <a:schemeClr val="bg1">
                    <a:lumMod val="65000"/>
                  </a:schemeClr>
                </a:solidFill>
              </a:rPr>
              <a:t>(horizontal &amp;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vertikal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1400" b="0" dirty="0" smtClean="0"/>
              <a:t>Gas-</a:t>
            </a:r>
            <a:r>
              <a:rPr lang="en-US" altLang="de-DE" sz="1400" b="0" dirty="0" err="1" smtClean="0"/>
              <a:t>Einlass</a:t>
            </a:r>
            <a:r>
              <a:rPr lang="en-US" altLang="de-DE" sz="1400" b="0" dirty="0" smtClean="0"/>
              <a:t> &amp; </a:t>
            </a:r>
            <a:r>
              <a:rPr lang="en-US" altLang="de-DE" sz="1400" b="0" dirty="0" err="1" smtClean="0"/>
              <a:t>Druckregelungs</a:t>
            </a:r>
            <a:r>
              <a:rPr lang="en-US" altLang="de-DE" sz="1400" b="0" dirty="0" smtClean="0"/>
              <a:t>-System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de-DE" sz="1400" b="0" dirty="0"/>
          </a:p>
          <a:p>
            <a:pPr eaLnBrk="1" hangingPunct="1">
              <a:buFontTx/>
              <a:buChar char="•"/>
            </a:pPr>
            <a:endParaRPr lang="en-US" altLang="de-DE" dirty="0"/>
          </a:p>
        </p:txBody>
      </p:sp>
      <p:sp>
        <p:nvSpPr>
          <p:cNvPr id="431126" name="AutoShape 22"/>
          <p:cNvSpPr>
            <a:spLocks noChangeArrowheads="1"/>
          </p:cNvSpPr>
          <p:nvPr/>
        </p:nvSpPr>
        <p:spPr bwMode="auto">
          <a:xfrm rot="1269675">
            <a:off x="1673225" y="1749425"/>
            <a:ext cx="771525" cy="314325"/>
          </a:xfrm>
          <a:prstGeom prst="rightArrow">
            <a:avLst>
              <a:gd name="adj1" fmla="val 50000"/>
              <a:gd name="adj2" fmla="val 61364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31127" name="AutoShape 23"/>
          <p:cNvSpPr>
            <a:spLocks noChangeArrowheads="1"/>
          </p:cNvSpPr>
          <p:nvPr/>
        </p:nvSpPr>
        <p:spPr bwMode="auto">
          <a:xfrm rot="8671657">
            <a:off x="3625850" y="1882775"/>
            <a:ext cx="771525" cy="314325"/>
          </a:xfrm>
          <a:prstGeom prst="rightArrow">
            <a:avLst>
              <a:gd name="adj1" fmla="val 50000"/>
              <a:gd name="adj2" fmla="val 61364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4" name="AutoShape 27"/>
          <p:cNvSpPr>
            <a:spLocks noChangeArrowheads="1"/>
          </p:cNvSpPr>
          <p:nvPr/>
        </p:nvSpPr>
        <p:spPr bwMode="auto">
          <a:xfrm rot="9713471">
            <a:off x="5183188" y="3143250"/>
            <a:ext cx="908050" cy="569913"/>
          </a:xfrm>
          <a:prstGeom prst="rightArrow">
            <a:avLst>
              <a:gd name="adj1" fmla="val 50000"/>
              <a:gd name="adj2" fmla="val 39833"/>
            </a:avLst>
          </a:prstGeom>
          <a:solidFill>
            <a:srgbClr val="F7FD0B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5" name="Text Box 28"/>
          <p:cNvSpPr txBox="1">
            <a:spLocks noChangeArrowheads="1"/>
          </p:cNvSpPr>
          <p:nvPr/>
        </p:nvSpPr>
        <p:spPr bwMode="auto">
          <a:xfrm rot="-1084339">
            <a:off x="5356225" y="3227388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dirty="0"/>
              <a:t>BEAM</a:t>
            </a:r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539750" y="444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kern="0" dirty="0" smtClean="0"/>
              <a:t>BIF- </a:t>
            </a:r>
            <a:r>
              <a:rPr lang="de-DE" kern="0" dirty="0" smtClean="0">
                <a:solidFill>
                  <a:srgbClr val="FF0000"/>
                </a:solidFill>
              </a:rPr>
              <a:t>B</a:t>
            </a:r>
            <a:r>
              <a:rPr lang="de-DE" kern="0" dirty="0" smtClean="0"/>
              <a:t>eam </a:t>
            </a:r>
            <a:r>
              <a:rPr lang="de-DE" kern="0" dirty="0" err="1" smtClean="0">
                <a:solidFill>
                  <a:srgbClr val="FF0000"/>
                </a:solidFill>
              </a:rPr>
              <a:t>I</a:t>
            </a:r>
            <a:r>
              <a:rPr lang="de-DE" kern="0" dirty="0" err="1" smtClean="0"/>
              <a:t>nduced</a:t>
            </a:r>
            <a:r>
              <a:rPr lang="de-DE" kern="0" dirty="0" smtClean="0"/>
              <a:t> </a:t>
            </a:r>
            <a:r>
              <a:rPr lang="de-DE" kern="0" dirty="0" err="1" smtClean="0">
                <a:solidFill>
                  <a:srgbClr val="FF0000"/>
                </a:solidFill>
              </a:rPr>
              <a:t>F</a:t>
            </a:r>
            <a:r>
              <a:rPr lang="de-DE" kern="0" dirty="0" err="1" smtClean="0"/>
              <a:t>luorescence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4101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B78E0166-7A45-4A81-81A7-867A297DEFCD}" type="slidenum">
              <a:rPr lang="de-DE" altLang="de-DE" b="0" smtClean="0"/>
              <a:pPr/>
              <a:t>24</a:t>
            </a:fld>
            <a:endParaRPr lang="de-DE" altLang="de-DE" b="0" smtClean="0"/>
          </a:p>
        </p:txBody>
      </p:sp>
      <p:pic>
        <p:nvPicPr>
          <p:cNvPr id="20483" name="Picture 7" descr="Bitmap in BIF 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785938"/>
            <a:ext cx="57324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384175" y="1370013"/>
            <a:ext cx="3300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 dirty="0" err="1" smtClean="0"/>
              <a:t>Komponenten</a:t>
            </a:r>
            <a:r>
              <a:rPr lang="en-US" altLang="de-DE" sz="1800" dirty="0" smtClean="0"/>
              <a:t> </a:t>
            </a:r>
            <a:r>
              <a:rPr lang="en-US" altLang="de-DE" sz="1800" dirty="0" err="1" smtClean="0"/>
              <a:t>im</a:t>
            </a:r>
            <a:r>
              <a:rPr lang="en-US" altLang="de-DE" sz="1800" dirty="0" smtClean="0"/>
              <a:t> BIF-Setup:</a:t>
            </a:r>
            <a:endParaRPr lang="en-US" altLang="de-DE" sz="1800" dirty="0"/>
          </a:p>
        </p:txBody>
      </p:sp>
      <p:sp>
        <p:nvSpPr>
          <p:cNvPr id="431123" name="Text Box 19"/>
          <p:cNvSpPr txBox="1">
            <a:spLocks noChangeArrowheads="1"/>
          </p:cNvSpPr>
          <p:nvPr/>
        </p:nvSpPr>
        <p:spPr bwMode="auto">
          <a:xfrm>
            <a:off x="6375400" y="1690688"/>
            <a:ext cx="2717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Bildverstärkte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Kameras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mit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regelbaren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Objektiven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altLang="de-DE" sz="1400" b="0" dirty="0">
                <a:solidFill>
                  <a:schemeClr val="bg1">
                    <a:lumMod val="65000"/>
                  </a:schemeClr>
                </a:solidFill>
              </a:rPr>
              <a:t>(horizontal &amp;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vertikal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Gas-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Einlass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&amp;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Druckregelungs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-System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1400" b="0" dirty="0" err="1" smtClean="0"/>
              <a:t>Kalibrations</a:t>
            </a:r>
            <a:r>
              <a:rPr lang="en-US" altLang="de-DE" sz="1400" b="0" dirty="0" smtClean="0"/>
              <a:t>-LED’s (offline) auf </a:t>
            </a:r>
            <a:r>
              <a:rPr lang="en-US" altLang="de-DE" sz="1400" b="0" dirty="0" err="1" smtClean="0"/>
              <a:t>Pressluft-Antrieb</a:t>
            </a:r>
            <a:endParaRPr lang="en-US" altLang="de-DE" sz="1400" b="0" dirty="0" smtClean="0"/>
          </a:p>
          <a:p>
            <a:pPr eaLnBrk="1" hangingPunct="1">
              <a:lnSpc>
                <a:spcPct val="150000"/>
              </a:lnSpc>
            </a:pPr>
            <a:endParaRPr lang="en-US" altLang="de-DE" sz="1400" b="0" dirty="0"/>
          </a:p>
          <a:p>
            <a:pPr eaLnBrk="1" hangingPunct="1">
              <a:buFontTx/>
              <a:buChar char="•"/>
            </a:pPr>
            <a:endParaRPr lang="en-US" altLang="de-DE" dirty="0"/>
          </a:p>
        </p:txBody>
      </p:sp>
      <p:sp>
        <p:nvSpPr>
          <p:cNvPr id="431128" name="AutoShape 24"/>
          <p:cNvSpPr>
            <a:spLocks noChangeArrowheads="1"/>
          </p:cNvSpPr>
          <p:nvPr/>
        </p:nvSpPr>
        <p:spPr bwMode="auto">
          <a:xfrm rot="1269675">
            <a:off x="1758950" y="4064000"/>
            <a:ext cx="771525" cy="314325"/>
          </a:xfrm>
          <a:prstGeom prst="rightArrow">
            <a:avLst>
              <a:gd name="adj1" fmla="val 50000"/>
              <a:gd name="adj2" fmla="val 61364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4" name="AutoShape 27"/>
          <p:cNvSpPr>
            <a:spLocks noChangeArrowheads="1"/>
          </p:cNvSpPr>
          <p:nvPr/>
        </p:nvSpPr>
        <p:spPr bwMode="auto">
          <a:xfrm rot="9713471">
            <a:off x="5183188" y="3143250"/>
            <a:ext cx="908050" cy="569913"/>
          </a:xfrm>
          <a:prstGeom prst="rightArrow">
            <a:avLst>
              <a:gd name="adj1" fmla="val 50000"/>
              <a:gd name="adj2" fmla="val 39833"/>
            </a:avLst>
          </a:prstGeom>
          <a:solidFill>
            <a:srgbClr val="F7FD0B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5" name="Text Box 28"/>
          <p:cNvSpPr txBox="1">
            <a:spLocks noChangeArrowheads="1"/>
          </p:cNvSpPr>
          <p:nvPr/>
        </p:nvSpPr>
        <p:spPr bwMode="auto">
          <a:xfrm rot="-1084339">
            <a:off x="5356225" y="3227388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dirty="0"/>
              <a:t>BEAM</a:t>
            </a:r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539750" y="444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kern="0" dirty="0" smtClean="0"/>
              <a:t>BIF- </a:t>
            </a:r>
            <a:r>
              <a:rPr lang="de-DE" kern="0" dirty="0" smtClean="0">
                <a:solidFill>
                  <a:srgbClr val="FF0000"/>
                </a:solidFill>
              </a:rPr>
              <a:t>B</a:t>
            </a:r>
            <a:r>
              <a:rPr lang="de-DE" kern="0" dirty="0" smtClean="0"/>
              <a:t>eam </a:t>
            </a:r>
            <a:r>
              <a:rPr lang="de-DE" kern="0" dirty="0" err="1" smtClean="0">
                <a:solidFill>
                  <a:srgbClr val="FF0000"/>
                </a:solidFill>
              </a:rPr>
              <a:t>I</a:t>
            </a:r>
            <a:r>
              <a:rPr lang="de-DE" kern="0" dirty="0" err="1" smtClean="0"/>
              <a:t>nduced</a:t>
            </a:r>
            <a:r>
              <a:rPr lang="de-DE" kern="0" dirty="0" smtClean="0"/>
              <a:t> </a:t>
            </a:r>
            <a:r>
              <a:rPr lang="de-DE" kern="0" dirty="0" err="1" smtClean="0">
                <a:solidFill>
                  <a:srgbClr val="FF0000"/>
                </a:solidFill>
              </a:rPr>
              <a:t>F</a:t>
            </a:r>
            <a:r>
              <a:rPr lang="de-DE" kern="0" dirty="0" err="1" smtClean="0"/>
              <a:t>luorescence</a:t>
            </a:r>
            <a:endParaRPr lang="de-DE" kern="0" dirty="0"/>
          </a:p>
        </p:txBody>
      </p:sp>
      <p:pic>
        <p:nvPicPr>
          <p:cNvPr id="15" name="Picture 17" descr="PA1600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4000500"/>
            <a:ext cx="144780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8" descr="BIF US1 horizontal_2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4000500"/>
            <a:ext cx="1311275" cy="111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318968" y="5996135"/>
            <a:ext cx="314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Im SD-Programm sichtbar (blockiert): </a:t>
            </a:r>
            <a:r>
              <a:rPr lang="de-DE" b="0" dirty="0" err="1" smtClean="0"/>
              <a:t>XXXDFXG_P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2640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B78E0166-7A45-4A81-81A7-867A297DEFCD}" type="slidenum">
              <a:rPr lang="de-DE" altLang="de-DE" b="0" smtClean="0"/>
              <a:pPr/>
              <a:t>25</a:t>
            </a:fld>
            <a:endParaRPr lang="de-DE" altLang="de-DE" b="0" smtClean="0"/>
          </a:p>
        </p:txBody>
      </p:sp>
      <p:pic>
        <p:nvPicPr>
          <p:cNvPr id="20483" name="Picture 7" descr="Bitmap in BIF 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785938"/>
            <a:ext cx="57324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384175" y="1370013"/>
            <a:ext cx="3300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 dirty="0" err="1" smtClean="0"/>
              <a:t>Komponenten</a:t>
            </a:r>
            <a:r>
              <a:rPr lang="en-US" altLang="de-DE" sz="1800" dirty="0" smtClean="0"/>
              <a:t> </a:t>
            </a:r>
            <a:r>
              <a:rPr lang="en-US" altLang="de-DE" sz="1800" dirty="0" err="1" smtClean="0"/>
              <a:t>im</a:t>
            </a:r>
            <a:r>
              <a:rPr lang="en-US" altLang="de-DE" sz="1800" dirty="0" smtClean="0"/>
              <a:t> BIF-Setup:</a:t>
            </a:r>
            <a:endParaRPr lang="en-US" altLang="de-DE" sz="1800" dirty="0"/>
          </a:p>
        </p:txBody>
      </p:sp>
      <p:sp>
        <p:nvSpPr>
          <p:cNvPr id="431123" name="Text Box 19"/>
          <p:cNvSpPr txBox="1">
            <a:spLocks noChangeArrowheads="1"/>
          </p:cNvSpPr>
          <p:nvPr/>
        </p:nvSpPr>
        <p:spPr bwMode="auto">
          <a:xfrm>
            <a:off x="6375400" y="1690688"/>
            <a:ext cx="27178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Bildverstärkte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Kameras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mit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regelbaren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Objektiven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altLang="de-DE" sz="1400" b="0" dirty="0">
                <a:solidFill>
                  <a:schemeClr val="bg1">
                    <a:lumMod val="65000"/>
                  </a:schemeClr>
                </a:solidFill>
              </a:rPr>
              <a:t>(horizontal &amp;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vertikal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Gas-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Einlass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&amp;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Druckregelungs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-System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Kalibrations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-LED’s (offline) auf </a:t>
            </a:r>
            <a:r>
              <a:rPr lang="en-US" alt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Pressluft-Antrieb</a:t>
            </a:r>
            <a:r>
              <a:rPr lang="en-US" altLang="de-DE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de-DE" sz="1400" b="0" dirty="0" smtClean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1400" b="0" dirty="0" smtClean="0"/>
              <a:t>Turbo </a:t>
            </a:r>
            <a:r>
              <a:rPr lang="en-US" altLang="de-DE" sz="1400" b="0" dirty="0" err="1" smtClean="0"/>
              <a:t>Pumpe</a:t>
            </a:r>
            <a:endParaRPr lang="en-US" altLang="de-DE" sz="1400" b="0" dirty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1400" b="0" dirty="0" err="1" smtClean="0"/>
              <a:t>Platz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für</a:t>
            </a:r>
            <a:r>
              <a:rPr lang="en-US" altLang="de-DE" sz="1400" b="0" dirty="0" smtClean="0"/>
              <a:t> </a:t>
            </a:r>
            <a:r>
              <a:rPr lang="en-US" altLang="de-DE" sz="1400" b="0" dirty="0" err="1" smtClean="0"/>
              <a:t>weitere</a:t>
            </a:r>
            <a:r>
              <a:rPr lang="en-US" altLang="de-DE" sz="1400" b="0" dirty="0" smtClean="0"/>
              <a:t> SD-</a:t>
            </a:r>
            <a:r>
              <a:rPr lang="en-US" altLang="de-DE" sz="1400" b="0" dirty="0" err="1" smtClean="0"/>
              <a:t>Komponente</a:t>
            </a:r>
            <a:r>
              <a:rPr lang="en-US" altLang="de-DE" sz="1400" b="0" dirty="0" smtClean="0"/>
              <a:t> (</a:t>
            </a:r>
            <a:r>
              <a:rPr lang="en-US" altLang="de-DE" sz="1400" b="0" dirty="0" err="1" smtClean="0"/>
              <a:t>Profilgitter</a:t>
            </a:r>
            <a:r>
              <a:rPr lang="en-US" altLang="de-DE" sz="1400" b="0" dirty="0" smtClean="0"/>
              <a:t>, Blende, ...)  </a:t>
            </a:r>
            <a:endParaRPr lang="en-US" altLang="de-DE" sz="1400" b="0" dirty="0"/>
          </a:p>
          <a:p>
            <a:pPr eaLnBrk="1" hangingPunct="1">
              <a:buFontTx/>
              <a:buChar char="•"/>
            </a:pPr>
            <a:endParaRPr lang="en-US" altLang="de-DE" dirty="0"/>
          </a:p>
        </p:txBody>
      </p:sp>
      <p:sp>
        <p:nvSpPr>
          <p:cNvPr id="431127" name="AutoShape 23"/>
          <p:cNvSpPr>
            <a:spLocks noChangeArrowheads="1"/>
          </p:cNvSpPr>
          <p:nvPr/>
        </p:nvSpPr>
        <p:spPr bwMode="auto">
          <a:xfrm rot="8671657">
            <a:off x="3929615" y="1815906"/>
            <a:ext cx="771525" cy="314325"/>
          </a:xfrm>
          <a:prstGeom prst="rightArrow">
            <a:avLst>
              <a:gd name="adj1" fmla="val 50000"/>
              <a:gd name="adj2" fmla="val 61364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31128" name="AutoShape 24"/>
          <p:cNvSpPr>
            <a:spLocks noChangeArrowheads="1"/>
          </p:cNvSpPr>
          <p:nvPr/>
        </p:nvSpPr>
        <p:spPr bwMode="auto">
          <a:xfrm rot="1269675">
            <a:off x="3524249" y="3789289"/>
            <a:ext cx="771525" cy="314325"/>
          </a:xfrm>
          <a:prstGeom prst="rightArrow">
            <a:avLst>
              <a:gd name="adj1" fmla="val 50000"/>
              <a:gd name="adj2" fmla="val 61364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31130" name="AutoShape 26"/>
          <p:cNvSpPr>
            <a:spLocks noChangeArrowheads="1"/>
          </p:cNvSpPr>
          <p:nvPr/>
        </p:nvSpPr>
        <p:spPr bwMode="auto">
          <a:xfrm rot="21423276">
            <a:off x="2080919" y="5390737"/>
            <a:ext cx="771525" cy="314325"/>
          </a:xfrm>
          <a:prstGeom prst="rightArrow">
            <a:avLst>
              <a:gd name="adj1" fmla="val 50000"/>
              <a:gd name="adj2" fmla="val 61364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4" name="AutoShape 27"/>
          <p:cNvSpPr>
            <a:spLocks noChangeArrowheads="1"/>
          </p:cNvSpPr>
          <p:nvPr/>
        </p:nvSpPr>
        <p:spPr bwMode="auto">
          <a:xfrm rot="9713471">
            <a:off x="5183188" y="3143250"/>
            <a:ext cx="908050" cy="569913"/>
          </a:xfrm>
          <a:prstGeom prst="rightArrow">
            <a:avLst>
              <a:gd name="adj1" fmla="val 50000"/>
              <a:gd name="adj2" fmla="val 39833"/>
            </a:avLst>
          </a:prstGeom>
          <a:solidFill>
            <a:srgbClr val="F7FD0B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5" name="Text Box 28"/>
          <p:cNvSpPr txBox="1">
            <a:spLocks noChangeArrowheads="1"/>
          </p:cNvSpPr>
          <p:nvPr/>
        </p:nvSpPr>
        <p:spPr bwMode="auto">
          <a:xfrm rot="-1084339">
            <a:off x="5356225" y="3227388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dirty="0"/>
              <a:t>BEAM</a:t>
            </a:r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539750" y="444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kern="0" dirty="0" smtClean="0"/>
              <a:t>BIF- </a:t>
            </a:r>
            <a:r>
              <a:rPr lang="de-DE" kern="0" dirty="0" smtClean="0">
                <a:solidFill>
                  <a:srgbClr val="FF0000"/>
                </a:solidFill>
              </a:rPr>
              <a:t>B</a:t>
            </a:r>
            <a:r>
              <a:rPr lang="de-DE" kern="0" dirty="0" smtClean="0"/>
              <a:t>eam </a:t>
            </a:r>
            <a:r>
              <a:rPr lang="de-DE" kern="0" dirty="0" err="1" smtClean="0">
                <a:solidFill>
                  <a:srgbClr val="FF0000"/>
                </a:solidFill>
              </a:rPr>
              <a:t>I</a:t>
            </a:r>
            <a:r>
              <a:rPr lang="de-DE" kern="0" dirty="0" err="1" smtClean="0"/>
              <a:t>nduced</a:t>
            </a:r>
            <a:r>
              <a:rPr lang="de-DE" kern="0" dirty="0" smtClean="0"/>
              <a:t> </a:t>
            </a:r>
            <a:r>
              <a:rPr lang="de-DE" kern="0" dirty="0" err="1" smtClean="0">
                <a:solidFill>
                  <a:srgbClr val="FF0000"/>
                </a:solidFill>
              </a:rPr>
              <a:t>F</a:t>
            </a:r>
            <a:r>
              <a:rPr lang="de-DE" kern="0" dirty="0" err="1" smtClean="0"/>
              <a:t>luorescence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567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26</a:t>
            </a:fld>
            <a:endParaRPr lang="de-DE" altLang="de-DE" b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Picture 107" descr="110721_Aufbau und Kommunikation BIF mit S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552575"/>
            <a:ext cx="8807450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3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G_819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17717" r="8167" b="17993"/>
          <a:stretch>
            <a:fillRect/>
          </a:stretch>
        </p:blipFill>
        <p:spPr bwMode="auto">
          <a:xfrm rot="60000">
            <a:off x="4334641" y="1857576"/>
            <a:ext cx="4598190" cy="35620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27</a:t>
            </a:fld>
            <a:endParaRPr lang="de-DE" altLang="de-DE" b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sp>
        <p:nvSpPr>
          <p:cNvPr id="15" name="Pfeil nach rechts 14"/>
          <p:cNvSpPr/>
          <p:nvPr/>
        </p:nvSpPr>
        <p:spPr bwMode="auto">
          <a:xfrm rot="17886272">
            <a:off x="5864174" y="5325329"/>
            <a:ext cx="539750" cy="9525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1676152" y="3164110"/>
            <a:ext cx="330200" cy="190500"/>
          </a:xfrm>
          <a:prstGeom prst="rect">
            <a:avLst/>
          </a:prstGeom>
          <a:solidFill>
            <a:srgbClr val="92D050">
              <a:alpha val="5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878771" y="3164110"/>
            <a:ext cx="704850" cy="1905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3400" y="1257300"/>
            <a:ext cx="83185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 smtClean="0"/>
              <a:t>BIF Bedienung aus dem Haupt Kontrollraum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err="1"/>
              <a:t>HKR</a:t>
            </a:r>
            <a:r>
              <a:rPr lang="de-DE" sz="1400" b="0" dirty="0"/>
              <a:t> Konsolen </a:t>
            </a:r>
          </a:p>
          <a:p>
            <a:pPr>
              <a:lnSpc>
                <a:spcPct val="150000"/>
              </a:lnSpc>
            </a:pPr>
            <a:r>
              <a:rPr lang="de-DE" sz="1400" b="0" dirty="0"/>
              <a:t>        </a:t>
            </a:r>
            <a:r>
              <a:rPr lang="de-DE" sz="1400" b="0" dirty="0" err="1"/>
              <a:t>TCL007</a:t>
            </a:r>
            <a:endParaRPr lang="de-DE" sz="1400" b="0" dirty="0"/>
          </a:p>
          <a:p>
            <a:pPr>
              <a:lnSpc>
                <a:spcPct val="150000"/>
              </a:lnSpc>
            </a:pPr>
            <a:r>
              <a:rPr lang="de-DE" sz="1400" b="0" dirty="0"/>
              <a:t>        </a:t>
            </a:r>
            <a:r>
              <a:rPr lang="de-DE" sz="1400" b="0" dirty="0" err="1"/>
              <a:t>TCL011</a:t>
            </a:r>
            <a:endParaRPr lang="de-DE" sz="1400" b="0" dirty="0"/>
          </a:p>
          <a:p>
            <a:pPr>
              <a:lnSpc>
                <a:spcPct val="150000"/>
              </a:lnSpc>
            </a:pPr>
            <a:r>
              <a:rPr lang="de-DE" sz="1400" b="0" dirty="0"/>
              <a:t>        </a:t>
            </a:r>
            <a:r>
              <a:rPr lang="de-DE" sz="1400" b="0" dirty="0" err="1"/>
              <a:t>TCL015</a:t>
            </a:r>
            <a:endParaRPr lang="de-DE" sz="1400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/>
              <a:t>DIENST   BIF  startet </a:t>
            </a:r>
            <a:r>
              <a:rPr lang="de-DE" sz="1400" b="0" dirty="0" smtClean="0"/>
              <a:t>ProfileView</a:t>
            </a:r>
            <a:endParaRPr lang="de-DE" sz="1400" b="0" dirty="0"/>
          </a:p>
        </p:txBody>
      </p:sp>
    </p:spTree>
    <p:extLst>
      <p:ext uri="{BB962C8B-B14F-4D97-AF65-F5344CB8AC3E}">
        <p14:creationId xmlns:p14="http://schemas.microsoft.com/office/powerpoint/2010/main" val="36359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876300" y="3479800"/>
            <a:ext cx="1568450" cy="215900"/>
          </a:xfrm>
          <a:prstGeom prst="rect">
            <a:avLst/>
          </a:prstGeom>
          <a:solidFill>
            <a:srgbClr val="0066FF">
              <a:alpha val="5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3251199"/>
            <a:ext cx="4705349" cy="243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28</a:t>
            </a:fld>
            <a:endParaRPr lang="de-DE" altLang="de-DE" b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1811877"/>
            <a:ext cx="4705349" cy="193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feil nach rechts 6"/>
          <p:cNvSpPr/>
          <p:nvPr/>
        </p:nvSpPr>
        <p:spPr bwMode="auto">
          <a:xfrm rot="17886272">
            <a:off x="4378274" y="2512279"/>
            <a:ext cx="539750" cy="9525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3400" y="1257300"/>
            <a:ext cx="83185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 smtClean="0"/>
              <a:t>BIF Bedienung aus dem Haupt Kontrollraum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HKR</a:t>
            </a:r>
            <a:r>
              <a:rPr lang="de-DE" sz="1400" b="0" dirty="0" smtClean="0">
                <a:solidFill>
                  <a:schemeClr val="bg1">
                    <a:lumMod val="65000"/>
                  </a:schemeClr>
                </a:solidFill>
              </a:rPr>
              <a:t> Konsolen </a:t>
            </a:r>
          </a:p>
          <a:p>
            <a:pPr>
              <a:lnSpc>
                <a:spcPct val="150000"/>
              </a:lnSpc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b="0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TCL007</a:t>
            </a:r>
            <a:endParaRPr lang="de-DE" sz="14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b="0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TCL011</a:t>
            </a:r>
            <a:endParaRPr lang="de-DE" sz="14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400" b="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TCL015</a:t>
            </a:r>
            <a:endParaRPr lang="de-DE" sz="14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smtClean="0">
                <a:solidFill>
                  <a:schemeClr val="bg1">
                    <a:lumMod val="65000"/>
                  </a:schemeClr>
                </a:solidFill>
              </a:rPr>
              <a:t>DIENST   BIF  startet ProfileView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smtClean="0"/>
              <a:t>Select BIF </a:t>
            </a:r>
            <a:r>
              <a:rPr lang="de-DE" sz="1400" b="0" dirty="0" err="1" smtClean="0"/>
              <a:t>monitor</a:t>
            </a:r>
            <a:r>
              <a:rPr lang="de-DE" sz="1400" b="0" dirty="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3564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3251199"/>
            <a:ext cx="4705349" cy="243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29</a:t>
            </a:fld>
            <a:endParaRPr lang="de-DE" altLang="de-DE" b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1811877"/>
            <a:ext cx="4705349" cy="193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69" y="2362199"/>
            <a:ext cx="3071812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311649" y="5480711"/>
            <a:ext cx="346709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b="0" dirty="0" err="1" smtClean="0">
                <a:solidFill>
                  <a:srgbClr val="00B050"/>
                </a:solidFill>
              </a:rPr>
              <a:t>US1Cam_Horizontal</a:t>
            </a:r>
            <a:r>
              <a:rPr lang="de-DE" sz="600" b="0" dirty="0" smtClean="0">
                <a:solidFill>
                  <a:srgbClr val="00B050"/>
                </a:solidFill>
              </a:rPr>
              <a:t>/</a:t>
            </a:r>
            <a:r>
              <a:rPr lang="de-DE" sz="600" b="0" dirty="0" err="1" smtClean="0">
                <a:solidFill>
                  <a:srgbClr val="00B050"/>
                </a:solidFill>
              </a:rPr>
              <a:t>Camera</a:t>
            </a:r>
            <a:r>
              <a:rPr lang="de-DE" sz="600" b="0" dirty="0" smtClean="0">
                <a:solidFill>
                  <a:srgbClr val="00B050"/>
                </a:solidFill>
              </a:rPr>
              <a:t> Settings/ Set </a:t>
            </a:r>
            <a:r>
              <a:rPr lang="de-DE" sz="600" b="0" dirty="0" err="1" smtClean="0">
                <a:solidFill>
                  <a:srgbClr val="00B050"/>
                </a:solidFill>
              </a:rPr>
              <a:t>Shutter</a:t>
            </a:r>
            <a:r>
              <a:rPr lang="de-DE" sz="600" b="0" dirty="0" smtClean="0">
                <a:solidFill>
                  <a:srgbClr val="00B050"/>
                </a:solidFill>
              </a:rPr>
              <a:t> Value: 280</a:t>
            </a:r>
            <a:endParaRPr lang="de-DE" sz="600" b="0" dirty="0">
              <a:solidFill>
                <a:srgbClr val="00B050"/>
              </a:solidFill>
            </a:endParaRPr>
          </a:p>
        </p:txBody>
      </p:sp>
      <p:sp>
        <p:nvSpPr>
          <p:cNvPr id="15" name="Pfeil nach rechts 14"/>
          <p:cNvSpPr/>
          <p:nvPr/>
        </p:nvSpPr>
        <p:spPr bwMode="auto">
          <a:xfrm rot="17886272">
            <a:off x="5122937" y="3381515"/>
            <a:ext cx="539750" cy="9525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Pfeil nach rechts 15"/>
          <p:cNvSpPr/>
          <p:nvPr/>
        </p:nvSpPr>
        <p:spPr bwMode="auto">
          <a:xfrm rot="13575103">
            <a:off x="6796523" y="3363395"/>
            <a:ext cx="539750" cy="9525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Pfeil nach rechts 16"/>
          <p:cNvSpPr/>
          <p:nvPr/>
        </p:nvSpPr>
        <p:spPr bwMode="auto">
          <a:xfrm rot="1467004">
            <a:off x="3927868" y="5327872"/>
            <a:ext cx="527766" cy="95381"/>
          </a:xfrm>
          <a:prstGeom prst="rightArrow">
            <a:avLst/>
          </a:prstGeom>
          <a:solidFill>
            <a:srgbClr val="47BD5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117600" y="4084242"/>
            <a:ext cx="1085850" cy="278208"/>
          </a:xfrm>
          <a:prstGeom prst="rect">
            <a:avLst/>
          </a:prstGeom>
          <a:solidFill>
            <a:srgbClr val="0066FF">
              <a:alpha val="4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19" y="3295017"/>
            <a:ext cx="1564481" cy="7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/>
          <p:cNvSpPr/>
          <p:nvPr/>
        </p:nvSpPr>
        <p:spPr bwMode="auto">
          <a:xfrm>
            <a:off x="1117600" y="4404716"/>
            <a:ext cx="2584450" cy="278208"/>
          </a:xfrm>
          <a:prstGeom prst="rect">
            <a:avLst/>
          </a:prstGeom>
          <a:solidFill>
            <a:srgbClr val="0066FF">
              <a:alpha val="48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3400" y="1257300"/>
            <a:ext cx="831850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 smtClean="0"/>
              <a:t>BIF Bedienung aus dem Haupt Kontrollraum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HKR</a:t>
            </a:r>
            <a:r>
              <a:rPr lang="de-DE" sz="1400" b="0" dirty="0" smtClean="0">
                <a:solidFill>
                  <a:schemeClr val="bg1">
                    <a:lumMod val="65000"/>
                  </a:schemeClr>
                </a:solidFill>
              </a:rPr>
              <a:t> Konsolen </a:t>
            </a:r>
          </a:p>
          <a:p>
            <a:pPr>
              <a:lnSpc>
                <a:spcPct val="150000"/>
              </a:lnSpc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b="0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TCL007</a:t>
            </a:r>
            <a:endParaRPr lang="de-DE" sz="14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b="0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TCL011</a:t>
            </a:r>
            <a:endParaRPr lang="de-DE" sz="14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400" b="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de-DE" sz="1400" b="0" dirty="0" err="1" smtClean="0">
                <a:solidFill>
                  <a:schemeClr val="bg1">
                    <a:lumMod val="65000"/>
                  </a:schemeClr>
                </a:solidFill>
              </a:rPr>
              <a:t>TCL015</a:t>
            </a:r>
            <a:endParaRPr lang="de-DE" sz="14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DIENST   BIF  startet ProfileView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Select BIF </a:t>
            </a:r>
            <a:r>
              <a:rPr lang="de-DE" sz="1400" b="0" dirty="0" err="1">
                <a:solidFill>
                  <a:schemeClr val="bg1">
                    <a:lumMod val="65000"/>
                  </a:schemeClr>
                </a:solidFill>
              </a:rPr>
              <a:t>monitor</a:t>
            </a: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smtClean="0"/>
              <a:t>Auswahl </a:t>
            </a:r>
            <a:r>
              <a:rPr lang="de-DE" sz="1400" b="0" dirty="0" smtClean="0"/>
              <a:t>     </a:t>
            </a:r>
          </a:p>
          <a:p>
            <a:pPr>
              <a:lnSpc>
                <a:spcPct val="150000"/>
              </a:lnSpc>
            </a:pPr>
            <a:r>
              <a:rPr lang="de-DE" sz="1400" b="0" dirty="0"/>
              <a:t> </a:t>
            </a:r>
            <a:r>
              <a:rPr lang="de-DE" sz="1400" b="0" dirty="0" smtClean="0"/>
              <a:t>     → </a:t>
            </a:r>
            <a:r>
              <a:rPr lang="de-DE" sz="1400" b="0" dirty="0" smtClean="0"/>
              <a:t>BIF Monitore   </a:t>
            </a:r>
            <a:endParaRPr lang="de-DE" sz="1400" b="0" dirty="0" smtClean="0"/>
          </a:p>
          <a:p>
            <a:pPr>
              <a:lnSpc>
                <a:spcPct val="150000"/>
              </a:lnSpc>
            </a:pPr>
            <a:r>
              <a:rPr lang="de-DE" sz="1400" b="0" dirty="0" smtClean="0"/>
              <a:t>      </a:t>
            </a:r>
            <a:r>
              <a:rPr lang="de-DE" sz="1400" b="0" dirty="0" smtClean="0"/>
              <a:t>→ Virtuelle </a:t>
            </a:r>
            <a:r>
              <a:rPr lang="de-DE" sz="1400" b="0" dirty="0" smtClean="0"/>
              <a:t>Beschleuniger (</a:t>
            </a:r>
            <a:r>
              <a:rPr lang="de-DE" sz="1400" b="0" dirty="0" err="1" smtClean="0"/>
              <a:t>VirtAcc</a:t>
            </a:r>
            <a:r>
              <a:rPr lang="de-DE" sz="1400" b="0" dirty="0" smtClean="0"/>
              <a:t>)</a:t>
            </a:r>
          </a:p>
          <a:p>
            <a:pPr>
              <a:lnSpc>
                <a:spcPct val="150000"/>
              </a:lnSpc>
            </a:pPr>
            <a:endParaRPr lang="de-DE" sz="1400" b="0" dirty="0" smtClean="0"/>
          </a:p>
          <a:p>
            <a:pPr>
              <a:lnSpc>
                <a:spcPct val="150000"/>
              </a:lnSpc>
            </a:pPr>
            <a:r>
              <a:rPr lang="de-DE" sz="1400" b="0" dirty="0" smtClean="0"/>
              <a:t>... Bitte Warten ...</a:t>
            </a:r>
          </a:p>
          <a:p>
            <a:pPr>
              <a:lnSpc>
                <a:spcPct val="150000"/>
              </a:lnSpc>
            </a:pPr>
            <a:r>
              <a:rPr lang="de-DE" sz="1400" b="0" dirty="0" smtClean="0"/>
              <a:t>es </a:t>
            </a:r>
            <a:r>
              <a:rPr lang="de-DE" sz="1400" b="0" dirty="0" smtClean="0"/>
              <a:t>dauert ca. ½  Minute zum Laden aller</a:t>
            </a:r>
          </a:p>
          <a:p>
            <a:pPr>
              <a:lnSpc>
                <a:spcPct val="150000"/>
              </a:lnSpc>
            </a:pPr>
            <a:r>
              <a:rPr lang="de-DE" sz="1400" b="0" dirty="0" smtClean="0"/>
              <a:t>Settings und Parameter !  </a:t>
            </a:r>
          </a:p>
          <a:p>
            <a:pPr>
              <a:lnSpc>
                <a:spcPct val="150000"/>
              </a:lnSpc>
            </a:pPr>
            <a:r>
              <a:rPr lang="de-DE" sz="1400" b="0" dirty="0" smtClean="0"/>
              <a:t>(Kamera Settings, Timing, Gassteuerung, </a:t>
            </a:r>
            <a:r>
              <a:rPr lang="de-DE" sz="1400" b="0" dirty="0" smtClean="0"/>
              <a:t>Objektiv</a:t>
            </a:r>
            <a:r>
              <a:rPr lang="de-DE" sz="1400" b="0" dirty="0" smtClean="0"/>
              <a:t>, ...)</a:t>
            </a:r>
            <a:endParaRPr lang="de-DE" sz="1400" b="0" dirty="0"/>
          </a:p>
        </p:txBody>
      </p:sp>
    </p:spTree>
    <p:extLst>
      <p:ext uri="{BB962C8B-B14F-4D97-AF65-F5344CB8AC3E}">
        <p14:creationId xmlns:p14="http://schemas.microsoft.com/office/powerpoint/2010/main" val="9322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07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UNILAC </a:t>
            </a:r>
            <a:r>
              <a:rPr lang="de-DE" altLang="de-DE" dirty="0" smtClean="0"/>
              <a:t>Strahldiagnose</a:t>
            </a:r>
            <a:endParaRPr lang="de-DE" dirty="0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0B8D1ADA-F509-4789-999E-968CE7CC5BC2}" type="slidenum">
              <a:rPr lang="de-DE" altLang="de-DE" b="0" smtClean="0"/>
              <a:pPr/>
              <a:t>3</a:t>
            </a:fld>
            <a:endParaRPr lang="de-DE" altLang="de-DE" b="0" smtClean="0"/>
          </a:p>
        </p:txBody>
      </p:sp>
      <p:pic>
        <p:nvPicPr>
          <p:cNvPr id="5125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095500"/>
            <a:ext cx="91440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4311650" y="1811877"/>
            <a:ext cx="4705349" cy="387216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3400" y="1257300"/>
            <a:ext cx="8318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 smtClean="0"/>
              <a:t>BIF Bedienung aus dem Haupt Kontrollraum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smtClean="0"/>
              <a:t>Iris </a:t>
            </a:r>
            <a:r>
              <a:rPr lang="de-DE" sz="1400" b="0" dirty="0" smtClean="0"/>
              <a:t>ist geöffnet, Bildverstärker sind aktiv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smtClean="0"/>
              <a:t>Signal ist nur Rauschen und </a:t>
            </a:r>
            <a:r>
              <a:rPr lang="de-DE" sz="1400" b="0" dirty="0" smtClean="0"/>
              <a:t>Untergrund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sz="1400" b="0" dirty="0"/>
              <a:t>Beim Start ist noch kein Gas </a:t>
            </a:r>
            <a:r>
              <a:rPr lang="de-DE" sz="1400" b="0" dirty="0" smtClean="0"/>
              <a:t>eingelassen !</a:t>
            </a:r>
            <a:endParaRPr lang="de-DE" sz="1400" b="0" dirty="0"/>
          </a:p>
          <a:p>
            <a:pPr>
              <a:lnSpc>
                <a:spcPct val="150000"/>
              </a:lnSpc>
            </a:pPr>
            <a:endParaRPr lang="de-DE" sz="1400" b="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400" b="0" dirty="0" smtClean="0"/>
          </a:p>
          <a:p>
            <a:pPr>
              <a:lnSpc>
                <a:spcPct val="150000"/>
              </a:lnSpc>
            </a:pPr>
            <a:endParaRPr lang="de-DE" sz="1400" b="0" dirty="0"/>
          </a:p>
          <a:p>
            <a:pPr>
              <a:lnSpc>
                <a:spcPct val="150000"/>
              </a:lnSpc>
            </a:pPr>
            <a:endParaRPr lang="de-DE" sz="1400" b="0" dirty="0"/>
          </a:p>
        </p:txBody>
      </p:sp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30</a:t>
            </a:fld>
            <a:endParaRPr lang="de-DE" altLang="de-DE" b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pic>
        <p:nvPicPr>
          <p:cNvPr id="30722" name="Picture 2" descr="D:\BIF_Messungen_Diverse\Messung_140216_BIFx6_Tantal_IBIC\BIF Experimente 2014-02-16\Screenshots\Bildschirmfoto 2014-02-16 um 15.00.4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r="25114" b="4143"/>
          <a:stretch/>
        </p:blipFill>
        <p:spPr bwMode="auto">
          <a:xfrm>
            <a:off x="4340839" y="1811877"/>
            <a:ext cx="4644411" cy="35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 nach rechts 1"/>
          <p:cNvSpPr/>
          <p:nvPr/>
        </p:nvSpPr>
        <p:spPr bwMode="auto">
          <a:xfrm rot="19744250">
            <a:off x="7752541" y="2612707"/>
            <a:ext cx="360680" cy="965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 rot="19744250">
            <a:off x="7746767" y="3577847"/>
            <a:ext cx="360680" cy="965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Pfeil nach rechts 11"/>
          <p:cNvSpPr/>
          <p:nvPr/>
        </p:nvSpPr>
        <p:spPr bwMode="auto">
          <a:xfrm rot="19744250">
            <a:off x="7746766" y="4611990"/>
            <a:ext cx="360680" cy="965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6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4311650" y="1811877"/>
            <a:ext cx="4705349" cy="387216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3400" y="1257300"/>
            <a:ext cx="83185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 smtClean="0"/>
              <a:t>BIF Bedienung aus dem Haupt Kontrollraum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Iris ist geöffnet, Bildverstärker sind aktiv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Signal ist nur Rauschen und Untergrund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Beim Start ist noch kein Gas eingelassen 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400" b="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sz="1400" b="0" dirty="0"/>
              <a:t>Set </a:t>
            </a:r>
            <a:r>
              <a:rPr lang="de-DE" sz="1400" b="0" dirty="0" err="1"/>
              <a:t>pressure</a:t>
            </a:r>
            <a:r>
              <a:rPr lang="de-DE" sz="1400" b="0" dirty="0"/>
              <a:t>: </a:t>
            </a:r>
            <a:endParaRPr lang="de-DE" sz="1400" b="0" dirty="0" smtClean="0"/>
          </a:p>
          <a:p>
            <a:pPr>
              <a:lnSpc>
                <a:spcPct val="150000"/>
              </a:lnSpc>
            </a:pPr>
            <a:r>
              <a:rPr lang="de-DE" sz="1400" b="0" dirty="0"/>
              <a:t> </a:t>
            </a:r>
            <a:r>
              <a:rPr lang="de-DE" sz="1400" b="0" dirty="0" smtClean="0"/>
              <a:t>     </a:t>
            </a:r>
            <a:r>
              <a:rPr lang="de-DE" sz="1400" b="0" dirty="0" smtClean="0"/>
              <a:t>stufenweise bis </a:t>
            </a:r>
            <a:r>
              <a:rPr lang="de-DE" sz="1400" b="0" dirty="0"/>
              <a:t>5.00 E-6 mbar</a:t>
            </a:r>
          </a:p>
          <a:p>
            <a:pPr>
              <a:lnSpc>
                <a:spcPct val="150000"/>
              </a:lnSpc>
            </a:pPr>
            <a:endParaRPr lang="de-DE" sz="1400" b="0" dirty="0" smtClean="0"/>
          </a:p>
          <a:p>
            <a:pPr>
              <a:lnSpc>
                <a:spcPct val="150000"/>
              </a:lnSpc>
            </a:pPr>
            <a:endParaRPr lang="de-DE" sz="1400" b="0" dirty="0"/>
          </a:p>
          <a:p>
            <a:pPr>
              <a:lnSpc>
                <a:spcPct val="150000"/>
              </a:lnSpc>
            </a:pPr>
            <a:endParaRPr lang="de-DE" sz="1400" b="0" dirty="0"/>
          </a:p>
        </p:txBody>
      </p:sp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31</a:t>
            </a:fld>
            <a:endParaRPr lang="de-DE" altLang="de-DE" b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pic>
        <p:nvPicPr>
          <p:cNvPr id="30722" name="Picture 2" descr="D:\BIF_Messungen_Diverse\Messung_140216_BIFx6_Tantal_IBIC\BIF Experimente 2014-02-16\Screenshots\Bildschirmfoto 2014-02-16 um 15.00.4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r="25114" b="4143"/>
          <a:stretch/>
        </p:blipFill>
        <p:spPr bwMode="auto">
          <a:xfrm>
            <a:off x="4340839" y="1811877"/>
            <a:ext cx="4644411" cy="35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 nach rechts 1"/>
          <p:cNvSpPr/>
          <p:nvPr/>
        </p:nvSpPr>
        <p:spPr bwMode="auto">
          <a:xfrm rot="19744250">
            <a:off x="7655559" y="2844799"/>
            <a:ext cx="360680" cy="965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 rot="19744250">
            <a:off x="7655559" y="3870958"/>
            <a:ext cx="360680" cy="965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16" y="4068616"/>
            <a:ext cx="1312655" cy="20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feil nach rechts 11"/>
          <p:cNvSpPr/>
          <p:nvPr/>
        </p:nvSpPr>
        <p:spPr bwMode="auto">
          <a:xfrm rot="19744250">
            <a:off x="6797303" y="5122930"/>
            <a:ext cx="1283658" cy="100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16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4311650" y="1811877"/>
            <a:ext cx="4705349" cy="387216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3400" y="1257300"/>
            <a:ext cx="8318500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 smtClean="0"/>
              <a:t>BIF Bedienung aus dem Haupt Kontrollraum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Iris ist geöffnet, Bildverstärker sind aktiv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Signal ist nur Rauschen und Untergrund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Beim Start ist noch kein Gas eingelassen 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4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Set </a:t>
            </a:r>
            <a:r>
              <a:rPr lang="de-DE" sz="1400" b="0" dirty="0" err="1">
                <a:solidFill>
                  <a:schemeClr val="bg1">
                    <a:lumMod val="65000"/>
                  </a:schemeClr>
                </a:solidFill>
              </a:rPr>
              <a:t>pressure</a:t>
            </a: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: </a:t>
            </a:r>
            <a:endParaRPr lang="de-DE" sz="14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400" b="0" dirty="0" smtClean="0">
                <a:solidFill>
                  <a:schemeClr val="bg1">
                    <a:lumMod val="65000"/>
                  </a:schemeClr>
                </a:solidFill>
              </a:rPr>
              <a:t>      stufenweise bis 5.00 E-6 mbar</a:t>
            </a:r>
          </a:p>
          <a:p>
            <a:pPr>
              <a:lnSpc>
                <a:spcPct val="150000"/>
              </a:lnSpc>
            </a:pPr>
            <a:endParaRPr lang="de-DE" sz="1400" b="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sz="1400" b="0" dirty="0" smtClean="0"/>
              <a:t>Strahlprofile </a:t>
            </a:r>
            <a:r>
              <a:rPr lang="de-DE" sz="1400" b="0" dirty="0" smtClean="0"/>
              <a:t>erscheinen</a:t>
            </a:r>
          </a:p>
          <a:p>
            <a:pPr>
              <a:lnSpc>
                <a:spcPct val="150000"/>
              </a:lnSpc>
            </a:pPr>
            <a:endParaRPr lang="de-DE" sz="1400" b="0" dirty="0" smtClean="0"/>
          </a:p>
          <a:p>
            <a:pPr>
              <a:lnSpc>
                <a:spcPct val="150000"/>
              </a:lnSpc>
            </a:pPr>
            <a:r>
              <a:rPr lang="de-DE" sz="1400" dirty="0" smtClean="0"/>
              <a:t>Optionen: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400" b="0" dirty="0" smtClean="0"/>
              <a:t>Skala anpassen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400" b="0" dirty="0" smtClean="0"/>
              <a:t>Profildaten speichern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400" b="0" dirty="0" smtClean="0"/>
              <a:t>Screenshots</a:t>
            </a:r>
          </a:p>
          <a:p>
            <a:pPr>
              <a:lnSpc>
                <a:spcPct val="150000"/>
              </a:lnSpc>
            </a:pPr>
            <a:endParaRPr lang="de-DE" sz="1400" b="0" dirty="0" smtClean="0"/>
          </a:p>
          <a:p>
            <a:pPr>
              <a:lnSpc>
                <a:spcPct val="150000"/>
              </a:lnSpc>
            </a:pPr>
            <a:endParaRPr lang="de-DE" sz="1400" b="0" dirty="0"/>
          </a:p>
          <a:p>
            <a:pPr>
              <a:lnSpc>
                <a:spcPct val="150000"/>
              </a:lnSpc>
            </a:pPr>
            <a:endParaRPr lang="de-DE" sz="1400" b="0" dirty="0"/>
          </a:p>
        </p:txBody>
      </p:sp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32</a:t>
            </a:fld>
            <a:endParaRPr lang="de-DE" altLang="de-DE" b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pic>
        <p:nvPicPr>
          <p:cNvPr id="9" name="Picture 15" descr="ProfileViewScreenshot_20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045" y="1811878"/>
            <a:ext cx="4691367" cy="35567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feil nach rechts 9"/>
          <p:cNvSpPr/>
          <p:nvPr/>
        </p:nvSpPr>
        <p:spPr bwMode="auto">
          <a:xfrm rot="19744250">
            <a:off x="4431131" y="4226755"/>
            <a:ext cx="616297" cy="8509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Pfeil nach rechts 11"/>
          <p:cNvSpPr/>
          <p:nvPr/>
        </p:nvSpPr>
        <p:spPr bwMode="auto">
          <a:xfrm rot="13079993">
            <a:off x="5316285" y="4226756"/>
            <a:ext cx="616297" cy="85093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170951" y="4431443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C000"/>
                </a:solidFill>
              </a:rPr>
              <a:t>Geglättetes </a:t>
            </a:r>
            <a:r>
              <a:rPr lang="de-DE" dirty="0" err="1" smtClean="0">
                <a:solidFill>
                  <a:srgbClr val="FFC000"/>
                </a:solidFill>
              </a:rPr>
              <a:t>Singal</a:t>
            </a:r>
            <a:endParaRPr lang="de-DE" dirty="0" smtClean="0">
              <a:solidFill>
                <a:srgbClr val="FFC000"/>
              </a:solidFill>
            </a:endParaRPr>
          </a:p>
          <a:p>
            <a:r>
              <a:rPr lang="de-DE" dirty="0" smtClean="0">
                <a:solidFill>
                  <a:srgbClr val="FFC000"/>
                </a:solidFill>
              </a:rPr>
              <a:t>(</a:t>
            </a:r>
            <a:r>
              <a:rPr lang="de-DE" dirty="0" err="1" smtClean="0">
                <a:solidFill>
                  <a:srgbClr val="FFC000"/>
                </a:solidFill>
              </a:rPr>
              <a:t>moving</a:t>
            </a:r>
            <a:r>
              <a:rPr lang="de-DE" dirty="0" smtClean="0">
                <a:solidFill>
                  <a:srgbClr val="FFC000"/>
                </a:solidFill>
              </a:rPr>
              <a:t> </a:t>
            </a:r>
            <a:r>
              <a:rPr lang="de-DE" dirty="0" err="1" smtClean="0">
                <a:solidFill>
                  <a:srgbClr val="FFC000"/>
                </a:solidFill>
              </a:rPr>
              <a:t>average</a:t>
            </a:r>
            <a:r>
              <a:rPr lang="de-DE" dirty="0" smtClean="0">
                <a:solidFill>
                  <a:srgbClr val="FFC000"/>
                </a:solidFill>
              </a:rPr>
              <a:t> 5)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48446" y="4410662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Rohdaten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225145" y="4754608"/>
            <a:ext cx="138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Daten speichern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 rot="16200000">
            <a:off x="7105060" y="4368115"/>
            <a:ext cx="616297" cy="85093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Pfeil nach rechts 14"/>
          <p:cNvSpPr/>
          <p:nvPr/>
        </p:nvSpPr>
        <p:spPr bwMode="auto">
          <a:xfrm rot="9358326">
            <a:off x="6496303" y="5111842"/>
            <a:ext cx="775739" cy="99993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8423564" y="2057400"/>
            <a:ext cx="544944" cy="304800"/>
          </a:xfrm>
          <a:prstGeom prst="ellipse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9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584200" y="4692650"/>
            <a:ext cx="1822450" cy="342900"/>
          </a:xfrm>
          <a:prstGeom prst="rect">
            <a:avLst/>
          </a:prstGeom>
          <a:solidFill>
            <a:srgbClr val="0066FF">
              <a:alpha val="5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3400" y="1257300"/>
            <a:ext cx="377825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 smtClean="0"/>
              <a:t>BIF ‚Pause‘ Funktion </a:t>
            </a:r>
          </a:p>
          <a:p>
            <a:pPr>
              <a:lnSpc>
                <a:spcPct val="150000"/>
              </a:lnSpc>
            </a:pPr>
            <a:r>
              <a:rPr lang="de-DE" sz="1400" b="0" dirty="0" smtClean="0"/>
              <a:t>Wenn ProfileView mehr als 10 Minuten nicht </a:t>
            </a:r>
          </a:p>
          <a:p>
            <a:pPr>
              <a:lnSpc>
                <a:spcPct val="150000"/>
              </a:lnSpc>
            </a:pPr>
            <a:r>
              <a:rPr lang="de-DE" sz="1400" b="0" dirty="0" smtClean="0"/>
              <a:t>bedient wird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400" b="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sz="1400" b="0" dirty="0" smtClean="0"/>
              <a:t>‚Pause‘  Modus (</a:t>
            </a:r>
            <a:r>
              <a:rPr lang="de-DE" sz="1400" b="0" dirty="0" err="1" smtClean="0"/>
              <a:t>watchdog</a:t>
            </a:r>
            <a:r>
              <a:rPr lang="de-DE" sz="1400" b="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endParaRPr lang="de-DE" sz="1400" b="0" dirty="0"/>
          </a:p>
          <a:p>
            <a:pPr>
              <a:lnSpc>
                <a:spcPct val="150000"/>
              </a:lnSpc>
            </a:pPr>
            <a:r>
              <a:rPr lang="de-DE" sz="1400" b="0" dirty="0" smtClean="0"/>
              <a:t>Zum Schutz des Bildverstärkers wird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smtClean="0"/>
              <a:t>Iris-Blende (Objektiv) geschlossen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smtClean="0"/>
              <a:t>Gaseinlass gestoppt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400" b="0" dirty="0"/>
          </a:p>
          <a:p>
            <a:pPr>
              <a:lnSpc>
                <a:spcPct val="150000"/>
              </a:lnSpc>
            </a:pPr>
            <a:r>
              <a:rPr lang="de-DE" sz="1400" b="0" dirty="0" err="1" smtClean="0"/>
              <a:t>Resume</a:t>
            </a:r>
            <a:r>
              <a:rPr lang="de-DE" sz="1400" b="0" dirty="0" smtClean="0"/>
              <a:t> BIF Monitors</a:t>
            </a:r>
          </a:p>
          <a:p>
            <a:pPr>
              <a:lnSpc>
                <a:spcPct val="150000"/>
              </a:lnSpc>
            </a:pPr>
            <a:r>
              <a:rPr lang="de-DE" sz="1400" b="0" dirty="0" smtClean="0"/>
              <a:t>stellt die ursprünglichen Settings wieder her</a:t>
            </a:r>
            <a:endParaRPr lang="de-DE" sz="1400" b="0" dirty="0"/>
          </a:p>
          <a:p>
            <a:pPr>
              <a:lnSpc>
                <a:spcPct val="150000"/>
              </a:lnSpc>
            </a:pPr>
            <a:endParaRPr lang="de-DE" sz="1400" b="0" dirty="0" smtClean="0"/>
          </a:p>
          <a:p>
            <a:pPr>
              <a:lnSpc>
                <a:spcPct val="150000"/>
              </a:lnSpc>
            </a:pPr>
            <a:endParaRPr lang="de-DE" sz="1400" b="0" dirty="0"/>
          </a:p>
          <a:p>
            <a:pPr>
              <a:lnSpc>
                <a:spcPct val="150000"/>
              </a:lnSpc>
            </a:pPr>
            <a:endParaRPr lang="de-DE" sz="1400" b="0" dirty="0"/>
          </a:p>
        </p:txBody>
      </p:sp>
      <p:sp>
        <p:nvSpPr>
          <p:cNvPr id="19" name="Rechteck 18"/>
          <p:cNvSpPr/>
          <p:nvPr/>
        </p:nvSpPr>
        <p:spPr bwMode="auto">
          <a:xfrm>
            <a:off x="4311650" y="1811877"/>
            <a:ext cx="4705349" cy="387216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33</a:t>
            </a:fld>
            <a:endParaRPr lang="de-DE" altLang="de-DE" b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pic>
        <p:nvPicPr>
          <p:cNvPr id="30722" name="Picture 2" descr="D:\BIF_Messungen_Diverse\Messung_140216_BIFx6_Tantal_IBIC\BIF Experimente 2014-02-16\Screenshots\Bildschirmfoto 2014-02-16 um 15.00.4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r="25114" b="4143"/>
          <a:stretch/>
        </p:blipFill>
        <p:spPr bwMode="auto">
          <a:xfrm>
            <a:off x="4340839" y="1811877"/>
            <a:ext cx="4644411" cy="35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38" y="3576113"/>
            <a:ext cx="3342969" cy="89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44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4311650" y="1811877"/>
            <a:ext cx="4705349" cy="387216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3400" y="1257300"/>
            <a:ext cx="831850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 smtClean="0"/>
              <a:t>Wie es hinter den Kulissen aussieht ...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endParaRPr lang="de-DE" sz="1400" b="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sz="1400" b="0" dirty="0" smtClean="0"/>
              <a:t>Die Kameras sehen </a:t>
            </a:r>
            <a:r>
              <a:rPr lang="de-DE" sz="1400" b="0" dirty="0" err="1" smtClean="0"/>
              <a:t>2D</a:t>
            </a:r>
            <a:r>
              <a:rPr lang="de-DE" sz="1400" b="0" dirty="0" smtClean="0"/>
              <a:t> Bilder 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sz="1400" b="0" dirty="0" smtClean="0"/>
              <a:t>Jeder ‚Punkt‘ entspricht 1 Photon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sz="1400" b="0" dirty="0" smtClean="0"/>
              <a:t>Projektion ergibt das Strahlprofil</a:t>
            </a:r>
          </a:p>
          <a:p>
            <a:pPr>
              <a:lnSpc>
                <a:spcPct val="150000"/>
              </a:lnSpc>
            </a:pPr>
            <a:endParaRPr lang="de-DE" sz="1400" b="0" dirty="0"/>
          </a:p>
          <a:p>
            <a:pPr>
              <a:lnSpc>
                <a:spcPct val="150000"/>
              </a:lnSpc>
            </a:pPr>
            <a:endParaRPr lang="de-DE" sz="1400" b="0" dirty="0" smtClean="0"/>
          </a:p>
          <a:p>
            <a:pPr>
              <a:lnSpc>
                <a:spcPct val="150000"/>
              </a:lnSpc>
            </a:pPr>
            <a:r>
              <a:rPr lang="de-DE" sz="1400" b="0" dirty="0" smtClean="0"/>
              <a:t>Im Experten Modus können weitere </a:t>
            </a:r>
          </a:p>
          <a:p>
            <a:pPr>
              <a:lnSpc>
                <a:spcPct val="150000"/>
              </a:lnSpc>
            </a:pPr>
            <a:r>
              <a:rPr lang="de-DE" sz="1400" b="0" dirty="0" smtClean="0"/>
              <a:t>Parameter eingestellt werden 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smtClean="0"/>
              <a:t>Iris-Öffnung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smtClean="0"/>
              <a:t>MCP Hochspannung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smtClean="0"/>
              <a:t>Timing (bis zu 100 </a:t>
            </a:r>
            <a:r>
              <a:rPr lang="de-DE" sz="1400" b="0" dirty="0" err="1" smtClean="0"/>
              <a:t>ns</a:t>
            </a:r>
            <a:r>
              <a:rPr lang="de-DE" sz="1400" b="0" dirty="0" smtClean="0"/>
              <a:t> Integrationszeit)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0" dirty="0" smtClean="0"/>
              <a:t>CCD Verstärkung (</a:t>
            </a:r>
            <a:r>
              <a:rPr lang="de-DE" sz="1400" b="0" dirty="0" err="1" smtClean="0"/>
              <a:t>Gain</a:t>
            </a:r>
            <a:r>
              <a:rPr lang="de-DE" sz="1400" b="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sz="1400" b="0" dirty="0" smtClean="0"/>
              <a:t>Bildqualität kann leiden !</a:t>
            </a:r>
          </a:p>
          <a:p>
            <a:pPr>
              <a:lnSpc>
                <a:spcPct val="150000"/>
              </a:lnSpc>
            </a:pPr>
            <a:endParaRPr lang="de-DE" sz="1400" b="0" dirty="0" smtClean="0"/>
          </a:p>
        </p:txBody>
      </p:sp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34</a:t>
            </a:fld>
            <a:endParaRPr lang="de-DE" altLang="de-DE" b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7909003" y="154180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Expert Mode</a:t>
            </a:r>
            <a:endParaRPr lang="de-DE" dirty="0"/>
          </a:p>
        </p:txBody>
      </p:sp>
      <p:pic>
        <p:nvPicPr>
          <p:cNvPr id="26626" name="Picture 2" descr="D:\BIF_Messungen_Diverse\Messung_101126_BIF_PG_Positionsvergleich_US1_UA4_TK2_TK6\_screenshots\ProfileViewScreenshotExpertMode_2010.11.26_20.37.34.89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49" y="1818804"/>
            <a:ext cx="4705349" cy="35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5140036" y="3431772"/>
            <a:ext cx="112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Projektion X 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>
            <a:off x="5216236" y="3376614"/>
            <a:ext cx="954173" cy="908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reihandform 20"/>
          <p:cNvSpPr/>
          <p:nvPr/>
        </p:nvSpPr>
        <p:spPr bwMode="auto">
          <a:xfrm>
            <a:off x="6170411" y="2814637"/>
            <a:ext cx="382790" cy="316699"/>
          </a:xfrm>
          <a:custGeom>
            <a:avLst/>
            <a:gdLst>
              <a:gd name="connsiteX0" fmla="*/ 20841 w 539981"/>
              <a:gd name="connsiteY0" fmla="*/ 0 h 858283"/>
              <a:gd name="connsiteX1" fmla="*/ 539953 w 539981"/>
              <a:gd name="connsiteY1" fmla="*/ 466725 h 858283"/>
              <a:gd name="connsiteX2" fmla="*/ 44653 w 539981"/>
              <a:gd name="connsiteY2" fmla="*/ 823913 h 858283"/>
              <a:gd name="connsiteX3" fmla="*/ 54178 w 539981"/>
              <a:gd name="connsiteY3" fmla="*/ 823913 h 85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81" h="858283">
                <a:moveTo>
                  <a:pt x="20841" y="0"/>
                </a:moveTo>
                <a:cubicBezTo>
                  <a:pt x="278412" y="164703"/>
                  <a:pt x="535984" y="329406"/>
                  <a:pt x="539953" y="466725"/>
                </a:cubicBezTo>
                <a:cubicBezTo>
                  <a:pt x="543922" y="604044"/>
                  <a:pt x="125615" y="764382"/>
                  <a:pt x="44653" y="823913"/>
                </a:cubicBezTo>
                <a:cubicBezTo>
                  <a:pt x="-36309" y="883444"/>
                  <a:pt x="8934" y="853678"/>
                  <a:pt x="54178" y="823913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159532" y="3441282"/>
            <a:ext cx="1121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Projektion Y 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5" name="Pfeil nach rechts 24"/>
          <p:cNvSpPr/>
          <p:nvPr/>
        </p:nvSpPr>
        <p:spPr bwMode="auto">
          <a:xfrm>
            <a:off x="7235732" y="3386124"/>
            <a:ext cx="954173" cy="908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Freihandform 25"/>
          <p:cNvSpPr/>
          <p:nvPr/>
        </p:nvSpPr>
        <p:spPr bwMode="auto">
          <a:xfrm>
            <a:off x="8324849" y="3009891"/>
            <a:ext cx="405037" cy="242890"/>
          </a:xfrm>
          <a:custGeom>
            <a:avLst/>
            <a:gdLst>
              <a:gd name="connsiteX0" fmla="*/ 20841 w 539981"/>
              <a:gd name="connsiteY0" fmla="*/ 0 h 858283"/>
              <a:gd name="connsiteX1" fmla="*/ 539953 w 539981"/>
              <a:gd name="connsiteY1" fmla="*/ 466725 h 858283"/>
              <a:gd name="connsiteX2" fmla="*/ 44653 w 539981"/>
              <a:gd name="connsiteY2" fmla="*/ 823913 h 858283"/>
              <a:gd name="connsiteX3" fmla="*/ 54178 w 539981"/>
              <a:gd name="connsiteY3" fmla="*/ 823913 h 85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81" h="858283">
                <a:moveTo>
                  <a:pt x="20841" y="0"/>
                </a:moveTo>
                <a:cubicBezTo>
                  <a:pt x="278412" y="164703"/>
                  <a:pt x="535984" y="329406"/>
                  <a:pt x="539953" y="466725"/>
                </a:cubicBezTo>
                <a:cubicBezTo>
                  <a:pt x="543922" y="604044"/>
                  <a:pt x="125615" y="764382"/>
                  <a:pt x="44653" y="823913"/>
                </a:cubicBezTo>
                <a:cubicBezTo>
                  <a:pt x="-36309" y="883444"/>
                  <a:pt x="8934" y="853678"/>
                  <a:pt x="54178" y="823913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0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D46ECD74-724E-4BAC-9257-E8E813AFD2B2}" type="slidenum">
              <a:rPr lang="de-DE" altLang="de-DE" b="0" smtClean="0"/>
              <a:pPr/>
              <a:t>35</a:t>
            </a:fld>
            <a:endParaRPr lang="de-DE" altLang="de-DE" b="0" smtClean="0"/>
          </a:p>
        </p:txBody>
      </p:sp>
      <p:sp>
        <p:nvSpPr>
          <p:cNvPr id="314370" name="Rectangle 2"/>
          <p:cNvSpPr>
            <a:spLocks noChangeArrowheads="1"/>
          </p:cNvSpPr>
          <p:nvPr/>
        </p:nvSpPr>
        <p:spPr bwMode="auto">
          <a:xfrm>
            <a:off x="365125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  <a:lvl2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endParaRPr lang="en-GB" altLang="de-DE" smtClean="0"/>
          </a:p>
        </p:txBody>
      </p:sp>
      <p:pic>
        <p:nvPicPr>
          <p:cNvPr id="22532" name="Picture 3" descr="BIF US1_hor_20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1685925"/>
            <a:ext cx="1681162" cy="1262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2" descr="BIF US1_hor_20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2509838"/>
            <a:ext cx="1681162" cy="126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622300" y="1166813"/>
            <a:ext cx="85661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de-DE" altLang="de-DE" sz="1800" b="0"/>
          </a:p>
          <a:p>
            <a:pPr eaLnBrk="1" hangingPunct="1"/>
            <a:endParaRPr lang="de-DE" altLang="de-DE" sz="1800" b="0"/>
          </a:p>
        </p:txBody>
      </p:sp>
      <p:sp>
        <p:nvSpPr>
          <p:cNvPr id="314374" name="Rectangle 6"/>
          <p:cNvSpPr>
            <a:spLocks noChangeArrowheads="1"/>
          </p:cNvSpPr>
          <p:nvPr/>
        </p:nvSpPr>
        <p:spPr bwMode="auto">
          <a:xfrm>
            <a:off x="438150" y="1143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  <a:lvl2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endParaRPr lang="de-DE" altLang="de-DE" dirty="0" smtClean="0"/>
          </a:p>
        </p:txBody>
      </p:sp>
      <p:pic>
        <p:nvPicPr>
          <p:cNvPr id="22537" name="Picture 25" descr="US1_090421_US1_090421_Tantal_45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3852863"/>
            <a:ext cx="1681162" cy="126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28" descr="US1_090219_Tantal_3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5180013"/>
            <a:ext cx="167640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9" descr="US1_090127_Argon_3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4791075"/>
            <a:ext cx="16811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30" descr="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19200"/>
            <a:ext cx="168116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31" descr="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649538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32" descr="26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4819650"/>
            <a:ext cx="16811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35" descr="BIF UA4_hor_20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1677988"/>
            <a:ext cx="1681162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37" descr="Strichmännchen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3236913"/>
            <a:ext cx="73342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5" name="Picture 3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976688"/>
            <a:ext cx="16764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625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7"/>
          <p:cNvSpPr>
            <a:spLocks noChangeArrowheads="1"/>
          </p:cNvSpPr>
          <p:nvPr/>
        </p:nvSpPr>
        <p:spPr bwMode="auto">
          <a:xfrm>
            <a:off x="6064216" y="2925762"/>
            <a:ext cx="1657384" cy="3794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36</a:t>
            </a:fld>
            <a:endParaRPr lang="de-DE" altLang="de-DE" b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985099"/>
              </p:ext>
            </p:extLst>
          </p:nvPr>
        </p:nvGraphicFramePr>
        <p:xfrm>
          <a:off x="1524000" y="2708275"/>
          <a:ext cx="225136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0" name="Equation" r:id="rId4" imgW="164880" imgH="139680" progId="Equation.3">
                  <p:embed/>
                </p:oleObj>
              </mc:Choice>
              <mc:Fallback>
                <p:oleObj name="Equation" r:id="rId4" imgW="16488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0" y="2708275"/>
                        <a:ext cx="225136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876744"/>
              </p:ext>
            </p:extLst>
          </p:nvPr>
        </p:nvGraphicFramePr>
        <p:xfrm>
          <a:off x="1530350" y="3033712"/>
          <a:ext cx="2254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1" name="Equation" r:id="rId6" imgW="164880" imgH="139680" progId="Equation.3">
                  <p:embed/>
                </p:oleObj>
              </mc:Choice>
              <mc:Fallback>
                <p:oleObj name="Equation" r:id="rId6" imgW="1648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350" y="3033712"/>
                        <a:ext cx="225425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21480"/>
              </p:ext>
            </p:extLst>
          </p:nvPr>
        </p:nvGraphicFramePr>
        <p:xfrm>
          <a:off x="1549400" y="3975100"/>
          <a:ext cx="2254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2" name="Equation" r:id="rId8" imgW="164957" imgH="139579" progId="Equation.3">
                  <p:embed/>
                </p:oleObj>
              </mc:Choice>
              <mc:Fallback>
                <p:oleObj name="Equation" r:id="rId8" imgW="164957" imgH="1395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0" y="3975100"/>
                        <a:ext cx="225425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337802"/>
              </p:ext>
            </p:extLst>
          </p:nvPr>
        </p:nvGraphicFramePr>
        <p:xfrm>
          <a:off x="1543050" y="4356100"/>
          <a:ext cx="2254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3" name="Equation" r:id="rId9" imgW="164957" imgH="139579" progId="Equation.3">
                  <p:embed/>
                </p:oleObj>
              </mc:Choice>
              <mc:Fallback>
                <p:oleObj name="Equation" r:id="rId9" imgW="164957" imgH="1395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4356100"/>
                        <a:ext cx="225425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Geschweifte Klammer rechts 14"/>
          <p:cNvSpPr/>
          <p:nvPr/>
        </p:nvSpPr>
        <p:spPr bwMode="auto">
          <a:xfrm>
            <a:off x="5638800" y="3975100"/>
            <a:ext cx="152400" cy="55245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57"/>
          <p:cNvSpPr>
            <a:spLocks noChangeArrowheads="1"/>
          </p:cNvSpPr>
          <p:nvPr/>
        </p:nvSpPr>
        <p:spPr bwMode="auto">
          <a:xfrm>
            <a:off x="6064216" y="3871912"/>
            <a:ext cx="1657384" cy="3794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" name="Textfeld 2"/>
          <p:cNvSpPr txBox="1"/>
          <p:nvPr/>
        </p:nvSpPr>
        <p:spPr>
          <a:xfrm>
            <a:off x="533400" y="1162050"/>
            <a:ext cx="82169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200" dirty="0" smtClean="0"/>
              <a:t>Funktioniert BIF nur bei Hochstrom?</a:t>
            </a:r>
          </a:p>
          <a:p>
            <a:pPr eaLnBrk="1" hangingPunct="1">
              <a:lnSpc>
                <a:spcPct val="200000"/>
              </a:lnSpc>
            </a:pPr>
            <a:r>
              <a:rPr lang="de-DE" altLang="de-DE" sz="1400" dirty="0" smtClean="0"/>
              <a:t>Signalstärke ist definiert durch: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400" b="0" dirty="0" smtClean="0"/>
              <a:t>Die Anzahl von Photonen im Strahl-Gas Volumen: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altLang="de-DE" sz="1400" b="0" dirty="0" smtClean="0"/>
              <a:t>          Anzahl Ionen, </a:t>
            </a:r>
            <a:r>
              <a:rPr lang="de-DE" altLang="de-DE" sz="1400" b="0" dirty="0" err="1" smtClean="0"/>
              <a:t>Ladung²</a:t>
            </a:r>
            <a:r>
              <a:rPr lang="de-DE" altLang="de-DE" sz="1400" b="0" dirty="0" smtClean="0"/>
              <a:t>, Energie		&gt; Definiert durch den Strahl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altLang="de-DE" sz="1400" b="0" dirty="0" smtClean="0"/>
              <a:t>          Gasdruck (N</a:t>
            </a:r>
            <a:r>
              <a:rPr lang="de-DE" altLang="de-DE" sz="1050" b="0" dirty="0" smtClean="0"/>
              <a:t>2</a:t>
            </a:r>
            <a:r>
              <a:rPr lang="de-DE" altLang="de-DE" sz="1400" b="0" dirty="0" smtClean="0"/>
              <a:t>)				&gt; User-Parameter</a:t>
            </a:r>
          </a:p>
          <a:p>
            <a:pPr eaLnBrk="1" hangingPunct="1">
              <a:lnSpc>
                <a:spcPct val="150000"/>
              </a:lnSpc>
            </a:pPr>
            <a:endParaRPr lang="de-DE" altLang="de-DE" sz="1400" dirty="0" smtClean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400" b="0" dirty="0" smtClean="0"/>
              <a:t>Die Anzahl der detektierten Photonen durch das Kamerasystem</a:t>
            </a:r>
            <a:endParaRPr lang="de-DE" altLang="de-DE" sz="1400" b="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altLang="de-DE" sz="1400" b="0" dirty="0" smtClean="0"/>
              <a:t>          Öffnung der Blende (Objektiv)       		&gt; Experten-Settings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►"/>
            </a:pPr>
            <a:r>
              <a:rPr lang="de-DE" altLang="de-DE" sz="1400" b="0" dirty="0" smtClean="0"/>
              <a:t>          MCP Spannung				Änderung der Profil-Qualität !!!</a:t>
            </a: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341580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7"/>
          <p:cNvSpPr>
            <a:spLocks noChangeArrowheads="1"/>
          </p:cNvSpPr>
          <p:nvPr/>
        </p:nvSpPr>
        <p:spPr bwMode="auto">
          <a:xfrm>
            <a:off x="6064216" y="3871912"/>
            <a:ext cx="1657384" cy="3794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9" name="Rectangle 57"/>
          <p:cNvSpPr>
            <a:spLocks noChangeArrowheads="1"/>
          </p:cNvSpPr>
          <p:nvPr/>
        </p:nvSpPr>
        <p:spPr bwMode="auto">
          <a:xfrm>
            <a:off x="6064216" y="2925762"/>
            <a:ext cx="1657384" cy="3794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" name="Textfeld 2"/>
          <p:cNvSpPr txBox="1"/>
          <p:nvPr/>
        </p:nvSpPr>
        <p:spPr>
          <a:xfrm>
            <a:off x="533400" y="1162050"/>
            <a:ext cx="821690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200" dirty="0" smtClean="0"/>
              <a:t>Funktioniert BIF nur bei Hochstrom?</a:t>
            </a:r>
          </a:p>
          <a:p>
            <a:pPr eaLnBrk="1" hangingPunct="1">
              <a:lnSpc>
                <a:spcPct val="200000"/>
              </a:lnSpc>
            </a:pPr>
            <a:r>
              <a:rPr lang="de-DE" altLang="de-DE" sz="1400" dirty="0" smtClean="0"/>
              <a:t>Signalstärke ist definiert durch: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400" b="0" dirty="0" smtClean="0"/>
              <a:t>Die Anzahl von Photonen im Strahl-Gas Volumen: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altLang="de-DE" sz="1400" b="0" dirty="0" smtClean="0"/>
              <a:t>          Anzahl Ionen, </a:t>
            </a:r>
            <a:r>
              <a:rPr lang="de-DE" altLang="de-DE" sz="1400" b="0" dirty="0" err="1" smtClean="0"/>
              <a:t>Ladung²</a:t>
            </a:r>
            <a:r>
              <a:rPr lang="de-DE" altLang="de-DE" sz="1400" b="0" dirty="0" smtClean="0"/>
              <a:t>, Energie		&gt; Definiert durch den Strahl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altLang="de-DE" sz="1400" b="0" dirty="0" smtClean="0"/>
              <a:t>          Gasdruck (N</a:t>
            </a:r>
            <a:r>
              <a:rPr lang="de-DE" altLang="de-DE" sz="1050" b="0" dirty="0" smtClean="0"/>
              <a:t>2</a:t>
            </a:r>
            <a:r>
              <a:rPr lang="de-DE" altLang="de-DE" sz="1400" b="0" dirty="0" smtClean="0"/>
              <a:t>)				&gt; User-Parameter</a:t>
            </a:r>
          </a:p>
          <a:p>
            <a:pPr eaLnBrk="1" hangingPunct="1">
              <a:lnSpc>
                <a:spcPct val="150000"/>
              </a:lnSpc>
            </a:pPr>
            <a:endParaRPr lang="de-DE" altLang="de-DE" sz="1400" dirty="0" smtClean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400" b="0" dirty="0" smtClean="0"/>
              <a:t>Die Anzahl der detektierten Photonen durch das Kamerasystem</a:t>
            </a:r>
            <a:endParaRPr lang="de-DE" altLang="de-DE" sz="1400" b="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►"/>
            </a:pPr>
            <a:r>
              <a:rPr lang="de-DE" altLang="de-DE" sz="1400" b="0" dirty="0" smtClean="0"/>
              <a:t>          Öffnung der Blende (Objektiv)       		&gt; Experten-Settings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►"/>
            </a:pPr>
            <a:r>
              <a:rPr lang="de-DE" altLang="de-DE" sz="1400" b="0" dirty="0" smtClean="0"/>
              <a:t>          MCP Spannung				Änderung der Profil-Qualität !!!</a:t>
            </a:r>
            <a:endParaRPr lang="de-DE" altLang="de-DE" sz="1400" dirty="0"/>
          </a:p>
          <a:p>
            <a:pPr eaLnBrk="1" hangingPunct="1">
              <a:lnSpc>
                <a:spcPct val="200000"/>
              </a:lnSpc>
            </a:pPr>
            <a:r>
              <a:rPr lang="de-DE" altLang="de-DE" sz="2200" dirty="0" smtClean="0"/>
              <a:t>Fazit:</a:t>
            </a:r>
          </a:p>
          <a:p>
            <a:pPr eaLnBrk="1" hangingPunct="1">
              <a:lnSpc>
                <a:spcPct val="150000"/>
              </a:lnSpc>
            </a:pPr>
            <a:r>
              <a:rPr lang="de-DE" altLang="de-DE" sz="1400" b="0" dirty="0" smtClean="0"/>
              <a:t>BIF funktioniert auch bei niedrigerem Strom, ist aber nicht </a:t>
            </a:r>
            <a:r>
              <a:rPr lang="de-DE" altLang="de-DE" sz="1400" b="0" dirty="0" err="1" smtClean="0"/>
              <a:t>für‘s</a:t>
            </a:r>
            <a:r>
              <a:rPr lang="de-DE" altLang="de-DE" sz="1400" b="0" dirty="0" smtClean="0"/>
              <a:t> Operating geeignet !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400" b="0" dirty="0"/>
              <a:t>A</a:t>
            </a:r>
            <a:r>
              <a:rPr lang="de-DE" altLang="de-DE" sz="1400" b="0" dirty="0" smtClean="0"/>
              <a:t>ufwendigere Einstellung der Parameter (für ‚Experten‘ und Experimente)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400" b="0" dirty="0" smtClean="0"/>
              <a:t>Integration über mehrere Pulse erforderlich (offline Analyse)</a:t>
            </a:r>
            <a:endParaRPr lang="de-DE" sz="1400" b="0" dirty="0"/>
          </a:p>
        </p:txBody>
      </p:sp>
      <p:sp>
        <p:nvSpPr>
          <p:cNvPr id="29698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FD01525E-B88E-4CAB-ACA8-21246EF32F06}" type="slidenum">
              <a:rPr lang="de-DE" altLang="de-DE" b="0" smtClean="0"/>
              <a:pPr/>
              <a:t>37</a:t>
            </a:fld>
            <a:endParaRPr lang="de-DE" altLang="de-DE" b="0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991452"/>
              </p:ext>
            </p:extLst>
          </p:nvPr>
        </p:nvGraphicFramePr>
        <p:xfrm>
          <a:off x="1524000" y="2708275"/>
          <a:ext cx="225136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4" name="Equation" r:id="rId4" imgW="164880" imgH="139680" progId="Equation.3">
                  <p:embed/>
                </p:oleObj>
              </mc:Choice>
              <mc:Fallback>
                <p:oleObj name="Equation" r:id="rId4" imgW="16488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0" y="2708275"/>
                        <a:ext cx="225136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383643"/>
              </p:ext>
            </p:extLst>
          </p:nvPr>
        </p:nvGraphicFramePr>
        <p:xfrm>
          <a:off x="1530350" y="3033712"/>
          <a:ext cx="2254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5" name="Equation" r:id="rId6" imgW="164880" imgH="139680" progId="Equation.3">
                  <p:embed/>
                </p:oleObj>
              </mc:Choice>
              <mc:Fallback>
                <p:oleObj name="Equation" r:id="rId6" imgW="1648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350" y="3033712"/>
                        <a:ext cx="225425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904783"/>
              </p:ext>
            </p:extLst>
          </p:nvPr>
        </p:nvGraphicFramePr>
        <p:xfrm>
          <a:off x="1549400" y="3975100"/>
          <a:ext cx="2254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6" name="Equation" r:id="rId8" imgW="164957" imgH="139579" progId="Equation.3">
                  <p:embed/>
                </p:oleObj>
              </mc:Choice>
              <mc:Fallback>
                <p:oleObj name="Equation" r:id="rId8" imgW="164957" imgH="1395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0" y="3975100"/>
                        <a:ext cx="225425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402017"/>
              </p:ext>
            </p:extLst>
          </p:nvPr>
        </p:nvGraphicFramePr>
        <p:xfrm>
          <a:off x="1543050" y="4356100"/>
          <a:ext cx="2254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7" name="Equation" r:id="rId9" imgW="164957" imgH="139579" progId="Equation.3">
                  <p:embed/>
                </p:oleObj>
              </mc:Choice>
              <mc:Fallback>
                <p:oleObj name="Equation" r:id="rId9" imgW="164957" imgH="1395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4356100"/>
                        <a:ext cx="225425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Geschweifte Klammer rechts 14"/>
          <p:cNvSpPr/>
          <p:nvPr/>
        </p:nvSpPr>
        <p:spPr bwMode="auto">
          <a:xfrm>
            <a:off x="5638800" y="3975100"/>
            <a:ext cx="152400" cy="55245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4950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 b="1" dirty="0" smtClean="0"/>
              <a:t>FAQ zu BIF ...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1" dirty="0" smtClean="0"/>
              <a:t>Es zeigen sich keine ‚schönen‘ Profile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Bedingt durch hohen Untergrund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(Blenden, Gitter etc. eingefahren ...)</a:t>
            </a:r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0" indent="0">
              <a:lnSpc>
                <a:spcPct val="150000"/>
              </a:lnSpc>
              <a:defRPr/>
            </a:pPr>
            <a:endParaRPr lang="de-DE" sz="1400" dirty="0"/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0" indent="0">
              <a:lnSpc>
                <a:spcPct val="150000"/>
              </a:lnSpc>
              <a:spcBef>
                <a:spcPts val="1200"/>
              </a:spcBef>
              <a:defRPr/>
            </a:pPr>
            <a:r>
              <a:rPr lang="de-DE" sz="1400" dirty="0"/>
              <a:t>	</a:t>
            </a:r>
            <a:endParaRPr lang="de-DE" sz="1400" dirty="0" smtClean="0"/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8690522F-CDE3-4FFE-BCF2-72FD977535A3}" type="slidenum">
              <a:rPr lang="de-DE" altLang="de-DE" b="0" smtClean="0"/>
              <a:pPr/>
              <a:t>38</a:t>
            </a:fld>
            <a:endParaRPr lang="de-DE" altLang="de-DE" b="0" smtClean="0"/>
          </a:p>
        </p:txBody>
      </p:sp>
      <p:pic>
        <p:nvPicPr>
          <p:cNvPr id="7" name="Picture 3" descr="D:\BIF_TK2\Messung_100310_IBN_Uran\Images_Junk_withSEM\BIF TK2_hor_2010.03.10_17.10.39.639_ImgId_55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4" y="12573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5262564" y="3091704"/>
            <a:ext cx="1861407" cy="24622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/>
            <a:r>
              <a:rPr lang="de-DE" sz="1000" dirty="0">
                <a:solidFill>
                  <a:srgbClr val="FF0000"/>
                </a:solidFill>
              </a:rPr>
              <a:t>SEM-</a:t>
            </a:r>
            <a:r>
              <a:rPr lang="de-DE" sz="1000" dirty="0" err="1">
                <a:solidFill>
                  <a:srgbClr val="FF0000"/>
                </a:solidFill>
              </a:rPr>
              <a:t>Grid</a:t>
            </a:r>
            <a:r>
              <a:rPr lang="de-DE" sz="1000" dirty="0">
                <a:solidFill>
                  <a:srgbClr val="FF0000"/>
                </a:solidFill>
              </a:rPr>
              <a:t> in </a:t>
            </a:r>
            <a:r>
              <a:rPr lang="de-DE" sz="1000" dirty="0" smtClean="0">
                <a:solidFill>
                  <a:srgbClr val="FF0000"/>
                </a:solidFill>
              </a:rPr>
              <a:t>10 cm </a:t>
            </a:r>
            <a:r>
              <a:rPr lang="de-DE" sz="1000" dirty="0">
                <a:solidFill>
                  <a:srgbClr val="FF0000"/>
                </a:solidFill>
              </a:rPr>
              <a:t>Abstand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1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4950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 b="1" dirty="0" smtClean="0"/>
              <a:t>FAQ zu BIF ...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1" dirty="0" smtClean="0"/>
              <a:t>Es zeigen sich keine ‚schönen‘ Profile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Bedingt durch hohen Untergrund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(Blenden, Gitter etc. eingefahren ...)</a:t>
            </a:r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0" indent="0">
              <a:lnSpc>
                <a:spcPct val="150000"/>
              </a:lnSpc>
              <a:defRPr/>
            </a:pPr>
            <a:endParaRPr lang="de-DE" sz="1400" dirty="0"/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0" indent="0">
              <a:lnSpc>
                <a:spcPct val="150000"/>
              </a:lnSpc>
              <a:spcBef>
                <a:spcPts val="1200"/>
              </a:spcBef>
              <a:defRPr/>
            </a:pPr>
            <a:r>
              <a:rPr lang="de-DE" sz="1400" dirty="0"/>
              <a:t>	</a:t>
            </a:r>
            <a:endParaRPr lang="de-DE" sz="1400" dirty="0" smtClean="0"/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8690522F-CDE3-4FFE-BCF2-72FD977535A3}" type="slidenum">
              <a:rPr lang="de-DE" altLang="de-DE" b="0" smtClean="0"/>
              <a:pPr/>
              <a:t>39</a:t>
            </a:fld>
            <a:endParaRPr lang="de-DE" altLang="de-DE" b="0" smtClean="0"/>
          </a:p>
        </p:txBody>
      </p:sp>
      <p:pic>
        <p:nvPicPr>
          <p:cNvPr id="7" name="Picture 3" descr="D:\BIF_TK2\Messung_100310_IBN_Uran\Images_Junk_withSEM\BIF TK2_hor_2010.03.10_17.10.39.639_ImgId_55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4" y="12573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5262564" y="3091704"/>
            <a:ext cx="1861407" cy="24622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/>
            <a:r>
              <a:rPr lang="de-DE" sz="1000" dirty="0">
                <a:solidFill>
                  <a:srgbClr val="FF0000"/>
                </a:solidFill>
              </a:rPr>
              <a:t>SEM-</a:t>
            </a:r>
            <a:r>
              <a:rPr lang="de-DE" sz="1000" dirty="0" err="1">
                <a:solidFill>
                  <a:srgbClr val="FF0000"/>
                </a:solidFill>
              </a:rPr>
              <a:t>Grid</a:t>
            </a:r>
            <a:r>
              <a:rPr lang="de-DE" sz="1000" dirty="0">
                <a:solidFill>
                  <a:srgbClr val="FF0000"/>
                </a:solidFill>
              </a:rPr>
              <a:t> in </a:t>
            </a:r>
            <a:r>
              <a:rPr lang="de-DE" sz="1000" dirty="0" smtClean="0">
                <a:solidFill>
                  <a:srgbClr val="FF0000"/>
                </a:solidFill>
              </a:rPr>
              <a:t>10 cm </a:t>
            </a:r>
            <a:r>
              <a:rPr lang="de-DE" sz="1000" dirty="0">
                <a:solidFill>
                  <a:srgbClr val="FF0000"/>
                </a:solidFill>
              </a:rPr>
              <a:t>Abstand</a:t>
            </a:r>
          </a:p>
        </p:txBody>
      </p:sp>
      <p:pic>
        <p:nvPicPr>
          <p:cNvPr id="10" name="Picture 2" descr="D:\BIF_Messungen_Diverse\Messung_101126_BIF_PG_Positionsvergleich_US1_UA4_TK2_TK6\_screenshots\ProfileViewScreenshotExpertMode_2010.11.26_20.07.11.739.png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14642" r="46136" b="47929"/>
          <a:stretch/>
        </p:blipFill>
        <p:spPr bwMode="auto">
          <a:xfrm>
            <a:off x="4483821" y="1408433"/>
            <a:ext cx="2880000" cy="2160000"/>
          </a:xfrm>
          <a:prstGeom prst="rect">
            <a:avLst/>
          </a:prstGeom>
          <a:noFill/>
          <a:ln w="22225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4488991" y="3322210"/>
            <a:ext cx="22092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000" dirty="0" err="1" smtClean="0">
                <a:solidFill>
                  <a:srgbClr val="FF0000"/>
                </a:solidFill>
              </a:rPr>
              <a:t>US1</a:t>
            </a:r>
            <a:r>
              <a:rPr lang="de-DE" sz="1000" dirty="0" smtClean="0">
                <a:solidFill>
                  <a:srgbClr val="FF0000"/>
                </a:solidFill>
              </a:rPr>
              <a:t>: Streulicht vom Gas-Stripper</a:t>
            </a:r>
            <a:endParaRPr lang="de-DE" sz="1000" dirty="0">
              <a:solidFill>
                <a:srgbClr val="FF0000"/>
              </a:solidFill>
            </a:endParaRP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5080220" y="1555750"/>
            <a:ext cx="12634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FF0000"/>
                </a:solidFill>
              </a:rPr>
              <a:t>Flansch ‚leuchtet‘</a:t>
            </a:r>
            <a:endParaRPr lang="de-DE" sz="1000" dirty="0">
              <a:solidFill>
                <a:srgbClr val="FF0000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>
            <a:off x="6193267" y="1917700"/>
            <a:ext cx="334533" cy="1143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383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07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UNILAC </a:t>
            </a:r>
            <a:r>
              <a:rPr lang="de-DE" altLang="de-DE" dirty="0" smtClean="0"/>
              <a:t>Strahldiagnose</a:t>
            </a:r>
            <a:endParaRPr lang="de-DE" dirty="0" smtClean="0"/>
          </a:p>
        </p:txBody>
      </p:sp>
      <p:sp>
        <p:nvSpPr>
          <p:cNvPr id="614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8B64B0B3-D653-4F68-8B25-7B0DD1795DE4}" type="slidenum">
              <a:rPr lang="de-DE" altLang="de-DE" b="0" smtClean="0"/>
              <a:pPr/>
              <a:t>4</a:t>
            </a:fld>
            <a:endParaRPr lang="de-DE" altLang="de-DE" b="0" smtClean="0"/>
          </a:p>
        </p:txBody>
      </p:sp>
      <p:sp>
        <p:nvSpPr>
          <p:cNvPr id="6149" name="Rechteck 6"/>
          <p:cNvSpPr>
            <a:spLocks noChangeArrowheads="1"/>
          </p:cNvSpPr>
          <p:nvPr/>
        </p:nvSpPr>
        <p:spPr bwMode="auto">
          <a:xfrm>
            <a:off x="547688" y="5600700"/>
            <a:ext cx="7370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/>
              <a:t>&gt;&gt; Das ‚Auge‘ des Beschleunigers, quasi überall !!!</a:t>
            </a:r>
          </a:p>
        </p:txBody>
      </p:sp>
      <p:pic>
        <p:nvPicPr>
          <p:cNvPr id="6150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088"/>
            <a:ext cx="91440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feld 2"/>
          <p:cNvSpPr txBox="1">
            <a:spLocks noChangeArrowheads="1"/>
          </p:cNvSpPr>
          <p:nvPr/>
        </p:nvSpPr>
        <p:spPr bwMode="auto">
          <a:xfrm>
            <a:off x="4343400" y="1443038"/>
            <a:ext cx="1774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/>
              <a:t>Stand 2009 im </a:t>
            </a:r>
            <a:r>
              <a:rPr lang="de-DE" altLang="de-DE" dirty="0" err="1"/>
              <a:t>Unilac</a:t>
            </a:r>
            <a:r>
              <a:rPr lang="de-DE" altLang="de-DE" dirty="0"/>
              <a:t>:</a:t>
            </a:r>
          </a:p>
          <a:p>
            <a:pPr eaLnBrk="1" hangingPunct="1"/>
            <a:r>
              <a:rPr lang="de-DE" altLang="de-DE" dirty="0"/>
              <a:t>51 Trafos</a:t>
            </a:r>
          </a:p>
          <a:p>
            <a:pPr eaLnBrk="1" hangingPunct="1"/>
            <a:r>
              <a:rPr lang="de-DE" altLang="de-DE" dirty="0"/>
              <a:t>65 Faraday Cups</a:t>
            </a:r>
          </a:p>
          <a:p>
            <a:pPr eaLnBrk="1" hangingPunct="1"/>
            <a:r>
              <a:rPr lang="de-DE" altLang="de-DE" dirty="0"/>
              <a:t>81 </a:t>
            </a:r>
            <a:r>
              <a:rPr lang="de-DE" altLang="de-DE" dirty="0" smtClean="0"/>
              <a:t>Profilgitter</a:t>
            </a:r>
            <a:endParaRPr lang="de-DE" altLang="de-DE" dirty="0"/>
          </a:p>
          <a:p>
            <a:pPr eaLnBrk="1" hangingPunct="1"/>
            <a:r>
              <a:rPr lang="de-DE" altLang="de-DE" dirty="0"/>
              <a:t>6 </a:t>
            </a:r>
            <a:r>
              <a:rPr lang="de-DE" altLang="de-DE" dirty="0" err="1"/>
              <a:t>BIF‘s</a:t>
            </a:r>
            <a:r>
              <a:rPr lang="de-DE" altLang="de-DE" dirty="0"/>
              <a:t> ...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4343400" y="1443038"/>
            <a:ext cx="1774825" cy="110331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4950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 b="1" dirty="0" smtClean="0"/>
              <a:t>FAQ zu BIF ...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1" dirty="0" smtClean="0"/>
              <a:t>Es zeigen sich keine ‚schönen‘ Profile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Bedingt durch hohen Untergrund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(Blenden, Gitter etc. eingefahren ...)</a:t>
            </a:r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0" indent="0">
              <a:lnSpc>
                <a:spcPct val="150000"/>
              </a:lnSpc>
              <a:defRPr/>
            </a:pPr>
            <a:endParaRPr lang="de-DE" sz="1400" dirty="0"/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0" indent="0">
              <a:lnSpc>
                <a:spcPct val="150000"/>
              </a:lnSpc>
              <a:spcBef>
                <a:spcPts val="1200"/>
              </a:spcBef>
              <a:defRPr/>
            </a:pPr>
            <a:r>
              <a:rPr lang="de-DE" sz="1400" dirty="0"/>
              <a:t>	</a:t>
            </a:r>
            <a:endParaRPr lang="de-DE" sz="1400" dirty="0" smtClean="0"/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8690522F-CDE3-4FFE-BCF2-72FD977535A3}" type="slidenum">
              <a:rPr lang="de-DE" altLang="de-DE" b="0" smtClean="0"/>
              <a:pPr/>
              <a:t>40</a:t>
            </a:fld>
            <a:endParaRPr lang="de-DE" altLang="de-DE" b="0" smtClean="0"/>
          </a:p>
        </p:txBody>
      </p:sp>
      <p:pic>
        <p:nvPicPr>
          <p:cNvPr id="7" name="Picture 3" descr="D:\BIF_TK2\Messung_100310_IBN_Uran\Images_Junk_withSEM\BIF TK2_hor_2010.03.10_17.10.39.639_ImgId_55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4" y="12573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5262564" y="3091704"/>
            <a:ext cx="1861407" cy="24622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/>
            <a:r>
              <a:rPr lang="de-DE" sz="1000" dirty="0">
                <a:solidFill>
                  <a:srgbClr val="FF0000"/>
                </a:solidFill>
              </a:rPr>
              <a:t>SEM-</a:t>
            </a:r>
            <a:r>
              <a:rPr lang="de-DE" sz="1000" dirty="0" err="1">
                <a:solidFill>
                  <a:srgbClr val="FF0000"/>
                </a:solidFill>
              </a:rPr>
              <a:t>Grid</a:t>
            </a:r>
            <a:r>
              <a:rPr lang="de-DE" sz="1000" dirty="0">
                <a:solidFill>
                  <a:srgbClr val="FF0000"/>
                </a:solidFill>
              </a:rPr>
              <a:t> in </a:t>
            </a:r>
            <a:r>
              <a:rPr lang="de-DE" sz="1000" dirty="0" smtClean="0">
                <a:solidFill>
                  <a:srgbClr val="FF0000"/>
                </a:solidFill>
              </a:rPr>
              <a:t>10 cm </a:t>
            </a:r>
            <a:r>
              <a:rPr lang="de-DE" sz="1000" dirty="0">
                <a:solidFill>
                  <a:srgbClr val="FF0000"/>
                </a:solidFill>
              </a:rPr>
              <a:t>Abstand</a:t>
            </a:r>
          </a:p>
        </p:txBody>
      </p:sp>
      <p:pic>
        <p:nvPicPr>
          <p:cNvPr id="10" name="Picture 2" descr="D:\BIF_Messungen_Diverse\Messung_101126_BIF_PG_Positionsvergleich_US1_UA4_TK2_TK6\_screenshots\ProfileViewScreenshotExpertMode_2010.11.26_20.07.11.739.png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14642" r="46136" b="47929"/>
          <a:stretch/>
        </p:blipFill>
        <p:spPr bwMode="auto">
          <a:xfrm>
            <a:off x="4483821" y="1408433"/>
            <a:ext cx="2880000" cy="2160000"/>
          </a:xfrm>
          <a:prstGeom prst="rect">
            <a:avLst/>
          </a:prstGeom>
          <a:noFill/>
          <a:ln w="22225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4819191" y="3322210"/>
            <a:ext cx="22092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000" dirty="0" err="1" smtClean="0">
                <a:solidFill>
                  <a:srgbClr val="FF0000"/>
                </a:solidFill>
              </a:rPr>
              <a:t>US1</a:t>
            </a:r>
            <a:r>
              <a:rPr lang="de-DE" sz="1000" dirty="0" smtClean="0">
                <a:solidFill>
                  <a:srgbClr val="FF0000"/>
                </a:solidFill>
              </a:rPr>
              <a:t>: Streulicht vom Gas-Stripper</a:t>
            </a:r>
            <a:endParaRPr lang="de-DE" sz="1000" dirty="0">
              <a:solidFill>
                <a:srgbClr val="FF0000"/>
              </a:solidFill>
            </a:endParaRPr>
          </a:p>
        </p:txBody>
      </p:sp>
      <p:pic>
        <p:nvPicPr>
          <p:cNvPr id="12" name="Picture 83" descr="BIF UA4_hor_2010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41" y="1552019"/>
            <a:ext cx="2880000" cy="2160000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478321" y="3297171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000" dirty="0" err="1" smtClean="0">
                <a:solidFill>
                  <a:srgbClr val="FF0000"/>
                </a:solidFill>
              </a:rPr>
              <a:t>Asymetrischer</a:t>
            </a:r>
            <a:r>
              <a:rPr lang="de-DE" sz="1000" dirty="0" smtClean="0">
                <a:solidFill>
                  <a:srgbClr val="FF0000"/>
                </a:solidFill>
              </a:rPr>
              <a:t> Strahl an </a:t>
            </a:r>
            <a:r>
              <a:rPr lang="de-DE" sz="1000" dirty="0" err="1" smtClean="0">
                <a:solidFill>
                  <a:srgbClr val="FF0000"/>
                </a:solidFill>
              </a:rPr>
              <a:t>UA4</a:t>
            </a:r>
            <a:endParaRPr lang="de-DE" sz="1000" dirty="0" smtClean="0">
              <a:solidFill>
                <a:srgbClr val="FF0000"/>
              </a:solidFill>
            </a:endParaRPr>
          </a:p>
          <a:p>
            <a:pPr lvl="0"/>
            <a:r>
              <a:rPr lang="de-DE" sz="1000" dirty="0" smtClean="0">
                <a:solidFill>
                  <a:srgbClr val="FF0000"/>
                </a:solidFill>
              </a:rPr>
              <a:t>&gt; beschnitten durch Blende ?</a:t>
            </a:r>
            <a:endParaRPr lang="de-DE" sz="1000" dirty="0">
              <a:solidFill>
                <a:srgbClr val="FF0000"/>
              </a:solidFill>
            </a:endParaRP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4950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 b="1" dirty="0" smtClean="0"/>
              <a:t>FAQ zu BIF ...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1" dirty="0" smtClean="0"/>
              <a:t>Es zeigen sich keine ‚schönen‘ Profile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Bedingt durch hohen Untergrund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(Blenden, Gitter etc. eingefahren ...)</a:t>
            </a:r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0" indent="0">
              <a:lnSpc>
                <a:spcPct val="150000"/>
              </a:lnSpc>
              <a:defRPr/>
            </a:pPr>
            <a:endParaRPr lang="de-DE" sz="1400" dirty="0"/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0" indent="0">
              <a:lnSpc>
                <a:spcPct val="150000"/>
              </a:lnSpc>
              <a:spcBef>
                <a:spcPts val="1200"/>
              </a:spcBef>
              <a:defRPr/>
            </a:pPr>
            <a:r>
              <a:rPr lang="de-DE" sz="1400" dirty="0"/>
              <a:t>	</a:t>
            </a:r>
            <a:endParaRPr lang="de-DE" sz="1400" dirty="0" smtClean="0"/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8690522F-CDE3-4FFE-BCF2-72FD977535A3}" type="slidenum">
              <a:rPr lang="de-DE" altLang="de-DE" b="0" smtClean="0"/>
              <a:pPr/>
              <a:t>41</a:t>
            </a:fld>
            <a:endParaRPr lang="de-DE" altLang="de-DE" b="0" smtClean="0"/>
          </a:p>
        </p:txBody>
      </p:sp>
      <p:pic>
        <p:nvPicPr>
          <p:cNvPr id="7" name="Picture 3" descr="D:\BIF_TK2\Messung_100310_IBN_Uran\Images_Junk_withSEM\BIF TK2_hor_2010.03.10_17.10.39.639_ImgId_55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4" y="12573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5262564" y="3091704"/>
            <a:ext cx="1861407" cy="24622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/>
            <a:r>
              <a:rPr lang="de-DE" sz="1000" dirty="0">
                <a:solidFill>
                  <a:srgbClr val="FF0000"/>
                </a:solidFill>
              </a:rPr>
              <a:t>SEM-</a:t>
            </a:r>
            <a:r>
              <a:rPr lang="de-DE" sz="1000" dirty="0" err="1">
                <a:solidFill>
                  <a:srgbClr val="FF0000"/>
                </a:solidFill>
              </a:rPr>
              <a:t>Grid</a:t>
            </a:r>
            <a:r>
              <a:rPr lang="de-DE" sz="1000" dirty="0">
                <a:solidFill>
                  <a:srgbClr val="FF0000"/>
                </a:solidFill>
              </a:rPr>
              <a:t> in </a:t>
            </a:r>
            <a:r>
              <a:rPr lang="de-DE" sz="1000" dirty="0" smtClean="0">
                <a:solidFill>
                  <a:srgbClr val="FF0000"/>
                </a:solidFill>
              </a:rPr>
              <a:t>10 cm </a:t>
            </a:r>
            <a:r>
              <a:rPr lang="de-DE" sz="1000" dirty="0">
                <a:solidFill>
                  <a:srgbClr val="FF0000"/>
                </a:solidFill>
              </a:rPr>
              <a:t>Abstand</a:t>
            </a:r>
          </a:p>
        </p:txBody>
      </p:sp>
      <p:pic>
        <p:nvPicPr>
          <p:cNvPr id="10" name="Picture 2" descr="D:\BIF_Messungen_Diverse\Messung_101126_BIF_PG_Positionsvergleich_US1_UA4_TK2_TK6\_screenshots\ProfileViewScreenshotExpertMode_2010.11.26_20.07.11.739.png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14642" r="46136" b="47929"/>
          <a:stretch/>
        </p:blipFill>
        <p:spPr bwMode="auto">
          <a:xfrm>
            <a:off x="4483821" y="1408433"/>
            <a:ext cx="2880000" cy="2160000"/>
          </a:xfrm>
          <a:prstGeom prst="rect">
            <a:avLst/>
          </a:prstGeom>
          <a:noFill/>
          <a:ln w="22225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4819191" y="3322210"/>
            <a:ext cx="22092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000" dirty="0" err="1" smtClean="0">
                <a:solidFill>
                  <a:srgbClr val="FF0000"/>
                </a:solidFill>
              </a:rPr>
              <a:t>US1</a:t>
            </a:r>
            <a:r>
              <a:rPr lang="de-DE" sz="1000" dirty="0" smtClean="0">
                <a:solidFill>
                  <a:srgbClr val="FF0000"/>
                </a:solidFill>
              </a:rPr>
              <a:t>: Streulicht vom Gas-Stripper</a:t>
            </a:r>
            <a:endParaRPr lang="de-DE" sz="1000" dirty="0">
              <a:solidFill>
                <a:srgbClr val="FF0000"/>
              </a:solidFill>
            </a:endParaRPr>
          </a:p>
        </p:txBody>
      </p:sp>
      <p:pic>
        <p:nvPicPr>
          <p:cNvPr id="12" name="Picture 83" descr="BIF UA4_hor_2010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41" y="1552019"/>
            <a:ext cx="2880000" cy="2160000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478321" y="3297171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000" dirty="0" err="1" smtClean="0">
                <a:solidFill>
                  <a:srgbClr val="FF0000"/>
                </a:solidFill>
              </a:rPr>
              <a:t>Asymetrischer</a:t>
            </a:r>
            <a:r>
              <a:rPr lang="de-DE" sz="1000" dirty="0" smtClean="0">
                <a:solidFill>
                  <a:srgbClr val="FF0000"/>
                </a:solidFill>
              </a:rPr>
              <a:t> Strahl an </a:t>
            </a:r>
            <a:r>
              <a:rPr lang="de-DE" sz="1000" dirty="0" err="1" smtClean="0">
                <a:solidFill>
                  <a:srgbClr val="FF0000"/>
                </a:solidFill>
              </a:rPr>
              <a:t>UA4</a:t>
            </a:r>
            <a:endParaRPr lang="de-DE" sz="1000" dirty="0" smtClean="0">
              <a:solidFill>
                <a:srgbClr val="FF0000"/>
              </a:solidFill>
            </a:endParaRPr>
          </a:p>
          <a:p>
            <a:pPr lvl="0"/>
            <a:r>
              <a:rPr lang="de-DE" sz="1000" dirty="0" smtClean="0">
                <a:solidFill>
                  <a:srgbClr val="FF0000"/>
                </a:solidFill>
              </a:rPr>
              <a:t>&gt; beschnitten durch Blende ?</a:t>
            </a:r>
            <a:endParaRPr lang="de-DE" sz="1000" dirty="0">
              <a:solidFill>
                <a:srgbClr val="FF0000"/>
              </a:solidFill>
            </a:endParaRPr>
          </a:p>
        </p:txBody>
      </p:sp>
      <p:pic>
        <p:nvPicPr>
          <p:cNvPr id="17" name="Picture 2" descr="D:\BIF_Messungen_Diverse\Messung_140216_BIFx6_Tantal_IBIC\BIF Experimente 2014-02-16\Screenshots\Bildschirmfoto 2014-02-16 um 17.39.36 (2).png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16744" r="52890" b="54859"/>
          <a:stretch/>
        </p:blipFill>
        <p:spPr bwMode="auto">
          <a:xfrm>
            <a:off x="4797717" y="1697031"/>
            <a:ext cx="2880000" cy="2160000"/>
          </a:xfrm>
          <a:prstGeom prst="rect">
            <a:avLst/>
          </a:prstGeom>
          <a:noFill/>
          <a:ln w="254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029235" y="3588908"/>
            <a:ext cx="2648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>
                <a:solidFill>
                  <a:srgbClr val="FF0000"/>
                </a:solidFill>
              </a:rPr>
              <a:t>UA4</a:t>
            </a:r>
            <a:r>
              <a:rPr lang="de-DE" sz="1000" dirty="0" smtClean="0">
                <a:solidFill>
                  <a:srgbClr val="FF0000"/>
                </a:solidFill>
              </a:rPr>
              <a:t>: Untergrund durch </a:t>
            </a:r>
            <a:r>
              <a:rPr lang="de-DE" sz="1000" dirty="0" err="1" smtClean="0">
                <a:solidFill>
                  <a:srgbClr val="FF0000"/>
                </a:solidFill>
              </a:rPr>
              <a:t>Emittanz</a:t>
            </a:r>
            <a:r>
              <a:rPr lang="de-DE" sz="1000" dirty="0" smtClean="0">
                <a:solidFill>
                  <a:srgbClr val="FF0000"/>
                </a:solidFill>
              </a:rPr>
              <a:t>-Blende</a:t>
            </a:r>
            <a:endParaRPr lang="de-DE" sz="1000" dirty="0">
              <a:solidFill>
                <a:srgbClr val="FF0000"/>
              </a:solidFill>
            </a:endParaRP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40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4950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 b="1" dirty="0" smtClean="0"/>
              <a:t>FAQ zu BIF ...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1" dirty="0" smtClean="0"/>
              <a:t>Es zeigen sich keine ‚schönen‘ Profile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Bedingt durch hohen Untergrund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(Blenden, Gitter etc. eingefahren ...)</a:t>
            </a:r>
          </a:p>
          <a:p>
            <a:pPr marL="0" indent="0">
              <a:lnSpc>
                <a:spcPct val="150000"/>
              </a:lnSpc>
              <a:defRPr/>
            </a:pPr>
            <a:endParaRPr lang="de-DE" sz="1400" dirty="0" smtClean="0"/>
          </a:p>
          <a:p>
            <a:pPr marL="0" indent="0">
              <a:lnSpc>
                <a:spcPct val="150000"/>
              </a:lnSpc>
              <a:defRPr/>
            </a:pPr>
            <a:endParaRPr lang="de-DE" sz="1400" dirty="0"/>
          </a:p>
          <a:p>
            <a:pPr marL="0" indent="0">
              <a:lnSpc>
                <a:spcPct val="150000"/>
              </a:lnSpc>
              <a:defRPr/>
            </a:pPr>
            <a:endParaRPr lang="de-DE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1" dirty="0" smtClean="0"/>
              <a:t>Wie ist der Vergleich SEM-</a:t>
            </a:r>
            <a:r>
              <a:rPr lang="de-DE" sz="1400" b="1" dirty="0" err="1" smtClean="0"/>
              <a:t>Grid</a:t>
            </a:r>
            <a:r>
              <a:rPr lang="de-DE" sz="1400" b="1" dirty="0" smtClean="0"/>
              <a:t> – BIF ?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de-DE" sz="1400" dirty="0" smtClean="0"/>
              <a:t>Gute Übereinstimmung !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defRPr/>
            </a:pPr>
            <a:r>
              <a:rPr lang="de-DE" sz="1400" dirty="0"/>
              <a:t>	</a:t>
            </a:r>
            <a:endParaRPr lang="de-DE" sz="1400" dirty="0" smtClean="0"/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8690522F-CDE3-4FFE-BCF2-72FD977535A3}" type="slidenum">
              <a:rPr lang="de-DE" altLang="de-DE" b="0" smtClean="0"/>
              <a:pPr/>
              <a:t>42</a:t>
            </a:fld>
            <a:endParaRPr lang="de-DE" altLang="de-DE" b="0" smtClean="0"/>
          </a:p>
        </p:txBody>
      </p:sp>
      <p:pic>
        <p:nvPicPr>
          <p:cNvPr id="7" name="Picture 3" descr="D:\BIF_TK2\Messung_100310_IBN_Uran\Images_Junk_withSEM\BIF TK2_hor_2010.03.10_17.10.39.639_ImgId_55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4" y="12573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5262564" y="3091704"/>
            <a:ext cx="1861407" cy="24622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/>
            <a:r>
              <a:rPr lang="de-DE" sz="1000" dirty="0">
                <a:solidFill>
                  <a:srgbClr val="FF0000"/>
                </a:solidFill>
              </a:rPr>
              <a:t>SEM-</a:t>
            </a:r>
            <a:r>
              <a:rPr lang="de-DE" sz="1000" dirty="0" err="1">
                <a:solidFill>
                  <a:srgbClr val="FF0000"/>
                </a:solidFill>
              </a:rPr>
              <a:t>Grid</a:t>
            </a:r>
            <a:r>
              <a:rPr lang="de-DE" sz="1000" dirty="0">
                <a:solidFill>
                  <a:srgbClr val="FF0000"/>
                </a:solidFill>
              </a:rPr>
              <a:t> in </a:t>
            </a:r>
            <a:r>
              <a:rPr lang="de-DE" sz="1000" dirty="0" smtClean="0">
                <a:solidFill>
                  <a:srgbClr val="FF0000"/>
                </a:solidFill>
              </a:rPr>
              <a:t>10 cm </a:t>
            </a:r>
            <a:r>
              <a:rPr lang="de-DE" sz="1000" dirty="0">
                <a:solidFill>
                  <a:srgbClr val="FF0000"/>
                </a:solidFill>
              </a:rPr>
              <a:t>Abstand</a:t>
            </a:r>
          </a:p>
        </p:txBody>
      </p:sp>
      <p:pic>
        <p:nvPicPr>
          <p:cNvPr id="10" name="Picture 2" descr="D:\BIF_Messungen_Diverse\Messung_101126_BIF_PG_Positionsvergleich_US1_UA4_TK2_TK6\_screenshots\ProfileViewScreenshotExpertMode_2010.11.26_20.07.11.739.png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14642" r="46136" b="47929"/>
          <a:stretch/>
        </p:blipFill>
        <p:spPr bwMode="auto">
          <a:xfrm>
            <a:off x="4483821" y="1408433"/>
            <a:ext cx="2880000" cy="2160000"/>
          </a:xfrm>
          <a:prstGeom prst="rect">
            <a:avLst/>
          </a:prstGeom>
          <a:noFill/>
          <a:ln w="22225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4819191" y="3322210"/>
            <a:ext cx="22092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000" dirty="0" err="1" smtClean="0">
                <a:solidFill>
                  <a:srgbClr val="FF0000"/>
                </a:solidFill>
              </a:rPr>
              <a:t>US1</a:t>
            </a:r>
            <a:r>
              <a:rPr lang="de-DE" sz="1000" dirty="0" smtClean="0">
                <a:solidFill>
                  <a:srgbClr val="FF0000"/>
                </a:solidFill>
              </a:rPr>
              <a:t>: Streulicht vom Gas-Stripper</a:t>
            </a:r>
            <a:endParaRPr lang="de-DE" sz="1000" dirty="0">
              <a:solidFill>
                <a:srgbClr val="FF0000"/>
              </a:solidFill>
            </a:endParaRPr>
          </a:p>
        </p:txBody>
      </p:sp>
      <p:pic>
        <p:nvPicPr>
          <p:cNvPr id="12" name="Picture 83" descr="BIF UA4_hor_2010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41" y="1552019"/>
            <a:ext cx="2880000" cy="2160000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478321" y="3297171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000" dirty="0" err="1" smtClean="0">
                <a:solidFill>
                  <a:srgbClr val="FF0000"/>
                </a:solidFill>
              </a:rPr>
              <a:t>Asymetrischer</a:t>
            </a:r>
            <a:r>
              <a:rPr lang="de-DE" sz="1000" dirty="0" smtClean="0">
                <a:solidFill>
                  <a:srgbClr val="FF0000"/>
                </a:solidFill>
              </a:rPr>
              <a:t> Strahl an </a:t>
            </a:r>
            <a:r>
              <a:rPr lang="de-DE" sz="1000" dirty="0" err="1" smtClean="0">
                <a:solidFill>
                  <a:srgbClr val="FF0000"/>
                </a:solidFill>
              </a:rPr>
              <a:t>UA4</a:t>
            </a:r>
            <a:endParaRPr lang="de-DE" sz="1000" dirty="0" smtClean="0">
              <a:solidFill>
                <a:srgbClr val="FF0000"/>
              </a:solidFill>
            </a:endParaRPr>
          </a:p>
          <a:p>
            <a:pPr lvl="0"/>
            <a:r>
              <a:rPr lang="de-DE" sz="1000" dirty="0" smtClean="0">
                <a:solidFill>
                  <a:srgbClr val="FF0000"/>
                </a:solidFill>
              </a:rPr>
              <a:t>&gt; beschnitten durch Blende ?</a:t>
            </a:r>
            <a:endParaRPr lang="de-DE" sz="1000" dirty="0">
              <a:solidFill>
                <a:srgbClr val="FF0000"/>
              </a:solidFill>
            </a:endParaRPr>
          </a:p>
        </p:txBody>
      </p:sp>
      <p:pic>
        <p:nvPicPr>
          <p:cNvPr id="14" name="Picture 6" descr="BIFUA4 V,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r="6599"/>
          <a:stretch>
            <a:fillRect/>
          </a:stretch>
        </p:blipFill>
        <p:spPr bwMode="auto">
          <a:xfrm>
            <a:off x="4262887" y="3917950"/>
            <a:ext cx="3258764" cy="248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271964" y="6280402"/>
            <a:ext cx="26324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/>
              <a:t>UA4</a:t>
            </a:r>
            <a:r>
              <a:rPr lang="de-DE" sz="1000" dirty="0" smtClean="0"/>
              <a:t> </a:t>
            </a:r>
            <a:r>
              <a:rPr lang="de-DE" sz="1000" dirty="0" err="1" smtClean="0"/>
              <a:t>DK5</a:t>
            </a:r>
            <a:r>
              <a:rPr lang="de-DE" sz="1000" dirty="0" smtClean="0"/>
              <a:t>: Abstand BIF-SEM-</a:t>
            </a:r>
            <a:r>
              <a:rPr lang="de-DE" sz="1000" dirty="0" err="1" smtClean="0"/>
              <a:t>Grid</a:t>
            </a:r>
            <a:r>
              <a:rPr lang="de-DE" sz="1000" dirty="0" smtClean="0"/>
              <a:t>: 15 cm</a:t>
            </a:r>
            <a:endParaRPr lang="de-DE" sz="1000" dirty="0"/>
          </a:p>
        </p:txBody>
      </p:sp>
      <p:pic>
        <p:nvPicPr>
          <p:cNvPr id="17" name="Picture 2" descr="D:\BIF_Messungen_Diverse\Messung_140216_BIFx6_Tantal_IBIC\BIF Experimente 2014-02-16\Screenshots\Bildschirmfoto 2014-02-16 um 17.39.36 (2).png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16744" r="52890" b="54859"/>
          <a:stretch/>
        </p:blipFill>
        <p:spPr bwMode="auto">
          <a:xfrm>
            <a:off x="4797717" y="1697031"/>
            <a:ext cx="2880000" cy="2160000"/>
          </a:xfrm>
          <a:prstGeom prst="rect">
            <a:avLst/>
          </a:prstGeom>
          <a:noFill/>
          <a:ln w="254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029235" y="3588908"/>
            <a:ext cx="2648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>
                <a:solidFill>
                  <a:srgbClr val="FF0000"/>
                </a:solidFill>
              </a:rPr>
              <a:t>UA4</a:t>
            </a:r>
            <a:r>
              <a:rPr lang="de-DE" sz="1000" dirty="0" smtClean="0">
                <a:solidFill>
                  <a:srgbClr val="FF0000"/>
                </a:solidFill>
              </a:rPr>
              <a:t>: Untergrund durch </a:t>
            </a:r>
            <a:r>
              <a:rPr lang="de-DE" sz="1000" dirty="0" err="1" smtClean="0">
                <a:solidFill>
                  <a:srgbClr val="FF0000"/>
                </a:solidFill>
              </a:rPr>
              <a:t>Emittanz</a:t>
            </a:r>
            <a:r>
              <a:rPr lang="de-DE" sz="1000" dirty="0" smtClean="0">
                <a:solidFill>
                  <a:srgbClr val="FF0000"/>
                </a:solidFill>
              </a:rPr>
              <a:t>-Blende</a:t>
            </a:r>
            <a:endParaRPr lang="de-DE" sz="1000" dirty="0">
              <a:solidFill>
                <a:srgbClr val="FF0000"/>
              </a:solidFill>
            </a:endParaRP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5334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BIF- </a:t>
            </a:r>
            <a:r>
              <a:rPr lang="de-DE" dirty="0" smtClean="0">
                <a:solidFill>
                  <a:srgbClr val="FF0000"/>
                </a:solidFill>
              </a:rPr>
              <a:t>B</a:t>
            </a:r>
            <a:r>
              <a:rPr lang="de-DE" dirty="0" smtClean="0"/>
              <a:t>eam </a:t>
            </a:r>
            <a:r>
              <a:rPr lang="de-DE" dirty="0" err="1" smtClean="0">
                <a:solidFill>
                  <a:srgbClr val="FF0000"/>
                </a:solidFill>
              </a:rPr>
              <a:t>I</a:t>
            </a:r>
            <a:r>
              <a:rPr lang="de-DE" dirty="0" err="1" smtClean="0"/>
              <a:t>nduced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</a:t>
            </a:r>
            <a:r>
              <a:rPr lang="de-DE" dirty="0" err="1" smtClean="0"/>
              <a:t>luorescence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45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Strahlprofil-Messung, Transversal</a:t>
            </a:r>
            <a:endParaRPr lang="de-DE" dirty="0"/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5EB75855-815E-4A23-827A-5A813223B23F}" type="slidenum">
              <a:rPr lang="de-DE" altLang="de-DE" b="0" smtClean="0"/>
              <a:pPr/>
              <a:t>43</a:t>
            </a:fld>
            <a:endParaRPr lang="de-DE" altLang="de-DE" b="0" smtClean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513018"/>
              </p:ext>
            </p:extLst>
          </p:nvPr>
        </p:nvGraphicFramePr>
        <p:xfrm>
          <a:off x="539750" y="1790700"/>
          <a:ext cx="8159750" cy="428628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39850"/>
                <a:gridCol w="1270000"/>
                <a:gridCol w="1485900"/>
                <a:gridCol w="4064000"/>
              </a:tblGrid>
              <a:tr h="476273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Detektor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Typ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Anwendung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Vor- / Nachteile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</a:tr>
              <a:tr h="137163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Profilgitter</a:t>
                      </a:r>
                    </a:p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SEM-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Grid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Invasiv</a:t>
                      </a:r>
                    </a:p>
                    <a:p>
                      <a:endParaRPr lang="de-DE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Geringer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bis mittlerer Strom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+"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Strahl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‚fliegt durch‘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, Nutzung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mehrerer Gitter hintereinander möglich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+"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einfache Handhabung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+"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hohe Dynamik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-"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10% Verlust pro Gitterebene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-"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erfordert Pulsverkürzung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-"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wenig robust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</a:tr>
              <a:tr h="1371539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Beam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Induced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Fluorescence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(BIF)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Nicht-Invasiv</a:t>
                      </a:r>
                    </a:p>
                    <a:p>
                      <a:endParaRPr lang="de-DE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Hochstrom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+"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Nicht-Invasiv: 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Nutzung mehrerer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BIFs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gleichzeitig möglich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+"/>
                      </a:pP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‚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Targetmaterial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‘ ist N</a:t>
                      </a:r>
                      <a:r>
                        <a:rPr lang="de-DE" sz="800" baseline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Gas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+"/>
                      </a:pP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Integration über komplette Pulsdauer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+"/>
                      </a:pPr>
                      <a:endParaRPr lang="de-DE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-"/>
                      </a:pP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Komplexes Mess-System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-"/>
                      </a:pP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kompliziertere Handhabung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-"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Gas-Einlass notwendig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     (dadurch ‚minimal-invasiv‘)</a:t>
                      </a: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3922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7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Folie</a:t>
            </a:r>
            <a:r>
              <a:rPr lang="de-DE" altLang="de-DE" sz="1400" smtClean="0"/>
              <a:t> </a:t>
            </a:r>
            <a:fld id="{E8E9B482-C8F5-4040-9D6A-4A04C9F22C74}" type="slidenum">
              <a:rPr lang="de-DE" altLang="de-DE" smtClean="0"/>
              <a:pPr>
                <a:defRPr/>
              </a:pPr>
              <a:t>44</a:t>
            </a:fld>
            <a:endParaRPr lang="de-DE" altLang="de-DE"/>
          </a:p>
        </p:txBody>
      </p:sp>
      <p:sp>
        <p:nvSpPr>
          <p:cNvPr id="4" name="Rechteck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normalizeH="0" dirty="0" smtClean="0">
                <a:ln>
                  <a:noFill/>
                </a:ln>
                <a:solidFill>
                  <a:srgbClr val="47BD5D"/>
                </a:solidFill>
                <a:effectLst/>
                <a:latin typeface="Bradley Hand ITC" panose="03070402050302030203" pitchFamily="66" charset="0"/>
              </a:rPr>
              <a:t> </a:t>
            </a:r>
            <a:endParaRPr kumimoji="0" lang="de-DE" sz="4000" b="1" i="0" u="none" strike="noStrike" cap="none" normalizeH="0" baseline="0" dirty="0" smtClean="0">
              <a:ln>
                <a:noFill/>
              </a:ln>
              <a:solidFill>
                <a:srgbClr val="47BD5D"/>
              </a:solidFill>
              <a:effectLst/>
              <a:latin typeface="Bradley Hand ITC" panose="03070402050302030203" pitchFamily="66" charset="0"/>
            </a:endParaRPr>
          </a:p>
        </p:txBody>
      </p:sp>
      <p:pic>
        <p:nvPicPr>
          <p:cNvPr id="5" name="Picture 4" descr="https://s-media-cache-ak0.pinimg.com/736x/2c/3e/39/2c3e393e3403c02f3b06fb80668af0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0671">
            <a:off x="441395" y="463414"/>
            <a:ext cx="3115093" cy="196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home.datacomm.ch/chs/Container/Beschleunigerphysik/opera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382367"/>
            <a:ext cx="6153150" cy="47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3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7DB47748-23C5-462C-9F5B-E8AC79F1AE40}" type="slidenum">
              <a:rPr lang="de-DE" altLang="de-DE" b="0" smtClean="0"/>
              <a:pPr/>
              <a:t>5</a:t>
            </a:fld>
            <a:endParaRPr lang="de-DE" altLang="de-DE" b="0" smtClean="0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18415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/>
              <a:t>UNILAC Strahldiagnose</a:t>
            </a:r>
            <a:endParaRPr lang="en-US" altLang="de-DE" dirty="0" smtClean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7500" y="1452563"/>
            <a:ext cx="8566150" cy="441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de-DE" sz="1800" b="0" dirty="0" smtClean="0"/>
              <a:t> </a:t>
            </a:r>
            <a:endParaRPr lang="en-US" altLang="de-DE" sz="1800" b="0" dirty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/>
              <a:t> </a:t>
            </a:r>
            <a:r>
              <a:rPr lang="en-US" altLang="de-DE" sz="1800" b="0" dirty="0" err="1"/>
              <a:t>Strahlstrom-Messung</a:t>
            </a:r>
            <a:r>
              <a:rPr lang="en-US" altLang="de-DE" sz="1800" b="0" dirty="0"/>
              <a:t>:			</a:t>
            </a:r>
            <a:r>
              <a:rPr lang="en-US" altLang="de-DE" sz="1800" b="0" dirty="0" err="1" smtClean="0"/>
              <a:t>Transformatoren</a:t>
            </a:r>
            <a:r>
              <a:rPr lang="en-US" altLang="de-DE" sz="1800" b="0" dirty="0" smtClean="0"/>
              <a:t> (</a:t>
            </a:r>
            <a:r>
              <a:rPr lang="en-US" altLang="de-DE" sz="1800" b="0" dirty="0" err="1" smtClean="0"/>
              <a:t>Trafos</a:t>
            </a:r>
            <a:r>
              <a:rPr lang="en-US" altLang="de-DE" sz="1800" b="0" dirty="0" smtClean="0"/>
              <a:t>)</a:t>
            </a:r>
          </a:p>
          <a:p>
            <a:pPr marL="3657600" lvl="8" indent="0" eaLnBrk="1" hangingPunct="1">
              <a:lnSpc>
                <a:spcPct val="130000"/>
              </a:lnSpc>
            </a:pPr>
            <a:r>
              <a:rPr lang="en-US" altLang="de-DE" sz="1800" b="0" dirty="0" smtClean="0"/>
              <a:t> 	 </a:t>
            </a:r>
            <a:r>
              <a:rPr lang="en-US" altLang="de-DE" sz="1800" b="0" dirty="0" smtClean="0">
                <a:latin typeface="Arial"/>
                <a:cs typeface="Arial"/>
              </a:rPr>
              <a:t>►</a:t>
            </a:r>
            <a:r>
              <a:rPr lang="en-US" altLang="de-DE" sz="1800" b="0" dirty="0" smtClean="0"/>
              <a:t> </a:t>
            </a:r>
            <a:r>
              <a:rPr lang="en-US" altLang="de-DE" sz="1800" b="0" dirty="0" err="1" smtClean="0"/>
              <a:t>Intensitätsmessung</a:t>
            </a:r>
            <a:endParaRPr lang="en-US" altLang="de-DE" sz="1800" b="0" dirty="0" smtClean="0"/>
          </a:p>
          <a:p>
            <a:pPr marL="3657600" lvl="8" indent="0" eaLnBrk="1" hangingPunct="1">
              <a:lnSpc>
                <a:spcPct val="130000"/>
              </a:lnSpc>
            </a:pPr>
            <a:r>
              <a:rPr lang="en-US" altLang="de-DE" sz="1800" b="0" dirty="0" smtClean="0"/>
              <a:t>	 </a:t>
            </a:r>
            <a:r>
              <a:rPr lang="en-US" altLang="de-DE" sz="1800" b="0" dirty="0">
                <a:latin typeface="Arial"/>
                <a:cs typeface="Arial"/>
              </a:rPr>
              <a:t>►</a:t>
            </a:r>
            <a:r>
              <a:rPr lang="en-US" altLang="de-DE" sz="1800" b="0" dirty="0" smtClean="0"/>
              <a:t> </a:t>
            </a:r>
            <a:r>
              <a:rPr lang="en-US" altLang="de-DE" sz="1800" b="0" dirty="0" err="1" smtClean="0"/>
              <a:t>Verlust-Überwachung</a:t>
            </a:r>
            <a:endParaRPr lang="en-US" altLang="de-DE" sz="1800" b="0" dirty="0" smtClean="0"/>
          </a:p>
          <a:p>
            <a:pPr marL="3657600" lvl="8" indent="0" eaLnBrk="1" hangingPunct="1">
              <a:lnSpc>
                <a:spcPct val="130000"/>
              </a:lnSpc>
            </a:pPr>
            <a:r>
              <a:rPr lang="en-US" altLang="de-DE" sz="1800" b="0" dirty="0"/>
              <a:t>	</a:t>
            </a:r>
            <a:r>
              <a:rPr lang="en-US" altLang="de-DE" sz="1800" b="0" dirty="0" smtClean="0"/>
              <a:t> </a:t>
            </a:r>
            <a:r>
              <a:rPr lang="en-US" altLang="de-DE" sz="1800" b="0" dirty="0">
                <a:latin typeface="Arial"/>
                <a:cs typeface="Arial"/>
              </a:rPr>
              <a:t>►</a:t>
            </a:r>
            <a:r>
              <a:rPr lang="en-US" altLang="de-DE" sz="1800" b="0" dirty="0" smtClean="0"/>
              <a:t> </a:t>
            </a:r>
            <a:r>
              <a:rPr lang="en-US" altLang="de-DE" sz="1800" b="0" dirty="0" err="1" smtClean="0"/>
              <a:t>Profilgitterschutz</a:t>
            </a:r>
            <a:endParaRPr lang="en-US" altLang="de-DE" sz="1800" b="0" dirty="0" smtClean="0"/>
          </a:p>
          <a:p>
            <a:pPr marL="457200" lvl="1" indent="0" eaLnBrk="1" hangingPunct="1">
              <a:lnSpc>
                <a:spcPct val="130000"/>
              </a:lnSpc>
            </a:pPr>
            <a:endParaRPr lang="en-US" altLang="de-DE" sz="1800" b="0" dirty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 smtClean="0"/>
              <a:t> </a:t>
            </a:r>
            <a:r>
              <a:rPr lang="en-US" altLang="de-DE" sz="1800" b="0" dirty="0" err="1" smtClean="0"/>
              <a:t>Strahlstrom-Messung</a:t>
            </a:r>
            <a:r>
              <a:rPr lang="en-US" altLang="de-DE" sz="1800" b="0" dirty="0" smtClean="0"/>
              <a:t>:			Faraday </a:t>
            </a:r>
            <a:r>
              <a:rPr lang="en-US" altLang="de-DE" sz="1800" b="0" dirty="0" smtClean="0"/>
              <a:t>Cups (FC)</a:t>
            </a:r>
          </a:p>
          <a:p>
            <a:pPr eaLnBrk="1" hangingPunct="1">
              <a:lnSpc>
                <a:spcPct val="130000"/>
              </a:lnSpc>
              <a:buFontTx/>
              <a:buChar char="•"/>
            </a:pPr>
            <a:endParaRPr lang="en-US" altLang="de-DE" sz="1800" b="0" dirty="0" smtClean="0"/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/>
              <a:t> </a:t>
            </a:r>
            <a:r>
              <a:rPr lang="en-US" altLang="de-DE" sz="1800" b="0" dirty="0" err="1">
                <a:solidFill>
                  <a:schemeClr val="bg1">
                    <a:lumMod val="65000"/>
                  </a:schemeClr>
                </a:solidFill>
              </a:rPr>
              <a:t>Profilmessung</a:t>
            </a:r>
            <a:r>
              <a:rPr lang="en-US" altLang="de-DE" sz="1800" b="0" dirty="0">
                <a:solidFill>
                  <a:schemeClr val="bg1">
                    <a:lumMod val="65000"/>
                  </a:schemeClr>
                </a:solidFill>
              </a:rPr>
              <a:t> ‘</a:t>
            </a:r>
            <a:r>
              <a:rPr lang="en-US" altLang="de-DE" sz="1800" b="0" dirty="0" err="1">
                <a:solidFill>
                  <a:schemeClr val="bg1">
                    <a:lumMod val="65000"/>
                  </a:schemeClr>
                </a:solidFill>
              </a:rPr>
              <a:t>Strahlbeeinflussend</a:t>
            </a:r>
            <a:r>
              <a:rPr lang="en-US" altLang="de-DE" sz="1800" b="0" dirty="0">
                <a:solidFill>
                  <a:schemeClr val="bg1">
                    <a:lumMod val="65000"/>
                  </a:schemeClr>
                </a:solidFill>
              </a:rPr>
              <a:t>’ :	SEM-Grids / </a:t>
            </a:r>
            <a:r>
              <a:rPr lang="en-US" altLang="de-DE" sz="1800" b="0" dirty="0" err="1">
                <a:solidFill>
                  <a:schemeClr val="bg1">
                    <a:lumMod val="65000"/>
                  </a:schemeClr>
                </a:solidFill>
              </a:rPr>
              <a:t>Profilgitter</a:t>
            </a:r>
            <a:endParaRPr lang="en-US" altLang="de-DE" sz="1800" b="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130000"/>
              </a:lnSpc>
              <a:buFontTx/>
              <a:buChar char="•"/>
            </a:pPr>
            <a:endParaRPr lang="en-US" altLang="de-DE" sz="1800" b="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en-US" altLang="de-DE" sz="18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800" b="0" dirty="0" err="1">
                <a:solidFill>
                  <a:schemeClr val="bg1">
                    <a:lumMod val="65000"/>
                  </a:schemeClr>
                </a:solidFill>
              </a:rPr>
              <a:t>Profilmessung</a:t>
            </a:r>
            <a:r>
              <a:rPr lang="en-US" altLang="de-DE" sz="1800" b="0" dirty="0">
                <a:solidFill>
                  <a:schemeClr val="bg1">
                    <a:lumMod val="65000"/>
                  </a:schemeClr>
                </a:solidFill>
              </a:rPr>
              <a:t> ‘</a:t>
            </a:r>
            <a:r>
              <a:rPr lang="en-US" altLang="de-DE" sz="1800" b="0" dirty="0" err="1">
                <a:solidFill>
                  <a:schemeClr val="bg1">
                    <a:lumMod val="65000"/>
                  </a:schemeClr>
                </a:solidFill>
              </a:rPr>
              <a:t>Nicht</a:t>
            </a:r>
            <a:r>
              <a:rPr lang="en-US" altLang="de-DE" sz="18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de-DE" sz="1800" b="0" dirty="0" err="1">
                <a:solidFill>
                  <a:schemeClr val="bg1">
                    <a:lumMod val="65000"/>
                  </a:schemeClr>
                </a:solidFill>
              </a:rPr>
              <a:t>Strahlzerstörend</a:t>
            </a:r>
            <a:r>
              <a:rPr lang="en-US" altLang="de-DE" sz="1800" b="0" dirty="0">
                <a:solidFill>
                  <a:schemeClr val="bg1">
                    <a:lumMod val="65000"/>
                  </a:schemeClr>
                </a:solidFill>
              </a:rPr>
              <a:t>’ :	Beam Induced Fluorescence (BIF)</a:t>
            </a:r>
          </a:p>
          <a:p>
            <a:pPr eaLnBrk="1" hangingPunct="1">
              <a:lnSpc>
                <a:spcPct val="130000"/>
              </a:lnSpc>
              <a:buFontTx/>
              <a:buChar char="•"/>
            </a:pPr>
            <a:endParaRPr lang="en-US" altLang="de-DE" sz="1800" b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07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/>
              <a:t>AC Transformatoren (Trafos)</a:t>
            </a:r>
            <a:endParaRPr lang="de-DE" dirty="0" smtClean="0"/>
          </a:p>
        </p:txBody>
      </p:sp>
      <p:sp>
        <p:nvSpPr>
          <p:cNvPr id="717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4AF4115C-9DA2-4388-A409-450D5B39645E}" type="slidenum">
              <a:rPr lang="de-DE" altLang="de-DE" b="0" smtClean="0"/>
              <a:pPr/>
              <a:t>6</a:t>
            </a:fld>
            <a:endParaRPr lang="de-DE" altLang="de-DE" b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529" y="1419224"/>
            <a:ext cx="3076271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529" y="2573338"/>
            <a:ext cx="3076272" cy="1154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623888" y="1589088"/>
            <a:ext cx="5667375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200" dirty="0" smtClean="0"/>
              <a:t>‘</a:t>
            </a:r>
            <a:r>
              <a:rPr lang="it-IT" sz="2200" dirty="0" err="1" smtClean="0"/>
              <a:t>Beam</a:t>
            </a:r>
            <a:r>
              <a:rPr lang="it-IT" sz="2200" dirty="0" smtClean="0"/>
              <a:t> </a:t>
            </a:r>
            <a:r>
              <a:rPr lang="it-IT" sz="2200" dirty="0" err="1"/>
              <a:t>Current</a:t>
            </a:r>
            <a:r>
              <a:rPr lang="it-IT" sz="2200" dirty="0"/>
              <a:t> </a:t>
            </a:r>
            <a:r>
              <a:rPr lang="it-IT" sz="2200" dirty="0" err="1" smtClean="0"/>
              <a:t>Transformers</a:t>
            </a:r>
            <a:r>
              <a:rPr lang="it-IT" sz="2200" dirty="0" smtClean="0"/>
              <a:t> </a:t>
            </a:r>
            <a:r>
              <a:rPr lang="it-IT" sz="2200" dirty="0"/>
              <a:t>(</a:t>
            </a:r>
            <a:r>
              <a:rPr lang="it-IT" sz="2200" dirty="0" err="1"/>
              <a:t>BCT</a:t>
            </a:r>
            <a:r>
              <a:rPr lang="it-IT" sz="2200" dirty="0" smtClean="0"/>
              <a:t>)’</a:t>
            </a:r>
            <a:endParaRPr lang="it-IT" sz="2200" dirty="0" smtClean="0"/>
          </a:p>
          <a:p>
            <a:pPr>
              <a:defRPr/>
            </a:pPr>
            <a:endParaRPr lang="it-IT" dirty="0"/>
          </a:p>
          <a:p>
            <a:pPr>
              <a:lnSpc>
                <a:spcPct val="150000"/>
              </a:lnSpc>
              <a:defRPr/>
            </a:pPr>
            <a:r>
              <a:rPr lang="it-IT" sz="1400" dirty="0" err="1"/>
              <a:t>Anwendung</a:t>
            </a:r>
            <a:r>
              <a:rPr lang="it-IT" sz="1400" dirty="0"/>
              <a:t>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b="0" dirty="0" err="1"/>
              <a:t>Messung</a:t>
            </a:r>
            <a:r>
              <a:rPr lang="it-IT" sz="1400" b="0" dirty="0"/>
              <a:t> </a:t>
            </a:r>
            <a:r>
              <a:rPr lang="it-IT" sz="1400" b="0" dirty="0" err="1"/>
              <a:t>des</a:t>
            </a:r>
            <a:r>
              <a:rPr lang="it-IT" sz="1400" b="0" dirty="0"/>
              <a:t> </a:t>
            </a:r>
            <a:r>
              <a:rPr lang="it-IT" sz="1400" b="0" dirty="0" err="1"/>
              <a:t>Strahlstroms</a:t>
            </a:r>
            <a:r>
              <a:rPr lang="it-IT" sz="1400" b="0" dirty="0"/>
              <a:t> </a:t>
            </a:r>
            <a:endParaRPr lang="it-IT" sz="1400" b="0" dirty="0" smtClean="0"/>
          </a:p>
          <a:p>
            <a:pPr>
              <a:lnSpc>
                <a:spcPct val="150000"/>
              </a:lnSpc>
              <a:defRPr/>
            </a:pPr>
            <a:r>
              <a:rPr lang="it-IT" sz="1400" b="0" dirty="0"/>
              <a:t> </a:t>
            </a:r>
            <a:r>
              <a:rPr lang="it-IT" sz="1400" b="0" dirty="0" smtClean="0"/>
              <a:t>  </a:t>
            </a:r>
            <a:r>
              <a:rPr lang="it-IT" sz="1400" b="0" dirty="0" smtClean="0"/>
              <a:t>! </a:t>
            </a:r>
            <a:r>
              <a:rPr lang="it-IT" sz="1400" dirty="0" err="1" smtClean="0"/>
              <a:t>Nicht</a:t>
            </a:r>
            <a:r>
              <a:rPr lang="it-IT" sz="1400" dirty="0" smtClean="0"/>
              <a:t> </a:t>
            </a:r>
            <a:r>
              <a:rPr lang="it-IT" sz="1400" dirty="0" err="1"/>
              <a:t>Strahlzerstörend</a:t>
            </a:r>
            <a:r>
              <a:rPr lang="it-IT" sz="1400" dirty="0"/>
              <a:t> </a:t>
            </a:r>
            <a:r>
              <a:rPr lang="it-IT" sz="1400" b="0" dirty="0"/>
              <a:t>!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b="0" dirty="0" err="1"/>
              <a:t>Verlustüberwachung</a:t>
            </a:r>
            <a:r>
              <a:rPr lang="it-IT" sz="1400" b="0" dirty="0"/>
              <a:t> </a:t>
            </a:r>
            <a:r>
              <a:rPr lang="it-IT" sz="1400" b="0" dirty="0" err="1"/>
              <a:t>entlang</a:t>
            </a:r>
            <a:r>
              <a:rPr lang="it-IT" sz="1400" b="0" dirty="0"/>
              <a:t> </a:t>
            </a:r>
            <a:r>
              <a:rPr lang="it-IT" sz="1400" b="0" dirty="0" err="1"/>
              <a:t>der</a:t>
            </a:r>
            <a:r>
              <a:rPr lang="it-IT" sz="1400" b="0" dirty="0"/>
              <a:t> </a:t>
            </a:r>
            <a:r>
              <a:rPr lang="it-IT" sz="1400" b="0" dirty="0" err="1"/>
              <a:t>Strahlführung</a:t>
            </a:r>
            <a:endParaRPr lang="it-IT" sz="1400" b="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b="0" dirty="0" err="1"/>
              <a:t>Profilgitterschutz</a:t>
            </a:r>
            <a:r>
              <a:rPr lang="it-IT" sz="1400" b="0" dirty="0"/>
              <a:t> (</a:t>
            </a:r>
            <a:r>
              <a:rPr lang="it-IT" sz="1400" b="0" dirty="0" err="1"/>
              <a:t>dynamische</a:t>
            </a:r>
            <a:r>
              <a:rPr lang="it-IT" sz="1400" b="0" dirty="0"/>
              <a:t> </a:t>
            </a:r>
            <a:r>
              <a:rPr lang="it-IT" sz="1400" b="0" dirty="0" err="1"/>
              <a:t>Anpassung</a:t>
            </a:r>
            <a:r>
              <a:rPr lang="it-IT" sz="1400" b="0" dirty="0"/>
              <a:t> </a:t>
            </a:r>
            <a:r>
              <a:rPr lang="it-IT" sz="1400" b="0" dirty="0" err="1"/>
              <a:t>der</a:t>
            </a:r>
            <a:r>
              <a:rPr lang="it-IT" sz="1400" b="0" dirty="0"/>
              <a:t> </a:t>
            </a:r>
            <a:r>
              <a:rPr lang="it-IT" sz="1400" b="0" dirty="0" err="1"/>
              <a:t>Pulslänge</a:t>
            </a:r>
            <a:r>
              <a:rPr lang="it-IT" sz="1400" b="0" dirty="0"/>
              <a:t>)</a:t>
            </a:r>
          </a:p>
          <a:p>
            <a:pPr>
              <a:lnSpc>
                <a:spcPct val="150000"/>
              </a:lnSpc>
              <a:defRPr/>
            </a:pPr>
            <a:endParaRPr lang="it-IT" sz="1400" b="0" dirty="0"/>
          </a:p>
          <a:p>
            <a:pPr>
              <a:defRPr/>
            </a:pPr>
            <a:endParaRPr lang="de-DE" dirty="0"/>
          </a:p>
        </p:txBody>
      </p:sp>
      <p:pic>
        <p:nvPicPr>
          <p:cNvPr id="7175" name="Picture 8" descr="https://www.gsi.de/fileadmin/_migrated/pics/U-DS100_FG428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051300"/>
            <a:ext cx="23939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07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>AC Transformatoren (Trafos)</a:t>
            </a:r>
            <a:endParaRPr lang="de-DE" dirty="0" smtClean="0"/>
          </a:p>
        </p:txBody>
      </p:sp>
      <p:sp>
        <p:nvSpPr>
          <p:cNvPr id="717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4AF4115C-9DA2-4388-A409-450D5B39645E}" type="slidenum">
              <a:rPr lang="de-DE" altLang="de-DE" b="0" smtClean="0"/>
              <a:pPr/>
              <a:t>7</a:t>
            </a:fld>
            <a:endParaRPr lang="de-DE" altLang="de-DE" b="0" smtClean="0"/>
          </a:p>
        </p:txBody>
      </p:sp>
      <p:sp>
        <p:nvSpPr>
          <p:cNvPr id="5" name="Rechteck 4"/>
          <p:cNvSpPr/>
          <p:nvPr/>
        </p:nvSpPr>
        <p:spPr>
          <a:xfrm>
            <a:off x="623888" y="1589088"/>
            <a:ext cx="5667375" cy="4355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200" dirty="0"/>
              <a:t>‘</a:t>
            </a:r>
            <a:r>
              <a:rPr lang="it-IT" sz="2200" dirty="0" err="1"/>
              <a:t>Beam</a:t>
            </a:r>
            <a:r>
              <a:rPr lang="it-IT" sz="2200" dirty="0"/>
              <a:t> </a:t>
            </a:r>
            <a:r>
              <a:rPr lang="it-IT" sz="2200" dirty="0" err="1"/>
              <a:t>Current</a:t>
            </a:r>
            <a:r>
              <a:rPr lang="it-IT" sz="2200" dirty="0"/>
              <a:t> </a:t>
            </a:r>
            <a:r>
              <a:rPr lang="it-IT" sz="2200" dirty="0" err="1"/>
              <a:t>Transformers</a:t>
            </a:r>
            <a:r>
              <a:rPr lang="it-IT" sz="2200" dirty="0"/>
              <a:t> (</a:t>
            </a:r>
            <a:r>
              <a:rPr lang="it-IT" sz="2200" dirty="0" err="1"/>
              <a:t>BCT</a:t>
            </a:r>
            <a:r>
              <a:rPr lang="it-IT" sz="2200" dirty="0" smtClean="0"/>
              <a:t>)’</a:t>
            </a:r>
            <a:endParaRPr lang="it-IT" sz="2400" dirty="0"/>
          </a:p>
          <a:p>
            <a:pPr>
              <a:defRPr/>
            </a:pPr>
            <a:endParaRPr lang="it-IT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it-IT" sz="1400" dirty="0" err="1" smtClean="0">
                <a:solidFill>
                  <a:schemeClr val="bg1">
                    <a:lumMod val="65000"/>
                  </a:schemeClr>
                </a:solidFill>
              </a:rPr>
              <a:t>Anwendung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b="0" dirty="0" err="1" smtClean="0">
                <a:solidFill>
                  <a:schemeClr val="bg1">
                    <a:lumMod val="65000"/>
                  </a:schemeClr>
                </a:solidFill>
              </a:rPr>
              <a:t>Messung</a:t>
            </a:r>
            <a:r>
              <a:rPr lang="it-IT" sz="1400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des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Strahlstroms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it-IT" sz="1400" b="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it-IT" sz="1400" b="0" dirty="0" smtClean="0">
                <a:solidFill>
                  <a:schemeClr val="bg1">
                    <a:lumMod val="65000"/>
                  </a:schemeClr>
                </a:solidFill>
              </a:rPr>
              <a:t>! </a:t>
            </a:r>
            <a:r>
              <a:rPr lang="it-IT" sz="1400" dirty="0" err="1" smtClean="0">
                <a:solidFill>
                  <a:schemeClr val="bg1">
                    <a:lumMod val="65000"/>
                  </a:schemeClr>
                </a:solidFill>
              </a:rPr>
              <a:t>Nicht</a:t>
            </a: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Strahlzerstörend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!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Verlustüberwachung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entlang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der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Strahlführung</a:t>
            </a:r>
            <a:endParaRPr lang="it-IT" sz="1400" b="0" dirty="0">
              <a:solidFill>
                <a:schemeClr val="bg1">
                  <a:lumMod val="6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Profilgitterschutz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dynamische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Anpassung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der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b="0" dirty="0" err="1">
                <a:solidFill>
                  <a:schemeClr val="bg1">
                    <a:lumMod val="65000"/>
                  </a:schemeClr>
                </a:solidFill>
              </a:rPr>
              <a:t>Pulslänge</a:t>
            </a:r>
            <a:r>
              <a:rPr lang="it-IT" sz="1400" b="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it-IT" sz="1400" b="0" dirty="0"/>
          </a:p>
          <a:p>
            <a:pPr>
              <a:lnSpc>
                <a:spcPct val="150000"/>
              </a:lnSpc>
              <a:defRPr/>
            </a:pPr>
            <a:r>
              <a:rPr lang="it-IT" sz="1400" dirty="0" err="1"/>
              <a:t>Technische</a:t>
            </a:r>
            <a:r>
              <a:rPr lang="it-IT" sz="1400" dirty="0"/>
              <a:t> </a:t>
            </a:r>
            <a:r>
              <a:rPr lang="it-IT" sz="1400" dirty="0" err="1"/>
              <a:t>Details</a:t>
            </a:r>
            <a:r>
              <a:rPr lang="it-IT" sz="1400" dirty="0"/>
              <a:t>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b="0" dirty="0" err="1" smtClean="0"/>
              <a:t>Trafo</a:t>
            </a:r>
            <a:r>
              <a:rPr lang="it-IT" sz="1400" b="0" dirty="0" smtClean="0"/>
              <a:t> </a:t>
            </a:r>
            <a:r>
              <a:rPr lang="it-IT" sz="1400" b="0" dirty="0" err="1"/>
              <a:t>besteht</a:t>
            </a:r>
            <a:r>
              <a:rPr lang="it-IT" sz="1400" b="0" dirty="0"/>
              <a:t> </a:t>
            </a:r>
            <a:r>
              <a:rPr lang="it-IT" sz="1400" b="0" dirty="0" err="1"/>
              <a:t>aus</a:t>
            </a:r>
            <a:r>
              <a:rPr lang="it-IT" sz="1400" b="0" dirty="0"/>
              <a:t>: </a:t>
            </a:r>
            <a:r>
              <a:rPr lang="it-IT" sz="1400" b="0" dirty="0" err="1"/>
              <a:t>Toroid</a:t>
            </a:r>
            <a:r>
              <a:rPr lang="it-IT" sz="1400" b="0" dirty="0"/>
              <a:t> &amp; </a:t>
            </a:r>
            <a:r>
              <a:rPr lang="it-IT" sz="1400" b="0" dirty="0" err="1"/>
              <a:t>Gehäuse</a:t>
            </a:r>
            <a:r>
              <a:rPr lang="it-IT" sz="1400" b="0" dirty="0"/>
              <a:t> (</a:t>
            </a:r>
            <a:r>
              <a:rPr lang="it-IT" sz="1400" b="0" dirty="0" err="1"/>
              <a:t>geschirmt</a:t>
            </a:r>
            <a:r>
              <a:rPr lang="it-IT" sz="1400" b="0" dirty="0"/>
              <a:t>), </a:t>
            </a:r>
            <a:r>
              <a:rPr lang="it-IT" sz="1400" b="0" dirty="0" err="1"/>
              <a:t>Kopfverstärker</a:t>
            </a:r>
            <a:r>
              <a:rPr lang="it-IT" sz="1400" b="0" dirty="0"/>
              <a:t> und DAQ (V/f Converter)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b="0" dirty="0" smtClean="0"/>
              <a:t>5 </a:t>
            </a:r>
            <a:r>
              <a:rPr lang="it-IT" sz="1400" b="0" dirty="0" err="1" smtClean="0"/>
              <a:t>Messbereiche</a:t>
            </a:r>
            <a:r>
              <a:rPr lang="it-IT" sz="1400" b="0" dirty="0"/>
              <a:t>:  </a:t>
            </a:r>
            <a:r>
              <a:rPr lang="it-IT" sz="1400" b="0" dirty="0" smtClean="0"/>
              <a:t>10, 100 </a:t>
            </a:r>
            <a:r>
              <a:rPr lang="it-IT" sz="1400" b="0" dirty="0" err="1"/>
              <a:t>μA</a:t>
            </a:r>
            <a:r>
              <a:rPr lang="it-IT" sz="1400" b="0" dirty="0"/>
              <a:t>, </a:t>
            </a:r>
            <a:r>
              <a:rPr lang="it-IT" sz="1400" b="0" dirty="0" smtClean="0"/>
              <a:t>1, 10, 100 </a:t>
            </a:r>
            <a:r>
              <a:rPr lang="it-IT" sz="1400" b="0" dirty="0" err="1"/>
              <a:t>mA</a:t>
            </a:r>
            <a:r>
              <a:rPr lang="it-IT" sz="1400" b="0" dirty="0"/>
              <a:t> full </a:t>
            </a:r>
            <a:r>
              <a:rPr lang="it-IT" sz="1400" b="0" dirty="0" smtClean="0"/>
              <a:t>scale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b="0" dirty="0" err="1" smtClean="0"/>
              <a:t>Apertur</a:t>
            </a:r>
            <a:r>
              <a:rPr lang="it-IT" sz="1400" b="0" dirty="0" smtClean="0"/>
              <a:t>:	50 mm / 75 mm / 100 mm / 115 mm / 200 mm</a:t>
            </a:r>
            <a:endParaRPr lang="it-IT" sz="1400" b="0" dirty="0"/>
          </a:p>
          <a:p>
            <a:pPr>
              <a:defRPr/>
            </a:pPr>
            <a:endParaRPr lang="de-DE" dirty="0"/>
          </a:p>
        </p:txBody>
      </p:sp>
      <p:pic>
        <p:nvPicPr>
          <p:cNvPr id="7175" name="Picture 8" descr="https://www.gsi.de/fileadmin/_migrated/pics/U-DS100_FG428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051300"/>
            <a:ext cx="23939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19" y="1924050"/>
            <a:ext cx="3552820" cy="180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07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/>
              <a:t>AC Transformatoren (Trafos)</a:t>
            </a:r>
            <a:endParaRPr lang="de-DE" dirty="0" smtClean="0"/>
          </a:p>
        </p:txBody>
      </p:sp>
      <p:sp>
        <p:nvSpPr>
          <p:cNvPr id="819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218488" y="6442075"/>
            <a:ext cx="925512" cy="276225"/>
          </a:xfrm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6A83952F-C776-49F0-8640-D7D9C56479C1}" type="slidenum">
              <a:rPr lang="de-DE" altLang="de-DE" b="0" smtClean="0"/>
              <a:pPr/>
              <a:t>8</a:t>
            </a:fld>
            <a:endParaRPr lang="de-DE" altLang="de-DE" b="0" smtClean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4195763"/>
            <a:ext cx="2774950" cy="213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623888" y="1608138"/>
            <a:ext cx="497681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200" dirty="0" err="1" smtClean="0"/>
              <a:t>Bedienung</a:t>
            </a:r>
            <a:endParaRPr lang="it-IT" sz="2200" dirty="0"/>
          </a:p>
          <a:p>
            <a:pPr>
              <a:defRPr/>
            </a:pPr>
            <a:endParaRPr lang="it-IT" dirty="0"/>
          </a:p>
          <a:p>
            <a:pPr>
              <a:lnSpc>
                <a:spcPct val="150000"/>
              </a:lnSpc>
              <a:defRPr/>
            </a:pPr>
            <a:r>
              <a:rPr lang="it-IT" sz="1400" dirty="0"/>
              <a:t>SD-</a:t>
            </a:r>
            <a:r>
              <a:rPr lang="it-IT" sz="1400" dirty="0" err="1"/>
              <a:t>Programm</a:t>
            </a:r>
            <a:r>
              <a:rPr lang="it-IT" sz="1400" dirty="0"/>
              <a:t>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b="0" dirty="0" err="1"/>
              <a:t>Zeigt</a:t>
            </a:r>
            <a:r>
              <a:rPr lang="it-IT" sz="1400" b="0" dirty="0"/>
              <a:t> </a:t>
            </a:r>
            <a:r>
              <a:rPr lang="it-IT" sz="1400" b="0" dirty="0" err="1"/>
              <a:t>für</a:t>
            </a:r>
            <a:r>
              <a:rPr lang="it-IT" sz="1400" b="0" dirty="0"/>
              <a:t> </a:t>
            </a:r>
            <a:r>
              <a:rPr lang="it-IT" sz="1400" b="0" dirty="0" err="1"/>
              <a:t>einen</a:t>
            </a:r>
            <a:r>
              <a:rPr lang="it-IT" sz="1400" b="0" dirty="0"/>
              <a:t> </a:t>
            </a:r>
            <a:r>
              <a:rPr lang="it-IT" sz="1400" b="0" dirty="0" err="1"/>
              <a:t>virtuellen</a:t>
            </a:r>
            <a:r>
              <a:rPr lang="it-IT" sz="1400" b="0" dirty="0"/>
              <a:t> </a:t>
            </a:r>
            <a:r>
              <a:rPr lang="it-IT" sz="1400" b="0" dirty="0" err="1"/>
              <a:t>Beschleuniger</a:t>
            </a:r>
            <a:r>
              <a:rPr lang="it-IT" sz="1400" b="0" dirty="0"/>
              <a:t> </a:t>
            </a:r>
            <a:r>
              <a:rPr lang="it-IT" sz="1400" b="0" dirty="0" err="1"/>
              <a:t>den</a:t>
            </a:r>
            <a:r>
              <a:rPr lang="it-IT" sz="1400" b="0" dirty="0"/>
              <a:t> </a:t>
            </a:r>
            <a:r>
              <a:rPr lang="it-IT" sz="1400" b="0" dirty="0" err="1" smtClean="0"/>
              <a:t>integralen</a:t>
            </a:r>
            <a:r>
              <a:rPr lang="it-IT" sz="1400" b="0" dirty="0" smtClean="0"/>
              <a:t> </a:t>
            </a:r>
            <a:r>
              <a:rPr lang="it-IT" sz="1400" b="0" dirty="0" err="1"/>
              <a:t>Strom</a:t>
            </a:r>
            <a:r>
              <a:rPr lang="it-IT" sz="1400" b="0" dirty="0"/>
              <a:t> </a:t>
            </a:r>
            <a:r>
              <a:rPr lang="it-IT" sz="1400" b="0" dirty="0" err="1"/>
              <a:t>aller</a:t>
            </a:r>
            <a:r>
              <a:rPr lang="it-IT" sz="1400" b="0" dirty="0"/>
              <a:t> </a:t>
            </a:r>
            <a:r>
              <a:rPr lang="it-IT" sz="1400" b="0" dirty="0" err="1"/>
              <a:t>Trafos</a:t>
            </a:r>
            <a:r>
              <a:rPr lang="it-IT" sz="1400" b="0" dirty="0"/>
              <a:t> </a:t>
            </a:r>
            <a:r>
              <a:rPr lang="it-IT" sz="1400" b="0" dirty="0" err="1"/>
              <a:t>entlang</a:t>
            </a:r>
            <a:r>
              <a:rPr lang="it-IT" sz="1400" b="0" dirty="0"/>
              <a:t> </a:t>
            </a:r>
            <a:r>
              <a:rPr lang="it-IT" sz="1400" b="0" dirty="0" err="1"/>
              <a:t>des</a:t>
            </a:r>
            <a:r>
              <a:rPr lang="it-IT" sz="1400" b="0" dirty="0"/>
              <a:t> </a:t>
            </a:r>
            <a:r>
              <a:rPr lang="it-IT" sz="1400" b="0" dirty="0" err="1"/>
              <a:t>Strahlweges</a:t>
            </a:r>
            <a:r>
              <a:rPr lang="it-IT" sz="1400" b="0" dirty="0"/>
              <a:t> an</a:t>
            </a:r>
          </a:p>
          <a:p>
            <a:pPr>
              <a:defRPr/>
            </a:pPr>
            <a:endParaRPr lang="it-IT" dirty="0"/>
          </a:p>
          <a:p>
            <a:pPr>
              <a:lnSpc>
                <a:spcPct val="150000"/>
              </a:lnSpc>
              <a:defRPr/>
            </a:pPr>
            <a:endParaRPr lang="de-DE" dirty="0"/>
          </a:p>
          <a:p>
            <a:pPr>
              <a:lnSpc>
                <a:spcPct val="150000"/>
              </a:lnSpc>
              <a:defRPr/>
            </a:pPr>
            <a:endParaRPr lang="de-DE" dirty="0"/>
          </a:p>
          <a:p>
            <a:pPr>
              <a:lnSpc>
                <a:spcPct val="150000"/>
              </a:lnSpc>
              <a:defRPr/>
            </a:pPr>
            <a:endParaRPr lang="de-DE" dirty="0"/>
          </a:p>
          <a:p>
            <a:pPr>
              <a:lnSpc>
                <a:spcPct val="150000"/>
              </a:lnSpc>
              <a:defRPr/>
            </a:pPr>
            <a:endParaRPr lang="de-DE" dirty="0"/>
          </a:p>
          <a:p>
            <a:pPr>
              <a:lnSpc>
                <a:spcPct val="150000"/>
              </a:lnSpc>
              <a:defRPr/>
            </a:pPr>
            <a:r>
              <a:rPr lang="de-DE" sz="1400" dirty="0" err="1"/>
              <a:t>MAPS</a:t>
            </a:r>
            <a:r>
              <a:rPr lang="de-DE" sz="1400" dirty="0"/>
              <a:t> (</a:t>
            </a:r>
            <a:r>
              <a:rPr lang="de-DE" sz="1400" dirty="0" err="1">
                <a:solidFill>
                  <a:srgbClr val="FF0000"/>
                </a:solidFill>
              </a:rPr>
              <a:t>MA</a:t>
            </a:r>
            <a:r>
              <a:rPr lang="de-DE" sz="1400" dirty="0" err="1"/>
              <a:t>kro</a:t>
            </a:r>
            <a:r>
              <a:rPr lang="de-DE" sz="1400" dirty="0"/>
              <a:t> </a:t>
            </a:r>
            <a:r>
              <a:rPr lang="de-DE" sz="1400" dirty="0">
                <a:solidFill>
                  <a:srgbClr val="FF0000"/>
                </a:solidFill>
              </a:rPr>
              <a:t>P</a:t>
            </a:r>
            <a:r>
              <a:rPr lang="de-DE" sz="1400" dirty="0"/>
              <a:t>ulse </a:t>
            </a:r>
            <a:r>
              <a:rPr lang="de-DE" sz="1400" dirty="0" err="1">
                <a:solidFill>
                  <a:srgbClr val="FF0000"/>
                </a:solidFill>
              </a:rPr>
              <a:t>S</a:t>
            </a:r>
            <a:r>
              <a:rPr lang="de-DE" sz="1400" dirty="0" err="1"/>
              <a:t>elector</a:t>
            </a:r>
            <a:r>
              <a:rPr lang="de-DE" sz="1400" dirty="0"/>
              <a:t>):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0" dirty="0"/>
              <a:t>zeitaufgelöste Struktur eines Trafos über einen Makropuls</a:t>
            </a:r>
          </a:p>
          <a:p>
            <a:pPr>
              <a:lnSpc>
                <a:spcPct val="150000"/>
              </a:lnSpc>
              <a:defRPr/>
            </a:pPr>
            <a:r>
              <a:rPr lang="de-DE" sz="1400" b="0" dirty="0"/>
              <a:t>    (blau: Trafosignal ; gelb: </a:t>
            </a:r>
            <a:r>
              <a:rPr lang="de-DE" sz="1400" b="0" dirty="0" err="1"/>
              <a:t>Gatepuls</a:t>
            </a:r>
            <a:r>
              <a:rPr lang="de-DE" sz="1400" b="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0" dirty="0" smtClean="0"/>
              <a:t>Daten für Strom (</a:t>
            </a:r>
            <a:r>
              <a:rPr lang="de-DE" sz="1400" b="0" dirty="0" smtClean="0">
                <a:latin typeface="Arial monospaced for SAP" panose="020B0609020202030204" pitchFamily="49" charset="0"/>
              </a:rPr>
              <a:t>I</a:t>
            </a:r>
            <a:r>
              <a:rPr lang="de-DE" sz="1400" b="0" dirty="0" smtClean="0"/>
              <a:t>) und Pulslänge (t) aus der DAQ in Echtzeit</a:t>
            </a:r>
            <a:endParaRPr lang="de-DE" sz="1400" b="0" dirty="0"/>
          </a:p>
          <a:p>
            <a:pPr>
              <a:defRPr/>
            </a:pPr>
            <a:endParaRPr lang="de-DE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1322388"/>
            <a:ext cx="3519488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2730500"/>
            <a:ext cx="3519488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mit Pfeil 3"/>
          <p:cNvCxnSpPr/>
          <p:nvPr/>
        </p:nvCxnSpPr>
        <p:spPr bwMode="auto">
          <a:xfrm>
            <a:off x="5238750" y="5686425"/>
            <a:ext cx="628650" cy="346075"/>
          </a:xfrm>
          <a:prstGeom prst="straightConnector1">
            <a:avLst/>
          </a:prstGeom>
          <a:noFill/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 Verbindung mit Pfeil 5"/>
          <p:cNvCxnSpPr/>
          <p:nvPr/>
        </p:nvCxnSpPr>
        <p:spPr bwMode="auto">
          <a:xfrm>
            <a:off x="5238750" y="5695950"/>
            <a:ext cx="628650" cy="206375"/>
          </a:xfrm>
          <a:prstGeom prst="straightConnector1">
            <a:avLst/>
          </a:prstGeom>
          <a:noFill/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079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/>
              <a:t>AC Transformatoren (Trafos)</a:t>
            </a:r>
            <a:endParaRPr lang="de-DE" dirty="0" smtClean="0"/>
          </a:p>
        </p:txBody>
      </p:sp>
      <p:sp>
        <p:nvSpPr>
          <p:cNvPr id="9219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smtClean="0"/>
              <a:t>Folie</a:t>
            </a:r>
            <a:r>
              <a:rPr lang="de-DE" altLang="de-DE" sz="1400" b="0" smtClean="0"/>
              <a:t> </a:t>
            </a:r>
            <a:fld id="{C248A100-401F-4E5A-A409-F4989F239DDE}" type="slidenum">
              <a:rPr lang="de-DE" altLang="de-DE" b="0" smtClean="0"/>
              <a:pPr/>
              <a:t>9</a:t>
            </a:fld>
            <a:endParaRPr lang="de-DE" altLang="de-DE" b="0" smtClean="0"/>
          </a:p>
        </p:txBody>
      </p:sp>
      <p:sp>
        <p:nvSpPr>
          <p:cNvPr id="7" name="Rechteck 6"/>
          <p:cNvSpPr/>
          <p:nvPr/>
        </p:nvSpPr>
        <p:spPr>
          <a:xfrm>
            <a:off x="623888" y="1474788"/>
            <a:ext cx="8393112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200" dirty="0" err="1" smtClean="0"/>
              <a:t>Trafo</a:t>
            </a:r>
            <a:r>
              <a:rPr lang="it-IT" sz="2200" dirty="0" smtClean="0"/>
              <a:t> </a:t>
            </a:r>
            <a:r>
              <a:rPr lang="it-IT" sz="2200" dirty="0" err="1" smtClean="0"/>
              <a:t>Messungen</a:t>
            </a:r>
            <a:r>
              <a:rPr lang="it-IT" sz="2200" dirty="0" smtClean="0"/>
              <a:t> </a:t>
            </a:r>
            <a:r>
              <a:rPr lang="it-IT" sz="2200" dirty="0" err="1" smtClean="0"/>
              <a:t>werden</a:t>
            </a:r>
            <a:r>
              <a:rPr lang="it-IT" sz="2200" dirty="0" smtClean="0"/>
              <a:t> </a:t>
            </a:r>
            <a:r>
              <a:rPr lang="it-IT" sz="2200" dirty="0" err="1" smtClean="0"/>
              <a:t>verwendet</a:t>
            </a:r>
            <a:r>
              <a:rPr lang="it-IT" sz="2200" dirty="0" smtClean="0"/>
              <a:t> </a:t>
            </a:r>
            <a:r>
              <a:rPr lang="it-IT" sz="2200" dirty="0" err="1" smtClean="0"/>
              <a:t>zur</a:t>
            </a:r>
            <a:r>
              <a:rPr lang="it-IT" sz="2200" dirty="0" smtClean="0"/>
              <a:t> ...</a:t>
            </a:r>
          </a:p>
          <a:p>
            <a:pPr>
              <a:lnSpc>
                <a:spcPct val="150000"/>
              </a:lnSpc>
              <a:defRPr/>
            </a:pPr>
            <a:endParaRPr lang="it-IT" sz="800" dirty="0"/>
          </a:p>
          <a:p>
            <a:pPr>
              <a:lnSpc>
                <a:spcPct val="150000"/>
              </a:lnSpc>
              <a:defRPr/>
            </a:pPr>
            <a:r>
              <a:rPr lang="it-IT" sz="1400" dirty="0" err="1" smtClean="0"/>
              <a:t>Strahlverlust-Überwachung</a:t>
            </a:r>
            <a:r>
              <a:rPr lang="it-IT" sz="1400" dirty="0" smtClean="0"/>
              <a:t> </a:t>
            </a:r>
            <a:r>
              <a:rPr lang="it-IT" sz="1400" dirty="0"/>
              <a:t>(</a:t>
            </a:r>
            <a:r>
              <a:rPr lang="it-IT" sz="1400" dirty="0" err="1"/>
              <a:t>SVÜ</a:t>
            </a:r>
            <a:r>
              <a:rPr lang="it-IT" sz="1400" dirty="0" smtClean="0"/>
              <a:t>)</a:t>
            </a:r>
            <a:endParaRPr lang="it-IT" dirty="0"/>
          </a:p>
          <a:p>
            <a:pPr>
              <a:lnSpc>
                <a:spcPct val="150000"/>
              </a:lnSpc>
              <a:defRPr/>
            </a:pPr>
            <a:r>
              <a:rPr lang="it-IT" sz="1400" b="0" dirty="0" err="1"/>
              <a:t>Z</a:t>
            </a:r>
            <a:r>
              <a:rPr lang="it-IT" sz="1400" b="0" dirty="0" err="1" smtClean="0"/>
              <a:t>um</a:t>
            </a:r>
            <a:r>
              <a:rPr lang="it-IT" sz="1400" b="0" dirty="0" smtClean="0"/>
              <a:t> </a:t>
            </a:r>
            <a:r>
              <a:rPr lang="it-IT" sz="1400" b="0" dirty="0" err="1"/>
              <a:t>Schutz</a:t>
            </a:r>
            <a:r>
              <a:rPr lang="it-IT" sz="1400" b="0" dirty="0"/>
              <a:t> </a:t>
            </a:r>
            <a:r>
              <a:rPr lang="it-IT" sz="1400" b="0" dirty="0" err="1"/>
              <a:t>der</a:t>
            </a:r>
            <a:r>
              <a:rPr lang="it-IT" sz="1400" b="0" dirty="0"/>
              <a:t> </a:t>
            </a:r>
            <a:r>
              <a:rPr lang="it-IT" sz="1400" b="0" dirty="0" err="1"/>
              <a:t>Anlage</a:t>
            </a:r>
            <a:r>
              <a:rPr lang="it-IT" sz="1400" b="0" dirty="0"/>
              <a:t> </a:t>
            </a:r>
            <a:r>
              <a:rPr lang="it-IT" sz="1400" b="0" dirty="0" err="1"/>
              <a:t>vor</a:t>
            </a:r>
            <a:r>
              <a:rPr lang="it-IT" sz="1400" b="0" dirty="0"/>
              <a:t> </a:t>
            </a:r>
            <a:r>
              <a:rPr lang="it-IT" sz="1400" b="0" dirty="0" err="1"/>
              <a:t>Beschädigung</a:t>
            </a:r>
            <a:r>
              <a:rPr lang="it-IT" sz="1400" b="0" dirty="0"/>
              <a:t> und </a:t>
            </a:r>
            <a:r>
              <a:rPr lang="it-IT" sz="1400" b="0" dirty="0" err="1"/>
              <a:t>Aktivierung</a:t>
            </a:r>
            <a:r>
              <a:rPr lang="it-IT" sz="1400" b="0" dirty="0"/>
              <a:t> !!!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it-IT" sz="1400" b="0" dirty="0" err="1" smtClean="0"/>
              <a:t>Zu</a:t>
            </a:r>
            <a:r>
              <a:rPr lang="it-IT" sz="1400" b="0" dirty="0" smtClean="0"/>
              <a:t> </a:t>
            </a:r>
            <a:r>
              <a:rPr lang="it-IT" sz="1400" b="0" dirty="0" err="1" smtClean="0"/>
              <a:t>hohe</a:t>
            </a:r>
            <a:r>
              <a:rPr lang="it-IT" sz="1400" b="0" dirty="0" smtClean="0"/>
              <a:t> </a:t>
            </a:r>
            <a:r>
              <a:rPr lang="it-IT" sz="1400" b="0" dirty="0" err="1" smtClean="0"/>
              <a:t>Verluste</a:t>
            </a:r>
            <a:r>
              <a:rPr lang="it-IT" sz="1400" b="0" dirty="0" smtClean="0"/>
              <a:t> </a:t>
            </a:r>
            <a:r>
              <a:rPr lang="it-IT" sz="1400" b="0" dirty="0" err="1"/>
              <a:t>zwischen</a:t>
            </a:r>
            <a:r>
              <a:rPr lang="it-IT" sz="1400" b="0" dirty="0"/>
              <a:t> 2 </a:t>
            </a:r>
            <a:r>
              <a:rPr lang="it-IT" sz="1400" b="0" dirty="0" err="1"/>
              <a:t>Trafos</a:t>
            </a:r>
            <a:r>
              <a:rPr lang="it-IT" sz="1400" b="0" dirty="0"/>
              <a:t> </a:t>
            </a:r>
            <a:r>
              <a:rPr lang="it-IT" sz="1400" b="0" dirty="0" err="1" smtClean="0"/>
              <a:t>lösen</a:t>
            </a:r>
            <a:r>
              <a:rPr lang="it-IT" sz="1400" b="0" dirty="0" smtClean="0"/>
              <a:t> </a:t>
            </a:r>
            <a:r>
              <a:rPr lang="it-IT" sz="1400" b="0" dirty="0" err="1" smtClean="0"/>
              <a:t>ein</a:t>
            </a:r>
            <a:r>
              <a:rPr lang="it-IT" sz="1400" b="0" dirty="0" smtClean="0"/>
              <a:t> </a:t>
            </a:r>
            <a:r>
              <a:rPr lang="it-IT" sz="1400" b="0" dirty="0" err="1" smtClean="0"/>
              <a:t>Interlock</a:t>
            </a:r>
            <a:r>
              <a:rPr lang="it-IT" sz="1400" b="0" dirty="0" smtClean="0"/>
              <a:t> </a:t>
            </a:r>
            <a:r>
              <a:rPr lang="it-IT" sz="1400" b="0" dirty="0" err="1" smtClean="0"/>
              <a:t>aus</a:t>
            </a:r>
            <a:endParaRPr lang="it-IT" sz="1400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►"/>
              <a:defRPr/>
            </a:pPr>
            <a:r>
              <a:rPr lang="it-IT" sz="1400" b="0" dirty="0" smtClean="0"/>
              <a:t>Chopper </a:t>
            </a:r>
            <a:r>
              <a:rPr lang="it-IT" sz="1400" b="0" dirty="0" err="1"/>
              <a:t>UH2</a:t>
            </a:r>
            <a:r>
              <a:rPr lang="it-IT" sz="1400" b="0" dirty="0"/>
              <a:t> </a:t>
            </a:r>
            <a:r>
              <a:rPr lang="it-IT" sz="1400" b="0" dirty="0" err="1"/>
              <a:t>bricht</a:t>
            </a:r>
            <a:r>
              <a:rPr lang="it-IT" sz="1400" b="0" dirty="0"/>
              <a:t> </a:t>
            </a:r>
            <a:r>
              <a:rPr lang="it-IT" sz="1400" b="0" dirty="0" err="1"/>
              <a:t>den</a:t>
            </a:r>
            <a:r>
              <a:rPr lang="it-IT" sz="1400" b="0" dirty="0"/>
              <a:t> </a:t>
            </a:r>
            <a:r>
              <a:rPr lang="it-IT" sz="1400" b="0" u="sng" dirty="0" err="1"/>
              <a:t>laufenden</a:t>
            </a:r>
            <a:r>
              <a:rPr lang="it-IT" sz="1400" b="0" dirty="0"/>
              <a:t> </a:t>
            </a:r>
            <a:r>
              <a:rPr lang="it-IT" sz="1400" b="0" dirty="0" err="1"/>
              <a:t>Strahlpuls</a:t>
            </a:r>
            <a:r>
              <a:rPr lang="it-IT" sz="1400" b="0" dirty="0"/>
              <a:t> </a:t>
            </a:r>
            <a:r>
              <a:rPr lang="it-IT" sz="1400" b="0" dirty="0"/>
              <a:t>ab </a:t>
            </a:r>
            <a:r>
              <a:rPr lang="it-IT" sz="1400" b="0" dirty="0" smtClean="0"/>
              <a:t>(</a:t>
            </a:r>
            <a:r>
              <a:rPr lang="it-IT" sz="1400" dirty="0" err="1"/>
              <a:t>dynamische</a:t>
            </a:r>
            <a:r>
              <a:rPr lang="it-IT" sz="1400" dirty="0"/>
              <a:t> </a:t>
            </a:r>
            <a:r>
              <a:rPr lang="it-IT" sz="1400" dirty="0" err="1"/>
              <a:t>Pulsverkürzung</a:t>
            </a:r>
            <a:r>
              <a:rPr lang="it-IT" sz="1400" b="0" dirty="0" smtClean="0"/>
              <a:t>)</a:t>
            </a:r>
            <a:endParaRPr lang="it-IT" sz="800" b="0" dirty="0" smtClean="0"/>
          </a:p>
          <a:p>
            <a:pPr>
              <a:lnSpc>
                <a:spcPct val="150000"/>
              </a:lnSpc>
              <a:defRPr/>
            </a:pPr>
            <a:endParaRPr lang="it-IT" sz="8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Zukunft">
  <a:themeElements>
    <a:clrScheme name="GSI-Zukun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I-Zukun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I-Zukun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GSI-Zukunft</Template>
  <TotalTime>0</TotalTime>
  <Words>2030</Words>
  <Application>Microsoft Office PowerPoint</Application>
  <PresentationFormat>Bildschirmpräsentation (4:3)</PresentationFormat>
  <Paragraphs>542</Paragraphs>
  <Slides>44</Slides>
  <Notes>24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6" baseType="lpstr">
      <vt:lpstr>GSI-Zukunft</vt:lpstr>
      <vt:lpstr>Equation</vt:lpstr>
      <vt:lpstr>PowerPoint-Präsentation</vt:lpstr>
      <vt:lpstr>Um was geht’s?</vt:lpstr>
      <vt:lpstr>UNILAC Strahldiagnose</vt:lpstr>
      <vt:lpstr>UNILAC Strahldiagnose</vt:lpstr>
      <vt:lpstr>UNILAC Strahldiagnose</vt:lpstr>
      <vt:lpstr>AC Transformatoren (Trafos)</vt:lpstr>
      <vt:lpstr>AC Transformatoren (Trafos)</vt:lpstr>
      <vt:lpstr>AC Transformatoren (Trafos)</vt:lpstr>
      <vt:lpstr>AC Transformatoren (Trafos)</vt:lpstr>
      <vt:lpstr>AC Transformatoren (Trafos)</vt:lpstr>
      <vt:lpstr>AC Transformatoren (Trafos)</vt:lpstr>
      <vt:lpstr>AC Transformatoren (Trafos)</vt:lpstr>
      <vt:lpstr>Faraday Cups (FCs, Tassen)</vt:lpstr>
      <vt:lpstr>UNILAC Strahldiagnose</vt:lpstr>
      <vt:lpstr>PowerPoint-Präsentation</vt:lpstr>
      <vt:lpstr>Secondary Electron EMission Grids SEM-Grids</vt:lpstr>
      <vt:lpstr>Secondary Electron EMission Grids SEM-Grids</vt:lpstr>
      <vt:lpstr>Secondary Electron EMission Grids SEM-Grids</vt:lpstr>
      <vt:lpstr>Secondary Electron EMission Grids SEM-Grids</vt:lpstr>
      <vt:lpstr>BIF- Beam Induced Fluorescence</vt:lpstr>
      <vt:lpstr>BIF- Beam Induced Fluorescence</vt:lpstr>
      <vt:lpstr>PowerPoint-Präsentation</vt:lpstr>
      <vt:lpstr>PowerPoint-Präsentation</vt:lpstr>
      <vt:lpstr>PowerPoint-Präsentation</vt:lpstr>
      <vt:lpstr>PowerPoint-Präsentation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BIF- Beam Induced Fluorescence</vt:lpstr>
      <vt:lpstr>Strahlprofil-Messung, Transversal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2016-01-12T12:17:11Z</dcterms:created>
  <dcterms:modified xsi:type="dcterms:W3CDTF">2016-01-26T13:49:41Z</dcterms:modified>
</cp:coreProperties>
</file>