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59" autoAdjust="0"/>
  </p:normalViewPr>
  <p:slideViewPr>
    <p:cSldViewPr snapToGrid="0" snapToObjects="1">
      <p:cViewPr>
        <p:scale>
          <a:sx n="100" d="100"/>
          <a:sy n="100" d="100"/>
        </p:scale>
        <p:origin x="-90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filesvi\BBE$Group\Betriebsleitung\Betriebsbilanzen\Jahresbericht\2015\Statistiken\2_Betriebsstatistik%20SAT%20und%20Vergleich%20mit%20Vorjahr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filesvi\BBE$Group\Betriebsleitung\Betriebsbilanzen\Jahresbericht\2015\Statistiken\2_Betriebsstatistik%20SAT%20und%20Vergleich%20mit%20Vorjahr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infilesvi\BBE$Group\Betriebsleitung\Betriebsbilanzen\Jahresbericht\2015\Statistiken\2_Betriebsstatistik%20SAT%20und%20Vergleich%20mit%20Vorjah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solidFill>
      <a:srgbClr val="FFFFFF"/>
    </a:solidFill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'2015'!$A$31:$A$35</c:f>
              <c:strCache>
                <c:ptCount val="5"/>
                <c:pt idx="0">
                  <c:v>Targettime (4622 h)</c:v>
                </c:pt>
                <c:pt idx="1">
                  <c:v>Retuning (49 h)</c:v>
                </c:pt>
                <c:pt idx="2">
                  <c:v>Interruption (480 h)</c:v>
                </c:pt>
                <c:pt idx="3">
                  <c:v>Ion Source Service (202 h)</c:v>
                </c:pt>
                <c:pt idx="4">
                  <c:v>Beam Setup (410 h)</c:v>
                </c:pt>
              </c:strCache>
            </c:strRef>
          </c:cat>
          <c:val>
            <c:numRef>
              <c:f>'2015'!$C$31:$C$35</c:f>
              <c:numCache>
                <c:formatCode>0</c:formatCode>
                <c:ptCount val="5"/>
                <c:pt idx="0">
                  <c:v>4622.1000000000004</c:v>
                </c:pt>
                <c:pt idx="1">
                  <c:v>49.42</c:v>
                </c:pt>
                <c:pt idx="2">
                  <c:v>480.28</c:v>
                </c:pt>
                <c:pt idx="3" formatCode="General">
                  <c:v>202.42</c:v>
                </c:pt>
                <c:pt idx="4">
                  <c:v>410.3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1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'2014'!$A$38:$A$42</c:f>
              <c:strCache>
                <c:ptCount val="5"/>
                <c:pt idx="0">
                  <c:v>Targettime (6976 h)</c:v>
                </c:pt>
                <c:pt idx="1">
                  <c:v>Retuning (58 h)</c:v>
                </c:pt>
                <c:pt idx="2">
                  <c:v>Interruption (791 h)</c:v>
                </c:pt>
                <c:pt idx="3">
                  <c:v>Ion Source Service (413 h)</c:v>
                </c:pt>
                <c:pt idx="4">
                  <c:v>Beam Setup (1024 h)</c:v>
                </c:pt>
              </c:strCache>
            </c:strRef>
          </c:cat>
          <c:val>
            <c:numRef>
              <c:f>'2014'!$C$38:$C$42</c:f>
              <c:numCache>
                <c:formatCode>0</c:formatCode>
                <c:ptCount val="5"/>
                <c:pt idx="0">
                  <c:v>6976</c:v>
                </c:pt>
                <c:pt idx="1">
                  <c:v>57.5</c:v>
                </c:pt>
                <c:pt idx="2">
                  <c:v>790.59</c:v>
                </c:pt>
                <c:pt idx="3" formatCode="General">
                  <c:v>413.08</c:v>
                </c:pt>
                <c:pt idx="4">
                  <c:v>1024.3499999999999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28.01.2016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12" name="Gruppierung 11"/>
          <p:cNvGrpSpPr/>
          <p:nvPr userDrawn="1"/>
        </p:nvGrpSpPr>
        <p:grpSpPr>
          <a:xfrm>
            <a:off x="3193470" y="150090"/>
            <a:ext cx="5615712" cy="845209"/>
            <a:chOff x="3193470" y="150090"/>
            <a:chExt cx="5615712" cy="845209"/>
          </a:xfrm>
        </p:grpSpPr>
        <p:sp>
          <p:nvSpPr>
            <p:cNvPr id="9" name="Rechteck 8"/>
            <p:cNvSpPr/>
            <p:nvPr userDrawn="1"/>
          </p:nvSpPr>
          <p:spPr>
            <a:xfrm>
              <a:off x="7031182" y="150090"/>
              <a:ext cx="1778000" cy="56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 userDrawn="1"/>
          </p:nvSpPr>
          <p:spPr>
            <a:xfrm>
              <a:off x="3193470" y="595189"/>
              <a:ext cx="5530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000" dirty="0" smtClean="0">
                  <a:solidFill>
                    <a:srgbClr val="333333"/>
                  </a:solidFill>
                  <a:latin typeface="Arial"/>
                  <a:cs typeface="Arial"/>
                </a:rPr>
                <a:t>GSI Helmholtzzentrum für Schwerionenforschung GmbH</a:t>
              </a:r>
            </a:p>
            <a:p>
              <a:pPr algn="r"/>
              <a:endParaRPr lang="de-DE" sz="1000" dirty="0">
                <a:solidFill>
                  <a:srgbClr val="333333"/>
                </a:solidFill>
                <a:latin typeface="Arial"/>
                <a:cs typeface="Arial"/>
              </a:endParaRPr>
            </a:p>
          </p:txBody>
        </p:sp>
        <p:pic>
          <p:nvPicPr>
            <p:cNvPr id="10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7965" y="178975"/>
              <a:ext cx="1349516" cy="449839"/>
            </a:xfrm>
            <a:prstGeom prst="rect">
              <a:avLst/>
            </a:prstGeom>
          </p:spPr>
        </p:pic>
      </p:grp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20368"/>
            <a:ext cx="3780832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6242342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399" y="6560611"/>
            <a:ext cx="2895600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Operators Workshop</a:t>
            </a:r>
            <a:br>
              <a:rPr lang="de-DE" dirty="0" smtClean="0"/>
            </a:br>
            <a:r>
              <a:rPr lang="de-DE" dirty="0" smtClean="0"/>
              <a:t>2016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Stephan Reimann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01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0017"/>
            <a:ext cx="6242342" cy="807330"/>
          </a:xfrm>
        </p:spPr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Rückblick auf die Strahlzeit 2015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Workshop 2016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Über die Vorträge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8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0017"/>
            <a:ext cx="6242342" cy="807330"/>
          </a:xfrm>
        </p:spPr>
        <p:txBody>
          <a:bodyPr>
            <a:normAutofit/>
          </a:bodyPr>
          <a:lstStyle/>
          <a:p>
            <a:r>
              <a:rPr lang="de-DE" dirty="0" smtClean="0"/>
              <a:t>Rückblick Strahlzeit 2015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457200" y="1356702"/>
            <a:ext cx="6910931" cy="2585323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UNILAC-Betrieb, max. </a:t>
            </a:r>
            <a:r>
              <a:rPr lang="de-DE" dirty="0" smtClean="0"/>
              <a:t>2-Strahl-Betrieb, geringe Anforderungen</a:t>
            </a:r>
            <a:endParaRPr lang="de-DE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388 Schichten mit 2 Personen pro Schicht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„ruhige“ Strahlzeit + hohe Effektivität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dirty="0" smtClean="0"/>
              <a:t>wenige Stressmomente für die Betriebsmannschaft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viele zufriedene </a:t>
            </a:r>
            <a:r>
              <a:rPr lang="de-DE" dirty="0"/>
              <a:t>Experimentatoren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dirty="0" smtClean="0"/>
          </a:p>
          <a:p>
            <a:pPr algn="l"/>
            <a:r>
              <a:rPr lang="de-DE" dirty="0" smtClean="0">
                <a:sym typeface="Wingdings" panose="05000000000000000000" pitchFamily="2" charset="2"/>
              </a:rPr>
              <a:t>Hauptursachen für Unterbrechungen: HF</a:t>
            </a:r>
          </a:p>
          <a:p>
            <a:pPr algn="l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 smtClean="0">
                <a:sym typeface="Wingdings" panose="05000000000000000000" pitchFamily="2" charset="2"/>
              </a:rPr>
              <a:t>Technischer Zustand</a:t>
            </a:r>
            <a:r>
              <a:rPr lang="de-DE" dirty="0" smtClean="0">
                <a:sym typeface="Wingdings" panose="05000000000000000000" pitchFamily="2" charset="2"/>
              </a:rPr>
              <a:t>/ Alter der Anlage</a:t>
            </a:r>
          </a:p>
          <a:p>
            <a:pPr algn="l"/>
            <a:r>
              <a:rPr lang="de-DE" dirty="0">
                <a:sym typeface="Wingdings" panose="05000000000000000000" pitchFamily="2" charset="2"/>
              </a:rPr>
              <a:t>	</a:t>
            </a:r>
            <a:r>
              <a:rPr lang="de-DE" dirty="0" smtClean="0">
                <a:sym typeface="Wingdings" panose="05000000000000000000" pitchFamily="2" charset="2"/>
              </a:rPr>
              <a:t>Personal </a:t>
            </a:r>
            <a:r>
              <a:rPr lang="de-DE" smtClean="0">
                <a:sym typeface="Wingdings" panose="05000000000000000000" pitchFamily="2" charset="2"/>
              </a:rPr>
              <a:t>an </a:t>
            </a:r>
            <a:r>
              <a:rPr lang="de-DE" smtClean="0">
                <a:sym typeface="Wingdings" panose="05000000000000000000" pitchFamily="2" charset="2"/>
              </a:rPr>
              <a:t>Belastungsgrenze)</a:t>
            </a:r>
            <a:endParaRPr lang="de-DE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455666"/>
              </p:ext>
            </p:extLst>
          </p:nvPr>
        </p:nvGraphicFramePr>
        <p:xfrm>
          <a:off x="6837473" y="2190750"/>
          <a:ext cx="2058907" cy="188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5572125" y="5362574"/>
            <a:ext cx="697627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2015</a:t>
            </a:r>
            <a:endParaRPr lang="en-GB" dirty="0" smtClean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24725" y="3314700"/>
            <a:ext cx="697627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 smtClean="0">
                <a:solidFill>
                  <a:schemeClr val="bg1"/>
                </a:solidFill>
              </a:rPr>
              <a:t>2014</a:t>
            </a:r>
            <a:endParaRPr lang="en-GB" dirty="0" smtClean="0">
              <a:solidFill>
                <a:schemeClr val="bg1"/>
              </a:solidFill>
            </a:endParaRPr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6400800" y="3771900"/>
            <a:ext cx="1272739" cy="1123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483574783"/>
              </p:ext>
            </p:extLst>
          </p:nvPr>
        </p:nvGraphicFramePr>
        <p:xfrm>
          <a:off x="3946816" y="4210050"/>
          <a:ext cx="5197184" cy="236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Diagramm 12"/>
          <p:cNvGraphicFramePr/>
          <p:nvPr>
            <p:extLst>
              <p:ext uri="{D42A27DB-BD31-4B8C-83A1-F6EECF244321}">
                <p14:modId xmlns:p14="http://schemas.microsoft.com/office/powerpoint/2010/main" val="3027946857"/>
              </p:ext>
            </p:extLst>
          </p:nvPr>
        </p:nvGraphicFramePr>
        <p:xfrm>
          <a:off x="5959068" y="1986000"/>
          <a:ext cx="3607673" cy="2085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990600" y="4808576"/>
            <a:ext cx="2447925" cy="92333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b="1" dirty="0" smtClean="0"/>
              <a:t>Eure Meinung</a:t>
            </a:r>
          </a:p>
          <a:p>
            <a:pPr algn="l"/>
            <a:r>
              <a:rPr lang="de-DE" dirty="0" smtClean="0"/>
              <a:t>Was war gut?</a:t>
            </a:r>
          </a:p>
          <a:p>
            <a:pPr algn="l"/>
            <a:r>
              <a:rPr lang="de-DE" dirty="0"/>
              <a:t>W</a:t>
            </a:r>
            <a:r>
              <a:rPr lang="de-DE" dirty="0" smtClean="0"/>
              <a:t>as geht besser?</a:t>
            </a:r>
            <a:endParaRPr lang="en-GB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7429500" y="3203361"/>
            <a:ext cx="697627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 smtClean="0"/>
              <a:t>2014</a:t>
            </a:r>
            <a:endParaRPr lang="en-GB" dirty="0" smtClean="0"/>
          </a:p>
        </p:txBody>
      </p:sp>
      <p:sp>
        <p:nvSpPr>
          <p:cNvPr id="14" name="Textfeld 13"/>
          <p:cNvSpPr txBox="1"/>
          <p:nvPr/>
        </p:nvSpPr>
        <p:spPr>
          <a:xfrm>
            <a:off x="5261441" y="5528190"/>
            <a:ext cx="697627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 smtClean="0"/>
              <a:t>2015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339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Workshop </a:t>
            </a:r>
            <a:r>
              <a:rPr lang="de-DE" dirty="0" smtClean="0"/>
              <a:t>2016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Zielgruppe:</a:t>
            </a:r>
          </a:p>
          <a:p>
            <a:pPr lvl="1"/>
            <a:r>
              <a:rPr lang="de-DE" dirty="0"/>
              <a:t>Operateure </a:t>
            </a:r>
            <a:r>
              <a:rPr lang="de-DE" dirty="0" smtClean="0"/>
              <a:t>und Schichtleiter! aber auch „neue“ </a:t>
            </a:r>
            <a:r>
              <a:rPr lang="de-DE" dirty="0"/>
              <a:t>Mitarbeiter im Beschleunigerbereich </a:t>
            </a:r>
            <a:r>
              <a:rPr lang="de-DE" dirty="0" smtClean="0"/>
              <a:t>die keine Experten der Beschleunigerphysik sind, aber dem Betrieb zuarbeiten</a:t>
            </a:r>
            <a:endParaRPr lang="en-GB" dirty="0"/>
          </a:p>
          <a:p>
            <a:r>
              <a:rPr lang="de-DE" dirty="0" smtClean="0"/>
              <a:t>Ziele:</a:t>
            </a:r>
          </a:p>
          <a:p>
            <a:pPr lvl="1"/>
            <a:r>
              <a:rPr lang="de-DE" dirty="0" smtClean="0"/>
              <a:t>Bündelung der obligatorischen Sicherheitsbelehrungen und Betriebsanweisungen für das Betriebspersonal</a:t>
            </a:r>
          </a:p>
          <a:p>
            <a:pPr lvl="1"/>
            <a:r>
              <a:rPr lang="de-DE" dirty="0" smtClean="0"/>
              <a:t>Einführung bzw. Auffrischung des theoretischen Wissens über Beschleuniger und Beschleunigerphysik unter Verwendung anwendungsnaher </a:t>
            </a:r>
            <a:r>
              <a:rPr lang="de-DE" dirty="0"/>
              <a:t>Beispiele</a:t>
            </a:r>
            <a:r>
              <a:rPr lang="de-DE" dirty="0" smtClean="0"/>
              <a:t> mit GSI-Bezug</a:t>
            </a:r>
          </a:p>
          <a:p>
            <a:pPr lvl="1"/>
            <a:r>
              <a:rPr lang="de-DE" dirty="0" smtClean="0"/>
              <a:t>2. Standbein für dualen </a:t>
            </a:r>
            <a:r>
              <a:rPr lang="de-DE" dirty="0" err="1" smtClean="0"/>
              <a:t>Operateursausbildung</a:t>
            </a:r>
            <a:r>
              <a:rPr lang="de-DE" dirty="0" smtClean="0"/>
              <a:t>/-Einarbeitung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soziale Komponente</a:t>
            </a:r>
          </a:p>
        </p:txBody>
      </p:sp>
    </p:spTree>
    <p:extLst>
      <p:ext uri="{BB962C8B-B14F-4D97-AF65-F5344CB8AC3E}">
        <p14:creationId xmlns:p14="http://schemas.microsoft.com/office/powerpoint/2010/main" val="25439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Überblick über die </a:t>
            </a:r>
            <a:r>
              <a:rPr lang="de-DE" dirty="0" smtClean="0"/>
              <a:t>Vorträge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Allgemein</a:t>
            </a:r>
          </a:p>
          <a:p>
            <a:pPr lvl="1"/>
            <a:r>
              <a:rPr lang="de-DE" dirty="0" smtClean="0"/>
              <a:t>Allgemeine Einführung in Beschleuniger</a:t>
            </a:r>
          </a:p>
          <a:p>
            <a:pPr lvl="1"/>
            <a:r>
              <a:rPr lang="de-DE" dirty="0" smtClean="0"/>
              <a:t>Die Experimente an der GSI 2016</a:t>
            </a:r>
          </a:p>
          <a:p>
            <a:r>
              <a:rPr lang="de-DE" dirty="0" smtClean="0"/>
              <a:t>Theoretisch</a:t>
            </a:r>
          </a:p>
          <a:p>
            <a:pPr lvl="1"/>
            <a:r>
              <a:rPr lang="de-DE" dirty="0" smtClean="0"/>
              <a:t>Einführung in Beschleunigerphysik</a:t>
            </a:r>
          </a:p>
          <a:p>
            <a:pPr lvl="1"/>
            <a:r>
              <a:rPr lang="de-DE" dirty="0" smtClean="0"/>
              <a:t>transversale Dynamik</a:t>
            </a:r>
          </a:p>
          <a:p>
            <a:pPr lvl="1"/>
            <a:r>
              <a:rPr lang="de-DE" dirty="0" smtClean="0"/>
              <a:t>longitudinale Dynamik</a:t>
            </a:r>
          </a:p>
          <a:p>
            <a:pPr lvl="1"/>
            <a:r>
              <a:rPr lang="de-DE" dirty="0" smtClean="0"/>
              <a:t>Emittanz</a:t>
            </a:r>
          </a:p>
          <a:p>
            <a:pPr lvl="1"/>
            <a:r>
              <a:rPr lang="de-DE" dirty="0" smtClean="0"/>
              <a:t>Vakuum</a:t>
            </a:r>
          </a:p>
          <a:p>
            <a:r>
              <a:rPr lang="de-DE" dirty="0" smtClean="0"/>
              <a:t>Praxisnah, GSI-spezifisch</a:t>
            </a:r>
          </a:p>
          <a:p>
            <a:pPr lvl="1"/>
            <a:r>
              <a:rPr lang="de-DE" dirty="0" smtClean="0"/>
              <a:t>Strahldiagnose an UNILAC und SIS18</a:t>
            </a:r>
          </a:p>
          <a:p>
            <a:pPr lvl="1"/>
            <a:r>
              <a:rPr lang="de-DE" dirty="0" smtClean="0"/>
              <a:t>TK-Einstellung Einschuss ins SIS18</a:t>
            </a:r>
          </a:p>
          <a:p>
            <a:pPr lvl="1"/>
            <a:r>
              <a:rPr lang="de-DE" dirty="0" smtClean="0"/>
              <a:t>Ionenquellen</a:t>
            </a:r>
          </a:p>
          <a:p>
            <a:pPr lvl="1"/>
            <a:r>
              <a:rPr lang="de-DE" dirty="0" smtClean="0"/>
              <a:t>Strahlenschutz</a:t>
            </a:r>
          </a:p>
          <a:p>
            <a:pPr lvl="1"/>
            <a:r>
              <a:rPr lang="de-DE" dirty="0" smtClean="0"/>
              <a:t>Kontrollsystem UNILAC</a:t>
            </a:r>
          </a:p>
          <a:p>
            <a:pPr lvl="1"/>
            <a:r>
              <a:rPr lang="de-DE" dirty="0" smtClean="0"/>
              <a:t>Kontrollsystem SIS18 (heute und morgen)</a:t>
            </a:r>
          </a:p>
          <a:p>
            <a:pPr lvl="1"/>
            <a:r>
              <a:rPr lang="de-DE" dirty="0" smtClean="0"/>
              <a:t>Strahlkühlung</a:t>
            </a:r>
          </a:p>
          <a:p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6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182</Words>
  <Application>Microsoft Office PowerPoint</Application>
  <PresentationFormat>Bildschirmpräsentation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gsi-folienmaster-2014-II</vt:lpstr>
      <vt:lpstr>Operators Workshop 2016</vt:lpstr>
      <vt:lpstr>Outline</vt:lpstr>
      <vt:lpstr>Rückblick Strahlzeit 2015</vt:lpstr>
      <vt:lpstr>Workshop 2016</vt:lpstr>
      <vt:lpstr>Überblick über die Vorträge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 Reimann</dc:creator>
  <cp:lastModifiedBy>Stephan Reimann</cp:lastModifiedBy>
  <cp:revision>21</cp:revision>
  <dcterms:created xsi:type="dcterms:W3CDTF">2016-01-04T12:18:38Z</dcterms:created>
  <dcterms:modified xsi:type="dcterms:W3CDTF">2016-01-28T15:45:16Z</dcterms:modified>
</cp:coreProperties>
</file>