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handoutMasterIdLst>
    <p:handoutMasterId r:id="rId59"/>
  </p:handoutMasterIdLst>
  <p:sldIdLst>
    <p:sldId id="421" r:id="rId2"/>
    <p:sldId id="424" r:id="rId3"/>
    <p:sldId id="433" r:id="rId4"/>
    <p:sldId id="468" r:id="rId5"/>
    <p:sldId id="435" r:id="rId6"/>
    <p:sldId id="439" r:id="rId7"/>
    <p:sldId id="473" r:id="rId8"/>
    <p:sldId id="442" r:id="rId9"/>
    <p:sldId id="437" r:id="rId10"/>
    <p:sldId id="432" r:id="rId11"/>
    <p:sldId id="470" r:id="rId12"/>
    <p:sldId id="461" r:id="rId13"/>
    <p:sldId id="456" r:id="rId14"/>
    <p:sldId id="443" r:id="rId15"/>
    <p:sldId id="448" r:id="rId16"/>
    <p:sldId id="444" r:id="rId17"/>
    <p:sldId id="499" r:id="rId18"/>
    <p:sldId id="497" r:id="rId19"/>
    <p:sldId id="504" r:id="rId20"/>
    <p:sldId id="452" r:id="rId21"/>
    <p:sldId id="455" r:id="rId22"/>
    <p:sldId id="445" r:id="rId23"/>
    <p:sldId id="446" r:id="rId24"/>
    <p:sldId id="535" r:id="rId25"/>
    <p:sldId id="501" r:id="rId26"/>
    <p:sldId id="453" r:id="rId27"/>
    <p:sldId id="490" r:id="rId28"/>
    <p:sldId id="488" r:id="rId29"/>
    <p:sldId id="466" r:id="rId30"/>
    <p:sldId id="467" r:id="rId31"/>
    <p:sldId id="425" r:id="rId32"/>
    <p:sldId id="457" r:id="rId33"/>
    <p:sldId id="462" r:id="rId34"/>
    <p:sldId id="464" r:id="rId35"/>
    <p:sldId id="465" r:id="rId36"/>
    <p:sldId id="485" r:id="rId37"/>
    <p:sldId id="486" r:id="rId38"/>
    <p:sldId id="536" r:id="rId39"/>
    <p:sldId id="537" r:id="rId40"/>
    <p:sldId id="538" r:id="rId41"/>
    <p:sldId id="539" r:id="rId42"/>
    <p:sldId id="541" r:id="rId43"/>
    <p:sldId id="540" r:id="rId44"/>
    <p:sldId id="543" r:id="rId45"/>
    <p:sldId id="542" r:id="rId46"/>
    <p:sldId id="544" r:id="rId47"/>
    <p:sldId id="534" r:id="rId48"/>
    <p:sldId id="525" r:id="rId49"/>
    <p:sldId id="528" r:id="rId50"/>
    <p:sldId id="524" r:id="rId51"/>
    <p:sldId id="530" r:id="rId52"/>
    <p:sldId id="531" r:id="rId53"/>
    <p:sldId id="532" r:id="rId54"/>
    <p:sldId id="533" r:id="rId55"/>
    <p:sldId id="529" r:id="rId56"/>
    <p:sldId id="478" r:id="rId57"/>
  </p:sldIdLst>
  <p:sldSz cx="9144000" cy="6858000" type="screen4x3"/>
  <p:notesSz cx="7099300" cy="10234613"/>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CC00"/>
    <a:srgbClr val="FF33CC"/>
    <a:srgbClr val="33CCCC"/>
    <a:srgbClr val="99FF33"/>
    <a:srgbClr val="FFCC66"/>
    <a:srgbClr val="6699FF"/>
    <a:srgbClr val="FFCCFF"/>
    <a:srgbClr val="FFFF99"/>
    <a:srgbClr val="FFFF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6" autoAdjust="0"/>
    <p:restoredTop sz="94693" autoAdjust="0"/>
  </p:normalViewPr>
  <p:slideViewPr>
    <p:cSldViewPr snapToGrid="0">
      <p:cViewPr>
        <p:scale>
          <a:sx n="70" d="100"/>
          <a:sy n="70" d="100"/>
        </p:scale>
        <p:origin x="-140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5784"/>
    </p:cViewPr>
  </p:sorterViewPr>
  <p:notesViewPr>
    <p:cSldViewPr snapToGrid="0">
      <p:cViewPr varScale="1">
        <p:scale>
          <a:sx n="40" d="100"/>
          <a:sy n="40" d="100"/>
        </p:scale>
        <p:origin x="-1072" y="-12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91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t" anchorCtr="0" compatLnSpc="1">
            <a:prstTxWarp prst="textNoShape">
              <a:avLst/>
            </a:prstTxWarp>
          </a:bodyPr>
          <a:lstStyle>
            <a:lvl1pPr defTabSz="990248">
              <a:defRPr sz="1300" smtClean="0">
                <a:latin typeface="Times" pitchFamily="18" charset="0"/>
              </a:defRPr>
            </a:lvl1pPr>
          </a:lstStyle>
          <a:p>
            <a:pPr>
              <a:defRPr/>
            </a:pPr>
            <a:endParaRPr lang="de-DE" altLang="de-DE"/>
          </a:p>
        </p:txBody>
      </p:sp>
      <p:sp>
        <p:nvSpPr>
          <p:cNvPr id="6147" name="Rectangle 3"/>
          <p:cNvSpPr>
            <a:spLocks noGrp="1" noChangeArrowheads="1"/>
          </p:cNvSpPr>
          <p:nvPr>
            <p:ph type="dt" sz="quarter" idx="1"/>
          </p:nvPr>
        </p:nvSpPr>
        <p:spPr bwMode="auto">
          <a:xfrm>
            <a:off x="4022384" y="0"/>
            <a:ext cx="3076916"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t" anchorCtr="0" compatLnSpc="1">
            <a:prstTxWarp prst="textNoShape">
              <a:avLst/>
            </a:prstTxWarp>
          </a:bodyPr>
          <a:lstStyle>
            <a:lvl1pPr algn="r" defTabSz="990248">
              <a:defRPr sz="1300" smtClean="0">
                <a:latin typeface="Times" pitchFamily="18" charset="0"/>
              </a:defRPr>
            </a:lvl1pPr>
          </a:lstStyle>
          <a:p>
            <a:pPr>
              <a:defRPr/>
            </a:pPr>
            <a:endParaRPr lang="de-DE" altLang="de-DE"/>
          </a:p>
        </p:txBody>
      </p:sp>
      <p:sp>
        <p:nvSpPr>
          <p:cNvPr id="6148" name="Rectangle 4"/>
          <p:cNvSpPr>
            <a:spLocks noGrp="1" noChangeArrowheads="1"/>
          </p:cNvSpPr>
          <p:nvPr>
            <p:ph type="ftr" sz="quarter" idx="2"/>
          </p:nvPr>
        </p:nvSpPr>
        <p:spPr bwMode="auto">
          <a:xfrm>
            <a:off x="0" y="9722882"/>
            <a:ext cx="307691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b" anchorCtr="0" compatLnSpc="1">
            <a:prstTxWarp prst="textNoShape">
              <a:avLst/>
            </a:prstTxWarp>
          </a:bodyPr>
          <a:lstStyle>
            <a:lvl1pPr defTabSz="990248">
              <a:defRPr sz="1300" smtClean="0">
                <a:latin typeface="Times" pitchFamily="18" charset="0"/>
              </a:defRPr>
            </a:lvl1pPr>
          </a:lstStyle>
          <a:p>
            <a:pPr>
              <a:defRPr/>
            </a:pPr>
            <a:endParaRPr lang="de-DE" altLang="de-DE"/>
          </a:p>
        </p:txBody>
      </p:sp>
      <p:sp>
        <p:nvSpPr>
          <p:cNvPr id="6149" name="Rectangle 5"/>
          <p:cNvSpPr>
            <a:spLocks noGrp="1" noChangeArrowheads="1"/>
          </p:cNvSpPr>
          <p:nvPr>
            <p:ph type="sldNum" sz="quarter" idx="3"/>
          </p:nvPr>
        </p:nvSpPr>
        <p:spPr bwMode="auto">
          <a:xfrm>
            <a:off x="4022384" y="9722882"/>
            <a:ext cx="3076916"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b" anchorCtr="0" compatLnSpc="1">
            <a:prstTxWarp prst="textNoShape">
              <a:avLst/>
            </a:prstTxWarp>
          </a:bodyPr>
          <a:lstStyle>
            <a:lvl1pPr algn="r" defTabSz="990248">
              <a:defRPr sz="1300" smtClean="0">
                <a:latin typeface="Times" pitchFamily="18" charset="0"/>
              </a:defRPr>
            </a:lvl1pPr>
          </a:lstStyle>
          <a:p>
            <a:pPr>
              <a:defRPr/>
            </a:pPr>
            <a:fld id="{A56D82D6-79FD-40DA-B928-7F120ED8B232}" type="slidenum">
              <a:rPr lang="de-DE" altLang="de-DE"/>
              <a:pPr>
                <a:defRPr/>
              </a:pPr>
              <a:t>‹Nr.›</a:t>
            </a:fld>
            <a:endParaRPr lang="de-DE" altLang="de-DE"/>
          </a:p>
        </p:txBody>
      </p:sp>
    </p:spTree>
    <p:extLst>
      <p:ext uri="{BB962C8B-B14F-4D97-AF65-F5344CB8AC3E}">
        <p14:creationId xmlns:p14="http://schemas.microsoft.com/office/powerpoint/2010/main" val="1319338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691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t" anchorCtr="0" compatLnSpc="1">
            <a:prstTxWarp prst="textNoShape">
              <a:avLst/>
            </a:prstTxWarp>
          </a:bodyPr>
          <a:lstStyle>
            <a:lvl1pPr defTabSz="990248">
              <a:defRPr sz="1300" smtClean="0">
                <a:latin typeface="Times" pitchFamily="18" charset="0"/>
              </a:defRPr>
            </a:lvl1pPr>
          </a:lstStyle>
          <a:p>
            <a:pPr>
              <a:defRPr/>
            </a:pPr>
            <a:endParaRPr lang="de-DE" altLang="de-DE"/>
          </a:p>
        </p:txBody>
      </p:sp>
      <p:sp>
        <p:nvSpPr>
          <p:cNvPr id="8195" name="Rectangle 3"/>
          <p:cNvSpPr>
            <a:spLocks noGrp="1" noChangeArrowheads="1"/>
          </p:cNvSpPr>
          <p:nvPr>
            <p:ph type="dt" idx="1"/>
          </p:nvPr>
        </p:nvSpPr>
        <p:spPr bwMode="auto">
          <a:xfrm>
            <a:off x="4022384" y="0"/>
            <a:ext cx="3076916"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t" anchorCtr="0" compatLnSpc="1">
            <a:prstTxWarp prst="textNoShape">
              <a:avLst/>
            </a:prstTxWarp>
          </a:bodyPr>
          <a:lstStyle>
            <a:lvl1pPr algn="r" defTabSz="990248">
              <a:defRPr sz="1300" smtClean="0">
                <a:latin typeface="Times" pitchFamily="18" charset="0"/>
              </a:defRPr>
            </a:lvl1pPr>
          </a:lstStyle>
          <a:p>
            <a:pPr>
              <a:defRPr/>
            </a:pPr>
            <a:endParaRPr lang="de-DE" altLang="de-DE"/>
          </a:p>
        </p:txBody>
      </p:sp>
      <p:sp>
        <p:nvSpPr>
          <p:cNvPr id="5939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47127" y="4861441"/>
            <a:ext cx="5284666"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t" anchorCtr="0" compatLnSpc="1">
            <a:prstTxWarp prst="textNoShape">
              <a:avLst/>
            </a:prstTxWarp>
          </a:bodyPr>
          <a:lstStyle/>
          <a:p>
            <a:pPr lvl="0"/>
            <a:r>
              <a:rPr lang="de-DE" altLang="de-DE" noProof="0" smtClean="0"/>
              <a:t>Klicken Sie, um die Textformatierung des Masters zu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8198" name="Rectangle 6"/>
          <p:cNvSpPr>
            <a:spLocks noGrp="1" noChangeArrowheads="1"/>
          </p:cNvSpPr>
          <p:nvPr>
            <p:ph type="ftr" sz="quarter" idx="4"/>
          </p:nvPr>
        </p:nvSpPr>
        <p:spPr bwMode="auto">
          <a:xfrm>
            <a:off x="0" y="9722882"/>
            <a:ext cx="3076917"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b" anchorCtr="0" compatLnSpc="1">
            <a:prstTxWarp prst="textNoShape">
              <a:avLst/>
            </a:prstTxWarp>
          </a:bodyPr>
          <a:lstStyle>
            <a:lvl1pPr defTabSz="990248">
              <a:defRPr sz="1300" smtClean="0">
                <a:latin typeface="Times" pitchFamily="18" charset="0"/>
              </a:defRPr>
            </a:lvl1pPr>
          </a:lstStyle>
          <a:p>
            <a:pPr>
              <a:defRPr/>
            </a:pPr>
            <a:endParaRPr lang="de-DE" altLang="de-DE"/>
          </a:p>
        </p:txBody>
      </p:sp>
      <p:sp>
        <p:nvSpPr>
          <p:cNvPr id="8199" name="Rectangle 7"/>
          <p:cNvSpPr>
            <a:spLocks noGrp="1" noChangeArrowheads="1"/>
          </p:cNvSpPr>
          <p:nvPr>
            <p:ph type="sldNum" sz="quarter" idx="5"/>
          </p:nvPr>
        </p:nvSpPr>
        <p:spPr bwMode="auto">
          <a:xfrm>
            <a:off x="4022384" y="9722882"/>
            <a:ext cx="3076916"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31" tIns="49515" rIns="99031" bIns="49515" numCol="1" anchor="b" anchorCtr="0" compatLnSpc="1">
            <a:prstTxWarp prst="textNoShape">
              <a:avLst/>
            </a:prstTxWarp>
          </a:bodyPr>
          <a:lstStyle>
            <a:lvl1pPr algn="r" defTabSz="990248">
              <a:defRPr sz="1300" smtClean="0">
                <a:latin typeface="Times" pitchFamily="18" charset="0"/>
              </a:defRPr>
            </a:lvl1pPr>
          </a:lstStyle>
          <a:p>
            <a:pPr>
              <a:defRPr/>
            </a:pPr>
            <a:fld id="{79461854-12A4-49A8-A81F-D4EBAD3886DC}" type="slidenum">
              <a:rPr lang="de-DE" altLang="de-DE"/>
              <a:pPr>
                <a:defRPr/>
              </a:pPr>
              <a:t>‹Nr.›</a:t>
            </a:fld>
            <a:endParaRPr lang="de-DE" altLang="de-DE"/>
          </a:p>
        </p:txBody>
      </p:sp>
    </p:spTree>
    <p:extLst>
      <p:ext uri="{BB962C8B-B14F-4D97-AF65-F5344CB8AC3E}">
        <p14:creationId xmlns:p14="http://schemas.microsoft.com/office/powerpoint/2010/main" val="36715466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90248">
              <a:defRPr sz="2500">
                <a:solidFill>
                  <a:schemeClr val="tx1"/>
                </a:solidFill>
                <a:latin typeface="Arial" charset="0"/>
              </a:defRPr>
            </a:lvl1pPr>
            <a:lvl2pPr marL="771108" indent="-296580" defTabSz="990248">
              <a:defRPr sz="2500">
                <a:solidFill>
                  <a:schemeClr val="tx1"/>
                </a:solidFill>
                <a:latin typeface="Arial" charset="0"/>
              </a:defRPr>
            </a:lvl2pPr>
            <a:lvl3pPr marL="1186320" indent="-237264" defTabSz="990248">
              <a:defRPr sz="2500">
                <a:solidFill>
                  <a:schemeClr val="tx1"/>
                </a:solidFill>
                <a:latin typeface="Arial" charset="0"/>
              </a:defRPr>
            </a:lvl3pPr>
            <a:lvl4pPr marL="1660848" indent="-237264" defTabSz="990248">
              <a:defRPr sz="2500">
                <a:solidFill>
                  <a:schemeClr val="tx1"/>
                </a:solidFill>
                <a:latin typeface="Arial" charset="0"/>
              </a:defRPr>
            </a:lvl4pPr>
            <a:lvl5pPr marL="2135375" indent="-237264" defTabSz="990248">
              <a:defRPr sz="2500">
                <a:solidFill>
                  <a:schemeClr val="tx1"/>
                </a:solidFill>
                <a:latin typeface="Arial" charset="0"/>
              </a:defRPr>
            </a:lvl5pPr>
            <a:lvl6pPr marL="2609903" indent="-237264" defTabSz="990248" eaLnBrk="0" fontAlgn="base" hangingPunct="0">
              <a:spcBef>
                <a:spcPct val="0"/>
              </a:spcBef>
              <a:spcAft>
                <a:spcPct val="0"/>
              </a:spcAft>
              <a:defRPr sz="2500">
                <a:solidFill>
                  <a:schemeClr val="tx1"/>
                </a:solidFill>
                <a:latin typeface="Arial" charset="0"/>
              </a:defRPr>
            </a:lvl6pPr>
            <a:lvl7pPr marL="3084431" indent="-237264" defTabSz="990248" eaLnBrk="0" fontAlgn="base" hangingPunct="0">
              <a:spcBef>
                <a:spcPct val="0"/>
              </a:spcBef>
              <a:spcAft>
                <a:spcPct val="0"/>
              </a:spcAft>
              <a:defRPr sz="2500">
                <a:solidFill>
                  <a:schemeClr val="tx1"/>
                </a:solidFill>
                <a:latin typeface="Arial" charset="0"/>
              </a:defRPr>
            </a:lvl7pPr>
            <a:lvl8pPr marL="3558959" indent="-237264" defTabSz="990248" eaLnBrk="0" fontAlgn="base" hangingPunct="0">
              <a:spcBef>
                <a:spcPct val="0"/>
              </a:spcBef>
              <a:spcAft>
                <a:spcPct val="0"/>
              </a:spcAft>
              <a:defRPr sz="2500">
                <a:solidFill>
                  <a:schemeClr val="tx1"/>
                </a:solidFill>
                <a:latin typeface="Arial" charset="0"/>
              </a:defRPr>
            </a:lvl8pPr>
            <a:lvl9pPr marL="4033487" indent="-237264" defTabSz="990248" eaLnBrk="0" fontAlgn="base" hangingPunct="0">
              <a:spcBef>
                <a:spcPct val="0"/>
              </a:spcBef>
              <a:spcAft>
                <a:spcPct val="0"/>
              </a:spcAft>
              <a:defRPr sz="2500">
                <a:solidFill>
                  <a:schemeClr val="tx1"/>
                </a:solidFill>
                <a:latin typeface="Arial" charset="0"/>
              </a:defRPr>
            </a:lvl9pPr>
          </a:lstStyle>
          <a:p>
            <a:fld id="{28C2518D-5536-47B5-9C28-21BC54859DFF}" type="slidenum">
              <a:rPr lang="de-DE" altLang="de-DE" sz="1300">
                <a:latin typeface="Times" pitchFamily="18" charset="0"/>
              </a:rPr>
              <a:pPr/>
              <a:t>1</a:t>
            </a:fld>
            <a:endParaRPr lang="de-DE" altLang="de-DE" sz="1300">
              <a:latin typeface="Times" pitchFamily="18" charset="0"/>
            </a:endParaRPr>
          </a:p>
        </p:txBody>
      </p:sp>
      <p:sp>
        <p:nvSpPr>
          <p:cNvPr id="60419" name="Rectangle 2"/>
          <p:cNvSpPr>
            <a:spLocks noGrp="1" noRot="1" noChangeAspect="1" noChangeArrowheads="1" noTextEdit="1"/>
          </p:cNvSpPr>
          <p:nvPr>
            <p:ph type="sldImg"/>
          </p:nvPr>
        </p:nvSpPr>
        <p:spPr>
          <a:xfrm>
            <a:off x="1038225" y="790575"/>
            <a:ext cx="5059363" cy="3794125"/>
          </a:xfrm>
          <a:ln/>
        </p:spPr>
      </p:sp>
      <p:sp>
        <p:nvSpPr>
          <p:cNvPr id="60420" name="Rectangle 3"/>
          <p:cNvSpPr>
            <a:spLocks noGrp="1" noChangeArrowheads="1"/>
          </p:cNvSpPr>
          <p:nvPr>
            <p:ph type="body" idx="1"/>
          </p:nvPr>
        </p:nvSpPr>
        <p:spPr>
          <a:xfrm>
            <a:off x="962055" y="4899166"/>
            <a:ext cx="5211682" cy="4584253"/>
          </a:xfrm>
          <a:noFill/>
        </p:spPr>
        <p:txBody>
          <a:bodyPr/>
          <a:lstStyle/>
          <a:p>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90248">
              <a:defRPr sz="2500">
                <a:solidFill>
                  <a:schemeClr val="tx1"/>
                </a:solidFill>
                <a:latin typeface="Arial" charset="0"/>
              </a:defRPr>
            </a:lvl1pPr>
            <a:lvl2pPr marL="771108" indent="-296580" defTabSz="990248">
              <a:defRPr sz="2500">
                <a:solidFill>
                  <a:schemeClr val="tx1"/>
                </a:solidFill>
                <a:latin typeface="Arial" charset="0"/>
              </a:defRPr>
            </a:lvl2pPr>
            <a:lvl3pPr marL="1186320" indent="-237264" defTabSz="990248">
              <a:defRPr sz="2500">
                <a:solidFill>
                  <a:schemeClr val="tx1"/>
                </a:solidFill>
                <a:latin typeface="Arial" charset="0"/>
              </a:defRPr>
            </a:lvl3pPr>
            <a:lvl4pPr marL="1660848" indent="-237264" defTabSz="990248">
              <a:defRPr sz="2500">
                <a:solidFill>
                  <a:schemeClr val="tx1"/>
                </a:solidFill>
                <a:latin typeface="Arial" charset="0"/>
              </a:defRPr>
            </a:lvl4pPr>
            <a:lvl5pPr marL="2135375" indent="-237264" defTabSz="990248">
              <a:defRPr sz="2500">
                <a:solidFill>
                  <a:schemeClr val="tx1"/>
                </a:solidFill>
                <a:latin typeface="Arial" charset="0"/>
              </a:defRPr>
            </a:lvl5pPr>
            <a:lvl6pPr marL="2609903" indent="-237264" defTabSz="990248" eaLnBrk="0" fontAlgn="base" hangingPunct="0">
              <a:spcBef>
                <a:spcPct val="0"/>
              </a:spcBef>
              <a:spcAft>
                <a:spcPct val="0"/>
              </a:spcAft>
              <a:defRPr sz="2500">
                <a:solidFill>
                  <a:schemeClr val="tx1"/>
                </a:solidFill>
                <a:latin typeface="Arial" charset="0"/>
              </a:defRPr>
            </a:lvl6pPr>
            <a:lvl7pPr marL="3084431" indent="-237264" defTabSz="990248" eaLnBrk="0" fontAlgn="base" hangingPunct="0">
              <a:spcBef>
                <a:spcPct val="0"/>
              </a:spcBef>
              <a:spcAft>
                <a:spcPct val="0"/>
              </a:spcAft>
              <a:defRPr sz="2500">
                <a:solidFill>
                  <a:schemeClr val="tx1"/>
                </a:solidFill>
                <a:latin typeface="Arial" charset="0"/>
              </a:defRPr>
            </a:lvl7pPr>
            <a:lvl8pPr marL="3558959" indent="-237264" defTabSz="990248" eaLnBrk="0" fontAlgn="base" hangingPunct="0">
              <a:spcBef>
                <a:spcPct val="0"/>
              </a:spcBef>
              <a:spcAft>
                <a:spcPct val="0"/>
              </a:spcAft>
              <a:defRPr sz="2500">
                <a:solidFill>
                  <a:schemeClr val="tx1"/>
                </a:solidFill>
                <a:latin typeface="Arial" charset="0"/>
              </a:defRPr>
            </a:lvl8pPr>
            <a:lvl9pPr marL="4033487" indent="-237264" defTabSz="990248" eaLnBrk="0" fontAlgn="base" hangingPunct="0">
              <a:spcBef>
                <a:spcPct val="0"/>
              </a:spcBef>
              <a:spcAft>
                <a:spcPct val="0"/>
              </a:spcAft>
              <a:defRPr sz="2500">
                <a:solidFill>
                  <a:schemeClr val="tx1"/>
                </a:solidFill>
                <a:latin typeface="Arial" charset="0"/>
              </a:defRPr>
            </a:lvl9pPr>
          </a:lstStyle>
          <a:p>
            <a:fld id="{961EA16B-2A13-4987-A31F-2D62C58AFA6E}" type="slidenum">
              <a:rPr lang="de-DE" altLang="de-DE" sz="1300">
                <a:latin typeface="Times" pitchFamily="18" charset="0"/>
              </a:rPr>
              <a:pPr/>
              <a:t>4</a:t>
            </a:fld>
            <a:endParaRPr lang="de-DE" altLang="de-DE" sz="1300">
              <a:latin typeface="Times" pitchFamily="18" charset="0"/>
            </a:endParaRPr>
          </a:p>
        </p:txBody>
      </p:sp>
      <p:sp>
        <p:nvSpPr>
          <p:cNvPr id="61443" name="Rectangle 2"/>
          <p:cNvSpPr>
            <a:spLocks noGrp="1" noRot="1" noChangeAspect="1" noChangeArrowheads="1" noTextEdit="1"/>
          </p:cNvSpPr>
          <p:nvPr>
            <p:ph type="sldImg"/>
          </p:nvPr>
        </p:nvSpPr>
        <p:spPr>
          <a:xfrm>
            <a:off x="1038225" y="790575"/>
            <a:ext cx="5059363" cy="3794125"/>
          </a:xfrm>
          <a:ln/>
        </p:spPr>
      </p:sp>
      <p:sp>
        <p:nvSpPr>
          <p:cNvPr id="61444" name="Rectangle 3"/>
          <p:cNvSpPr>
            <a:spLocks noGrp="1" noChangeArrowheads="1"/>
          </p:cNvSpPr>
          <p:nvPr>
            <p:ph type="body" idx="1"/>
          </p:nvPr>
        </p:nvSpPr>
        <p:spPr>
          <a:xfrm>
            <a:off x="962055" y="4899166"/>
            <a:ext cx="5211682" cy="4584253"/>
          </a:xfrm>
          <a:noFill/>
        </p:spPr>
        <p:txBody>
          <a:bodyPr/>
          <a:lstStyle/>
          <a:p>
            <a:endParaRPr lang="de-DE" altLang="de-DE"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bwMode="auto">
          <a:xfrm>
            <a:off x="685800" y="1828800"/>
            <a:ext cx="7772400" cy="1600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lvl1pPr>
          </a:lstStyle>
          <a:p>
            <a:pPr lvl="0"/>
            <a:r>
              <a:rPr lang="de-DE" altLang="de-DE" noProof="0" smtClean="0"/>
              <a:t>Mastertitelformat bearbeiten</a:t>
            </a:r>
          </a:p>
        </p:txBody>
      </p:sp>
      <p:sp>
        <p:nvSpPr>
          <p:cNvPr id="4099" name="Rectangle 3"/>
          <p:cNvSpPr>
            <a:spLocks noGrp="1" noChangeArrowheads="1"/>
          </p:cNvSpPr>
          <p:nvPr>
            <p:ph type="subTitle" idx="1"/>
          </p:nvPr>
        </p:nvSpPr>
        <p:spPr bwMode="auto">
          <a:xfrm>
            <a:off x="1143000" y="3886200"/>
            <a:ext cx="6781800" cy="1981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a:buFontTx/>
              <a:buNone/>
              <a:defRPr sz="3600"/>
            </a:lvl1pPr>
          </a:lstStyle>
          <a:p>
            <a:pPr lvl="0"/>
            <a:r>
              <a:rPr lang="de-DE" altLang="de-DE" noProof="0" smtClean="0"/>
              <a:t>Master-Untertitelformat bearbeiten</a:t>
            </a:r>
          </a:p>
        </p:txBody>
      </p:sp>
      <p:sp>
        <p:nvSpPr>
          <p:cNvPr id="4" name="Rectangle 4"/>
          <p:cNvSpPr>
            <a:spLocks noGrp="1" noChangeArrowheads="1"/>
          </p:cNvSpPr>
          <p:nvPr>
            <p:ph type="dt" sz="half" idx="10"/>
          </p:nvPr>
        </p:nvSpPr>
        <p:spPr bwMode="auto">
          <a:xfrm>
            <a:off x="6858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r>
              <a:rPr lang="de-DE" altLang="de-DE"/>
              <a:t>11.03.2008</a:t>
            </a:r>
          </a:p>
        </p:txBody>
      </p:sp>
      <p:sp>
        <p:nvSpPr>
          <p:cNvPr id="5" name="Rectangle 5"/>
          <p:cNvSpPr>
            <a:spLocks noGrp="1" noChangeArrowheads="1"/>
          </p:cNvSpPr>
          <p:nvPr>
            <p:ph type="ftr" sz="quarter" idx="11"/>
          </p:nvPr>
        </p:nvSpPr>
        <p:spPr>
          <a:xfrm>
            <a:off x="3124200" y="6248400"/>
            <a:ext cx="2895600" cy="457200"/>
          </a:xfrm>
        </p:spPr>
        <p:txBody>
          <a:bodyPr/>
          <a:lstStyle>
            <a:lvl1pPr>
              <a:defRPr smtClean="0">
                <a:latin typeface="+mn-lt"/>
              </a:defRPr>
            </a:lvl1pPr>
          </a:lstStyle>
          <a:p>
            <a:pPr>
              <a:defRPr/>
            </a:pPr>
            <a:r>
              <a:rPr lang="de-DE" altLang="de-DE"/>
              <a:t>Andreas Krämer, GSI Darmstadt</a:t>
            </a:r>
          </a:p>
        </p:txBody>
      </p:sp>
      <p:sp>
        <p:nvSpPr>
          <p:cNvPr id="6" name="Rectangle 6"/>
          <p:cNvSpPr>
            <a:spLocks noGrp="1" noChangeArrowheads="1"/>
          </p:cNvSpPr>
          <p:nvPr>
            <p:ph type="sldNum" sz="quarter" idx="12"/>
          </p:nvPr>
        </p:nvSpPr>
        <p:spPr>
          <a:xfrm>
            <a:off x="6553200" y="6248400"/>
            <a:ext cx="2286000" cy="457200"/>
          </a:xfrm>
        </p:spPr>
        <p:txBody>
          <a:bodyPr/>
          <a:lstStyle>
            <a:lvl1pPr>
              <a:defRPr smtClean="0">
                <a:latin typeface="+mn-lt"/>
              </a:defRPr>
            </a:lvl1pPr>
          </a:lstStyle>
          <a:p>
            <a:pPr>
              <a:defRPr/>
            </a:pPr>
            <a:fld id="{F3FC72C7-7445-427D-B3D5-3F961368E405}" type="slidenum">
              <a:rPr lang="de-DE" altLang="de-DE"/>
              <a:pPr>
                <a:defRPr/>
              </a:pPr>
              <a:t>‹Nr.›</a:t>
            </a:fld>
            <a:endParaRPr lang="de-DE" altLang="de-DE"/>
          </a:p>
        </p:txBody>
      </p:sp>
    </p:spTree>
    <p:extLst>
      <p:ext uri="{BB962C8B-B14F-4D97-AF65-F5344CB8AC3E}">
        <p14:creationId xmlns:p14="http://schemas.microsoft.com/office/powerpoint/2010/main" val="1734769438"/>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5" name="Rectangle 13"/>
          <p:cNvSpPr>
            <a:spLocks noGrp="1" noChangeArrowheads="1"/>
          </p:cNvSpPr>
          <p:nvPr>
            <p:ph type="sldNum" sz="quarter" idx="11"/>
          </p:nvPr>
        </p:nvSpPr>
        <p:spPr>
          <a:ln/>
        </p:spPr>
        <p:txBody>
          <a:bodyPr/>
          <a:lstStyle>
            <a:lvl1pPr>
              <a:defRPr/>
            </a:lvl1pPr>
          </a:lstStyle>
          <a:p>
            <a:pPr>
              <a:defRPr/>
            </a:pPr>
            <a:fld id="{E896D974-9313-477F-8729-60B1E9A1EBCC}" type="slidenum">
              <a:rPr lang="en-US" altLang="de-DE"/>
              <a:pPr>
                <a:defRPr/>
              </a:pPr>
              <a:t>‹Nr.›</a:t>
            </a:fld>
            <a:endParaRPr lang="en-US" altLang="de-DE"/>
          </a:p>
        </p:txBody>
      </p:sp>
    </p:spTree>
    <p:extLst>
      <p:ext uri="{BB962C8B-B14F-4D97-AF65-F5344CB8AC3E}">
        <p14:creationId xmlns:p14="http://schemas.microsoft.com/office/powerpoint/2010/main" val="3930256382"/>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5" name="Rectangle 13"/>
          <p:cNvSpPr>
            <a:spLocks noGrp="1" noChangeArrowheads="1"/>
          </p:cNvSpPr>
          <p:nvPr>
            <p:ph type="sldNum" sz="quarter" idx="11"/>
          </p:nvPr>
        </p:nvSpPr>
        <p:spPr>
          <a:ln/>
        </p:spPr>
        <p:txBody>
          <a:bodyPr/>
          <a:lstStyle>
            <a:lvl1pPr>
              <a:defRPr/>
            </a:lvl1pPr>
          </a:lstStyle>
          <a:p>
            <a:pPr>
              <a:defRPr/>
            </a:pPr>
            <a:fld id="{F9E4F5D4-40D3-4877-8F78-7B3AA8FF528C}" type="slidenum">
              <a:rPr lang="en-US" altLang="de-DE"/>
              <a:pPr>
                <a:defRPr/>
              </a:pPr>
              <a:t>‹Nr.›</a:t>
            </a:fld>
            <a:endParaRPr lang="en-US" altLang="de-DE"/>
          </a:p>
        </p:txBody>
      </p:sp>
    </p:spTree>
    <p:extLst>
      <p:ext uri="{BB962C8B-B14F-4D97-AF65-F5344CB8AC3E}">
        <p14:creationId xmlns:p14="http://schemas.microsoft.com/office/powerpoint/2010/main" val="4186200270"/>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4" name="Rectangle 13"/>
          <p:cNvSpPr>
            <a:spLocks noGrp="1" noChangeArrowheads="1"/>
          </p:cNvSpPr>
          <p:nvPr>
            <p:ph type="sldNum" sz="quarter" idx="11"/>
          </p:nvPr>
        </p:nvSpPr>
        <p:spPr>
          <a:ln/>
        </p:spPr>
        <p:txBody>
          <a:bodyPr/>
          <a:lstStyle>
            <a:lvl1pPr>
              <a:defRPr/>
            </a:lvl1pPr>
          </a:lstStyle>
          <a:p>
            <a:pPr>
              <a:defRPr/>
            </a:pPr>
            <a:fld id="{BDAD2DDC-CFB6-4300-9BB4-9E7E8FC243D1}" type="slidenum">
              <a:rPr lang="en-US" altLang="de-DE"/>
              <a:pPr>
                <a:defRPr/>
              </a:pPr>
              <a:t>‹Nr.›</a:t>
            </a:fld>
            <a:endParaRPr lang="en-US" altLang="de-DE"/>
          </a:p>
        </p:txBody>
      </p:sp>
    </p:spTree>
    <p:extLst>
      <p:ext uri="{BB962C8B-B14F-4D97-AF65-F5344CB8AC3E}">
        <p14:creationId xmlns:p14="http://schemas.microsoft.com/office/powerpoint/2010/main" val="3045658667"/>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6" name="Rectangle 13"/>
          <p:cNvSpPr>
            <a:spLocks noGrp="1" noChangeArrowheads="1"/>
          </p:cNvSpPr>
          <p:nvPr>
            <p:ph type="sldNum" sz="quarter" idx="11"/>
          </p:nvPr>
        </p:nvSpPr>
        <p:spPr>
          <a:ln/>
        </p:spPr>
        <p:txBody>
          <a:bodyPr/>
          <a:lstStyle>
            <a:lvl1pPr>
              <a:defRPr/>
            </a:lvl1pPr>
          </a:lstStyle>
          <a:p>
            <a:pPr>
              <a:defRPr/>
            </a:pPr>
            <a:fld id="{3A4E02B7-3A0D-4AEA-A107-C7594A523BF9}" type="slidenum">
              <a:rPr lang="en-US" altLang="de-DE"/>
              <a:pPr>
                <a:defRPr/>
              </a:pPr>
              <a:t>‹Nr.›</a:t>
            </a:fld>
            <a:endParaRPr lang="en-US" altLang="de-DE"/>
          </a:p>
        </p:txBody>
      </p:sp>
    </p:spTree>
    <p:extLst>
      <p:ext uri="{BB962C8B-B14F-4D97-AF65-F5344CB8AC3E}">
        <p14:creationId xmlns:p14="http://schemas.microsoft.com/office/powerpoint/2010/main" val="534797618"/>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57200" y="1600200"/>
            <a:ext cx="8229600" cy="4525963"/>
          </a:xfrm>
          <a:prstGeom prst="rect">
            <a:avLst/>
          </a:prstGeom>
        </p:spPr>
        <p:txBody>
          <a:bodyPr/>
          <a:lstStyle/>
          <a:p>
            <a:pPr lvl="0"/>
            <a:endParaRPr lang="de-DE" noProof="0" smtClean="0"/>
          </a:p>
        </p:txBody>
      </p:sp>
      <p:sp>
        <p:nvSpPr>
          <p:cNvPr id="4"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5" name="Rectangle 13"/>
          <p:cNvSpPr>
            <a:spLocks noGrp="1" noChangeArrowheads="1"/>
          </p:cNvSpPr>
          <p:nvPr>
            <p:ph type="sldNum" sz="quarter" idx="11"/>
          </p:nvPr>
        </p:nvSpPr>
        <p:spPr>
          <a:ln/>
        </p:spPr>
        <p:txBody>
          <a:bodyPr/>
          <a:lstStyle>
            <a:lvl1pPr>
              <a:defRPr/>
            </a:lvl1pPr>
          </a:lstStyle>
          <a:p>
            <a:pPr>
              <a:defRPr/>
            </a:pPr>
            <a:fld id="{09AC457F-619F-4A2B-AD0B-88A77A58B147}" type="slidenum">
              <a:rPr lang="en-US" altLang="de-DE"/>
              <a:pPr>
                <a:defRPr/>
              </a:pPr>
              <a:t>‹Nr.›</a:t>
            </a:fld>
            <a:endParaRPr lang="en-US" altLang="de-DE"/>
          </a:p>
        </p:txBody>
      </p:sp>
    </p:spTree>
    <p:extLst>
      <p:ext uri="{BB962C8B-B14F-4D97-AF65-F5344CB8AC3E}">
        <p14:creationId xmlns:p14="http://schemas.microsoft.com/office/powerpoint/2010/main" val="4221716478"/>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7" name="Rectangle 13"/>
          <p:cNvSpPr>
            <a:spLocks noGrp="1" noChangeArrowheads="1"/>
          </p:cNvSpPr>
          <p:nvPr>
            <p:ph type="sldNum" sz="quarter" idx="11"/>
          </p:nvPr>
        </p:nvSpPr>
        <p:spPr>
          <a:ln/>
        </p:spPr>
        <p:txBody>
          <a:bodyPr/>
          <a:lstStyle>
            <a:lvl1pPr>
              <a:defRPr/>
            </a:lvl1pPr>
          </a:lstStyle>
          <a:p>
            <a:pPr>
              <a:defRPr/>
            </a:pPr>
            <a:fld id="{E8128B93-2092-4F6A-BF69-D6C1B04E3C25}" type="slidenum">
              <a:rPr lang="en-US" altLang="de-DE"/>
              <a:pPr>
                <a:defRPr/>
              </a:pPr>
              <a:t>‹Nr.›</a:t>
            </a:fld>
            <a:endParaRPr lang="en-US" altLang="de-DE"/>
          </a:p>
        </p:txBody>
      </p:sp>
    </p:spTree>
    <p:extLst>
      <p:ext uri="{BB962C8B-B14F-4D97-AF65-F5344CB8AC3E}">
        <p14:creationId xmlns:p14="http://schemas.microsoft.com/office/powerpoint/2010/main" val="3954393527"/>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7" name="Rectangle 13"/>
          <p:cNvSpPr>
            <a:spLocks noGrp="1" noChangeArrowheads="1"/>
          </p:cNvSpPr>
          <p:nvPr>
            <p:ph type="sldNum" sz="quarter" idx="11"/>
          </p:nvPr>
        </p:nvSpPr>
        <p:spPr>
          <a:ln/>
        </p:spPr>
        <p:txBody>
          <a:bodyPr/>
          <a:lstStyle>
            <a:lvl1pPr>
              <a:defRPr/>
            </a:lvl1pPr>
          </a:lstStyle>
          <a:p>
            <a:pPr>
              <a:defRPr/>
            </a:pPr>
            <a:fld id="{EFB610B3-6037-4B66-96F4-A6EE7EBFA15B}" type="slidenum">
              <a:rPr lang="en-US" altLang="de-DE"/>
              <a:pPr>
                <a:defRPr/>
              </a:pPr>
              <a:t>‹Nr.›</a:t>
            </a:fld>
            <a:endParaRPr lang="en-US" altLang="de-DE"/>
          </a:p>
        </p:txBody>
      </p:sp>
    </p:spTree>
    <p:extLst>
      <p:ext uri="{BB962C8B-B14F-4D97-AF65-F5344CB8AC3E}">
        <p14:creationId xmlns:p14="http://schemas.microsoft.com/office/powerpoint/2010/main" val="1135665676"/>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5" name="Rectangle 13"/>
          <p:cNvSpPr>
            <a:spLocks noGrp="1" noChangeArrowheads="1"/>
          </p:cNvSpPr>
          <p:nvPr>
            <p:ph type="sldNum" sz="quarter" idx="11"/>
          </p:nvPr>
        </p:nvSpPr>
        <p:spPr>
          <a:ln/>
        </p:spPr>
        <p:txBody>
          <a:bodyPr/>
          <a:lstStyle>
            <a:lvl1pPr>
              <a:defRPr/>
            </a:lvl1pPr>
          </a:lstStyle>
          <a:p>
            <a:pPr>
              <a:defRPr/>
            </a:pPr>
            <a:fld id="{CC204972-F5C8-4B2B-B490-B247AAADC800}" type="slidenum">
              <a:rPr lang="en-US" altLang="de-DE"/>
              <a:pPr>
                <a:defRPr/>
              </a:pPr>
              <a:t>‹Nr.›</a:t>
            </a:fld>
            <a:endParaRPr lang="en-US" altLang="de-DE"/>
          </a:p>
        </p:txBody>
      </p:sp>
    </p:spTree>
    <p:extLst>
      <p:ext uri="{BB962C8B-B14F-4D97-AF65-F5344CB8AC3E}">
        <p14:creationId xmlns:p14="http://schemas.microsoft.com/office/powerpoint/2010/main" val="3473471446"/>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5" name="Rectangle 13"/>
          <p:cNvSpPr>
            <a:spLocks noGrp="1" noChangeArrowheads="1"/>
          </p:cNvSpPr>
          <p:nvPr>
            <p:ph type="sldNum" sz="quarter" idx="11"/>
          </p:nvPr>
        </p:nvSpPr>
        <p:spPr>
          <a:ln/>
        </p:spPr>
        <p:txBody>
          <a:bodyPr/>
          <a:lstStyle>
            <a:lvl1pPr>
              <a:defRPr/>
            </a:lvl1pPr>
          </a:lstStyle>
          <a:p>
            <a:pPr>
              <a:defRPr/>
            </a:pPr>
            <a:fld id="{3B7126FD-626C-4184-81BF-4B504BCE34A0}" type="slidenum">
              <a:rPr lang="en-US" altLang="de-DE"/>
              <a:pPr>
                <a:defRPr/>
              </a:pPr>
              <a:t>‹Nr.›</a:t>
            </a:fld>
            <a:endParaRPr lang="en-US" altLang="de-DE"/>
          </a:p>
        </p:txBody>
      </p:sp>
    </p:spTree>
    <p:extLst>
      <p:ext uri="{BB962C8B-B14F-4D97-AF65-F5344CB8AC3E}">
        <p14:creationId xmlns:p14="http://schemas.microsoft.com/office/powerpoint/2010/main" val="1406689607"/>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6" name="Rectangle 13"/>
          <p:cNvSpPr>
            <a:spLocks noGrp="1" noChangeArrowheads="1"/>
          </p:cNvSpPr>
          <p:nvPr>
            <p:ph type="sldNum" sz="quarter" idx="11"/>
          </p:nvPr>
        </p:nvSpPr>
        <p:spPr>
          <a:ln/>
        </p:spPr>
        <p:txBody>
          <a:bodyPr/>
          <a:lstStyle>
            <a:lvl1pPr>
              <a:defRPr/>
            </a:lvl1pPr>
          </a:lstStyle>
          <a:p>
            <a:pPr>
              <a:defRPr/>
            </a:pPr>
            <a:fld id="{71EDCF56-5DCC-49D3-A007-EFC222D17A6B}" type="slidenum">
              <a:rPr lang="en-US" altLang="de-DE"/>
              <a:pPr>
                <a:defRPr/>
              </a:pPr>
              <a:t>‹Nr.›</a:t>
            </a:fld>
            <a:endParaRPr lang="en-US" altLang="de-DE"/>
          </a:p>
        </p:txBody>
      </p:sp>
    </p:spTree>
    <p:extLst>
      <p:ext uri="{BB962C8B-B14F-4D97-AF65-F5344CB8AC3E}">
        <p14:creationId xmlns:p14="http://schemas.microsoft.com/office/powerpoint/2010/main" val="1174283485"/>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8" name="Rectangle 13"/>
          <p:cNvSpPr>
            <a:spLocks noGrp="1" noChangeArrowheads="1"/>
          </p:cNvSpPr>
          <p:nvPr>
            <p:ph type="sldNum" sz="quarter" idx="11"/>
          </p:nvPr>
        </p:nvSpPr>
        <p:spPr>
          <a:ln/>
        </p:spPr>
        <p:txBody>
          <a:bodyPr/>
          <a:lstStyle>
            <a:lvl1pPr>
              <a:defRPr/>
            </a:lvl1pPr>
          </a:lstStyle>
          <a:p>
            <a:pPr>
              <a:defRPr/>
            </a:pPr>
            <a:fld id="{91E316E0-2439-45D8-BAA5-B019A8118777}" type="slidenum">
              <a:rPr lang="en-US" altLang="de-DE"/>
              <a:pPr>
                <a:defRPr/>
              </a:pPr>
              <a:t>‹Nr.›</a:t>
            </a:fld>
            <a:endParaRPr lang="en-US" altLang="de-DE"/>
          </a:p>
        </p:txBody>
      </p:sp>
    </p:spTree>
    <p:extLst>
      <p:ext uri="{BB962C8B-B14F-4D97-AF65-F5344CB8AC3E}">
        <p14:creationId xmlns:p14="http://schemas.microsoft.com/office/powerpoint/2010/main" val="3508447516"/>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4" name="Rectangle 13"/>
          <p:cNvSpPr>
            <a:spLocks noGrp="1" noChangeArrowheads="1"/>
          </p:cNvSpPr>
          <p:nvPr>
            <p:ph type="sldNum" sz="quarter" idx="11"/>
          </p:nvPr>
        </p:nvSpPr>
        <p:spPr>
          <a:ln/>
        </p:spPr>
        <p:txBody>
          <a:bodyPr/>
          <a:lstStyle>
            <a:lvl1pPr>
              <a:defRPr/>
            </a:lvl1pPr>
          </a:lstStyle>
          <a:p>
            <a:pPr>
              <a:defRPr/>
            </a:pPr>
            <a:fld id="{57CAFC54-1028-4584-BDE1-3B956F51D69F}" type="slidenum">
              <a:rPr lang="en-US" altLang="de-DE"/>
              <a:pPr>
                <a:defRPr/>
              </a:pPr>
              <a:t>‹Nr.›</a:t>
            </a:fld>
            <a:endParaRPr lang="en-US" altLang="de-DE"/>
          </a:p>
        </p:txBody>
      </p:sp>
    </p:spTree>
    <p:extLst>
      <p:ext uri="{BB962C8B-B14F-4D97-AF65-F5344CB8AC3E}">
        <p14:creationId xmlns:p14="http://schemas.microsoft.com/office/powerpoint/2010/main" val="3531623697"/>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3" name="Rectangle 13"/>
          <p:cNvSpPr>
            <a:spLocks noGrp="1" noChangeArrowheads="1"/>
          </p:cNvSpPr>
          <p:nvPr>
            <p:ph type="sldNum" sz="quarter" idx="11"/>
          </p:nvPr>
        </p:nvSpPr>
        <p:spPr>
          <a:ln/>
        </p:spPr>
        <p:txBody>
          <a:bodyPr/>
          <a:lstStyle>
            <a:lvl1pPr>
              <a:defRPr/>
            </a:lvl1pPr>
          </a:lstStyle>
          <a:p>
            <a:pPr>
              <a:defRPr/>
            </a:pPr>
            <a:fld id="{91B30774-41E7-4A71-B1FB-2311A1DF182A}" type="slidenum">
              <a:rPr lang="en-US" altLang="de-DE"/>
              <a:pPr>
                <a:defRPr/>
              </a:pPr>
              <a:t>‹Nr.›</a:t>
            </a:fld>
            <a:endParaRPr lang="en-US" altLang="de-DE"/>
          </a:p>
        </p:txBody>
      </p:sp>
    </p:spTree>
    <p:extLst>
      <p:ext uri="{BB962C8B-B14F-4D97-AF65-F5344CB8AC3E}">
        <p14:creationId xmlns:p14="http://schemas.microsoft.com/office/powerpoint/2010/main" val="956485382"/>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6" name="Rectangle 13"/>
          <p:cNvSpPr>
            <a:spLocks noGrp="1" noChangeArrowheads="1"/>
          </p:cNvSpPr>
          <p:nvPr>
            <p:ph type="sldNum" sz="quarter" idx="11"/>
          </p:nvPr>
        </p:nvSpPr>
        <p:spPr>
          <a:ln/>
        </p:spPr>
        <p:txBody>
          <a:bodyPr/>
          <a:lstStyle>
            <a:lvl1pPr>
              <a:defRPr/>
            </a:lvl1pPr>
          </a:lstStyle>
          <a:p>
            <a:pPr>
              <a:defRPr/>
            </a:pPr>
            <a:fld id="{534E5AF1-1405-472B-8C5A-0EFCAEA58EE2}" type="slidenum">
              <a:rPr lang="en-US" altLang="de-DE"/>
              <a:pPr>
                <a:defRPr/>
              </a:pPr>
              <a:t>‹Nr.›</a:t>
            </a:fld>
            <a:endParaRPr lang="en-US" altLang="de-DE"/>
          </a:p>
        </p:txBody>
      </p:sp>
    </p:spTree>
    <p:extLst>
      <p:ext uri="{BB962C8B-B14F-4D97-AF65-F5344CB8AC3E}">
        <p14:creationId xmlns:p14="http://schemas.microsoft.com/office/powerpoint/2010/main" val="947882973"/>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12"/>
          <p:cNvSpPr>
            <a:spLocks noGrp="1" noChangeArrowheads="1"/>
          </p:cNvSpPr>
          <p:nvPr>
            <p:ph type="ftr" sz="quarter" idx="10"/>
          </p:nvPr>
        </p:nvSpPr>
        <p:spPr>
          <a:ln/>
        </p:spPr>
        <p:txBody>
          <a:bodyPr/>
          <a:lstStyle>
            <a:lvl1pPr>
              <a:defRPr/>
            </a:lvl1pPr>
          </a:lstStyle>
          <a:p>
            <a:pPr>
              <a:defRPr/>
            </a:pPr>
            <a:r>
              <a:rPr lang="en-US" altLang="de-DE"/>
              <a:t>Andreas Krämer, GSI Darmstadt</a:t>
            </a:r>
          </a:p>
        </p:txBody>
      </p:sp>
      <p:sp>
        <p:nvSpPr>
          <p:cNvPr id="6" name="Rectangle 13"/>
          <p:cNvSpPr>
            <a:spLocks noGrp="1" noChangeArrowheads="1"/>
          </p:cNvSpPr>
          <p:nvPr>
            <p:ph type="sldNum" sz="quarter" idx="11"/>
          </p:nvPr>
        </p:nvSpPr>
        <p:spPr>
          <a:ln/>
        </p:spPr>
        <p:txBody>
          <a:bodyPr/>
          <a:lstStyle>
            <a:lvl1pPr>
              <a:defRPr/>
            </a:lvl1pPr>
          </a:lstStyle>
          <a:p>
            <a:pPr>
              <a:defRPr/>
            </a:pPr>
            <a:fld id="{DCD942D0-71AB-46F2-87CD-7DF41425FD82}" type="slidenum">
              <a:rPr lang="en-US" altLang="de-DE"/>
              <a:pPr>
                <a:defRPr/>
              </a:pPr>
              <a:t>‹Nr.›</a:t>
            </a:fld>
            <a:endParaRPr lang="en-US" altLang="de-DE"/>
          </a:p>
        </p:txBody>
      </p:sp>
    </p:spTree>
    <p:extLst>
      <p:ext uri="{BB962C8B-B14F-4D97-AF65-F5344CB8AC3E}">
        <p14:creationId xmlns:p14="http://schemas.microsoft.com/office/powerpoint/2010/main" val="867831417"/>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image" Target="../media/image4.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58100" y="6324600"/>
            <a:ext cx="9144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8"/>
          <p:cNvSpPr>
            <a:spLocks noChangeShapeType="1"/>
          </p:cNvSpPr>
          <p:nvPr/>
        </p:nvSpPr>
        <p:spPr bwMode="auto">
          <a:xfrm flipH="1">
            <a:off x="0" y="6553200"/>
            <a:ext cx="7543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8" name="Line 9"/>
          <p:cNvSpPr>
            <a:spLocks noChangeShapeType="1"/>
          </p:cNvSpPr>
          <p:nvPr/>
        </p:nvSpPr>
        <p:spPr bwMode="auto">
          <a:xfrm>
            <a:off x="8610600" y="65532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1029" name="Picture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FAIR_Logo_rgb"/>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8085138" y="69850"/>
            <a:ext cx="86677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12"/>
          <p:cNvSpPr>
            <a:spLocks noGrp="1" noChangeArrowheads="1"/>
          </p:cNvSpPr>
          <p:nvPr>
            <p:ph type="ftr" sz="quarter" idx="3"/>
          </p:nvPr>
        </p:nvSpPr>
        <p:spPr bwMode="auto">
          <a:xfrm>
            <a:off x="3101975" y="6542088"/>
            <a:ext cx="2895600" cy="31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US" altLang="de-DE"/>
              <a:t>Andreas Krämer, GSI Darmstadt</a:t>
            </a:r>
          </a:p>
        </p:txBody>
      </p:sp>
      <p:sp>
        <p:nvSpPr>
          <p:cNvPr id="1037" name="Rectangle 13"/>
          <p:cNvSpPr>
            <a:spLocks noGrp="1" noChangeArrowheads="1"/>
          </p:cNvSpPr>
          <p:nvPr>
            <p:ph type="sldNum" sz="quarter" idx="4"/>
          </p:nvPr>
        </p:nvSpPr>
        <p:spPr bwMode="auto">
          <a:xfrm>
            <a:off x="7010400" y="6530975"/>
            <a:ext cx="21336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FAEBA871-DA39-4E74-A0B5-6CD1193A2E86}" type="slidenum">
              <a:rPr lang="en-US" altLang="de-DE"/>
              <a:pPr>
                <a:defRPr/>
              </a:pPr>
              <a:t>‹Nr.›</a:t>
            </a:fld>
            <a:endParaRPr lang="en-US" altLang="de-DE"/>
          </a:p>
        </p:txBody>
      </p:sp>
      <p:pic>
        <p:nvPicPr>
          <p:cNvPr id="1033" name="Picture 15" descr="HG_LOGO_S_RGB_150px"/>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336550" y="6324600"/>
            <a:ext cx="11001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0" r:id="rId2"/>
    <p:sldLayoutId id="2147483679"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 id="2147483668" r:id="rId14"/>
    <p:sldLayoutId id="2147483667" r:id="rId15"/>
    <p:sldLayoutId id="2147483666" r:id="rId16"/>
  </p:sldLayoutIdLst>
  <p:transition spd="slow" advClick="0"/>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upload.wikimedia.org/wikipedia/commons/b/b4/Gluehlampe_01_KMJ.png"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Vortag%20Operateure%202016\drehschieber.wmv" TargetMode="External"/><Relationship Id="rId1" Type="http://schemas.microsoft.com/office/2007/relationships/media" Target="file:///D:\Vortag%20Operateure%202016\drehschieber.wmv" TargetMode="External"/><Relationship Id="rId6" Type="http://schemas.openxmlformats.org/officeDocument/2006/relationships/image" Target="../media/image15.png"/><Relationship Id="rId5" Type="http://schemas.openxmlformats.org/officeDocument/2006/relationships/hyperlink" Target="http://www.youtube.com/watch?v=AFHogF-9eGA"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4.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31.png"/><Relationship Id="rId4" Type="http://schemas.openxmlformats.org/officeDocument/2006/relationships/image" Target="../media/image30.w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png"/><Relationship Id="rId5" Type="http://schemas.openxmlformats.org/officeDocument/2006/relationships/oleObject" Target="../embeddings/oleObject8.bin"/><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5.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2.xml"/><Relationship Id="rId1" Type="http://schemas.openxmlformats.org/officeDocument/2006/relationships/vmlDrawing" Target="../drawings/vmlDrawing8.vml"/><Relationship Id="rId4" Type="http://schemas.openxmlformats.org/officeDocument/2006/relationships/image" Target="../media/image4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9.vml"/><Relationship Id="rId4" Type="http://schemas.openxmlformats.org/officeDocument/2006/relationships/image" Target="../media/image48.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3"/>
          <p:cNvSpPr txBox="1">
            <a:spLocks noChangeArrowheads="1"/>
          </p:cNvSpPr>
          <p:nvPr/>
        </p:nvSpPr>
        <p:spPr bwMode="auto">
          <a:xfrm>
            <a:off x="7532688" y="6327775"/>
            <a:ext cx="1060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de-DE" altLang="de-DE" sz="1600" dirty="0"/>
          </a:p>
        </p:txBody>
      </p:sp>
      <p:sp>
        <p:nvSpPr>
          <p:cNvPr id="3075" name="Text Box 5"/>
          <p:cNvSpPr txBox="1">
            <a:spLocks noChangeArrowheads="1"/>
          </p:cNvSpPr>
          <p:nvPr/>
        </p:nvSpPr>
        <p:spPr bwMode="auto">
          <a:xfrm>
            <a:off x="92075" y="1055688"/>
            <a:ext cx="895032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r>
              <a:rPr lang="de-DE" altLang="de-DE" sz="3600" b="1" dirty="0" err="1" smtClean="0"/>
              <a:t>Operateursschulung</a:t>
            </a:r>
            <a:r>
              <a:rPr lang="de-DE" altLang="de-DE" sz="3600" b="1" dirty="0" smtClean="0"/>
              <a:t> Betrieb 1/2016</a:t>
            </a:r>
          </a:p>
          <a:p>
            <a:pPr algn="ctr"/>
            <a:r>
              <a:rPr lang="de-DE" altLang="de-DE" sz="3600" b="1" dirty="0" smtClean="0"/>
              <a:t>Vakuum</a:t>
            </a:r>
            <a:endParaRPr lang="de-DE" altLang="de-DE" sz="3600" b="1" dirty="0"/>
          </a:p>
          <a:p>
            <a:endParaRPr lang="de-DE" altLang="de-DE" b="1" dirty="0"/>
          </a:p>
          <a:p>
            <a:endParaRPr lang="de-DE" altLang="de-DE" b="1" dirty="0"/>
          </a:p>
          <a:p>
            <a:pPr algn="ctr"/>
            <a:r>
              <a:rPr lang="de-DE" altLang="de-DE" b="1" dirty="0" smtClean="0"/>
              <a:t>Andreas </a:t>
            </a:r>
            <a:r>
              <a:rPr lang="de-DE" altLang="de-DE" b="1" dirty="0"/>
              <a:t>Krämer </a:t>
            </a:r>
          </a:p>
          <a:p>
            <a:pPr algn="ctr"/>
            <a:r>
              <a:rPr lang="de-DE" altLang="de-DE" sz="2000" b="1" dirty="0" smtClean="0"/>
              <a:t>(Abteilungsleiter CSVS)</a:t>
            </a:r>
            <a:endParaRPr lang="de-DE" altLang="de-DE" sz="2000" b="1" dirty="0"/>
          </a:p>
          <a:p>
            <a:pPr algn="ctr"/>
            <a:endParaRPr lang="de-DE" altLang="de-DE" b="1" dirty="0"/>
          </a:p>
          <a:p>
            <a:pPr algn="ctr"/>
            <a:endParaRPr lang="de-DE" altLang="de-DE" b="1" dirty="0"/>
          </a:p>
          <a:p>
            <a:pPr algn="ctr"/>
            <a:endParaRPr lang="de-DE" altLang="de-DE" b="1" dirty="0"/>
          </a:p>
          <a:p>
            <a:pPr algn="ctr"/>
            <a:r>
              <a:rPr lang="de-DE" altLang="de-DE" b="1" dirty="0" smtClean="0"/>
              <a:t>02.02.2016</a:t>
            </a:r>
            <a:endParaRPr lang="de-DE" altLang="de-DE" b="1"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229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9FCBD507-B58F-49A6-8422-4F0EC2853030}" type="slidenum">
              <a:rPr lang="en-US" altLang="de-DE" sz="1400"/>
              <a:pPr/>
              <a:t>10</a:t>
            </a:fld>
            <a:endParaRPr lang="en-US" altLang="de-DE" sz="1400"/>
          </a:p>
        </p:txBody>
      </p:sp>
      <p:sp>
        <p:nvSpPr>
          <p:cNvPr id="12292" name="Text Box 4"/>
          <p:cNvSpPr txBox="1">
            <a:spLocks noChangeArrowheads="1"/>
          </p:cNvSpPr>
          <p:nvPr/>
        </p:nvSpPr>
        <p:spPr bwMode="auto">
          <a:xfrm rot="5400000">
            <a:off x="1004094" y="3761581"/>
            <a:ext cx="2282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Vakuumverpackung</a:t>
            </a:r>
          </a:p>
        </p:txBody>
      </p:sp>
      <p:sp>
        <p:nvSpPr>
          <p:cNvPr id="12293" name="Text Box 5"/>
          <p:cNvSpPr txBox="1">
            <a:spLocks noChangeArrowheads="1"/>
          </p:cNvSpPr>
          <p:nvPr/>
        </p:nvSpPr>
        <p:spPr bwMode="auto">
          <a:xfrm rot="5400000">
            <a:off x="15081" y="3725070"/>
            <a:ext cx="220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Transatlantik Flüge</a:t>
            </a:r>
          </a:p>
        </p:txBody>
      </p:sp>
      <p:sp>
        <p:nvSpPr>
          <p:cNvPr id="12294" name="Text Box 6"/>
          <p:cNvSpPr txBox="1">
            <a:spLocks noChangeArrowheads="1"/>
          </p:cNvSpPr>
          <p:nvPr/>
        </p:nvSpPr>
        <p:spPr bwMode="auto">
          <a:xfrm rot="5400000">
            <a:off x="1623219" y="3918744"/>
            <a:ext cx="2613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Glühlampenherstellung</a:t>
            </a:r>
          </a:p>
        </p:txBody>
      </p:sp>
      <p:sp>
        <p:nvSpPr>
          <p:cNvPr id="12295" name="Text Box 7"/>
          <p:cNvSpPr txBox="1">
            <a:spLocks noChangeArrowheads="1"/>
          </p:cNvSpPr>
          <p:nvPr/>
        </p:nvSpPr>
        <p:spPr bwMode="auto">
          <a:xfrm rot="5400000">
            <a:off x="-257969" y="3480595"/>
            <a:ext cx="1736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Mount Everest</a:t>
            </a:r>
          </a:p>
        </p:txBody>
      </p:sp>
      <p:grpSp>
        <p:nvGrpSpPr>
          <p:cNvPr id="12296" name="Group 73"/>
          <p:cNvGrpSpPr>
            <a:grpSpLocks/>
          </p:cNvGrpSpPr>
          <p:nvPr/>
        </p:nvGrpSpPr>
        <p:grpSpPr bwMode="auto">
          <a:xfrm>
            <a:off x="133350" y="2165350"/>
            <a:ext cx="8332788" cy="304800"/>
            <a:chOff x="134" y="1682"/>
            <a:chExt cx="7257" cy="228"/>
          </a:xfrm>
        </p:grpSpPr>
        <p:sp>
          <p:nvSpPr>
            <p:cNvPr id="12342" name="Line 9"/>
            <p:cNvSpPr>
              <a:spLocks noChangeShapeType="1"/>
            </p:cNvSpPr>
            <p:nvPr/>
          </p:nvSpPr>
          <p:spPr bwMode="auto">
            <a:xfrm rot="5400000" flipV="1">
              <a:off x="3536" y="-1492"/>
              <a:ext cx="0" cy="68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3" name="Line 10"/>
            <p:cNvSpPr>
              <a:spLocks noChangeShapeType="1"/>
            </p:cNvSpPr>
            <p:nvPr/>
          </p:nvSpPr>
          <p:spPr bwMode="auto">
            <a:xfrm rot="5400000">
              <a:off x="6824" y="179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4" name="Line 11"/>
            <p:cNvSpPr>
              <a:spLocks noChangeShapeType="1"/>
            </p:cNvSpPr>
            <p:nvPr/>
          </p:nvSpPr>
          <p:spPr bwMode="auto">
            <a:xfrm rot="5400000">
              <a:off x="6370" y="1796"/>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5" name="Line 12"/>
            <p:cNvSpPr>
              <a:spLocks noChangeShapeType="1"/>
            </p:cNvSpPr>
            <p:nvPr/>
          </p:nvSpPr>
          <p:spPr bwMode="auto">
            <a:xfrm rot="5400000">
              <a:off x="5917" y="1796"/>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6" name="Line 13"/>
            <p:cNvSpPr>
              <a:spLocks noChangeShapeType="1"/>
            </p:cNvSpPr>
            <p:nvPr/>
          </p:nvSpPr>
          <p:spPr bwMode="auto">
            <a:xfrm rot="5400000">
              <a:off x="5463" y="1796"/>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7" name="Line 14"/>
            <p:cNvSpPr>
              <a:spLocks noChangeShapeType="1"/>
            </p:cNvSpPr>
            <p:nvPr/>
          </p:nvSpPr>
          <p:spPr bwMode="auto">
            <a:xfrm rot="5400000">
              <a:off x="5010" y="1796"/>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8" name="Line 15"/>
            <p:cNvSpPr>
              <a:spLocks noChangeShapeType="1"/>
            </p:cNvSpPr>
            <p:nvPr/>
          </p:nvSpPr>
          <p:spPr bwMode="auto">
            <a:xfrm rot="5400000">
              <a:off x="4557"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49" name="Line 16"/>
            <p:cNvSpPr>
              <a:spLocks noChangeShapeType="1"/>
            </p:cNvSpPr>
            <p:nvPr/>
          </p:nvSpPr>
          <p:spPr bwMode="auto">
            <a:xfrm rot="5400000">
              <a:off x="4103"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0" name="Line 17"/>
            <p:cNvSpPr>
              <a:spLocks noChangeShapeType="1"/>
            </p:cNvSpPr>
            <p:nvPr/>
          </p:nvSpPr>
          <p:spPr bwMode="auto">
            <a:xfrm rot="5400000">
              <a:off x="3650"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1" name="Line 18"/>
            <p:cNvSpPr>
              <a:spLocks noChangeShapeType="1"/>
            </p:cNvSpPr>
            <p:nvPr/>
          </p:nvSpPr>
          <p:spPr bwMode="auto">
            <a:xfrm rot="5400000">
              <a:off x="3196"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2" name="Line 19"/>
            <p:cNvSpPr>
              <a:spLocks noChangeShapeType="1"/>
            </p:cNvSpPr>
            <p:nvPr/>
          </p:nvSpPr>
          <p:spPr bwMode="auto">
            <a:xfrm rot="5400000">
              <a:off x="2743"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3" name="Line 20"/>
            <p:cNvSpPr>
              <a:spLocks noChangeShapeType="1"/>
            </p:cNvSpPr>
            <p:nvPr/>
          </p:nvSpPr>
          <p:spPr bwMode="auto">
            <a:xfrm rot="5400000">
              <a:off x="2289"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4" name="Line 21"/>
            <p:cNvSpPr>
              <a:spLocks noChangeShapeType="1"/>
            </p:cNvSpPr>
            <p:nvPr/>
          </p:nvSpPr>
          <p:spPr bwMode="auto">
            <a:xfrm rot="5400000">
              <a:off x="1835"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5" name="Line 22"/>
            <p:cNvSpPr>
              <a:spLocks noChangeShapeType="1"/>
            </p:cNvSpPr>
            <p:nvPr/>
          </p:nvSpPr>
          <p:spPr bwMode="auto">
            <a:xfrm rot="5400000">
              <a:off x="1382"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6" name="Line 23"/>
            <p:cNvSpPr>
              <a:spLocks noChangeShapeType="1"/>
            </p:cNvSpPr>
            <p:nvPr/>
          </p:nvSpPr>
          <p:spPr bwMode="auto">
            <a:xfrm rot="5400000">
              <a:off x="928"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7" name="Line 24"/>
            <p:cNvSpPr>
              <a:spLocks noChangeShapeType="1"/>
            </p:cNvSpPr>
            <p:nvPr/>
          </p:nvSpPr>
          <p:spPr bwMode="auto">
            <a:xfrm rot="5400000">
              <a:off x="475"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8" name="Line 25"/>
            <p:cNvSpPr>
              <a:spLocks noChangeShapeType="1"/>
            </p:cNvSpPr>
            <p:nvPr/>
          </p:nvSpPr>
          <p:spPr bwMode="auto">
            <a:xfrm rot="5400000">
              <a:off x="21" y="1797"/>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59" name="Line 26"/>
            <p:cNvSpPr>
              <a:spLocks noChangeShapeType="1"/>
            </p:cNvSpPr>
            <p:nvPr/>
          </p:nvSpPr>
          <p:spPr bwMode="auto">
            <a:xfrm rot="5400000" flipV="1">
              <a:off x="7164" y="1681"/>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360" name="Line 27"/>
            <p:cNvSpPr>
              <a:spLocks noChangeShapeType="1"/>
            </p:cNvSpPr>
            <p:nvPr/>
          </p:nvSpPr>
          <p:spPr bwMode="auto">
            <a:xfrm rot="5400000" flipH="1">
              <a:off x="7278" y="1795"/>
              <a:ext cx="2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2297" name="Text Box 28"/>
          <p:cNvSpPr txBox="1">
            <a:spLocks noChangeArrowheads="1"/>
          </p:cNvSpPr>
          <p:nvPr/>
        </p:nvSpPr>
        <p:spPr bwMode="auto">
          <a:xfrm>
            <a:off x="19050" y="1881188"/>
            <a:ext cx="33655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1013</a:t>
            </a:r>
          </a:p>
        </p:txBody>
      </p:sp>
      <p:sp>
        <p:nvSpPr>
          <p:cNvPr id="12298" name="Text Box 29"/>
          <p:cNvSpPr txBox="1">
            <a:spLocks noChangeArrowheads="1"/>
          </p:cNvSpPr>
          <p:nvPr/>
        </p:nvSpPr>
        <p:spPr bwMode="auto">
          <a:xfrm>
            <a:off x="520700" y="1879600"/>
            <a:ext cx="25241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320</a:t>
            </a:r>
          </a:p>
        </p:txBody>
      </p:sp>
      <p:sp>
        <p:nvSpPr>
          <p:cNvPr id="12299" name="Text Box 30"/>
          <p:cNvSpPr txBox="1">
            <a:spLocks noChangeArrowheads="1"/>
          </p:cNvSpPr>
          <p:nvPr/>
        </p:nvSpPr>
        <p:spPr bwMode="auto">
          <a:xfrm>
            <a:off x="1042988" y="1885950"/>
            <a:ext cx="2524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250</a:t>
            </a:r>
          </a:p>
        </p:txBody>
      </p:sp>
      <p:sp>
        <p:nvSpPr>
          <p:cNvPr id="12300" name="Text Box 31"/>
          <p:cNvSpPr txBox="1">
            <a:spLocks noChangeArrowheads="1"/>
          </p:cNvSpPr>
          <p:nvPr/>
        </p:nvSpPr>
        <p:spPr bwMode="auto">
          <a:xfrm>
            <a:off x="1609725" y="1878013"/>
            <a:ext cx="1682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p>
        </p:txBody>
      </p:sp>
      <p:sp>
        <p:nvSpPr>
          <p:cNvPr id="12301" name="Text Box 32"/>
          <p:cNvSpPr txBox="1">
            <a:spLocks noChangeArrowheads="1"/>
          </p:cNvSpPr>
          <p:nvPr/>
        </p:nvSpPr>
        <p:spPr bwMode="auto">
          <a:xfrm>
            <a:off x="2168525" y="1876425"/>
            <a:ext cx="841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a:t>
            </a:r>
          </a:p>
        </p:txBody>
      </p:sp>
      <p:sp>
        <p:nvSpPr>
          <p:cNvPr id="12302" name="Text Box 33"/>
          <p:cNvSpPr txBox="1">
            <a:spLocks noChangeArrowheads="1"/>
          </p:cNvSpPr>
          <p:nvPr/>
        </p:nvSpPr>
        <p:spPr bwMode="auto">
          <a:xfrm>
            <a:off x="2592388" y="1873250"/>
            <a:ext cx="2587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-1</a:t>
            </a:r>
          </a:p>
        </p:txBody>
      </p:sp>
      <p:sp>
        <p:nvSpPr>
          <p:cNvPr id="12303" name="Text Box 34"/>
          <p:cNvSpPr txBox="1">
            <a:spLocks noChangeArrowheads="1"/>
          </p:cNvSpPr>
          <p:nvPr/>
        </p:nvSpPr>
        <p:spPr bwMode="auto">
          <a:xfrm>
            <a:off x="3132138" y="1879600"/>
            <a:ext cx="2587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-2</a:t>
            </a:r>
          </a:p>
        </p:txBody>
      </p:sp>
      <p:sp>
        <p:nvSpPr>
          <p:cNvPr id="12304" name="Text Box 35"/>
          <p:cNvSpPr txBox="1">
            <a:spLocks noChangeArrowheads="1"/>
          </p:cNvSpPr>
          <p:nvPr/>
        </p:nvSpPr>
        <p:spPr bwMode="auto">
          <a:xfrm>
            <a:off x="3651250" y="1873250"/>
            <a:ext cx="2587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-3</a:t>
            </a:r>
          </a:p>
        </p:txBody>
      </p:sp>
      <p:sp>
        <p:nvSpPr>
          <p:cNvPr id="12305" name="Text Box 36"/>
          <p:cNvSpPr txBox="1">
            <a:spLocks noChangeArrowheads="1"/>
          </p:cNvSpPr>
          <p:nvPr/>
        </p:nvSpPr>
        <p:spPr bwMode="auto">
          <a:xfrm>
            <a:off x="4171950" y="1873250"/>
            <a:ext cx="2587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-4</a:t>
            </a:r>
          </a:p>
        </p:txBody>
      </p:sp>
      <p:sp>
        <p:nvSpPr>
          <p:cNvPr id="12306" name="Text Box 37"/>
          <p:cNvSpPr txBox="1">
            <a:spLocks noChangeArrowheads="1"/>
          </p:cNvSpPr>
          <p:nvPr/>
        </p:nvSpPr>
        <p:spPr bwMode="auto">
          <a:xfrm>
            <a:off x="4691063" y="1873250"/>
            <a:ext cx="2587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-5</a:t>
            </a:r>
          </a:p>
        </p:txBody>
      </p:sp>
      <p:sp>
        <p:nvSpPr>
          <p:cNvPr id="12307" name="Text Box 38"/>
          <p:cNvSpPr txBox="1">
            <a:spLocks noChangeArrowheads="1"/>
          </p:cNvSpPr>
          <p:nvPr/>
        </p:nvSpPr>
        <p:spPr bwMode="auto">
          <a:xfrm>
            <a:off x="5211763" y="1873250"/>
            <a:ext cx="2587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-6</a:t>
            </a:r>
          </a:p>
        </p:txBody>
      </p:sp>
      <p:sp>
        <p:nvSpPr>
          <p:cNvPr id="12308" name="Text Box 39"/>
          <p:cNvSpPr txBox="1">
            <a:spLocks noChangeArrowheads="1"/>
          </p:cNvSpPr>
          <p:nvPr/>
        </p:nvSpPr>
        <p:spPr bwMode="auto">
          <a:xfrm>
            <a:off x="5730875" y="1871663"/>
            <a:ext cx="258763"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-7</a:t>
            </a:r>
          </a:p>
        </p:txBody>
      </p:sp>
      <p:sp>
        <p:nvSpPr>
          <p:cNvPr id="12309" name="Text Box 40"/>
          <p:cNvSpPr txBox="1">
            <a:spLocks noChangeArrowheads="1"/>
          </p:cNvSpPr>
          <p:nvPr/>
        </p:nvSpPr>
        <p:spPr bwMode="auto">
          <a:xfrm>
            <a:off x="6240463" y="1871663"/>
            <a:ext cx="258762"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-8</a:t>
            </a:r>
          </a:p>
        </p:txBody>
      </p:sp>
      <p:sp>
        <p:nvSpPr>
          <p:cNvPr id="12310" name="Text Box 41"/>
          <p:cNvSpPr txBox="1">
            <a:spLocks noChangeArrowheads="1"/>
          </p:cNvSpPr>
          <p:nvPr/>
        </p:nvSpPr>
        <p:spPr bwMode="auto">
          <a:xfrm>
            <a:off x="6761163" y="1871663"/>
            <a:ext cx="258762"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-9</a:t>
            </a:r>
          </a:p>
        </p:txBody>
      </p:sp>
      <p:sp>
        <p:nvSpPr>
          <p:cNvPr id="12311" name="Text Box 42"/>
          <p:cNvSpPr txBox="1">
            <a:spLocks noChangeArrowheads="1"/>
          </p:cNvSpPr>
          <p:nvPr/>
        </p:nvSpPr>
        <p:spPr bwMode="auto">
          <a:xfrm>
            <a:off x="7258050" y="1876425"/>
            <a:ext cx="31591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-10</a:t>
            </a:r>
          </a:p>
        </p:txBody>
      </p:sp>
      <p:sp>
        <p:nvSpPr>
          <p:cNvPr id="12312" name="Text Box 43"/>
          <p:cNvSpPr txBox="1">
            <a:spLocks noChangeArrowheads="1"/>
          </p:cNvSpPr>
          <p:nvPr/>
        </p:nvSpPr>
        <p:spPr bwMode="auto">
          <a:xfrm>
            <a:off x="7788275" y="1873250"/>
            <a:ext cx="31591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-11</a:t>
            </a:r>
          </a:p>
        </p:txBody>
      </p:sp>
      <p:sp>
        <p:nvSpPr>
          <p:cNvPr id="12313" name="Text Box 44"/>
          <p:cNvSpPr txBox="1">
            <a:spLocks noChangeArrowheads="1"/>
          </p:cNvSpPr>
          <p:nvPr/>
        </p:nvSpPr>
        <p:spPr bwMode="auto">
          <a:xfrm>
            <a:off x="8275638" y="1873250"/>
            <a:ext cx="31591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ea typeface="ＭＳ Ｐゴシック" pitchFamily="-80" charset="-128"/>
              </a:rPr>
              <a:t>10</a:t>
            </a:r>
            <a:r>
              <a:rPr lang="de-DE" altLang="de-DE" sz="1200" baseline="30000">
                <a:ea typeface="ＭＳ Ｐゴシック" pitchFamily="-80" charset="-128"/>
              </a:rPr>
              <a:t>-12</a:t>
            </a:r>
          </a:p>
        </p:txBody>
      </p:sp>
      <p:sp>
        <p:nvSpPr>
          <p:cNvPr id="12314" name="Text Box 45"/>
          <p:cNvSpPr txBox="1">
            <a:spLocks noChangeArrowheads="1"/>
          </p:cNvSpPr>
          <p:nvPr/>
        </p:nvSpPr>
        <p:spPr bwMode="auto">
          <a:xfrm>
            <a:off x="8532813" y="1701800"/>
            <a:ext cx="6858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ea typeface="ＭＳ Ｐゴシック" pitchFamily="-80" charset="-128"/>
              </a:rPr>
              <a:t>Druck</a:t>
            </a:r>
          </a:p>
          <a:p>
            <a:r>
              <a:rPr lang="de-DE" altLang="de-DE" sz="1400">
                <a:ea typeface="ＭＳ Ｐゴシック" pitchFamily="-80" charset="-128"/>
              </a:rPr>
              <a:t>[mbar]</a:t>
            </a:r>
          </a:p>
        </p:txBody>
      </p:sp>
      <p:sp>
        <p:nvSpPr>
          <p:cNvPr id="12315" name="Text Box 46"/>
          <p:cNvSpPr txBox="1">
            <a:spLocks noChangeArrowheads="1"/>
          </p:cNvSpPr>
          <p:nvPr/>
        </p:nvSpPr>
        <p:spPr bwMode="auto">
          <a:xfrm>
            <a:off x="6269038" y="1033463"/>
            <a:ext cx="196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ea typeface="ＭＳ Ｐゴシック" pitchFamily="-80" charset="-128"/>
              </a:rPr>
              <a:t>Ultrahochvakuum</a:t>
            </a:r>
          </a:p>
        </p:txBody>
      </p:sp>
      <p:sp>
        <p:nvSpPr>
          <p:cNvPr id="12316" name="AutoShape 47"/>
          <p:cNvSpPr>
            <a:spLocks/>
          </p:cNvSpPr>
          <p:nvPr/>
        </p:nvSpPr>
        <p:spPr bwMode="auto">
          <a:xfrm rot="5400000">
            <a:off x="6953250" y="330200"/>
            <a:ext cx="406400" cy="2616200"/>
          </a:xfrm>
          <a:prstGeom prst="leftBrace">
            <a:avLst>
              <a:gd name="adj1" fmla="val 5364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2317" name="AutoShape 48"/>
          <p:cNvSpPr>
            <a:spLocks/>
          </p:cNvSpPr>
          <p:nvPr/>
        </p:nvSpPr>
        <p:spPr bwMode="auto">
          <a:xfrm rot="5400000">
            <a:off x="4589463" y="585787"/>
            <a:ext cx="425450" cy="2092325"/>
          </a:xfrm>
          <a:prstGeom prst="leftBrace">
            <a:avLst>
              <a:gd name="adj1" fmla="val 4098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2318" name="AutoShape 49"/>
          <p:cNvSpPr>
            <a:spLocks/>
          </p:cNvSpPr>
          <p:nvPr/>
        </p:nvSpPr>
        <p:spPr bwMode="auto">
          <a:xfrm rot="5400000">
            <a:off x="2768601" y="858837"/>
            <a:ext cx="425450" cy="1552575"/>
          </a:xfrm>
          <a:prstGeom prst="leftBrace">
            <a:avLst>
              <a:gd name="adj1" fmla="val 3041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2319" name="AutoShape 50"/>
          <p:cNvSpPr>
            <a:spLocks/>
          </p:cNvSpPr>
          <p:nvPr/>
        </p:nvSpPr>
        <p:spPr bwMode="auto">
          <a:xfrm rot="5400000">
            <a:off x="987425" y="619125"/>
            <a:ext cx="381000" cy="2057400"/>
          </a:xfrm>
          <a:prstGeom prst="leftBrace">
            <a:avLst>
              <a:gd name="adj1" fmla="val 45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2320" name="Text Box 51"/>
          <p:cNvSpPr txBox="1">
            <a:spLocks noChangeArrowheads="1"/>
          </p:cNvSpPr>
          <p:nvPr/>
        </p:nvSpPr>
        <p:spPr bwMode="auto">
          <a:xfrm>
            <a:off x="4038600" y="1031875"/>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ea typeface="ＭＳ Ｐゴシック" pitchFamily="-80" charset="-128"/>
              </a:rPr>
              <a:t>Hochvakuum</a:t>
            </a:r>
          </a:p>
        </p:txBody>
      </p:sp>
      <p:sp>
        <p:nvSpPr>
          <p:cNvPr id="12321" name="Text Box 52"/>
          <p:cNvSpPr txBox="1">
            <a:spLocks noChangeArrowheads="1"/>
          </p:cNvSpPr>
          <p:nvPr/>
        </p:nvSpPr>
        <p:spPr bwMode="auto">
          <a:xfrm>
            <a:off x="2300288" y="1031875"/>
            <a:ext cx="142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ea typeface="ＭＳ Ｐゴシック" pitchFamily="-80" charset="-128"/>
              </a:rPr>
              <a:t>Feinvakuum</a:t>
            </a:r>
          </a:p>
        </p:txBody>
      </p:sp>
      <p:sp>
        <p:nvSpPr>
          <p:cNvPr id="12322" name="Text Box 53"/>
          <p:cNvSpPr txBox="1">
            <a:spLocks noChangeArrowheads="1"/>
          </p:cNvSpPr>
          <p:nvPr/>
        </p:nvSpPr>
        <p:spPr bwMode="auto">
          <a:xfrm>
            <a:off x="444500" y="1031875"/>
            <a:ext cx="1492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ea typeface="ＭＳ Ｐゴシック" pitchFamily="-80" charset="-128"/>
              </a:rPr>
              <a:t>Grobvakuum</a:t>
            </a:r>
          </a:p>
        </p:txBody>
      </p:sp>
      <p:sp>
        <p:nvSpPr>
          <p:cNvPr id="12323" name="Text Box 54"/>
          <p:cNvSpPr txBox="1">
            <a:spLocks noChangeArrowheads="1"/>
          </p:cNvSpPr>
          <p:nvPr/>
        </p:nvSpPr>
        <p:spPr bwMode="auto">
          <a:xfrm>
            <a:off x="7604125" y="2463800"/>
            <a:ext cx="17002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400">
                <a:ea typeface="ＭＳ Ｐゴシック" pitchFamily="-80" charset="-128"/>
              </a:rPr>
              <a:t>Höhe [km] ü.</a:t>
            </a:r>
          </a:p>
          <a:p>
            <a:pPr algn="ctr"/>
            <a:r>
              <a:rPr lang="de-DE" altLang="de-DE" sz="1400">
                <a:ea typeface="ＭＳ Ｐゴシック" pitchFamily="-80" charset="-128"/>
              </a:rPr>
              <a:t>Meeresspiegel</a:t>
            </a:r>
          </a:p>
        </p:txBody>
      </p:sp>
      <p:sp>
        <p:nvSpPr>
          <p:cNvPr id="12324" name="Text Box 55"/>
          <p:cNvSpPr txBox="1">
            <a:spLocks noChangeArrowheads="1"/>
          </p:cNvSpPr>
          <p:nvPr/>
        </p:nvSpPr>
        <p:spPr bwMode="auto">
          <a:xfrm>
            <a:off x="19050" y="2463800"/>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0</a:t>
            </a:r>
          </a:p>
        </p:txBody>
      </p:sp>
      <p:sp>
        <p:nvSpPr>
          <p:cNvPr id="12325" name="Text Box 56"/>
          <p:cNvSpPr txBox="1">
            <a:spLocks noChangeArrowheads="1"/>
          </p:cNvSpPr>
          <p:nvPr/>
        </p:nvSpPr>
        <p:spPr bwMode="auto">
          <a:xfrm>
            <a:off x="354013" y="2465388"/>
            <a:ext cx="579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8,85</a:t>
            </a:r>
          </a:p>
        </p:txBody>
      </p:sp>
      <p:sp>
        <p:nvSpPr>
          <p:cNvPr id="12326" name="Text Box 57"/>
          <p:cNvSpPr txBox="1">
            <a:spLocks noChangeArrowheads="1"/>
          </p:cNvSpPr>
          <p:nvPr/>
        </p:nvSpPr>
        <p:spPr bwMode="auto">
          <a:xfrm>
            <a:off x="966788" y="2462213"/>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11</a:t>
            </a:r>
          </a:p>
        </p:txBody>
      </p:sp>
      <p:sp>
        <p:nvSpPr>
          <p:cNvPr id="12327" name="Text Box 58"/>
          <p:cNvSpPr txBox="1">
            <a:spLocks noChangeArrowheads="1"/>
          </p:cNvSpPr>
          <p:nvPr/>
        </p:nvSpPr>
        <p:spPr bwMode="auto">
          <a:xfrm>
            <a:off x="2001838" y="2463800"/>
            <a:ext cx="409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50</a:t>
            </a:r>
          </a:p>
        </p:txBody>
      </p:sp>
      <p:sp>
        <p:nvSpPr>
          <p:cNvPr id="12328" name="Text Box 59"/>
          <p:cNvSpPr txBox="1">
            <a:spLocks noChangeArrowheads="1"/>
          </p:cNvSpPr>
          <p:nvPr/>
        </p:nvSpPr>
        <p:spPr bwMode="auto">
          <a:xfrm>
            <a:off x="3509963" y="2465388"/>
            <a:ext cx="522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100</a:t>
            </a:r>
          </a:p>
        </p:txBody>
      </p:sp>
      <p:sp>
        <p:nvSpPr>
          <p:cNvPr id="12329" name="Text Box 60"/>
          <p:cNvSpPr txBox="1">
            <a:spLocks noChangeArrowheads="1"/>
          </p:cNvSpPr>
          <p:nvPr/>
        </p:nvSpPr>
        <p:spPr bwMode="auto">
          <a:xfrm>
            <a:off x="5072063" y="2462213"/>
            <a:ext cx="522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200</a:t>
            </a:r>
          </a:p>
        </p:txBody>
      </p:sp>
      <p:sp>
        <p:nvSpPr>
          <p:cNvPr id="12330" name="Text Box 61"/>
          <p:cNvSpPr txBox="1">
            <a:spLocks noChangeArrowheads="1"/>
          </p:cNvSpPr>
          <p:nvPr/>
        </p:nvSpPr>
        <p:spPr bwMode="auto">
          <a:xfrm>
            <a:off x="6119813" y="2465388"/>
            <a:ext cx="522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500</a:t>
            </a:r>
          </a:p>
        </p:txBody>
      </p:sp>
      <p:sp>
        <p:nvSpPr>
          <p:cNvPr id="12331" name="Text Box 62"/>
          <p:cNvSpPr txBox="1">
            <a:spLocks noChangeArrowheads="1"/>
          </p:cNvSpPr>
          <p:nvPr/>
        </p:nvSpPr>
        <p:spPr bwMode="auto">
          <a:xfrm>
            <a:off x="7100888" y="2465388"/>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1000</a:t>
            </a:r>
          </a:p>
        </p:txBody>
      </p:sp>
      <p:sp>
        <p:nvSpPr>
          <p:cNvPr id="12332" name="Text Box 63"/>
          <p:cNvSpPr txBox="1">
            <a:spLocks noChangeArrowheads="1"/>
          </p:cNvSpPr>
          <p:nvPr/>
        </p:nvSpPr>
        <p:spPr bwMode="auto">
          <a:xfrm rot="5400000">
            <a:off x="4495800" y="3036888"/>
            <a:ext cx="1673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Hochvakuum-</a:t>
            </a:r>
          </a:p>
          <a:p>
            <a:r>
              <a:rPr lang="de-DE" altLang="de-DE" sz="1800">
                <a:ea typeface="ＭＳ Ｐゴシック" pitchFamily="-80" charset="-128"/>
              </a:rPr>
              <a:t> bedampfung</a:t>
            </a:r>
          </a:p>
          <a:p>
            <a:pPr>
              <a:buFontTx/>
              <a:buChar char="•"/>
            </a:pPr>
            <a:r>
              <a:rPr lang="de-DE" altLang="de-DE" sz="1800">
                <a:ea typeface="ＭＳ Ｐゴシック" pitchFamily="-80" charset="-128"/>
              </a:rPr>
              <a:t>Shuttleflüge</a:t>
            </a:r>
          </a:p>
          <a:p>
            <a:pPr>
              <a:buFontTx/>
              <a:buChar char="•"/>
            </a:pPr>
            <a:r>
              <a:rPr lang="de-DE" altLang="de-DE" sz="1800">
                <a:ea typeface="ＭＳ Ｐゴシック" pitchFamily="-80" charset="-128"/>
              </a:rPr>
              <a:t>Satelliten</a:t>
            </a:r>
          </a:p>
        </p:txBody>
      </p:sp>
      <p:sp>
        <p:nvSpPr>
          <p:cNvPr id="12333" name="Text Box 64"/>
          <p:cNvSpPr txBox="1">
            <a:spLocks noChangeArrowheads="1"/>
          </p:cNvSpPr>
          <p:nvPr/>
        </p:nvSpPr>
        <p:spPr bwMode="auto">
          <a:xfrm rot="5400000">
            <a:off x="5532437" y="4090988"/>
            <a:ext cx="32353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800">
                <a:ea typeface="ＭＳ Ｐゴシック" pitchFamily="-80" charset="-128"/>
              </a:rPr>
              <a:t>Wissenschaftliche Forschung</a:t>
            </a:r>
          </a:p>
          <a:p>
            <a:pPr>
              <a:buFontTx/>
              <a:buChar char="•"/>
            </a:pPr>
            <a:r>
              <a:rPr lang="de-DE" altLang="de-DE" sz="1800">
                <a:ea typeface="ＭＳ Ｐゴシック" pitchFamily="-80" charset="-128"/>
              </a:rPr>
              <a:t>Weltraumforschung</a:t>
            </a:r>
          </a:p>
        </p:txBody>
      </p:sp>
      <p:pic>
        <p:nvPicPr>
          <p:cNvPr id="12334" name="Picture 67" descr="iss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5100638"/>
            <a:ext cx="1023938"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5" name="Picture 68" descr="Flugzeug"/>
          <p:cNvPicPr>
            <a:picLocks noChangeAspect="1" noChangeArrowheads="1"/>
          </p:cNvPicPr>
          <p:nvPr/>
        </p:nvPicPr>
        <p:blipFill>
          <a:blip r:embed="rId3" cstate="print">
            <a:extLst>
              <a:ext uri="{28A0092B-C50C-407E-A947-70E740481C1C}">
                <a14:useLocalDpi xmlns:a14="http://schemas.microsoft.com/office/drawing/2010/main" val="0"/>
              </a:ext>
            </a:extLst>
          </a:blip>
          <a:srcRect l="7440" t="11182" r="7440" b="11182"/>
          <a:stretch>
            <a:fillRect/>
          </a:stretch>
        </p:blipFill>
        <p:spPr bwMode="auto">
          <a:xfrm>
            <a:off x="569913" y="5703888"/>
            <a:ext cx="12096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69" descr="sfu_shuttle"/>
          <p:cNvPicPr>
            <a:picLocks noChangeAspect="1" noChangeArrowheads="1"/>
          </p:cNvPicPr>
          <p:nvPr/>
        </p:nvPicPr>
        <p:blipFill>
          <a:blip r:embed="rId4" cstate="print">
            <a:extLst>
              <a:ext uri="{28A0092B-C50C-407E-A947-70E740481C1C}">
                <a14:useLocalDpi xmlns:a14="http://schemas.microsoft.com/office/drawing/2010/main" val="0"/>
              </a:ext>
            </a:extLst>
          </a:blip>
          <a:srcRect r="14236"/>
          <a:stretch>
            <a:fillRect/>
          </a:stretch>
        </p:blipFill>
        <p:spPr bwMode="auto">
          <a:xfrm>
            <a:off x="4354513" y="5081588"/>
            <a:ext cx="9302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7" name="Text Box 70"/>
          <p:cNvSpPr txBox="1">
            <a:spLocks noChangeArrowheads="1"/>
          </p:cNvSpPr>
          <p:nvPr/>
        </p:nvSpPr>
        <p:spPr bwMode="auto">
          <a:xfrm rot="5400000">
            <a:off x="5081587" y="5597526"/>
            <a:ext cx="1336675" cy="4572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b="1">
                <a:ea typeface="ＭＳ Ｐゴシック" pitchFamily="-80" charset="-128"/>
              </a:rPr>
              <a:t>UNILAC</a:t>
            </a:r>
          </a:p>
        </p:txBody>
      </p:sp>
      <p:sp>
        <p:nvSpPr>
          <p:cNvPr id="12338" name="Text Box 71"/>
          <p:cNvSpPr txBox="1">
            <a:spLocks noChangeArrowheads="1"/>
          </p:cNvSpPr>
          <p:nvPr/>
        </p:nvSpPr>
        <p:spPr bwMode="auto">
          <a:xfrm rot="5400000">
            <a:off x="7408069" y="5207794"/>
            <a:ext cx="1725612" cy="4572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b="1">
                <a:ea typeface="ＭＳ Ｐゴシック" pitchFamily="-80" charset="-128"/>
              </a:rPr>
              <a:t>SIS18/ESR</a:t>
            </a:r>
          </a:p>
        </p:txBody>
      </p:sp>
      <p:pic>
        <p:nvPicPr>
          <p:cNvPr id="12339" name="Picture 77" descr="File:Gluehlampe 01 KMJ.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3338" y="5384800"/>
            <a:ext cx="64928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40" name="Text Box 78"/>
          <p:cNvSpPr txBox="1">
            <a:spLocks noChangeArrowheads="1"/>
          </p:cNvSpPr>
          <p:nvPr/>
        </p:nvSpPr>
        <p:spPr bwMode="auto">
          <a:xfrm>
            <a:off x="2127250" y="0"/>
            <a:ext cx="3435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a:t>2.  Grundlagen</a:t>
            </a:r>
            <a:r>
              <a:rPr lang="de-DE" altLang="de-DE"/>
              <a:t> </a:t>
            </a:r>
            <a:r>
              <a:rPr lang="de-DE" altLang="de-DE" b="1">
                <a:solidFill>
                  <a:srgbClr val="FF3300"/>
                </a:solidFill>
              </a:rPr>
              <a:t>Vakuumbereiche</a:t>
            </a:r>
          </a:p>
        </p:txBody>
      </p:sp>
      <p:pic>
        <p:nvPicPr>
          <p:cNvPr id="12341" name="Picture 80" descr="M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29188"/>
            <a:ext cx="10668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3315"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3BEB727-DB1B-4EC2-8CD6-B67D66D600C4}" type="slidenum">
              <a:rPr lang="en-US" altLang="de-DE" sz="1400"/>
              <a:pPr/>
              <a:t>11</a:t>
            </a:fld>
            <a:endParaRPr lang="en-US" altLang="de-DE" sz="1400"/>
          </a:p>
        </p:txBody>
      </p:sp>
      <p:sp>
        <p:nvSpPr>
          <p:cNvPr id="13316" name="Text Box 4"/>
          <p:cNvSpPr txBox="1">
            <a:spLocks noChangeArrowheads="1"/>
          </p:cNvSpPr>
          <p:nvPr/>
        </p:nvSpPr>
        <p:spPr bwMode="auto">
          <a:xfrm>
            <a:off x="584200" y="23923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3317" name="Text Box 5"/>
          <p:cNvSpPr txBox="1">
            <a:spLocks noChangeArrowheads="1"/>
          </p:cNvSpPr>
          <p:nvPr/>
        </p:nvSpPr>
        <p:spPr bwMode="auto">
          <a:xfrm>
            <a:off x="1135063" y="0"/>
            <a:ext cx="61769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buFontTx/>
              <a:buAutoNum type="arabicPeriod" startAt="2"/>
            </a:pPr>
            <a:r>
              <a:rPr lang="de-DE" altLang="de-DE" b="1"/>
              <a:t>Grundlagen</a:t>
            </a:r>
            <a:r>
              <a:rPr lang="de-DE" altLang="de-DE"/>
              <a:t> </a:t>
            </a:r>
          </a:p>
          <a:p>
            <a:pPr algn="ctr"/>
            <a:r>
              <a:rPr lang="de-DE" altLang="de-DE" b="1">
                <a:solidFill>
                  <a:srgbClr val="FF3300"/>
                </a:solidFill>
              </a:rPr>
              <a:t>Eigenschaften von „Vakuum“</a:t>
            </a:r>
          </a:p>
        </p:txBody>
      </p:sp>
      <p:sp>
        <p:nvSpPr>
          <p:cNvPr id="13318" name="Text Box 6"/>
          <p:cNvSpPr txBox="1">
            <a:spLocks noChangeArrowheads="1"/>
          </p:cNvSpPr>
          <p:nvPr/>
        </p:nvSpPr>
        <p:spPr bwMode="auto">
          <a:xfrm>
            <a:off x="244475" y="1165225"/>
            <a:ext cx="864235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3525" indent="-263525">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 typeface="Wingdings" pitchFamily="2" charset="2"/>
              <a:buChar char="Ø"/>
            </a:pPr>
            <a:r>
              <a:rPr lang="de-DE" altLang="de-DE" sz="2000"/>
              <a:t>Licht, Teilchen, elektrische, magnetische und Gravitationsfelder breiten sich im Vakuum aus</a:t>
            </a:r>
          </a:p>
          <a:p>
            <a:pPr>
              <a:buFont typeface="Wingdings" pitchFamily="2" charset="2"/>
              <a:buNone/>
            </a:pPr>
            <a:r>
              <a:rPr lang="de-DE" altLang="de-DE" sz="2000"/>
              <a:t> </a:t>
            </a:r>
          </a:p>
          <a:p>
            <a:pPr>
              <a:buFont typeface="Wingdings" pitchFamily="2" charset="2"/>
              <a:buChar char="Ø"/>
            </a:pPr>
            <a:r>
              <a:rPr lang="de-DE" altLang="de-DE" sz="2000"/>
              <a:t>Wärmestrahlung in Form von elektromagnetischer Wellen</a:t>
            </a:r>
          </a:p>
          <a:p>
            <a:pPr>
              <a:buFont typeface="Wingdings" pitchFamily="2" charset="2"/>
              <a:buChar char="Ø"/>
            </a:pPr>
            <a:endParaRPr lang="de-DE" altLang="de-DE" sz="2000"/>
          </a:p>
          <a:p>
            <a:pPr>
              <a:buFont typeface="Wingdings" pitchFamily="2" charset="2"/>
              <a:buChar char="Ø"/>
            </a:pPr>
            <a:r>
              <a:rPr lang="de-DE" altLang="de-DE" sz="2000"/>
              <a:t>Verminderung/keine Wärmeströmung (Konvektion) oder Wärmeleitung (Konduktion) </a:t>
            </a:r>
            <a:r>
              <a:rPr lang="de-DE" altLang="de-DE" sz="2000">
                <a:solidFill>
                  <a:srgbClr val="FF3300"/>
                </a:solidFill>
              </a:rPr>
              <a:t>Thermoskanne, Tanks für Flüssiggas</a:t>
            </a:r>
          </a:p>
          <a:p>
            <a:pPr>
              <a:buFont typeface="Wingdings" pitchFamily="2" charset="2"/>
              <a:buChar char="Ø"/>
            </a:pPr>
            <a:endParaRPr lang="de-DE" altLang="de-DE" sz="2000"/>
          </a:p>
          <a:p>
            <a:pPr>
              <a:buFont typeface="Wingdings" pitchFamily="2" charset="2"/>
              <a:buChar char="Ø"/>
            </a:pPr>
            <a:r>
              <a:rPr lang="de-DE" altLang="de-DE" sz="2000"/>
              <a:t>Hohe elektrische Durchschlagsfestigkeit </a:t>
            </a:r>
          </a:p>
          <a:p>
            <a:pPr>
              <a:buFont typeface="Wingdings" pitchFamily="2" charset="2"/>
              <a:buNone/>
            </a:pPr>
            <a:endParaRPr lang="de-DE" altLang="de-DE" sz="2000"/>
          </a:p>
          <a:p>
            <a:pPr>
              <a:buFont typeface="Wingdings" pitchFamily="2" charset="2"/>
              <a:buChar char="Ø"/>
            </a:pPr>
            <a:r>
              <a:rPr lang="de-DE" altLang="de-DE" sz="2000"/>
              <a:t>Schallwellen nicht, da sie ein materielles Medium benötigen</a:t>
            </a:r>
          </a:p>
        </p:txBody>
      </p:sp>
    </p:spTree>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8675"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A2A79D2-623A-4E3E-85B0-968F7BB93FD8}" type="slidenum">
              <a:rPr lang="en-US" altLang="de-DE" sz="1400"/>
              <a:pPr/>
              <a:t>12</a:t>
            </a:fld>
            <a:endParaRPr lang="en-US" altLang="de-DE" sz="1400"/>
          </a:p>
        </p:txBody>
      </p:sp>
      <p:sp>
        <p:nvSpPr>
          <p:cNvPr id="28676"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8677"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8678"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br>
              <a:rPr lang="de-DE" altLang="de-DE" sz="2400" b="1" dirty="0" smtClean="0">
                <a:solidFill>
                  <a:schemeClr val="tx1"/>
                </a:solidFill>
                <a:latin typeface="Arial" charset="0"/>
              </a:rPr>
            </a:br>
            <a:r>
              <a:rPr lang="de-DE" altLang="de-DE" sz="2400" b="1" dirty="0" smtClean="0">
                <a:solidFill>
                  <a:srgbClr val="FF3300"/>
                </a:solidFill>
                <a:latin typeface="Arial" charset="0"/>
              </a:rPr>
              <a:t>Vakuumpumpen</a:t>
            </a:r>
          </a:p>
        </p:txBody>
      </p:sp>
      <p:sp>
        <p:nvSpPr>
          <p:cNvPr id="28679" name="Text Box 5"/>
          <p:cNvSpPr txBox="1">
            <a:spLocks noChangeArrowheads="1"/>
          </p:cNvSpPr>
          <p:nvPr/>
        </p:nvSpPr>
        <p:spPr bwMode="auto">
          <a:xfrm>
            <a:off x="265113" y="1255713"/>
            <a:ext cx="8672512"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900113">
              <a:tabLst>
                <a:tab pos="1168400" algn="l"/>
              </a:tabLst>
              <a:defRPr sz="2400">
                <a:solidFill>
                  <a:schemeClr val="tx1"/>
                </a:solidFill>
                <a:latin typeface="Arial" charset="0"/>
              </a:defRPr>
            </a:lvl1pPr>
            <a:lvl2pPr marL="742950" indent="-285750" defTabSz="900113">
              <a:tabLst>
                <a:tab pos="1168400" algn="l"/>
              </a:tabLst>
              <a:defRPr sz="2400">
                <a:solidFill>
                  <a:schemeClr val="tx1"/>
                </a:solidFill>
                <a:latin typeface="Arial" charset="0"/>
              </a:defRPr>
            </a:lvl2pPr>
            <a:lvl3pPr marL="1143000" indent="-228600" defTabSz="900113">
              <a:tabLst>
                <a:tab pos="1168400" algn="l"/>
              </a:tabLst>
              <a:defRPr sz="2400">
                <a:solidFill>
                  <a:schemeClr val="tx1"/>
                </a:solidFill>
                <a:latin typeface="Arial" charset="0"/>
              </a:defRPr>
            </a:lvl3pPr>
            <a:lvl4pPr marL="1600200" indent="-228600" defTabSz="900113">
              <a:tabLst>
                <a:tab pos="1168400" algn="l"/>
              </a:tabLst>
              <a:defRPr sz="2400">
                <a:solidFill>
                  <a:schemeClr val="tx1"/>
                </a:solidFill>
                <a:latin typeface="Arial" charset="0"/>
              </a:defRPr>
            </a:lvl4pPr>
            <a:lvl5pPr marL="2057400" indent="-228600" defTabSz="900113">
              <a:tabLst>
                <a:tab pos="1168400" algn="l"/>
              </a:tabLst>
              <a:defRPr sz="2400">
                <a:solidFill>
                  <a:schemeClr val="tx1"/>
                </a:solidFill>
                <a:latin typeface="Arial" charset="0"/>
              </a:defRPr>
            </a:lvl5pPr>
            <a:lvl6pPr marL="2514600" indent="-228600" defTabSz="900113" eaLnBrk="0" fontAlgn="base" hangingPunct="0">
              <a:spcBef>
                <a:spcPct val="0"/>
              </a:spcBef>
              <a:spcAft>
                <a:spcPct val="0"/>
              </a:spcAft>
              <a:tabLst>
                <a:tab pos="1168400" algn="l"/>
              </a:tabLst>
              <a:defRPr sz="2400">
                <a:solidFill>
                  <a:schemeClr val="tx1"/>
                </a:solidFill>
                <a:latin typeface="Arial" charset="0"/>
              </a:defRPr>
            </a:lvl6pPr>
            <a:lvl7pPr marL="2971800" indent="-228600" defTabSz="900113" eaLnBrk="0" fontAlgn="base" hangingPunct="0">
              <a:spcBef>
                <a:spcPct val="0"/>
              </a:spcBef>
              <a:spcAft>
                <a:spcPct val="0"/>
              </a:spcAft>
              <a:tabLst>
                <a:tab pos="1168400" algn="l"/>
              </a:tabLst>
              <a:defRPr sz="2400">
                <a:solidFill>
                  <a:schemeClr val="tx1"/>
                </a:solidFill>
                <a:latin typeface="Arial" charset="0"/>
              </a:defRPr>
            </a:lvl7pPr>
            <a:lvl8pPr marL="3429000" indent="-228600" defTabSz="900113" eaLnBrk="0" fontAlgn="base" hangingPunct="0">
              <a:spcBef>
                <a:spcPct val="0"/>
              </a:spcBef>
              <a:spcAft>
                <a:spcPct val="0"/>
              </a:spcAft>
              <a:tabLst>
                <a:tab pos="1168400" algn="l"/>
              </a:tabLst>
              <a:defRPr sz="2400">
                <a:solidFill>
                  <a:schemeClr val="tx1"/>
                </a:solidFill>
                <a:latin typeface="Arial" charset="0"/>
              </a:defRPr>
            </a:lvl8pPr>
            <a:lvl9pPr marL="3886200" indent="-228600" defTabSz="900113" eaLnBrk="0" fontAlgn="base" hangingPunct="0">
              <a:spcBef>
                <a:spcPct val="0"/>
              </a:spcBef>
              <a:spcAft>
                <a:spcPct val="0"/>
              </a:spcAft>
              <a:tabLst>
                <a:tab pos="1168400" algn="l"/>
              </a:tabLst>
              <a:defRPr sz="2400">
                <a:solidFill>
                  <a:schemeClr val="tx1"/>
                </a:solidFill>
                <a:latin typeface="Arial" charset="0"/>
              </a:defRPr>
            </a:lvl9pPr>
          </a:lstStyle>
          <a:p>
            <a:pPr eaLnBrk="1" hangingPunct="1">
              <a:spcBef>
                <a:spcPct val="20000"/>
              </a:spcBef>
            </a:pPr>
            <a:r>
              <a:rPr lang="de-DE" altLang="de-DE" sz="1600">
                <a:solidFill>
                  <a:srgbClr val="FF3300"/>
                </a:solidFill>
              </a:rPr>
              <a:t>Prinzip:	</a:t>
            </a:r>
            <a:r>
              <a:rPr lang="de-DE" altLang="de-DE" sz="1600"/>
              <a:t>Pumpe befördert Gasmoleküle aus dem Rezipient an Atmosphäre</a:t>
            </a:r>
          </a:p>
          <a:p>
            <a:pPr eaLnBrk="1" hangingPunct="1">
              <a:spcBef>
                <a:spcPct val="20000"/>
              </a:spcBef>
              <a:buFontTx/>
              <a:buChar char="•"/>
            </a:pPr>
            <a:r>
              <a:rPr lang="de-DE" altLang="de-DE" sz="1600">
                <a:solidFill>
                  <a:srgbClr val="FF3300"/>
                </a:solidFill>
              </a:rPr>
              <a:t> Vorteile:	</a:t>
            </a:r>
            <a:r>
              <a:rPr lang="de-DE" altLang="de-DE" sz="1600"/>
              <a:t>Gas wird aus dem Prozess genommen</a:t>
            </a:r>
          </a:p>
          <a:p>
            <a:pPr eaLnBrk="1" hangingPunct="1">
              <a:spcBef>
                <a:spcPct val="20000"/>
              </a:spcBef>
              <a:buFontTx/>
              <a:buChar char="•"/>
            </a:pPr>
            <a:r>
              <a:rPr lang="de-DE" altLang="de-DE" sz="1600">
                <a:solidFill>
                  <a:srgbClr val="FF3300"/>
                </a:solidFill>
              </a:rPr>
              <a:t> Nachteile:	</a:t>
            </a:r>
            <a:r>
              <a:rPr lang="de-DE" altLang="de-DE" sz="1600"/>
              <a:t>erreichbares Vakuum durch Kompression beschränkt, Gefahr der  		Verschmutzung durch Treibmittel/Schmiermittel</a:t>
            </a:r>
          </a:p>
          <a:p>
            <a:pPr eaLnBrk="1" hangingPunct="1">
              <a:spcBef>
                <a:spcPct val="20000"/>
              </a:spcBef>
              <a:buFontTx/>
              <a:buChar char="•"/>
            </a:pPr>
            <a:r>
              <a:rPr lang="de-DE" altLang="de-DE" sz="1600">
                <a:solidFill>
                  <a:srgbClr val="FF3300"/>
                </a:solidFill>
              </a:rPr>
              <a:t> Einsatz:</a:t>
            </a:r>
            <a:r>
              <a:rPr lang="de-DE" altLang="de-DE" sz="1600"/>
              <a:t>	Grobvakuum bis UHV (während des Anpumpens+Ausheizens)</a:t>
            </a:r>
          </a:p>
          <a:p>
            <a:pPr eaLnBrk="1" hangingPunct="1">
              <a:spcBef>
                <a:spcPct val="20000"/>
              </a:spcBef>
              <a:buFontTx/>
              <a:buChar char="•"/>
            </a:pPr>
            <a:r>
              <a:rPr lang="de-DE" altLang="de-DE" sz="1600">
                <a:solidFill>
                  <a:srgbClr val="FF3300"/>
                </a:solidFill>
              </a:rPr>
              <a:t> bei GSI:</a:t>
            </a:r>
            <a:r>
              <a:rPr lang="de-DE" altLang="de-DE" sz="1600"/>
              <a:t>	UNILAC, Experimentierplätze, Strahlführung, Anpumpstationen an den 	Ringen</a:t>
            </a:r>
          </a:p>
          <a:p>
            <a:pPr eaLnBrk="1" hangingPunct="1">
              <a:spcBef>
                <a:spcPct val="20000"/>
              </a:spcBef>
              <a:buFontTx/>
              <a:buChar char="•"/>
            </a:pPr>
            <a:r>
              <a:rPr lang="de-DE" altLang="de-DE" sz="1600">
                <a:solidFill>
                  <a:srgbClr val="FF3300"/>
                </a:solidFill>
              </a:rPr>
              <a:t> Beispiele:</a:t>
            </a:r>
            <a:r>
              <a:rPr lang="de-DE" altLang="de-DE" sz="1600"/>
              <a:t>	Drehschieber-, Membran-, Roots-, Klauen-, Turbomolekular-Pumpen</a:t>
            </a:r>
          </a:p>
        </p:txBody>
      </p:sp>
      <p:sp>
        <p:nvSpPr>
          <p:cNvPr id="28680" name="Text Box 6"/>
          <p:cNvSpPr txBox="1">
            <a:spLocks noChangeArrowheads="1"/>
          </p:cNvSpPr>
          <p:nvPr/>
        </p:nvSpPr>
        <p:spPr bwMode="auto">
          <a:xfrm>
            <a:off x="307975" y="3946525"/>
            <a:ext cx="87788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168400" algn="l"/>
              </a:tabLst>
              <a:defRPr sz="2400">
                <a:solidFill>
                  <a:schemeClr val="tx1"/>
                </a:solidFill>
                <a:latin typeface="Arial" charset="0"/>
              </a:defRPr>
            </a:lvl1pPr>
            <a:lvl2pPr marL="742950" indent="-285750">
              <a:tabLst>
                <a:tab pos="1168400" algn="l"/>
              </a:tabLst>
              <a:defRPr sz="2400">
                <a:solidFill>
                  <a:schemeClr val="tx1"/>
                </a:solidFill>
                <a:latin typeface="Arial" charset="0"/>
              </a:defRPr>
            </a:lvl2pPr>
            <a:lvl3pPr marL="1143000" indent="-228600">
              <a:tabLst>
                <a:tab pos="1168400" algn="l"/>
              </a:tabLst>
              <a:defRPr sz="2400">
                <a:solidFill>
                  <a:schemeClr val="tx1"/>
                </a:solidFill>
                <a:latin typeface="Arial" charset="0"/>
              </a:defRPr>
            </a:lvl3pPr>
            <a:lvl4pPr marL="1600200" indent="-228600">
              <a:tabLst>
                <a:tab pos="1168400" algn="l"/>
              </a:tabLst>
              <a:defRPr sz="2400">
                <a:solidFill>
                  <a:schemeClr val="tx1"/>
                </a:solidFill>
                <a:latin typeface="Arial" charset="0"/>
              </a:defRPr>
            </a:lvl4pPr>
            <a:lvl5pPr marL="2057400" indent="-228600">
              <a:tabLst>
                <a:tab pos="1168400" algn="l"/>
              </a:tabLst>
              <a:defRPr sz="2400">
                <a:solidFill>
                  <a:schemeClr val="tx1"/>
                </a:solidFill>
                <a:latin typeface="Arial" charset="0"/>
              </a:defRPr>
            </a:lvl5pPr>
            <a:lvl6pPr marL="2514600" indent="-228600" eaLnBrk="0" fontAlgn="base" hangingPunct="0">
              <a:spcBef>
                <a:spcPct val="0"/>
              </a:spcBef>
              <a:spcAft>
                <a:spcPct val="0"/>
              </a:spcAft>
              <a:tabLst>
                <a:tab pos="1168400" algn="l"/>
              </a:tabLst>
              <a:defRPr sz="2400">
                <a:solidFill>
                  <a:schemeClr val="tx1"/>
                </a:solidFill>
                <a:latin typeface="Arial" charset="0"/>
              </a:defRPr>
            </a:lvl6pPr>
            <a:lvl7pPr marL="2971800" indent="-228600" eaLnBrk="0" fontAlgn="base" hangingPunct="0">
              <a:spcBef>
                <a:spcPct val="0"/>
              </a:spcBef>
              <a:spcAft>
                <a:spcPct val="0"/>
              </a:spcAft>
              <a:tabLst>
                <a:tab pos="1168400" algn="l"/>
              </a:tabLst>
              <a:defRPr sz="2400">
                <a:solidFill>
                  <a:schemeClr val="tx1"/>
                </a:solidFill>
                <a:latin typeface="Arial" charset="0"/>
              </a:defRPr>
            </a:lvl7pPr>
            <a:lvl8pPr marL="3429000" indent="-228600" eaLnBrk="0" fontAlgn="base" hangingPunct="0">
              <a:spcBef>
                <a:spcPct val="0"/>
              </a:spcBef>
              <a:spcAft>
                <a:spcPct val="0"/>
              </a:spcAft>
              <a:tabLst>
                <a:tab pos="1168400" algn="l"/>
              </a:tabLst>
              <a:defRPr sz="2400">
                <a:solidFill>
                  <a:schemeClr val="tx1"/>
                </a:solidFill>
                <a:latin typeface="Arial" charset="0"/>
              </a:defRPr>
            </a:lvl8pPr>
            <a:lvl9pPr marL="3886200" indent="-228600" eaLnBrk="0" fontAlgn="base" hangingPunct="0">
              <a:spcBef>
                <a:spcPct val="0"/>
              </a:spcBef>
              <a:spcAft>
                <a:spcPct val="0"/>
              </a:spcAft>
              <a:tabLst>
                <a:tab pos="1168400" algn="l"/>
              </a:tabLst>
              <a:defRPr sz="2400">
                <a:solidFill>
                  <a:schemeClr val="tx1"/>
                </a:solidFill>
                <a:latin typeface="Arial" charset="0"/>
              </a:defRPr>
            </a:lvl9pPr>
          </a:lstStyle>
          <a:p>
            <a:pPr eaLnBrk="1" hangingPunct="1">
              <a:spcBef>
                <a:spcPct val="20000"/>
              </a:spcBef>
            </a:pPr>
            <a:r>
              <a:rPr lang="de-DE" altLang="de-DE" sz="1600" b="1">
                <a:solidFill>
                  <a:srgbClr val="FF3300"/>
                </a:solidFill>
              </a:rPr>
              <a:t> </a:t>
            </a:r>
            <a:r>
              <a:rPr lang="de-DE" altLang="de-DE" sz="1600">
                <a:solidFill>
                  <a:srgbClr val="FF3300"/>
                </a:solidFill>
              </a:rPr>
              <a:t>Prinzip:	</a:t>
            </a:r>
            <a:r>
              <a:rPr lang="de-DE" altLang="de-DE" sz="1600"/>
              <a:t>Pumpe bindet Gasmoleküle im Rezipient (Chemisorption, Physisorption, 	Kondensation)</a:t>
            </a:r>
          </a:p>
          <a:p>
            <a:pPr eaLnBrk="1" hangingPunct="1">
              <a:spcBef>
                <a:spcPct val="20000"/>
              </a:spcBef>
              <a:buFontTx/>
              <a:buChar char="•"/>
            </a:pPr>
            <a:r>
              <a:rPr lang="de-DE" altLang="de-DE" sz="1600">
                <a:solidFill>
                  <a:srgbClr val="FF3300"/>
                </a:solidFill>
              </a:rPr>
              <a:t> Vorteile:	</a:t>
            </a:r>
            <a:r>
              <a:rPr lang="de-DE" altLang="de-DE" sz="1600"/>
              <a:t>niedrigste Enddrücke bis zum XHV möglich</a:t>
            </a:r>
          </a:p>
          <a:p>
            <a:pPr eaLnBrk="1" hangingPunct="1">
              <a:spcBef>
                <a:spcPct val="20000"/>
              </a:spcBef>
              <a:buFontTx/>
              <a:buChar char="•"/>
            </a:pPr>
            <a:r>
              <a:rPr lang="de-DE" altLang="de-DE" sz="1600">
                <a:solidFill>
                  <a:srgbClr val="FF3300"/>
                </a:solidFill>
              </a:rPr>
              <a:t> Nachteile:	</a:t>
            </a:r>
            <a:r>
              <a:rPr lang="de-DE" altLang="de-DE" sz="1600"/>
              <a:t>oft sehr gasspezifische Saugleistungen, adsorbierte Gasmoleküle können 	auch wieder (ungewollt) freigesetzt werden</a:t>
            </a:r>
          </a:p>
          <a:p>
            <a:pPr eaLnBrk="1" hangingPunct="1">
              <a:spcBef>
                <a:spcPct val="20000"/>
              </a:spcBef>
              <a:buFontTx/>
              <a:buChar char="•"/>
            </a:pPr>
            <a:r>
              <a:rPr lang="de-DE" altLang="de-DE" sz="1600">
                <a:solidFill>
                  <a:srgbClr val="FF3300"/>
                </a:solidFill>
              </a:rPr>
              <a:t> Einsatz:	</a:t>
            </a:r>
            <a:r>
              <a:rPr lang="de-DE" altLang="de-DE" sz="1600"/>
              <a:t>Grobvakuum bis XHV </a:t>
            </a:r>
          </a:p>
          <a:p>
            <a:pPr eaLnBrk="1" hangingPunct="1">
              <a:spcBef>
                <a:spcPct val="20000"/>
              </a:spcBef>
              <a:buFontTx/>
              <a:buChar char="•"/>
            </a:pPr>
            <a:r>
              <a:rPr lang="de-DE" altLang="de-DE" sz="1600">
                <a:solidFill>
                  <a:srgbClr val="FF3300"/>
                </a:solidFill>
              </a:rPr>
              <a:t> bei GSI:</a:t>
            </a:r>
            <a:r>
              <a:rPr lang="de-DE" altLang="de-DE" sz="1600"/>
              <a:t>	UNILAC, SIS18, ESR, Experimentierplätze, Strahlführung</a:t>
            </a:r>
          </a:p>
          <a:p>
            <a:pPr eaLnBrk="1" hangingPunct="1">
              <a:spcBef>
                <a:spcPct val="20000"/>
              </a:spcBef>
              <a:buFontTx/>
              <a:buChar char="•"/>
            </a:pPr>
            <a:r>
              <a:rPr lang="de-DE" altLang="de-DE" sz="1600">
                <a:solidFill>
                  <a:srgbClr val="FF3300"/>
                </a:solidFill>
              </a:rPr>
              <a:t> Beispiele:</a:t>
            </a:r>
            <a:r>
              <a:rPr lang="de-DE" altLang="de-DE" sz="1600"/>
              <a:t>	Kühlfallen, Kryopumpen, Ionenzerstäuberpumpen, Titan-Sublimations-Pumpen, 	NEG-Pumpen</a:t>
            </a:r>
          </a:p>
          <a:p>
            <a:pPr eaLnBrk="1" hangingPunct="1">
              <a:spcBef>
                <a:spcPct val="50000"/>
              </a:spcBef>
              <a:buFontTx/>
              <a:buChar char="•"/>
            </a:pPr>
            <a:endParaRPr lang="de-DE" altLang="de-DE" sz="1600"/>
          </a:p>
        </p:txBody>
      </p:sp>
      <p:sp>
        <p:nvSpPr>
          <p:cNvPr id="28681" name="Text Box 7"/>
          <p:cNvSpPr txBox="1">
            <a:spLocks noChangeArrowheads="1"/>
          </p:cNvSpPr>
          <p:nvPr/>
        </p:nvSpPr>
        <p:spPr bwMode="auto">
          <a:xfrm>
            <a:off x="2932113" y="831850"/>
            <a:ext cx="2062162"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2000" b="1"/>
              <a:t>Förderpumpen:</a:t>
            </a:r>
            <a:endParaRPr lang="en-US" altLang="de-DE" sz="2000"/>
          </a:p>
        </p:txBody>
      </p:sp>
      <p:sp>
        <p:nvSpPr>
          <p:cNvPr id="28682" name="Text Box 8"/>
          <p:cNvSpPr txBox="1">
            <a:spLocks noChangeArrowheads="1"/>
          </p:cNvSpPr>
          <p:nvPr/>
        </p:nvSpPr>
        <p:spPr bwMode="auto">
          <a:xfrm>
            <a:off x="2857500" y="3589338"/>
            <a:ext cx="233045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b="1"/>
              <a:t>Speicherpumpen:</a:t>
            </a:r>
            <a:endParaRPr lang="en-US" altLang="de-DE" sz="2000" b="1"/>
          </a:p>
        </p:txBody>
      </p:sp>
    </p:spTree>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9699"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8026998-02E4-4227-B855-F7FA026402CD}" type="slidenum">
              <a:rPr lang="en-US" altLang="de-DE" sz="1400"/>
              <a:pPr/>
              <a:t>13</a:t>
            </a:fld>
            <a:endParaRPr lang="en-US" altLang="de-DE" sz="1400"/>
          </a:p>
        </p:txBody>
      </p:sp>
      <p:sp>
        <p:nvSpPr>
          <p:cNvPr id="29700" name="Rectangle 3"/>
          <p:cNvSpPr>
            <a:spLocks noChangeArrowheads="1"/>
          </p:cNvSpPr>
          <p:nvPr/>
        </p:nvSpPr>
        <p:spPr bwMode="auto">
          <a:xfrm>
            <a:off x="266700" y="0"/>
            <a:ext cx="822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t>3</a:t>
            </a:r>
            <a:r>
              <a:rPr lang="de-DE" altLang="de-DE" b="1" dirty="0" smtClean="0"/>
              <a:t>. </a:t>
            </a:r>
            <a:r>
              <a:rPr lang="de-DE" altLang="de-DE" b="1" dirty="0"/>
              <a:t>Vakuumerzeugung</a:t>
            </a:r>
            <a:r>
              <a:rPr lang="de-DE" altLang="de-DE" b="1" dirty="0">
                <a:solidFill>
                  <a:schemeClr val="tx2"/>
                </a:solidFill>
              </a:rPr>
              <a:t/>
            </a:r>
            <a:br>
              <a:rPr lang="de-DE" altLang="de-DE" b="1" dirty="0">
                <a:solidFill>
                  <a:schemeClr val="tx2"/>
                </a:solidFill>
              </a:rPr>
            </a:br>
            <a:r>
              <a:rPr lang="de-DE" altLang="de-DE" b="1" dirty="0">
                <a:solidFill>
                  <a:srgbClr val="FF3300"/>
                </a:solidFill>
              </a:rPr>
              <a:t>Arbeitsbereiche verschiedener Pumpen</a:t>
            </a:r>
          </a:p>
        </p:txBody>
      </p:sp>
      <p:sp>
        <p:nvSpPr>
          <p:cNvPr id="29701" name="Text Box 4"/>
          <p:cNvSpPr txBox="1">
            <a:spLocks noChangeArrowheads="1"/>
          </p:cNvSpPr>
          <p:nvPr/>
        </p:nvSpPr>
        <p:spPr bwMode="auto">
          <a:xfrm>
            <a:off x="79375" y="5900738"/>
            <a:ext cx="8937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10</a:t>
            </a:r>
            <a:r>
              <a:rPr lang="de-DE" altLang="de-DE" sz="1200" baseline="30000"/>
              <a:t>-14</a:t>
            </a:r>
            <a:r>
              <a:rPr lang="de-DE" altLang="de-DE" sz="1200"/>
              <a:t>    10</a:t>
            </a:r>
            <a:r>
              <a:rPr lang="de-DE" altLang="de-DE" sz="1200" baseline="30000"/>
              <a:t>-13</a:t>
            </a:r>
            <a:r>
              <a:rPr lang="de-DE" altLang="de-DE" sz="1200"/>
              <a:t>     10</a:t>
            </a:r>
            <a:r>
              <a:rPr lang="de-DE" altLang="de-DE" sz="1200" baseline="30000"/>
              <a:t>-12</a:t>
            </a:r>
            <a:r>
              <a:rPr lang="de-DE" altLang="de-DE" sz="1200"/>
              <a:t>    10</a:t>
            </a:r>
            <a:r>
              <a:rPr lang="de-DE" altLang="de-DE" sz="1200" baseline="30000"/>
              <a:t>-11</a:t>
            </a:r>
            <a:r>
              <a:rPr lang="de-DE" altLang="de-DE" sz="1200"/>
              <a:t>    10</a:t>
            </a:r>
            <a:r>
              <a:rPr lang="de-DE" altLang="de-DE" sz="1200" baseline="30000"/>
              <a:t>-10</a:t>
            </a:r>
            <a:r>
              <a:rPr lang="de-DE" altLang="de-DE" sz="1200"/>
              <a:t>     10</a:t>
            </a:r>
            <a:r>
              <a:rPr lang="de-DE" altLang="de-DE" sz="1200" baseline="30000"/>
              <a:t>-9</a:t>
            </a:r>
            <a:r>
              <a:rPr lang="de-DE" altLang="de-DE" sz="1200"/>
              <a:t>      10</a:t>
            </a:r>
            <a:r>
              <a:rPr lang="de-DE" altLang="de-DE" sz="1200" baseline="30000"/>
              <a:t>-8</a:t>
            </a:r>
            <a:r>
              <a:rPr lang="de-DE" altLang="de-DE" sz="1200"/>
              <a:t>     10</a:t>
            </a:r>
            <a:r>
              <a:rPr lang="de-DE" altLang="de-DE" sz="1200" baseline="30000"/>
              <a:t>-7</a:t>
            </a:r>
            <a:r>
              <a:rPr lang="de-DE" altLang="de-DE" sz="1200"/>
              <a:t>      10</a:t>
            </a:r>
            <a:r>
              <a:rPr lang="de-DE" altLang="de-DE" sz="1200" baseline="30000"/>
              <a:t>-6</a:t>
            </a:r>
            <a:r>
              <a:rPr lang="de-DE" altLang="de-DE" sz="1200"/>
              <a:t>      10</a:t>
            </a:r>
            <a:r>
              <a:rPr lang="de-DE" altLang="de-DE" sz="1200" baseline="30000"/>
              <a:t>-5</a:t>
            </a:r>
            <a:r>
              <a:rPr lang="de-DE" altLang="de-DE" sz="1200"/>
              <a:t>      10</a:t>
            </a:r>
            <a:r>
              <a:rPr lang="de-DE" altLang="de-DE" sz="1200" baseline="30000"/>
              <a:t>-4</a:t>
            </a:r>
            <a:r>
              <a:rPr lang="de-DE" altLang="de-DE" sz="1200"/>
              <a:t>     10</a:t>
            </a:r>
            <a:r>
              <a:rPr lang="de-DE" altLang="de-DE" sz="1200" baseline="30000"/>
              <a:t>-3</a:t>
            </a:r>
            <a:r>
              <a:rPr lang="de-DE" altLang="de-DE" sz="1200"/>
              <a:t>      10</a:t>
            </a:r>
            <a:r>
              <a:rPr lang="de-DE" altLang="de-DE" sz="1200" baseline="30000"/>
              <a:t>-2</a:t>
            </a:r>
            <a:r>
              <a:rPr lang="de-DE" altLang="de-DE" sz="1200"/>
              <a:t>      10</a:t>
            </a:r>
            <a:r>
              <a:rPr lang="de-DE" altLang="de-DE" sz="1200" baseline="30000"/>
              <a:t>-1</a:t>
            </a:r>
            <a:r>
              <a:rPr lang="de-DE" altLang="de-DE" sz="1200"/>
              <a:t>     10</a:t>
            </a:r>
            <a:r>
              <a:rPr lang="de-DE" altLang="de-DE" sz="1200" baseline="30000"/>
              <a:t>0</a:t>
            </a:r>
            <a:r>
              <a:rPr lang="de-DE" altLang="de-DE" sz="1200"/>
              <a:t>      10</a:t>
            </a:r>
            <a:r>
              <a:rPr lang="de-DE" altLang="de-DE" sz="1200" baseline="30000"/>
              <a:t>1</a:t>
            </a:r>
            <a:r>
              <a:rPr lang="de-DE" altLang="de-DE" sz="1200"/>
              <a:t>       10</a:t>
            </a:r>
            <a:r>
              <a:rPr lang="de-DE" altLang="de-DE" sz="1200" baseline="30000"/>
              <a:t>2</a:t>
            </a:r>
            <a:r>
              <a:rPr lang="de-DE" altLang="de-DE" sz="1200"/>
              <a:t>      10</a:t>
            </a:r>
            <a:r>
              <a:rPr lang="de-DE" altLang="de-DE" sz="1200" baseline="30000"/>
              <a:t>3</a:t>
            </a:r>
          </a:p>
        </p:txBody>
      </p:sp>
      <p:sp>
        <p:nvSpPr>
          <p:cNvPr id="29702" name="Rectangle 6"/>
          <p:cNvSpPr>
            <a:spLocks noChangeArrowheads="1"/>
          </p:cNvSpPr>
          <p:nvPr/>
        </p:nvSpPr>
        <p:spPr bwMode="auto">
          <a:xfrm>
            <a:off x="219075" y="1838325"/>
            <a:ext cx="8572500" cy="405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29703" name="Line 7"/>
          <p:cNvSpPr>
            <a:spLocks noChangeShapeType="1"/>
          </p:cNvSpPr>
          <p:nvPr/>
        </p:nvSpPr>
        <p:spPr bwMode="auto">
          <a:xfrm>
            <a:off x="723900" y="574357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4" name="Line 8"/>
          <p:cNvSpPr>
            <a:spLocks noChangeShapeType="1"/>
          </p:cNvSpPr>
          <p:nvPr/>
        </p:nvSpPr>
        <p:spPr bwMode="auto">
          <a:xfrm>
            <a:off x="1235075" y="573087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5" name="Line 9"/>
          <p:cNvSpPr>
            <a:spLocks noChangeShapeType="1"/>
          </p:cNvSpPr>
          <p:nvPr/>
        </p:nvSpPr>
        <p:spPr bwMode="auto">
          <a:xfrm>
            <a:off x="1739900" y="574516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6" name="Line 10"/>
          <p:cNvSpPr>
            <a:spLocks noChangeShapeType="1"/>
          </p:cNvSpPr>
          <p:nvPr/>
        </p:nvSpPr>
        <p:spPr bwMode="auto">
          <a:xfrm>
            <a:off x="2239963" y="57356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7" name="Line 11"/>
          <p:cNvSpPr>
            <a:spLocks noChangeShapeType="1"/>
          </p:cNvSpPr>
          <p:nvPr/>
        </p:nvSpPr>
        <p:spPr bwMode="auto">
          <a:xfrm>
            <a:off x="2744788" y="573563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8" name="Line 12"/>
          <p:cNvSpPr>
            <a:spLocks noChangeShapeType="1"/>
          </p:cNvSpPr>
          <p:nvPr/>
        </p:nvSpPr>
        <p:spPr bwMode="auto">
          <a:xfrm>
            <a:off x="3254375" y="5740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09" name="Line 13"/>
          <p:cNvSpPr>
            <a:spLocks noChangeShapeType="1"/>
          </p:cNvSpPr>
          <p:nvPr/>
        </p:nvSpPr>
        <p:spPr bwMode="auto">
          <a:xfrm>
            <a:off x="3754438" y="1355725"/>
            <a:ext cx="0" cy="4527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0" name="Line 14"/>
          <p:cNvSpPr>
            <a:spLocks noChangeShapeType="1"/>
          </p:cNvSpPr>
          <p:nvPr/>
        </p:nvSpPr>
        <p:spPr bwMode="auto">
          <a:xfrm>
            <a:off x="4256088" y="573246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1" name="Line 15"/>
          <p:cNvSpPr>
            <a:spLocks noChangeShapeType="1"/>
          </p:cNvSpPr>
          <p:nvPr/>
        </p:nvSpPr>
        <p:spPr bwMode="auto">
          <a:xfrm>
            <a:off x="4760913" y="574675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2" name="Line 16"/>
          <p:cNvSpPr>
            <a:spLocks noChangeShapeType="1"/>
          </p:cNvSpPr>
          <p:nvPr/>
        </p:nvSpPr>
        <p:spPr bwMode="auto">
          <a:xfrm>
            <a:off x="5260975" y="573722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3" name="Line 17"/>
          <p:cNvSpPr>
            <a:spLocks noChangeShapeType="1"/>
          </p:cNvSpPr>
          <p:nvPr/>
        </p:nvSpPr>
        <p:spPr bwMode="auto">
          <a:xfrm>
            <a:off x="5765800" y="1350963"/>
            <a:ext cx="4763" cy="4533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4" name="Line 18"/>
          <p:cNvSpPr>
            <a:spLocks noChangeShapeType="1"/>
          </p:cNvSpPr>
          <p:nvPr/>
        </p:nvSpPr>
        <p:spPr bwMode="auto">
          <a:xfrm>
            <a:off x="6275388" y="574198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5" name="Line 19"/>
          <p:cNvSpPr>
            <a:spLocks noChangeShapeType="1"/>
          </p:cNvSpPr>
          <p:nvPr/>
        </p:nvSpPr>
        <p:spPr bwMode="auto">
          <a:xfrm>
            <a:off x="6775450" y="5737225"/>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6" name="Line 20"/>
          <p:cNvSpPr>
            <a:spLocks noChangeShapeType="1"/>
          </p:cNvSpPr>
          <p:nvPr/>
        </p:nvSpPr>
        <p:spPr bwMode="auto">
          <a:xfrm>
            <a:off x="7280275" y="1347788"/>
            <a:ext cx="4763" cy="4537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7" name="Line 21"/>
          <p:cNvSpPr>
            <a:spLocks noChangeShapeType="1"/>
          </p:cNvSpPr>
          <p:nvPr/>
        </p:nvSpPr>
        <p:spPr bwMode="auto">
          <a:xfrm>
            <a:off x="7785100" y="5741988"/>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18" name="Line 22"/>
          <p:cNvSpPr>
            <a:spLocks noChangeShapeType="1"/>
          </p:cNvSpPr>
          <p:nvPr/>
        </p:nvSpPr>
        <p:spPr bwMode="auto">
          <a:xfrm>
            <a:off x="8285163" y="5732463"/>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29719" name="Group 23"/>
          <p:cNvGrpSpPr>
            <a:grpSpLocks/>
          </p:cNvGrpSpPr>
          <p:nvPr/>
        </p:nvGrpSpPr>
        <p:grpSpPr bwMode="auto">
          <a:xfrm>
            <a:off x="730250" y="1836738"/>
            <a:ext cx="7561263" cy="168275"/>
            <a:chOff x="520" y="821"/>
            <a:chExt cx="4763" cy="106"/>
          </a:xfrm>
        </p:grpSpPr>
        <p:sp>
          <p:nvSpPr>
            <p:cNvPr id="29736" name="Line 24"/>
            <p:cNvSpPr>
              <a:spLocks noChangeShapeType="1"/>
            </p:cNvSpPr>
            <p:nvPr/>
          </p:nvSpPr>
          <p:spPr bwMode="auto">
            <a:xfrm>
              <a:off x="520" y="829"/>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37" name="Line 25"/>
            <p:cNvSpPr>
              <a:spLocks noChangeShapeType="1"/>
            </p:cNvSpPr>
            <p:nvPr/>
          </p:nvSpPr>
          <p:spPr bwMode="auto">
            <a:xfrm>
              <a:off x="842" y="82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38" name="Line 26"/>
            <p:cNvSpPr>
              <a:spLocks noChangeShapeType="1"/>
            </p:cNvSpPr>
            <p:nvPr/>
          </p:nvSpPr>
          <p:spPr bwMode="auto">
            <a:xfrm>
              <a:off x="1160" y="83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39" name="Line 27"/>
            <p:cNvSpPr>
              <a:spLocks noChangeShapeType="1"/>
            </p:cNvSpPr>
            <p:nvPr/>
          </p:nvSpPr>
          <p:spPr bwMode="auto">
            <a:xfrm>
              <a:off x="1475" y="82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0" name="Line 28"/>
            <p:cNvSpPr>
              <a:spLocks noChangeShapeType="1"/>
            </p:cNvSpPr>
            <p:nvPr/>
          </p:nvSpPr>
          <p:spPr bwMode="auto">
            <a:xfrm>
              <a:off x="1793" y="82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1" name="Line 29"/>
            <p:cNvSpPr>
              <a:spLocks noChangeShapeType="1"/>
            </p:cNvSpPr>
            <p:nvPr/>
          </p:nvSpPr>
          <p:spPr bwMode="auto">
            <a:xfrm>
              <a:off x="2114" y="82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2" name="Line 30"/>
            <p:cNvSpPr>
              <a:spLocks noChangeShapeType="1"/>
            </p:cNvSpPr>
            <p:nvPr/>
          </p:nvSpPr>
          <p:spPr bwMode="auto">
            <a:xfrm>
              <a:off x="2745" y="82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3" name="Line 31"/>
            <p:cNvSpPr>
              <a:spLocks noChangeShapeType="1"/>
            </p:cNvSpPr>
            <p:nvPr/>
          </p:nvSpPr>
          <p:spPr bwMode="auto">
            <a:xfrm>
              <a:off x="3063" y="83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4" name="Line 32"/>
            <p:cNvSpPr>
              <a:spLocks noChangeShapeType="1"/>
            </p:cNvSpPr>
            <p:nvPr/>
          </p:nvSpPr>
          <p:spPr bwMode="auto">
            <a:xfrm>
              <a:off x="3378" y="82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5" name="Line 33"/>
            <p:cNvSpPr>
              <a:spLocks noChangeShapeType="1"/>
            </p:cNvSpPr>
            <p:nvPr/>
          </p:nvSpPr>
          <p:spPr bwMode="auto">
            <a:xfrm>
              <a:off x="4017" y="82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6" name="Line 34"/>
            <p:cNvSpPr>
              <a:spLocks noChangeShapeType="1"/>
            </p:cNvSpPr>
            <p:nvPr/>
          </p:nvSpPr>
          <p:spPr bwMode="auto">
            <a:xfrm>
              <a:off x="4332" y="82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7" name="Line 35"/>
            <p:cNvSpPr>
              <a:spLocks noChangeShapeType="1"/>
            </p:cNvSpPr>
            <p:nvPr/>
          </p:nvSpPr>
          <p:spPr bwMode="auto">
            <a:xfrm>
              <a:off x="4968" y="82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748" name="Line 36"/>
            <p:cNvSpPr>
              <a:spLocks noChangeShapeType="1"/>
            </p:cNvSpPr>
            <p:nvPr/>
          </p:nvSpPr>
          <p:spPr bwMode="auto">
            <a:xfrm>
              <a:off x="5283" y="82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9720" name="Text Box 37"/>
          <p:cNvSpPr txBox="1">
            <a:spLocks noChangeArrowheads="1"/>
          </p:cNvSpPr>
          <p:nvPr/>
        </p:nvSpPr>
        <p:spPr bwMode="auto">
          <a:xfrm>
            <a:off x="765175" y="4322763"/>
            <a:ext cx="4468813"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Sublimationspumpe</a:t>
            </a:r>
            <a:r>
              <a:rPr lang="de-DE" altLang="de-DE" sz="1400"/>
              <a:t> </a:t>
            </a:r>
          </a:p>
        </p:txBody>
      </p:sp>
      <p:sp>
        <p:nvSpPr>
          <p:cNvPr id="29721" name="Text Box 38"/>
          <p:cNvSpPr txBox="1">
            <a:spLocks noChangeArrowheads="1"/>
          </p:cNvSpPr>
          <p:nvPr/>
        </p:nvSpPr>
        <p:spPr bwMode="auto">
          <a:xfrm>
            <a:off x="2801938" y="3976688"/>
            <a:ext cx="3970337"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Diffusionspumpe</a:t>
            </a:r>
            <a:r>
              <a:rPr lang="de-DE" altLang="de-DE" sz="1400"/>
              <a:t> </a:t>
            </a:r>
          </a:p>
        </p:txBody>
      </p:sp>
      <p:sp>
        <p:nvSpPr>
          <p:cNvPr id="29722" name="Text Box 39"/>
          <p:cNvSpPr txBox="1">
            <a:spLocks noChangeArrowheads="1"/>
          </p:cNvSpPr>
          <p:nvPr/>
        </p:nvSpPr>
        <p:spPr bwMode="auto">
          <a:xfrm>
            <a:off x="6267450" y="3230563"/>
            <a:ext cx="2522538"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Dampfstrahlvakuumpumpe</a:t>
            </a:r>
            <a:r>
              <a:rPr lang="de-DE" altLang="de-DE" sz="800"/>
              <a:t> </a:t>
            </a:r>
            <a:endParaRPr lang="de-DE" altLang="de-DE" sz="1400"/>
          </a:p>
        </p:txBody>
      </p:sp>
      <p:sp>
        <p:nvSpPr>
          <p:cNvPr id="29723" name="Text Box 40"/>
          <p:cNvSpPr txBox="1">
            <a:spLocks noChangeArrowheads="1"/>
          </p:cNvSpPr>
          <p:nvPr/>
        </p:nvSpPr>
        <p:spPr bwMode="auto">
          <a:xfrm>
            <a:off x="742950" y="5083175"/>
            <a:ext cx="4525963"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Kryopumpe</a:t>
            </a:r>
            <a:r>
              <a:rPr lang="de-DE" altLang="de-DE" sz="1400"/>
              <a:t> </a:t>
            </a:r>
          </a:p>
        </p:txBody>
      </p:sp>
      <p:sp>
        <p:nvSpPr>
          <p:cNvPr id="29724" name="Text Box 41"/>
          <p:cNvSpPr txBox="1">
            <a:spLocks noChangeArrowheads="1"/>
          </p:cNvSpPr>
          <p:nvPr/>
        </p:nvSpPr>
        <p:spPr bwMode="auto">
          <a:xfrm>
            <a:off x="3784600" y="6126163"/>
            <a:ext cx="1217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Druck (mbar)</a:t>
            </a:r>
          </a:p>
        </p:txBody>
      </p:sp>
      <p:sp>
        <p:nvSpPr>
          <p:cNvPr id="29725" name="Text Box 42"/>
          <p:cNvSpPr txBox="1">
            <a:spLocks noChangeArrowheads="1"/>
          </p:cNvSpPr>
          <p:nvPr/>
        </p:nvSpPr>
        <p:spPr bwMode="auto">
          <a:xfrm>
            <a:off x="1117600" y="1204913"/>
            <a:ext cx="14700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Ultrahochvakuum</a:t>
            </a:r>
          </a:p>
          <a:p>
            <a:r>
              <a:rPr lang="de-DE" altLang="de-DE" sz="1200" b="1"/>
              <a:t>&lt; 10</a:t>
            </a:r>
            <a:r>
              <a:rPr lang="de-DE" altLang="de-DE" sz="1200" b="1" baseline="30000"/>
              <a:t>-7</a:t>
            </a:r>
            <a:r>
              <a:rPr lang="de-DE" altLang="de-DE" sz="1200" b="1"/>
              <a:t> mbar</a:t>
            </a:r>
          </a:p>
          <a:p>
            <a:r>
              <a:rPr lang="de-DE" altLang="de-DE" sz="1200" b="1"/>
              <a:t>&lt; 10</a:t>
            </a:r>
            <a:r>
              <a:rPr lang="de-DE" altLang="de-DE" sz="1200" b="1" baseline="30000"/>
              <a:t>-5</a:t>
            </a:r>
            <a:r>
              <a:rPr lang="de-DE" altLang="de-DE" sz="1200" b="1"/>
              <a:t> Pa</a:t>
            </a:r>
          </a:p>
        </p:txBody>
      </p:sp>
      <p:sp>
        <p:nvSpPr>
          <p:cNvPr id="29726" name="Text Box 43"/>
          <p:cNvSpPr txBox="1">
            <a:spLocks noChangeArrowheads="1"/>
          </p:cNvSpPr>
          <p:nvPr/>
        </p:nvSpPr>
        <p:spPr bwMode="auto">
          <a:xfrm>
            <a:off x="4029075" y="1201738"/>
            <a:ext cx="12382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Hochvakuum</a:t>
            </a:r>
          </a:p>
          <a:p>
            <a:r>
              <a:rPr lang="de-DE" altLang="de-DE" sz="1200" b="1"/>
              <a:t>10</a:t>
            </a:r>
            <a:r>
              <a:rPr lang="de-DE" altLang="de-DE" sz="1200" b="1" baseline="30000"/>
              <a:t>-7 </a:t>
            </a:r>
            <a:r>
              <a:rPr lang="de-DE" altLang="de-DE" sz="1200" b="1"/>
              <a:t>- 10</a:t>
            </a:r>
            <a:r>
              <a:rPr lang="de-DE" altLang="de-DE" sz="1200" b="1" baseline="30000"/>
              <a:t>-3</a:t>
            </a:r>
            <a:r>
              <a:rPr lang="de-DE" altLang="de-DE" sz="1200" b="1"/>
              <a:t> mbar</a:t>
            </a:r>
          </a:p>
          <a:p>
            <a:r>
              <a:rPr lang="de-DE" altLang="de-DE" sz="1200" b="1"/>
              <a:t>10</a:t>
            </a:r>
            <a:r>
              <a:rPr lang="de-DE" altLang="de-DE" sz="1200" b="1" baseline="30000"/>
              <a:t>-5</a:t>
            </a:r>
            <a:r>
              <a:rPr lang="de-DE" altLang="de-DE" sz="1200" b="1"/>
              <a:t> – 10</a:t>
            </a:r>
            <a:r>
              <a:rPr lang="de-DE" altLang="de-DE" sz="1200" b="1" baseline="30000"/>
              <a:t>-1</a:t>
            </a:r>
            <a:r>
              <a:rPr lang="de-DE" altLang="de-DE" sz="1200" b="1"/>
              <a:t> Pa</a:t>
            </a:r>
          </a:p>
        </p:txBody>
      </p:sp>
      <p:sp>
        <p:nvSpPr>
          <p:cNvPr id="29727" name="Text Box 44"/>
          <p:cNvSpPr txBox="1">
            <a:spLocks noChangeArrowheads="1"/>
          </p:cNvSpPr>
          <p:nvPr/>
        </p:nvSpPr>
        <p:spPr bwMode="auto">
          <a:xfrm>
            <a:off x="5921375" y="1198563"/>
            <a:ext cx="10731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Feinvakuum</a:t>
            </a:r>
          </a:p>
          <a:p>
            <a:r>
              <a:rPr lang="de-DE" altLang="de-DE" sz="1200" b="1"/>
              <a:t>10</a:t>
            </a:r>
            <a:r>
              <a:rPr lang="de-DE" altLang="de-DE" sz="1200" b="1" baseline="30000"/>
              <a:t>-3 </a:t>
            </a:r>
            <a:r>
              <a:rPr lang="de-DE" altLang="de-DE" sz="1200" b="1"/>
              <a:t>- 1 mbar</a:t>
            </a:r>
          </a:p>
          <a:p>
            <a:r>
              <a:rPr lang="de-DE" altLang="de-DE" sz="1200" b="1"/>
              <a:t>10</a:t>
            </a:r>
            <a:r>
              <a:rPr lang="de-DE" altLang="de-DE" sz="1200" b="1" baseline="30000"/>
              <a:t>-1</a:t>
            </a:r>
            <a:r>
              <a:rPr lang="de-DE" altLang="de-DE" sz="1200" b="1"/>
              <a:t> – 10</a:t>
            </a:r>
            <a:r>
              <a:rPr lang="de-DE" altLang="de-DE" sz="1200" b="1" baseline="30000"/>
              <a:t>2</a:t>
            </a:r>
            <a:r>
              <a:rPr lang="de-DE" altLang="de-DE" sz="1200" b="1"/>
              <a:t> Pa</a:t>
            </a:r>
          </a:p>
        </p:txBody>
      </p:sp>
      <p:sp>
        <p:nvSpPr>
          <p:cNvPr id="29728" name="Text Box 45"/>
          <p:cNvSpPr txBox="1">
            <a:spLocks noChangeArrowheads="1"/>
          </p:cNvSpPr>
          <p:nvPr/>
        </p:nvSpPr>
        <p:spPr bwMode="auto">
          <a:xfrm>
            <a:off x="7413625" y="1147763"/>
            <a:ext cx="131762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Grobvakuum</a:t>
            </a:r>
          </a:p>
          <a:p>
            <a:r>
              <a:rPr lang="de-DE" altLang="de-DE" sz="1200" b="1"/>
              <a:t>1 – ca. 10</a:t>
            </a:r>
            <a:r>
              <a:rPr lang="de-DE" altLang="de-DE" sz="1200" b="1" baseline="30000"/>
              <a:t>3 </a:t>
            </a:r>
            <a:r>
              <a:rPr lang="de-DE" altLang="de-DE" sz="1200" b="1"/>
              <a:t>mbar</a:t>
            </a:r>
          </a:p>
          <a:p>
            <a:r>
              <a:rPr lang="de-DE" altLang="de-DE" sz="1200" b="1"/>
              <a:t>10</a:t>
            </a:r>
            <a:r>
              <a:rPr lang="de-DE" altLang="de-DE" sz="1200" b="1" baseline="30000"/>
              <a:t>2</a:t>
            </a:r>
            <a:r>
              <a:rPr lang="de-DE" altLang="de-DE" sz="1200" b="1"/>
              <a:t> – ca. 10</a:t>
            </a:r>
            <a:r>
              <a:rPr lang="de-DE" altLang="de-DE" sz="1200" b="1" baseline="30000"/>
              <a:t>5</a:t>
            </a:r>
            <a:r>
              <a:rPr lang="de-DE" altLang="de-DE" sz="1200" b="1"/>
              <a:t> Pa</a:t>
            </a:r>
          </a:p>
        </p:txBody>
      </p:sp>
      <p:sp>
        <p:nvSpPr>
          <p:cNvPr id="29729" name="Text Box 46"/>
          <p:cNvSpPr txBox="1">
            <a:spLocks noChangeArrowheads="1"/>
          </p:cNvSpPr>
          <p:nvPr/>
        </p:nvSpPr>
        <p:spPr bwMode="auto">
          <a:xfrm>
            <a:off x="5095875" y="2019300"/>
            <a:ext cx="22479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Membranvakuumpumpe </a:t>
            </a:r>
          </a:p>
        </p:txBody>
      </p:sp>
      <p:sp>
        <p:nvSpPr>
          <p:cNvPr id="29730" name="Text Box 47"/>
          <p:cNvSpPr txBox="1">
            <a:spLocks noChangeArrowheads="1"/>
          </p:cNvSpPr>
          <p:nvPr/>
        </p:nvSpPr>
        <p:spPr bwMode="auto">
          <a:xfrm>
            <a:off x="7550150" y="2036763"/>
            <a:ext cx="1239838" cy="22225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                         </a:t>
            </a:r>
          </a:p>
        </p:txBody>
      </p:sp>
      <p:sp>
        <p:nvSpPr>
          <p:cNvPr id="29731" name="Text Box 48"/>
          <p:cNvSpPr txBox="1">
            <a:spLocks noChangeArrowheads="1"/>
          </p:cNvSpPr>
          <p:nvPr/>
        </p:nvSpPr>
        <p:spPr bwMode="auto">
          <a:xfrm>
            <a:off x="5218113" y="2389188"/>
            <a:ext cx="3568700"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 </a:t>
            </a:r>
            <a:r>
              <a:rPr lang="de-DE" altLang="de-DE" sz="1600"/>
              <a:t>                </a:t>
            </a:r>
            <a:r>
              <a:rPr lang="de-DE" altLang="de-DE" sz="800"/>
              <a:t> </a:t>
            </a:r>
            <a:r>
              <a:rPr lang="de-DE" altLang="de-DE" sz="1600"/>
              <a:t>Drehschiebervakuumpumpe</a:t>
            </a:r>
            <a:r>
              <a:rPr lang="de-DE" altLang="de-DE" sz="1000"/>
              <a:t> </a:t>
            </a:r>
          </a:p>
        </p:txBody>
      </p:sp>
      <p:sp>
        <p:nvSpPr>
          <p:cNvPr id="29732" name="Text Box 49"/>
          <p:cNvSpPr txBox="1">
            <a:spLocks noChangeArrowheads="1"/>
          </p:cNvSpPr>
          <p:nvPr/>
        </p:nvSpPr>
        <p:spPr bwMode="auto">
          <a:xfrm>
            <a:off x="5005388" y="2789238"/>
            <a:ext cx="3781425"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Wälzkolbenvakuumpumpe</a:t>
            </a:r>
          </a:p>
        </p:txBody>
      </p:sp>
      <p:sp>
        <p:nvSpPr>
          <p:cNvPr id="29733" name="Text Box 52"/>
          <p:cNvSpPr txBox="1">
            <a:spLocks noChangeArrowheads="1"/>
          </p:cNvSpPr>
          <p:nvPr/>
        </p:nvSpPr>
        <p:spPr bwMode="auto">
          <a:xfrm>
            <a:off x="2227263" y="3594100"/>
            <a:ext cx="4554537"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Turbomolekularpumpe </a:t>
            </a:r>
            <a:endParaRPr lang="de-DE" altLang="de-DE" sz="1400"/>
          </a:p>
        </p:txBody>
      </p:sp>
      <p:sp>
        <p:nvSpPr>
          <p:cNvPr id="29734" name="Text Box 54"/>
          <p:cNvSpPr txBox="1">
            <a:spLocks noChangeArrowheads="1"/>
          </p:cNvSpPr>
          <p:nvPr/>
        </p:nvSpPr>
        <p:spPr bwMode="auto">
          <a:xfrm>
            <a:off x="1228725" y="4714875"/>
            <a:ext cx="4033838"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Ionenzerstäuberpumpe</a:t>
            </a:r>
            <a:r>
              <a:rPr lang="de-DE" altLang="de-DE" sz="1400"/>
              <a:t> </a:t>
            </a:r>
          </a:p>
        </p:txBody>
      </p:sp>
      <p:sp>
        <p:nvSpPr>
          <p:cNvPr id="29735" name="Text Box 55"/>
          <p:cNvSpPr txBox="1">
            <a:spLocks noChangeArrowheads="1"/>
          </p:cNvSpPr>
          <p:nvPr/>
        </p:nvSpPr>
        <p:spPr bwMode="auto">
          <a:xfrm>
            <a:off x="739775" y="5427663"/>
            <a:ext cx="4524375" cy="254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NEG-Pumpe</a:t>
            </a:r>
            <a:r>
              <a:rPr lang="de-DE" altLang="de-DE" sz="1400"/>
              <a:t> </a:t>
            </a:r>
          </a:p>
        </p:txBody>
      </p:sp>
    </p:spTree>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0723"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F15FD63-FEC1-4CFD-8EAF-2C95B3C29411}" type="slidenum">
              <a:rPr lang="en-US" altLang="de-DE" sz="1400"/>
              <a:pPr/>
              <a:t>14</a:t>
            </a:fld>
            <a:endParaRPr lang="en-US" altLang="de-DE" sz="1400"/>
          </a:p>
        </p:txBody>
      </p:sp>
      <p:sp>
        <p:nvSpPr>
          <p:cNvPr id="30724" name="Rectangle 2"/>
          <p:cNvSpPr>
            <a:spLocks noGrp="1" noChangeArrowheads="1"/>
          </p:cNvSpPr>
          <p:nvPr>
            <p:ph type="title"/>
          </p:nvPr>
        </p:nvSpPr>
        <p:spPr bwMode="auto">
          <a:xfrm>
            <a:off x="457200" y="-73025"/>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r>
              <a:rPr lang="de-DE" altLang="de-DE" sz="2400" b="1" dirty="0" smtClean="0">
                <a:latin typeface="Arial" charset="0"/>
              </a:rPr>
              <a:t> </a:t>
            </a:r>
            <a:br>
              <a:rPr lang="de-DE" altLang="de-DE" sz="2400" b="1" dirty="0" smtClean="0">
                <a:latin typeface="Arial" charset="0"/>
              </a:rPr>
            </a:br>
            <a:r>
              <a:rPr lang="de-DE" altLang="de-DE" sz="2400" b="1" dirty="0" smtClean="0">
                <a:solidFill>
                  <a:srgbClr val="FF3300"/>
                </a:solidFill>
                <a:latin typeface="Arial" charset="0"/>
              </a:rPr>
              <a:t>Gasfördernde Pumpen</a:t>
            </a:r>
          </a:p>
        </p:txBody>
      </p:sp>
      <p:sp>
        <p:nvSpPr>
          <p:cNvPr id="30725" name="Text Box 73"/>
          <p:cNvSpPr txBox="1">
            <a:spLocks noChangeArrowheads="1"/>
          </p:cNvSpPr>
          <p:nvPr/>
        </p:nvSpPr>
        <p:spPr bwMode="auto">
          <a:xfrm>
            <a:off x="5653088" y="1815955"/>
            <a:ext cx="33623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just">
              <a:buFontTx/>
              <a:buChar char="•"/>
            </a:pPr>
            <a:r>
              <a:rPr lang="de-DE" altLang="de-DE" dirty="0">
                <a:ea typeface="ＭＳ Ｐゴシック" pitchFamily="-80" charset="-128"/>
              </a:rPr>
              <a:t> </a:t>
            </a:r>
            <a:r>
              <a:rPr lang="de-DE" altLang="de-DE" sz="2000" dirty="0" err="1">
                <a:ea typeface="ＭＳ Ｐゴシック" pitchFamily="-80" charset="-128"/>
              </a:rPr>
              <a:t>Enddruck</a:t>
            </a:r>
            <a:r>
              <a:rPr lang="de-DE" altLang="de-DE" sz="2000" dirty="0">
                <a:ea typeface="ＭＳ Ｐゴシック" pitchFamily="-80" charset="-128"/>
              </a:rPr>
              <a:t> </a:t>
            </a:r>
            <a:r>
              <a:rPr lang="de-DE" altLang="de-DE" sz="2000" dirty="0">
                <a:ea typeface="ＭＳ Ｐゴシック" pitchFamily="-80" charset="-128"/>
                <a:sym typeface="Symbol" pitchFamily="18" charset="2"/>
              </a:rPr>
              <a:t> 5 x 10</a:t>
            </a:r>
            <a:r>
              <a:rPr lang="de-DE" altLang="de-DE" sz="2000" baseline="30000" dirty="0">
                <a:ea typeface="ＭＳ Ｐゴシック" pitchFamily="-80" charset="-128"/>
                <a:sym typeface="Symbol" pitchFamily="18" charset="2"/>
              </a:rPr>
              <a:t>-3 </a:t>
            </a:r>
            <a:r>
              <a:rPr lang="de-DE" altLang="de-DE" sz="2000" dirty="0">
                <a:ea typeface="ＭＳ Ｐゴシック" pitchFamily="-80" charset="-128"/>
                <a:sym typeface="Symbol" pitchFamily="18" charset="2"/>
              </a:rPr>
              <a:t>mbar</a:t>
            </a:r>
          </a:p>
          <a:p>
            <a:pPr algn="just"/>
            <a:endParaRPr lang="de-DE" altLang="de-DE" sz="2000" dirty="0">
              <a:ea typeface="ＭＳ Ｐゴシック" pitchFamily="-80" charset="-128"/>
              <a:sym typeface="Symbol" pitchFamily="18" charset="2"/>
            </a:endParaRPr>
          </a:p>
          <a:p>
            <a:pPr algn="just"/>
            <a:r>
              <a:rPr lang="de-DE" altLang="de-DE" sz="2000" dirty="0">
                <a:ea typeface="ＭＳ Ｐゴシック" pitchFamily="-80" charset="-128"/>
                <a:sym typeface="Symbol" pitchFamily="18" charset="2"/>
              </a:rPr>
              <a:t>Pumpt gegen Atmosphäre und kann als </a:t>
            </a:r>
            <a:r>
              <a:rPr lang="de-DE" altLang="de-DE" sz="2000" dirty="0" err="1">
                <a:ea typeface="ＭＳ Ｐゴシック" pitchFamily="-80" charset="-128"/>
                <a:sym typeface="Symbol" pitchFamily="18" charset="2"/>
              </a:rPr>
              <a:t>Vorpumpe</a:t>
            </a:r>
            <a:r>
              <a:rPr lang="de-DE" altLang="de-DE" sz="2000" dirty="0">
                <a:ea typeface="ＭＳ Ｐゴシック" pitchFamily="-80" charset="-128"/>
                <a:sym typeface="Symbol" pitchFamily="18" charset="2"/>
              </a:rPr>
              <a:t> für eine Turbomolekularpumpe</a:t>
            </a:r>
          </a:p>
          <a:p>
            <a:pPr algn="just"/>
            <a:r>
              <a:rPr lang="de-DE" altLang="de-DE" sz="2000" dirty="0">
                <a:ea typeface="ＭＳ Ｐゴシック" pitchFamily="-80" charset="-128"/>
                <a:sym typeface="Symbol" pitchFamily="18" charset="2"/>
              </a:rPr>
              <a:t>eingesetzt werden.</a:t>
            </a:r>
            <a:r>
              <a:rPr lang="de-DE" altLang="de-DE" sz="2000" dirty="0">
                <a:ea typeface="ＭＳ Ｐゴシック" pitchFamily="-80" charset="-128"/>
              </a:rPr>
              <a:t> </a:t>
            </a:r>
          </a:p>
        </p:txBody>
      </p:sp>
      <p:sp>
        <p:nvSpPr>
          <p:cNvPr id="30726" name="Text Box 70"/>
          <p:cNvSpPr txBox="1">
            <a:spLocks noChangeArrowheads="1"/>
          </p:cNvSpPr>
          <p:nvPr/>
        </p:nvSpPr>
        <p:spPr bwMode="auto">
          <a:xfrm>
            <a:off x="927100" y="958850"/>
            <a:ext cx="7078663"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b="1">
                <a:ea typeface="ＭＳ Ｐゴシック" pitchFamily="-80" charset="-128"/>
              </a:rPr>
              <a:t>Verdängervakuumpumpe (Drehschieberpumpe)</a:t>
            </a:r>
          </a:p>
        </p:txBody>
      </p:sp>
      <p:pic>
        <p:nvPicPr>
          <p:cNvPr id="313418" name="Rotary Vane Pump Animation - YouTube.mp4">
            <a:hlinkClick r:id="" action="ppaction://media"/>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4"/>
          <a:srcRect/>
          <a:stretch>
            <a:fillRect/>
          </a:stretch>
        </p:blipFill>
        <p:spPr bwMode="auto">
          <a:xfrm>
            <a:off x="838200" y="1887538"/>
            <a:ext cx="4267200" cy="320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8" name="Text Box 76"/>
          <p:cNvSpPr txBox="1">
            <a:spLocks noChangeArrowheads="1"/>
          </p:cNvSpPr>
          <p:nvPr/>
        </p:nvSpPr>
        <p:spPr bwMode="auto">
          <a:xfrm>
            <a:off x="1143000" y="5789613"/>
            <a:ext cx="350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a:hlinkClick r:id="rId5"/>
              </a:rPr>
              <a:t>http://www.youtube.com/watch?v=AFHogF-9eGA</a:t>
            </a:r>
            <a:endParaRPr lang="en-US" altLang="de-DE" sz="1200"/>
          </a:p>
          <a:p>
            <a:r>
              <a:rPr lang="de-DE" altLang="de-DE" sz="1200"/>
              <a:t>Precision Plus Vacuum Channel</a:t>
            </a:r>
            <a:endParaRPr lang="en-US" altLang="de-DE" sz="1200"/>
          </a:p>
        </p:txBody>
      </p:sp>
      <p:pic>
        <p:nvPicPr>
          <p:cNvPr id="9" name="Picture 11" descr="VTVAC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6308" y="3797155"/>
            <a:ext cx="3411910" cy="2449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31341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13418"/>
                                        </p:tgtEl>
                                      </p:cBhvr>
                                    </p:cmd>
                                  </p:childTnLst>
                                </p:cTn>
                              </p:par>
                            </p:childTnLst>
                          </p:cTn>
                        </p:par>
                      </p:childTnLst>
                    </p:cTn>
                  </p:par>
                </p:childTnLst>
              </p:cTn>
              <p:nextCondLst>
                <p:cond evt="onClick" delay="0">
                  <p:tgtEl>
                    <p:spTgt spid="313418"/>
                  </p:tgtEl>
                </p:cond>
              </p:nextCondLst>
            </p:seq>
            <p:video>
              <p:cMediaNode>
                <p:cTn id="7" fill="hold" display="0">
                  <p:stCondLst>
                    <p:cond delay="indefinite"/>
                  </p:stCondLst>
                  <p:endCondLst>
                    <p:cond evt="onNext" delay="0">
                      <p:tgtEl>
                        <p:sldTgt/>
                      </p:tgtEl>
                    </p:cond>
                    <p:cond evt="onPrev" delay="0">
                      <p:tgtEl>
                        <p:sldTgt/>
                      </p:tgtEl>
                    </p:cond>
                  </p:endCondLst>
                </p:cTn>
                <p:tgtEl>
                  <p:spTgt spid="31341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1747"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C9112A3-F7A1-4742-9D81-81C01A39A002}" type="slidenum">
              <a:rPr lang="en-US" altLang="de-DE" sz="1400"/>
              <a:pPr/>
              <a:t>15</a:t>
            </a:fld>
            <a:endParaRPr lang="en-US" altLang="de-DE" sz="1400"/>
          </a:p>
        </p:txBody>
      </p:sp>
      <p:sp>
        <p:nvSpPr>
          <p:cNvPr id="31748" name="Rectangle 2"/>
          <p:cNvSpPr>
            <a:spLocks noGrp="1" noChangeArrowheads="1"/>
          </p:cNvSpPr>
          <p:nvPr>
            <p:ph type="title"/>
          </p:nvPr>
        </p:nvSpPr>
        <p:spPr bwMode="auto">
          <a:xfrm>
            <a:off x="457200" y="-2540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r>
              <a:rPr lang="de-DE" altLang="de-DE" sz="2400" b="1" dirty="0" smtClean="0">
                <a:latin typeface="Arial" charset="0"/>
              </a:rPr>
              <a:t> </a:t>
            </a:r>
            <a:br>
              <a:rPr lang="de-DE" altLang="de-DE" sz="2400" b="1" dirty="0" smtClean="0">
                <a:latin typeface="Arial" charset="0"/>
              </a:rPr>
            </a:br>
            <a:r>
              <a:rPr lang="de-DE" altLang="de-DE" sz="2400" b="1" dirty="0" smtClean="0">
                <a:solidFill>
                  <a:srgbClr val="FF3300"/>
                </a:solidFill>
                <a:latin typeface="Arial" charset="0"/>
              </a:rPr>
              <a:t>Gasfördernde Pumpen</a:t>
            </a:r>
          </a:p>
        </p:txBody>
      </p:sp>
      <p:sp>
        <p:nvSpPr>
          <p:cNvPr id="31749" name="Text Box 7"/>
          <p:cNvSpPr txBox="1">
            <a:spLocks noChangeArrowheads="1"/>
          </p:cNvSpPr>
          <p:nvPr/>
        </p:nvSpPr>
        <p:spPr bwMode="auto">
          <a:xfrm>
            <a:off x="466725" y="801688"/>
            <a:ext cx="748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b="1">
                <a:ea typeface="ＭＳ Ｐゴシック" pitchFamily="-80" charset="-128"/>
              </a:rPr>
              <a:t>Kinetische Vakuumpumpe: Turbomolekularpumpe</a:t>
            </a:r>
          </a:p>
        </p:txBody>
      </p:sp>
      <p:pic>
        <p:nvPicPr>
          <p:cNvPr id="31750" name="Picture 9"/>
          <p:cNvPicPr>
            <a:picLocks noChangeAspect="1" noChangeArrowheads="1"/>
          </p:cNvPicPr>
          <p:nvPr/>
        </p:nvPicPr>
        <p:blipFill>
          <a:blip r:embed="rId2">
            <a:extLst>
              <a:ext uri="{28A0092B-C50C-407E-A947-70E740481C1C}">
                <a14:useLocalDpi xmlns:a14="http://schemas.microsoft.com/office/drawing/2010/main" val="0"/>
              </a:ext>
            </a:extLst>
          </a:blip>
          <a:srcRect t="6184"/>
          <a:stretch>
            <a:fillRect/>
          </a:stretch>
        </p:blipFill>
        <p:spPr bwMode="auto">
          <a:xfrm>
            <a:off x="276225" y="1498600"/>
            <a:ext cx="2513013"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1" name="Text Box 60"/>
          <p:cNvSpPr txBox="1">
            <a:spLocks noChangeArrowheads="1"/>
          </p:cNvSpPr>
          <p:nvPr/>
        </p:nvSpPr>
        <p:spPr bwMode="auto">
          <a:xfrm>
            <a:off x="400050" y="5207000"/>
            <a:ext cx="87439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Die Rotationsgeschwindigkeit bestimmt den Enddruck und die Kompression insbesondere für leichte Gase. Typische Rotationsgeschwindigkeiten betragen </a:t>
            </a:r>
            <a:r>
              <a:rPr lang="de-DE" altLang="de-DE" sz="1600">
                <a:ea typeface="ＭＳ Ｐゴシック" pitchFamily="-80" charset="-128"/>
                <a:sym typeface="Symbol" pitchFamily="18" charset="2"/>
              </a:rPr>
              <a:t>50.000 - 70.000 min</a:t>
            </a:r>
            <a:r>
              <a:rPr lang="de-DE" altLang="de-DE" sz="1600" baseline="30000">
                <a:ea typeface="ＭＳ Ｐゴシック" pitchFamily="-80" charset="-128"/>
                <a:sym typeface="Symbol" pitchFamily="18" charset="2"/>
              </a:rPr>
              <a:t>-1</a:t>
            </a:r>
            <a:r>
              <a:rPr lang="de-DE" altLang="de-DE" sz="1600">
                <a:ea typeface="ＭＳ Ｐゴシック" pitchFamily="-80" charset="-128"/>
                <a:sym typeface="Symbol" pitchFamily="18" charset="2"/>
              </a:rPr>
              <a:t>.</a:t>
            </a:r>
          </a:p>
          <a:p>
            <a:pPr>
              <a:buFontTx/>
              <a:buChar char="•"/>
            </a:pPr>
            <a:r>
              <a:rPr lang="de-DE" altLang="de-DE" sz="1600">
                <a:ea typeface="ＭＳ Ｐゴシック" pitchFamily="-80" charset="-128"/>
                <a:sym typeface="Symbol" pitchFamily="18" charset="2"/>
              </a:rPr>
              <a:t> Übergabedruck &lt; 1 x 10</a:t>
            </a:r>
            <a:r>
              <a:rPr lang="de-DE" altLang="de-DE" sz="1600" baseline="30000">
                <a:ea typeface="ＭＳ Ｐゴシック" pitchFamily="-80" charset="-128"/>
                <a:sym typeface="Symbol" pitchFamily="18" charset="2"/>
              </a:rPr>
              <a:t>-1</a:t>
            </a:r>
            <a:r>
              <a:rPr lang="de-DE" altLang="de-DE" sz="1600">
                <a:ea typeface="ＭＳ Ｐゴシック" pitchFamily="-80" charset="-128"/>
                <a:sym typeface="Symbol" pitchFamily="18" charset="2"/>
              </a:rPr>
              <a:t> mbar.</a:t>
            </a:r>
          </a:p>
          <a:p>
            <a:pPr>
              <a:buFontTx/>
              <a:buChar char="•"/>
            </a:pPr>
            <a:r>
              <a:rPr lang="de-DE" altLang="de-DE" sz="1600">
                <a:ea typeface="ＭＳ Ｐゴシック" pitchFamily="-80" charset="-128"/>
                <a:sym typeface="Symbol" pitchFamily="18" charset="2"/>
              </a:rPr>
              <a:t> Enddruck  1 x 10</a:t>
            </a:r>
            <a:r>
              <a:rPr lang="de-DE" altLang="de-DE" sz="1600" baseline="30000">
                <a:ea typeface="ＭＳ Ｐゴシック" pitchFamily="-80" charset="-128"/>
                <a:sym typeface="Symbol" pitchFamily="18" charset="2"/>
              </a:rPr>
              <a:t>-10</a:t>
            </a:r>
            <a:r>
              <a:rPr lang="de-DE" altLang="de-DE" sz="1600">
                <a:ea typeface="ＭＳ Ｐゴシック" pitchFamily="-80" charset="-128"/>
                <a:sym typeface="Symbol" pitchFamily="18" charset="2"/>
              </a:rPr>
              <a:t> mbar</a:t>
            </a:r>
          </a:p>
        </p:txBody>
      </p:sp>
      <p:sp>
        <p:nvSpPr>
          <p:cNvPr id="31752" name="Text Box 147"/>
          <p:cNvSpPr txBox="1">
            <a:spLocks noChangeArrowheads="1"/>
          </p:cNvSpPr>
          <p:nvPr/>
        </p:nvSpPr>
        <p:spPr bwMode="auto">
          <a:xfrm>
            <a:off x="5170488" y="1689100"/>
            <a:ext cx="240665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t>Funktionsprinzip</a:t>
            </a:r>
          </a:p>
        </p:txBody>
      </p:sp>
      <p:sp>
        <p:nvSpPr>
          <p:cNvPr id="31753" name="Text Box 154"/>
          <p:cNvSpPr txBox="1">
            <a:spLocks noChangeArrowheads="1"/>
          </p:cNvSpPr>
          <p:nvPr/>
        </p:nvSpPr>
        <p:spPr bwMode="auto">
          <a:xfrm>
            <a:off x="1993900" y="1290638"/>
            <a:ext cx="768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Rotoren</a:t>
            </a:r>
          </a:p>
        </p:txBody>
      </p:sp>
      <p:sp>
        <p:nvSpPr>
          <p:cNvPr id="31754" name="Text Box 155"/>
          <p:cNvSpPr txBox="1">
            <a:spLocks noChangeArrowheads="1"/>
          </p:cNvSpPr>
          <p:nvPr/>
        </p:nvSpPr>
        <p:spPr bwMode="auto">
          <a:xfrm>
            <a:off x="323850" y="1363663"/>
            <a:ext cx="623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Stator</a:t>
            </a:r>
          </a:p>
        </p:txBody>
      </p:sp>
      <p:sp>
        <p:nvSpPr>
          <p:cNvPr id="31755" name="Text Box 156"/>
          <p:cNvSpPr txBox="1">
            <a:spLocks noChangeArrowheads="1"/>
          </p:cNvSpPr>
          <p:nvPr/>
        </p:nvSpPr>
        <p:spPr bwMode="auto">
          <a:xfrm>
            <a:off x="2333625" y="3792538"/>
            <a:ext cx="6080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Motor</a:t>
            </a:r>
          </a:p>
        </p:txBody>
      </p:sp>
      <p:sp>
        <p:nvSpPr>
          <p:cNvPr id="31756" name="Text Box 157"/>
          <p:cNvSpPr txBox="1">
            <a:spLocks noChangeArrowheads="1"/>
          </p:cNvSpPr>
          <p:nvPr/>
        </p:nvSpPr>
        <p:spPr bwMode="auto">
          <a:xfrm>
            <a:off x="1209675" y="4592638"/>
            <a:ext cx="5984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Lager</a:t>
            </a:r>
          </a:p>
        </p:txBody>
      </p:sp>
      <p:sp>
        <p:nvSpPr>
          <p:cNvPr id="31757" name="Text Box 158"/>
          <p:cNvSpPr txBox="1">
            <a:spLocks noChangeArrowheads="1"/>
          </p:cNvSpPr>
          <p:nvPr/>
        </p:nvSpPr>
        <p:spPr bwMode="auto">
          <a:xfrm>
            <a:off x="114300" y="4583113"/>
            <a:ext cx="1012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Vorvakuum</a:t>
            </a:r>
          </a:p>
        </p:txBody>
      </p:sp>
      <p:sp>
        <p:nvSpPr>
          <p:cNvPr id="31758" name="Line 159"/>
          <p:cNvSpPr>
            <a:spLocks noChangeShapeType="1"/>
          </p:cNvSpPr>
          <p:nvPr/>
        </p:nvSpPr>
        <p:spPr bwMode="auto">
          <a:xfrm flipH="1" flipV="1">
            <a:off x="1428750" y="4171950"/>
            <a:ext cx="1905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59" name="Line 160"/>
          <p:cNvSpPr>
            <a:spLocks noChangeShapeType="1"/>
          </p:cNvSpPr>
          <p:nvPr/>
        </p:nvSpPr>
        <p:spPr bwMode="auto">
          <a:xfrm flipH="1" flipV="1">
            <a:off x="1504950" y="3552825"/>
            <a:ext cx="895350" cy="352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60" name="Line 161"/>
          <p:cNvSpPr>
            <a:spLocks noChangeShapeType="1"/>
          </p:cNvSpPr>
          <p:nvPr/>
        </p:nvSpPr>
        <p:spPr bwMode="auto">
          <a:xfrm>
            <a:off x="628650" y="1628775"/>
            <a:ext cx="247650" cy="904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61" name="Line 162"/>
          <p:cNvSpPr>
            <a:spLocks noChangeShapeType="1"/>
          </p:cNvSpPr>
          <p:nvPr/>
        </p:nvSpPr>
        <p:spPr bwMode="auto">
          <a:xfrm flipH="1">
            <a:off x="1971675" y="1543050"/>
            <a:ext cx="457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62" name="Line 163"/>
          <p:cNvSpPr>
            <a:spLocks noChangeShapeType="1"/>
          </p:cNvSpPr>
          <p:nvPr/>
        </p:nvSpPr>
        <p:spPr bwMode="auto">
          <a:xfrm flipV="1">
            <a:off x="409575" y="3562350"/>
            <a:ext cx="161925" cy="1019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763" name="Text Box 164"/>
          <p:cNvSpPr txBox="1">
            <a:spLocks noChangeArrowheads="1"/>
          </p:cNvSpPr>
          <p:nvPr/>
        </p:nvSpPr>
        <p:spPr bwMode="auto">
          <a:xfrm>
            <a:off x="114300" y="4783138"/>
            <a:ext cx="3006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(aus: Arbeiten mit Turbopumpen, Pfeiffer Vacuum)</a:t>
            </a:r>
          </a:p>
        </p:txBody>
      </p:sp>
      <p:sp>
        <p:nvSpPr>
          <p:cNvPr id="31764" name="Rectangle 167"/>
          <p:cNvSpPr>
            <a:spLocks noChangeArrowheads="1"/>
          </p:cNvSpPr>
          <p:nvPr/>
        </p:nvSpPr>
        <p:spPr bwMode="auto">
          <a:xfrm>
            <a:off x="4371975" y="4524375"/>
            <a:ext cx="38877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a:t>(aus: https://mhf-e-wiki.desy.de/Datei:Turbomolekularpumpe.bmp)</a:t>
            </a:r>
          </a:p>
        </p:txBody>
      </p:sp>
      <p:pic>
        <p:nvPicPr>
          <p:cNvPr id="31765" name="Picture 168" descr="Turbomolekularpump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13150" y="2247900"/>
            <a:ext cx="5065713" cy="2311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5249"/>
          <a:stretch/>
        </p:blipFill>
        <p:spPr bwMode="auto">
          <a:xfrm>
            <a:off x="4420622" y="1677988"/>
            <a:ext cx="3892356" cy="1979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277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6C7DA9A-49E3-4756-9FD0-5F42C30DABF1}" type="slidenum">
              <a:rPr lang="en-US" altLang="de-DE" sz="1400"/>
              <a:pPr/>
              <a:t>16</a:t>
            </a:fld>
            <a:endParaRPr lang="en-US" altLang="de-DE" sz="1400"/>
          </a:p>
        </p:txBody>
      </p:sp>
      <p:sp>
        <p:nvSpPr>
          <p:cNvPr id="32772" name="Rectangle 2"/>
          <p:cNvSpPr>
            <a:spLocks noGrp="1" noChangeArrowheads="1"/>
          </p:cNvSpPr>
          <p:nvPr>
            <p:ph type="title"/>
          </p:nvPr>
        </p:nvSpPr>
        <p:spPr bwMode="auto">
          <a:xfrm>
            <a:off x="190500" y="0"/>
            <a:ext cx="8229600" cy="884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r>
              <a:rPr lang="de-DE" altLang="de-DE" sz="2400" b="1" dirty="0" smtClean="0">
                <a:latin typeface="Arial" charset="0"/>
              </a:rPr>
              <a:t> </a:t>
            </a:r>
            <a:br>
              <a:rPr lang="de-DE" altLang="de-DE" sz="2400" b="1" dirty="0" smtClean="0">
                <a:latin typeface="Arial" charset="0"/>
              </a:rPr>
            </a:br>
            <a:r>
              <a:rPr lang="de-DE" altLang="de-DE" sz="2400" b="1" dirty="0" smtClean="0">
                <a:solidFill>
                  <a:srgbClr val="FF3300"/>
                </a:solidFill>
                <a:latin typeface="Arial" charset="0"/>
              </a:rPr>
              <a:t>Gasbindende Pumpen</a:t>
            </a:r>
          </a:p>
        </p:txBody>
      </p:sp>
      <p:pic>
        <p:nvPicPr>
          <p:cNvPr id="32773" name="Picture 3"/>
          <p:cNvPicPr>
            <a:picLocks noChangeAspect="1" noChangeArrowheads="1"/>
          </p:cNvPicPr>
          <p:nvPr/>
        </p:nvPicPr>
        <p:blipFill>
          <a:blip r:embed="rId3">
            <a:extLst>
              <a:ext uri="{28A0092B-C50C-407E-A947-70E740481C1C}">
                <a14:useLocalDpi xmlns:a14="http://schemas.microsoft.com/office/drawing/2010/main" val="0"/>
              </a:ext>
            </a:extLst>
          </a:blip>
          <a:srcRect l="15146" t="4269" r="10602" b="12495"/>
          <a:stretch>
            <a:fillRect/>
          </a:stretch>
        </p:blipFill>
        <p:spPr bwMode="auto">
          <a:xfrm>
            <a:off x="182563" y="1979613"/>
            <a:ext cx="367347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 Box 5"/>
          <p:cNvSpPr txBox="1">
            <a:spLocks noChangeArrowheads="1"/>
          </p:cNvSpPr>
          <p:nvPr/>
        </p:nvSpPr>
        <p:spPr bwMode="auto">
          <a:xfrm>
            <a:off x="2930525" y="3568700"/>
            <a:ext cx="8334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Magnet-</a:t>
            </a:r>
          </a:p>
          <a:p>
            <a:r>
              <a:rPr lang="de-DE" altLang="de-DE" sz="1400"/>
              <a:t>feld</a:t>
            </a:r>
          </a:p>
        </p:txBody>
      </p:sp>
      <p:sp>
        <p:nvSpPr>
          <p:cNvPr id="32776" name="Text Box 7"/>
          <p:cNvSpPr txBox="1">
            <a:spLocks noChangeArrowheads="1"/>
          </p:cNvSpPr>
          <p:nvPr/>
        </p:nvSpPr>
        <p:spPr bwMode="auto">
          <a:xfrm>
            <a:off x="1743075" y="941388"/>
            <a:ext cx="4935538"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t>Dioden-Ionisationzerstäuberpumpe</a:t>
            </a:r>
          </a:p>
        </p:txBody>
      </p:sp>
      <p:sp>
        <p:nvSpPr>
          <p:cNvPr id="32777" name="Text Box 8"/>
          <p:cNvSpPr txBox="1">
            <a:spLocks noChangeArrowheads="1"/>
          </p:cNvSpPr>
          <p:nvPr/>
        </p:nvSpPr>
        <p:spPr bwMode="auto">
          <a:xfrm>
            <a:off x="4102100" y="1509713"/>
            <a:ext cx="7826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Masse</a:t>
            </a:r>
          </a:p>
        </p:txBody>
      </p:sp>
      <p:sp>
        <p:nvSpPr>
          <p:cNvPr id="32778" name="Text Box 9"/>
          <p:cNvSpPr txBox="1">
            <a:spLocks noChangeArrowheads="1"/>
          </p:cNvSpPr>
          <p:nvPr/>
        </p:nvSpPr>
        <p:spPr bwMode="auto">
          <a:xfrm>
            <a:off x="4994275" y="1527175"/>
            <a:ext cx="7096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+6 kV</a:t>
            </a:r>
          </a:p>
        </p:txBody>
      </p:sp>
      <p:sp>
        <p:nvSpPr>
          <p:cNvPr id="32779" name="Text Box 10"/>
          <p:cNvSpPr txBox="1">
            <a:spLocks noChangeArrowheads="1"/>
          </p:cNvSpPr>
          <p:nvPr/>
        </p:nvSpPr>
        <p:spPr bwMode="auto">
          <a:xfrm>
            <a:off x="5829300" y="1516063"/>
            <a:ext cx="29384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Ionisation durch Gasentladung</a:t>
            </a:r>
          </a:p>
        </p:txBody>
      </p:sp>
      <p:sp>
        <p:nvSpPr>
          <p:cNvPr id="32780" name="Text Box 11"/>
          <p:cNvSpPr txBox="1">
            <a:spLocks noChangeArrowheads="1"/>
          </p:cNvSpPr>
          <p:nvPr/>
        </p:nvSpPr>
        <p:spPr bwMode="auto">
          <a:xfrm>
            <a:off x="4322763" y="3749675"/>
            <a:ext cx="4310062"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Elektronen fliegen auf Kreisbahnen damit die Entladung bis zu tiefen Drücken aufrecht erhalten  wird. Auch zur Druckmessung geeignet.</a:t>
            </a:r>
          </a:p>
        </p:txBody>
      </p:sp>
      <p:sp>
        <p:nvSpPr>
          <p:cNvPr id="32781" name="Line 12"/>
          <p:cNvSpPr>
            <a:spLocks noChangeShapeType="1"/>
          </p:cNvSpPr>
          <p:nvPr/>
        </p:nvSpPr>
        <p:spPr bwMode="auto">
          <a:xfrm flipH="1">
            <a:off x="5729288" y="3281363"/>
            <a:ext cx="100012" cy="5635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782" name="Text Box 13"/>
          <p:cNvSpPr txBox="1">
            <a:spLocks noChangeArrowheads="1"/>
          </p:cNvSpPr>
          <p:nvPr/>
        </p:nvSpPr>
        <p:spPr bwMode="auto">
          <a:xfrm>
            <a:off x="2459038" y="5621338"/>
            <a:ext cx="3114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solidFill>
                  <a:srgbClr val="FF3300"/>
                </a:solidFill>
              </a:rPr>
              <a:t>Startdruck </a:t>
            </a:r>
            <a:r>
              <a:rPr lang="de-DE" altLang="de-DE" sz="2000">
                <a:solidFill>
                  <a:srgbClr val="FF3300"/>
                </a:solidFill>
                <a:sym typeface="Symbol" pitchFamily="18" charset="2"/>
              </a:rPr>
              <a:t>&lt; 1 x 10</a:t>
            </a:r>
            <a:r>
              <a:rPr lang="de-DE" altLang="de-DE" sz="2000" baseline="30000">
                <a:solidFill>
                  <a:srgbClr val="FF3300"/>
                </a:solidFill>
                <a:sym typeface="Symbol" pitchFamily="18" charset="2"/>
              </a:rPr>
              <a:t>-3</a:t>
            </a:r>
            <a:r>
              <a:rPr lang="de-DE" altLang="de-DE" sz="2000">
                <a:solidFill>
                  <a:srgbClr val="FF3300"/>
                </a:solidFill>
                <a:sym typeface="Symbol" pitchFamily="18" charset="2"/>
              </a:rPr>
              <a:t> mbar</a:t>
            </a:r>
          </a:p>
          <a:p>
            <a:r>
              <a:rPr lang="de-DE" altLang="de-DE" sz="2000">
                <a:solidFill>
                  <a:srgbClr val="FF3300"/>
                </a:solidFill>
                <a:sym typeface="Symbol" pitchFamily="18" charset="2"/>
              </a:rPr>
              <a:t>Enddruck  1 x 10</a:t>
            </a:r>
            <a:r>
              <a:rPr lang="de-DE" altLang="de-DE" sz="2000" baseline="30000">
                <a:solidFill>
                  <a:srgbClr val="FF3300"/>
                </a:solidFill>
                <a:sym typeface="Symbol" pitchFamily="18" charset="2"/>
              </a:rPr>
              <a:t>-11</a:t>
            </a:r>
            <a:r>
              <a:rPr lang="de-DE" altLang="de-DE" sz="2000">
                <a:solidFill>
                  <a:srgbClr val="FF3300"/>
                </a:solidFill>
                <a:sym typeface="Symbol" pitchFamily="18" charset="2"/>
              </a:rPr>
              <a:t> mbar</a:t>
            </a:r>
            <a:endParaRPr lang="de-DE" altLang="de-DE" sz="2000">
              <a:solidFill>
                <a:srgbClr val="FF3300"/>
              </a:solidFill>
            </a:endParaRPr>
          </a:p>
        </p:txBody>
      </p:sp>
      <p:sp>
        <p:nvSpPr>
          <p:cNvPr id="32783" name="Text Box 14"/>
          <p:cNvSpPr txBox="1">
            <a:spLocks noChangeArrowheads="1"/>
          </p:cNvSpPr>
          <p:nvPr/>
        </p:nvSpPr>
        <p:spPr bwMode="auto">
          <a:xfrm>
            <a:off x="384175" y="1608138"/>
            <a:ext cx="1306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Titankathoden</a:t>
            </a:r>
          </a:p>
        </p:txBody>
      </p:sp>
      <p:sp>
        <p:nvSpPr>
          <p:cNvPr id="32784" name="Line 15"/>
          <p:cNvSpPr>
            <a:spLocks noChangeShapeType="1"/>
          </p:cNvSpPr>
          <p:nvPr/>
        </p:nvSpPr>
        <p:spPr bwMode="auto">
          <a:xfrm>
            <a:off x="666750" y="1895475"/>
            <a:ext cx="109538" cy="466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785" name="Line 16"/>
          <p:cNvSpPr>
            <a:spLocks noChangeShapeType="1"/>
          </p:cNvSpPr>
          <p:nvPr/>
        </p:nvSpPr>
        <p:spPr bwMode="auto">
          <a:xfrm>
            <a:off x="665163" y="1892300"/>
            <a:ext cx="1789112" cy="865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786" name="Text Box 18"/>
          <p:cNvSpPr txBox="1">
            <a:spLocks noChangeArrowheads="1"/>
          </p:cNvSpPr>
          <p:nvPr/>
        </p:nvSpPr>
        <p:spPr bwMode="auto">
          <a:xfrm>
            <a:off x="2300288" y="1604963"/>
            <a:ext cx="85407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Anoden-</a:t>
            </a:r>
          </a:p>
          <a:p>
            <a:r>
              <a:rPr lang="de-DE" altLang="de-DE" sz="1400"/>
              <a:t>zylinder</a:t>
            </a:r>
          </a:p>
        </p:txBody>
      </p:sp>
      <p:sp>
        <p:nvSpPr>
          <p:cNvPr id="32787" name="Line 19"/>
          <p:cNvSpPr>
            <a:spLocks noChangeShapeType="1"/>
          </p:cNvSpPr>
          <p:nvPr/>
        </p:nvSpPr>
        <p:spPr bwMode="auto">
          <a:xfrm flipH="1">
            <a:off x="1749425" y="2084388"/>
            <a:ext cx="725488" cy="7858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788" name="Line 20"/>
          <p:cNvSpPr>
            <a:spLocks noChangeShapeType="1"/>
          </p:cNvSpPr>
          <p:nvPr/>
        </p:nvSpPr>
        <p:spPr bwMode="auto">
          <a:xfrm flipH="1">
            <a:off x="1825625" y="2060575"/>
            <a:ext cx="765175" cy="984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32789" name="Group 24"/>
          <p:cNvGrpSpPr>
            <a:grpSpLocks/>
          </p:cNvGrpSpPr>
          <p:nvPr/>
        </p:nvGrpSpPr>
        <p:grpSpPr bwMode="auto">
          <a:xfrm>
            <a:off x="0" y="4822825"/>
            <a:ext cx="3786188" cy="822325"/>
            <a:chOff x="0" y="3107"/>
            <a:chExt cx="2385" cy="518"/>
          </a:xfrm>
        </p:grpSpPr>
        <p:sp>
          <p:nvSpPr>
            <p:cNvPr id="32793" name="Rectangle 21"/>
            <p:cNvSpPr>
              <a:spLocks noChangeArrowheads="1"/>
            </p:cNvSpPr>
            <p:nvPr/>
          </p:nvSpPr>
          <p:spPr bwMode="auto">
            <a:xfrm>
              <a:off x="0" y="3107"/>
              <a:ext cx="238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cs typeface="Arial" charset="0"/>
                </a:rPr>
                <a:t>← +  </a:t>
              </a:r>
              <a:r>
                <a:rPr lang="de-DE" altLang="de-DE" sz="1200"/>
                <a:t>Bewegungsrichtung der ionisierten Gasteilchen</a:t>
              </a:r>
              <a:endParaRPr lang="de-DE" altLang="de-DE" sz="1200">
                <a:cs typeface="Arial" charset="0"/>
              </a:endParaRPr>
            </a:p>
            <a:p>
              <a:pPr>
                <a:buFontTx/>
                <a:buChar char="•"/>
              </a:pPr>
              <a:r>
                <a:rPr lang="de-DE" altLang="de-DE" sz="1200">
                  <a:cs typeface="Arial" charset="0"/>
                </a:rPr>
                <a:t> →</a:t>
              </a:r>
              <a:r>
                <a:rPr lang="de-DE" altLang="de-DE" sz="1200"/>
                <a:t> Bewegungsrichtung des zerstäubten Titans</a:t>
              </a:r>
            </a:p>
            <a:p>
              <a:r>
                <a:rPr lang="de-DE" altLang="de-DE" sz="1200"/>
                <a:t>- - - - Spiralbahn der Elektronen</a:t>
              </a:r>
            </a:p>
            <a:p>
              <a:r>
                <a:rPr lang="de-DE" altLang="de-DE" sz="1200"/>
                <a:t>PZ Penning-Zellen</a:t>
              </a:r>
            </a:p>
          </p:txBody>
        </p:sp>
        <p:sp>
          <p:nvSpPr>
            <p:cNvPr id="32794" name="Oval 23"/>
            <p:cNvSpPr>
              <a:spLocks noChangeArrowheads="1"/>
            </p:cNvSpPr>
            <p:nvPr/>
          </p:nvSpPr>
          <p:spPr bwMode="auto">
            <a:xfrm>
              <a:off x="157" y="3149"/>
              <a:ext cx="100" cy="1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grpSp>
      <p:sp>
        <p:nvSpPr>
          <p:cNvPr id="32790" name="Text Box 25"/>
          <p:cNvSpPr txBox="1">
            <a:spLocks noChangeArrowheads="1"/>
          </p:cNvSpPr>
          <p:nvPr/>
        </p:nvSpPr>
        <p:spPr bwMode="auto">
          <a:xfrm>
            <a:off x="1155700" y="6326188"/>
            <a:ext cx="41306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(Abbildungen aus: Grundlagen der Vakuumtechnik, Fa. Leybold, 2007)</a:t>
            </a:r>
          </a:p>
        </p:txBody>
      </p:sp>
      <p:pic>
        <p:nvPicPr>
          <p:cNvPr id="32791" name="Picture 26" descr="mittlere_und_große_pumpen_100l"/>
          <p:cNvPicPr>
            <a:picLocks noChangeAspect="1" noChangeArrowheads="1"/>
          </p:cNvPicPr>
          <p:nvPr/>
        </p:nvPicPr>
        <p:blipFill>
          <a:blip r:embed="rId4">
            <a:extLst>
              <a:ext uri="{28A0092B-C50C-407E-A947-70E740481C1C}">
                <a14:useLocalDpi xmlns:a14="http://schemas.microsoft.com/office/drawing/2010/main" val="0"/>
              </a:ext>
            </a:extLst>
          </a:blip>
          <a:srcRect l="18898" r="18898"/>
          <a:stretch>
            <a:fillRect/>
          </a:stretch>
        </p:blipFill>
        <p:spPr bwMode="auto">
          <a:xfrm>
            <a:off x="5946775" y="4727575"/>
            <a:ext cx="16383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 Box 28"/>
          <p:cNvSpPr txBox="1">
            <a:spLocks noChangeArrowheads="1"/>
          </p:cNvSpPr>
          <p:nvPr/>
        </p:nvSpPr>
        <p:spPr bwMode="auto">
          <a:xfrm>
            <a:off x="7594600" y="5916613"/>
            <a:ext cx="1323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Bild: www.vacom.de</a:t>
            </a:r>
          </a:p>
        </p:txBody>
      </p:sp>
    </p:spTree>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3795"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FF0B246-0A3C-4F3A-8ABA-A7BCDEEC537A}" type="slidenum">
              <a:rPr lang="en-US" altLang="de-DE" sz="1400"/>
              <a:pPr/>
              <a:t>17</a:t>
            </a:fld>
            <a:endParaRPr lang="en-US" altLang="de-DE" sz="1400"/>
          </a:p>
        </p:txBody>
      </p:sp>
      <p:sp>
        <p:nvSpPr>
          <p:cNvPr id="33796" name="Text Box 3"/>
          <p:cNvSpPr txBox="1">
            <a:spLocks noChangeArrowheads="1"/>
          </p:cNvSpPr>
          <p:nvPr/>
        </p:nvSpPr>
        <p:spPr bwMode="auto">
          <a:xfrm>
            <a:off x="1877564" y="0"/>
            <a:ext cx="449193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t>3</a:t>
            </a:r>
            <a:r>
              <a:rPr lang="de-DE" altLang="de-DE" b="1" dirty="0" smtClean="0"/>
              <a:t>. </a:t>
            </a:r>
            <a:r>
              <a:rPr lang="de-DE" altLang="de-DE" b="1" dirty="0"/>
              <a:t>Vakuumerzeugung</a:t>
            </a:r>
            <a:r>
              <a:rPr lang="en-US" altLang="de-DE" dirty="0"/>
              <a:t> </a:t>
            </a:r>
          </a:p>
          <a:p>
            <a:pPr algn="ctr"/>
            <a:r>
              <a:rPr lang="en-US" altLang="de-DE" b="1" dirty="0" err="1">
                <a:solidFill>
                  <a:srgbClr val="FF3300"/>
                </a:solidFill>
              </a:rPr>
              <a:t>Pumpende</a:t>
            </a:r>
            <a:r>
              <a:rPr lang="en-US" altLang="de-DE" b="1" dirty="0">
                <a:solidFill>
                  <a:srgbClr val="FF3300"/>
                </a:solidFill>
              </a:rPr>
              <a:t> </a:t>
            </a:r>
            <a:r>
              <a:rPr lang="en-US" altLang="de-DE" b="1" dirty="0" err="1">
                <a:solidFill>
                  <a:srgbClr val="FF3300"/>
                </a:solidFill>
              </a:rPr>
              <a:t>Oberflächen</a:t>
            </a:r>
            <a:r>
              <a:rPr lang="de-DE" altLang="de-DE" b="1" dirty="0">
                <a:solidFill>
                  <a:srgbClr val="FF3300"/>
                </a:solidFill>
              </a:rPr>
              <a:t>:</a:t>
            </a:r>
            <a:r>
              <a:rPr lang="en-US" altLang="de-DE" b="1" dirty="0">
                <a:solidFill>
                  <a:srgbClr val="FF3300"/>
                </a:solidFill>
              </a:rPr>
              <a:t> NEG</a:t>
            </a:r>
          </a:p>
        </p:txBody>
      </p:sp>
      <p:sp>
        <p:nvSpPr>
          <p:cNvPr id="33797" name="Text Box 4"/>
          <p:cNvSpPr txBox="1">
            <a:spLocks noChangeArrowheads="1"/>
          </p:cNvSpPr>
          <p:nvPr/>
        </p:nvSpPr>
        <p:spPr bwMode="auto">
          <a:xfrm>
            <a:off x="300038" y="898525"/>
            <a:ext cx="8505825"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eaLnBrk="1" hangingPunct="1"/>
            <a:r>
              <a:rPr lang="de-DE" altLang="de-DE" sz="1800">
                <a:solidFill>
                  <a:schemeClr val="tx2"/>
                </a:solidFill>
              </a:rPr>
              <a:t>NEG (Non Evaporable Getter): Legierung aus Titan, Zirkonium und Vanadium</a:t>
            </a:r>
          </a:p>
          <a:p>
            <a:pPr eaLnBrk="1" hangingPunct="1">
              <a:buFontTx/>
              <a:buChar char="•"/>
            </a:pPr>
            <a:r>
              <a:rPr lang="de-DE" altLang="de-DE" sz="1800">
                <a:solidFill>
                  <a:schemeClr val="tx2"/>
                </a:solidFill>
              </a:rPr>
              <a:t>mittels Magnetron Sputtering auf die Innenwand der Vakuumkammern aufgebracht</a:t>
            </a:r>
          </a:p>
          <a:p>
            <a:pPr eaLnBrk="1" hangingPunct="1">
              <a:buFontTx/>
              <a:buChar char="•"/>
            </a:pPr>
            <a:r>
              <a:rPr lang="de-DE" altLang="de-DE" sz="1800">
                <a:solidFill>
                  <a:schemeClr val="tx2"/>
                </a:solidFill>
              </a:rPr>
              <a:t>Thermisch unter Vakuum aktiviert, stellt es pumpende Oberfläche für alle reaktiven Gase (nicht Methan, Edelgase) da</a:t>
            </a:r>
          </a:p>
          <a:p>
            <a:pPr eaLnBrk="1" hangingPunct="1">
              <a:buFontTx/>
              <a:buChar char="•"/>
            </a:pPr>
            <a:r>
              <a:rPr lang="de-DE" altLang="de-DE" sz="1800">
                <a:solidFill>
                  <a:schemeClr val="tx2"/>
                </a:solidFill>
              </a:rPr>
              <a:t>Vorteil: Saugleistung in Vakuumkammern an denen keine Pumpe angebracht werden kann</a:t>
            </a:r>
          </a:p>
        </p:txBody>
      </p:sp>
      <p:sp>
        <p:nvSpPr>
          <p:cNvPr id="33798" name="Rectangle 6"/>
          <p:cNvSpPr>
            <a:spLocks noChangeArrowheads="1"/>
          </p:cNvSpPr>
          <p:nvPr/>
        </p:nvSpPr>
        <p:spPr bwMode="auto">
          <a:xfrm>
            <a:off x="0" y="180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33799" name="Text Box 7"/>
          <p:cNvSpPr txBox="1">
            <a:spLocks noChangeArrowheads="1"/>
          </p:cNvSpPr>
          <p:nvPr/>
        </p:nvSpPr>
        <p:spPr bwMode="auto">
          <a:xfrm>
            <a:off x="250825" y="5445125"/>
            <a:ext cx="212407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600" b="1">
                <a:solidFill>
                  <a:schemeClr val="accent2"/>
                </a:solidFill>
                <a:latin typeface="Tahoma" pitchFamily="34" charset="0"/>
              </a:rPr>
              <a:t>n</a:t>
            </a:r>
            <a:r>
              <a:rPr lang="en-GB" altLang="en-US" sz="1600" b="1">
                <a:solidFill>
                  <a:schemeClr val="accent2"/>
                </a:solidFill>
                <a:latin typeface="Tahoma" pitchFamily="34" charset="0"/>
              </a:rPr>
              <a:t>ano</a:t>
            </a:r>
            <a:r>
              <a:rPr lang="en-US" altLang="en-US" sz="1600" b="1">
                <a:solidFill>
                  <a:schemeClr val="accent2"/>
                </a:solidFill>
                <a:latin typeface="Tahoma" pitchFamily="34" charset="0"/>
              </a:rPr>
              <a:t>k</a:t>
            </a:r>
            <a:r>
              <a:rPr lang="en-GB" altLang="en-US" sz="1600" b="1">
                <a:solidFill>
                  <a:schemeClr val="accent2"/>
                </a:solidFill>
                <a:latin typeface="Tahoma" pitchFamily="34" charset="0"/>
              </a:rPr>
              <a:t>r</a:t>
            </a:r>
            <a:r>
              <a:rPr lang="en-US" altLang="en-US" sz="1600" b="1">
                <a:solidFill>
                  <a:schemeClr val="accent2"/>
                </a:solidFill>
                <a:latin typeface="Tahoma" pitchFamily="34" charset="0"/>
              </a:rPr>
              <a:t>i</a:t>
            </a:r>
            <a:r>
              <a:rPr lang="en-GB" altLang="en-US" sz="1600" b="1">
                <a:solidFill>
                  <a:schemeClr val="accent2"/>
                </a:solidFill>
                <a:latin typeface="Tahoma" pitchFamily="34" charset="0"/>
              </a:rPr>
              <a:t>stallin</a:t>
            </a:r>
            <a:r>
              <a:rPr lang="en-GB" altLang="en-US" sz="1600">
                <a:latin typeface="Tahoma" pitchFamily="34" charset="0"/>
              </a:rPr>
              <a:t> </a:t>
            </a:r>
            <a:endParaRPr lang="en-US" altLang="en-US" sz="1600">
              <a:latin typeface="Tahoma" pitchFamily="34" charset="0"/>
            </a:endParaRPr>
          </a:p>
          <a:p>
            <a:pPr>
              <a:spcBef>
                <a:spcPct val="50000"/>
              </a:spcBef>
            </a:pPr>
            <a:r>
              <a:rPr lang="en-GB" altLang="en-US" sz="1600">
                <a:latin typeface="Tahoma" pitchFamily="34" charset="0"/>
              </a:rPr>
              <a:t>(</a:t>
            </a:r>
            <a:r>
              <a:rPr lang="en-US" altLang="en-US" sz="1600">
                <a:latin typeface="Tahoma" pitchFamily="34" charset="0"/>
              </a:rPr>
              <a:t>Korngröße</a:t>
            </a:r>
            <a:r>
              <a:rPr lang="en-GB" altLang="en-US" sz="1600">
                <a:latin typeface="Tahoma" pitchFamily="34" charset="0"/>
              </a:rPr>
              <a:t> 3÷5 nm</a:t>
            </a:r>
            <a:r>
              <a:rPr lang="en-GB" altLang="en-US" sz="1600">
                <a:solidFill>
                  <a:schemeClr val="tx2"/>
                </a:solidFill>
                <a:latin typeface="Tahoma" pitchFamily="34" charset="0"/>
              </a:rPr>
              <a:t>)</a:t>
            </a:r>
            <a:endParaRPr lang="en-GB" altLang="en-US" sz="1200">
              <a:solidFill>
                <a:schemeClr val="tx2"/>
              </a:solidFill>
              <a:latin typeface="Tahoma" pitchFamily="34" charset="0"/>
            </a:endParaRPr>
          </a:p>
        </p:txBody>
      </p:sp>
      <p:grpSp>
        <p:nvGrpSpPr>
          <p:cNvPr id="33800" name="Group 8"/>
          <p:cNvGrpSpPr>
            <a:grpSpLocks noChangeAspect="1"/>
          </p:cNvGrpSpPr>
          <p:nvPr/>
        </p:nvGrpSpPr>
        <p:grpSpPr bwMode="auto">
          <a:xfrm>
            <a:off x="490538" y="3008313"/>
            <a:ext cx="2828925" cy="2422525"/>
            <a:chOff x="22" y="1316"/>
            <a:chExt cx="2787" cy="2386"/>
          </a:xfrm>
        </p:grpSpPr>
        <p:graphicFrame>
          <p:nvGraphicFramePr>
            <p:cNvPr id="33812" name="Object 9"/>
            <p:cNvGraphicFramePr>
              <a:graphicFrameLocks noChangeAspect="1"/>
            </p:cNvGraphicFramePr>
            <p:nvPr/>
          </p:nvGraphicFramePr>
          <p:xfrm>
            <a:off x="22" y="1316"/>
            <a:ext cx="2787" cy="2386"/>
          </p:xfrm>
          <a:graphic>
            <a:graphicData uri="http://schemas.openxmlformats.org/presentationml/2006/ole">
              <mc:AlternateContent xmlns:mc="http://schemas.openxmlformats.org/markup-compatibility/2006">
                <mc:Choice xmlns:v="urn:schemas-microsoft-com:vml" Requires="v">
                  <p:oleObj spid="_x0000_s33912" name="KGPlot" r:id="rId3" imgW="4679845" imgH="3993285" progId="KGraph_Plot">
                    <p:embed/>
                  </p:oleObj>
                </mc:Choice>
                <mc:Fallback>
                  <p:oleObj name="KGPlot" r:id="rId3" imgW="4679845" imgH="3993285" progId="KGraph_Plot">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 y="1316"/>
                          <a:ext cx="2787" cy="2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3813" name="Group 10"/>
            <p:cNvGrpSpPr>
              <a:grpSpLocks noChangeAspect="1"/>
            </p:cNvGrpSpPr>
            <p:nvPr/>
          </p:nvGrpSpPr>
          <p:grpSpPr bwMode="auto">
            <a:xfrm>
              <a:off x="476" y="1706"/>
              <a:ext cx="1271" cy="1769"/>
              <a:chOff x="476" y="1706"/>
              <a:chExt cx="1271" cy="1769"/>
            </a:xfrm>
          </p:grpSpPr>
          <p:sp>
            <p:nvSpPr>
              <p:cNvPr id="33814" name="Freeform 11"/>
              <p:cNvSpPr>
                <a:spLocks noChangeAspect="1"/>
              </p:cNvSpPr>
              <p:nvPr/>
            </p:nvSpPr>
            <p:spPr bwMode="auto">
              <a:xfrm>
                <a:off x="703" y="2069"/>
                <a:ext cx="1044" cy="998"/>
              </a:xfrm>
              <a:custGeom>
                <a:avLst/>
                <a:gdLst>
                  <a:gd name="T0" fmla="*/ 0 w 1044"/>
                  <a:gd name="T1" fmla="*/ 817 h 998"/>
                  <a:gd name="T2" fmla="*/ 454 w 1044"/>
                  <a:gd name="T3" fmla="*/ 0 h 998"/>
                  <a:gd name="T4" fmla="*/ 1044 w 1044"/>
                  <a:gd name="T5" fmla="*/ 545 h 998"/>
                  <a:gd name="T6" fmla="*/ 772 w 1044"/>
                  <a:gd name="T7" fmla="*/ 998 h 998"/>
                  <a:gd name="T8" fmla="*/ 0 w 1044"/>
                  <a:gd name="T9" fmla="*/ 817 h 9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4" h="998">
                    <a:moveTo>
                      <a:pt x="0" y="817"/>
                    </a:moveTo>
                    <a:lnTo>
                      <a:pt x="454" y="0"/>
                    </a:lnTo>
                    <a:lnTo>
                      <a:pt x="1044" y="545"/>
                    </a:lnTo>
                    <a:lnTo>
                      <a:pt x="772" y="998"/>
                    </a:lnTo>
                    <a:lnTo>
                      <a:pt x="0" y="817"/>
                    </a:lnTo>
                    <a:close/>
                  </a:path>
                </a:pathLst>
              </a:custGeom>
              <a:solidFill>
                <a:srgbClr val="FFFF00">
                  <a:alpha val="39999"/>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33815" name="Line 12"/>
              <p:cNvSpPr>
                <a:spLocks noChangeAspect="1" noChangeShapeType="1"/>
              </p:cNvSpPr>
              <p:nvPr/>
            </p:nvSpPr>
            <p:spPr bwMode="auto">
              <a:xfrm flipH="1">
                <a:off x="476" y="2750"/>
                <a:ext cx="544" cy="725"/>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33816" name="Line 13"/>
              <p:cNvSpPr>
                <a:spLocks noChangeAspect="1" noChangeShapeType="1"/>
              </p:cNvSpPr>
              <p:nvPr/>
            </p:nvSpPr>
            <p:spPr bwMode="auto">
              <a:xfrm flipV="1">
                <a:off x="1565" y="1706"/>
                <a:ext cx="181" cy="273"/>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grpSp>
      <p:sp>
        <p:nvSpPr>
          <p:cNvPr id="33801" name="Rectangle 14"/>
          <p:cNvSpPr>
            <a:spLocks noChangeArrowheads="1"/>
          </p:cNvSpPr>
          <p:nvPr/>
        </p:nvSpPr>
        <p:spPr bwMode="auto">
          <a:xfrm>
            <a:off x="0" y="180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33802" name="Text Box 15"/>
          <p:cNvSpPr txBox="1">
            <a:spLocks noChangeArrowheads="1"/>
          </p:cNvSpPr>
          <p:nvPr/>
        </p:nvSpPr>
        <p:spPr bwMode="auto">
          <a:xfrm>
            <a:off x="2306638" y="2962275"/>
            <a:ext cx="2879725"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altLang="en-US" sz="1600" b="1">
                <a:solidFill>
                  <a:schemeClr val="accent2"/>
                </a:solidFill>
                <a:latin typeface="Tahoma" pitchFamily="34" charset="0"/>
              </a:rPr>
              <a:t>k</a:t>
            </a:r>
            <a:r>
              <a:rPr lang="en-GB" altLang="en-US" sz="1600" b="1">
                <a:solidFill>
                  <a:schemeClr val="accent2"/>
                </a:solidFill>
                <a:latin typeface="Tahoma" pitchFamily="34" charset="0"/>
              </a:rPr>
              <a:t>ristallin</a:t>
            </a:r>
            <a:r>
              <a:rPr lang="en-GB" altLang="en-US" sz="1600">
                <a:latin typeface="Tahoma" pitchFamily="34" charset="0"/>
              </a:rPr>
              <a:t> </a:t>
            </a:r>
          </a:p>
          <a:p>
            <a:pPr>
              <a:spcBef>
                <a:spcPct val="50000"/>
              </a:spcBef>
            </a:pPr>
            <a:r>
              <a:rPr lang="en-GB" altLang="en-US" sz="1600">
                <a:latin typeface="Tahoma" pitchFamily="34" charset="0"/>
              </a:rPr>
              <a:t>(Korn</a:t>
            </a:r>
            <a:r>
              <a:rPr lang="en-US" altLang="en-US" sz="1600">
                <a:latin typeface="Tahoma" pitchFamily="34" charset="0"/>
              </a:rPr>
              <a:t>größe</a:t>
            </a:r>
            <a:r>
              <a:rPr lang="en-GB" altLang="en-US" sz="1600">
                <a:latin typeface="Tahoma" pitchFamily="34" charset="0"/>
              </a:rPr>
              <a:t> ≥ 100 nm)</a:t>
            </a:r>
          </a:p>
        </p:txBody>
      </p:sp>
      <p:pic>
        <p:nvPicPr>
          <p:cNvPr id="33803" name="Picture 16"/>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78363" y="3022600"/>
            <a:ext cx="1825625" cy="1458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Line 17"/>
          <p:cNvSpPr>
            <a:spLocks noChangeShapeType="1"/>
          </p:cNvSpPr>
          <p:nvPr/>
        </p:nvSpPr>
        <p:spPr bwMode="auto">
          <a:xfrm>
            <a:off x="2339975" y="4005263"/>
            <a:ext cx="2044700" cy="127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sp>
        <p:nvSpPr>
          <p:cNvPr id="33805" name="Rectangle 18"/>
          <p:cNvSpPr>
            <a:spLocks noChangeArrowheads="1"/>
          </p:cNvSpPr>
          <p:nvPr/>
        </p:nvSpPr>
        <p:spPr bwMode="auto">
          <a:xfrm>
            <a:off x="4829175" y="5202238"/>
            <a:ext cx="4008438" cy="12001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de-DE" altLang="en-US" sz="1800"/>
              <a:t>Niedrigste Aktivierungstemperatur in einem großen Gebiet verschiedener Zusammensetzungen von Ti-Zr-V: 180 °C (24 h Ausheizen).</a:t>
            </a:r>
            <a:r>
              <a:rPr lang="en-GB" altLang="en-US" sz="1800"/>
              <a:t> </a:t>
            </a:r>
          </a:p>
        </p:txBody>
      </p:sp>
      <p:sp>
        <p:nvSpPr>
          <p:cNvPr id="33806" name="Line 19"/>
          <p:cNvSpPr>
            <a:spLocks noChangeShapeType="1"/>
          </p:cNvSpPr>
          <p:nvPr/>
        </p:nvSpPr>
        <p:spPr bwMode="auto">
          <a:xfrm>
            <a:off x="2266950" y="4365625"/>
            <a:ext cx="2544763" cy="788988"/>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grpSp>
        <p:nvGrpSpPr>
          <p:cNvPr id="33807" name="Group 20"/>
          <p:cNvGrpSpPr>
            <a:grpSpLocks/>
          </p:cNvGrpSpPr>
          <p:nvPr/>
        </p:nvGrpSpPr>
        <p:grpSpPr bwMode="auto">
          <a:xfrm>
            <a:off x="2484438" y="5229225"/>
            <a:ext cx="1838325" cy="1073150"/>
            <a:chOff x="2905" y="1437"/>
            <a:chExt cx="2424" cy="1766"/>
          </a:xfrm>
        </p:grpSpPr>
        <p:pic>
          <p:nvPicPr>
            <p:cNvPr id="33810" name="Picture 21" descr="LSS9-x5000T"/>
            <p:cNvPicPr>
              <a:picLocks noChangeAspect="1" noChangeArrowheads="1"/>
            </p:cNvPicPr>
            <p:nvPr/>
          </p:nvPicPr>
          <p:blipFill>
            <a:blip r:embed="rId6" cstate="print">
              <a:extLst>
                <a:ext uri="{28A0092B-C50C-407E-A947-70E740481C1C}">
                  <a14:useLocalDpi xmlns:a14="http://schemas.microsoft.com/office/drawing/2010/main" val="0"/>
                </a:ext>
              </a:extLst>
            </a:blip>
            <a:srcRect b="2861"/>
            <a:stretch>
              <a:fillRect/>
            </a:stretch>
          </p:blipFill>
          <p:spPr bwMode="auto">
            <a:xfrm>
              <a:off x="2905" y="1437"/>
              <a:ext cx="2424" cy="1766"/>
            </a:xfrm>
            <a:prstGeom prst="rect">
              <a:avLst/>
            </a:prstGeom>
            <a:noFill/>
            <a:ln w="12700">
              <a:solidFill>
                <a:srgbClr val="000000"/>
              </a:solidFill>
              <a:miter lim="800000"/>
              <a:headEnd/>
              <a:tailEnd/>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33811" name="Rectangle 22"/>
            <p:cNvSpPr>
              <a:spLocks noChangeArrowheads="1"/>
            </p:cNvSpPr>
            <p:nvPr/>
          </p:nvSpPr>
          <p:spPr bwMode="auto">
            <a:xfrm>
              <a:off x="5046" y="3149"/>
              <a:ext cx="272" cy="4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grpSp>
      <p:sp>
        <p:nvSpPr>
          <p:cNvPr id="33808" name="Line 23"/>
          <p:cNvSpPr>
            <a:spLocks noChangeShapeType="1"/>
          </p:cNvSpPr>
          <p:nvPr/>
        </p:nvSpPr>
        <p:spPr bwMode="auto">
          <a:xfrm>
            <a:off x="2051050" y="5661025"/>
            <a:ext cx="433388"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de-DE"/>
          </a:p>
        </p:txBody>
      </p:sp>
      <p:pic>
        <p:nvPicPr>
          <p:cNvPr id="33809" name="Picture 25" descr="05_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0675" y="3044825"/>
            <a:ext cx="2233613"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ußzeilenplatzhalter 5"/>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4819" name="Foliennummernplatzhalter 6"/>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E8EADF0-762D-4E5E-9CC3-95D47F365D37}" type="slidenum">
              <a:rPr lang="en-US" altLang="de-DE" sz="1400"/>
              <a:pPr/>
              <a:t>18</a:t>
            </a:fld>
            <a:endParaRPr lang="en-US" altLang="de-DE" sz="1400"/>
          </a:p>
        </p:txBody>
      </p:sp>
      <p:sp>
        <p:nvSpPr>
          <p:cNvPr id="34820" name="Rectangle 2"/>
          <p:cNvSpPr>
            <a:spLocks noGrp="1" noChangeArrowheads="1"/>
          </p:cNvSpPr>
          <p:nvPr>
            <p:ph type="title"/>
          </p:nvPr>
        </p:nvSpPr>
        <p:spPr bwMode="auto">
          <a:xfrm>
            <a:off x="457200" y="0"/>
            <a:ext cx="8229600" cy="825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r>
              <a:rPr lang="en-US" altLang="de-DE" sz="2400" b="1" dirty="0" smtClean="0">
                <a:solidFill>
                  <a:schemeClr val="tx1"/>
                </a:solidFill>
                <a:latin typeface="Arial" charset="0"/>
              </a:rPr>
              <a:t> </a:t>
            </a:r>
            <a:br>
              <a:rPr lang="en-US" altLang="de-DE" sz="2400" b="1" dirty="0" smtClean="0">
                <a:solidFill>
                  <a:schemeClr val="tx1"/>
                </a:solidFill>
                <a:latin typeface="Arial" charset="0"/>
              </a:rPr>
            </a:br>
            <a:r>
              <a:rPr lang="en-US" altLang="de-DE" sz="2400" b="1" dirty="0" err="1" smtClean="0">
                <a:solidFill>
                  <a:srgbClr val="FF3300"/>
                </a:solidFill>
                <a:latin typeface="Arial" charset="0"/>
              </a:rPr>
              <a:t>Pumpende</a:t>
            </a:r>
            <a:r>
              <a:rPr lang="en-US" altLang="de-DE" sz="2400" b="1" dirty="0" smtClean="0">
                <a:solidFill>
                  <a:srgbClr val="FF3300"/>
                </a:solidFill>
                <a:latin typeface="Arial" charset="0"/>
              </a:rPr>
              <a:t> </a:t>
            </a:r>
            <a:r>
              <a:rPr lang="en-US" altLang="de-DE" sz="2400" b="1" dirty="0" err="1" smtClean="0">
                <a:solidFill>
                  <a:srgbClr val="FF3300"/>
                </a:solidFill>
                <a:latin typeface="Arial" charset="0"/>
              </a:rPr>
              <a:t>Oberflächen</a:t>
            </a:r>
            <a:r>
              <a:rPr lang="en-US" altLang="de-DE" sz="2400" b="1" dirty="0" smtClean="0">
                <a:solidFill>
                  <a:srgbClr val="FF3300"/>
                </a:solidFill>
                <a:latin typeface="Arial" charset="0"/>
              </a:rPr>
              <a:t>: NEG</a:t>
            </a:r>
            <a:endParaRPr lang="de-DE" altLang="de-DE" sz="2400" b="1" dirty="0" smtClean="0">
              <a:solidFill>
                <a:srgbClr val="FF3300"/>
              </a:solidFill>
              <a:latin typeface="Arial" charset="0"/>
            </a:endParaRPr>
          </a:p>
        </p:txBody>
      </p:sp>
      <p:sp>
        <p:nvSpPr>
          <p:cNvPr id="34821" name="Text Box 5"/>
          <p:cNvSpPr txBox="1">
            <a:spLocks noChangeArrowheads="1"/>
          </p:cNvSpPr>
          <p:nvPr/>
        </p:nvSpPr>
        <p:spPr bwMode="auto">
          <a:xfrm>
            <a:off x="-323850" y="1341438"/>
            <a:ext cx="5284788"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742950" indent="-28575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b="1">
                <a:solidFill>
                  <a:schemeClr val="accent2"/>
                </a:solidFill>
              </a:rPr>
              <a:t>Magnetron Sputtering:</a:t>
            </a:r>
          </a:p>
          <a:p>
            <a:pPr eaLnBrk="1" hangingPunct="1">
              <a:spcBef>
                <a:spcPct val="50000"/>
              </a:spcBef>
              <a:buFont typeface="Wingdings" pitchFamily="2" charset="2"/>
              <a:buChar char="Ø"/>
            </a:pPr>
            <a:r>
              <a:rPr lang="de-DE" altLang="de-DE" sz="1600"/>
              <a:t>CERN Patent, Technologietransfer und Lizenzvertrag zwischen CERN und GSI in 2005,</a:t>
            </a:r>
          </a:p>
          <a:p>
            <a:pPr eaLnBrk="1" hangingPunct="1">
              <a:spcBef>
                <a:spcPct val="50000"/>
              </a:spcBef>
              <a:buFont typeface="Wingdings" pitchFamily="2" charset="2"/>
              <a:buChar char="Ø"/>
            </a:pPr>
            <a:r>
              <a:rPr lang="de-DE" altLang="de-DE" sz="1600"/>
              <a:t>Drei Beschichtungsanlagen bei GSI</a:t>
            </a:r>
          </a:p>
          <a:p>
            <a:pPr eaLnBrk="1" hangingPunct="1">
              <a:spcBef>
                <a:spcPct val="50000"/>
              </a:spcBef>
              <a:buFont typeface="Wingdings" pitchFamily="2" charset="2"/>
              <a:buChar char="Ø"/>
            </a:pPr>
            <a:r>
              <a:rPr lang="de-DE" altLang="de-DE" sz="1600"/>
              <a:t>Alle Dipol- und fast alle Quadrupolkammern des SIS18 sind mittlerweile beschichtet</a:t>
            </a:r>
          </a:p>
          <a:p>
            <a:pPr eaLnBrk="1" hangingPunct="1">
              <a:spcBef>
                <a:spcPct val="50000"/>
              </a:spcBef>
              <a:buFont typeface="Wingdings" pitchFamily="2" charset="2"/>
              <a:buChar char="Ø"/>
            </a:pPr>
            <a:r>
              <a:rPr lang="de-DE" altLang="de-DE" sz="1600"/>
              <a:t>Durch diese und weitere Maßnahmen konnte die Lebensdauer der Ionen im SIS18 um einen Faktor 10 erhöht werden </a:t>
            </a:r>
          </a:p>
        </p:txBody>
      </p:sp>
      <p:sp>
        <p:nvSpPr>
          <p:cNvPr id="34822" name="Line 8"/>
          <p:cNvSpPr>
            <a:spLocks noChangeShapeType="1"/>
          </p:cNvSpPr>
          <p:nvPr/>
        </p:nvSpPr>
        <p:spPr bwMode="auto">
          <a:xfrm>
            <a:off x="4919663" y="2811463"/>
            <a:ext cx="993775" cy="108585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823" name="Line 9"/>
          <p:cNvSpPr>
            <a:spLocks noChangeShapeType="1"/>
          </p:cNvSpPr>
          <p:nvPr/>
        </p:nvSpPr>
        <p:spPr bwMode="auto">
          <a:xfrm flipV="1">
            <a:off x="4902200" y="2205038"/>
            <a:ext cx="1470025" cy="257175"/>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34824" name="Picture 11" descr="DSC_0008"/>
          <p:cNvPicPr>
            <a:picLocks noChangeAspect="1" noChangeArrowheads="1"/>
          </p:cNvPicPr>
          <p:nvPr/>
        </p:nvPicPr>
        <p:blipFill>
          <a:blip r:embed="rId2">
            <a:extLst>
              <a:ext uri="{28A0092B-C50C-407E-A947-70E740481C1C}">
                <a14:useLocalDpi xmlns:a14="http://schemas.microsoft.com/office/drawing/2010/main" val="0"/>
              </a:ext>
            </a:extLst>
          </a:blip>
          <a:srcRect l="9561" r="14342"/>
          <a:stretch>
            <a:fillRect/>
          </a:stretch>
        </p:blipFill>
        <p:spPr bwMode="auto">
          <a:xfrm>
            <a:off x="5924550" y="3929063"/>
            <a:ext cx="2652713"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2550" y="1038225"/>
            <a:ext cx="19399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5843"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4366358-DCC7-4DC0-9A6D-505CCA6156DB}" type="slidenum">
              <a:rPr lang="en-US" altLang="de-DE" sz="1400"/>
              <a:pPr/>
              <a:t>19</a:t>
            </a:fld>
            <a:endParaRPr lang="en-US" altLang="de-DE" sz="1400"/>
          </a:p>
        </p:txBody>
      </p:sp>
      <p:sp>
        <p:nvSpPr>
          <p:cNvPr id="35844" name="Rectangle 2"/>
          <p:cNvSpPr>
            <a:spLocks noGrp="1" noChangeArrowheads="1"/>
          </p:cNvSpPr>
          <p:nvPr>
            <p:ph type="title"/>
          </p:nvPr>
        </p:nvSpPr>
        <p:spPr bwMode="auto">
          <a:xfrm>
            <a:off x="-185738" y="0"/>
            <a:ext cx="8229601" cy="7651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r>
              <a:rPr lang="de-DE" altLang="de-DE" sz="2400" b="1" dirty="0">
                <a:solidFill>
                  <a:schemeClr val="tx1"/>
                </a:solidFill>
                <a:latin typeface="Arial" charset="0"/>
              </a:rPr>
              <a:t>3</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Vakuumerzeugung</a:t>
            </a:r>
            <a:r>
              <a:rPr lang="de-DE" altLang="de-DE" sz="2400" b="1" dirty="0" smtClean="0">
                <a:latin typeface="Arial" charset="0"/>
              </a:rPr>
              <a:t> </a:t>
            </a:r>
            <a:br>
              <a:rPr lang="de-DE" altLang="de-DE" sz="2400" b="1" dirty="0" smtClean="0">
                <a:latin typeface="Arial" charset="0"/>
              </a:rPr>
            </a:br>
            <a:r>
              <a:rPr lang="de-DE" altLang="de-DE" sz="2400" b="1" dirty="0" smtClean="0">
                <a:solidFill>
                  <a:srgbClr val="FF3300"/>
                </a:solidFill>
                <a:latin typeface="Arial" charset="0"/>
              </a:rPr>
              <a:t>Pumpende Oberflächen durch tiefe Temperaturen</a:t>
            </a:r>
          </a:p>
        </p:txBody>
      </p:sp>
      <p:pic>
        <p:nvPicPr>
          <p:cNvPr id="35845" name="Picture 4" descr="_SW030806_abb8"/>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212725" y="1579563"/>
            <a:ext cx="53451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5"/>
          <p:cNvSpPr>
            <a:spLocks noChangeArrowheads="1"/>
          </p:cNvSpPr>
          <p:nvPr/>
        </p:nvSpPr>
        <p:spPr bwMode="auto">
          <a:xfrm>
            <a:off x="219075" y="5397500"/>
            <a:ext cx="4959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(Aus: Haefer, R. A.: </a:t>
            </a:r>
            <a:r>
              <a:rPr lang="de-DE" altLang="de-DE" sz="1000" i="1"/>
              <a:t>Kryo-Vakuumtechnik,</a:t>
            </a:r>
            <a:r>
              <a:rPr lang="de-DE" altLang="de-DE" sz="1000" b="1" i="1"/>
              <a:t> </a:t>
            </a:r>
            <a:r>
              <a:rPr lang="de-DE" altLang="de-DE" sz="1000"/>
              <a:t>Springer Verlag Berlin – Heidelberg 1981)</a:t>
            </a:r>
          </a:p>
        </p:txBody>
      </p:sp>
      <p:sp>
        <p:nvSpPr>
          <p:cNvPr id="35847" name="Text Box 6"/>
          <p:cNvSpPr txBox="1">
            <a:spLocks noChangeArrowheads="1"/>
          </p:cNvSpPr>
          <p:nvPr/>
        </p:nvSpPr>
        <p:spPr bwMode="auto">
          <a:xfrm>
            <a:off x="1846263" y="1343025"/>
            <a:ext cx="2266950" cy="3667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t>Dampfdruckkurven</a:t>
            </a:r>
          </a:p>
        </p:txBody>
      </p:sp>
      <p:sp>
        <p:nvSpPr>
          <p:cNvPr id="35848" name="Text Box 7"/>
          <p:cNvSpPr txBox="1">
            <a:spLocks noChangeArrowheads="1"/>
          </p:cNvSpPr>
          <p:nvPr/>
        </p:nvSpPr>
        <p:spPr bwMode="auto">
          <a:xfrm>
            <a:off x="6115050" y="1290638"/>
            <a:ext cx="2838450" cy="3667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t>Refrigerator-Kryopumpe</a:t>
            </a:r>
          </a:p>
        </p:txBody>
      </p:sp>
      <p:pic>
        <p:nvPicPr>
          <p:cNvPr id="35849" name="Picture 8" descr="kryopumpe-12537-25585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4450" y="1736725"/>
            <a:ext cx="215265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 Box 11"/>
          <p:cNvSpPr txBox="1">
            <a:spLocks noChangeArrowheads="1"/>
          </p:cNvSpPr>
          <p:nvPr/>
        </p:nvSpPr>
        <p:spPr bwMode="auto">
          <a:xfrm>
            <a:off x="5486400" y="4762500"/>
            <a:ext cx="3657600"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2075" indent="-92075">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400"/>
              <a:t>Arbeitsgas Helium, wird außerhalb der Pumpe komprimiert und entspannt sich in Pumpe </a:t>
            </a:r>
          </a:p>
          <a:p>
            <a:pPr>
              <a:buFontTx/>
              <a:buChar char="•"/>
            </a:pPr>
            <a:r>
              <a:rPr lang="de-DE" altLang="de-DE" sz="1400"/>
              <a:t>kein flüssiges Helium</a:t>
            </a:r>
          </a:p>
          <a:p>
            <a:pPr>
              <a:buFontTx/>
              <a:buChar char="•"/>
            </a:pPr>
            <a:r>
              <a:rPr lang="de-DE" altLang="de-DE" sz="1400"/>
              <a:t>Wärmeleitung durch gut leitende Metallbleche</a:t>
            </a:r>
          </a:p>
        </p:txBody>
      </p:sp>
    </p:spTree>
  </p:cSld>
  <p:clrMapOvr>
    <a:masterClrMapping/>
  </p:clrMapOvr>
  <p:transition spd="slow"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099"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E3EE457-1BED-4951-BD10-C8ACFBFB6C33}" type="slidenum">
              <a:rPr lang="en-US" altLang="de-DE" sz="1400"/>
              <a:pPr/>
              <a:t>2</a:t>
            </a:fld>
            <a:endParaRPr lang="en-US" altLang="de-DE" sz="1400"/>
          </a:p>
        </p:txBody>
      </p:sp>
      <p:sp>
        <p:nvSpPr>
          <p:cNvPr id="4100" name="Text Box 4"/>
          <p:cNvSpPr txBox="1">
            <a:spLocks noChangeArrowheads="1"/>
          </p:cNvSpPr>
          <p:nvPr/>
        </p:nvSpPr>
        <p:spPr bwMode="auto">
          <a:xfrm>
            <a:off x="1154113" y="231775"/>
            <a:ext cx="5683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800" b="1"/>
              <a:t>Gliederung</a:t>
            </a:r>
          </a:p>
        </p:txBody>
      </p:sp>
      <p:sp>
        <p:nvSpPr>
          <p:cNvPr id="4101" name="Text Box 5"/>
          <p:cNvSpPr txBox="1">
            <a:spLocks noChangeArrowheads="1"/>
          </p:cNvSpPr>
          <p:nvPr/>
        </p:nvSpPr>
        <p:spPr bwMode="auto">
          <a:xfrm>
            <a:off x="1267318" y="1414675"/>
            <a:ext cx="6477000" cy="4690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eaLnBrk="1" hangingPunct="1">
              <a:spcBef>
                <a:spcPct val="20000"/>
              </a:spcBef>
              <a:buFontTx/>
              <a:buAutoNum type="arabicPeriod"/>
            </a:pPr>
            <a:r>
              <a:rPr lang="de-DE" altLang="de-DE" sz="1800" b="1" dirty="0"/>
              <a:t>Einführung, Übersicht</a:t>
            </a:r>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smtClean="0"/>
              <a:t>Grundlagen</a:t>
            </a:r>
            <a:endParaRPr lang="de-DE" altLang="de-DE" sz="1800" b="1" dirty="0"/>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smtClean="0"/>
              <a:t>Vakuumerzeugung</a:t>
            </a:r>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a:t> </a:t>
            </a:r>
            <a:r>
              <a:rPr lang="de-DE" altLang="de-DE" sz="1800" b="1" dirty="0" smtClean="0"/>
              <a:t>Vakuumdiagnose</a:t>
            </a:r>
            <a:endParaRPr lang="de-DE" altLang="de-DE" sz="1800" b="1" dirty="0"/>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smtClean="0"/>
              <a:t>Vakuum </a:t>
            </a:r>
            <a:r>
              <a:rPr lang="de-DE" altLang="de-DE" sz="1800" b="1" dirty="0"/>
              <a:t>in Beschleunigern und anderen Anlagen</a:t>
            </a:r>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smtClean="0"/>
              <a:t>Vakuumsysteme </a:t>
            </a:r>
            <a:r>
              <a:rPr lang="de-DE" altLang="de-DE" sz="1800" b="1" dirty="0" smtClean="0"/>
              <a:t>der GSI Beschleuniger</a:t>
            </a:r>
            <a:endParaRPr lang="de-DE" altLang="de-DE" sz="1800" b="1" dirty="0"/>
          </a:p>
          <a:p>
            <a:pPr eaLnBrk="1" hangingPunct="1">
              <a:spcBef>
                <a:spcPct val="20000"/>
              </a:spcBef>
              <a:buFontTx/>
              <a:buAutoNum type="arabicPeriod"/>
            </a:pPr>
            <a:endParaRPr lang="de-DE" altLang="de-DE" sz="1800" b="1" dirty="0" smtClean="0"/>
          </a:p>
          <a:p>
            <a:pPr eaLnBrk="1" hangingPunct="1">
              <a:spcBef>
                <a:spcPct val="20000"/>
              </a:spcBef>
              <a:buFontTx/>
              <a:buAutoNum type="arabicPeriod"/>
            </a:pPr>
            <a:r>
              <a:rPr lang="de-DE" altLang="de-DE" sz="1800" b="1" dirty="0" smtClean="0"/>
              <a:t>Vakuumsteuerung</a:t>
            </a:r>
            <a:endParaRPr lang="de-DE" altLang="de-DE" sz="1800" dirty="0"/>
          </a:p>
          <a:p>
            <a:pPr eaLnBrk="1" hangingPunct="1">
              <a:spcBef>
                <a:spcPct val="20000"/>
              </a:spcBef>
              <a:buFontTx/>
              <a:buAutoNum type="arabicPeriod"/>
            </a:pPr>
            <a:endParaRPr lang="de-DE" altLang="de-DE" sz="1800" dirty="0"/>
          </a:p>
        </p:txBody>
      </p:sp>
    </p:spTree>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39939"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698F529-5EC0-423F-9BAE-14C3A09702CE}" type="slidenum">
              <a:rPr lang="en-US" altLang="de-DE" sz="1400"/>
              <a:pPr/>
              <a:t>20</a:t>
            </a:fld>
            <a:endParaRPr lang="en-US" altLang="de-DE" sz="1400"/>
          </a:p>
        </p:txBody>
      </p:sp>
      <p:sp>
        <p:nvSpPr>
          <p:cNvPr id="39940" name="Rectangle 2"/>
          <p:cNvSpPr>
            <a:spLocks noGrp="1" noChangeArrowheads="1"/>
          </p:cNvSpPr>
          <p:nvPr>
            <p:ph type="title"/>
          </p:nvPr>
        </p:nvSpPr>
        <p:spPr bwMode="auto">
          <a:xfrm>
            <a:off x="457200" y="0"/>
            <a:ext cx="8229600" cy="809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a:t>
            </a:r>
            <a:br>
              <a:rPr lang="de-DE" altLang="de-DE" sz="2400" b="1" dirty="0" smtClean="0">
                <a:latin typeface="Arial" charset="0"/>
              </a:rPr>
            </a:br>
            <a:r>
              <a:rPr lang="de-DE" altLang="de-DE" sz="2400" b="1" dirty="0" smtClean="0">
                <a:solidFill>
                  <a:srgbClr val="FF3300"/>
                </a:solidFill>
                <a:latin typeface="Arial" charset="0"/>
              </a:rPr>
              <a:t>Totaldruck</a:t>
            </a:r>
          </a:p>
        </p:txBody>
      </p:sp>
      <p:sp>
        <p:nvSpPr>
          <p:cNvPr id="39941" name="Text Box 7"/>
          <p:cNvSpPr txBox="1">
            <a:spLocks noChangeArrowheads="1"/>
          </p:cNvSpPr>
          <p:nvPr/>
        </p:nvSpPr>
        <p:spPr bwMode="auto">
          <a:xfrm>
            <a:off x="566738" y="1422400"/>
            <a:ext cx="846455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Arial" charset="0"/>
              </a:defRPr>
            </a:lvl1pPr>
            <a:lvl2pPr marL="447675">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b="1">
                <a:solidFill>
                  <a:schemeClr val="accent2"/>
                </a:solidFill>
              </a:rPr>
              <a:t>Unmittelbare Druckmessung</a:t>
            </a:r>
          </a:p>
          <a:p>
            <a:pPr>
              <a:buFontTx/>
              <a:buChar char="•"/>
            </a:pPr>
            <a:r>
              <a:rPr lang="de-DE" altLang="de-DE" sz="2000"/>
              <a:t> Druck wird direkt gemessen: Kraft pro Fläche </a:t>
            </a:r>
          </a:p>
          <a:p>
            <a:endParaRPr lang="de-DE" altLang="de-DE" sz="2000"/>
          </a:p>
          <a:p>
            <a:r>
              <a:rPr lang="de-DE" altLang="de-DE" sz="2000"/>
              <a:t>Zum Beispiel:</a:t>
            </a:r>
          </a:p>
          <a:p>
            <a:pPr>
              <a:buFontTx/>
              <a:buChar char="•"/>
            </a:pPr>
            <a:r>
              <a:rPr lang="de-DE" altLang="de-DE" sz="2000"/>
              <a:t> U-Rohr-Manometer</a:t>
            </a:r>
          </a:p>
          <a:p>
            <a:pPr>
              <a:buFontTx/>
              <a:buChar char="•"/>
            </a:pPr>
            <a:r>
              <a:rPr lang="de-DE" altLang="de-DE" sz="2000"/>
              <a:t> Feder-Vakuummeter</a:t>
            </a:r>
          </a:p>
          <a:p>
            <a:pPr>
              <a:buFontTx/>
              <a:buChar char="•"/>
            </a:pPr>
            <a:r>
              <a:rPr lang="de-DE" altLang="de-DE" sz="2000"/>
              <a:t> Membran-Manometer</a:t>
            </a:r>
          </a:p>
          <a:p>
            <a:pPr>
              <a:buFontTx/>
              <a:buChar char="•"/>
            </a:pPr>
            <a:endParaRPr lang="de-DE" altLang="de-DE" sz="2000"/>
          </a:p>
          <a:p>
            <a:r>
              <a:rPr lang="de-DE" altLang="de-DE" sz="2000" b="1">
                <a:solidFill>
                  <a:srgbClr val="FF3300"/>
                </a:solidFill>
              </a:rPr>
              <a:t>Mittelbare Druckmessung</a:t>
            </a:r>
            <a:endParaRPr lang="de-DE" altLang="de-DE" sz="2000" b="1"/>
          </a:p>
          <a:p>
            <a:pPr>
              <a:buFontTx/>
              <a:buChar char="•"/>
            </a:pPr>
            <a:r>
              <a:rPr lang="de-DE" altLang="de-DE" sz="2000"/>
              <a:t>Messung der Teilchendichte oder einer der Teilchendichte proportionalen physikalischen Größe und darüber den Druck</a:t>
            </a:r>
          </a:p>
          <a:p>
            <a:endParaRPr lang="de-DE" altLang="de-DE" sz="2000"/>
          </a:p>
          <a:p>
            <a:r>
              <a:rPr lang="de-DE" altLang="de-DE" sz="2000"/>
              <a:t>Zum Beispiel:</a:t>
            </a:r>
          </a:p>
          <a:p>
            <a:pPr lvl="1">
              <a:buFontTx/>
              <a:buChar char="•"/>
            </a:pPr>
            <a:r>
              <a:rPr lang="de-DE" altLang="de-DE" sz="2000"/>
              <a:t> Wärmeleitung (Pirani-Vakuummeter)</a:t>
            </a:r>
          </a:p>
          <a:p>
            <a:pPr lvl="1">
              <a:buFontTx/>
              <a:buChar char="•"/>
            </a:pPr>
            <a:r>
              <a:rPr lang="de-DE" altLang="de-DE" sz="2000"/>
              <a:t> Gasionisation (Ionisations-Vakuummeter)</a:t>
            </a:r>
          </a:p>
          <a:p>
            <a:pPr lvl="1">
              <a:buFontTx/>
              <a:buChar char="•"/>
            </a:pPr>
            <a:r>
              <a:rPr lang="de-DE" altLang="de-DE" sz="2000"/>
              <a:t> Reibung (Reibungsvakuummeter)</a:t>
            </a:r>
          </a:p>
        </p:txBody>
      </p:sp>
      <p:graphicFrame>
        <p:nvGraphicFramePr>
          <p:cNvPr id="39942" name="Object 23"/>
          <p:cNvGraphicFramePr>
            <a:graphicFrameLocks noGrp="1" noChangeAspect="1"/>
          </p:cNvGraphicFramePr>
          <p:nvPr>
            <p:ph idx="1"/>
          </p:nvPr>
        </p:nvGraphicFramePr>
        <p:xfrm>
          <a:off x="6181725" y="1535113"/>
          <a:ext cx="903288" cy="804862"/>
        </p:xfrm>
        <a:graphic>
          <a:graphicData uri="http://schemas.openxmlformats.org/presentationml/2006/ole">
            <mc:AlternateContent xmlns:mc="http://schemas.openxmlformats.org/markup-compatibility/2006">
              <mc:Choice xmlns:v="urn:schemas-microsoft-com:vml" Requires="v">
                <p:oleObj spid="_x0000_s40039" name="Equation" r:id="rId3" imgW="355292" imgH="317225" progId="Equation.3">
                  <p:embed/>
                </p:oleObj>
              </mc:Choice>
              <mc:Fallback>
                <p:oleObj name="Equation" r:id="rId3" imgW="355292" imgH="317225" progId="Equation.3">
                  <p:embed/>
                  <p:pic>
                    <p:nvPicPr>
                      <p:cNvPr id="0" name="Object 2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725" y="1535113"/>
                        <a:ext cx="903288"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3" name="Text Box 25"/>
          <p:cNvSpPr txBox="1">
            <a:spLocks noChangeArrowheads="1"/>
          </p:cNvSpPr>
          <p:nvPr/>
        </p:nvSpPr>
        <p:spPr bwMode="auto">
          <a:xfrm>
            <a:off x="2222500" y="896938"/>
            <a:ext cx="4421188"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t>Zwei Wege zur Druckmessung:</a:t>
            </a:r>
          </a:p>
        </p:txBody>
      </p:sp>
    </p:spTree>
  </p:cSld>
  <p:clrMapOvr>
    <a:masterClrMapping/>
  </p:clrMapOvr>
  <p:transition spd="slow"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0963"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A97521B-A62E-495B-8A77-91103F5332CC}" type="slidenum">
              <a:rPr lang="en-US" altLang="de-DE" sz="1400"/>
              <a:pPr/>
              <a:t>21</a:t>
            </a:fld>
            <a:endParaRPr lang="en-US" altLang="de-DE" sz="1400"/>
          </a:p>
        </p:txBody>
      </p:sp>
      <p:sp>
        <p:nvSpPr>
          <p:cNvPr id="40964" name="Rectangle 8"/>
          <p:cNvSpPr>
            <a:spLocks noChangeArrowheads="1"/>
          </p:cNvSpPr>
          <p:nvPr/>
        </p:nvSpPr>
        <p:spPr bwMode="auto">
          <a:xfrm>
            <a:off x="481013" y="0"/>
            <a:ext cx="82296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solidFill>
                  <a:schemeClr val="tx2"/>
                </a:solidFill>
              </a:rPr>
              <a:t>4</a:t>
            </a:r>
            <a:r>
              <a:rPr lang="de-DE" altLang="de-DE" b="1" dirty="0" smtClean="0">
                <a:solidFill>
                  <a:schemeClr val="tx2"/>
                </a:solidFill>
              </a:rPr>
              <a:t>. </a:t>
            </a:r>
            <a:r>
              <a:rPr lang="de-DE" altLang="de-DE" b="1" dirty="0">
                <a:solidFill>
                  <a:schemeClr val="tx2"/>
                </a:solidFill>
              </a:rPr>
              <a:t>Vakuumdiagnose </a:t>
            </a:r>
            <a:br>
              <a:rPr lang="de-DE" altLang="de-DE" b="1" dirty="0">
                <a:solidFill>
                  <a:schemeClr val="tx2"/>
                </a:solidFill>
              </a:rPr>
            </a:br>
            <a:r>
              <a:rPr lang="de-DE" altLang="de-DE" b="1" dirty="0">
                <a:solidFill>
                  <a:srgbClr val="FF3300"/>
                </a:solidFill>
              </a:rPr>
              <a:t>Messbereiche</a:t>
            </a:r>
          </a:p>
        </p:txBody>
      </p:sp>
      <p:sp>
        <p:nvSpPr>
          <p:cNvPr id="40965" name="Text Box 11"/>
          <p:cNvSpPr txBox="1">
            <a:spLocks noChangeArrowheads="1"/>
          </p:cNvSpPr>
          <p:nvPr/>
        </p:nvSpPr>
        <p:spPr bwMode="auto">
          <a:xfrm>
            <a:off x="79375" y="5443538"/>
            <a:ext cx="90233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10</a:t>
            </a:r>
            <a:r>
              <a:rPr lang="de-DE" altLang="de-DE" sz="1200" baseline="30000"/>
              <a:t>-14</a:t>
            </a:r>
            <a:r>
              <a:rPr lang="de-DE" altLang="de-DE" sz="1200"/>
              <a:t>    10</a:t>
            </a:r>
            <a:r>
              <a:rPr lang="de-DE" altLang="de-DE" sz="1200" baseline="30000"/>
              <a:t>-13</a:t>
            </a:r>
            <a:r>
              <a:rPr lang="de-DE" altLang="de-DE" sz="1200"/>
              <a:t>     10</a:t>
            </a:r>
            <a:r>
              <a:rPr lang="de-DE" altLang="de-DE" sz="1200" baseline="30000"/>
              <a:t>-12</a:t>
            </a:r>
            <a:r>
              <a:rPr lang="de-DE" altLang="de-DE" sz="1200"/>
              <a:t>    10</a:t>
            </a:r>
            <a:r>
              <a:rPr lang="de-DE" altLang="de-DE" sz="1200" baseline="30000"/>
              <a:t>-11</a:t>
            </a:r>
            <a:r>
              <a:rPr lang="de-DE" altLang="de-DE" sz="1200"/>
              <a:t>    10</a:t>
            </a:r>
            <a:r>
              <a:rPr lang="de-DE" altLang="de-DE" sz="1200" baseline="30000"/>
              <a:t>-10</a:t>
            </a:r>
            <a:r>
              <a:rPr lang="de-DE" altLang="de-DE" sz="1200"/>
              <a:t>     10</a:t>
            </a:r>
            <a:r>
              <a:rPr lang="de-DE" altLang="de-DE" sz="1200" baseline="30000"/>
              <a:t>-9</a:t>
            </a:r>
            <a:r>
              <a:rPr lang="de-DE" altLang="de-DE" sz="1200"/>
              <a:t>      10</a:t>
            </a:r>
            <a:r>
              <a:rPr lang="de-DE" altLang="de-DE" sz="1200" baseline="30000"/>
              <a:t>-8</a:t>
            </a:r>
            <a:r>
              <a:rPr lang="de-DE" altLang="de-DE" sz="1200"/>
              <a:t>     10</a:t>
            </a:r>
            <a:r>
              <a:rPr lang="de-DE" altLang="de-DE" sz="1200" baseline="30000"/>
              <a:t>-7</a:t>
            </a:r>
            <a:r>
              <a:rPr lang="de-DE" altLang="de-DE" sz="1200"/>
              <a:t>      10</a:t>
            </a:r>
            <a:r>
              <a:rPr lang="de-DE" altLang="de-DE" sz="1200" baseline="30000"/>
              <a:t>-6</a:t>
            </a:r>
            <a:r>
              <a:rPr lang="de-DE" altLang="de-DE" sz="1200"/>
              <a:t>      10</a:t>
            </a:r>
            <a:r>
              <a:rPr lang="de-DE" altLang="de-DE" sz="1200" baseline="30000"/>
              <a:t>-5</a:t>
            </a:r>
            <a:r>
              <a:rPr lang="de-DE" altLang="de-DE" sz="1200"/>
              <a:t>      10</a:t>
            </a:r>
            <a:r>
              <a:rPr lang="de-DE" altLang="de-DE" sz="1200" baseline="30000"/>
              <a:t>-4</a:t>
            </a:r>
            <a:r>
              <a:rPr lang="de-DE" altLang="de-DE" sz="1200"/>
              <a:t>     10</a:t>
            </a:r>
            <a:r>
              <a:rPr lang="de-DE" altLang="de-DE" sz="1200" baseline="30000"/>
              <a:t>-3</a:t>
            </a:r>
            <a:r>
              <a:rPr lang="de-DE" altLang="de-DE" sz="1200"/>
              <a:t>      10</a:t>
            </a:r>
            <a:r>
              <a:rPr lang="de-DE" altLang="de-DE" sz="1200" baseline="30000"/>
              <a:t>-2</a:t>
            </a:r>
            <a:r>
              <a:rPr lang="de-DE" altLang="de-DE" sz="1200"/>
              <a:t>      10</a:t>
            </a:r>
            <a:r>
              <a:rPr lang="de-DE" altLang="de-DE" sz="1200" baseline="30000"/>
              <a:t>-1</a:t>
            </a:r>
            <a:r>
              <a:rPr lang="de-DE" altLang="de-DE" sz="1200"/>
              <a:t>       10</a:t>
            </a:r>
            <a:r>
              <a:rPr lang="de-DE" altLang="de-DE" sz="1200" baseline="30000"/>
              <a:t>0</a:t>
            </a:r>
            <a:r>
              <a:rPr lang="de-DE" altLang="de-DE" sz="1200"/>
              <a:t>      10</a:t>
            </a:r>
            <a:r>
              <a:rPr lang="de-DE" altLang="de-DE" sz="1200" baseline="30000"/>
              <a:t>1</a:t>
            </a:r>
            <a:r>
              <a:rPr lang="de-DE" altLang="de-DE" sz="1200"/>
              <a:t>       10</a:t>
            </a:r>
            <a:r>
              <a:rPr lang="de-DE" altLang="de-DE" sz="1200" baseline="30000"/>
              <a:t>2</a:t>
            </a:r>
            <a:r>
              <a:rPr lang="de-DE" altLang="de-DE" sz="1200"/>
              <a:t>      10</a:t>
            </a:r>
            <a:r>
              <a:rPr lang="de-DE" altLang="de-DE" sz="1200" baseline="30000"/>
              <a:t>3</a:t>
            </a:r>
          </a:p>
        </p:txBody>
      </p:sp>
      <p:grpSp>
        <p:nvGrpSpPr>
          <p:cNvPr id="40966" name="Group 64"/>
          <p:cNvGrpSpPr>
            <a:grpSpLocks/>
          </p:cNvGrpSpPr>
          <p:nvPr/>
        </p:nvGrpSpPr>
        <p:grpSpPr bwMode="auto">
          <a:xfrm>
            <a:off x="314325" y="1147763"/>
            <a:ext cx="8578850" cy="4911725"/>
            <a:chOff x="198" y="525"/>
            <a:chExt cx="5404" cy="3094"/>
          </a:xfrm>
        </p:grpSpPr>
        <p:sp>
          <p:nvSpPr>
            <p:cNvPr id="40967" name="Rectangle 10"/>
            <p:cNvSpPr>
              <a:spLocks noChangeArrowheads="1"/>
            </p:cNvSpPr>
            <p:nvPr/>
          </p:nvSpPr>
          <p:spPr bwMode="auto">
            <a:xfrm>
              <a:off x="198" y="960"/>
              <a:ext cx="5400" cy="22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0968" name="Line 12"/>
            <p:cNvSpPr>
              <a:spLocks noChangeShapeType="1"/>
            </p:cNvSpPr>
            <p:nvPr/>
          </p:nvSpPr>
          <p:spPr bwMode="auto">
            <a:xfrm>
              <a:off x="516" y="3159"/>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69" name="Line 13"/>
            <p:cNvSpPr>
              <a:spLocks noChangeShapeType="1"/>
            </p:cNvSpPr>
            <p:nvPr/>
          </p:nvSpPr>
          <p:spPr bwMode="auto">
            <a:xfrm>
              <a:off x="838" y="315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0" name="Line 14"/>
            <p:cNvSpPr>
              <a:spLocks noChangeShapeType="1"/>
            </p:cNvSpPr>
            <p:nvPr/>
          </p:nvSpPr>
          <p:spPr bwMode="auto">
            <a:xfrm>
              <a:off x="1156" y="316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1" name="Line 15"/>
            <p:cNvSpPr>
              <a:spLocks noChangeShapeType="1"/>
            </p:cNvSpPr>
            <p:nvPr/>
          </p:nvSpPr>
          <p:spPr bwMode="auto">
            <a:xfrm>
              <a:off x="1471" y="315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2" name="Line 16"/>
            <p:cNvSpPr>
              <a:spLocks noChangeShapeType="1"/>
            </p:cNvSpPr>
            <p:nvPr/>
          </p:nvSpPr>
          <p:spPr bwMode="auto">
            <a:xfrm>
              <a:off x="1789" y="315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3" name="Line 17"/>
            <p:cNvSpPr>
              <a:spLocks noChangeShapeType="1"/>
            </p:cNvSpPr>
            <p:nvPr/>
          </p:nvSpPr>
          <p:spPr bwMode="auto">
            <a:xfrm>
              <a:off x="2110" y="315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4" name="Line 18"/>
            <p:cNvSpPr>
              <a:spLocks noChangeShapeType="1"/>
            </p:cNvSpPr>
            <p:nvPr/>
          </p:nvSpPr>
          <p:spPr bwMode="auto">
            <a:xfrm>
              <a:off x="2425" y="656"/>
              <a:ext cx="0" cy="25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5" name="Line 19"/>
            <p:cNvSpPr>
              <a:spLocks noChangeShapeType="1"/>
            </p:cNvSpPr>
            <p:nvPr/>
          </p:nvSpPr>
          <p:spPr bwMode="auto">
            <a:xfrm>
              <a:off x="2741" y="3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6" name="Line 20"/>
            <p:cNvSpPr>
              <a:spLocks noChangeShapeType="1"/>
            </p:cNvSpPr>
            <p:nvPr/>
          </p:nvSpPr>
          <p:spPr bwMode="auto">
            <a:xfrm>
              <a:off x="3059" y="316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7" name="Line 21"/>
            <p:cNvSpPr>
              <a:spLocks noChangeShapeType="1"/>
            </p:cNvSpPr>
            <p:nvPr/>
          </p:nvSpPr>
          <p:spPr bwMode="auto">
            <a:xfrm>
              <a:off x="3374" y="315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8" name="Line 22"/>
            <p:cNvSpPr>
              <a:spLocks noChangeShapeType="1"/>
            </p:cNvSpPr>
            <p:nvPr/>
          </p:nvSpPr>
          <p:spPr bwMode="auto">
            <a:xfrm>
              <a:off x="3692" y="653"/>
              <a:ext cx="0" cy="258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79" name="Line 23"/>
            <p:cNvSpPr>
              <a:spLocks noChangeShapeType="1"/>
            </p:cNvSpPr>
            <p:nvPr/>
          </p:nvSpPr>
          <p:spPr bwMode="auto">
            <a:xfrm>
              <a:off x="4013" y="315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80" name="Line 24"/>
            <p:cNvSpPr>
              <a:spLocks noChangeShapeType="1"/>
            </p:cNvSpPr>
            <p:nvPr/>
          </p:nvSpPr>
          <p:spPr bwMode="auto">
            <a:xfrm>
              <a:off x="4328" y="315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81" name="Line 25"/>
            <p:cNvSpPr>
              <a:spLocks noChangeShapeType="1"/>
            </p:cNvSpPr>
            <p:nvPr/>
          </p:nvSpPr>
          <p:spPr bwMode="auto">
            <a:xfrm>
              <a:off x="4646" y="651"/>
              <a:ext cx="0" cy="25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82" name="Line 26"/>
            <p:cNvSpPr>
              <a:spLocks noChangeShapeType="1"/>
            </p:cNvSpPr>
            <p:nvPr/>
          </p:nvSpPr>
          <p:spPr bwMode="auto">
            <a:xfrm>
              <a:off x="4964" y="315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983" name="Line 27"/>
            <p:cNvSpPr>
              <a:spLocks noChangeShapeType="1"/>
            </p:cNvSpPr>
            <p:nvPr/>
          </p:nvSpPr>
          <p:spPr bwMode="auto">
            <a:xfrm>
              <a:off x="5279" y="315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40984" name="Group 52"/>
            <p:cNvGrpSpPr>
              <a:grpSpLocks/>
            </p:cNvGrpSpPr>
            <p:nvPr/>
          </p:nvGrpSpPr>
          <p:grpSpPr bwMode="auto">
            <a:xfrm>
              <a:off x="520" y="959"/>
              <a:ext cx="4763" cy="106"/>
              <a:chOff x="520" y="821"/>
              <a:chExt cx="4763" cy="106"/>
            </a:xfrm>
          </p:grpSpPr>
          <p:sp>
            <p:nvSpPr>
              <p:cNvPr id="41001" name="Line 31"/>
              <p:cNvSpPr>
                <a:spLocks noChangeShapeType="1"/>
              </p:cNvSpPr>
              <p:nvPr/>
            </p:nvSpPr>
            <p:spPr bwMode="auto">
              <a:xfrm>
                <a:off x="520" y="829"/>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2" name="Line 32"/>
              <p:cNvSpPr>
                <a:spLocks noChangeShapeType="1"/>
              </p:cNvSpPr>
              <p:nvPr/>
            </p:nvSpPr>
            <p:spPr bwMode="auto">
              <a:xfrm>
                <a:off x="842" y="82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3" name="Line 33"/>
              <p:cNvSpPr>
                <a:spLocks noChangeShapeType="1"/>
              </p:cNvSpPr>
              <p:nvPr/>
            </p:nvSpPr>
            <p:spPr bwMode="auto">
              <a:xfrm>
                <a:off x="1160" y="830"/>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4" name="Line 34"/>
              <p:cNvSpPr>
                <a:spLocks noChangeShapeType="1"/>
              </p:cNvSpPr>
              <p:nvPr/>
            </p:nvSpPr>
            <p:spPr bwMode="auto">
              <a:xfrm>
                <a:off x="1475" y="82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5" name="Line 35"/>
              <p:cNvSpPr>
                <a:spLocks noChangeShapeType="1"/>
              </p:cNvSpPr>
              <p:nvPr/>
            </p:nvSpPr>
            <p:spPr bwMode="auto">
              <a:xfrm>
                <a:off x="1793" y="824"/>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6" name="Line 36"/>
              <p:cNvSpPr>
                <a:spLocks noChangeShapeType="1"/>
              </p:cNvSpPr>
              <p:nvPr/>
            </p:nvSpPr>
            <p:spPr bwMode="auto">
              <a:xfrm>
                <a:off x="2114" y="827"/>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7" name="Line 37"/>
              <p:cNvSpPr>
                <a:spLocks noChangeShapeType="1"/>
              </p:cNvSpPr>
              <p:nvPr/>
            </p:nvSpPr>
            <p:spPr bwMode="auto">
              <a:xfrm>
                <a:off x="2745" y="82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8" name="Line 38"/>
              <p:cNvSpPr>
                <a:spLocks noChangeShapeType="1"/>
              </p:cNvSpPr>
              <p:nvPr/>
            </p:nvSpPr>
            <p:spPr bwMode="auto">
              <a:xfrm>
                <a:off x="3063" y="831"/>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09" name="Line 39"/>
              <p:cNvSpPr>
                <a:spLocks noChangeShapeType="1"/>
              </p:cNvSpPr>
              <p:nvPr/>
            </p:nvSpPr>
            <p:spPr bwMode="auto">
              <a:xfrm>
                <a:off x="3378" y="82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10" name="Line 40"/>
              <p:cNvSpPr>
                <a:spLocks noChangeShapeType="1"/>
              </p:cNvSpPr>
              <p:nvPr/>
            </p:nvSpPr>
            <p:spPr bwMode="auto">
              <a:xfrm>
                <a:off x="4017" y="82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11" name="Line 41"/>
              <p:cNvSpPr>
                <a:spLocks noChangeShapeType="1"/>
              </p:cNvSpPr>
              <p:nvPr/>
            </p:nvSpPr>
            <p:spPr bwMode="auto">
              <a:xfrm>
                <a:off x="4332" y="825"/>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12" name="Line 42"/>
              <p:cNvSpPr>
                <a:spLocks noChangeShapeType="1"/>
              </p:cNvSpPr>
              <p:nvPr/>
            </p:nvSpPr>
            <p:spPr bwMode="auto">
              <a:xfrm>
                <a:off x="4968" y="828"/>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013" name="Line 43"/>
              <p:cNvSpPr>
                <a:spLocks noChangeShapeType="1"/>
              </p:cNvSpPr>
              <p:nvPr/>
            </p:nvSpPr>
            <p:spPr bwMode="auto">
              <a:xfrm>
                <a:off x="5283" y="822"/>
                <a:ext cx="0"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0985" name="Text Box 46"/>
            <p:cNvSpPr txBox="1">
              <a:spLocks noChangeArrowheads="1"/>
            </p:cNvSpPr>
            <p:nvPr/>
          </p:nvSpPr>
          <p:spPr bwMode="auto">
            <a:xfrm>
              <a:off x="200" y="2861"/>
              <a:ext cx="3167"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Partialdruck-Vakuummeter</a:t>
              </a:r>
              <a:r>
                <a:rPr lang="de-DE" altLang="de-DE" sz="1400"/>
                <a:t>  </a:t>
              </a:r>
            </a:p>
          </p:txBody>
        </p:sp>
        <p:sp>
          <p:nvSpPr>
            <p:cNvPr id="40986" name="Text Box 47"/>
            <p:cNvSpPr txBox="1">
              <a:spLocks noChangeArrowheads="1"/>
            </p:cNvSpPr>
            <p:nvPr/>
          </p:nvSpPr>
          <p:spPr bwMode="auto">
            <a:xfrm>
              <a:off x="864" y="2625"/>
              <a:ext cx="2501"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Glühkathoden-Vakuummeter</a:t>
              </a:r>
              <a:r>
                <a:rPr lang="de-DE" altLang="de-DE" sz="1400"/>
                <a:t> </a:t>
              </a:r>
            </a:p>
          </p:txBody>
        </p:sp>
        <p:sp>
          <p:nvSpPr>
            <p:cNvPr id="40987" name="Text Box 48"/>
            <p:cNvSpPr txBox="1">
              <a:spLocks noChangeArrowheads="1"/>
            </p:cNvSpPr>
            <p:nvPr/>
          </p:nvSpPr>
          <p:spPr bwMode="auto">
            <a:xfrm>
              <a:off x="2428" y="2131"/>
              <a:ext cx="2226"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a:t>
              </a:r>
              <a:r>
                <a:rPr lang="de-DE" altLang="de-DE" sz="800"/>
                <a:t> </a:t>
              </a:r>
              <a:r>
                <a:rPr lang="de-DE" altLang="de-DE" sz="1600"/>
                <a:t>Reibungs-Vakuummeter</a:t>
              </a:r>
              <a:r>
                <a:rPr lang="de-DE" altLang="de-DE" sz="1400"/>
                <a:t> </a:t>
              </a:r>
            </a:p>
          </p:txBody>
        </p:sp>
        <p:sp>
          <p:nvSpPr>
            <p:cNvPr id="40988" name="Text Box 49"/>
            <p:cNvSpPr txBox="1">
              <a:spLocks noChangeArrowheads="1"/>
            </p:cNvSpPr>
            <p:nvPr/>
          </p:nvSpPr>
          <p:spPr bwMode="auto">
            <a:xfrm>
              <a:off x="3386" y="1859"/>
              <a:ext cx="1923"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Pirani-Vakuummeter</a:t>
              </a:r>
              <a:r>
                <a:rPr lang="de-DE" altLang="de-DE" sz="1400"/>
                <a:t> </a:t>
              </a:r>
            </a:p>
          </p:txBody>
        </p:sp>
        <p:sp>
          <p:nvSpPr>
            <p:cNvPr id="40989" name="Text Box 50"/>
            <p:cNvSpPr txBox="1">
              <a:spLocks noChangeArrowheads="1"/>
            </p:cNvSpPr>
            <p:nvPr/>
          </p:nvSpPr>
          <p:spPr bwMode="auto">
            <a:xfrm>
              <a:off x="2444" y="3427"/>
              <a:ext cx="7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Druck (mbar)</a:t>
              </a:r>
            </a:p>
          </p:txBody>
        </p:sp>
        <p:sp>
          <p:nvSpPr>
            <p:cNvPr id="40990" name="Text Box 51"/>
            <p:cNvSpPr txBox="1">
              <a:spLocks noChangeArrowheads="1"/>
            </p:cNvSpPr>
            <p:nvPr/>
          </p:nvSpPr>
          <p:spPr bwMode="auto">
            <a:xfrm>
              <a:off x="764" y="561"/>
              <a:ext cx="92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Ultrahochvakuum</a:t>
              </a:r>
            </a:p>
            <a:p>
              <a:r>
                <a:rPr lang="de-DE" altLang="de-DE" sz="1200" b="1"/>
                <a:t>&lt; 10</a:t>
              </a:r>
              <a:r>
                <a:rPr lang="de-DE" altLang="de-DE" sz="1200" b="1" baseline="30000"/>
                <a:t>-7</a:t>
              </a:r>
              <a:r>
                <a:rPr lang="de-DE" altLang="de-DE" sz="1200" b="1"/>
                <a:t> mbar</a:t>
              </a:r>
            </a:p>
            <a:p>
              <a:r>
                <a:rPr lang="de-DE" altLang="de-DE" sz="1200" b="1"/>
                <a:t>&lt; 10</a:t>
              </a:r>
              <a:r>
                <a:rPr lang="de-DE" altLang="de-DE" sz="1200" b="1" baseline="30000"/>
                <a:t>-5</a:t>
              </a:r>
              <a:r>
                <a:rPr lang="de-DE" altLang="de-DE" sz="1200" b="1"/>
                <a:t> Pa</a:t>
              </a:r>
            </a:p>
          </p:txBody>
        </p:sp>
        <p:sp>
          <p:nvSpPr>
            <p:cNvPr id="40991" name="Text Box 53"/>
            <p:cNvSpPr txBox="1">
              <a:spLocks noChangeArrowheads="1"/>
            </p:cNvSpPr>
            <p:nvPr/>
          </p:nvSpPr>
          <p:spPr bwMode="auto">
            <a:xfrm>
              <a:off x="2598" y="559"/>
              <a:ext cx="78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Hochvakuum</a:t>
              </a:r>
            </a:p>
            <a:p>
              <a:r>
                <a:rPr lang="de-DE" altLang="de-DE" sz="1200" b="1"/>
                <a:t>10</a:t>
              </a:r>
              <a:r>
                <a:rPr lang="de-DE" altLang="de-DE" sz="1200" b="1" baseline="30000"/>
                <a:t>-7 </a:t>
              </a:r>
              <a:r>
                <a:rPr lang="de-DE" altLang="de-DE" sz="1200" b="1"/>
                <a:t>- 10</a:t>
              </a:r>
              <a:r>
                <a:rPr lang="de-DE" altLang="de-DE" sz="1200" b="1" baseline="30000"/>
                <a:t>-3</a:t>
              </a:r>
              <a:r>
                <a:rPr lang="de-DE" altLang="de-DE" sz="1200" b="1"/>
                <a:t> mbar</a:t>
              </a:r>
            </a:p>
            <a:p>
              <a:r>
                <a:rPr lang="de-DE" altLang="de-DE" sz="1200" b="1"/>
                <a:t>10</a:t>
              </a:r>
              <a:r>
                <a:rPr lang="de-DE" altLang="de-DE" sz="1200" b="1" baseline="30000"/>
                <a:t>-5</a:t>
              </a:r>
              <a:r>
                <a:rPr lang="de-DE" altLang="de-DE" sz="1200" b="1"/>
                <a:t> – 10</a:t>
              </a:r>
              <a:r>
                <a:rPr lang="de-DE" altLang="de-DE" sz="1200" b="1" baseline="30000"/>
                <a:t>-1</a:t>
              </a:r>
              <a:r>
                <a:rPr lang="de-DE" altLang="de-DE" sz="1200" b="1"/>
                <a:t> Pa</a:t>
              </a:r>
            </a:p>
          </p:txBody>
        </p:sp>
        <p:sp>
          <p:nvSpPr>
            <p:cNvPr id="40992" name="Text Box 55"/>
            <p:cNvSpPr txBox="1">
              <a:spLocks noChangeArrowheads="1"/>
            </p:cNvSpPr>
            <p:nvPr/>
          </p:nvSpPr>
          <p:spPr bwMode="auto">
            <a:xfrm>
              <a:off x="3790" y="557"/>
              <a:ext cx="67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Feinvakuum</a:t>
              </a:r>
            </a:p>
            <a:p>
              <a:r>
                <a:rPr lang="de-DE" altLang="de-DE" sz="1200" b="1"/>
                <a:t>10</a:t>
              </a:r>
              <a:r>
                <a:rPr lang="de-DE" altLang="de-DE" sz="1200" b="1" baseline="30000"/>
                <a:t>-3 </a:t>
              </a:r>
              <a:r>
                <a:rPr lang="de-DE" altLang="de-DE" sz="1200" b="1"/>
                <a:t>- 1 mbar</a:t>
              </a:r>
            </a:p>
            <a:p>
              <a:r>
                <a:rPr lang="de-DE" altLang="de-DE" sz="1200" b="1"/>
                <a:t>10</a:t>
              </a:r>
              <a:r>
                <a:rPr lang="de-DE" altLang="de-DE" sz="1200" b="1" baseline="30000"/>
                <a:t>-1</a:t>
              </a:r>
              <a:r>
                <a:rPr lang="de-DE" altLang="de-DE" sz="1200" b="1"/>
                <a:t> – 10</a:t>
              </a:r>
              <a:r>
                <a:rPr lang="de-DE" altLang="de-DE" sz="1200" b="1" baseline="30000"/>
                <a:t>2</a:t>
              </a:r>
              <a:r>
                <a:rPr lang="de-DE" altLang="de-DE" sz="1200" b="1"/>
                <a:t> Pa</a:t>
              </a:r>
            </a:p>
          </p:txBody>
        </p:sp>
        <p:sp>
          <p:nvSpPr>
            <p:cNvPr id="40993" name="Text Box 56"/>
            <p:cNvSpPr txBox="1">
              <a:spLocks noChangeArrowheads="1"/>
            </p:cNvSpPr>
            <p:nvPr/>
          </p:nvSpPr>
          <p:spPr bwMode="auto">
            <a:xfrm>
              <a:off x="4730" y="525"/>
              <a:ext cx="83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t>Grobvakuum</a:t>
              </a:r>
            </a:p>
            <a:p>
              <a:r>
                <a:rPr lang="de-DE" altLang="de-DE" sz="1200" b="1"/>
                <a:t>1 – ca. 10</a:t>
              </a:r>
              <a:r>
                <a:rPr lang="de-DE" altLang="de-DE" sz="1200" b="1" baseline="30000"/>
                <a:t>3 </a:t>
              </a:r>
              <a:r>
                <a:rPr lang="de-DE" altLang="de-DE" sz="1200" b="1"/>
                <a:t>mbar</a:t>
              </a:r>
            </a:p>
            <a:p>
              <a:r>
                <a:rPr lang="de-DE" altLang="de-DE" sz="1200" b="1"/>
                <a:t>10</a:t>
              </a:r>
              <a:r>
                <a:rPr lang="de-DE" altLang="de-DE" sz="1200" b="1" baseline="30000"/>
                <a:t>2</a:t>
              </a:r>
              <a:r>
                <a:rPr lang="de-DE" altLang="de-DE" sz="1200" b="1"/>
                <a:t> – ca. 10</a:t>
              </a:r>
              <a:r>
                <a:rPr lang="de-DE" altLang="de-DE" sz="1200" b="1" baseline="30000"/>
                <a:t>5</a:t>
              </a:r>
              <a:r>
                <a:rPr lang="de-DE" altLang="de-DE" sz="1200" b="1"/>
                <a:t> Pa</a:t>
              </a:r>
            </a:p>
          </p:txBody>
        </p:sp>
        <p:sp>
          <p:nvSpPr>
            <p:cNvPr id="40994" name="Text Box 57"/>
            <p:cNvSpPr txBox="1">
              <a:spLocks noChangeArrowheads="1"/>
            </p:cNvSpPr>
            <p:nvPr/>
          </p:nvSpPr>
          <p:spPr bwMode="auto">
            <a:xfrm>
              <a:off x="3264" y="1140"/>
              <a:ext cx="1359"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Bourdon-Vakuummeter </a:t>
              </a:r>
            </a:p>
          </p:txBody>
        </p:sp>
        <p:sp>
          <p:nvSpPr>
            <p:cNvPr id="40995" name="Text Box 58"/>
            <p:cNvSpPr txBox="1">
              <a:spLocks noChangeArrowheads="1"/>
            </p:cNvSpPr>
            <p:nvPr/>
          </p:nvSpPr>
          <p:spPr bwMode="auto">
            <a:xfrm>
              <a:off x="4648" y="1141"/>
              <a:ext cx="954"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a:t>
              </a:r>
              <a:r>
                <a:rPr lang="de-DE" altLang="de-DE" sz="1000"/>
                <a:t>  </a:t>
              </a:r>
              <a:r>
                <a:rPr lang="de-DE" altLang="de-DE" sz="1400"/>
                <a:t>                            </a:t>
              </a:r>
            </a:p>
          </p:txBody>
        </p:sp>
        <p:sp>
          <p:nvSpPr>
            <p:cNvPr id="40996" name="Text Box 59"/>
            <p:cNvSpPr txBox="1">
              <a:spLocks noChangeArrowheads="1"/>
            </p:cNvSpPr>
            <p:nvPr/>
          </p:nvSpPr>
          <p:spPr bwMode="auto">
            <a:xfrm>
              <a:off x="4646" y="1373"/>
              <a:ext cx="954"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a:t>
              </a:r>
              <a:r>
                <a:rPr lang="de-DE" altLang="de-DE" sz="1000"/>
                <a:t> </a:t>
              </a:r>
              <a:r>
                <a:rPr lang="de-DE" altLang="de-DE" sz="1400"/>
                <a:t>                            </a:t>
              </a:r>
              <a:r>
                <a:rPr lang="de-DE" altLang="de-DE" sz="1000"/>
                <a:t> </a:t>
              </a:r>
            </a:p>
          </p:txBody>
        </p:sp>
        <p:sp>
          <p:nvSpPr>
            <p:cNvPr id="40997" name="Text Box 60"/>
            <p:cNvSpPr txBox="1">
              <a:spLocks noChangeArrowheads="1"/>
            </p:cNvSpPr>
            <p:nvPr/>
          </p:nvSpPr>
          <p:spPr bwMode="auto">
            <a:xfrm>
              <a:off x="4358" y="1625"/>
              <a:ext cx="1237"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a:t>
              </a:r>
            </a:p>
          </p:txBody>
        </p:sp>
        <p:sp>
          <p:nvSpPr>
            <p:cNvPr id="40998" name="Text Box 61"/>
            <p:cNvSpPr txBox="1">
              <a:spLocks noChangeArrowheads="1"/>
            </p:cNvSpPr>
            <p:nvPr/>
          </p:nvSpPr>
          <p:spPr bwMode="auto">
            <a:xfrm>
              <a:off x="3304" y="1378"/>
              <a:ext cx="1288"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U-Rohr-Vakuummeter </a:t>
              </a:r>
            </a:p>
          </p:txBody>
        </p:sp>
        <p:sp>
          <p:nvSpPr>
            <p:cNvPr id="40999" name="Text Box 62"/>
            <p:cNvSpPr txBox="1">
              <a:spLocks noChangeArrowheads="1"/>
            </p:cNvSpPr>
            <p:nvPr/>
          </p:nvSpPr>
          <p:spPr bwMode="auto">
            <a:xfrm>
              <a:off x="2896" y="1624"/>
              <a:ext cx="1417"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Membran-Vakuummeter </a:t>
              </a:r>
            </a:p>
          </p:txBody>
        </p:sp>
        <p:sp>
          <p:nvSpPr>
            <p:cNvPr id="41000" name="Text Box 63"/>
            <p:cNvSpPr txBox="1">
              <a:spLocks noChangeArrowheads="1"/>
            </p:cNvSpPr>
            <p:nvPr/>
          </p:nvSpPr>
          <p:spPr bwMode="auto">
            <a:xfrm>
              <a:off x="1300" y="2383"/>
              <a:ext cx="2703" cy="16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t>                              Kaltkathoden-Vakuummeter</a:t>
              </a:r>
              <a:r>
                <a:rPr lang="de-DE" altLang="de-DE" sz="1400"/>
                <a:t> </a:t>
              </a:r>
            </a:p>
          </p:txBody>
        </p:sp>
      </p:grpSp>
    </p:spTree>
  </p:cSld>
  <p:clrMapOvr>
    <a:masterClrMapping/>
  </p:clrMapOvr>
  <p:transition spd="slow"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1987"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55B0EDA-4977-42A8-9180-0118E26DA210}" type="slidenum">
              <a:rPr lang="en-US" altLang="de-DE" sz="1400"/>
              <a:pPr/>
              <a:t>22</a:t>
            </a:fld>
            <a:endParaRPr lang="en-US" altLang="de-DE" sz="1400"/>
          </a:p>
        </p:txBody>
      </p:sp>
      <p:sp>
        <p:nvSpPr>
          <p:cNvPr id="41988" name="Rectangle 2"/>
          <p:cNvSpPr>
            <a:spLocks noGrp="1" noChangeArrowheads="1"/>
          </p:cNvSpPr>
          <p:nvPr>
            <p:ph type="title"/>
          </p:nvPr>
        </p:nvSpPr>
        <p:spPr bwMode="auto">
          <a:xfrm>
            <a:off x="457200" y="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 </a:t>
            </a:r>
            <a:br>
              <a:rPr lang="de-DE" altLang="de-DE" sz="2400" b="1" dirty="0" smtClean="0">
                <a:latin typeface="Arial" charset="0"/>
              </a:rPr>
            </a:br>
            <a:r>
              <a:rPr lang="de-DE" altLang="de-DE" sz="2400" b="1" dirty="0" smtClean="0">
                <a:solidFill>
                  <a:srgbClr val="FF3300"/>
                </a:solidFill>
                <a:latin typeface="Arial" charset="0"/>
              </a:rPr>
              <a:t>Direkte Methoden (gasartunabhängig)</a:t>
            </a:r>
          </a:p>
        </p:txBody>
      </p:sp>
      <p:graphicFrame>
        <p:nvGraphicFramePr>
          <p:cNvPr id="41989" name="Object 85"/>
          <p:cNvGraphicFramePr>
            <a:graphicFrameLocks noGrp="1" noChangeAspect="1"/>
          </p:cNvGraphicFramePr>
          <p:nvPr>
            <p:ph sz="half" idx="1"/>
          </p:nvPr>
        </p:nvGraphicFramePr>
        <p:xfrm>
          <a:off x="603250" y="4875213"/>
          <a:ext cx="1709738" cy="565150"/>
        </p:xfrm>
        <a:graphic>
          <a:graphicData uri="http://schemas.openxmlformats.org/presentationml/2006/ole">
            <mc:AlternateContent xmlns:mc="http://schemas.openxmlformats.org/markup-compatibility/2006">
              <mc:Choice xmlns:v="urn:schemas-microsoft-com:vml" Requires="v">
                <p:oleObj spid="_x0000_s42150" name="Equation" r:id="rId3" imgW="1307532" imgH="431613" progId="Equation.3">
                  <p:embed/>
                </p:oleObj>
              </mc:Choice>
              <mc:Fallback>
                <p:oleObj name="Equation" r:id="rId3" imgW="1307532" imgH="431613" progId="Equation.3">
                  <p:embed/>
                  <p:pic>
                    <p:nvPicPr>
                      <p:cNvPr id="0" name="Object 8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4875213"/>
                        <a:ext cx="1709738"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0" name="Picture 4"/>
          <p:cNvPicPr>
            <a:picLocks noChangeAspect="1" noChangeArrowheads="1"/>
          </p:cNvPicPr>
          <p:nvPr/>
        </p:nvPicPr>
        <p:blipFill>
          <a:blip r:embed="rId5">
            <a:extLst>
              <a:ext uri="{28A0092B-C50C-407E-A947-70E740481C1C}">
                <a14:useLocalDpi xmlns:a14="http://schemas.microsoft.com/office/drawing/2010/main" val="0"/>
              </a:ext>
            </a:extLst>
          </a:blip>
          <a:srcRect l="2913" t="9326" r="2913" b="18652"/>
          <a:stretch>
            <a:fillRect/>
          </a:stretch>
        </p:blipFill>
        <p:spPr bwMode="auto">
          <a:xfrm>
            <a:off x="6313488" y="1654175"/>
            <a:ext cx="2678112"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1" name="Text Box 5"/>
          <p:cNvSpPr txBox="1">
            <a:spLocks noChangeArrowheads="1"/>
          </p:cNvSpPr>
          <p:nvPr/>
        </p:nvSpPr>
        <p:spPr bwMode="auto">
          <a:xfrm>
            <a:off x="6524625" y="4600575"/>
            <a:ext cx="2224088"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t>1 Verbindungsrohr zum </a:t>
            </a:r>
          </a:p>
          <a:p>
            <a:r>
              <a:rPr lang="de-DE" altLang="de-DE" sz="1400" b="1"/>
              <a:t>Anschlussflansch</a:t>
            </a:r>
          </a:p>
          <a:p>
            <a:r>
              <a:rPr lang="de-DE" altLang="de-DE" sz="1400" b="1"/>
              <a:t>2 Zeiger</a:t>
            </a:r>
          </a:p>
          <a:p>
            <a:r>
              <a:rPr lang="de-DE" altLang="de-DE" sz="1400" b="1"/>
              <a:t>3 Bourdon-Rohr</a:t>
            </a:r>
          </a:p>
          <a:p>
            <a:r>
              <a:rPr lang="de-DE" altLang="de-DE" sz="1400" b="1"/>
              <a:t>4 Hebelsystem</a:t>
            </a:r>
          </a:p>
        </p:txBody>
      </p:sp>
      <p:sp>
        <p:nvSpPr>
          <p:cNvPr id="41992" name="Text Box 6"/>
          <p:cNvSpPr txBox="1">
            <a:spLocks noChangeArrowheads="1"/>
          </p:cNvSpPr>
          <p:nvPr/>
        </p:nvSpPr>
        <p:spPr bwMode="auto">
          <a:xfrm>
            <a:off x="3943350" y="6329363"/>
            <a:ext cx="35861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800"/>
              <a:t>(rechte Abbildung aus: Grundlagen der Vakuumtechnik, Fa. Leybold, 2007)</a:t>
            </a:r>
          </a:p>
        </p:txBody>
      </p:sp>
      <p:sp>
        <p:nvSpPr>
          <p:cNvPr id="41993" name="Text Box 7"/>
          <p:cNvSpPr txBox="1">
            <a:spLocks noChangeArrowheads="1"/>
          </p:cNvSpPr>
          <p:nvPr/>
        </p:nvSpPr>
        <p:spPr bwMode="auto">
          <a:xfrm>
            <a:off x="469900" y="889000"/>
            <a:ext cx="2355850"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t>Geschlossenes</a:t>
            </a:r>
          </a:p>
          <a:p>
            <a:r>
              <a:rPr lang="de-DE" altLang="de-DE" sz="2000"/>
              <a:t>U-Rohr Manometer</a:t>
            </a:r>
          </a:p>
        </p:txBody>
      </p:sp>
      <p:sp>
        <p:nvSpPr>
          <p:cNvPr id="41994" name="Text Box 8"/>
          <p:cNvSpPr txBox="1">
            <a:spLocks noChangeArrowheads="1"/>
          </p:cNvSpPr>
          <p:nvPr/>
        </p:nvSpPr>
        <p:spPr bwMode="auto">
          <a:xfrm>
            <a:off x="6451600" y="996950"/>
            <a:ext cx="2384425" cy="7016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2000"/>
              <a:t>Bourdon-</a:t>
            </a:r>
          </a:p>
          <a:p>
            <a:pPr algn="ctr"/>
            <a:r>
              <a:rPr lang="de-DE" altLang="de-DE" sz="2000"/>
              <a:t>Federvakuummeter</a:t>
            </a:r>
          </a:p>
        </p:txBody>
      </p:sp>
      <p:sp>
        <p:nvSpPr>
          <p:cNvPr id="41995" name="Text Box 30"/>
          <p:cNvSpPr txBox="1">
            <a:spLocks noChangeArrowheads="1"/>
          </p:cNvSpPr>
          <p:nvPr/>
        </p:nvSpPr>
        <p:spPr bwMode="auto">
          <a:xfrm>
            <a:off x="6767513" y="5835650"/>
            <a:ext cx="1957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solidFill>
                  <a:srgbClr val="FF3300"/>
                </a:solidFill>
              </a:rPr>
              <a:t>1013 – 10</a:t>
            </a:r>
            <a:r>
              <a:rPr lang="de-DE" altLang="de-DE" sz="1800" b="1" baseline="30000">
                <a:solidFill>
                  <a:srgbClr val="FF3300"/>
                </a:solidFill>
              </a:rPr>
              <a:t>-4</a:t>
            </a:r>
            <a:r>
              <a:rPr lang="de-DE" altLang="de-DE" sz="1800" b="1">
                <a:solidFill>
                  <a:srgbClr val="FF3300"/>
                </a:solidFill>
              </a:rPr>
              <a:t> mbar</a:t>
            </a:r>
          </a:p>
        </p:txBody>
      </p:sp>
      <p:sp>
        <p:nvSpPr>
          <p:cNvPr id="41996" name="Text Box 33"/>
          <p:cNvSpPr txBox="1">
            <a:spLocks noChangeArrowheads="1"/>
          </p:cNvSpPr>
          <p:nvPr/>
        </p:nvSpPr>
        <p:spPr bwMode="auto">
          <a:xfrm>
            <a:off x="3825875" y="900113"/>
            <a:ext cx="1720850" cy="1006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2000"/>
              <a:t>Kapazitives</a:t>
            </a:r>
          </a:p>
          <a:p>
            <a:pPr algn="ctr"/>
            <a:r>
              <a:rPr lang="de-DE" altLang="de-DE" sz="2000"/>
              <a:t>Membran-</a:t>
            </a:r>
          </a:p>
          <a:p>
            <a:pPr algn="ctr"/>
            <a:r>
              <a:rPr lang="de-DE" altLang="de-DE" sz="2000"/>
              <a:t>vakuummeter</a:t>
            </a:r>
          </a:p>
        </p:txBody>
      </p:sp>
      <p:sp>
        <p:nvSpPr>
          <p:cNvPr id="41997" name="Text Box 34"/>
          <p:cNvSpPr txBox="1">
            <a:spLocks noChangeArrowheads="1"/>
          </p:cNvSpPr>
          <p:nvPr/>
        </p:nvSpPr>
        <p:spPr bwMode="auto">
          <a:xfrm>
            <a:off x="693738" y="5949950"/>
            <a:ext cx="164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solidFill>
                  <a:srgbClr val="FF3300"/>
                </a:solidFill>
              </a:rPr>
              <a:t>1013 - 1 mbar</a:t>
            </a:r>
          </a:p>
        </p:txBody>
      </p:sp>
      <p:sp>
        <p:nvSpPr>
          <p:cNvPr id="41998" name="Text Box 35"/>
          <p:cNvSpPr txBox="1">
            <a:spLocks noChangeArrowheads="1"/>
          </p:cNvSpPr>
          <p:nvPr/>
        </p:nvSpPr>
        <p:spPr bwMode="auto">
          <a:xfrm>
            <a:off x="3660775" y="5870575"/>
            <a:ext cx="188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solidFill>
                  <a:srgbClr val="FF3300"/>
                </a:solidFill>
              </a:rPr>
              <a:t>1013 – 0,1 mbar</a:t>
            </a:r>
          </a:p>
        </p:txBody>
      </p:sp>
      <p:grpSp>
        <p:nvGrpSpPr>
          <p:cNvPr id="41999" name="Group 63"/>
          <p:cNvGrpSpPr>
            <a:grpSpLocks/>
          </p:cNvGrpSpPr>
          <p:nvPr/>
        </p:nvGrpSpPr>
        <p:grpSpPr bwMode="auto">
          <a:xfrm>
            <a:off x="252413" y="1873250"/>
            <a:ext cx="925512" cy="2979738"/>
            <a:chOff x="3669" y="1261"/>
            <a:chExt cx="583" cy="1877"/>
          </a:xfrm>
        </p:grpSpPr>
        <p:sp>
          <p:nvSpPr>
            <p:cNvPr id="42045" name="AutoShape 12"/>
            <p:cNvSpPr>
              <a:spLocks noChangeArrowheads="1"/>
            </p:cNvSpPr>
            <p:nvPr/>
          </p:nvSpPr>
          <p:spPr bwMode="auto">
            <a:xfrm rot="10800000">
              <a:off x="3672" y="2574"/>
              <a:ext cx="564" cy="564"/>
            </a:xfrm>
            <a:custGeom>
              <a:avLst/>
              <a:gdLst>
                <a:gd name="T0" fmla="*/ 282 w 21600"/>
                <a:gd name="T1" fmla="*/ 0 h 21600"/>
                <a:gd name="T2" fmla="*/ 71 w 21600"/>
                <a:gd name="T3" fmla="*/ 282 h 21600"/>
                <a:gd name="T4" fmla="*/ 282 w 21600"/>
                <a:gd name="T5" fmla="*/ 141 h 21600"/>
                <a:gd name="T6" fmla="*/ 494 w 21600"/>
                <a:gd name="T7" fmla="*/ 282 h 21600"/>
                <a:gd name="T8" fmla="*/ 0 60000 65536"/>
                <a:gd name="T9" fmla="*/ 0 60000 65536"/>
                <a:gd name="T10" fmla="*/ 0 60000 65536"/>
                <a:gd name="T11" fmla="*/ 0 60000 65536"/>
                <a:gd name="T12" fmla="*/ 0 w 21600"/>
                <a:gd name="T13" fmla="*/ 0 h 21600"/>
                <a:gd name="T14" fmla="*/ 21600 w 21600"/>
                <a:gd name="T15" fmla="*/ 7698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349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046" name="Oval 17"/>
            <p:cNvSpPr>
              <a:spLocks noChangeArrowheads="1"/>
            </p:cNvSpPr>
            <p:nvPr/>
          </p:nvSpPr>
          <p:spPr bwMode="auto">
            <a:xfrm>
              <a:off x="3670" y="1261"/>
              <a:ext cx="138" cy="132"/>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47" name="Line 21"/>
            <p:cNvSpPr>
              <a:spLocks noChangeShapeType="1"/>
            </p:cNvSpPr>
            <p:nvPr/>
          </p:nvSpPr>
          <p:spPr bwMode="auto">
            <a:xfrm>
              <a:off x="3739" y="1525"/>
              <a:ext cx="0" cy="1350"/>
            </a:xfrm>
            <a:prstGeom prst="line">
              <a:avLst/>
            </a:prstGeom>
            <a:noFill/>
            <a:ln w="18415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8" name="Line 22"/>
            <p:cNvSpPr>
              <a:spLocks noChangeShapeType="1"/>
            </p:cNvSpPr>
            <p:nvPr/>
          </p:nvSpPr>
          <p:spPr bwMode="auto">
            <a:xfrm flipV="1">
              <a:off x="3810" y="1326"/>
              <a:ext cx="0" cy="15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9" name="Line 23"/>
            <p:cNvSpPr>
              <a:spLocks noChangeShapeType="1"/>
            </p:cNvSpPr>
            <p:nvPr/>
          </p:nvSpPr>
          <p:spPr bwMode="auto">
            <a:xfrm flipV="1">
              <a:off x="3669" y="1326"/>
              <a:ext cx="0" cy="152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50" name="Line 26"/>
            <p:cNvSpPr>
              <a:spLocks noChangeShapeType="1"/>
            </p:cNvSpPr>
            <p:nvPr/>
          </p:nvSpPr>
          <p:spPr bwMode="auto">
            <a:xfrm>
              <a:off x="4165" y="2251"/>
              <a:ext cx="0" cy="279"/>
            </a:xfrm>
            <a:prstGeom prst="line">
              <a:avLst/>
            </a:prstGeom>
            <a:noFill/>
            <a:ln w="1809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51" name="Rectangle 14"/>
            <p:cNvSpPr>
              <a:spLocks noChangeArrowheads="1"/>
            </p:cNvSpPr>
            <p:nvPr/>
          </p:nvSpPr>
          <p:spPr bwMode="auto">
            <a:xfrm>
              <a:off x="4095" y="1800"/>
              <a:ext cx="144" cy="108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52" name="Line 25"/>
            <p:cNvSpPr>
              <a:spLocks noChangeShapeType="1"/>
            </p:cNvSpPr>
            <p:nvPr/>
          </p:nvSpPr>
          <p:spPr bwMode="auto">
            <a:xfrm flipV="1">
              <a:off x="4235" y="1390"/>
              <a:ext cx="17" cy="148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53" name="Line 24"/>
            <p:cNvSpPr>
              <a:spLocks noChangeShapeType="1"/>
            </p:cNvSpPr>
            <p:nvPr/>
          </p:nvSpPr>
          <p:spPr bwMode="auto">
            <a:xfrm flipV="1">
              <a:off x="4096" y="1389"/>
              <a:ext cx="0" cy="1489"/>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54" name="Line 18"/>
            <p:cNvSpPr>
              <a:spLocks noChangeShapeType="1"/>
            </p:cNvSpPr>
            <p:nvPr/>
          </p:nvSpPr>
          <p:spPr bwMode="auto">
            <a:xfrm>
              <a:off x="3741" y="1314"/>
              <a:ext cx="6" cy="489"/>
            </a:xfrm>
            <a:prstGeom prst="line">
              <a:avLst/>
            </a:prstGeom>
            <a:noFill/>
            <a:ln w="1809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2000" name="Text Box 51"/>
          <p:cNvSpPr txBox="1">
            <a:spLocks noChangeArrowheads="1"/>
          </p:cNvSpPr>
          <p:nvPr/>
        </p:nvSpPr>
        <p:spPr bwMode="auto">
          <a:xfrm>
            <a:off x="365125" y="1498600"/>
            <a:ext cx="739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t>p</a:t>
            </a:r>
            <a:r>
              <a:rPr lang="de-DE" altLang="de-DE" sz="1800" baseline="-25000"/>
              <a:t>1</a:t>
            </a:r>
            <a:r>
              <a:rPr lang="de-DE" altLang="de-DE" sz="1800"/>
              <a:t>=p</a:t>
            </a:r>
            <a:r>
              <a:rPr lang="de-DE" altLang="de-DE" sz="1800" baseline="-25000"/>
              <a:t>2</a:t>
            </a:r>
            <a:endParaRPr lang="en-US" altLang="de-DE" sz="1800" baseline="-25000"/>
          </a:p>
        </p:txBody>
      </p:sp>
      <p:sp>
        <p:nvSpPr>
          <p:cNvPr id="42001" name="Text Box 52"/>
          <p:cNvSpPr txBox="1">
            <a:spLocks noChangeArrowheads="1"/>
          </p:cNvSpPr>
          <p:nvPr/>
        </p:nvSpPr>
        <p:spPr bwMode="auto">
          <a:xfrm>
            <a:off x="2114550" y="1524000"/>
            <a:ext cx="739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t>p</a:t>
            </a:r>
            <a:r>
              <a:rPr lang="de-DE" altLang="de-DE" sz="1800" baseline="-25000"/>
              <a:t>1</a:t>
            </a:r>
            <a:r>
              <a:rPr lang="de-DE" altLang="de-DE" sz="1800"/>
              <a:t>&gt;p</a:t>
            </a:r>
            <a:r>
              <a:rPr lang="de-DE" altLang="de-DE" sz="1800" baseline="-25000"/>
              <a:t>2</a:t>
            </a:r>
            <a:endParaRPr lang="en-US" altLang="de-DE" sz="1800" baseline="-25000"/>
          </a:p>
        </p:txBody>
      </p:sp>
      <p:sp>
        <p:nvSpPr>
          <p:cNvPr id="42002" name="AutoShape 65"/>
          <p:cNvSpPr>
            <a:spLocks noChangeArrowheads="1"/>
          </p:cNvSpPr>
          <p:nvPr/>
        </p:nvSpPr>
        <p:spPr bwMode="auto">
          <a:xfrm rot="10800000">
            <a:off x="1958975" y="3973513"/>
            <a:ext cx="895350" cy="895350"/>
          </a:xfrm>
          <a:custGeom>
            <a:avLst/>
            <a:gdLst>
              <a:gd name="T0" fmla="*/ 447675 w 21600"/>
              <a:gd name="T1" fmla="*/ 0 h 21600"/>
              <a:gd name="T2" fmla="*/ 111919 w 21600"/>
              <a:gd name="T3" fmla="*/ 447675 h 21600"/>
              <a:gd name="T4" fmla="*/ 447675 w 21600"/>
              <a:gd name="T5" fmla="*/ 223837 h 21600"/>
              <a:gd name="T6" fmla="*/ 783431 w 21600"/>
              <a:gd name="T7" fmla="*/ 447675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349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003" name="Oval 66"/>
          <p:cNvSpPr>
            <a:spLocks noChangeArrowheads="1"/>
          </p:cNvSpPr>
          <p:nvPr/>
        </p:nvSpPr>
        <p:spPr bwMode="auto">
          <a:xfrm>
            <a:off x="1955800" y="1889125"/>
            <a:ext cx="219075" cy="209550"/>
          </a:xfrm>
          <a:prstGeom prst="ellipse">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04" name="Line 67"/>
          <p:cNvSpPr>
            <a:spLocks noChangeShapeType="1"/>
          </p:cNvSpPr>
          <p:nvPr/>
        </p:nvSpPr>
        <p:spPr bwMode="auto">
          <a:xfrm>
            <a:off x="2065338" y="2308225"/>
            <a:ext cx="0" cy="2143125"/>
          </a:xfrm>
          <a:prstGeom prst="line">
            <a:avLst/>
          </a:prstGeom>
          <a:noFill/>
          <a:ln w="18415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05" name="Line 68"/>
          <p:cNvSpPr>
            <a:spLocks noChangeShapeType="1"/>
          </p:cNvSpPr>
          <p:nvPr/>
        </p:nvSpPr>
        <p:spPr bwMode="auto">
          <a:xfrm flipV="1">
            <a:off x="2178050" y="1992313"/>
            <a:ext cx="0" cy="242411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06" name="Line 69"/>
          <p:cNvSpPr>
            <a:spLocks noChangeShapeType="1"/>
          </p:cNvSpPr>
          <p:nvPr/>
        </p:nvSpPr>
        <p:spPr bwMode="auto">
          <a:xfrm flipV="1">
            <a:off x="1954213" y="1992313"/>
            <a:ext cx="0" cy="2424112"/>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07" name="Line 70"/>
          <p:cNvSpPr>
            <a:spLocks noChangeShapeType="1"/>
          </p:cNvSpPr>
          <p:nvPr/>
        </p:nvSpPr>
        <p:spPr bwMode="auto">
          <a:xfrm>
            <a:off x="2741613" y="3460750"/>
            <a:ext cx="0" cy="442913"/>
          </a:xfrm>
          <a:prstGeom prst="line">
            <a:avLst/>
          </a:prstGeom>
          <a:noFill/>
          <a:ln w="1809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08" name="Rectangle 71"/>
          <p:cNvSpPr>
            <a:spLocks noChangeArrowheads="1"/>
          </p:cNvSpPr>
          <p:nvPr/>
        </p:nvSpPr>
        <p:spPr bwMode="auto">
          <a:xfrm>
            <a:off x="2630488" y="2287588"/>
            <a:ext cx="228600" cy="21717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09" name="Line 72"/>
          <p:cNvSpPr>
            <a:spLocks noChangeShapeType="1"/>
          </p:cNvSpPr>
          <p:nvPr/>
        </p:nvSpPr>
        <p:spPr bwMode="auto">
          <a:xfrm flipV="1">
            <a:off x="2852738" y="2093913"/>
            <a:ext cx="26987" cy="236378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0" name="Line 73"/>
          <p:cNvSpPr>
            <a:spLocks noChangeShapeType="1"/>
          </p:cNvSpPr>
          <p:nvPr/>
        </p:nvSpPr>
        <p:spPr bwMode="auto">
          <a:xfrm flipV="1">
            <a:off x="2632075" y="2092325"/>
            <a:ext cx="0" cy="236378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1" name="Line 74"/>
          <p:cNvSpPr>
            <a:spLocks noChangeShapeType="1"/>
          </p:cNvSpPr>
          <p:nvPr/>
        </p:nvSpPr>
        <p:spPr bwMode="auto">
          <a:xfrm>
            <a:off x="2068513" y="1973263"/>
            <a:ext cx="0" cy="1157287"/>
          </a:xfrm>
          <a:prstGeom prst="line">
            <a:avLst/>
          </a:prstGeom>
          <a:noFill/>
          <a:ln w="1809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2" name="Text Box 75"/>
          <p:cNvSpPr txBox="1">
            <a:spLocks noChangeArrowheads="1"/>
          </p:cNvSpPr>
          <p:nvPr/>
        </p:nvSpPr>
        <p:spPr bwMode="auto">
          <a:xfrm>
            <a:off x="200025" y="2403475"/>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p</a:t>
            </a:r>
            <a:r>
              <a:rPr lang="de-DE" altLang="de-DE" sz="1400" baseline="-25000"/>
              <a:t>1</a:t>
            </a:r>
            <a:endParaRPr lang="en-US" altLang="de-DE" sz="1400" baseline="-25000"/>
          </a:p>
        </p:txBody>
      </p:sp>
      <p:sp>
        <p:nvSpPr>
          <p:cNvPr id="42013" name="Text Box 76"/>
          <p:cNvSpPr txBox="1">
            <a:spLocks noChangeArrowheads="1"/>
          </p:cNvSpPr>
          <p:nvPr/>
        </p:nvSpPr>
        <p:spPr bwMode="auto">
          <a:xfrm>
            <a:off x="892175" y="2400300"/>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p</a:t>
            </a:r>
            <a:r>
              <a:rPr lang="de-DE" altLang="de-DE" sz="1400" baseline="-25000"/>
              <a:t>2</a:t>
            </a:r>
            <a:endParaRPr lang="en-US" altLang="de-DE" sz="1400" baseline="-25000"/>
          </a:p>
        </p:txBody>
      </p:sp>
      <p:sp>
        <p:nvSpPr>
          <p:cNvPr id="42014" name="Text Box 77"/>
          <p:cNvSpPr txBox="1">
            <a:spLocks noChangeArrowheads="1"/>
          </p:cNvSpPr>
          <p:nvPr/>
        </p:nvSpPr>
        <p:spPr bwMode="auto">
          <a:xfrm>
            <a:off x="1892300" y="2752725"/>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p</a:t>
            </a:r>
            <a:r>
              <a:rPr lang="de-DE" altLang="de-DE" sz="1400" baseline="-25000"/>
              <a:t>1</a:t>
            </a:r>
            <a:endParaRPr lang="en-US" altLang="de-DE" sz="1400" baseline="-25000"/>
          </a:p>
        </p:txBody>
      </p:sp>
      <p:sp>
        <p:nvSpPr>
          <p:cNvPr id="42015" name="Text Box 78"/>
          <p:cNvSpPr txBox="1">
            <a:spLocks noChangeArrowheads="1"/>
          </p:cNvSpPr>
          <p:nvPr/>
        </p:nvSpPr>
        <p:spPr bwMode="auto">
          <a:xfrm>
            <a:off x="2584450" y="1949450"/>
            <a:ext cx="3460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p</a:t>
            </a:r>
            <a:r>
              <a:rPr lang="de-DE" altLang="de-DE" sz="1400" baseline="-25000"/>
              <a:t>2</a:t>
            </a:r>
            <a:endParaRPr lang="en-US" altLang="de-DE" sz="1400" baseline="-25000"/>
          </a:p>
        </p:txBody>
      </p:sp>
      <p:sp>
        <p:nvSpPr>
          <p:cNvPr id="42016" name="Line 79"/>
          <p:cNvSpPr>
            <a:spLocks noChangeShapeType="1"/>
          </p:cNvSpPr>
          <p:nvPr/>
        </p:nvSpPr>
        <p:spPr bwMode="auto">
          <a:xfrm>
            <a:off x="2162175" y="3128963"/>
            <a:ext cx="26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7" name="Line 80"/>
          <p:cNvSpPr>
            <a:spLocks noChangeShapeType="1"/>
          </p:cNvSpPr>
          <p:nvPr/>
        </p:nvSpPr>
        <p:spPr bwMode="auto">
          <a:xfrm>
            <a:off x="2368550" y="2287588"/>
            <a:ext cx="266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8" name="Line 81"/>
          <p:cNvSpPr>
            <a:spLocks noChangeShapeType="1"/>
          </p:cNvSpPr>
          <p:nvPr/>
        </p:nvSpPr>
        <p:spPr bwMode="auto">
          <a:xfrm>
            <a:off x="2381250" y="2290763"/>
            <a:ext cx="0" cy="838200"/>
          </a:xfrm>
          <a:prstGeom prst="line">
            <a:avLst/>
          </a:prstGeom>
          <a:noFill/>
          <a:ln w="22225">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19" name="Text Box 82"/>
          <p:cNvSpPr txBox="1">
            <a:spLocks noChangeArrowheads="1"/>
          </p:cNvSpPr>
          <p:nvPr/>
        </p:nvSpPr>
        <p:spPr bwMode="auto">
          <a:xfrm>
            <a:off x="2346325" y="2568575"/>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t>h</a:t>
            </a:r>
            <a:endParaRPr lang="en-US" altLang="de-DE" sz="1400" baseline="-25000"/>
          </a:p>
        </p:txBody>
      </p:sp>
      <p:sp>
        <p:nvSpPr>
          <p:cNvPr id="42020" name="Text Box 83"/>
          <p:cNvSpPr txBox="1">
            <a:spLocks noChangeArrowheads="1"/>
          </p:cNvSpPr>
          <p:nvPr/>
        </p:nvSpPr>
        <p:spPr bwMode="auto">
          <a:xfrm>
            <a:off x="498475" y="4546600"/>
            <a:ext cx="427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latin typeface="Symbol" pitchFamily="18" charset="2"/>
              </a:rPr>
              <a:t>r</a:t>
            </a:r>
            <a:r>
              <a:rPr lang="de-DE" altLang="de-DE" sz="1400" baseline="-25000"/>
              <a:t>SF</a:t>
            </a:r>
            <a:endParaRPr lang="en-US" altLang="de-DE" sz="1400" baseline="-25000"/>
          </a:p>
        </p:txBody>
      </p:sp>
      <p:sp>
        <p:nvSpPr>
          <p:cNvPr id="42021" name="Text Box 84"/>
          <p:cNvSpPr txBox="1">
            <a:spLocks noChangeArrowheads="1"/>
          </p:cNvSpPr>
          <p:nvPr/>
        </p:nvSpPr>
        <p:spPr bwMode="auto">
          <a:xfrm>
            <a:off x="2209800" y="4552950"/>
            <a:ext cx="427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a:latin typeface="Symbol" pitchFamily="18" charset="2"/>
              </a:rPr>
              <a:t>r</a:t>
            </a:r>
            <a:r>
              <a:rPr lang="de-DE" altLang="de-DE" sz="1400" baseline="-25000"/>
              <a:t>SF</a:t>
            </a:r>
            <a:endParaRPr lang="en-US" altLang="de-DE" sz="1400" baseline="-25000"/>
          </a:p>
        </p:txBody>
      </p:sp>
      <p:sp>
        <p:nvSpPr>
          <p:cNvPr id="42022" name="Text Box 87"/>
          <p:cNvSpPr txBox="1">
            <a:spLocks noChangeArrowheads="1"/>
          </p:cNvSpPr>
          <p:nvPr/>
        </p:nvSpPr>
        <p:spPr bwMode="auto">
          <a:xfrm>
            <a:off x="323850" y="5481638"/>
            <a:ext cx="24780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t>Quecksilber [mmHg]</a:t>
            </a:r>
          </a:p>
          <a:p>
            <a:r>
              <a:rPr lang="de-DE" altLang="de-DE" sz="1400" b="1"/>
              <a:t>zum Messen von Blutdruck</a:t>
            </a:r>
            <a:endParaRPr lang="en-US" altLang="de-DE" sz="1400" b="1"/>
          </a:p>
        </p:txBody>
      </p:sp>
      <p:sp>
        <p:nvSpPr>
          <p:cNvPr id="42023" name="Rectangle 90"/>
          <p:cNvSpPr>
            <a:spLocks noChangeArrowheads="1"/>
          </p:cNvSpPr>
          <p:nvPr/>
        </p:nvSpPr>
        <p:spPr bwMode="auto">
          <a:xfrm>
            <a:off x="3557588" y="2532063"/>
            <a:ext cx="1366837" cy="20669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24" name="Line 91"/>
          <p:cNvSpPr>
            <a:spLocks noChangeShapeType="1"/>
          </p:cNvSpPr>
          <p:nvPr/>
        </p:nvSpPr>
        <p:spPr bwMode="auto">
          <a:xfrm>
            <a:off x="3657600" y="4587875"/>
            <a:ext cx="0" cy="282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5" name="Line 92"/>
          <p:cNvSpPr>
            <a:spLocks noChangeShapeType="1"/>
          </p:cNvSpPr>
          <p:nvPr/>
        </p:nvSpPr>
        <p:spPr bwMode="auto">
          <a:xfrm>
            <a:off x="3854450" y="4589463"/>
            <a:ext cx="0" cy="282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6" name="Rectangle 93"/>
          <p:cNvSpPr>
            <a:spLocks noChangeArrowheads="1"/>
          </p:cNvSpPr>
          <p:nvPr/>
        </p:nvSpPr>
        <p:spPr bwMode="auto">
          <a:xfrm>
            <a:off x="3673475" y="4552950"/>
            <a:ext cx="173038"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27" name="Line 94"/>
          <p:cNvSpPr>
            <a:spLocks noChangeShapeType="1"/>
          </p:cNvSpPr>
          <p:nvPr/>
        </p:nvSpPr>
        <p:spPr bwMode="auto">
          <a:xfrm>
            <a:off x="3962400" y="2546350"/>
            <a:ext cx="6350" cy="204470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8" name="Line 95"/>
          <p:cNvSpPr>
            <a:spLocks noChangeShapeType="1"/>
          </p:cNvSpPr>
          <p:nvPr/>
        </p:nvSpPr>
        <p:spPr bwMode="auto">
          <a:xfrm>
            <a:off x="4330700" y="2673350"/>
            <a:ext cx="12700" cy="17399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29" name="Oval 96"/>
          <p:cNvSpPr>
            <a:spLocks noChangeArrowheads="1"/>
          </p:cNvSpPr>
          <p:nvPr/>
        </p:nvSpPr>
        <p:spPr bwMode="auto">
          <a:xfrm>
            <a:off x="3816350" y="2540000"/>
            <a:ext cx="304800" cy="2051050"/>
          </a:xfrm>
          <a:prstGeom prst="ellipse">
            <a:avLst/>
          </a:prstGeom>
          <a:noFill/>
          <a:ln w="25400">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30" name="Rectangle 97"/>
          <p:cNvSpPr>
            <a:spLocks noChangeArrowheads="1"/>
          </p:cNvSpPr>
          <p:nvPr/>
        </p:nvSpPr>
        <p:spPr bwMode="auto">
          <a:xfrm>
            <a:off x="3752850" y="2559050"/>
            <a:ext cx="184150" cy="20129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31" name="Line 98"/>
          <p:cNvSpPr>
            <a:spLocks noChangeShapeType="1"/>
          </p:cNvSpPr>
          <p:nvPr/>
        </p:nvSpPr>
        <p:spPr bwMode="auto">
          <a:xfrm flipH="1">
            <a:off x="4343400" y="3549650"/>
            <a:ext cx="79375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32" name="Line 99"/>
          <p:cNvSpPr>
            <a:spLocks noChangeShapeType="1"/>
          </p:cNvSpPr>
          <p:nvPr/>
        </p:nvSpPr>
        <p:spPr bwMode="auto">
          <a:xfrm flipH="1">
            <a:off x="5238750" y="3448050"/>
            <a:ext cx="190500" cy="196850"/>
          </a:xfrm>
          <a:prstGeom prst="line">
            <a:avLst/>
          </a:prstGeom>
          <a:noFill/>
          <a:ln w="254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33" name="Oval 102"/>
          <p:cNvSpPr>
            <a:spLocks noChangeArrowheads="1"/>
          </p:cNvSpPr>
          <p:nvPr/>
        </p:nvSpPr>
        <p:spPr bwMode="auto">
          <a:xfrm>
            <a:off x="5137150" y="3359150"/>
            <a:ext cx="387350" cy="381000"/>
          </a:xfrm>
          <a:prstGeom prst="ellipse">
            <a:avLst/>
          </a:prstGeom>
          <a:noFill/>
          <a:ln w="254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2034" name="Line 103"/>
          <p:cNvSpPr>
            <a:spLocks noChangeShapeType="1"/>
          </p:cNvSpPr>
          <p:nvPr/>
        </p:nvSpPr>
        <p:spPr bwMode="auto">
          <a:xfrm flipH="1">
            <a:off x="4914900" y="3981450"/>
            <a:ext cx="79375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35" name="Line 104"/>
          <p:cNvSpPr>
            <a:spLocks noChangeShapeType="1"/>
          </p:cNvSpPr>
          <p:nvPr/>
        </p:nvSpPr>
        <p:spPr bwMode="auto">
          <a:xfrm flipH="1">
            <a:off x="5524500" y="3549650"/>
            <a:ext cx="18415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36" name="Line 105"/>
          <p:cNvSpPr>
            <a:spLocks noChangeShapeType="1"/>
          </p:cNvSpPr>
          <p:nvPr/>
        </p:nvSpPr>
        <p:spPr bwMode="auto">
          <a:xfrm flipH="1" flipV="1">
            <a:off x="5708650" y="3543300"/>
            <a:ext cx="0" cy="4445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37" name="Text Box 106"/>
          <p:cNvSpPr txBox="1">
            <a:spLocks noChangeArrowheads="1"/>
          </p:cNvSpPr>
          <p:nvPr/>
        </p:nvSpPr>
        <p:spPr bwMode="auto">
          <a:xfrm>
            <a:off x="3775075" y="1941513"/>
            <a:ext cx="22701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solidFill>
                  <a:srgbClr val="3366FF"/>
                </a:solidFill>
              </a:rPr>
              <a:t>Erfassung (und Anzeige)</a:t>
            </a:r>
          </a:p>
          <a:p>
            <a:r>
              <a:rPr lang="de-DE" altLang="de-DE" sz="1400" b="1">
                <a:solidFill>
                  <a:srgbClr val="3366FF"/>
                </a:solidFill>
              </a:rPr>
              <a:t>der Auslenkung</a:t>
            </a:r>
            <a:endParaRPr lang="en-US" altLang="de-DE" sz="1400" b="1">
              <a:solidFill>
                <a:srgbClr val="3366FF"/>
              </a:solidFill>
            </a:endParaRPr>
          </a:p>
        </p:txBody>
      </p:sp>
      <p:sp>
        <p:nvSpPr>
          <p:cNvPr id="42038" name="Text Box 107"/>
          <p:cNvSpPr txBox="1">
            <a:spLocks noChangeArrowheads="1"/>
          </p:cNvSpPr>
          <p:nvPr/>
        </p:nvSpPr>
        <p:spPr bwMode="auto">
          <a:xfrm>
            <a:off x="5057775" y="4252913"/>
            <a:ext cx="973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solidFill>
                  <a:srgbClr val="FF3300"/>
                </a:solidFill>
              </a:rPr>
              <a:t>Membran</a:t>
            </a:r>
            <a:endParaRPr lang="en-US" altLang="de-DE" sz="1400" b="1">
              <a:solidFill>
                <a:srgbClr val="FF3300"/>
              </a:solidFill>
            </a:endParaRPr>
          </a:p>
        </p:txBody>
      </p:sp>
      <p:sp>
        <p:nvSpPr>
          <p:cNvPr id="42039" name="Text Box 108"/>
          <p:cNvSpPr txBox="1">
            <a:spLocks noChangeArrowheads="1"/>
          </p:cNvSpPr>
          <p:nvPr/>
        </p:nvSpPr>
        <p:spPr bwMode="auto">
          <a:xfrm>
            <a:off x="4981575" y="2525713"/>
            <a:ext cx="14160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solidFill>
                  <a:srgbClr val="777777"/>
                </a:solidFill>
              </a:rPr>
              <a:t>Referenzdruck</a:t>
            </a:r>
          </a:p>
          <a:p>
            <a:r>
              <a:rPr lang="de-DE" altLang="de-DE" sz="1400" b="1">
                <a:solidFill>
                  <a:srgbClr val="777777"/>
                </a:solidFill>
              </a:rPr>
              <a:t>(Vakuum)</a:t>
            </a:r>
            <a:endParaRPr lang="en-US" altLang="de-DE" sz="1400" b="1">
              <a:solidFill>
                <a:srgbClr val="777777"/>
              </a:solidFill>
            </a:endParaRPr>
          </a:p>
        </p:txBody>
      </p:sp>
      <p:sp>
        <p:nvSpPr>
          <p:cNvPr id="42040" name="Text Box 110"/>
          <p:cNvSpPr txBox="1">
            <a:spLocks noChangeArrowheads="1"/>
          </p:cNvSpPr>
          <p:nvPr/>
        </p:nvSpPr>
        <p:spPr bwMode="auto">
          <a:xfrm>
            <a:off x="3394075" y="4951413"/>
            <a:ext cx="19383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b="1">
                <a:solidFill>
                  <a:srgbClr val="969696"/>
                </a:solidFill>
              </a:rPr>
              <a:t>Zu messender Druck</a:t>
            </a:r>
          </a:p>
          <a:p>
            <a:r>
              <a:rPr lang="de-DE" altLang="de-DE" sz="1400" b="1">
                <a:solidFill>
                  <a:srgbClr val="969696"/>
                </a:solidFill>
              </a:rPr>
              <a:t>(Grobvakuum)</a:t>
            </a:r>
            <a:endParaRPr lang="en-US" altLang="de-DE" sz="1400" b="1">
              <a:solidFill>
                <a:srgbClr val="969696"/>
              </a:solidFill>
            </a:endParaRPr>
          </a:p>
        </p:txBody>
      </p:sp>
      <p:sp>
        <p:nvSpPr>
          <p:cNvPr id="42041" name="Line 111"/>
          <p:cNvSpPr>
            <a:spLocks noChangeShapeType="1"/>
          </p:cNvSpPr>
          <p:nvPr/>
        </p:nvSpPr>
        <p:spPr bwMode="auto">
          <a:xfrm flipV="1">
            <a:off x="4330700" y="2400300"/>
            <a:ext cx="190500" cy="279400"/>
          </a:xfrm>
          <a:prstGeom prst="line">
            <a:avLst/>
          </a:prstGeom>
          <a:noFill/>
          <a:ln w="1905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2" name="Line 112"/>
          <p:cNvSpPr>
            <a:spLocks noChangeShapeType="1"/>
          </p:cNvSpPr>
          <p:nvPr/>
        </p:nvSpPr>
        <p:spPr bwMode="auto">
          <a:xfrm flipV="1">
            <a:off x="4546600" y="2806700"/>
            <a:ext cx="508000" cy="88900"/>
          </a:xfrm>
          <a:prstGeom prst="line">
            <a:avLst/>
          </a:prstGeom>
          <a:noFill/>
          <a:ln w="19050">
            <a:solidFill>
              <a:srgbClr val="777777"/>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3" name="Line 113"/>
          <p:cNvSpPr>
            <a:spLocks noChangeShapeType="1"/>
          </p:cNvSpPr>
          <p:nvPr/>
        </p:nvSpPr>
        <p:spPr bwMode="auto">
          <a:xfrm>
            <a:off x="4127500" y="4229100"/>
            <a:ext cx="1003300" cy="177800"/>
          </a:xfrm>
          <a:prstGeom prst="line">
            <a:avLst/>
          </a:prstGeom>
          <a:noFill/>
          <a:ln w="190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044" name="Line 116"/>
          <p:cNvSpPr>
            <a:spLocks noChangeShapeType="1"/>
          </p:cNvSpPr>
          <p:nvPr/>
        </p:nvSpPr>
        <p:spPr bwMode="auto">
          <a:xfrm>
            <a:off x="3759200" y="4826000"/>
            <a:ext cx="63500" cy="177800"/>
          </a:xfrm>
          <a:prstGeom prst="line">
            <a:avLst/>
          </a:prstGeom>
          <a:noFill/>
          <a:ln w="19050">
            <a:solidFill>
              <a:srgbClr val="969696"/>
            </a:solidFill>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spd="slow"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301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188599E-6334-481E-8F9E-6324BCA50FB6}" type="slidenum">
              <a:rPr lang="en-US" altLang="de-DE" sz="1400"/>
              <a:pPr/>
              <a:t>23</a:t>
            </a:fld>
            <a:endParaRPr lang="en-US" altLang="de-DE" sz="1400"/>
          </a:p>
        </p:txBody>
      </p:sp>
      <p:sp>
        <p:nvSpPr>
          <p:cNvPr id="43012" name="Rectangle 2"/>
          <p:cNvSpPr>
            <a:spLocks noGrp="1" noChangeArrowheads="1"/>
          </p:cNvSpPr>
          <p:nvPr>
            <p:ph type="title"/>
          </p:nvPr>
        </p:nvSpPr>
        <p:spPr bwMode="auto">
          <a:xfrm>
            <a:off x="190500" y="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smtClean="0">
                <a:latin typeface="Arial" charset="0"/>
              </a:rPr>
              <a:t>4</a:t>
            </a:r>
            <a:r>
              <a:rPr lang="de-DE" altLang="de-DE" sz="2400" b="1" dirty="0" smtClean="0">
                <a:latin typeface="Arial" charset="0"/>
              </a:rPr>
              <a:t>. </a:t>
            </a:r>
            <a:r>
              <a:rPr lang="de-DE" altLang="de-DE" sz="2400" b="1" dirty="0" smtClean="0">
                <a:latin typeface="Arial" charset="0"/>
              </a:rPr>
              <a:t>Vakuumdiagnose </a:t>
            </a:r>
            <a:br>
              <a:rPr lang="de-DE" altLang="de-DE" sz="2400" b="1" dirty="0" smtClean="0">
                <a:latin typeface="Arial" charset="0"/>
              </a:rPr>
            </a:br>
            <a:r>
              <a:rPr lang="de-DE" altLang="de-DE" sz="2400" b="1" dirty="0" smtClean="0">
                <a:solidFill>
                  <a:srgbClr val="FF3300"/>
                </a:solidFill>
                <a:latin typeface="Arial" charset="0"/>
              </a:rPr>
              <a:t>Indirekte Methoden</a:t>
            </a:r>
          </a:p>
        </p:txBody>
      </p:sp>
      <p:pic>
        <p:nvPicPr>
          <p:cNvPr id="43013" name="Picture 3" descr="pir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5046287"/>
            <a:ext cx="165735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425575"/>
            <a:ext cx="3941242" cy="305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500" y="1878013"/>
            <a:ext cx="2787650" cy="31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6" name="Text Box 30"/>
          <p:cNvSpPr txBox="1">
            <a:spLocks noChangeArrowheads="1"/>
          </p:cNvSpPr>
          <p:nvPr/>
        </p:nvSpPr>
        <p:spPr bwMode="auto">
          <a:xfrm>
            <a:off x="1376363" y="863600"/>
            <a:ext cx="2406650" cy="36671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a:t>Pirani-Vakuummeter</a:t>
            </a:r>
          </a:p>
        </p:txBody>
      </p:sp>
      <p:sp>
        <p:nvSpPr>
          <p:cNvPr id="43017" name="Text Box 31"/>
          <p:cNvSpPr txBox="1">
            <a:spLocks noChangeArrowheads="1"/>
          </p:cNvSpPr>
          <p:nvPr/>
        </p:nvSpPr>
        <p:spPr bwMode="auto">
          <a:xfrm>
            <a:off x="6604000" y="1162050"/>
            <a:ext cx="1695450" cy="6413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800" b="1"/>
              <a:t>Reibungs-</a:t>
            </a:r>
          </a:p>
          <a:p>
            <a:pPr algn="ctr"/>
            <a:r>
              <a:rPr lang="de-DE" altLang="de-DE" sz="1800" b="1"/>
              <a:t>Vakuummeter</a:t>
            </a:r>
          </a:p>
        </p:txBody>
      </p:sp>
      <p:pic>
        <p:nvPicPr>
          <p:cNvPr id="43018" name="Picture 44" descr="pira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200" y="4573212"/>
            <a:ext cx="207645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47"/>
          <p:cNvSpPr txBox="1">
            <a:spLocks noChangeArrowheads="1"/>
          </p:cNvSpPr>
          <p:nvPr/>
        </p:nvSpPr>
        <p:spPr bwMode="auto">
          <a:xfrm>
            <a:off x="1871663" y="5886074"/>
            <a:ext cx="18854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dirty="0" smtClean="0">
                <a:solidFill>
                  <a:srgbClr val="FF3300"/>
                </a:solidFill>
              </a:rPr>
              <a:t>1000 </a:t>
            </a:r>
            <a:r>
              <a:rPr lang="de-DE" altLang="de-DE" sz="1800" dirty="0">
                <a:solidFill>
                  <a:srgbClr val="FF3300"/>
                </a:solidFill>
              </a:rPr>
              <a:t>- 10</a:t>
            </a:r>
            <a:r>
              <a:rPr lang="de-DE" altLang="de-DE" sz="1800" baseline="30000" dirty="0">
                <a:solidFill>
                  <a:srgbClr val="FF3300"/>
                </a:solidFill>
              </a:rPr>
              <a:t>-4</a:t>
            </a:r>
            <a:r>
              <a:rPr lang="de-DE" altLang="de-DE" sz="1800" dirty="0">
                <a:solidFill>
                  <a:srgbClr val="FF3300"/>
                </a:solidFill>
              </a:rPr>
              <a:t> mbar</a:t>
            </a:r>
          </a:p>
        </p:txBody>
      </p:sp>
      <p:sp>
        <p:nvSpPr>
          <p:cNvPr id="43020" name="Text Box 48"/>
          <p:cNvSpPr txBox="1">
            <a:spLocks noChangeArrowheads="1"/>
          </p:cNvSpPr>
          <p:nvPr/>
        </p:nvSpPr>
        <p:spPr bwMode="auto">
          <a:xfrm>
            <a:off x="6511925" y="5197475"/>
            <a:ext cx="17494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solidFill>
                  <a:srgbClr val="FF3300"/>
                </a:solidFill>
              </a:rPr>
              <a:t>10</a:t>
            </a:r>
            <a:r>
              <a:rPr lang="de-DE" altLang="de-DE" sz="1800" baseline="30000">
                <a:solidFill>
                  <a:srgbClr val="FF3300"/>
                </a:solidFill>
              </a:rPr>
              <a:t>-1</a:t>
            </a:r>
            <a:r>
              <a:rPr lang="de-DE" altLang="de-DE" sz="1800">
                <a:solidFill>
                  <a:srgbClr val="FF3300"/>
                </a:solidFill>
              </a:rPr>
              <a:t> - 10</a:t>
            </a:r>
            <a:r>
              <a:rPr lang="de-DE" altLang="de-DE" sz="1800" baseline="30000">
                <a:solidFill>
                  <a:srgbClr val="FF3300"/>
                </a:solidFill>
              </a:rPr>
              <a:t>-7</a:t>
            </a:r>
            <a:r>
              <a:rPr lang="de-DE" altLang="de-DE" sz="1800">
                <a:solidFill>
                  <a:srgbClr val="FF3300"/>
                </a:solidFill>
              </a:rPr>
              <a:t> mbar</a:t>
            </a:r>
          </a:p>
        </p:txBody>
      </p:sp>
      <p:sp>
        <p:nvSpPr>
          <p:cNvPr id="43021" name="Text Box 49"/>
          <p:cNvSpPr txBox="1">
            <a:spLocks noChangeArrowheads="1"/>
          </p:cNvSpPr>
          <p:nvPr/>
        </p:nvSpPr>
        <p:spPr bwMode="auto">
          <a:xfrm>
            <a:off x="1192213" y="1192213"/>
            <a:ext cx="28257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Wärmeleitfähigkeit abhängig von Druck</a:t>
            </a:r>
          </a:p>
        </p:txBody>
      </p:sp>
      <p:sp>
        <p:nvSpPr>
          <p:cNvPr id="43022" name="Text Box 50"/>
          <p:cNvSpPr txBox="1">
            <a:spLocks noChangeArrowheads="1"/>
          </p:cNvSpPr>
          <p:nvPr/>
        </p:nvSpPr>
        <p:spPr bwMode="auto">
          <a:xfrm>
            <a:off x="2019300" y="6303963"/>
            <a:ext cx="4052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(aus: Grundlagen der Vakuumtechnik, Fa. Leybold, 2007)</a:t>
            </a:r>
          </a:p>
        </p:txBody>
      </p:sp>
    </p:spTree>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301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188599E-6334-481E-8F9E-6324BCA50FB6}" type="slidenum">
              <a:rPr lang="en-US" altLang="de-DE" sz="1400"/>
              <a:pPr/>
              <a:t>24</a:t>
            </a:fld>
            <a:endParaRPr lang="en-US" altLang="de-DE" sz="1400"/>
          </a:p>
        </p:txBody>
      </p:sp>
      <p:sp>
        <p:nvSpPr>
          <p:cNvPr id="43012" name="Rectangle 2"/>
          <p:cNvSpPr>
            <a:spLocks noGrp="1" noChangeArrowheads="1"/>
          </p:cNvSpPr>
          <p:nvPr>
            <p:ph type="title"/>
          </p:nvPr>
        </p:nvSpPr>
        <p:spPr bwMode="auto">
          <a:xfrm>
            <a:off x="190500" y="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 </a:t>
            </a:r>
            <a:br>
              <a:rPr lang="de-DE" altLang="de-DE" sz="2400" b="1" dirty="0" smtClean="0">
                <a:latin typeface="Arial" charset="0"/>
              </a:rPr>
            </a:br>
            <a:r>
              <a:rPr lang="de-DE" altLang="de-DE" sz="2400" b="1" dirty="0" smtClean="0">
                <a:solidFill>
                  <a:srgbClr val="FF3300"/>
                </a:solidFill>
                <a:latin typeface="Arial" charset="0"/>
              </a:rPr>
              <a:t>Indirekte Methoden</a:t>
            </a:r>
          </a:p>
        </p:txBody>
      </p:sp>
      <p:sp>
        <p:nvSpPr>
          <p:cNvPr id="43016" name="Text Box 30"/>
          <p:cNvSpPr txBox="1">
            <a:spLocks noChangeArrowheads="1"/>
          </p:cNvSpPr>
          <p:nvPr/>
        </p:nvSpPr>
        <p:spPr bwMode="auto">
          <a:xfrm>
            <a:off x="1376363" y="863600"/>
            <a:ext cx="5442580"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b="1" dirty="0" smtClean="0"/>
              <a:t>Kaltkathoden Ionisation: </a:t>
            </a:r>
            <a:r>
              <a:rPr lang="de-DE" altLang="de-DE" sz="1800" b="1" dirty="0" err="1" smtClean="0"/>
              <a:t>Penning</a:t>
            </a:r>
            <a:r>
              <a:rPr lang="de-DE" altLang="de-DE" sz="1800" b="1" dirty="0" smtClean="0"/>
              <a:t>-Vakuummeter</a:t>
            </a:r>
            <a:endParaRPr lang="de-DE" altLang="de-DE" sz="1800" b="1" dirty="0"/>
          </a:p>
        </p:txBody>
      </p:sp>
      <p:sp>
        <p:nvSpPr>
          <p:cNvPr id="43020" name="Text Box 48"/>
          <p:cNvSpPr txBox="1">
            <a:spLocks noChangeArrowheads="1"/>
          </p:cNvSpPr>
          <p:nvPr/>
        </p:nvSpPr>
        <p:spPr bwMode="auto">
          <a:xfrm>
            <a:off x="7204383" y="5898811"/>
            <a:ext cx="18387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dirty="0" smtClean="0">
                <a:solidFill>
                  <a:srgbClr val="FF3300"/>
                </a:solidFill>
              </a:rPr>
              <a:t>10</a:t>
            </a:r>
            <a:r>
              <a:rPr lang="de-DE" altLang="de-DE" sz="1800" baseline="30000" dirty="0" smtClean="0">
                <a:solidFill>
                  <a:srgbClr val="FF3300"/>
                </a:solidFill>
              </a:rPr>
              <a:t>-2</a:t>
            </a:r>
            <a:r>
              <a:rPr lang="de-DE" altLang="de-DE" sz="1800" dirty="0" smtClean="0">
                <a:solidFill>
                  <a:srgbClr val="FF3300"/>
                </a:solidFill>
              </a:rPr>
              <a:t> </a:t>
            </a:r>
            <a:r>
              <a:rPr lang="de-DE" altLang="de-DE" sz="1800" dirty="0">
                <a:solidFill>
                  <a:srgbClr val="FF3300"/>
                </a:solidFill>
              </a:rPr>
              <a:t>- </a:t>
            </a:r>
            <a:r>
              <a:rPr lang="de-DE" altLang="de-DE" sz="1800" dirty="0" smtClean="0">
                <a:solidFill>
                  <a:srgbClr val="FF3300"/>
                </a:solidFill>
              </a:rPr>
              <a:t>10</a:t>
            </a:r>
            <a:r>
              <a:rPr lang="de-DE" altLang="de-DE" sz="1800" baseline="30000" dirty="0" smtClean="0">
                <a:solidFill>
                  <a:srgbClr val="FF3300"/>
                </a:solidFill>
              </a:rPr>
              <a:t>-11</a:t>
            </a:r>
            <a:r>
              <a:rPr lang="de-DE" altLang="de-DE" sz="1800" dirty="0" smtClean="0">
                <a:solidFill>
                  <a:srgbClr val="FF3300"/>
                </a:solidFill>
              </a:rPr>
              <a:t> </a:t>
            </a:r>
            <a:r>
              <a:rPr lang="de-DE" altLang="de-DE" sz="1800" dirty="0">
                <a:solidFill>
                  <a:srgbClr val="FF3300"/>
                </a:solidFill>
              </a:rPr>
              <a:t>mbar</a:t>
            </a:r>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60" y="3003145"/>
            <a:ext cx="3506456" cy="3167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825" y="3577166"/>
            <a:ext cx="2054572" cy="208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0334" y="1338739"/>
            <a:ext cx="1372343" cy="2702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35725" y="1236186"/>
            <a:ext cx="7098074" cy="1815882"/>
          </a:xfrm>
          <a:prstGeom prst="rect">
            <a:avLst/>
          </a:prstGeom>
          <a:noFill/>
        </p:spPr>
        <p:txBody>
          <a:bodyPr wrap="square" rtlCol="0">
            <a:spAutoFit/>
          </a:bodyPr>
          <a:lstStyle/>
          <a:p>
            <a:pPr marL="342900" indent="-342900">
              <a:buFont typeface="Arial" panose="020B0604020202020204" pitchFamily="34" charset="0"/>
              <a:buChar char="•"/>
            </a:pPr>
            <a:r>
              <a:rPr lang="de-DE" sz="1600" dirty="0"/>
              <a:t>Selbständige kalte Gasentladung brennt </a:t>
            </a:r>
            <a:r>
              <a:rPr lang="de-DE" sz="1600" dirty="0" smtClean="0"/>
              <a:t>zwischen zwei </a:t>
            </a:r>
            <a:r>
              <a:rPr lang="de-DE" sz="1600" dirty="0"/>
              <a:t>Elektroden (3.3V/DC)</a:t>
            </a:r>
          </a:p>
          <a:p>
            <a:pPr marL="342900" indent="-342900">
              <a:buFont typeface="Arial" panose="020B0604020202020204" pitchFamily="34" charset="0"/>
              <a:buChar char="•"/>
            </a:pPr>
            <a:r>
              <a:rPr lang="de-DE" sz="1600" dirty="0"/>
              <a:t>Entladestrom im Hochvakuum ist druckabhängig</a:t>
            </a:r>
          </a:p>
          <a:p>
            <a:pPr marL="342900" indent="-342900">
              <a:buFont typeface="Arial" panose="020B0604020202020204" pitchFamily="34" charset="0"/>
              <a:buChar char="•"/>
            </a:pPr>
            <a:r>
              <a:rPr lang="de-DE" sz="1600" dirty="0"/>
              <a:t>Magnetfeld zwingt Elektronen auf Spiralbahnen </a:t>
            </a:r>
            <a:r>
              <a:rPr lang="de-DE" sz="1600" dirty="0" smtClean="0"/>
              <a:t>von Kathode </a:t>
            </a:r>
            <a:r>
              <a:rPr lang="de-DE" sz="1600" dirty="0"/>
              <a:t>zur Anode</a:t>
            </a:r>
          </a:p>
          <a:p>
            <a:pPr marL="342900" indent="-342900">
              <a:buFont typeface="Arial" panose="020B0604020202020204" pitchFamily="34" charset="0"/>
              <a:buChar char="•"/>
            </a:pPr>
            <a:r>
              <a:rPr lang="de-DE" sz="1600" dirty="0"/>
              <a:t>Ionisation auch bei geringer Gasdichte / niedrigem Druck</a:t>
            </a:r>
          </a:p>
          <a:p>
            <a:pPr marL="342900" indent="-342900">
              <a:buFont typeface="Arial" panose="020B0604020202020204" pitchFamily="34" charset="0"/>
              <a:buChar char="•"/>
            </a:pPr>
            <a:r>
              <a:rPr lang="de-DE" sz="1600" dirty="0"/>
              <a:t>Wenn Anodenspannung und Magnetfeld konstant sind</a:t>
            </a:r>
            <a:r>
              <a:rPr lang="de-DE" sz="1600" dirty="0" smtClean="0"/>
              <a:t>, dann </a:t>
            </a:r>
            <a:r>
              <a:rPr lang="de-DE" sz="1600" dirty="0"/>
              <a:t>ist der Entladestrom ein Maß für den herrschenden Druck</a:t>
            </a:r>
          </a:p>
        </p:txBody>
      </p:sp>
      <p:sp>
        <p:nvSpPr>
          <p:cNvPr id="20" name="Text Box 48"/>
          <p:cNvSpPr txBox="1">
            <a:spLocks noChangeArrowheads="1"/>
          </p:cNvSpPr>
          <p:nvPr/>
        </p:nvSpPr>
        <p:spPr bwMode="auto">
          <a:xfrm>
            <a:off x="7653223" y="3871745"/>
            <a:ext cx="7825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dirty="0" smtClean="0"/>
              <a:t>IKR013</a:t>
            </a:r>
            <a:endParaRPr lang="de-DE" altLang="de-DE" sz="1400" dirty="0"/>
          </a:p>
        </p:txBody>
      </p:sp>
      <p:sp>
        <p:nvSpPr>
          <p:cNvPr id="21" name="Text Box 48"/>
          <p:cNvSpPr txBox="1">
            <a:spLocks noChangeArrowheads="1"/>
          </p:cNvSpPr>
          <p:nvPr/>
        </p:nvSpPr>
        <p:spPr bwMode="auto">
          <a:xfrm>
            <a:off x="5259338" y="5662750"/>
            <a:ext cx="7825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400" dirty="0" smtClean="0"/>
              <a:t>IKR020</a:t>
            </a:r>
            <a:endParaRPr lang="de-DE" altLang="de-DE" sz="1400" dirty="0"/>
          </a:p>
        </p:txBody>
      </p:sp>
      <p:sp>
        <p:nvSpPr>
          <p:cNvPr id="22" name="Textfeld 21"/>
          <p:cNvSpPr txBox="1"/>
          <p:nvPr/>
        </p:nvSpPr>
        <p:spPr>
          <a:xfrm>
            <a:off x="135844" y="6031985"/>
            <a:ext cx="3719288" cy="276999"/>
          </a:xfrm>
          <a:prstGeom prst="rect">
            <a:avLst/>
          </a:prstGeom>
          <a:noFill/>
        </p:spPr>
        <p:txBody>
          <a:bodyPr wrap="none" rtlCol="0">
            <a:spAutoFit/>
          </a:bodyPr>
          <a:lstStyle/>
          <a:p>
            <a:r>
              <a:rPr lang="de-DE" sz="1200" dirty="0" smtClean="0"/>
              <a:t>Kennlinie und Schaltung eines inversen </a:t>
            </a:r>
            <a:r>
              <a:rPr lang="de-DE" sz="1200" dirty="0" err="1" smtClean="0"/>
              <a:t>Magnetrons</a:t>
            </a:r>
            <a:endParaRPr lang="de-DE" sz="1200" dirty="0"/>
          </a:p>
        </p:txBody>
      </p:sp>
    </p:spTree>
    <p:extLst>
      <p:ext uri="{BB962C8B-B14F-4D97-AF65-F5344CB8AC3E}">
        <p14:creationId xmlns:p14="http://schemas.microsoft.com/office/powerpoint/2010/main" val="2367161378"/>
      </p:ext>
    </p:extLst>
  </p:cSld>
  <p:clrMapOvr>
    <a:masterClrMapping/>
  </p:clrMapOvr>
  <p:transition spd="slow"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4035"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54C07759-61D1-4D59-B3F6-80C99AC3CBC3}" type="slidenum">
              <a:rPr lang="en-US" altLang="de-DE" sz="1400"/>
              <a:pPr/>
              <a:t>25</a:t>
            </a:fld>
            <a:endParaRPr lang="en-US" altLang="de-DE" sz="1400"/>
          </a:p>
        </p:txBody>
      </p:sp>
      <p:sp>
        <p:nvSpPr>
          <p:cNvPr id="44036"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4037"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4038" name="Rectangle 4"/>
          <p:cNvSpPr>
            <a:spLocks noGrp="1" noChangeArrowheads="1"/>
          </p:cNvSpPr>
          <p:nvPr>
            <p:ph type="title"/>
          </p:nvPr>
        </p:nvSpPr>
        <p:spPr bwMode="auto">
          <a:xfrm>
            <a:off x="609600" y="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a:t>
            </a:r>
            <a:r>
              <a:rPr lang="de-DE" altLang="de-DE" sz="2400" b="1" dirty="0" smtClean="0">
                <a:solidFill>
                  <a:schemeClr val="tx1"/>
                </a:solidFill>
                <a:latin typeface="Arial" charset="0"/>
              </a:rPr>
              <a:t> </a:t>
            </a:r>
            <a:br>
              <a:rPr lang="de-DE" altLang="de-DE" sz="2400" b="1" dirty="0" smtClean="0">
                <a:solidFill>
                  <a:schemeClr val="tx1"/>
                </a:solidFill>
                <a:latin typeface="Arial" charset="0"/>
              </a:rPr>
            </a:br>
            <a:r>
              <a:rPr lang="de-DE" altLang="de-DE" sz="2400" b="1" dirty="0" smtClean="0">
                <a:solidFill>
                  <a:srgbClr val="FF3300"/>
                </a:solidFill>
                <a:latin typeface="Arial" charset="0"/>
              </a:rPr>
              <a:t>Indirekte Methoden</a:t>
            </a:r>
          </a:p>
        </p:txBody>
      </p:sp>
      <p:sp>
        <p:nvSpPr>
          <p:cNvPr id="44039" name="Text Box 5"/>
          <p:cNvSpPr txBox="1">
            <a:spLocks noChangeArrowheads="1"/>
          </p:cNvSpPr>
          <p:nvPr/>
        </p:nvSpPr>
        <p:spPr bwMode="auto">
          <a:xfrm>
            <a:off x="223838" y="1481138"/>
            <a:ext cx="5608637" cy="213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buFontTx/>
              <a:buChar char="•"/>
            </a:pPr>
            <a:r>
              <a:rPr lang="de-DE" altLang="de-DE" sz="1200" b="1" dirty="0">
                <a:latin typeface="Comic Sans MS" pitchFamily="66" charset="0"/>
              </a:rPr>
              <a:t> </a:t>
            </a:r>
            <a:r>
              <a:rPr lang="de-DE" altLang="de-DE" sz="1600" dirty="0"/>
              <a:t>heißes Filament (Wolfram) </a:t>
            </a:r>
            <a:r>
              <a:rPr lang="de-DE" altLang="de-DE" sz="1600" dirty="0">
                <a:sym typeface="Wingdings" pitchFamily="2" charset="2"/>
              </a:rPr>
              <a:t> </a:t>
            </a:r>
            <a:r>
              <a:rPr lang="de-DE" altLang="de-DE" sz="1600" dirty="0"/>
              <a:t>Elektronen </a:t>
            </a:r>
          </a:p>
          <a:p>
            <a:pPr eaLnBrk="1" hangingPunct="1">
              <a:spcBef>
                <a:spcPct val="50000"/>
              </a:spcBef>
              <a:buFontTx/>
              <a:buChar char="•"/>
            </a:pPr>
            <a:r>
              <a:rPr lang="de-DE" altLang="de-DE" sz="1600" dirty="0"/>
              <a:t> Beschleunigungsspannung </a:t>
            </a:r>
            <a:r>
              <a:rPr lang="de-DE" altLang="de-DE" sz="1600" dirty="0">
                <a:sym typeface="Wingdings" pitchFamily="2" charset="2"/>
              </a:rPr>
              <a:t></a:t>
            </a:r>
            <a:r>
              <a:rPr lang="de-DE" altLang="de-DE" sz="1600" dirty="0"/>
              <a:t> Ionisation von </a:t>
            </a:r>
            <a:r>
              <a:rPr lang="de-DE" altLang="de-DE" sz="1600" dirty="0" err="1"/>
              <a:t>Restgas</a:t>
            </a:r>
            <a:endParaRPr lang="de-DE" altLang="de-DE" sz="1600" dirty="0"/>
          </a:p>
          <a:p>
            <a:pPr eaLnBrk="1" hangingPunct="1">
              <a:spcBef>
                <a:spcPct val="50000"/>
              </a:spcBef>
              <a:buFontTx/>
              <a:buChar char="•"/>
            </a:pPr>
            <a:r>
              <a:rPr lang="de-DE" altLang="de-DE" sz="1600" dirty="0"/>
              <a:t> Messung des Ionenstroms im </a:t>
            </a:r>
            <a:r>
              <a:rPr lang="de-DE" altLang="de-DE" sz="1600" dirty="0" err="1"/>
              <a:t>Auffänger</a:t>
            </a:r>
            <a:r>
              <a:rPr lang="de-DE" altLang="de-DE" sz="1600" dirty="0"/>
              <a:t> ( bis </a:t>
            </a:r>
            <a:r>
              <a:rPr lang="de-DE" altLang="de-DE" sz="1600" dirty="0" err="1"/>
              <a:t>pA</a:t>
            </a:r>
            <a:r>
              <a:rPr lang="de-DE" altLang="de-DE" sz="1600" dirty="0"/>
              <a:t>)</a:t>
            </a:r>
          </a:p>
          <a:p>
            <a:pPr eaLnBrk="1" hangingPunct="1">
              <a:spcBef>
                <a:spcPct val="50000"/>
              </a:spcBef>
              <a:buFontTx/>
              <a:buChar char="•"/>
            </a:pPr>
            <a:r>
              <a:rPr lang="de-DE" altLang="de-DE" sz="1600" dirty="0"/>
              <a:t> Messbereich: bis ca. 10</a:t>
            </a:r>
            <a:r>
              <a:rPr lang="de-DE" altLang="de-DE" sz="1600" baseline="30000" dirty="0"/>
              <a:t>-12</a:t>
            </a:r>
            <a:r>
              <a:rPr lang="de-DE" altLang="de-DE" sz="1600" dirty="0"/>
              <a:t> mbar (modifiziert bis 10</a:t>
            </a:r>
            <a:r>
              <a:rPr lang="de-DE" altLang="de-DE" sz="1600" baseline="30000" dirty="0"/>
              <a:t>-14</a:t>
            </a:r>
            <a:r>
              <a:rPr lang="de-DE" altLang="de-DE" sz="1600" dirty="0"/>
              <a:t>mbar)</a:t>
            </a:r>
          </a:p>
          <a:p>
            <a:pPr eaLnBrk="1" hangingPunct="1">
              <a:spcBef>
                <a:spcPct val="50000"/>
              </a:spcBef>
              <a:buFontTx/>
              <a:buChar char="•"/>
            </a:pPr>
            <a:r>
              <a:rPr lang="de-DE" altLang="de-DE" sz="1600" dirty="0"/>
              <a:t> </a:t>
            </a:r>
            <a:r>
              <a:rPr lang="de-DE" altLang="de-DE" sz="1600" dirty="0" err="1">
                <a:solidFill>
                  <a:srgbClr val="FF3300"/>
                </a:solidFill>
              </a:rPr>
              <a:t>Gasart</a:t>
            </a:r>
            <a:r>
              <a:rPr lang="de-DE" altLang="de-DE" sz="1600" dirty="0">
                <a:solidFill>
                  <a:srgbClr val="FF3300"/>
                </a:solidFill>
              </a:rPr>
              <a:t> – abhängig </a:t>
            </a:r>
            <a:r>
              <a:rPr lang="de-DE" altLang="de-DE" sz="1600" dirty="0">
                <a:solidFill>
                  <a:srgbClr val="FF3300"/>
                </a:solidFill>
                <a:sym typeface="Wingdings" pitchFamily="2" charset="2"/>
              </a:rPr>
              <a:t></a:t>
            </a:r>
            <a:r>
              <a:rPr lang="de-DE" altLang="de-DE" sz="1600" dirty="0">
                <a:solidFill>
                  <a:srgbClr val="FF3300"/>
                </a:solidFill>
              </a:rPr>
              <a:t> für jede </a:t>
            </a:r>
            <a:r>
              <a:rPr lang="de-DE" altLang="de-DE" sz="1600" dirty="0" err="1">
                <a:solidFill>
                  <a:srgbClr val="FF3300"/>
                </a:solidFill>
              </a:rPr>
              <a:t>Gasart</a:t>
            </a:r>
            <a:r>
              <a:rPr lang="de-DE" altLang="de-DE" sz="1600" dirty="0">
                <a:solidFill>
                  <a:srgbClr val="FF3300"/>
                </a:solidFill>
              </a:rPr>
              <a:t> Kalibrierfaktoren</a:t>
            </a:r>
            <a:endParaRPr lang="de-DE" altLang="de-DE" sz="1600" dirty="0"/>
          </a:p>
          <a:p>
            <a:pPr eaLnBrk="1" hangingPunct="1">
              <a:spcBef>
                <a:spcPct val="50000"/>
              </a:spcBef>
              <a:buFontTx/>
              <a:buChar char="•"/>
            </a:pPr>
            <a:endParaRPr lang="de-DE" altLang="de-DE" sz="1400" b="1" dirty="0"/>
          </a:p>
        </p:txBody>
      </p:sp>
      <p:graphicFrame>
        <p:nvGraphicFramePr>
          <p:cNvPr id="44040" name="Object 6"/>
          <p:cNvGraphicFramePr>
            <a:graphicFrameLocks noChangeAspect="1"/>
          </p:cNvGraphicFramePr>
          <p:nvPr/>
        </p:nvGraphicFramePr>
        <p:xfrm>
          <a:off x="4837113" y="3868738"/>
          <a:ext cx="3482975" cy="2557462"/>
        </p:xfrm>
        <a:graphic>
          <a:graphicData uri="http://schemas.openxmlformats.org/presentationml/2006/ole">
            <mc:AlternateContent xmlns:mc="http://schemas.openxmlformats.org/markup-compatibility/2006">
              <mc:Choice xmlns:v="urn:schemas-microsoft-com:vml" Requires="v">
                <p:oleObj spid="_x0000_s44261" name="Photo Editor Photo" r:id="rId3" imgW="13771429" imgH="10116962" progId="MSPhotoEd.3">
                  <p:embed/>
                </p:oleObj>
              </mc:Choice>
              <mc:Fallback>
                <p:oleObj name="Photo Editor Photo" r:id="rId3" imgW="13771429" imgH="10116962"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3868738"/>
                        <a:ext cx="3482975" cy="2557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1" name="Object 7"/>
          <p:cNvGraphicFramePr>
            <a:graphicFrameLocks noChangeAspect="1"/>
          </p:cNvGraphicFramePr>
          <p:nvPr/>
        </p:nvGraphicFramePr>
        <p:xfrm>
          <a:off x="504825" y="3862388"/>
          <a:ext cx="4170363" cy="2543175"/>
        </p:xfrm>
        <a:graphic>
          <a:graphicData uri="http://schemas.openxmlformats.org/presentationml/2006/ole">
            <mc:AlternateContent xmlns:mc="http://schemas.openxmlformats.org/markup-compatibility/2006">
              <mc:Choice xmlns:v="urn:schemas-microsoft-com:vml" Requires="v">
                <p:oleObj spid="_x0000_s44262" name="Photo Editor Photo" r:id="rId5" imgW="14895238" imgH="9085714" progId="MSPhotoEd.3">
                  <p:embed/>
                </p:oleObj>
              </mc:Choice>
              <mc:Fallback>
                <p:oleObj name="Photo Editor Photo" r:id="rId5" imgW="14895238" imgH="9085714"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825" y="3862388"/>
                        <a:ext cx="4170363"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2" name="Text Box 8"/>
          <p:cNvSpPr txBox="1">
            <a:spLocks noChangeArrowheads="1"/>
          </p:cNvSpPr>
          <p:nvPr/>
        </p:nvSpPr>
        <p:spPr bwMode="auto">
          <a:xfrm>
            <a:off x="8180388" y="3041650"/>
            <a:ext cx="642937"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i</a:t>
            </a:r>
            <a:r>
              <a:rPr lang="de-DE" altLang="de-DE" sz="1200" b="1" baseline="30000">
                <a:ea typeface="ＭＳ Ｐゴシック" pitchFamily="-80" charset="-128"/>
              </a:rPr>
              <a:t>+</a:t>
            </a:r>
            <a:r>
              <a:rPr lang="de-DE" altLang="de-DE" sz="1200" b="1">
                <a:ea typeface="ＭＳ Ｐゴシック" pitchFamily="-80" charset="-128"/>
              </a:rPr>
              <a:t>: </a:t>
            </a:r>
          </a:p>
          <a:p>
            <a:r>
              <a:rPr lang="de-DE" altLang="de-DE" sz="1200" b="1">
                <a:ea typeface="ＭＳ Ｐゴシック" pitchFamily="-80" charset="-128"/>
              </a:rPr>
              <a:t>Ionen-</a:t>
            </a:r>
          </a:p>
          <a:p>
            <a:r>
              <a:rPr lang="de-DE" altLang="de-DE" sz="1200" b="1">
                <a:ea typeface="ＭＳ Ｐゴシック" pitchFamily="-80" charset="-128"/>
              </a:rPr>
              <a:t>strom</a:t>
            </a:r>
          </a:p>
        </p:txBody>
      </p:sp>
      <p:sp>
        <p:nvSpPr>
          <p:cNvPr id="44043" name="Freeform 9"/>
          <p:cNvSpPr>
            <a:spLocks/>
          </p:cNvSpPr>
          <p:nvPr/>
        </p:nvSpPr>
        <p:spPr bwMode="auto">
          <a:xfrm>
            <a:off x="6364288" y="1797050"/>
            <a:ext cx="279400" cy="1211263"/>
          </a:xfrm>
          <a:custGeom>
            <a:avLst/>
            <a:gdLst>
              <a:gd name="T0" fmla="*/ 139173 w 265"/>
              <a:gd name="T1" fmla="*/ 0 h 1474"/>
              <a:gd name="T2" fmla="*/ 20032 w 265"/>
              <a:gd name="T3" fmla="*/ 92858 h 1474"/>
              <a:gd name="T4" fmla="*/ 259368 w 265"/>
              <a:gd name="T5" fmla="*/ 186538 h 1474"/>
              <a:gd name="T6" fmla="*/ 20032 w 265"/>
              <a:gd name="T7" fmla="*/ 279396 h 1474"/>
              <a:gd name="T8" fmla="*/ 259368 w 265"/>
              <a:gd name="T9" fmla="*/ 372254 h 1474"/>
              <a:gd name="T10" fmla="*/ 20032 w 265"/>
              <a:gd name="T11" fmla="*/ 465934 h 1474"/>
              <a:gd name="T12" fmla="*/ 259368 w 265"/>
              <a:gd name="T13" fmla="*/ 558792 h 1474"/>
              <a:gd name="T14" fmla="*/ 20032 w 265"/>
              <a:gd name="T15" fmla="*/ 652471 h 1474"/>
              <a:gd name="T16" fmla="*/ 259368 w 265"/>
              <a:gd name="T17" fmla="*/ 745329 h 1474"/>
              <a:gd name="T18" fmla="*/ 20032 w 265"/>
              <a:gd name="T19" fmla="*/ 838187 h 1474"/>
              <a:gd name="T20" fmla="*/ 259368 w 265"/>
              <a:gd name="T21" fmla="*/ 931867 h 1474"/>
              <a:gd name="T22" fmla="*/ 20032 w 265"/>
              <a:gd name="T23" fmla="*/ 1024725 h 1474"/>
              <a:gd name="T24" fmla="*/ 259368 w 265"/>
              <a:gd name="T25" fmla="*/ 1118405 h 1474"/>
              <a:gd name="T26" fmla="*/ 139173 w 265"/>
              <a:gd name="T27" fmla="*/ 1211263 h 14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5" h="1474">
                <a:moveTo>
                  <a:pt x="132" y="0"/>
                </a:moveTo>
                <a:cubicBezTo>
                  <a:pt x="66" y="37"/>
                  <a:pt x="0" y="75"/>
                  <a:pt x="19" y="113"/>
                </a:cubicBezTo>
                <a:cubicBezTo>
                  <a:pt x="38" y="151"/>
                  <a:pt x="246" y="189"/>
                  <a:pt x="246" y="227"/>
                </a:cubicBezTo>
                <a:cubicBezTo>
                  <a:pt x="246" y="265"/>
                  <a:pt x="19" y="302"/>
                  <a:pt x="19" y="340"/>
                </a:cubicBezTo>
                <a:cubicBezTo>
                  <a:pt x="19" y="378"/>
                  <a:pt x="246" y="415"/>
                  <a:pt x="246" y="453"/>
                </a:cubicBezTo>
                <a:cubicBezTo>
                  <a:pt x="246" y="491"/>
                  <a:pt x="19" y="529"/>
                  <a:pt x="19" y="567"/>
                </a:cubicBezTo>
                <a:cubicBezTo>
                  <a:pt x="19" y="605"/>
                  <a:pt x="246" y="642"/>
                  <a:pt x="246" y="680"/>
                </a:cubicBezTo>
                <a:cubicBezTo>
                  <a:pt x="246" y="718"/>
                  <a:pt x="19" y="756"/>
                  <a:pt x="19" y="794"/>
                </a:cubicBezTo>
                <a:cubicBezTo>
                  <a:pt x="19" y="832"/>
                  <a:pt x="246" y="869"/>
                  <a:pt x="246" y="907"/>
                </a:cubicBezTo>
                <a:cubicBezTo>
                  <a:pt x="246" y="945"/>
                  <a:pt x="19" y="982"/>
                  <a:pt x="19" y="1020"/>
                </a:cubicBezTo>
                <a:cubicBezTo>
                  <a:pt x="19" y="1058"/>
                  <a:pt x="246" y="1096"/>
                  <a:pt x="246" y="1134"/>
                </a:cubicBezTo>
                <a:cubicBezTo>
                  <a:pt x="246" y="1172"/>
                  <a:pt x="19" y="1209"/>
                  <a:pt x="19" y="1247"/>
                </a:cubicBezTo>
                <a:cubicBezTo>
                  <a:pt x="19" y="1285"/>
                  <a:pt x="227" y="1323"/>
                  <a:pt x="246" y="1361"/>
                </a:cubicBezTo>
                <a:cubicBezTo>
                  <a:pt x="265" y="1399"/>
                  <a:pt x="151" y="1455"/>
                  <a:pt x="132" y="1474"/>
                </a:cubicBezTo>
              </a:path>
            </a:pathLst>
          </a:custGeom>
          <a:noFill/>
          <a:ln w="3175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4" name="Line 10"/>
          <p:cNvSpPr>
            <a:spLocks noChangeShapeType="1"/>
          </p:cNvSpPr>
          <p:nvPr/>
        </p:nvSpPr>
        <p:spPr bwMode="auto">
          <a:xfrm flipV="1">
            <a:off x="6484938" y="1611313"/>
            <a:ext cx="0" cy="185737"/>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5" name="Line 11"/>
          <p:cNvSpPr>
            <a:spLocks noChangeShapeType="1"/>
          </p:cNvSpPr>
          <p:nvPr/>
        </p:nvSpPr>
        <p:spPr bwMode="auto">
          <a:xfrm>
            <a:off x="6484938" y="3009900"/>
            <a:ext cx="0" cy="58420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6" name="Line 12"/>
          <p:cNvSpPr>
            <a:spLocks noChangeShapeType="1"/>
          </p:cNvSpPr>
          <p:nvPr/>
        </p:nvSpPr>
        <p:spPr bwMode="auto">
          <a:xfrm>
            <a:off x="7142163" y="1611313"/>
            <a:ext cx="0" cy="1744662"/>
          </a:xfrm>
          <a:prstGeom prst="line">
            <a:avLst/>
          </a:prstGeom>
          <a:noFill/>
          <a:ln w="317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7" name="Line 13"/>
          <p:cNvSpPr>
            <a:spLocks noChangeShapeType="1"/>
          </p:cNvSpPr>
          <p:nvPr/>
        </p:nvSpPr>
        <p:spPr bwMode="auto">
          <a:xfrm flipH="1">
            <a:off x="7977188" y="1582738"/>
            <a:ext cx="4762" cy="17081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48" name="Text Box 14"/>
          <p:cNvSpPr txBox="1">
            <a:spLocks noChangeArrowheads="1"/>
          </p:cNvSpPr>
          <p:nvPr/>
        </p:nvSpPr>
        <p:spPr bwMode="auto">
          <a:xfrm>
            <a:off x="6097588" y="1179513"/>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200" b="1">
                <a:ea typeface="ＭＳ Ｐゴシック" pitchFamily="-80" charset="-128"/>
              </a:rPr>
              <a:t>Glüh-</a:t>
            </a:r>
          </a:p>
          <a:p>
            <a:pPr algn="ctr"/>
            <a:r>
              <a:rPr lang="de-DE" altLang="de-DE" sz="1200" b="1">
                <a:ea typeface="ＭＳ Ｐゴシック" pitchFamily="-80" charset="-128"/>
              </a:rPr>
              <a:t>kathode</a:t>
            </a:r>
          </a:p>
        </p:txBody>
      </p:sp>
      <p:sp>
        <p:nvSpPr>
          <p:cNvPr id="44049" name="Text Box 15"/>
          <p:cNvSpPr txBox="1">
            <a:spLocks noChangeArrowheads="1"/>
          </p:cNvSpPr>
          <p:nvPr/>
        </p:nvSpPr>
        <p:spPr bwMode="auto">
          <a:xfrm>
            <a:off x="6829425" y="1192213"/>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Anode</a:t>
            </a:r>
          </a:p>
          <a:p>
            <a:r>
              <a:rPr lang="de-DE" altLang="de-DE" sz="1200" b="1">
                <a:ea typeface="ＭＳ Ｐゴシック" pitchFamily="-80" charset="-128"/>
              </a:rPr>
              <a:t>(Gitter)</a:t>
            </a:r>
          </a:p>
        </p:txBody>
      </p:sp>
      <p:sp>
        <p:nvSpPr>
          <p:cNvPr id="44050" name="Text Box 16"/>
          <p:cNvSpPr txBox="1">
            <a:spLocks noChangeArrowheads="1"/>
          </p:cNvSpPr>
          <p:nvPr/>
        </p:nvSpPr>
        <p:spPr bwMode="auto">
          <a:xfrm>
            <a:off x="7575550" y="1265238"/>
            <a:ext cx="844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Kollektor</a:t>
            </a:r>
          </a:p>
        </p:txBody>
      </p:sp>
      <p:sp>
        <p:nvSpPr>
          <p:cNvPr id="44051" name="Line 17"/>
          <p:cNvSpPr>
            <a:spLocks noChangeShapeType="1"/>
          </p:cNvSpPr>
          <p:nvPr/>
        </p:nvSpPr>
        <p:spPr bwMode="auto">
          <a:xfrm>
            <a:off x="6637338" y="2170113"/>
            <a:ext cx="7207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52" name="Freeform 18"/>
          <p:cNvSpPr>
            <a:spLocks/>
          </p:cNvSpPr>
          <p:nvPr/>
        </p:nvSpPr>
        <p:spPr bwMode="auto">
          <a:xfrm>
            <a:off x="7264400" y="2173288"/>
            <a:ext cx="423863" cy="280987"/>
          </a:xfrm>
          <a:custGeom>
            <a:avLst/>
            <a:gdLst>
              <a:gd name="T0" fmla="*/ 0 w 400"/>
              <a:gd name="T1" fmla="*/ 0 h 342"/>
              <a:gd name="T2" fmla="*/ 368761 w 400"/>
              <a:gd name="T3" fmla="*/ 69014 h 342"/>
              <a:gd name="T4" fmla="*/ 330613 w 400"/>
              <a:gd name="T5" fmla="*/ 246480 h 342"/>
              <a:gd name="T6" fmla="*/ 0 w 400"/>
              <a:gd name="T7" fmla="*/ 276057 h 3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0" h="342">
                <a:moveTo>
                  <a:pt x="0" y="0"/>
                </a:moveTo>
                <a:cubicBezTo>
                  <a:pt x="148" y="17"/>
                  <a:pt x="296" y="34"/>
                  <a:pt x="348" y="84"/>
                </a:cubicBezTo>
                <a:cubicBezTo>
                  <a:pt x="400" y="134"/>
                  <a:pt x="370" y="258"/>
                  <a:pt x="312" y="300"/>
                </a:cubicBezTo>
                <a:cubicBezTo>
                  <a:pt x="254" y="342"/>
                  <a:pt x="127" y="339"/>
                  <a:pt x="0" y="336"/>
                </a:cubicBezTo>
              </a:path>
            </a:pathLst>
          </a:custGeom>
          <a:noFill/>
          <a:ln w="25400">
            <a:solidFill>
              <a:schemeClr val="tx1"/>
            </a:solidFill>
            <a:round/>
            <a:headEn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53" name="Text Box 19"/>
          <p:cNvSpPr txBox="1">
            <a:spLocks noChangeArrowheads="1"/>
          </p:cNvSpPr>
          <p:nvPr/>
        </p:nvSpPr>
        <p:spPr bwMode="auto">
          <a:xfrm>
            <a:off x="6654800" y="1897063"/>
            <a:ext cx="301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e</a:t>
            </a:r>
            <a:r>
              <a:rPr lang="de-DE" altLang="de-DE" sz="1200" b="1" baseline="30000">
                <a:ea typeface="ＭＳ Ｐゴシック" pitchFamily="-80" charset="-128"/>
              </a:rPr>
              <a:t>-</a:t>
            </a:r>
          </a:p>
        </p:txBody>
      </p:sp>
      <p:sp>
        <p:nvSpPr>
          <p:cNvPr id="44054" name="Text Box 20"/>
          <p:cNvSpPr txBox="1">
            <a:spLocks noChangeArrowheads="1"/>
          </p:cNvSpPr>
          <p:nvPr/>
        </p:nvSpPr>
        <p:spPr bwMode="auto">
          <a:xfrm>
            <a:off x="7213600" y="2760663"/>
            <a:ext cx="352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solidFill>
                  <a:schemeClr val="accent2"/>
                </a:solidFill>
                <a:ea typeface="ＭＳ Ｐゴシック" pitchFamily="-80" charset="-128"/>
              </a:rPr>
              <a:t>A</a:t>
            </a:r>
            <a:r>
              <a:rPr lang="de-DE" altLang="de-DE" sz="1200" b="1" baseline="30000">
                <a:solidFill>
                  <a:schemeClr val="accent2"/>
                </a:solidFill>
                <a:ea typeface="ＭＳ Ｐゴシック" pitchFamily="-80" charset="-128"/>
              </a:rPr>
              <a:t>+</a:t>
            </a:r>
          </a:p>
        </p:txBody>
      </p:sp>
      <p:sp>
        <p:nvSpPr>
          <p:cNvPr id="44055" name="Line 21"/>
          <p:cNvSpPr>
            <a:spLocks noChangeShapeType="1"/>
          </p:cNvSpPr>
          <p:nvPr/>
        </p:nvSpPr>
        <p:spPr bwMode="auto">
          <a:xfrm>
            <a:off x="7521575" y="2901950"/>
            <a:ext cx="279400" cy="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56" name="Text Box 22"/>
          <p:cNvSpPr txBox="1">
            <a:spLocks noChangeArrowheads="1"/>
          </p:cNvSpPr>
          <p:nvPr/>
        </p:nvSpPr>
        <p:spPr bwMode="auto">
          <a:xfrm>
            <a:off x="7210425" y="3176588"/>
            <a:ext cx="744538"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800" b="1">
                <a:ea typeface="ＭＳ Ｐゴシック" pitchFamily="-80" charset="-128"/>
              </a:rPr>
              <a:t>i-: </a:t>
            </a:r>
          </a:p>
          <a:p>
            <a:r>
              <a:rPr lang="de-DE" altLang="de-DE" sz="800" b="1">
                <a:ea typeface="ＭＳ Ｐゴシック" pitchFamily="-80" charset="-128"/>
              </a:rPr>
              <a:t>Elektronen-</a:t>
            </a:r>
          </a:p>
          <a:p>
            <a:r>
              <a:rPr lang="de-DE" altLang="de-DE" sz="800" b="1">
                <a:ea typeface="ＭＳ Ｐゴシック" pitchFamily="-80" charset="-128"/>
              </a:rPr>
              <a:t>strom</a:t>
            </a:r>
          </a:p>
        </p:txBody>
      </p:sp>
      <p:sp>
        <p:nvSpPr>
          <p:cNvPr id="44057" name="Text Box 23"/>
          <p:cNvSpPr txBox="1">
            <a:spLocks noChangeArrowheads="1"/>
          </p:cNvSpPr>
          <p:nvPr/>
        </p:nvSpPr>
        <p:spPr bwMode="auto">
          <a:xfrm>
            <a:off x="6184900" y="3605213"/>
            <a:ext cx="5429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+50V</a:t>
            </a:r>
          </a:p>
        </p:txBody>
      </p:sp>
      <p:sp>
        <p:nvSpPr>
          <p:cNvPr id="44058" name="Text Box 24"/>
          <p:cNvSpPr txBox="1">
            <a:spLocks noChangeArrowheads="1"/>
          </p:cNvSpPr>
          <p:nvPr/>
        </p:nvSpPr>
        <p:spPr bwMode="auto">
          <a:xfrm>
            <a:off x="6824663" y="3595688"/>
            <a:ext cx="627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b="1">
                <a:ea typeface="ＭＳ Ｐゴシック" pitchFamily="-80" charset="-128"/>
              </a:rPr>
              <a:t>+200V</a:t>
            </a:r>
          </a:p>
        </p:txBody>
      </p:sp>
      <p:sp>
        <p:nvSpPr>
          <p:cNvPr id="44059" name="Text Box 25"/>
          <p:cNvSpPr txBox="1">
            <a:spLocks noChangeArrowheads="1"/>
          </p:cNvSpPr>
          <p:nvPr/>
        </p:nvSpPr>
        <p:spPr bwMode="auto">
          <a:xfrm>
            <a:off x="2190750" y="842963"/>
            <a:ext cx="5154613" cy="3667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1800" b="1"/>
              <a:t>Ionisations-Vakuummeter mit Glühkathode</a:t>
            </a:r>
          </a:p>
        </p:txBody>
      </p:sp>
      <p:grpSp>
        <p:nvGrpSpPr>
          <p:cNvPr id="44060" name="Group 26"/>
          <p:cNvGrpSpPr>
            <a:grpSpLocks/>
          </p:cNvGrpSpPr>
          <p:nvPr/>
        </p:nvGrpSpPr>
        <p:grpSpPr bwMode="auto">
          <a:xfrm>
            <a:off x="7862888" y="3208338"/>
            <a:ext cx="252412" cy="266700"/>
            <a:chOff x="480" y="3426"/>
            <a:chExt cx="159" cy="168"/>
          </a:xfrm>
        </p:grpSpPr>
        <p:sp>
          <p:nvSpPr>
            <p:cNvPr id="44070" name="Oval 27"/>
            <p:cNvSpPr>
              <a:spLocks noChangeArrowheads="1"/>
            </p:cNvSpPr>
            <p:nvPr/>
          </p:nvSpPr>
          <p:spPr bwMode="auto">
            <a:xfrm>
              <a:off x="504" y="3468"/>
              <a:ext cx="102" cy="10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4071" name="Line 28"/>
            <p:cNvSpPr>
              <a:spLocks noChangeShapeType="1"/>
            </p:cNvSpPr>
            <p:nvPr/>
          </p:nvSpPr>
          <p:spPr bwMode="auto">
            <a:xfrm flipV="1">
              <a:off x="480" y="3426"/>
              <a:ext cx="159" cy="1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44061" name="Group 29"/>
          <p:cNvGrpSpPr>
            <a:grpSpLocks/>
          </p:cNvGrpSpPr>
          <p:nvPr/>
        </p:nvGrpSpPr>
        <p:grpSpPr bwMode="auto">
          <a:xfrm>
            <a:off x="7026275" y="3224213"/>
            <a:ext cx="252413" cy="266700"/>
            <a:chOff x="480" y="3426"/>
            <a:chExt cx="159" cy="168"/>
          </a:xfrm>
        </p:grpSpPr>
        <p:sp>
          <p:nvSpPr>
            <p:cNvPr id="44068" name="Oval 30"/>
            <p:cNvSpPr>
              <a:spLocks noChangeArrowheads="1"/>
            </p:cNvSpPr>
            <p:nvPr/>
          </p:nvSpPr>
          <p:spPr bwMode="auto">
            <a:xfrm>
              <a:off x="504" y="3468"/>
              <a:ext cx="102" cy="10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4069" name="Line 31"/>
            <p:cNvSpPr>
              <a:spLocks noChangeShapeType="1"/>
            </p:cNvSpPr>
            <p:nvPr/>
          </p:nvSpPr>
          <p:spPr bwMode="auto">
            <a:xfrm flipV="1">
              <a:off x="480" y="3426"/>
              <a:ext cx="159" cy="1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44062" name="Line 32"/>
          <p:cNvSpPr>
            <a:spLocks noChangeShapeType="1"/>
          </p:cNvSpPr>
          <p:nvPr/>
        </p:nvSpPr>
        <p:spPr bwMode="auto">
          <a:xfrm>
            <a:off x="7138988" y="3459163"/>
            <a:ext cx="0" cy="1079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3" name="Line 33"/>
          <p:cNvSpPr>
            <a:spLocks noChangeShapeType="1"/>
          </p:cNvSpPr>
          <p:nvPr/>
        </p:nvSpPr>
        <p:spPr bwMode="auto">
          <a:xfrm>
            <a:off x="7974013" y="3436938"/>
            <a:ext cx="0" cy="1079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4" name="Line 34"/>
          <p:cNvSpPr>
            <a:spLocks noChangeShapeType="1"/>
          </p:cNvSpPr>
          <p:nvPr/>
        </p:nvSpPr>
        <p:spPr bwMode="auto">
          <a:xfrm rot="5400000">
            <a:off x="7974013" y="3541712"/>
            <a:ext cx="0" cy="1555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5" name="Line 35"/>
          <p:cNvSpPr>
            <a:spLocks noChangeShapeType="1"/>
          </p:cNvSpPr>
          <p:nvPr/>
        </p:nvSpPr>
        <p:spPr bwMode="auto">
          <a:xfrm rot="5400000">
            <a:off x="7975600" y="3633788"/>
            <a:ext cx="0" cy="107950"/>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6" name="Line 36"/>
          <p:cNvSpPr>
            <a:spLocks noChangeShapeType="1"/>
          </p:cNvSpPr>
          <p:nvPr/>
        </p:nvSpPr>
        <p:spPr bwMode="auto">
          <a:xfrm rot="5400000">
            <a:off x="7970044" y="3423444"/>
            <a:ext cx="4763" cy="231775"/>
          </a:xfrm>
          <a:prstGeom prst="line">
            <a:avLst/>
          </a:prstGeom>
          <a:noFill/>
          <a:ln w="317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4067" name="Text Box 39"/>
          <p:cNvSpPr txBox="1">
            <a:spLocks noChangeArrowheads="1"/>
          </p:cNvSpPr>
          <p:nvPr/>
        </p:nvSpPr>
        <p:spPr bwMode="auto">
          <a:xfrm>
            <a:off x="1703388" y="6327775"/>
            <a:ext cx="5743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(Abbildungen aus: C. Edelmann, Vakuumphysik, Spektrum Akademischer Verlag, Heidelberg 1998)</a:t>
            </a:r>
          </a:p>
        </p:txBody>
      </p:sp>
    </p:spTree>
  </p:cSld>
  <p:clrMapOvr>
    <a:masterClrMapping/>
  </p:clrMapOvr>
  <p:transition spd="slow"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5059"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0F44911-C5A8-44E1-A29D-32AB94EBE701}" type="slidenum">
              <a:rPr lang="en-US" altLang="de-DE" sz="1400"/>
              <a:pPr/>
              <a:t>26</a:t>
            </a:fld>
            <a:endParaRPr lang="en-US" altLang="de-DE" sz="1400"/>
          </a:p>
        </p:txBody>
      </p:sp>
      <p:sp>
        <p:nvSpPr>
          <p:cNvPr id="45060" name="Rectangle 2"/>
          <p:cNvSpPr>
            <a:spLocks noGrp="1" noChangeArrowheads="1"/>
          </p:cNvSpPr>
          <p:nvPr>
            <p:ph type="title"/>
          </p:nvPr>
        </p:nvSpPr>
        <p:spPr bwMode="auto">
          <a:xfrm>
            <a:off x="190500" y="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 </a:t>
            </a:r>
            <a:br>
              <a:rPr lang="de-DE" altLang="de-DE" sz="2400" b="1" dirty="0" smtClean="0">
                <a:latin typeface="Arial" charset="0"/>
              </a:rPr>
            </a:br>
            <a:r>
              <a:rPr lang="de-DE" altLang="de-DE" sz="2400" b="1" dirty="0" smtClean="0">
                <a:solidFill>
                  <a:srgbClr val="FF3300"/>
                </a:solidFill>
                <a:latin typeface="Arial" charset="0"/>
              </a:rPr>
              <a:t>Partialdruck</a:t>
            </a:r>
          </a:p>
        </p:txBody>
      </p:sp>
      <p:sp>
        <p:nvSpPr>
          <p:cNvPr id="45061" name="Text Box 55"/>
          <p:cNvSpPr txBox="1">
            <a:spLocks noChangeArrowheads="1"/>
          </p:cNvSpPr>
          <p:nvPr/>
        </p:nvSpPr>
        <p:spPr bwMode="auto">
          <a:xfrm>
            <a:off x="1525588" y="911225"/>
            <a:ext cx="5711825"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ea typeface="ＭＳ Ｐゴシック" pitchFamily="-80" charset="-128"/>
              </a:rPr>
              <a:t>Messung der Restgaszusammensetzung</a:t>
            </a:r>
          </a:p>
        </p:txBody>
      </p:sp>
      <p:sp>
        <p:nvSpPr>
          <p:cNvPr id="45062" name="Text Box 56"/>
          <p:cNvSpPr txBox="1">
            <a:spLocks noChangeArrowheads="1"/>
          </p:cNvSpPr>
          <p:nvPr/>
        </p:nvSpPr>
        <p:spPr bwMode="auto">
          <a:xfrm>
            <a:off x="823913" y="1422400"/>
            <a:ext cx="309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solidFill>
                  <a:srgbClr val="FF3300"/>
                </a:solidFill>
                <a:ea typeface="ＭＳ Ｐゴシック" pitchFamily="-80" charset="-128"/>
              </a:rPr>
              <a:t>Quadrupol-Massenspektrometer</a:t>
            </a:r>
          </a:p>
        </p:txBody>
      </p:sp>
      <p:pic>
        <p:nvPicPr>
          <p:cNvPr id="45063"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2913"/>
            <a:ext cx="4721225"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75" y="1470025"/>
            <a:ext cx="4454525"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5" name="Text Box 60"/>
          <p:cNvSpPr txBox="1">
            <a:spLocks noChangeAspect="1" noChangeArrowheads="1"/>
          </p:cNvSpPr>
          <p:nvPr/>
        </p:nvSpPr>
        <p:spPr bwMode="auto">
          <a:xfrm>
            <a:off x="5630863" y="2212975"/>
            <a:ext cx="3762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ea typeface="ＭＳ Ｐゴシック" pitchFamily="-80" charset="-128"/>
              </a:rPr>
              <a:t>H</a:t>
            </a:r>
            <a:r>
              <a:rPr lang="en-US" altLang="de-DE" sz="1400" baseline="-25000">
                <a:ea typeface="ＭＳ Ｐゴシック" pitchFamily="-80" charset="-128"/>
              </a:rPr>
              <a:t>2</a:t>
            </a:r>
          </a:p>
        </p:txBody>
      </p:sp>
      <p:sp>
        <p:nvSpPr>
          <p:cNvPr id="45066" name="Text Box 61"/>
          <p:cNvSpPr txBox="1">
            <a:spLocks noChangeAspect="1" noChangeArrowheads="1"/>
          </p:cNvSpPr>
          <p:nvPr/>
        </p:nvSpPr>
        <p:spPr bwMode="auto">
          <a:xfrm>
            <a:off x="6103938" y="1831975"/>
            <a:ext cx="514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ea typeface="ＭＳ Ｐゴシック" pitchFamily="-80" charset="-128"/>
              </a:rPr>
              <a:t>H</a:t>
            </a:r>
            <a:r>
              <a:rPr lang="en-US" altLang="de-DE" sz="1400" baseline="-25000">
                <a:ea typeface="ＭＳ Ｐゴシック" pitchFamily="-80" charset="-128"/>
              </a:rPr>
              <a:t>2</a:t>
            </a:r>
            <a:r>
              <a:rPr lang="en-US" altLang="de-DE" sz="1400">
                <a:ea typeface="ＭＳ Ｐゴシック" pitchFamily="-80" charset="-128"/>
              </a:rPr>
              <a:t>O</a:t>
            </a:r>
          </a:p>
        </p:txBody>
      </p:sp>
      <p:sp>
        <p:nvSpPr>
          <p:cNvPr id="45067" name="Text Box 62"/>
          <p:cNvSpPr txBox="1">
            <a:spLocks noChangeAspect="1" noChangeArrowheads="1"/>
          </p:cNvSpPr>
          <p:nvPr/>
        </p:nvSpPr>
        <p:spPr bwMode="auto">
          <a:xfrm>
            <a:off x="7008813" y="2058988"/>
            <a:ext cx="692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ea typeface="ＭＳ Ｐゴシック" pitchFamily="-80" charset="-128"/>
              </a:rPr>
              <a:t>N</a:t>
            </a:r>
            <a:r>
              <a:rPr lang="en-US" altLang="de-DE" sz="1400" baseline="-25000">
                <a:ea typeface="ＭＳ Ｐゴシック" pitchFamily="-80" charset="-128"/>
              </a:rPr>
              <a:t>2</a:t>
            </a:r>
            <a:r>
              <a:rPr lang="en-US" altLang="de-DE" sz="1400">
                <a:ea typeface="ＭＳ Ｐゴシック" pitchFamily="-80" charset="-128"/>
              </a:rPr>
              <a:t>/CO</a:t>
            </a:r>
          </a:p>
        </p:txBody>
      </p:sp>
      <p:sp>
        <p:nvSpPr>
          <p:cNvPr id="45068" name="Text Box 63"/>
          <p:cNvSpPr txBox="1">
            <a:spLocks noChangeAspect="1" noChangeArrowheads="1"/>
          </p:cNvSpPr>
          <p:nvPr/>
        </p:nvSpPr>
        <p:spPr bwMode="auto">
          <a:xfrm>
            <a:off x="7467600" y="2703513"/>
            <a:ext cx="3857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ea typeface="ＭＳ Ｐゴシック" pitchFamily="-80" charset="-128"/>
              </a:rPr>
              <a:t>O</a:t>
            </a:r>
            <a:r>
              <a:rPr lang="en-US" altLang="de-DE" sz="1400" baseline="-25000">
                <a:ea typeface="ＭＳ Ｐゴシック" pitchFamily="-80" charset="-128"/>
              </a:rPr>
              <a:t>2</a:t>
            </a:r>
          </a:p>
        </p:txBody>
      </p:sp>
      <p:sp>
        <p:nvSpPr>
          <p:cNvPr id="45069" name="Text Box 64"/>
          <p:cNvSpPr txBox="1">
            <a:spLocks noChangeAspect="1" noChangeArrowheads="1"/>
          </p:cNvSpPr>
          <p:nvPr/>
        </p:nvSpPr>
        <p:spPr bwMode="auto">
          <a:xfrm>
            <a:off x="8215313" y="2640013"/>
            <a:ext cx="514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ea typeface="ＭＳ Ｐゴシック" pitchFamily="-80" charset="-128"/>
              </a:rPr>
              <a:t>CO</a:t>
            </a:r>
            <a:r>
              <a:rPr lang="en-US" altLang="de-DE" sz="1400" baseline="-25000">
                <a:ea typeface="ＭＳ Ｐゴシック" pitchFamily="-80" charset="-128"/>
              </a:rPr>
              <a:t>2</a:t>
            </a:r>
          </a:p>
        </p:txBody>
      </p:sp>
      <p:sp>
        <p:nvSpPr>
          <p:cNvPr id="45070" name="Line 65"/>
          <p:cNvSpPr>
            <a:spLocks noChangeAspect="1" noChangeShapeType="1"/>
          </p:cNvSpPr>
          <p:nvPr/>
        </p:nvSpPr>
        <p:spPr bwMode="auto">
          <a:xfrm flipH="1">
            <a:off x="5564188" y="2403475"/>
            <a:ext cx="30162" cy="30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071" name="Text Box 67"/>
          <p:cNvSpPr txBox="1">
            <a:spLocks noChangeAspect="1" noChangeArrowheads="1"/>
          </p:cNvSpPr>
          <p:nvPr/>
        </p:nvSpPr>
        <p:spPr bwMode="auto">
          <a:xfrm>
            <a:off x="5275263" y="1414463"/>
            <a:ext cx="39322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600">
                <a:ea typeface="ＭＳ Ｐゴシック" pitchFamily="-80" charset="-128"/>
              </a:rPr>
              <a:t>p = 1 x 10</a:t>
            </a:r>
            <a:r>
              <a:rPr lang="de-DE" altLang="de-DE" sz="1600" baseline="30000">
                <a:ea typeface="ＭＳ Ｐゴシック" pitchFamily="-80" charset="-128"/>
              </a:rPr>
              <a:t>-9</a:t>
            </a:r>
            <a:r>
              <a:rPr lang="de-DE" altLang="de-DE" sz="1600">
                <a:ea typeface="ＭＳ Ｐゴシック" pitchFamily="-80" charset="-128"/>
              </a:rPr>
              <a:t> mbar, nicht geheiztes System</a:t>
            </a:r>
          </a:p>
        </p:txBody>
      </p:sp>
      <p:sp>
        <p:nvSpPr>
          <p:cNvPr id="45072" name="Text Box 68"/>
          <p:cNvSpPr txBox="1">
            <a:spLocks noChangeArrowheads="1"/>
          </p:cNvSpPr>
          <p:nvPr/>
        </p:nvSpPr>
        <p:spPr bwMode="auto">
          <a:xfrm>
            <a:off x="193675" y="4421188"/>
            <a:ext cx="3201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000"/>
              <a:t>(aus: Handbuch der Vakuumtechnik, Pfeiffer Vacuum)</a:t>
            </a:r>
          </a:p>
        </p:txBody>
      </p:sp>
      <p:pic>
        <p:nvPicPr>
          <p:cNvPr id="45073" name="Picture 69" descr="restgasanalys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4667250"/>
            <a:ext cx="26955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4" name="Text Box 70"/>
          <p:cNvSpPr txBox="1">
            <a:spLocks noChangeArrowheads="1"/>
          </p:cNvSpPr>
          <p:nvPr/>
        </p:nvSpPr>
        <p:spPr bwMode="auto">
          <a:xfrm>
            <a:off x="5715000" y="5956300"/>
            <a:ext cx="328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800"/>
              <a:t>(Aus: </a:t>
            </a:r>
          </a:p>
          <a:p>
            <a:r>
              <a:rPr lang="de-DE" altLang="de-DE" sz="800"/>
              <a:t>www.hiden.de/quadrupol-massenspektrometer-fuer-restgasanalyse/)</a:t>
            </a:r>
          </a:p>
        </p:txBody>
      </p:sp>
    </p:spTree>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21" name="Picture 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61" y="844407"/>
            <a:ext cx="7410735" cy="549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813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2C62C95-E91A-4FF1-89CC-2885D2211A29}" type="slidenum">
              <a:rPr lang="en-US" altLang="de-DE" sz="1400"/>
              <a:pPr/>
              <a:t>27</a:t>
            </a:fld>
            <a:endParaRPr lang="en-US" altLang="de-DE" sz="1400"/>
          </a:p>
        </p:txBody>
      </p:sp>
      <p:sp>
        <p:nvSpPr>
          <p:cNvPr id="48132"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8133"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8134" name="Rectangle 4"/>
          <p:cNvSpPr>
            <a:spLocks noGrp="1" noChangeArrowheads="1"/>
          </p:cNvSpPr>
          <p:nvPr>
            <p:ph type="title"/>
          </p:nvPr>
        </p:nvSpPr>
        <p:spPr bwMode="auto">
          <a:xfrm>
            <a:off x="-100013" y="0"/>
            <a:ext cx="8382001" cy="585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a:t>
            </a:r>
            <a:r>
              <a:rPr lang="de-DE" altLang="de-DE" sz="2400" b="1" dirty="0" smtClean="0">
                <a:solidFill>
                  <a:schemeClr val="tx1"/>
                </a:solidFill>
                <a:latin typeface="Arial" charset="0"/>
              </a:rPr>
              <a:t> </a:t>
            </a:r>
            <a:br>
              <a:rPr lang="de-DE" altLang="de-DE" sz="2400" b="1" dirty="0" smtClean="0">
                <a:solidFill>
                  <a:schemeClr val="tx1"/>
                </a:solidFill>
                <a:latin typeface="Arial" charset="0"/>
              </a:rPr>
            </a:br>
            <a:r>
              <a:rPr lang="de-DE" altLang="de-DE" sz="2000" b="1" dirty="0" smtClean="0">
                <a:solidFill>
                  <a:srgbClr val="FF3300"/>
                </a:solidFill>
                <a:latin typeface="Arial" charset="0"/>
              </a:rPr>
              <a:t>Restgaszusammensetzung</a:t>
            </a:r>
            <a:endParaRPr lang="de-DE" altLang="de-DE" sz="2000" b="1" dirty="0" smtClean="0">
              <a:solidFill>
                <a:srgbClr val="FF3300"/>
              </a:solidFill>
              <a:latin typeface="Arial" charset="0"/>
            </a:endParaRPr>
          </a:p>
        </p:txBody>
      </p:sp>
    </p:spTree>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46083"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6C22E91-5715-40E1-B339-62A41CE2DE94}" type="slidenum">
              <a:rPr lang="en-US" altLang="de-DE" sz="1400"/>
              <a:pPr/>
              <a:t>28</a:t>
            </a:fld>
            <a:endParaRPr lang="en-US" altLang="de-DE" sz="1400"/>
          </a:p>
        </p:txBody>
      </p:sp>
      <p:sp>
        <p:nvSpPr>
          <p:cNvPr id="46084"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6085"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46086" name="Rectangle 4"/>
          <p:cNvSpPr>
            <a:spLocks noGrp="1" noChangeArrowheads="1"/>
          </p:cNvSpPr>
          <p:nvPr>
            <p:ph type="title"/>
          </p:nvPr>
        </p:nvSpPr>
        <p:spPr bwMode="auto">
          <a:xfrm>
            <a:off x="25400" y="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a:latin typeface="Arial" charset="0"/>
              </a:rPr>
              <a:t>4</a:t>
            </a:r>
            <a:r>
              <a:rPr lang="de-DE" altLang="de-DE" sz="2400" b="1" dirty="0" smtClean="0">
                <a:latin typeface="Arial" charset="0"/>
              </a:rPr>
              <a:t>. </a:t>
            </a:r>
            <a:r>
              <a:rPr lang="de-DE" altLang="de-DE" sz="2400" b="1" dirty="0" smtClean="0">
                <a:latin typeface="Arial" charset="0"/>
              </a:rPr>
              <a:t>Vakuumdiagnose</a:t>
            </a:r>
            <a:r>
              <a:rPr lang="de-DE" altLang="de-DE" sz="2400" b="1" dirty="0" smtClean="0">
                <a:solidFill>
                  <a:schemeClr val="tx1"/>
                </a:solidFill>
                <a:latin typeface="Arial" charset="0"/>
              </a:rPr>
              <a:t> </a:t>
            </a:r>
            <a:br>
              <a:rPr lang="de-DE" altLang="de-DE" sz="2400" b="1" dirty="0" smtClean="0">
                <a:solidFill>
                  <a:schemeClr val="tx1"/>
                </a:solidFill>
                <a:latin typeface="Arial" charset="0"/>
              </a:rPr>
            </a:br>
            <a:r>
              <a:rPr lang="de-DE" altLang="de-DE" sz="2000" b="1" dirty="0" smtClean="0">
                <a:solidFill>
                  <a:srgbClr val="FF3300"/>
                </a:solidFill>
                <a:latin typeface="Arial" charset="0"/>
              </a:rPr>
              <a:t>Partialdruckmessung</a:t>
            </a:r>
            <a:endParaRPr lang="de-DE" altLang="de-DE" sz="2000" b="1" dirty="0" smtClean="0">
              <a:solidFill>
                <a:srgbClr val="FF3300"/>
              </a:solidFill>
              <a:latin typeface="Arial" charset="0"/>
            </a:endParaRPr>
          </a:p>
        </p:txBody>
      </p:sp>
      <p:graphicFrame>
        <p:nvGraphicFramePr>
          <p:cNvPr id="46088" name="Object 6"/>
          <p:cNvGraphicFramePr>
            <a:graphicFrameLocks noChangeAspect="1"/>
          </p:cNvGraphicFramePr>
          <p:nvPr>
            <p:extLst>
              <p:ext uri="{D42A27DB-BD31-4B8C-83A1-F6EECF244321}">
                <p14:modId xmlns:p14="http://schemas.microsoft.com/office/powerpoint/2010/main" val="2895273186"/>
              </p:ext>
            </p:extLst>
          </p:nvPr>
        </p:nvGraphicFramePr>
        <p:xfrm>
          <a:off x="1023012" y="860216"/>
          <a:ext cx="7861110" cy="5575255"/>
        </p:xfrm>
        <a:graphic>
          <a:graphicData uri="http://schemas.openxmlformats.org/presentationml/2006/ole">
            <mc:AlternateContent xmlns:mc="http://schemas.openxmlformats.org/markup-compatibility/2006">
              <mc:Choice xmlns:v="urn:schemas-microsoft-com:vml" Requires="v">
                <p:oleObj spid="_x0000_s46187" name="Graph" r:id="rId3" imgW="4321454" imgH="3064459" progId="Origin50.Graph">
                  <p:embed/>
                </p:oleObj>
              </mc:Choice>
              <mc:Fallback>
                <p:oleObj name="Graph" r:id="rId3" imgW="4321454" imgH="3064459" progId="Origin50.Graph">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012" y="860216"/>
                        <a:ext cx="7861110" cy="5575255"/>
                      </a:xfrm>
                      <a:prstGeom prst="rect">
                        <a:avLst/>
                      </a:prstGeom>
                      <a:noFill/>
                      <a:ln>
                        <a:noFill/>
                      </a:ln>
                      <a:effectLst/>
                      <a:extLst/>
                    </p:spPr>
                  </p:pic>
                </p:oleObj>
              </mc:Fallback>
            </mc:AlternateContent>
          </a:graphicData>
        </a:graphic>
      </p:graphicFrame>
      <p:sp>
        <p:nvSpPr>
          <p:cNvPr id="46089" name="AutoShape 7"/>
          <p:cNvSpPr>
            <a:spLocks/>
          </p:cNvSpPr>
          <p:nvPr/>
        </p:nvSpPr>
        <p:spPr bwMode="auto">
          <a:xfrm>
            <a:off x="152400" y="5715000"/>
            <a:ext cx="1905000" cy="457200"/>
          </a:xfrm>
          <a:prstGeom prst="borderCallout1">
            <a:avLst>
              <a:gd name="adj1" fmla="val 25000"/>
              <a:gd name="adj2" fmla="val 104000"/>
              <a:gd name="adj3" fmla="val -664884"/>
              <a:gd name="adj4" fmla="val 240810"/>
            </a:avLst>
          </a:prstGeom>
          <a:solidFill>
            <a:srgbClr val="FFFF99"/>
          </a:soli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Auftreten Leck in Quadrupolkammer</a:t>
            </a:r>
          </a:p>
        </p:txBody>
      </p:sp>
      <p:sp>
        <p:nvSpPr>
          <p:cNvPr id="46090" name="AutoShape 8"/>
          <p:cNvSpPr>
            <a:spLocks/>
          </p:cNvSpPr>
          <p:nvPr/>
        </p:nvSpPr>
        <p:spPr bwMode="auto">
          <a:xfrm>
            <a:off x="0" y="1569801"/>
            <a:ext cx="1600200" cy="649288"/>
          </a:xfrm>
          <a:prstGeom prst="borderCallout1">
            <a:avLst>
              <a:gd name="adj1" fmla="val 61368"/>
              <a:gd name="adj2" fmla="val 103058"/>
              <a:gd name="adj3" fmla="val 21260"/>
              <a:gd name="adj4" fmla="val 159991"/>
            </a:avLst>
          </a:prstGeom>
          <a:solidFill>
            <a:srgbClr val="FFFF99"/>
          </a:soli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Erreichen der Maximaltemperatur (180°C)</a:t>
            </a:r>
          </a:p>
        </p:txBody>
      </p:sp>
      <p:sp>
        <p:nvSpPr>
          <p:cNvPr id="46091" name="Rectangle 9"/>
          <p:cNvSpPr>
            <a:spLocks noChangeArrowheads="1"/>
          </p:cNvSpPr>
          <p:nvPr/>
        </p:nvSpPr>
        <p:spPr bwMode="auto">
          <a:xfrm>
            <a:off x="2470259" y="1177330"/>
            <a:ext cx="4873625" cy="2969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46087" name="Text Box 5"/>
          <p:cNvSpPr txBox="1">
            <a:spLocks noChangeArrowheads="1"/>
          </p:cNvSpPr>
          <p:nvPr/>
        </p:nvSpPr>
        <p:spPr bwMode="auto">
          <a:xfrm>
            <a:off x="327552" y="938344"/>
            <a:ext cx="8325134" cy="30777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1400" b="1" dirty="0" smtClean="0"/>
              <a:t>Massenspektrum </a:t>
            </a:r>
            <a:r>
              <a:rPr lang="de-DE" altLang="de-DE" sz="1400" b="1" dirty="0"/>
              <a:t>in </a:t>
            </a:r>
            <a:r>
              <a:rPr lang="de-DE" altLang="de-DE" sz="1400" b="1" dirty="0" err="1"/>
              <a:t>Anpumpkammer</a:t>
            </a:r>
            <a:r>
              <a:rPr lang="de-DE" altLang="de-DE" sz="1400" b="1" dirty="0"/>
              <a:t> während des </a:t>
            </a:r>
            <a:r>
              <a:rPr lang="de-DE" altLang="de-DE" sz="1400" b="1" dirty="0" smtClean="0"/>
              <a:t>Ausheizzyklus (</a:t>
            </a:r>
            <a:r>
              <a:rPr lang="de-DE" altLang="de-DE" sz="1400" b="1" dirty="0" err="1" smtClean="0"/>
              <a:t>Shutdown</a:t>
            </a:r>
            <a:r>
              <a:rPr lang="de-DE" altLang="de-DE" sz="1400" b="1" dirty="0" smtClean="0"/>
              <a:t> SIS18, März 2007)</a:t>
            </a:r>
          </a:p>
        </p:txBody>
      </p:sp>
    </p:spTree>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ußzeilenplatzhalter 2"/>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4339" name="Foliennummernplatzhalter 3"/>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A582844-EF91-4F30-B559-856B87739A9E}" type="slidenum">
              <a:rPr lang="en-US" altLang="de-DE" sz="1400"/>
              <a:pPr/>
              <a:t>29</a:t>
            </a:fld>
            <a:endParaRPr lang="en-US" altLang="de-DE" sz="1400"/>
          </a:p>
        </p:txBody>
      </p:sp>
      <p:sp>
        <p:nvSpPr>
          <p:cNvPr id="14340" name="Text Box 4"/>
          <p:cNvSpPr txBox="1">
            <a:spLocks noChangeArrowheads="1"/>
          </p:cNvSpPr>
          <p:nvPr/>
        </p:nvSpPr>
        <p:spPr bwMode="auto">
          <a:xfrm>
            <a:off x="439738" y="1339850"/>
            <a:ext cx="842645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 typeface="Wingdings" pitchFamily="2" charset="2"/>
              <a:buChar char="Ø"/>
            </a:pPr>
            <a:r>
              <a:rPr lang="de-DE" altLang="de-DE" sz="1600" dirty="0"/>
              <a:t>Ionen stoßen mit einer gewissen Wahrscheinlichkeit bei ihrem Weg durch den Beschleuniger mit Restgasatomen/-molekülen zusammen. </a:t>
            </a:r>
          </a:p>
          <a:p>
            <a:pPr>
              <a:buFont typeface="Wingdings" pitchFamily="2" charset="2"/>
              <a:buChar char="Ø"/>
            </a:pPr>
            <a:r>
              <a:rPr lang="de-DE" altLang="de-DE" sz="1600" dirty="0"/>
              <a:t>Dadurch werden sie abgelenkt (Coulomb-Streuung) oder werden umgeladen (Elektroneneinfang oder Ionisation). </a:t>
            </a:r>
          </a:p>
          <a:p>
            <a:pPr>
              <a:buFont typeface="Wingdings" pitchFamily="2" charset="2"/>
              <a:buChar char="Ø"/>
            </a:pPr>
            <a:r>
              <a:rPr lang="de-DE" altLang="de-DE" sz="1600" dirty="0"/>
              <a:t>Die Ionen werden in den Dipolen abhängig vom Verhältnis Masse zu Ladung (m/q) </a:t>
            </a:r>
            <a:r>
              <a:rPr lang="de-DE" altLang="de-DE" sz="1600" dirty="0" smtClean="0"/>
              <a:t>ab</a:t>
            </a:r>
            <a:r>
              <a:rPr lang="de-DE" altLang="de-DE" sz="1600" dirty="0" smtClean="0"/>
              <a:t>gelenkt</a:t>
            </a:r>
            <a:r>
              <a:rPr lang="de-DE" altLang="de-DE" sz="1600" dirty="0"/>
              <a:t>. </a:t>
            </a:r>
          </a:p>
          <a:p>
            <a:pPr>
              <a:buFont typeface="Wingdings" pitchFamily="2" charset="2"/>
              <a:buChar char="Ø"/>
            </a:pPr>
            <a:r>
              <a:rPr lang="de-DE" altLang="de-DE" sz="1600" dirty="0"/>
              <a:t>Somit verlassen umgeladene Ionen ihre </a:t>
            </a:r>
            <a:r>
              <a:rPr lang="de-DE" altLang="de-DE" sz="1600" dirty="0" err="1"/>
              <a:t>Sollbahn</a:t>
            </a:r>
            <a:r>
              <a:rPr lang="de-DE" altLang="de-DE" sz="1600" dirty="0"/>
              <a:t> und treffen auf die Wand der Vakuumkammer. </a:t>
            </a:r>
          </a:p>
          <a:p>
            <a:pPr>
              <a:buFont typeface="Wingdings" pitchFamily="2" charset="2"/>
              <a:buChar char="Ø"/>
            </a:pPr>
            <a:r>
              <a:rPr lang="de-DE" altLang="de-DE" sz="1600" dirty="0"/>
              <a:t>Je länger der Weg ist, den die Ionen zurücklegen und je mehr Restgasatome noch im Vakuum sind, um so mehr Ionen werden umgeladen:</a:t>
            </a:r>
          </a:p>
        </p:txBody>
      </p:sp>
      <p:graphicFrame>
        <p:nvGraphicFramePr>
          <p:cNvPr id="14341" name="Object 5"/>
          <p:cNvGraphicFramePr>
            <a:graphicFrameLocks noGrp="1" noChangeAspect="1"/>
          </p:cNvGraphicFramePr>
          <p:nvPr>
            <p:ph/>
          </p:nvPr>
        </p:nvGraphicFramePr>
        <p:xfrm>
          <a:off x="2324100" y="4148138"/>
          <a:ext cx="3754438" cy="808037"/>
        </p:xfrm>
        <a:graphic>
          <a:graphicData uri="http://schemas.openxmlformats.org/presentationml/2006/ole">
            <mc:AlternateContent xmlns:mc="http://schemas.openxmlformats.org/markup-compatibility/2006">
              <mc:Choice xmlns:v="urn:schemas-microsoft-com:vml" Requires="v">
                <p:oleObj spid="_x0000_s14440" name="Equation" r:id="rId3" imgW="1002865" imgH="215806" progId="Equation.3">
                  <p:embed/>
                </p:oleObj>
              </mc:Choice>
              <mc:Fallback>
                <p:oleObj name="Equation" r:id="rId3" imgW="1002865" imgH="215806" progId="Equation.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4148138"/>
                        <a:ext cx="3754438" cy="808037"/>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2" name="Text Box 7"/>
          <p:cNvSpPr txBox="1">
            <a:spLocks noChangeArrowheads="1"/>
          </p:cNvSpPr>
          <p:nvPr/>
        </p:nvSpPr>
        <p:spPr bwMode="auto">
          <a:xfrm>
            <a:off x="1736725" y="5002213"/>
            <a:ext cx="5086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i="1">
                <a:latin typeface="Symbol" pitchFamily="18" charset="2"/>
              </a:rPr>
              <a:t>t</a:t>
            </a:r>
            <a:r>
              <a:rPr lang="de-DE" altLang="de-DE" sz="1800" i="1"/>
              <a:t>(E) Lebensdauer</a:t>
            </a:r>
          </a:p>
          <a:p>
            <a:r>
              <a:rPr lang="de-DE" altLang="de-DE" sz="1800" i="1"/>
              <a:t>v</a:t>
            </a:r>
            <a:r>
              <a:rPr lang="de-DE" altLang="de-DE" sz="1800"/>
              <a:t> Ionengeschwindigkeit</a:t>
            </a:r>
          </a:p>
          <a:p>
            <a:r>
              <a:rPr lang="de-DE" altLang="de-DE" sz="1800" i="1"/>
              <a:t>n</a:t>
            </a:r>
            <a:r>
              <a:rPr lang="de-DE" altLang="de-DE" sz="1800" i="1" baseline="-25000"/>
              <a:t>x</a:t>
            </a:r>
            <a:r>
              <a:rPr lang="de-DE" altLang="de-DE" sz="1800"/>
              <a:t> Teilchendichte der Restgasatome/-moleküle x</a:t>
            </a:r>
          </a:p>
          <a:p>
            <a:r>
              <a:rPr lang="de-DE" altLang="de-DE" sz="1800">
                <a:latin typeface="Symbol" pitchFamily="18" charset="2"/>
              </a:rPr>
              <a:t>s</a:t>
            </a:r>
            <a:r>
              <a:rPr lang="de-DE" altLang="de-DE" sz="1800" baseline="-25000"/>
              <a:t>x</a:t>
            </a:r>
            <a:r>
              <a:rPr lang="de-DE" altLang="de-DE" sz="1800"/>
              <a:t>(E) Umladequerschnitt </a:t>
            </a:r>
          </a:p>
        </p:txBody>
      </p:sp>
      <p:sp>
        <p:nvSpPr>
          <p:cNvPr id="14343" name="Text Box 8"/>
          <p:cNvSpPr txBox="1">
            <a:spLocks noChangeArrowheads="1"/>
          </p:cNvSpPr>
          <p:nvPr/>
        </p:nvSpPr>
        <p:spPr bwMode="auto">
          <a:xfrm>
            <a:off x="632783" y="0"/>
            <a:ext cx="71688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ea typeface="ＭＳ Ｐゴシック" pitchFamily="-80" charset="-128"/>
              </a:rPr>
              <a:t>5</a:t>
            </a:r>
            <a:r>
              <a:rPr lang="de-DE" altLang="de-DE" b="1" dirty="0" smtClean="0">
                <a:ea typeface="ＭＳ Ｐゴシック" pitchFamily="-80" charset="-128"/>
              </a:rPr>
              <a:t>. </a:t>
            </a:r>
            <a:r>
              <a:rPr lang="de-DE" altLang="de-DE" b="1" dirty="0">
                <a:ea typeface="ＭＳ Ｐゴシック" pitchFamily="-80" charset="-128"/>
              </a:rPr>
              <a:t>Vakuum in Beschleunigern</a:t>
            </a:r>
          </a:p>
          <a:p>
            <a:pPr algn="ctr"/>
            <a:r>
              <a:rPr lang="de-DE" altLang="de-DE" b="1" dirty="0">
                <a:solidFill>
                  <a:srgbClr val="FF3300"/>
                </a:solidFill>
                <a:ea typeface="ＭＳ Ｐゴシック" pitchFamily="-80" charset="-128"/>
              </a:rPr>
              <a:t>Wofür brauchen wir Vakuum im Beschleuniger?</a:t>
            </a:r>
          </a:p>
        </p:txBody>
      </p:sp>
      <p:sp>
        <p:nvSpPr>
          <p:cNvPr id="14344" name="Text Box 9"/>
          <p:cNvSpPr txBox="1">
            <a:spLocks noChangeArrowheads="1"/>
          </p:cNvSpPr>
          <p:nvPr/>
        </p:nvSpPr>
        <p:spPr bwMode="auto">
          <a:xfrm>
            <a:off x="412750" y="877888"/>
            <a:ext cx="84439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b="1">
                <a:solidFill>
                  <a:srgbClr val="FF3300"/>
                </a:solidFill>
              </a:rPr>
              <a:t>Ziel: Möglichst viele Ionen für die Experimente zur Verfügung stellen</a:t>
            </a:r>
          </a:p>
        </p:txBody>
      </p:sp>
    </p:spTree>
  </p:cSld>
  <p:clrMapOvr>
    <a:masterClrMapping/>
  </p:clrMapOvr>
  <p:transition spd="slow"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5123"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40ADD56-588A-49B7-A278-9CEC53600F18}" type="slidenum">
              <a:rPr lang="en-US" altLang="de-DE" sz="1400"/>
              <a:pPr/>
              <a:t>3</a:t>
            </a:fld>
            <a:endParaRPr lang="en-US" altLang="de-DE" sz="1400"/>
          </a:p>
        </p:txBody>
      </p:sp>
      <p:sp>
        <p:nvSpPr>
          <p:cNvPr id="5124" name="Text Box 70"/>
          <p:cNvSpPr txBox="1">
            <a:spLocks noChangeArrowheads="1"/>
          </p:cNvSpPr>
          <p:nvPr/>
        </p:nvSpPr>
        <p:spPr bwMode="auto">
          <a:xfrm>
            <a:off x="1143000" y="-14288"/>
            <a:ext cx="5715000" cy="822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a:t>1. Einführung, Übersicht</a:t>
            </a:r>
          </a:p>
          <a:p>
            <a:pPr algn="ctr"/>
            <a:r>
              <a:rPr lang="de-DE" altLang="de-DE" b="1">
                <a:solidFill>
                  <a:srgbClr val="FF3300"/>
                </a:solidFill>
              </a:rPr>
              <a:t>Definition Vakuum</a:t>
            </a:r>
          </a:p>
        </p:txBody>
      </p:sp>
      <p:sp>
        <p:nvSpPr>
          <p:cNvPr id="5125" name="Text Box 71"/>
          <p:cNvSpPr txBox="1">
            <a:spLocks noChangeArrowheads="1"/>
          </p:cNvSpPr>
          <p:nvPr/>
        </p:nvSpPr>
        <p:spPr bwMode="auto">
          <a:xfrm>
            <a:off x="873125" y="1157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5126" name="Text Box 74"/>
          <p:cNvSpPr txBox="1">
            <a:spLocks noChangeArrowheads="1"/>
          </p:cNvSpPr>
          <p:nvPr/>
        </p:nvSpPr>
        <p:spPr bwMode="auto">
          <a:xfrm>
            <a:off x="80963" y="850900"/>
            <a:ext cx="892016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t>Vakuum, vom lateinischen </a:t>
            </a:r>
            <a:r>
              <a:rPr lang="de-DE" altLang="de-DE" sz="2000">
                <a:solidFill>
                  <a:srgbClr val="FF3300"/>
                </a:solidFill>
              </a:rPr>
              <a:t>vacuus</a:t>
            </a:r>
            <a:r>
              <a:rPr lang="de-DE" altLang="de-DE" sz="2000"/>
              <a:t> (leer)</a:t>
            </a:r>
          </a:p>
          <a:p>
            <a:endParaRPr lang="de-DE" altLang="de-DE" sz="2000"/>
          </a:p>
          <a:p>
            <a:r>
              <a:rPr lang="de-DE" altLang="de-DE" sz="2000">
                <a:solidFill>
                  <a:srgbClr val="FF3300"/>
                </a:solidFill>
              </a:rPr>
              <a:t>Umgangssprache:</a:t>
            </a:r>
            <a:r>
              <a:rPr lang="de-DE" altLang="de-DE" sz="2000"/>
              <a:t> weitgehend luftleerer Raum</a:t>
            </a:r>
          </a:p>
          <a:p>
            <a:endParaRPr lang="de-DE" altLang="de-DE" sz="2000"/>
          </a:p>
          <a:p>
            <a:r>
              <a:rPr lang="de-DE" altLang="de-DE" sz="2000">
                <a:solidFill>
                  <a:srgbClr val="FF3300"/>
                </a:solidFill>
              </a:rPr>
              <a:t>Technik und klassische Physik:</a:t>
            </a:r>
            <a:r>
              <a:rPr lang="de-DE" altLang="de-DE" sz="2000"/>
              <a:t> Zustand eines Gases in einem Volumen bei einem Druck, der deutlich geringer ist als der Atmosphärendruck.</a:t>
            </a:r>
          </a:p>
          <a:p>
            <a:endParaRPr lang="de-DE" altLang="de-DE" sz="2000"/>
          </a:p>
          <a:p>
            <a:r>
              <a:rPr lang="de-DE" altLang="de-DE" sz="2000">
                <a:solidFill>
                  <a:srgbClr val="FF3300"/>
                </a:solidFill>
              </a:rPr>
              <a:t>Definition nach DIN:</a:t>
            </a:r>
            <a:r>
              <a:rPr lang="de-DE" altLang="de-DE" sz="2000"/>
              <a:t> „Vakuum heißt der Zustand eines Gases, wenn in einem Behälter der Druck des Gases und damit die Teilchenzahldichte niedriger ist als außerhalb oder wenn der Druck des Gases niedriger ist als 300 mbar, d. h. kleiner als der niedrigste auf der Erdoberfläche vorkommende Atmosphärendruck“</a:t>
            </a:r>
            <a:endParaRPr lang="de-DE" altLang="de-DE" sz="2000" i="1"/>
          </a:p>
          <a:p>
            <a:r>
              <a:rPr lang="de-DE" altLang="de-DE" sz="1200" i="1"/>
              <a:t>(aus: DIN 28400 Teil 1 (Mai 1990): Vakuumtechnik; Benennungen und Definitionen; Allgemeine Benennungen) </a:t>
            </a:r>
          </a:p>
          <a:p>
            <a:endParaRPr lang="de-DE" altLang="de-DE" sz="2000"/>
          </a:p>
          <a:p>
            <a:r>
              <a:rPr lang="de-DE" altLang="de-DE" sz="2000">
                <a:solidFill>
                  <a:srgbClr val="FF3300"/>
                </a:solidFill>
              </a:rPr>
              <a:t>Quantenfeldtheorie:</a:t>
            </a:r>
            <a:r>
              <a:rPr lang="de-DE" altLang="de-DE" sz="2000"/>
              <a:t> dynamische Medium mit chaotischen Vakuumfluktuationen (Quantenvakuum)</a:t>
            </a:r>
            <a:r>
              <a:rPr lang="de-DE" altLang="de-DE" sz="2200"/>
              <a:t> </a:t>
            </a:r>
          </a:p>
          <a:p>
            <a:endParaRPr lang="de-DE" altLang="de-DE" sz="2000"/>
          </a:p>
          <a:p>
            <a:r>
              <a:rPr lang="de-DE" altLang="de-DE" sz="2000">
                <a:solidFill>
                  <a:srgbClr val="FF3300"/>
                </a:solidFill>
              </a:rPr>
              <a:t>Philosophie:</a:t>
            </a:r>
            <a:r>
              <a:rPr lang="de-DE" altLang="de-DE" sz="2000"/>
              <a:t> vollkommen leerer Raum </a:t>
            </a:r>
          </a:p>
        </p:txBody>
      </p:sp>
    </p:spTree>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ußzeilenplatzhalter 2"/>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5363" name="Foliennummernplatzhalter 3"/>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D7C2126-F9D2-4BEC-B544-03A23F4E68DB}" type="slidenum">
              <a:rPr lang="en-US" altLang="de-DE" sz="1400"/>
              <a:pPr/>
              <a:t>30</a:t>
            </a:fld>
            <a:endParaRPr lang="en-US" altLang="de-DE" sz="1400"/>
          </a:p>
        </p:txBody>
      </p:sp>
      <p:sp>
        <p:nvSpPr>
          <p:cNvPr id="15364" name="Text Box 2"/>
          <p:cNvSpPr txBox="1">
            <a:spLocks noChangeArrowheads="1"/>
          </p:cNvSpPr>
          <p:nvPr/>
        </p:nvSpPr>
        <p:spPr bwMode="auto">
          <a:xfrm>
            <a:off x="173038" y="1446213"/>
            <a:ext cx="86614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sz="2000"/>
          </a:p>
          <a:p>
            <a:endParaRPr lang="de-DE" altLang="de-DE" sz="2000"/>
          </a:p>
          <a:p>
            <a:pPr>
              <a:buFont typeface="Wingdings" pitchFamily="2" charset="2"/>
              <a:buChar char="Ø"/>
            </a:pPr>
            <a:r>
              <a:rPr lang="de-DE" altLang="de-DE" sz="2000"/>
              <a:t>Linearbeschleuniger (L=100m) und Strahlführungssysteme (L&lt;400m) in denen die Ionen nur einmal durchgehen, ist ein moderates Vakuum notwendig (p~10</a:t>
            </a:r>
            <a:r>
              <a:rPr lang="de-DE" altLang="de-DE" sz="2000" baseline="30000"/>
              <a:t>-8</a:t>
            </a:r>
            <a:r>
              <a:rPr lang="de-DE" altLang="de-DE" sz="2000"/>
              <a:t> mbar).</a:t>
            </a:r>
          </a:p>
          <a:p>
            <a:pPr>
              <a:buFont typeface="Wingdings" pitchFamily="2" charset="2"/>
              <a:buChar char="Ø"/>
            </a:pPr>
            <a:endParaRPr lang="de-DE" altLang="de-DE" sz="2000"/>
          </a:p>
          <a:p>
            <a:pPr>
              <a:buFont typeface="Wingdings" pitchFamily="2" charset="2"/>
              <a:buChar char="Ø"/>
            </a:pPr>
            <a:endParaRPr lang="de-DE" altLang="de-DE" sz="2000"/>
          </a:p>
          <a:p>
            <a:pPr>
              <a:buFont typeface="Wingdings" pitchFamily="2" charset="2"/>
              <a:buChar char="Ø"/>
            </a:pPr>
            <a:r>
              <a:rPr lang="de-DE" altLang="de-DE" sz="2000"/>
              <a:t>Kreisbeschleunigern und Speicherringen sehr lange Wege, da die Ionen dort mit Umlauffrequenzen von ein paar hundert kHz – einige MHz, umlaufen, wird sehr gutes Vakuum benötigt (&lt;10</a:t>
            </a:r>
            <a:r>
              <a:rPr lang="de-DE" altLang="de-DE" sz="2000" baseline="30000"/>
              <a:t>-11</a:t>
            </a:r>
            <a:r>
              <a:rPr lang="de-DE" altLang="de-DE" sz="2000"/>
              <a:t> mbar)</a:t>
            </a:r>
          </a:p>
        </p:txBody>
      </p:sp>
      <p:sp>
        <p:nvSpPr>
          <p:cNvPr id="15365" name="Text Box 5"/>
          <p:cNvSpPr txBox="1">
            <a:spLocks noChangeArrowheads="1"/>
          </p:cNvSpPr>
          <p:nvPr/>
        </p:nvSpPr>
        <p:spPr bwMode="auto">
          <a:xfrm>
            <a:off x="1903196" y="0"/>
            <a:ext cx="45422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t>5</a:t>
            </a:r>
            <a:r>
              <a:rPr lang="de-DE" altLang="de-DE" b="1" dirty="0" smtClean="0"/>
              <a:t>. </a:t>
            </a:r>
            <a:r>
              <a:rPr lang="de-DE" altLang="de-DE" b="1" dirty="0"/>
              <a:t>Vakuum in Beschleunigern</a:t>
            </a:r>
            <a:r>
              <a:rPr lang="de-DE" altLang="de-DE" dirty="0"/>
              <a:t> </a:t>
            </a:r>
          </a:p>
          <a:p>
            <a:pPr algn="ctr"/>
            <a:r>
              <a:rPr lang="de-DE" altLang="de-DE" b="1" dirty="0">
                <a:solidFill>
                  <a:srgbClr val="FF3300"/>
                </a:solidFill>
                <a:ea typeface="ＭＳ Ｐゴシック" pitchFamily="-80" charset="-128"/>
              </a:rPr>
              <a:t>Vakuumanforderungen</a:t>
            </a:r>
          </a:p>
        </p:txBody>
      </p:sp>
    </p:spTree>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6387"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FF6E77A-6BFC-4590-918C-D70D7FCD29BF}" type="slidenum">
              <a:rPr lang="en-US" altLang="de-DE" sz="1400"/>
              <a:pPr/>
              <a:t>31</a:t>
            </a:fld>
            <a:endParaRPr lang="en-US" altLang="de-DE" sz="1400"/>
          </a:p>
        </p:txBody>
      </p:sp>
      <p:sp>
        <p:nvSpPr>
          <p:cNvPr id="16388" name="Rectangle 2"/>
          <p:cNvSpPr>
            <a:spLocks noGrp="1" noChangeArrowheads="1"/>
          </p:cNvSpPr>
          <p:nvPr>
            <p:ph type="title"/>
          </p:nvPr>
        </p:nvSpPr>
        <p:spPr bwMode="auto">
          <a:xfrm>
            <a:off x="241300" y="30163"/>
            <a:ext cx="8229600" cy="755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3960" tIns="41980" rIns="83960" bIns="41980" numCol="1" anchor="t" anchorCtr="0" compatLnSpc="1">
            <a:prstTxWarp prst="textNoShape">
              <a:avLst/>
            </a:prstTxWarp>
          </a:bodyPr>
          <a:lstStyle/>
          <a:p>
            <a:pPr defTabSz="995363"/>
            <a:r>
              <a:rPr lang="de-DE" altLang="de-DE" sz="2400" b="1" dirty="0" smtClean="0">
                <a:solidFill>
                  <a:schemeClr val="tx1"/>
                </a:solidFill>
                <a:latin typeface="Arial" charset="0"/>
              </a:rPr>
              <a:t>5</a:t>
            </a:r>
            <a:r>
              <a:rPr lang="de-DE" altLang="de-DE" sz="2400" b="1" dirty="0" smtClean="0">
                <a:solidFill>
                  <a:schemeClr val="tx1"/>
                </a:solidFill>
                <a:latin typeface="Arial" charset="0"/>
              </a:rPr>
              <a:t>. </a:t>
            </a:r>
            <a:r>
              <a:rPr lang="de-DE" altLang="de-DE" sz="2400" b="1" dirty="0" smtClean="0">
                <a:solidFill>
                  <a:schemeClr val="tx1"/>
                </a:solidFill>
                <a:latin typeface="Arial" charset="0"/>
              </a:rPr>
              <a:t>Vakuum in Beschleunigern</a:t>
            </a:r>
            <a:r>
              <a:rPr lang="en-US" altLang="de-DE" sz="2400" dirty="0" smtClean="0">
                <a:latin typeface="Arial" charset="0"/>
              </a:rPr>
              <a:t> </a:t>
            </a:r>
            <a:br>
              <a:rPr lang="en-US" altLang="de-DE" sz="2400" dirty="0" smtClean="0">
                <a:latin typeface="Arial" charset="0"/>
              </a:rPr>
            </a:br>
            <a:r>
              <a:rPr lang="en-US" altLang="de-DE" sz="2400" b="1" dirty="0" smtClean="0">
                <a:solidFill>
                  <a:srgbClr val="FF3300"/>
                </a:solidFill>
                <a:latin typeface="Arial" charset="0"/>
              </a:rPr>
              <a:t>GSI &amp; FAIR </a:t>
            </a:r>
            <a:r>
              <a:rPr lang="en-US" altLang="de-DE" sz="2400" b="1" dirty="0" err="1" smtClean="0">
                <a:solidFill>
                  <a:srgbClr val="FF3300"/>
                </a:solidFill>
                <a:latin typeface="Arial" charset="0"/>
              </a:rPr>
              <a:t>Vakuumanforderungen</a:t>
            </a:r>
            <a:endParaRPr lang="en-US" altLang="de-DE" sz="2400" b="1" dirty="0" smtClean="0">
              <a:solidFill>
                <a:srgbClr val="FF3300"/>
              </a:solidFill>
              <a:latin typeface="Arial" charset="0"/>
            </a:endParaRPr>
          </a:p>
        </p:txBody>
      </p:sp>
      <p:pic>
        <p:nvPicPr>
          <p:cNvPr id="16389" name="Picture 3" descr="FAIR Trans_Hinkelman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838" y="1787525"/>
            <a:ext cx="596265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4"/>
          <p:cNvSpPr txBox="1">
            <a:spLocks noChangeArrowheads="1"/>
          </p:cNvSpPr>
          <p:nvPr/>
        </p:nvSpPr>
        <p:spPr bwMode="auto">
          <a:xfrm>
            <a:off x="7027863" y="2195513"/>
            <a:ext cx="992187"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solidFill>
                  <a:schemeClr val="accent2"/>
                </a:solidFill>
              </a:rPr>
              <a:t>SIS100/300</a:t>
            </a:r>
          </a:p>
          <a:p>
            <a:r>
              <a:rPr lang="en-US" altLang="de-DE" sz="1200" b="1">
                <a:solidFill>
                  <a:srgbClr val="FF3300"/>
                </a:solidFill>
              </a:rPr>
              <a:t>p</a:t>
            </a:r>
            <a:r>
              <a:rPr lang="en-US" altLang="de-DE" sz="1200" b="1">
                <a:solidFill>
                  <a:srgbClr val="FF3300"/>
                </a:solidFill>
                <a:cs typeface="Arial" charset="0"/>
              </a:rPr>
              <a:t>≈5·10</a:t>
            </a:r>
            <a:r>
              <a:rPr lang="en-US" altLang="de-DE" sz="1200" b="1" baseline="30000">
                <a:solidFill>
                  <a:srgbClr val="FF3300"/>
                </a:solidFill>
                <a:cs typeface="Arial" charset="0"/>
              </a:rPr>
              <a:t>-12</a:t>
            </a:r>
            <a:r>
              <a:rPr lang="en-US" altLang="de-DE" sz="1200" b="1">
                <a:solidFill>
                  <a:srgbClr val="FF3300"/>
                </a:solidFill>
                <a:cs typeface="Arial" charset="0"/>
              </a:rPr>
              <a:t>mbar</a:t>
            </a:r>
          </a:p>
        </p:txBody>
      </p:sp>
      <p:sp>
        <p:nvSpPr>
          <p:cNvPr id="16391" name="Text Box 5"/>
          <p:cNvSpPr txBox="1">
            <a:spLocks noChangeArrowheads="1"/>
          </p:cNvSpPr>
          <p:nvPr/>
        </p:nvSpPr>
        <p:spPr bwMode="auto">
          <a:xfrm>
            <a:off x="3795713" y="2801938"/>
            <a:ext cx="681037"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UNILAC</a:t>
            </a:r>
          </a:p>
          <a:p>
            <a:r>
              <a:rPr lang="en-US" altLang="de-DE" sz="1000" b="1"/>
              <a:t>p=10</a:t>
            </a:r>
            <a:r>
              <a:rPr lang="en-US" altLang="de-DE" sz="1000" b="1" baseline="30000"/>
              <a:t>-7</a:t>
            </a:r>
            <a:r>
              <a:rPr lang="en-US" altLang="de-DE" sz="1000" b="1"/>
              <a:t>mbar</a:t>
            </a:r>
          </a:p>
        </p:txBody>
      </p:sp>
      <p:sp>
        <p:nvSpPr>
          <p:cNvPr id="16392" name="Text Box 6"/>
          <p:cNvSpPr txBox="1">
            <a:spLocks noChangeArrowheads="1"/>
          </p:cNvSpPr>
          <p:nvPr/>
        </p:nvSpPr>
        <p:spPr bwMode="auto">
          <a:xfrm>
            <a:off x="4929188" y="3078163"/>
            <a:ext cx="7302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SIS18</a:t>
            </a:r>
          </a:p>
          <a:p>
            <a:r>
              <a:rPr lang="en-US" altLang="de-DE" sz="1000" b="1">
                <a:solidFill>
                  <a:srgbClr val="FF3300"/>
                </a:solidFill>
              </a:rPr>
              <a:t>p&lt;10</a:t>
            </a:r>
            <a:r>
              <a:rPr lang="en-US" altLang="de-DE" sz="1000" b="1" baseline="30000">
                <a:solidFill>
                  <a:srgbClr val="FF3300"/>
                </a:solidFill>
              </a:rPr>
              <a:t>-11</a:t>
            </a:r>
            <a:r>
              <a:rPr lang="en-US" altLang="de-DE" sz="1000" b="1">
                <a:solidFill>
                  <a:srgbClr val="FF3300"/>
                </a:solidFill>
              </a:rPr>
              <a:t>mbar</a:t>
            </a:r>
          </a:p>
        </p:txBody>
      </p:sp>
      <p:sp>
        <p:nvSpPr>
          <p:cNvPr id="16393" name="Text Box 7"/>
          <p:cNvSpPr txBox="1">
            <a:spLocks noChangeArrowheads="1"/>
          </p:cNvSpPr>
          <p:nvPr/>
        </p:nvSpPr>
        <p:spPr bwMode="auto">
          <a:xfrm>
            <a:off x="4386263" y="2287588"/>
            <a:ext cx="681037"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p-LINAC</a:t>
            </a:r>
          </a:p>
          <a:p>
            <a:r>
              <a:rPr lang="en-US" altLang="de-DE" sz="1000" b="1"/>
              <a:t>p=10</a:t>
            </a:r>
            <a:r>
              <a:rPr lang="en-US" altLang="de-DE" sz="1000" b="1" baseline="30000"/>
              <a:t>-8</a:t>
            </a:r>
            <a:r>
              <a:rPr lang="en-US" altLang="de-DE" sz="1000" b="1"/>
              <a:t>mbar</a:t>
            </a:r>
          </a:p>
        </p:txBody>
      </p:sp>
      <p:sp>
        <p:nvSpPr>
          <p:cNvPr id="16394" name="Text Box 8"/>
          <p:cNvSpPr txBox="1">
            <a:spLocks noChangeArrowheads="1"/>
          </p:cNvSpPr>
          <p:nvPr/>
        </p:nvSpPr>
        <p:spPr bwMode="auto">
          <a:xfrm>
            <a:off x="7339013" y="3421063"/>
            <a:ext cx="3460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solidFill>
                  <a:schemeClr val="folHlink"/>
                </a:solidFill>
              </a:rPr>
              <a:t>CBM</a:t>
            </a:r>
          </a:p>
        </p:txBody>
      </p:sp>
      <p:sp>
        <p:nvSpPr>
          <p:cNvPr id="16395" name="Text Box 9"/>
          <p:cNvSpPr txBox="1">
            <a:spLocks noChangeArrowheads="1"/>
          </p:cNvSpPr>
          <p:nvPr/>
        </p:nvSpPr>
        <p:spPr bwMode="auto">
          <a:xfrm>
            <a:off x="5329238" y="3602038"/>
            <a:ext cx="730250"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    HESR</a:t>
            </a:r>
          </a:p>
          <a:p>
            <a:r>
              <a:rPr lang="en-US" altLang="de-DE" sz="1000" b="1">
                <a:solidFill>
                  <a:srgbClr val="FF3300"/>
                </a:solidFill>
              </a:rPr>
              <a:t>p&lt;10</a:t>
            </a:r>
            <a:r>
              <a:rPr lang="en-US" altLang="de-DE" sz="1000" b="1" baseline="30000">
                <a:solidFill>
                  <a:srgbClr val="FF3300"/>
                </a:solidFill>
              </a:rPr>
              <a:t>-10</a:t>
            </a:r>
            <a:r>
              <a:rPr lang="en-US" altLang="de-DE" sz="1000" b="1">
                <a:solidFill>
                  <a:srgbClr val="FF3300"/>
                </a:solidFill>
              </a:rPr>
              <a:t>mbar</a:t>
            </a:r>
          </a:p>
        </p:txBody>
      </p:sp>
      <p:sp>
        <p:nvSpPr>
          <p:cNvPr id="16396" name="Text Box 13"/>
          <p:cNvSpPr txBox="1">
            <a:spLocks noChangeArrowheads="1"/>
          </p:cNvSpPr>
          <p:nvPr/>
        </p:nvSpPr>
        <p:spPr bwMode="auto">
          <a:xfrm>
            <a:off x="7072313" y="4192588"/>
            <a:ext cx="190817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solidFill>
                  <a:schemeClr val="accent2"/>
                </a:solidFill>
              </a:rPr>
              <a:t>Super-FRS</a:t>
            </a:r>
            <a:r>
              <a:rPr lang="en-US" altLang="de-DE" sz="1200" b="1"/>
              <a:t>, </a:t>
            </a:r>
            <a:r>
              <a:rPr lang="en-US" altLang="de-DE" sz="1000" b="1"/>
              <a:t>p</a:t>
            </a:r>
            <a:r>
              <a:rPr lang="en-US" altLang="de-DE" sz="1000" b="1">
                <a:cs typeface="Arial" charset="0"/>
              </a:rPr>
              <a:t>≈10</a:t>
            </a:r>
            <a:r>
              <a:rPr lang="en-US" altLang="de-DE" sz="1000" b="1" baseline="30000">
                <a:cs typeface="Arial" charset="0"/>
              </a:rPr>
              <a:t>-6</a:t>
            </a:r>
            <a:r>
              <a:rPr lang="en-US" altLang="de-DE" sz="1000" b="1">
                <a:cs typeface="Arial" charset="0"/>
              </a:rPr>
              <a:t> – 10</a:t>
            </a:r>
            <a:r>
              <a:rPr lang="en-US" altLang="de-DE" sz="1000" b="1" baseline="30000">
                <a:cs typeface="Arial" charset="0"/>
              </a:rPr>
              <a:t>-8</a:t>
            </a:r>
            <a:r>
              <a:rPr lang="en-US" altLang="de-DE" sz="1000" b="1">
                <a:cs typeface="Arial" charset="0"/>
              </a:rPr>
              <a:t>mbar</a:t>
            </a:r>
          </a:p>
        </p:txBody>
      </p:sp>
      <p:sp>
        <p:nvSpPr>
          <p:cNvPr id="16397" name="Text Box 14"/>
          <p:cNvSpPr txBox="1">
            <a:spLocks noChangeArrowheads="1"/>
          </p:cNvSpPr>
          <p:nvPr/>
        </p:nvSpPr>
        <p:spPr bwMode="auto">
          <a:xfrm>
            <a:off x="7262813" y="3665538"/>
            <a:ext cx="109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t>Rare Isotope</a:t>
            </a:r>
          </a:p>
          <a:p>
            <a:r>
              <a:rPr lang="en-US" altLang="de-DE" sz="1000" b="1"/>
              <a:t>Production Target</a:t>
            </a:r>
          </a:p>
        </p:txBody>
      </p:sp>
      <p:sp>
        <p:nvSpPr>
          <p:cNvPr id="16398" name="Text Box 15"/>
          <p:cNvSpPr txBox="1">
            <a:spLocks noChangeArrowheads="1"/>
          </p:cNvSpPr>
          <p:nvPr/>
        </p:nvSpPr>
        <p:spPr bwMode="auto">
          <a:xfrm>
            <a:off x="7288213" y="4452938"/>
            <a:ext cx="109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t>Antiproton</a:t>
            </a:r>
          </a:p>
          <a:p>
            <a:r>
              <a:rPr lang="en-US" altLang="de-DE" sz="1000" b="1"/>
              <a:t>Production Target</a:t>
            </a:r>
          </a:p>
        </p:txBody>
      </p:sp>
      <p:sp>
        <p:nvSpPr>
          <p:cNvPr id="16399" name="Line 16"/>
          <p:cNvSpPr>
            <a:spLocks noChangeShapeType="1"/>
          </p:cNvSpPr>
          <p:nvPr/>
        </p:nvSpPr>
        <p:spPr bwMode="auto">
          <a:xfrm flipH="1" flipV="1">
            <a:off x="6310313" y="4524375"/>
            <a:ext cx="9525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0" name="Line 17"/>
          <p:cNvSpPr>
            <a:spLocks noChangeShapeType="1"/>
          </p:cNvSpPr>
          <p:nvPr/>
        </p:nvSpPr>
        <p:spPr bwMode="auto">
          <a:xfrm flipH="1" flipV="1">
            <a:off x="7034213" y="3771900"/>
            <a:ext cx="228600" cy="28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1" name="Text Box 18"/>
          <p:cNvSpPr txBox="1">
            <a:spLocks noChangeArrowheads="1"/>
          </p:cNvSpPr>
          <p:nvPr/>
        </p:nvSpPr>
        <p:spPr bwMode="auto">
          <a:xfrm>
            <a:off x="6278563" y="5300663"/>
            <a:ext cx="1762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t>ER</a:t>
            </a:r>
          </a:p>
        </p:txBody>
      </p:sp>
      <p:sp>
        <p:nvSpPr>
          <p:cNvPr id="16402" name="Text Box 19"/>
          <p:cNvSpPr txBox="1">
            <a:spLocks noChangeArrowheads="1"/>
          </p:cNvSpPr>
          <p:nvPr/>
        </p:nvSpPr>
        <p:spPr bwMode="auto">
          <a:xfrm>
            <a:off x="4240213" y="4872038"/>
            <a:ext cx="9525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solidFill>
                  <a:schemeClr val="folHlink"/>
                </a:solidFill>
              </a:rPr>
              <a:t>Plasma Physics</a:t>
            </a:r>
          </a:p>
        </p:txBody>
      </p:sp>
      <p:sp>
        <p:nvSpPr>
          <p:cNvPr id="16403" name="Text Box 20"/>
          <p:cNvSpPr txBox="1">
            <a:spLocks noChangeArrowheads="1"/>
          </p:cNvSpPr>
          <p:nvPr/>
        </p:nvSpPr>
        <p:spPr bwMode="auto">
          <a:xfrm>
            <a:off x="4294188" y="5145088"/>
            <a:ext cx="9413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solidFill>
                  <a:schemeClr val="folHlink"/>
                </a:solidFill>
              </a:rPr>
              <a:t>Atomic Physics</a:t>
            </a:r>
          </a:p>
        </p:txBody>
      </p:sp>
      <p:sp>
        <p:nvSpPr>
          <p:cNvPr id="16404" name="Line 21"/>
          <p:cNvSpPr>
            <a:spLocks noChangeShapeType="1"/>
          </p:cNvSpPr>
          <p:nvPr/>
        </p:nvSpPr>
        <p:spPr bwMode="auto">
          <a:xfrm flipV="1">
            <a:off x="5224463" y="4210050"/>
            <a:ext cx="904875" cy="714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5" name="Line 22"/>
          <p:cNvSpPr>
            <a:spLocks noChangeShapeType="1"/>
          </p:cNvSpPr>
          <p:nvPr/>
        </p:nvSpPr>
        <p:spPr bwMode="auto">
          <a:xfrm flipV="1">
            <a:off x="5243513" y="4438650"/>
            <a:ext cx="971550" cy="73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6" name="Text Box 23"/>
          <p:cNvSpPr txBox="1">
            <a:spLocks noChangeArrowheads="1"/>
          </p:cNvSpPr>
          <p:nvPr/>
        </p:nvSpPr>
        <p:spPr bwMode="auto">
          <a:xfrm>
            <a:off x="5418138" y="4002088"/>
            <a:ext cx="379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solidFill>
                  <a:schemeClr val="folHlink"/>
                </a:solidFill>
              </a:rPr>
              <a:t>Panda</a:t>
            </a:r>
          </a:p>
        </p:txBody>
      </p:sp>
      <p:sp>
        <p:nvSpPr>
          <p:cNvPr id="16407" name="Text Box 24"/>
          <p:cNvSpPr txBox="1">
            <a:spLocks noChangeArrowheads="1"/>
          </p:cNvSpPr>
          <p:nvPr/>
        </p:nvSpPr>
        <p:spPr bwMode="auto">
          <a:xfrm>
            <a:off x="7237413" y="4773613"/>
            <a:ext cx="150653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solidFill>
                  <a:schemeClr val="folHlink"/>
                </a:solidFill>
              </a:rPr>
              <a:t>Low &amp; High-Energy Cave</a:t>
            </a:r>
          </a:p>
        </p:txBody>
      </p:sp>
      <p:sp>
        <p:nvSpPr>
          <p:cNvPr id="16408" name="Line 25"/>
          <p:cNvSpPr>
            <a:spLocks noChangeShapeType="1"/>
          </p:cNvSpPr>
          <p:nvPr/>
        </p:nvSpPr>
        <p:spPr bwMode="auto">
          <a:xfrm flipH="1">
            <a:off x="6862763" y="4838700"/>
            <a:ext cx="342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09" name="Line 26"/>
          <p:cNvSpPr>
            <a:spLocks noChangeShapeType="1"/>
          </p:cNvSpPr>
          <p:nvPr/>
        </p:nvSpPr>
        <p:spPr bwMode="auto">
          <a:xfrm flipH="1">
            <a:off x="6357938" y="4829175"/>
            <a:ext cx="857250" cy="161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10" name="Oval 27"/>
          <p:cNvSpPr>
            <a:spLocks noChangeArrowheads="1"/>
          </p:cNvSpPr>
          <p:nvPr/>
        </p:nvSpPr>
        <p:spPr bwMode="auto">
          <a:xfrm>
            <a:off x="7177088" y="5991225"/>
            <a:ext cx="123825" cy="123825"/>
          </a:xfrm>
          <a:prstGeom prst="ellipse">
            <a:avLst/>
          </a:prstGeom>
          <a:solidFill>
            <a:srgbClr val="000080"/>
          </a:solidFill>
          <a:ln w="9525">
            <a:solidFill>
              <a:srgbClr val="0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6411" name="Oval 28"/>
          <p:cNvSpPr>
            <a:spLocks noChangeArrowheads="1"/>
          </p:cNvSpPr>
          <p:nvPr/>
        </p:nvSpPr>
        <p:spPr bwMode="auto">
          <a:xfrm>
            <a:off x="7173913" y="6178550"/>
            <a:ext cx="123825" cy="123825"/>
          </a:xfrm>
          <a:prstGeom prst="ellipse">
            <a:avLst/>
          </a:prstGeom>
          <a:solidFill>
            <a:srgbClr val="800000"/>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16412" name="Text Box 29"/>
          <p:cNvSpPr txBox="1">
            <a:spLocks noChangeArrowheads="1"/>
          </p:cNvSpPr>
          <p:nvPr/>
        </p:nvSpPr>
        <p:spPr bwMode="auto">
          <a:xfrm>
            <a:off x="7351713" y="5945188"/>
            <a:ext cx="969962"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t>Bestehende GSI</a:t>
            </a:r>
          </a:p>
          <a:p>
            <a:endParaRPr lang="en-US" altLang="de-DE" sz="500" b="1"/>
          </a:p>
          <a:p>
            <a:r>
              <a:rPr lang="en-US" altLang="de-DE" sz="1000" b="1"/>
              <a:t>FAIR</a:t>
            </a:r>
          </a:p>
        </p:txBody>
      </p:sp>
      <p:sp>
        <p:nvSpPr>
          <p:cNvPr id="16413" name="Line 30"/>
          <p:cNvSpPr>
            <a:spLocks noChangeShapeType="1"/>
          </p:cNvSpPr>
          <p:nvPr/>
        </p:nvSpPr>
        <p:spPr bwMode="auto">
          <a:xfrm flipH="1">
            <a:off x="4875213" y="6016625"/>
            <a:ext cx="730250" cy="0"/>
          </a:xfrm>
          <a:prstGeom prst="line">
            <a:avLst/>
          </a:prstGeom>
          <a:noFill/>
          <a:ln w="25400">
            <a:solidFill>
              <a:schemeClr val="tx1"/>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14" name="Text Box 31"/>
          <p:cNvSpPr txBox="1">
            <a:spLocks noChangeArrowheads="1"/>
          </p:cNvSpPr>
          <p:nvPr/>
        </p:nvSpPr>
        <p:spPr bwMode="auto">
          <a:xfrm>
            <a:off x="5091113" y="6046788"/>
            <a:ext cx="32226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000" b="1"/>
              <a:t>100m</a:t>
            </a:r>
          </a:p>
        </p:txBody>
      </p:sp>
      <p:sp>
        <p:nvSpPr>
          <p:cNvPr id="16415" name="Text Box 32"/>
          <p:cNvSpPr txBox="1">
            <a:spLocks noChangeArrowheads="1"/>
          </p:cNvSpPr>
          <p:nvPr/>
        </p:nvSpPr>
        <p:spPr bwMode="auto">
          <a:xfrm>
            <a:off x="28575" y="890588"/>
            <a:ext cx="707707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spAutoFit/>
          </a:bodyPr>
          <a:lstStyle>
            <a:lvl1pPr defTabSz="1074738">
              <a:tabLst>
                <a:tab pos="1346200" algn="l"/>
              </a:tabLst>
              <a:defRPr sz="2400">
                <a:solidFill>
                  <a:schemeClr val="tx1"/>
                </a:solidFill>
                <a:latin typeface="Arial" charset="0"/>
              </a:defRPr>
            </a:lvl1pPr>
            <a:lvl2pPr marL="742950" indent="-285750" defTabSz="1074738">
              <a:tabLst>
                <a:tab pos="1346200" algn="l"/>
              </a:tabLst>
              <a:defRPr sz="2400">
                <a:solidFill>
                  <a:schemeClr val="tx1"/>
                </a:solidFill>
                <a:latin typeface="Arial" charset="0"/>
              </a:defRPr>
            </a:lvl2pPr>
            <a:lvl3pPr marL="1143000" indent="-228600" defTabSz="1074738">
              <a:tabLst>
                <a:tab pos="1346200" algn="l"/>
              </a:tabLst>
              <a:defRPr sz="2400">
                <a:solidFill>
                  <a:schemeClr val="tx1"/>
                </a:solidFill>
                <a:latin typeface="Arial" charset="0"/>
              </a:defRPr>
            </a:lvl3pPr>
            <a:lvl4pPr marL="1600200" indent="-228600" defTabSz="1074738">
              <a:tabLst>
                <a:tab pos="1346200" algn="l"/>
              </a:tabLst>
              <a:defRPr sz="2400">
                <a:solidFill>
                  <a:schemeClr val="tx1"/>
                </a:solidFill>
                <a:latin typeface="Arial" charset="0"/>
              </a:defRPr>
            </a:lvl4pPr>
            <a:lvl5pPr marL="2057400" indent="-228600" defTabSz="1074738">
              <a:tabLst>
                <a:tab pos="1346200" algn="l"/>
              </a:tabLst>
              <a:defRPr sz="2400">
                <a:solidFill>
                  <a:schemeClr val="tx1"/>
                </a:solidFill>
                <a:latin typeface="Arial" charset="0"/>
              </a:defRPr>
            </a:lvl5pPr>
            <a:lvl6pPr marL="2514600" indent="-228600" defTabSz="1074738" eaLnBrk="0" fontAlgn="base" hangingPunct="0">
              <a:spcBef>
                <a:spcPct val="0"/>
              </a:spcBef>
              <a:spcAft>
                <a:spcPct val="0"/>
              </a:spcAft>
              <a:tabLst>
                <a:tab pos="1346200" algn="l"/>
              </a:tabLst>
              <a:defRPr sz="2400">
                <a:solidFill>
                  <a:schemeClr val="tx1"/>
                </a:solidFill>
                <a:latin typeface="Arial" charset="0"/>
              </a:defRPr>
            </a:lvl6pPr>
            <a:lvl7pPr marL="2971800" indent="-228600" defTabSz="1074738" eaLnBrk="0" fontAlgn="base" hangingPunct="0">
              <a:spcBef>
                <a:spcPct val="0"/>
              </a:spcBef>
              <a:spcAft>
                <a:spcPct val="0"/>
              </a:spcAft>
              <a:tabLst>
                <a:tab pos="1346200" algn="l"/>
              </a:tabLst>
              <a:defRPr sz="2400">
                <a:solidFill>
                  <a:schemeClr val="tx1"/>
                </a:solidFill>
                <a:latin typeface="Arial" charset="0"/>
              </a:defRPr>
            </a:lvl7pPr>
            <a:lvl8pPr marL="3429000" indent="-228600" defTabSz="1074738" eaLnBrk="0" fontAlgn="base" hangingPunct="0">
              <a:spcBef>
                <a:spcPct val="0"/>
              </a:spcBef>
              <a:spcAft>
                <a:spcPct val="0"/>
              </a:spcAft>
              <a:tabLst>
                <a:tab pos="1346200" algn="l"/>
              </a:tabLst>
              <a:defRPr sz="2400">
                <a:solidFill>
                  <a:schemeClr val="tx1"/>
                </a:solidFill>
                <a:latin typeface="Arial" charset="0"/>
              </a:defRPr>
            </a:lvl8pPr>
            <a:lvl9pPr marL="3886200" indent="-228600" defTabSz="1074738" eaLnBrk="0" fontAlgn="base" hangingPunct="0">
              <a:spcBef>
                <a:spcPct val="0"/>
              </a:spcBef>
              <a:spcAft>
                <a:spcPct val="0"/>
              </a:spcAft>
              <a:tabLst>
                <a:tab pos="1346200" algn="l"/>
              </a:tabLst>
              <a:defRPr sz="2400">
                <a:solidFill>
                  <a:schemeClr val="tx1"/>
                </a:solidFill>
                <a:latin typeface="Arial" charset="0"/>
              </a:defRPr>
            </a:lvl9pPr>
          </a:lstStyle>
          <a:p>
            <a:pPr eaLnBrk="1" hangingPunct="1"/>
            <a:r>
              <a:rPr lang="de-DE" altLang="de-DE" sz="1600" b="1" u="sng">
                <a:solidFill>
                  <a:srgbClr val="FF3300"/>
                </a:solidFill>
              </a:rPr>
              <a:t>Strahlvakuumsystem:</a:t>
            </a:r>
          </a:p>
          <a:p>
            <a:pPr eaLnBrk="1" hangingPunct="1"/>
            <a:r>
              <a:rPr lang="de-DE" altLang="de-DE" sz="1400" b="1">
                <a:solidFill>
                  <a:srgbClr val="FF3300"/>
                </a:solidFill>
              </a:rPr>
              <a:t>Gesamtlänge etwa 6km, Volumen ~100m</a:t>
            </a:r>
            <a:r>
              <a:rPr lang="de-DE" altLang="de-DE" sz="1400" b="1" baseline="30000">
                <a:solidFill>
                  <a:srgbClr val="FF3300"/>
                </a:solidFill>
              </a:rPr>
              <a:t>3</a:t>
            </a:r>
          </a:p>
          <a:p>
            <a:pPr eaLnBrk="1" hangingPunct="1"/>
            <a:r>
              <a:rPr lang="de-DE" altLang="de-DE" sz="1400" b="1">
                <a:solidFill>
                  <a:srgbClr val="FF3300"/>
                </a:solidFill>
              </a:rPr>
              <a:t>Vakuum: von 10</a:t>
            </a:r>
            <a:r>
              <a:rPr lang="de-DE" altLang="de-DE" sz="1400" b="1" baseline="30000">
                <a:solidFill>
                  <a:srgbClr val="FF3300"/>
                </a:solidFill>
              </a:rPr>
              <a:t>-6</a:t>
            </a:r>
            <a:r>
              <a:rPr lang="de-DE" altLang="de-DE" sz="1400" b="1">
                <a:solidFill>
                  <a:srgbClr val="FF3300"/>
                </a:solidFill>
              </a:rPr>
              <a:t>mbar bis 10</a:t>
            </a:r>
            <a:r>
              <a:rPr lang="de-DE" altLang="de-DE" sz="1400" b="1" baseline="30000">
                <a:solidFill>
                  <a:srgbClr val="FF3300"/>
                </a:solidFill>
              </a:rPr>
              <a:t>-12</a:t>
            </a:r>
            <a:r>
              <a:rPr lang="de-DE" altLang="de-DE" sz="1400" b="1">
                <a:solidFill>
                  <a:srgbClr val="FF3300"/>
                </a:solidFill>
              </a:rPr>
              <a:t>mbar</a:t>
            </a:r>
          </a:p>
          <a:p>
            <a:pPr eaLnBrk="1" hangingPunct="1"/>
            <a:r>
              <a:rPr lang="de-DE" altLang="de-DE" sz="1400" b="1">
                <a:solidFill>
                  <a:srgbClr val="FF3300"/>
                </a:solidFill>
              </a:rPr>
              <a:t>Abschnitte in den kryogenen Abschnitten mit Temperaturen im Betrieb von 5-20K</a:t>
            </a:r>
          </a:p>
          <a:p>
            <a:pPr eaLnBrk="1" hangingPunct="1"/>
            <a:r>
              <a:rPr lang="de-DE" altLang="de-DE" sz="1400" b="1">
                <a:solidFill>
                  <a:srgbClr val="FF3300"/>
                </a:solidFill>
              </a:rPr>
              <a:t>Ausheizbare Abschnitte (bis 300°C) die bei Raumtemperatur betrieben werden.</a:t>
            </a:r>
          </a:p>
          <a:p>
            <a:pPr eaLnBrk="1" hangingPunct="1"/>
            <a:endParaRPr lang="de-DE" altLang="de-DE" sz="1400" b="1">
              <a:solidFill>
                <a:srgbClr val="FF3300"/>
              </a:solidFill>
            </a:endParaRPr>
          </a:p>
          <a:p>
            <a:pPr eaLnBrk="1" hangingPunct="1"/>
            <a:endParaRPr lang="de-DE" altLang="de-DE" sz="1600" b="1">
              <a:solidFill>
                <a:srgbClr val="FF3300"/>
              </a:solidFill>
            </a:endParaRPr>
          </a:p>
          <a:p>
            <a:pPr eaLnBrk="1" hangingPunct="1"/>
            <a:endParaRPr lang="de-DE" altLang="de-DE" sz="1600" b="1">
              <a:solidFill>
                <a:srgbClr val="FF3300"/>
              </a:solidFill>
            </a:endParaRPr>
          </a:p>
          <a:p>
            <a:pPr eaLnBrk="1" hangingPunct="1"/>
            <a:endParaRPr lang="de-DE" altLang="de-DE" sz="1600" b="1">
              <a:solidFill>
                <a:srgbClr val="FF3300"/>
              </a:solidFill>
            </a:endParaRPr>
          </a:p>
          <a:p>
            <a:pPr eaLnBrk="1" hangingPunct="1"/>
            <a:endParaRPr lang="de-DE" altLang="de-DE" sz="1600" b="1">
              <a:solidFill>
                <a:srgbClr val="FF3300"/>
              </a:solidFill>
            </a:endParaRPr>
          </a:p>
          <a:p>
            <a:pPr eaLnBrk="1" hangingPunct="1"/>
            <a:endParaRPr lang="de-DE" altLang="de-DE" sz="1600" b="1">
              <a:solidFill>
                <a:srgbClr val="FF3300"/>
              </a:solidFill>
            </a:endParaRPr>
          </a:p>
          <a:p>
            <a:pPr eaLnBrk="1" hangingPunct="1"/>
            <a:endParaRPr lang="de-DE" altLang="de-DE" sz="1600" b="1">
              <a:solidFill>
                <a:srgbClr val="FF3300"/>
              </a:solidFill>
            </a:endParaRPr>
          </a:p>
          <a:p>
            <a:pPr eaLnBrk="1" hangingPunct="1"/>
            <a:r>
              <a:rPr lang="de-DE" altLang="de-DE" sz="1600" b="1" u="sng">
                <a:solidFill>
                  <a:schemeClr val="accent2"/>
                </a:solidFill>
              </a:rPr>
              <a:t>Isolationsvakuumsystem</a:t>
            </a:r>
            <a:r>
              <a:rPr lang="de-DE" altLang="de-DE" sz="1600" b="1">
                <a:solidFill>
                  <a:schemeClr val="accent2"/>
                </a:solidFill>
              </a:rPr>
              <a:t> </a:t>
            </a:r>
          </a:p>
          <a:p>
            <a:pPr eaLnBrk="1" hangingPunct="1"/>
            <a:r>
              <a:rPr lang="de-DE" altLang="de-DE" sz="1400" b="1">
                <a:solidFill>
                  <a:schemeClr val="accent2"/>
                </a:solidFill>
              </a:rPr>
              <a:t>für supraleitende Magnet eund </a:t>
            </a:r>
          </a:p>
          <a:p>
            <a:pPr eaLnBrk="1" hangingPunct="1"/>
            <a:r>
              <a:rPr lang="de-DE" altLang="de-DE" sz="1400" b="1">
                <a:solidFill>
                  <a:schemeClr val="accent2"/>
                </a:solidFill>
              </a:rPr>
              <a:t>kryogene Heliumtransferleitungen</a:t>
            </a:r>
          </a:p>
          <a:p>
            <a:pPr eaLnBrk="1" hangingPunct="1"/>
            <a:r>
              <a:rPr lang="de-DE" altLang="de-DE" sz="1400" b="1">
                <a:solidFill>
                  <a:schemeClr val="accent2"/>
                </a:solidFill>
              </a:rPr>
              <a:t>Gesamtlänge etwa 3km, Volumen ~400m</a:t>
            </a:r>
            <a:r>
              <a:rPr lang="de-DE" altLang="de-DE" sz="1400" b="1" baseline="30000">
                <a:solidFill>
                  <a:schemeClr val="accent2"/>
                </a:solidFill>
              </a:rPr>
              <a:t>3</a:t>
            </a:r>
          </a:p>
          <a:p>
            <a:pPr eaLnBrk="1" hangingPunct="1"/>
            <a:r>
              <a:rPr lang="de-DE" altLang="de-DE" sz="1400" b="1">
                <a:solidFill>
                  <a:schemeClr val="accent2"/>
                </a:solidFill>
              </a:rPr>
              <a:t>Vakuum: &lt;10</a:t>
            </a:r>
            <a:r>
              <a:rPr lang="de-DE" altLang="de-DE" sz="1400" b="1" baseline="30000">
                <a:solidFill>
                  <a:schemeClr val="accent2"/>
                </a:solidFill>
              </a:rPr>
              <a:t>-6</a:t>
            </a:r>
            <a:r>
              <a:rPr lang="de-DE" altLang="de-DE" sz="1400" b="1">
                <a:solidFill>
                  <a:schemeClr val="accent2"/>
                </a:solidFill>
              </a:rPr>
              <a:t>mbar</a:t>
            </a:r>
            <a:endParaRPr lang="en-US" altLang="de-DE" sz="1400" b="1">
              <a:solidFill>
                <a:schemeClr val="accent2"/>
              </a:solidFill>
            </a:endParaRPr>
          </a:p>
        </p:txBody>
      </p:sp>
      <p:sp>
        <p:nvSpPr>
          <p:cNvPr id="16416" name="Text Box 33"/>
          <p:cNvSpPr txBox="1">
            <a:spLocks noChangeArrowheads="1"/>
          </p:cNvSpPr>
          <p:nvPr/>
        </p:nvSpPr>
        <p:spPr bwMode="auto">
          <a:xfrm>
            <a:off x="7243763" y="5421313"/>
            <a:ext cx="830262" cy="33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FLAIR</a:t>
            </a:r>
          </a:p>
          <a:p>
            <a:r>
              <a:rPr lang="en-US" altLang="de-DE" sz="1000" b="1">
                <a:solidFill>
                  <a:srgbClr val="FF3300"/>
                </a:solidFill>
              </a:rPr>
              <a:t>p</a:t>
            </a:r>
            <a:r>
              <a:rPr lang="en-US" altLang="de-DE" sz="1000" b="1">
                <a:solidFill>
                  <a:srgbClr val="FF3300"/>
                </a:solidFill>
                <a:cs typeface="Arial" charset="0"/>
              </a:rPr>
              <a:t>≈5·10</a:t>
            </a:r>
            <a:r>
              <a:rPr lang="en-US" altLang="de-DE" sz="1000" b="1" baseline="30000">
                <a:solidFill>
                  <a:srgbClr val="FF3300"/>
                </a:solidFill>
                <a:cs typeface="Arial" charset="0"/>
              </a:rPr>
              <a:t>-12</a:t>
            </a:r>
            <a:r>
              <a:rPr lang="en-US" altLang="de-DE" sz="1000" b="1">
                <a:solidFill>
                  <a:srgbClr val="FF3300"/>
                </a:solidFill>
                <a:cs typeface="Arial" charset="0"/>
              </a:rPr>
              <a:t>mbar</a:t>
            </a:r>
          </a:p>
        </p:txBody>
      </p:sp>
      <p:sp>
        <p:nvSpPr>
          <p:cNvPr id="16417" name="Text Box 34"/>
          <p:cNvSpPr txBox="1">
            <a:spLocks noChangeArrowheads="1"/>
          </p:cNvSpPr>
          <p:nvPr/>
        </p:nvSpPr>
        <p:spPr bwMode="auto">
          <a:xfrm>
            <a:off x="6167438" y="5811838"/>
            <a:ext cx="8302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NESR</a:t>
            </a:r>
          </a:p>
          <a:p>
            <a:endParaRPr lang="en-US" altLang="de-DE" sz="1200" b="1"/>
          </a:p>
          <a:p>
            <a:r>
              <a:rPr lang="en-US" altLang="de-DE" sz="1000" b="1">
                <a:solidFill>
                  <a:srgbClr val="FF3300"/>
                </a:solidFill>
              </a:rPr>
              <a:t>p</a:t>
            </a:r>
            <a:r>
              <a:rPr lang="en-US" altLang="de-DE" sz="1000" b="1">
                <a:solidFill>
                  <a:srgbClr val="FF3300"/>
                </a:solidFill>
                <a:cs typeface="Arial" charset="0"/>
              </a:rPr>
              <a:t>≈5·10</a:t>
            </a:r>
            <a:r>
              <a:rPr lang="en-US" altLang="de-DE" sz="1000" b="1" baseline="30000">
                <a:solidFill>
                  <a:srgbClr val="FF3300"/>
                </a:solidFill>
                <a:cs typeface="Arial" charset="0"/>
              </a:rPr>
              <a:t>-12</a:t>
            </a:r>
            <a:r>
              <a:rPr lang="en-US" altLang="de-DE" sz="1000" b="1">
                <a:solidFill>
                  <a:srgbClr val="FF3300"/>
                </a:solidFill>
                <a:cs typeface="Arial" charset="0"/>
              </a:rPr>
              <a:t>mbar</a:t>
            </a:r>
          </a:p>
        </p:txBody>
      </p:sp>
      <p:sp>
        <p:nvSpPr>
          <p:cNvPr id="16418" name="Text Box 35"/>
          <p:cNvSpPr txBox="1">
            <a:spLocks noChangeArrowheads="1"/>
          </p:cNvSpPr>
          <p:nvPr/>
        </p:nvSpPr>
        <p:spPr bwMode="auto">
          <a:xfrm>
            <a:off x="4129088" y="5449888"/>
            <a:ext cx="1233487" cy="5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200" b="1"/>
              <a:t>CR </a:t>
            </a:r>
            <a:r>
              <a:rPr lang="en-US" altLang="de-DE" sz="1000" b="1"/>
              <a:t>p</a:t>
            </a:r>
            <a:r>
              <a:rPr lang="en-US" altLang="de-DE" sz="1000" b="1">
                <a:cs typeface="Arial" charset="0"/>
              </a:rPr>
              <a:t>≈10</a:t>
            </a:r>
            <a:r>
              <a:rPr lang="en-US" altLang="de-DE" sz="1000" b="1" baseline="30000">
                <a:cs typeface="Arial" charset="0"/>
              </a:rPr>
              <a:t>-9</a:t>
            </a:r>
            <a:r>
              <a:rPr lang="en-US" altLang="de-DE" sz="1000" b="1">
                <a:cs typeface="Arial" charset="0"/>
              </a:rPr>
              <a:t>mbar</a:t>
            </a:r>
          </a:p>
          <a:p>
            <a:r>
              <a:rPr lang="en-US" altLang="de-DE" sz="1200" b="1">
                <a:cs typeface="Arial" charset="0"/>
              </a:rPr>
              <a:t>RESR</a:t>
            </a:r>
            <a:r>
              <a:rPr lang="en-US" altLang="de-DE" sz="1200" b="1">
                <a:solidFill>
                  <a:srgbClr val="FF3300"/>
                </a:solidFill>
                <a:cs typeface="Arial" charset="0"/>
              </a:rPr>
              <a:t>, </a:t>
            </a:r>
            <a:r>
              <a:rPr lang="en-US" altLang="de-DE" sz="1000" b="1">
                <a:solidFill>
                  <a:srgbClr val="FF3300"/>
                </a:solidFill>
                <a:cs typeface="Arial" charset="0"/>
              </a:rPr>
              <a:t>p≈10</a:t>
            </a:r>
            <a:r>
              <a:rPr lang="en-US" altLang="de-DE" sz="1000" b="1" baseline="30000">
                <a:solidFill>
                  <a:srgbClr val="FF3300"/>
                </a:solidFill>
                <a:cs typeface="Arial" charset="0"/>
              </a:rPr>
              <a:t>-10</a:t>
            </a:r>
            <a:r>
              <a:rPr lang="en-US" altLang="de-DE" sz="1000" b="1">
                <a:solidFill>
                  <a:srgbClr val="FF3300"/>
                </a:solidFill>
                <a:cs typeface="Arial" charset="0"/>
              </a:rPr>
              <a:t>mbar</a:t>
            </a:r>
          </a:p>
          <a:p>
            <a:endParaRPr lang="en-US" altLang="de-DE" sz="1200" b="1">
              <a:solidFill>
                <a:srgbClr val="FF3300"/>
              </a:solidFill>
              <a:cs typeface="Arial" charset="0"/>
            </a:endParaRPr>
          </a:p>
        </p:txBody>
      </p:sp>
      <p:sp>
        <p:nvSpPr>
          <p:cNvPr id="16419" name="Line 36"/>
          <p:cNvSpPr>
            <a:spLocks noChangeShapeType="1"/>
          </p:cNvSpPr>
          <p:nvPr/>
        </p:nvSpPr>
        <p:spPr bwMode="auto">
          <a:xfrm flipV="1">
            <a:off x="5124450" y="5495925"/>
            <a:ext cx="361950" cy="28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420" name="Line 37"/>
          <p:cNvSpPr>
            <a:spLocks noChangeShapeType="1"/>
          </p:cNvSpPr>
          <p:nvPr/>
        </p:nvSpPr>
        <p:spPr bwMode="auto">
          <a:xfrm flipV="1">
            <a:off x="5391150" y="5629275"/>
            <a:ext cx="114300" cy="85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7411"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1E22DCDE-6CE5-44B4-AE50-4810A3876448}" type="slidenum">
              <a:rPr lang="en-US" altLang="de-DE" sz="1400"/>
              <a:pPr/>
              <a:t>32</a:t>
            </a:fld>
            <a:endParaRPr lang="en-US" altLang="de-DE" sz="1400"/>
          </a:p>
        </p:txBody>
      </p:sp>
      <p:sp>
        <p:nvSpPr>
          <p:cNvPr id="17412" name="Rectangle 3"/>
          <p:cNvSpPr>
            <a:spLocks noGrp="1" noChangeArrowheads="1"/>
          </p:cNvSpPr>
          <p:nvPr>
            <p:ph type="body" sz="half" idx="1"/>
          </p:nvPr>
        </p:nvSpPr>
        <p:spPr bwMode="auto">
          <a:xfrm>
            <a:off x="674688" y="804863"/>
            <a:ext cx="79629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buFontTx/>
              <a:buNone/>
            </a:pPr>
            <a:r>
              <a:rPr lang="de-DE" altLang="de-DE" sz="1800" smtClean="0">
                <a:latin typeface="Arial" charset="0"/>
              </a:rPr>
              <a:t>Der Enddruck in einem Vakuumsystem ist bestimmt von:</a:t>
            </a:r>
          </a:p>
          <a:p>
            <a:r>
              <a:rPr lang="de-DE" altLang="de-DE" sz="1800" smtClean="0">
                <a:latin typeface="Arial" charset="0"/>
              </a:rPr>
              <a:t>Desorption - </a:t>
            </a:r>
            <a:r>
              <a:rPr lang="de-DE" altLang="de-DE" sz="1800" smtClean="0">
                <a:solidFill>
                  <a:srgbClr val="FF3300"/>
                </a:solidFill>
                <a:latin typeface="Arial" charset="0"/>
              </a:rPr>
              <a:t>Materialeigenschaft, abhängig von Vorbehandlung (z.B. Reinigung, Ausheizen)</a:t>
            </a:r>
          </a:p>
          <a:p>
            <a:r>
              <a:rPr lang="de-DE" altLang="de-DE" sz="1800" smtClean="0">
                <a:latin typeface="Arial" charset="0"/>
              </a:rPr>
              <a:t>Diffusion - </a:t>
            </a:r>
            <a:r>
              <a:rPr lang="de-DE" altLang="de-DE" sz="1800" smtClean="0">
                <a:solidFill>
                  <a:srgbClr val="FF3300"/>
                </a:solidFill>
                <a:latin typeface="Arial" charset="0"/>
              </a:rPr>
              <a:t>Materialeigenschaft</a:t>
            </a:r>
          </a:p>
          <a:p>
            <a:r>
              <a:rPr lang="de-DE" altLang="de-DE" sz="1800" smtClean="0">
                <a:latin typeface="Arial" charset="0"/>
              </a:rPr>
              <a:t>Permeation - </a:t>
            </a:r>
            <a:r>
              <a:rPr lang="de-DE" altLang="de-DE" sz="1800" smtClean="0">
                <a:solidFill>
                  <a:srgbClr val="FF3300"/>
                </a:solidFill>
                <a:latin typeface="Arial" charset="0"/>
              </a:rPr>
              <a:t>Materialeigenschaft</a:t>
            </a:r>
          </a:p>
          <a:p>
            <a:r>
              <a:rPr lang="de-DE" altLang="de-DE" sz="1800" smtClean="0">
                <a:latin typeface="Arial" charset="0"/>
              </a:rPr>
              <a:t>Lecks (reale und virtuelle) - </a:t>
            </a:r>
            <a:r>
              <a:rPr lang="de-DE" altLang="de-DE" sz="1800" smtClean="0">
                <a:solidFill>
                  <a:srgbClr val="FF3300"/>
                </a:solidFill>
                <a:latin typeface="Arial" charset="0"/>
              </a:rPr>
              <a:t>abhängig von Dichtungstechnik, Fertigungstechnik, Montage</a:t>
            </a:r>
          </a:p>
          <a:p>
            <a:r>
              <a:rPr lang="de-DE" altLang="de-DE" sz="1800" smtClean="0">
                <a:latin typeface="Arial" charset="0"/>
              </a:rPr>
              <a:t>Pumpen – </a:t>
            </a:r>
            <a:r>
              <a:rPr lang="de-DE" altLang="de-DE" sz="1800" smtClean="0">
                <a:solidFill>
                  <a:srgbClr val="FF3300"/>
                </a:solidFill>
                <a:latin typeface="Arial" charset="0"/>
              </a:rPr>
              <a:t>Rückströmung, Enddruck der Pumpe</a:t>
            </a:r>
          </a:p>
          <a:p>
            <a:r>
              <a:rPr lang="de-DE" altLang="de-DE" sz="1800" smtClean="0">
                <a:latin typeface="Arial" charset="0"/>
              </a:rPr>
              <a:t>Prozessgase</a:t>
            </a:r>
          </a:p>
          <a:p>
            <a:r>
              <a:rPr lang="de-DE" altLang="de-DE" sz="1800" smtClean="0">
                <a:latin typeface="Arial" charset="0"/>
              </a:rPr>
              <a:t>Installierter Saugleistung</a:t>
            </a:r>
          </a:p>
        </p:txBody>
      </p:sp>
      <p:graphicFrame>
        <p:nvGraphicFramePr>
          <p:cNvPr id="17413" name="Object 4"/>
          <p:cNvGraphicFramePr>
            <a:graphicFrameLocks noGrp="1" noChangeAspect="1"/>
          </p:cNvGraphicFramePr>
          <p:nvPr>
            <p:ph sz="half" idx="2"/>
          </p:nvPr>
        </p:nvGraphicFramePr>
        <p:xfrm>
          <a:off x="1531938" y="4041775"/>
          <a:ext cx="6010275" cy="917575"/>
        </p:xfrm>
        <a:graphic>
          <a:graphicData uri="http://schemas.openxmlformats.org/presentationml/2006/ole">
            <mc:AlternateContent xmlns:mc="http://schemas.openxmlformats.org/markup-compatibility/2006">
              <mc:Choice xmlns:v="urn:schemas-microsoft-com:vml" Requires="v">
                <p:oleObj spid="_x0000_s17511" name="Equation" r:id="rId3" imgW="2413000" imgH="368300" progId="Equation.3">
                  <p:embed/>
                </p:oleObj>
              </mc:Choice>
              <mc:Fallback>
                <p:oleObj name="Equation" r:id="rId3" imgW="2413000" imgH="368300" progId="Equation.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938" y="4041775"/>
                        <a:ext cx="6010275" cy="917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Text Box 7"/>
          <p:cNvSpPr txBox="1">
            <a:spLocks noChangeArrowheads="1"/>
          </p:cNvSpPr>
          <p:nvPr/>
        </p:nvSpPr>
        <p:spPr bwMode="auto">
          <a:xfrm>
            <a:off x="280392" y="0"/>
            <a:ext cx="77593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a:t>5</a:t>
            </a:r>
            <a:r>
              <a:rPr lang="de-DE" altLang="de-DE" b="1" dirty="0" smtClean="0"/>
              <a:t>. </a:t>
            </a:r>
            <a:r>
              <a:rPr lang="de-DE" altLang="de-DE" b="1" dirty="0"/>
              <a:t>Vakuum in Beschleunigern und anderen Anlagen</a:t>
            </a:r>
            <a:r>
              <a:rPr lang="de-DE" altLang="de-DE" dirty="0"/>
              <a:t> </a:t>
            </a:r>
          </a:p>
          <a:p>
            <a:pPr algn="ctr"/>
            <a:r>
              <a:rPr lang="de-DE" altLang="de-DE" b="1" dirty="0">
                <a:solidFill>
                  <a:srgbClr val="FF3300"/>
                </a:solidFill>
                <a:ea typeface="ＭＳ Ｐゴシック" pitchFamily="-80" charset="-128"/>
              </a:rPr>
              <a:t>Erreichbares Endvakuum</a:t>
            </a:r>
          </a:p>
        </p:txBody>
      </p:sp>
      <p:sp>
        <p:nvSpPr>
          <p:cNvPr id="17415" name="Text Box 8"/>
          <p:cNvSpPr txBox="1">
            <a:spLocks noChangeArrowheads="1"/>
          </p:cNvSpPr>
          <p:nvPr/>
        </p:nvSpPr>
        <p:spPr bwMode="auto">
          <a:xfrm>
            <a:off x="1677988" y="5038725"/>
            <a:ext cx="5699125"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800"/>
              <a:t>Q</a:t>
            </a:r>
            <a:r>
              <a:rPr lang="de-DE" altLang="de-DE" sz="1800" baseline="-25000"/>
              <a:t>Desorption/Diffusion</a:t>
            </a:r>
            <a:r>
              <a:rPr lang="de-DE" altLang="de-DE" sz="1800"/>
              <a:t> ~ 10</a:t>
            </a:r>
            <a:r>
              <a:rPr lang="de-DE" altLang="de-DE" sz="1800" baseline="30000"/>
              <a:t>-13</a:t>
            </a:r>
            <a:r>
              <a:rPr lang="de-DE" altLang="de-DE" sz="1800"/>
              <a:t> (mbar l)/(s cm</a:t>
            </a:r>
            <a:r>
              <a:rPr lang="de-DE" altLang="de-DE" sz="1800" baseline="30000"/>
              <a:t>2</a:t>
            </a:r>
            <a:r>
              <a:rPr lang="de-DE" altLang="de-DE" sz="1800"/>
              <a:t>)</a:t>
            </a:r>
          </a:p>
          <a:p>
            <a:r>
              <a:rPr lang="de-DE" altLang="de-DE" sz="1800"/>
              <a:t>Q</a:t>
            </a:r>
            <a:r>
              <a:rPr lang="de-DE" altLang="de-DE" sz="1800" baseline="-25000"/>
              <a:t>Permeation</a:t>
            </a:r>
            <a:r>
              <a:rPr lang="de-DE" altLang="de-DE" sz="1800"/>
              <a:t> ~ 10</a:t>
            </a:r>
            <a:r>
              <a:rPr lang="de-DE" altLang="de-DE" sz="1800" baseline="30000"/>
              <a:t>-14</a:t>
            </a:r>
            <a:r>
              <a:rPr lang="de-DE" altLang="de-DE" sz="1800"/>
              <a:t> (mbar l)/(s cm</a:t>
            </a:r>
            <a:r>
              <a:rPr lang="de-DE" altLang="de-DE" sz="1800" baseline="30000"/>
              <a:t>2</a:t>
            </a:r>
            <a:r>
              <a:rPr lang="de-DE" altLang="de-DE" sz="1800"/>
              <a:t>)</a:t>
            </a:r>
          </a:p>
          <a:p>
            <a:r>
              <a:rPr lang="de-DE" altLang="de-DE" sz="1800"/>
              <a:t>Q</a:t>
            </a:r>
            <a:r>
              <a:rPr lang="de-DE" altLang="de-DE" sz="1800" baseline="-25000"/>
              <a:t>Leck</a:t>
            </a:r>
            <a:r>
              <a:rPr lang="de-DE" altLang="de-DE" sz="1800"/>
              <a:t> ~ 0 (im Idealfall)</a:t>
            </a:r>
          </a:p>
          <a:p>
            <a:r>
              <a:rPr lang="de-DE" altLang="de-DE" sz="1800"/>
              <a:t>Q</a:t>
            </a:r>
            <a:r>
              <a:rPr lang="de-DE" altLang="de-DE" sz="1800" baseline="-25000"/>
              <a:t>Prozess</a:t>
            </a:r>
            <a:r>
              <a:rPr lang="de-DE" altLang="de-DE" sz="1800"/>
              <a:t>: abhängig vom Prozess, im Beschleuniger Null</a:t>
            </a:r>
          </a:p>
        </p:txBody>
      </p:sp>
    </p:spTree>
  </p:cSld>
  <p:clrMapOvr>
    <a:masterClrMapping/>
  </p:clrMapOvr>
  <p:transition spd="slow"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8435"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4521E19-1AF2-4B87-8497-2633C71A8250}" type="slidenum">
              <a:rPr lang="en-US" altLang="de-DE" sz="1400"/>
              <a:pPr/>
              <a:t>33</a:t>
            </a:fld>
            <a:endParaRPr lang="en-US" altLang="de-DE" sz="1400"/>
          </a:p>
        </p:txBody>
      </p:sp>
      <p:sp>
        <p:nvSpPr>
          <p:cNvPr id="18436"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18437"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18438" name="Text Box 7"/>
          <p:cNvSpPr txBox="1">
            <a:spLocks noChangeArrowheads="1"/>
          </p:cNvSpPr>
          <p:nvPr/>
        </p:nvSpPr>
        <p:spPr bwMode="auto">
          <a:xfrm>
            <a:off x="160338" y="769938"/>
            <a:ext cx="8855075"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20000"/>
              </a:spcBef>
            </a:pPr>
            <a:r>
              <a:rPr lang="de-DE" altLang="de-DE" sz="1800"/>
              <a:t>Minimierung der Desorption und Diffusion durch Auswahl geeigneter Materialien:</a:t>
            </a:r>
          </a:p>
          <a:p>
            <a:pPr eaLnBrk="1" hangingPunct="1">
              <a:spcBef>
                <a:spcPct val="20000"/>
              </a:spcBef>
            </a:pPr>
            <a:r>
              <a:rPr lang="de-DE" altLang="de-DE" sz="1800" b="1">
                <a:solidFill>
                  <a:srgbClr val="009900"/>
                </a:solidFill>
              </a:rPr>
              <a:t>Metalle und deren Legierungen:</a:t>
            </a:r>
          </a:p>
          <a:p>
            <a:pPr eaLnBrk="1" hangingPunct="1">
              <a:spcBef>
                <a:spcPct val="20000"/>
              </a:spcBef>
              <a:buFontTx/>
              <a:buChar char="-"/>
            </a:pPr>
            <a:r>
              <a:rPr lang="de-DE" altLang="de-DE" sz="1800"/>
              <a:t> geringer Gasgehalt und Löslichkeit (z.B. Vakuumgeschmolzene Metalle, Vermeidung von Nickel)</a:t>
            </a:r>
          </a:p>
          <a:p>
            <a:pPr eaLnBrk="1" hangingPunct="1">
              <a:spcBef>
                <a:spcPct val="20000"/>
              </a:spcBef>
              <a:buFontTx/>
              <a:buChar char="-"/>
            </a:pPr>
            <a:r>
              <a:rPr lang="de-DE" altLang="de-DE" sz="1800"/>
              <a:t> thermisches Entgasen der Metalle (vacuum firing)</a:t>
            </a:r>
          </a:p>
          <a:p>
            <a:pPr eaLnBrk="1" hangingPunct="1">
              <a:spcBef>
                <a:spcPct val="20000"/>
              </a:spcBef>
              <a:buFontTx/>
              <a:buChar char="-"/>
            </a:pPr>
            <a:r>
              <a:rPr lang="de-DE" altLang="de-DE" sz="1800"/>
              <a:t> Behandlung der Oberflächen (Reinigungsprozeduren, evtl. Polieren)</a:t>
            </a:r>
            <a:endParaRPr lang="de-DE" altLang="de-DE" sz="1400"/>
          </a:p>
          <a:p>
            <a:pPr eaLnBrk="1" hangingPunct="1">
              <a:spcBef>
                <a:spcPct val="20000"/>
              </a:spcBef>
            </a:pPr>
            <a:endParaRPr lang="de-DE" altLang="de-DE" sz="1400"/>
          </a:p>
          <a:p>
            <a:pPr eaLnBrk="1" hangingPunct="1">
              <a:spcBef>
                <a:spcPct val="20000"/>
              </a:spcBef>
            </a:pPr>
            <a:r>
              <a:rPr lang="de-DE" altLang="de-DE" sz="1800" b="1">
                <a:solidFill>
                  <a:srgbClr val="009900"/>
                </a:solidFill>
              </a:rPr>
              <a:t>Keramiken (z.B. Al</a:t>
            </a:r>
            <a:r>
              <a:rPr lang="de-DE" altLang="de-DE" sz="1800" b="1" baseline="-25000">
                <a:solidFill>
                  <a:srgbClr val="009900"/>
                </a:solidFill>
              </a:rPr>
              <a:t>2</a:t>
            </a:r>
            <a:r>
              <a:rPr lang="de-DE" altLang="de-DE" sz="1800" b="1">
                <a:solidFill>
                  <a:srgbClr val="009900"/>
                </a:solidFill>
              </a:rPr>
              <a:t>O</a:t>
            </a:r>
            <a:r>
              <a:rPr lang="de-DE" altLang="de-DE" sz="1800" b="1" baseline="-25000">
                <a:solidFill>
                  <a:srgbClr val="009900"/>
                </a:solidFill>
              </a:rPr>
              <a:t>3</a:t>
            </a:r>
            <a:r>
              <a:rPr lang="de-DE" altLang="de-DE" sz="1800" b="1">
                <a:solidFill>
                  <a:srgbClr val="009900"/>
                </a:solidFill>
              </a:rPr>
              <a:t>):</a:t>
            </a:r>
          </a:p>
          <a:p>
            <a:pPr eaLnBrk="1" hangingPunct="1">
              <a:spcBef>
                <a:spcPct val="20000"/>
              </a:spcBef>
              <a:buFontTx/>
              <a:buChar char="-"/>
            </a:pPr>
            <a:r>
              <a:rPr lang="de-DE" altLang="de-DE" sz="1800"/>
              <a:t> Auswahl von Keramiken, die porenfrei oder –arm sind und bei hohen Temperaturen ausgeheizt werden können</a:t>
            </a:r>
          </a:p>
          <a:p>
            <a:pPr eaLnBrk="1" hangingPunct="1">
              <a:spcBef>
                <a:spcPct val="20000"/>
              </a:spcBef>
              <a:buFontTx/>
              <a:buChar char="-"/>
            </a:pPr>
            <a:r>
              <a:rPr lang="de-DE" altLang="de-DE" sz="1800"/>
              <a:t> intensive chemische Vorbehandlung / Reinigung</a:t>
            </a:r>
          </a:p>
          <a:p>
            <a:pPr eaLnBrk="1" hangingPunct="1">
              <a:spcBef>
                <a:spcPct val="20000"/>
              </a:spcBef>
              <a:buFontTx/>
              <a:buChar char="-"/>
            </a:pPr>
            <a:r>
              <a:rPr lang="de-DE" altLang="de-DE" sz="1800"/>
              <a:t> thermisches Entgasen</a:t>
            </a:r>
            <a:endParaRPr lang="de-DE" altLang="de-DE" sz="1400"/>
          </a:p>
          <a:p>
            <a:pPr eaLnBrk="1" hangingPunct="1">
              <a:spcBef>
                <a:spcPct val="20000"/>
              </a:spcBef>
            </a:pPr>
            <a:endParaRPr lang="de-DE" altLang="de-DE" sz="1400"/>
          </a:p>
          <a:p>
            <a:pPr eaLnBrk="1" hangingPunct="1">
              <a:spcBef>
                <a:spcPct val="20000"/>
              </a:spcBef>
            </a:pPr>
            <a:r>
              <a:rPr lang="de-DE" altLang="de-DE" sz="1800" b="1">
                <a:solidFill>
                  <a:srgbClr val="FF3300"/>
                </a:solidFill>
              </a:rPr>
              <a:t>Ungeeignet:</a:t>
            </a:r>
          </a:p>
          <a:p>
            <a:pPr eaLnBrk="1" hangingPunct="1">
              <a:spcBef>
                <a:spcPct val="20000"/>
              </a:spcBef>
              <a:buFontTx/>
              <a:buChar char="-"/>
            </a:pPr>
            <a:r>
              <a:rPr lang="de-DE" altLang="de-DE" sz="1800"/>
              <a:t> alle Materialen mit hohem Sättigungsdampfdruck bei Raumtemperatur </a:t>
            </a:r>
          </a:p>
          <a:p>
            <a:pPr eaLnBrk="1" hangingPunct="1">
              <a:spcBef>
                <a:spcPct val="20000"/>
              </a:spcBef>
            </a:pPr>
            <a:r>
              <a:rPr lang="de-DE" altLang="de-DE" sz="1800">
                <a:sym typeface="ZapfDingbats" pitchFamily="82" charset="2"/>
              </a:rPr>
              <a:t>(</a:t>
            </a:r>
            <a:r>
              <a:rPr lang="de-DE" altLang="de-DE" sz="1800"/>
              <a:t> organische Verbindungen, einige Metalle)</a:t>
            </a:r>
          </a:p>
          <a:p>
            <a:pPr eaLnBrk="1" hangingPunct="1">
              <a:spcBef>
                <a:spcPct val="20000"/>
              </a:spcBef>
              <a:buFontTx/>
              <a:buChar char="-"/>
            </a:pPr>
            <a:r>
              <a:rPr lang="de-DE" altLang="de-DE" sz="1800"/>
              <a:t> alle Materialien, die nicht einer Ausgasungsprozedur (Ausheizen) unterzogen werden können</a:t>
            </a:r>
          </a:p>
          <a:p>
            <a:pPr eaLnBrk="1" hangingPunct="1">
              <a:spcBef>
                <a:spcPct val="50000"/>
              </a:spcBef>
            </a:pPr>
            <a:endParaRPr lang="de-DE" altLang="de-DE" sz="1800">
              <a:latin typeface="Comic Sans MS" pitchFamily="66" charset="0"/>
            </a:endParaRPr>
          </a:p>
        </p:txBody>
      </p:sp>
      <p:sp>
        <p:nvSpPr>
          <p:cNvPr id="18439" name="Text Box 10"/>
          <p:cNvSpPr txBox="1">
            <a:spLocks noChangeArrowheads="1"/>
          </p:cNvSpPr>
          <p:nvPr/>
        </p:nvSpPr>
        <p:spPr bwMode="auto">
          <a:xfrm>
            <a:off x="142279" y="0"/>
            <a:ext cx="77593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5. </a:t>
            </a:r>
            <a:r>
              <a:rPr lang="de-DE" altLang="de-DE" b="1" dirty="0"/>
              <a:t>Vakuum in Beschleunigern</a:t>
            </a:r>
            <a:r>
              <a:rPr lang="de-DE" altLang="de-DE" dirty="0"/>
              <a:t> </a:t>
            </a:r>
            <a:r>
              <a:rPr lang="de-DE" altLang="de-DE" b="1" dirty="0"/>
              <a:t>und anderen Anlagen</a:t>
            </a:r>
            <a:r>
              <a:rPr lang="de-DE" altLang="de-DE" dirty="0"/>
              <a:t> </a:t>
            </a:r>
          </a:p>
          <a:p>
            <a:pPr algn="ctr"/>
            <a:r>
              <a:rPr lang="de-DE" altLang="de-DE" b="1" dirty="0">
                <a:solidFill>
                  <a:srgbClr val="FF3300"/>
                </a:solidFill>
                <a:ea typeface="ＭＳ Ｐゴシック" pitchFamily="-80" charset="-128"/>
              </a:rPr>
              <a:t>Desorption/Diffusion: Materialien im Vakuum</a:t>
            </a:r>
          </a:p>
        </p:txBody>
      </p:sp>
    </p:spTree>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4579"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728574A-5F87-40A5-8DA2-D906ACA884F1}" type="slidenum">
              <a:rPr lang="en-US" altLang="de-DE" sz="1400"/>
              <a:pPr/>
              <a:t>34</a:t>
            </a:fld>
            <a:endParaRPr lang="en-US" altLang="de-DE" sz="1400"/>
          </a:p>
        </p:txBody>
      </p:sp>
      <p:sp>
        <p:nvSpPr>
          <p:cNvPr id="24580"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4581"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4582" name="Text Box 5"/>
          <p:cNvSpPr txBox="1">
            <a:spLocks noChangeArrowheads="1"/>
          </p:cNvSpPr>
          <p:nvPr/>
        </p:nvSpPr>
        <p:spPr bwMode="auto">
          <a:xfrm>
            <a:off x="457200" y="4572000"/>
            <a:ext cx="7086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endParaRPr lang="de-DE" altLang="de-DE" sz="1200">
              <a:latin typeface="Times New Roman" pitchFamily="18" charset="0"/>
            </a:endParaRPr>
          </a:p>
        </p:txBody>
      </p:sp>
      <p:sp>
        <p:nvSpPr>
          <p:cNvPr id="24583" name="Text Box 6"/>
          <p:cNvSpPr txBox="1">
            <a:spLocks noChangeArrowheads="1"/>
          </p:cNvSpPr>
          <p:nvPr/>
        </p:nvSpPr>
        <p:spPr bwMode="auto">
          <a:xfrm>
            <a:off x="1624013" y="866775"/>
            <a:ext cx="6254750" cy="5810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600" b="1"/>
              <a:t>Abpumpkurven für Gase mit verschiedenen Bindungsenergien bei zwei verschiedenen Temperaturen</a:t>
            </a:r>
            <a:endParaRPr lang="de-DE" altLang="de-DE" sz="1600" b="1">
              <a:latin typeface="Times New Roman" pitchFamily="18" charset="0"/>
            </a:endParaRPr>
          </a:p>
        </p:txBody>
      </p:sp>
      <p:graphicFrame>
        <p:nvGraphicFramePr>
          <p:cNvPr id="24584" name="Object 7"/>
          <p:cNvGraphicFramePr>
            <a:graphicFrameLocks noChangeAspect="1"/>
          </p:cNvGraphicFramePr>
          <p:nvPr/>
        </p:nvGraphicFramePr>
        <p:xfrm>
          <a:off x="1600200" y="1524000"/>
          <a:ext cx="6286500" cy="3740150"/>
        </p:xfrm>
        <a:graphic>
          <a:graphicData uri="http://schemas.openxmlformats.org/presentationml/2006/ole">
            <mc:AlternateContent xmlns:mc="http://schemas.openxmlformats.org/markup-compatibility/2006">
              <mc:Choice xmlns:v="urn:schemas-microsoft-com:vml" Requires="v">
                <p:oleObj spid="_x0000_s24684" name="Photo Editor Photo" r:id="rId3" imgW="16118550" imgH="9593014" progId="MSPhotoEd.3">
                  <p:embed/>
                </p:oleObj>
              </mc:Choice>
              <mc:Fallback>
                <p:oleObj name="Photo Editor Photo" r:id="rId3" imgW="16118550" imgH="959301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628650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5" name="AutoShape 8"/>
          <p:cNvSpPr>
            <a:spLocks/>
          </p:cNvSpPr>
          <p:nvPr/>
        </p:nvSpPr>
        <p:spPr bwMode="auto">
          <a:xfrm>
            <a:off x="203200" y="4800600"/>
            <a:ext cx="1447800" cy="914400"/>
          </a:xfrm>
          <a:prstGeom prst="borderCallout1">
            <a:avLst>
              <a:gd name="adj1" fmla="val 12500"/>
              <a:gd name="adj2" fmla="val 105264"/>
              <a:gd name="adj3" fmla="val -75870"/>
              <a:gd name="adj4" fmla="val 152194"/>
            </a:avLst>
          </a:prstGeom>
          <a:solidFill>
            <a:srgbClr val="FFFF99"/>
          </a:soli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sehr schnelles Abpumpen</a:t>
            </a:r>
          </a:p>
          <a:p>
            <a:pPr algn="ctr" eaLnBrk="1" hangingPunct="1"/>
            <a:r>
              <a:rPr lang="de-DE" altLang="de-DE" sz="1200" b="1"/>
              <a:t>(15 –17kcal/mol)</a:t>
            </a:r>
          </a:p>
          <a:p>
            <a:pPr algn="ctr" eaLnBrk="1" hangingPunct="1"/>
            <a:r>
              <a:rPr lang="de-DE" altLang="de-DE" sz="1200" b="1"/>
              <a:t>z.B. Edelgase</a:t>
            </a:r>
          </a:p>
        </p:txBody>
      </p:sp>
      <p:sp>
        <p:nvSpPr>
          <p:cNvPr id="24586" name="AutoShape 9"/>
          <p:cNvSpPr>
            <a:spLocks/>
          </p:cNvSpPr>
          <p:nvPr/>
        </p:nvSpPr>
        <p:spPr bwMode="auto">
          <a:xfrm>
            <a:off x="1784350" y="5613400"/>
            <a:ext cx="1682750" cy="609600"/>
          </a:xfrm>
          <a:prstGeom prst="borderCallout1">
            <a:avLst>
              <a:gd name="adj1" fmla="val 18750"/>
              <a:gd name="adj2" fmla="val 104528"/>
              <a:gd name="adj3" fmla="val -192708"/>
              <a:gd name="adj4" fmla="val 105093"/>
            </a:avLst>
          </a:prstGeom>
          <a:solidFill>
            <a:srgbClr val="FFFF99"/>
          </a:soli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sehr kleiner Beitrag</a:t>
            </a:r>
          </a:p>
          <a:p>
            <a:pPr algn="ctr" eaLnBrk="1" hangingPunct="1"/>
            <a:r>
              <a:rPr lang="de-DE" altLang="de-DE" sz="1200" b="1"/>
              <a:t>durch niedrigen Partialdruck</a:t>
            </a:r>
          </a:p>
        </p:txBody>
      </p:sp>
      <p:sp>
        <p:nvSpPr>
          <p:cNvPr id="24587" name="AutoShape 10"/>
          <p:cNvSpPr>
            <a:spLocks/>
          </p:cNvSpPr>
          <p:nvPr/>
        </p:nvSpPr>
        <p:spPr bwMode="auto">
          <a:xfrm>
            <a:off x="4503738" y="5507038"/>
            <a:ext cx="2963862" cy="906462"/>
          </a:xfrm>
          <a:prstGeom prst="borderCallout1">
            <a:avLst>
              <a:gd name="adj1" fmla="val 12611"/>
              <a:gd name="adj2" fmla="val -2569"/>
              <a:gd name="adj3" fmla="val -229597"/>
              <a:gd name="adj4" fmla="val -36046"/>
            </a:avLst>
          </a:prstGeom>
          <a:solidFill>
            <a:srgbClr val="FFFF99"/>
          </a:solid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sz="1200" b="1"/>
              <a:t>Bereich hohen Partialdrucks und sehr langsamen Abpumpens:</a:t>
            </a:r>
          </a:p>
          <a:p>
            <a:pPr algn="ctr" eaLnBrk="1" hangingPunct="1"/>
            <a:r>
              <a:rPr lang="de-DE" altLang="de-DE" sz="1200" b="1"/>
              <a:t>in diesem Bereich liegt Wasser (22kcal/mol)</a:t>
            </a:r>
          </a:p>
        </p:txBody>
      </p:sp>
      <p:sp>
        <p:nvSpPr>
          <p:cNvPr id="24588" name="Text Box 11"/>
          <p:cNvSpPr txBox="1">
            <a:spLocks noChangeArrowheads="1"/>
          </p:cNvSpPr>
          <p:nvPr/>
        </p:nvSpPr>
        <p:spPr bwMode="auto">
          <a:xfrm>
            <a:off x="128403" y="0"/>
            <a:ext cx="76743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5. </a:t>
            </a:r>
            <a:r>
              <a:rPr lang="de-DE" altLang="de-DE" b="1" dirty="0"/>
              <a:t>Vakuum in Beschleunigern und anderen Anlagen</a:t>
            </a:r>
            <a:endParaRPr lang="de-DE" altLang="de-DE" dirty="0"/>
          </a:p>
          <a:p>
            <a:pPr algn="ctr"/>
            <a:r>
              <a:rPr lang="de-DE" altLang="de-DE" b="1" dirty="0">
                <a:solidFill>
                  <a:srgbClr val="FF3300"/>
                </a:solidFill>
                <a:ea typeface="ＭＳ Ｐゴシック" pitchFamily="-80" charset="-128"/>
              </a:rPr>
              <a:t>Verbesserung des Enddrucks durch  „Ausheizen“</a:t>
            </a:r>
          </a:p>
        </p:txBody>
      </p:sp>
    </p:spTree>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ußzeilenplatzhalter 2"/>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5603" name="Foliennummernplatzhalter 3"/>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045CA467-BB03-4C3C-8E84-0CB7CB9D94CE}" type="slidenum">
              <a:rPr lang="en-US" altLang="de-DE" sz="1400"/>
              <a:pPr/>
              <a:t>35</a:t>
            </a:fld>
            <a:endParaRPr lang="en-US" altLang="de-DE" sz="1400"/>
          </a:p>
        </p:txBody>
      </p:sp>
      <p:sp>
        <p:nvSpPr>
          <p:cNvPr id="25604"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5605"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5606" name="Text Box 5"/>
          <p:cNvSpPr txBox="1">
            <a:spLocks noChangeArrowheads="1"/>
          </p:cNvSpPr>
          <p:nvPr/>
        </p:nvSpPr>
        <p:spPr bwMode="auto">
          <a:xfrm>
            <a:off x="228600" y="895350"/>
            <a:ext cx="8915400" cy="247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de-DE" altLang="de-DE" sz="2000" dirty="0"/>
              <a:t>q(t) = </a:t>
            </a:r>
            <a:r>
              <a:rPr lang="de-DE" altLang="de-DE" sz="2000" dirty="0" err="1"/>
              <a:t>kT</a:t>
            </a:r>
            <a:r>
              <a:rPr lang="de-DE" altLang="de-DE" sz="2000" dirty="0"/>
              <a:t> C</a:t>
            </a:r>
            <a:r>
              <a:rPr lang="de-DE" altLang="de-DE" sz="2000" baseline="-25000" dirty="0"/>
              <a:t>0</a:t>
            </a:r>
            <a:r>
              <a:rPr lang="de-DE" altLang="de-DE" sz="2000" dirty="0"/>
              <a:t>/</a:t>
            </a:r>
            <a:r>
              <a:rPr lang="de-DE" altLang="de-DE" sz="2000" dirty="0" err="1"/>
              <a:t>t</a:t>
            </a:r>
            <a:r>
              <a:rPr lang="de-DE" altLang="de-DE" sz="2000" baseline="-25000" dirty="0" err="1"/>
              <a:t>R</a:t>
            </a:r>
            <a:r>
              <a:rPr lang="de-DE" altLang="de-DE" sz="2000" dirty="0"/>
              <a:t>  x </a:t>
            </a:r>
            <a:r>
              <a:rPr lang="de-DE" altLang="de-DE" sz="2000" dirty="0" err="1"/>
              <a:t>exp</a:t>
            </a:r>
            <a:r>
              <a:rPr lang="de-DE" altLang="de-DE" sz="2000" dirty="0"/>
              <a:t>(- t / </a:t>
            </a:r>
            <a:r>
              <a:rPr lang="de-DE" altLang="de-DE" sz="2000" dirty="0" err="1"/>
              <a:t>t</a:t>
            </a:r>
            <a:r>
              <a:rPr lang="de-DE" altLang="de-DE" sz="2000" baseline="-25000" dirty="0" err="1"/>
              <a:t>R</a:t>
            </a:r>
            <a:r>
              <a:rPr lang="de-DE" altLang="de-DE" sz="2000" dirty="0"/>
              <a:t>)</a:t>
            </a:r>
          </a:p>
          <a:p>
            <a:pPr algn="ctr" eaLnBrk="1" hangingPunct="1">
              <a:spcBef>
                <a:spcPct val="50000"/>
              </a:spcBef>
            </a:pPr>
            <a:endParaRPr lang="de-DE" altLang="de-DE" sz="1400" dirty="0"/>
          </a:p>
          <a:p>
            <a:pPr algn="ctr" eaLnBrk="1" hangingPunct="1">
              <a:spcBef>
                <a:spcPct val="50000"/>
              </a:spcBef>
            </a:pPr>
            <a:r>
              <a:rPr lang="de-DE" altLang="de-DE" sz="2000" dirty="0" err="1"/>
              <a:t>t</a:t>
            </a:r>
            <a:r>
              <a:rPr lang="de-DE" altLang="de-DE" sz="2000" baseline="-25000" dirty="0" err="1"/>
              <a:t>R</a:t>
            </a:r>
            <a:r>
              <a:rPr lang="de-DE" altLang="de-DE" sz="2000" dirty="0"/>
              <a:t> = t</a:t>
            </a:r>
            <a:r>
              <a:rPr lang="de-DE" altLang="de-DE" sz="2000" baseline="-25000" dirty="0"/>
              <a:t>0</a:t>
            </a:r>
            <a:r>
              <a:rPr lang="de-DE" altLang="de-DE" sz="2000" dirty="0"/>
              <a:t> x </a:t>
            </a:r>
            <a:r>
              <a:rPr lang="de-DE" altLang="de-DE" sz="2000" dirty="0" err="1"/>
              <a:t>exp</a:t>
            </a:r>
            <a:r>
              <a:rPr lang="de-DE" altLang="de-DE" sz="2000" dirty="0"/>
              <a:t>( E</a:t>
            </a:r>
            <a:r>
              <a:rPr lang="de-DE" altLang="de-DE" sz="2000" baseline="-25000" dirty="0"/>
              <a:t>D</a:t>
            </a:r>
            <a:r>
              <a:rPr lang="de-DE" altLang="de-DE" sz="2000" dirty="0"/>
              <a:t> / RT)</a:t>
            </a:r>
          </a:p>
          <a:p>
            <a:pPr eaLnBrk="1" hangingPunct="1">
              <a:spcBef>
                <a:spcPct val="50000"/>
              </a:spcBef>
            </a:pPr>
            <a:r>
              <a:rPr lang="de-DE" altLang="de-DE" sz="1400" dirty="0"/>
              <a:t>q:	 Ausgasrate [mbar l / s cm</a:t>
            </a:r>
            <a:r>
              <a:rPr lang="de-DE" altLang="de-DE" sz="1400" baseline="30000" dirty="0"/>
              <a:t>2</a:t>
            </a:r>
            <a:r>
              <a:rPr lang="de-DE" altLang="de-DE" sz="1400" dirty="0"/>
              <a:t>] zur Zeit t bei der Temperatur T</a:t>
            </a:r>
          </a:p>
          <a:p>
            <a:pPr eaLnBrk="1" hangingPunct="1">
              <a:spcBef>
                <a:spcPct val="50000"/>
              </a:spcBef>
            </a:pPr>
            <a:r>
              <a:rPr lang="de-DE" altLang="de-DE" sz="1400" dirty="0"/>
              <a:t>C</a:t>
            </a:r>
            <a:r>
              <a:rPr lang="de-DE" altLang="de-DE" sz="1400" baseline="-25000" dirty="0"/>
              <a:t>0</a:t>
            </a:r>
            <a:r>
              <a:rPr lang="de-DE" altLang="de-DE" sz="1400" dirty="0"/>
              <a:t>:	Anfangs-Oberflächenkonzentration des adsorbierten Gases </a:t>
            </a:r>
            <a:r>
              <a:rPr lang="de-DE" altLang="de-DE" sz="1400" dirty="0">
                <a:solidFill>
                  <a:schemeClr val="accent2"/>
                </a:solidFill>
              </a:rPr>
              <a:t>(Wasser: 4.5 </a:t>
            </a:r>
            <a:r>
              <a:rPr lang="de-DE" altLang="de-DE" sz="1400" baseline="30000" dirty="0">
                <a:solidFill>
                  <a:schemeClr val="accent2"/>
                </a:solidFill>
              </a:rPr>
              <a:t>. </a:t>
            </a:r>
            <a:r>
              <a:rPr lang="de-DE" altLang="de-DE" sz="1400" dirty="0">
                <a:solidFill>
                  <a:schemeClr val="accent2"/>
                </a:solidFill>
              </a:rPr>
              <a:t>10</a:t>
            </a:r>
            <a:r>
              <a:rPr lang="de-DE" altLang="de-DE" sz="1400" baseline="30000" dirty="0">
                <a:solidFill>
                  <a:schemeClr val="accent2"/>
                </a:solidFill>
              </a:rPr>
              <a:t>15</a:t>
            </a:r>
            <a:r>
              <a:rPr lang="de-DE" altLang="de-DE" sz="1400" dirty="0">
                <a:solidFill>
                  <a:schemeClr val="accent2"/>
                </a:solidFill>
              </a:rPr>
              <a:t> </a:t>
            </a:r>
            <a:r>
              <a:rPr lang="de-DE" altLang="de-DE" sz="1400" dirty="0" smtClean="0">
                <a:solidFill>
                  <a:schemeClr val="accent2"/>
                </a:solidFill>
              </a:rPr>
              <a:t>Moleküle/cm</a:t>
            </a:r>
            <a:r>
              <a:rPr lang="de-DE" altLang="de-DE" sz="1400" baseline="30000" dirty="0" smtClean="0">
                <a:solidFill>
                  <a:schemeClr val="accent2"/>
                </a:solidFill>
              </a:rPr>
              <a:t>2</a:t>
            </a:r>
            <a:r>
              <a:rPr lang="de-DE" altLang="de-DE" sz="1400" dirty="0">
                <a:solidFill>
                  <a:schemeClr val="accent2"/>
                </a:solidFill>
              </a:rPr>
              <a:t>)</a:t>
            </a:r>
          </a:p>
          <a:p>
            <a:pPr eaLnBrk="1" hangingPunct="1">
              <a:spcBef>
                <a:spcPct val="50000"/>
              </a:spcBef>
            </a:pPr>
            <a:r>
              <a:rPr lang="de-DE" altLang="de-DE" sz="1400" dirty="0"/>
              <a:t>E</a:t>
            </a:r>
            <a:r>
              <a:rPr lang="de-DE" altLang="de-DE" sz="1400" baseline="-25000" dirty="0"/>
              <a:t>D</a:t>
            </a:r>
            <a:r>
              <a:rPr lang="de-DE" altLang="de-DE" sz="1400" dirty="0"/>
              <a:t>:	Desorptionsenergie </a:t>
            </a:r>
            <a:r>
              <a:rPr lang="de-DE" altLang="de-DE" sz="1400" dirty="0">
                <a:solidFill>
                  <a:schemeClr val="accent2"/>
                </a:solidFill>
              </a:rPr>
              <a:t>(Wasser: 92160 J/</a:t>
            </a:r>
            <a:r>
              <a:rPr lang="de-DE" altLang="de-DE" sz="1400" dirty="0" err="1">
                <a:solidFill>
                  <a:schemeClr val="accent2"/>
                </a:solidFill>
              </a:rPr>
              <a:t>mol</a:t>
            </a:r>
            <a:r>
              <a:rPr lang="de-DE" altLang="de-DE" sz="1400" dirty="0">
                <a:solidFill>
                  <a:schemeClr val="accent2"/>
                </a:solidFill>
              </a:rPr>
              <a:t> = 22 </a:t>
            </a:r>
            <a:r>
              <a:rPr lang="de-DE" altLang="de-DE" sz="1400" dirty="0" smtClean="0">
                <a:solidFill>
                  <a:schemeClr val="accent2"/>
                </a:solidFill>
              </a:rPr>
              <a:t>kcal/</a:t>
            </a:r>
            <a:r>
              <a:rPr lang="de-DE" altLang="de-DE" sz="1400" dirty="0" err="1" smtClean="0">
                <a:solidFill>
                  <a:schemeClr val="accent2"/>
                </a:solidFill>
              </a:rPr>
              <a:t>mol</a:t>
            </a:r>
            <a:r>
              <a:rPr lang="de-DE" altLang="de-DE" sz="1400" dirty="0" smtClean="0">
                <a:solidFill>
                  <a:schemeClr val="accent2"/>
                </a:solidFill>
              </a:rPr>
              <a:t>)</a:t>
            </a:r>
            <a:endParaRPr lang="de-DE" altLang="de-DE" sz="1400" dirty="0">
              <a:solidFill>
                <a:schemeClr val="accent2"/>
              </a:solidFill>
            </a:endParaRPr>
          </a:p>
          <a:p>
            <a:pPr eaLnBrk="1" hangingPunct="1">
              <a:spcBef>
                <a:spcPct val="50000"/>
              </a:spcBef>
            </a:pPr>
            <a:r>
              <a:rPr lang="de-DE" altLang="de-DE" sz="1400" dirty="0" err="1"/>
              <a:t>t</a:t>
            </a:r>
            <a:r>
              <a:rPr lang="de-DE" altLang="de-DE" sz="1400" baseline="-25000" dirty="0" err="1"/>
              <a:t>R</a:t>
            </a:r>
            <a:r>
              <a:rPr lang="de-DE" altLang="de-DE" sz="1400" dirty="0"/>
              <a:t>: 	mittlere Aufenthaltszeit eines Gasmoleküls </a:t>
            </a:r>
            <a:r>
              <a:rPr lang="de-DE" altLang="de-DE" sz="1400" dirty="0">
                <a:solidFill>
                  <a:schemeClr val="accent2"/>
                </a:solidFill>
              </a:rPr>
              <a:t>(Wasser : </a:t>
            </a:r>
            <a:r>
              <a:rPr lang="de-DE" altLang="de-DE" sz="1400" dirty="0" err="1">
                <a:solidFill>
                  <a:schemeClr val="accent2"/>
                </a:solidFill>
              </a:rPr>
              <a:t>t</a:t>
            </a:r>
            <a:r>
              <a:rPr lang="de-DE" altLang="de-DE" sz="1400" baseline="-25000" dirty="0" err="1">
                <a:solidFill>
                  <a:schemeClr val="accent2"/>
                </a:solidFill>
              </a:rPr>
              <a:t>R</a:t>
            </a:r>
            <a:r>
              <a:rPr lang="de-DE" altLang="de-DE" sz="1400" dirty="0">
                <a:solidFill>
                  <a:schemeClr val="accent2"/>
                </a:solidFill>
              </a:rPr>
              <a:t> = 1.14 </a:t>
            </a:r>
            <a:r>
              <a:rPr lang="de-DE" altLang="de-DE" sz="1400" baseline="30000" dirty="0">
                <a:solidFill>
                  <a:schemeClr val="accent2"/>
                </a:solidFill>
              </a:rPr>
              <a:t>. </a:t>
            </a:r>
            <a:r>
              <a:rPr lang="de-DE" altLang="de-DE" sz="1400" dirty="0">
                <a:solidFill>
                  <a:schemeClr val="accent2"/>
                </a:solidFill>
              </a:rPr>
              <a:t>10</a:t>
            </a:r>
            <a:r>
              <a:rPr lang="de-DE" altLang="de-DE" sz="1400" baseline="30000" dirty="0">
                <a:solidFill>
                  <a:schemeClr val="accent2"/>
                </a:solidFill>
              </a:rPr>
              <a:t>4</a:t>
            </a:r>
            <a:r>
              <a:rPr lang="de-DE" altLang="de-DE" sz="1400" dirty="0">
                <a:solidFill>
                  <a:schemeClr val="accent2"/>
                </a:solidFill>
              </a:rPr>
              <a:t> sec = ca. 3Std)</a:t>
            </a:r>
          </a:p>
        </p:txBody>
      </p:sp>
      <p:sp>
        <p:nvSpPr>
          <p:cNvPr id="25607" name="Text Box 6"/>
          <p:cNvSpPr txBox="1">
            <a:spLocks noChangeArrowheads="1"/>
          </p:cNvSpPr>
          <p:nvPr/>
        </p:nvSpPr>
        <p:spPr bwMode="auto">
          <a:xfrm>
            <a:off x="230188" y="3422650"/>
            <a:ext cx="8913812" cy="147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1400" b="1" dirty="0">
                <a:solidFill>
                  <a:srgbClr val="FF3300"/>
                </a:solidFill>
                <a:sym typeface="ZapfDingbats" pitchFamily="82" charset="2"/>
              </a:rPr>
              <a:t></a:t>
            </a:r>
            <a:r>
              <a:rPr lang="de-DE" altLang="de-DE" sz="1400" b="1" dirty="0">
                <a:solidFill>
                  <a:srgbClr val="FF3300"/>
                </a:solidFill>
              </a:rPr>
              <a:t>  Ausgasrate sinkt ( langsam ) mit der Zeit</a:t>
            </a:r>
          </a:p>
          <a:p>
            <a:pPr eaLnBrk="1" hangingPunct="1">
              <a:spcBef>
                <a:spcPct val="50000"/>
              </a:spcBef>
            </a:pPr>
            <a:r>
              <a:rPr lang="de-DE" altLang="de-DE" sz="1400" b="1" dirty="0"/>
              <a:t>Beispiel:</a:t>
            </a:r>
          </a:p>
          <a:p>
            <a:pPr eaLnBrk="1" hangingPunct="1">
              <a:spcBef>
                <a:spcPct val="50000"/>
              </a:spcBef>
            </a:pPr>
            <a:r>
              <a:rPr lang="de-DE" altLang="de-DE" sz="1400" dirty="0">
                <a:solidFill>
                  <a:srgbClr val="009900"/>
                </a:solidFill>
                <a:sym typeface="ZapfDingbats" pitchFamily="82" charset="2"/>
              </a:rPr>
              <a:t></a:t>
            </a:r>
            <a:r>
              <a:rPr lang="de-DE" altLang="de-DE" sz="1400" dirty="0">
                <a:solidFill>
                  <a:srgbClr val="009900"/>
                </a:solidFill>
              </a:rPr>
              <a:t> möchte man eine Ausgasrate  von q=10</a:t>
            </a:r>
            <a:r>
              <a:rPr lang="de-DE" altLang="de-DE" sz="1400" baseline="30000" dirty="0">
                <a:solidFill>
                  <a:srgbClr val="009900"/>
                </a:solidFill>
              </a:rPr>
              <a:t>-12</a:t>
            </a:r>
            <a:r>
              <a:rPr lang="de-DE" altLang="de-DE" sz="1400" dirty="0">
                <a:solidFill>
                  <a:srgbClr val="009900"/>
                </a:solidFill>
              </a:rPr>
              <a:t>mbar l / s cm</a:t>
            </a:r>
            <a:r>
              <a:rPr lang="de-DE" altLang="de-DE" sz="1400" baseline="30000" dirty="0">
                <a:solidFill>
                  <a:srgbClr val="009900"/>
                </a:solidFill>
              </a:rPr>
              <a:t>2</a:t>
            </a:r>
            <a:r>
              <a:rPr lang="de-DE" altLang="de-DE" sz="1400" dirty="0">
                <a:solidFill>
                  <a:srgbClr val="009900"/>
                </a:solidFill>
              </a:rPr>
              <a:t>  für Wasser, so dauert dies bei Zimmertemperatur:</a:t>
            </a:r>
          </a:p>
          <a:p>
            <a:pPr eaLnBrk="1" hangingPunct="1">
              <a:spcBef>
                <a:spcPct val="50000"/>
              </a:spcBef>
            </a:pPr>
            <a:r>
              <a:rPr lang="de-DE" altLang="de-DE" sz="1400" dirty="0">
                <a:solidFill>
                  <a:srgbClr val="009900"/>
                </a:solidFill>
              </a:rPr>
              <a:t>t = 1,25 </a:t>
            </a:r>
            <a:r>
              <a:rPr lang="de-DE" altLang="de-DE" sz="1400" baseline="30000" dirty="0">
                <a:solidFill>
                  <a:srgbClr val="009900"/>
                </a:solidFill>
              </a:rPr>
              <a:t>.</a:t>
            </a:r>
            <a:r>
              <a:rPr lang="de-DE" altLang="de-DE" sz="1400" dirty="0">
                <a:solidFill>
                  <a:srgbClr val="009900"/>
                </a:solidFill>
              </a:rPr>
              <a:t> 10</a:t>
            </a:r>
            <a:r>
              <a:rPr lang="de-DE" altLang="de-DE" sz="1400" baseline="30000" dirty="0">
                <a:solidFill>
                  <a:srgbClr val="009900"/>
                </a:solidFill>
              </a:rPr>
              <a:t>6</a:t>
            </a:r>
            <a:r>
              <a:rPr lang="de-DE" altLang="de-DE" sz="1400" dirty="0">
                <a:solidFill>
                  <a:srgbClr val="009900"/>
                </a:solidFill>
              </a:rPr>
              <a:t> sec = ca. 2 Wochen (falls jedes Wassermolekül nach seiner ersten Desorption abgepumpt wird.........)</a:t>
            </a:r>
          </a:p>
        </p:txBody>
      </p:sp>
      <p:sp>
        <p:nvSpPr>
          <p:cNvPr id="25608" name="Text Box 7"/>
          <p:cNvSpPr txBox="1">
            <a:spLocks noChangeArrowheads="1"/>
          </p:cNvSpPr>
          <p:nvPr/>
        </p:nvSpPr>
        <p:spPr bwMode="auto">
          <a:xfrm>
            <a:off x="881063" y="5387975"/>
            <a:ext cx="7391400" cy="73025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spcBef>
                <a:spcPct val="50000"/>
              </a:spcBef>
            </a:pPr>
            <a:r>
              <a:rPr lang="de-DE" altLang="de-DE" sz="1400" b="1">
                <a:solidFill>
                  <a:srgbClr val="FF3300"/>
                </a:solidFill>
              </a:rPr>
              <a:t>Wichtig ist nicht die maximal erreichte Temperatur in einer Anlage, sondern die Vermeidung von „kalten Stellen“ und von Temperaturgradienten (mechanische Belastung, Spannungen)</a:t>
            </a:r>
          </a:p>
        </p:txBody>
      </p:sp>
      <p:sp>
        <p:nvSpPr>
          <p:cNvPr id="25609" name="Text Box 9"/>
          <p:cNvSpPr txBox="1">
            <a:spLocks noChangeArrowheads="1"/>
          </p:cNvSpPr>
          <p:nvPr/>
        </p:nvSpPr>
        <p:spPr bwMode="auto">
          <a:xfrm>
            <a:off x="97829" y="0"/>
            <a:ext cx="77593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5. </a:t>
            </a:r>
            <a:r>
              <a:rPr lang="de-DE" altLang="de-DE" b="1" dirty="0"/>
              <a:t>Vakuum in Beschleunigern und anderen Anlagen</a:t>
            </a:r>
            <a:r>
              <a:rPr lang="de-DE" altLang="de-DE" dirty="0"/>
              <a:t> </a:t>
            </a:r>
          </a:p>
          <a:p>
            <a:pPr algn="ctr"/>
            <a:r>
              <a:rPr lang="de-DE" altLang="de-DE" b="1" dirty="0">
                <a:solidFill>
                  <a:srgbClr val="FF3300"/>
                </a:solidFill>
                <a:ea typeface="ＭＳ Ｐゴシック" pitchFamily="-80" charset="-128"/>
              </a:rPr>
              <a:t>Ausheizen „</a:t>
            </a:r>
            <a:r>
              <a:rPr lang="de-DE" altLang="de-DE" b="1" dirty="0" err="1">
                <a:solidFill>
                  <a:srgbClr val="FF3300"/>
                </a:solidFill>
                <a:ea typeface="ＭＳ Ｐゴシック" pitchFamily="-80" charset="-128"/>
              </a:rPr>
              <a:t>bakeout</a:t>
            </a:r>
            <a:r>
              <a:rPr lang="de-DE" altLang="de-DE" b="1" dirty="0">
                <a:solidFill>
                  <a:srgbClr val="FF3300"/>
                </a:solidFill>
                <a:ea typeface="ＭＳ Ｐゴシック" pitchFamily="-80" charset="-128"/>
              </a:rPr>
              <a:t>“</a:t>
            </a:r>
          </a:p>
        </p:txBody>
      </p:sp>
    </p:spTree>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6627"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488E3146-7313-4A22-8591-DD5DD2189687}" type="slidenum">
              <a:rPr lang="en-US" altLang="de-DE" sz="1400"/>
              <a:pPr/>
              <a:t>36</a:t>
            </a:fld>
            <a:endParaRPr lang="en-US" altLang="de-DE" sz="1400"/>
          </a:p>
        </p:txBody>
      </p:sp>
      <p:sp>
        <p:nvSpPr>
          <p:cNvPr id="26628"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6629" name="Text Box 3"/>
          <p:cNvSpPr txBox="1">
            <a:spLocks noChangeArrowheads="1"/>
          </p:cNvSpPr>
          <p:nvPr/>
        </p:nvSpPr>
        <p:spPr bwMode="auto">
          <a:xfrm>
            <a:off x="609600" y="1428750"/>
            <a:ext cx="723423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6630" name="Rectangle 4"/>
          <p:cNvSpPr>
            <a:spLocks noGrp="1" noChangeArrowheads="1"/>
          </p:cNvSpPr>
          <p:nvPr>
            <p:ph type="title"/>
          </p:nvPr>
        </p:nvSpPr>
        <p:spPr bwMode="auto">
          <a:xfrm>
            <a:off x="236538" y="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5. </a:t>
            </a:r>
            <a:r>
              <a:rPr lang="de-DE" altLang="de-DE" sz="2400" b="1" dirty="0" smtClean="0">
                <a:solidFill>
                  <a:schemeClr val="tx1"/>
                </a:solidFill>
                <a:latin typeface="Arial" charset="0"/>
              </a:rPr>
              <a:t>Vakuum in Beschleunigern und andere Anlagen</a:t>
            </a:r>
            <a:r>
              <a:rPr lang="de-DE" altLang="de-DE" sz="2400" dirty="0" smtClean="0">
                <a:latin typeface="Arial" charset="0"/>
              </a:rPr>
              <a:t> </a:t>
            </a:r>
            <a:r>
              <a:rPr lang="de-DE" altLang="de-DE" sz="2400" b="1" dirty="0" smtClean="0">
                <a:solidFill>
                  <a:schemeClr val="tx1"/>
                </a:solidFill>
                <a:latin typeface="Arial" charset="0"/>
              </a:rPr>
              <a:t/>
            </a:r>
            <a:br>
              <a:rPr lang="de-DE" altLang="de-DE" sz="2400" b="1" dirty="0" smtClean="0">
                <a:solidFill>
                  <a:schemeClr val="tx1"/>
                </a:solidFill>
                <a:latin typeface="Arial" charset="0"/>
              </a:rPr>
            </a:br>
            <a:r>
              <a:rPr lang="de-DE" altLang="de-DE" sz="2400" b="1" dirty="0" smtClean="0">
                <a:solidFill>
                  <a:srgbClr val="FF3300"/>
                </a:solidFill>
                <a:latin typeface="Arial" charset="0"/>
              </a:rPr>
              <a:t>Erreichbare Abgasraten</a:t>
            </a:r>
          </a:p>
        </p:txBody>
      </p:sp>
      <p:sp>
        <p:nvSpPr>
          <p:cNvPr id="26631" name="Text Box 5"/>
          <p:cNvSpPr txBox="1">
            <a:spLocks noChangeArrowheads="1"/>
          </p:cNvSpPr>
          <p:nvPr/>
        </p:nvSpPr>
        <p:spPr bwMode="auto">
          <a:xfrm>
            <a:off x="630238" y="1200150"/>
            <a:ext cx="76962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9388" indent="-179388">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1800" b="1"/>
              <a:t>Bei Beachtung </a:t>
            </a:r>
            <a:r>
              <a:rPr lang="de-DE" altLang="de-DE" sz="1800" b="1">
                <a:solidFill>
                  <a:srgbClr val="FF3300"/>
                </a:solidFill>
              </a:rPr>
              <a:t>aller </a:t>
            </a:r>
            <a:r>
              <a:rPr lang="de-DE" altLang="de-DE" sz="1800" b="1"/>
              <a:t>Schritte:</a:t>
            </a:r>
          </a:p>
          <a:p>
            <a:pPr eaLnBrk="1" hangingPunct="1">
              <a:spcBef>
                <a:spcPct val="50000"/>
              </a:spcBef>
              <a:buFontTx/>
              <a:buChar char="•"/>
            </a:pPr>
            <a:r>
              <a:rPr lang="de-DE" altLang="de-DE" sz="1800" b="1"/>
              <a:t>Materialauswahl, Fertigung, Konstruktion</a:t>
            </a:r>
          </a:p>
          <a:p>
            <a:pPr eaLnBrk="1" hangingPunct="1">
              <a:spcBef>
                <a:spcPct val="50000"/>
              </a:spcBef>
              <a:buFontTx/>
              <a:buChar char="•"/>
            </a:pPr>
            <a:r>
              <a:rPr lang="de-DE" altLang="de-DE" sz="1800" b="1"/>
              <a:t>Reinigung, Oberflächenbehandlung, Lagerung</a:t>
            </a:r>
          </a:p>
          <a:p>
            <a:pPr eaLnBrk="1" hangingPunct="1">
              <a:spcBef>
                <a:spcPct val="50000"/>
              </a:spcBef>
              <a:buFontTx/>
              <a:buChar char="•"/>
            </a:pPr>
            <a:r>
              <a:rPr lang="de-DE" altLang="de-DE" sz="1800" b="1"/>
              <a:t>Montage</a:t>
            </a:r>
          </a:p>
          <a:p>
            <a:pPr eaLnBrk="1" hangingPunct="1">
              <a:spcBef>
                <a:spcPct val="50000"/>
              </a:spcBef>
              <a:buFontTx/>
              <a:buChar char="•"/>
            </a:pPr>
            <a:r>
              <a:rPr lang="de-DE" altLang="de-DE" sz="1800" b="1"/>
              <a:t>Ausheizen</a:t>
            </a:r>
          </a:p>
          <a:p>
            <a:pPr eaLnBrk="1" hangingPunct="1">
              <a:spcBef>
                <a:spcPct val="50000"/>
              </a:spcBef>
            </a:pPr>
            <a:endParaRPr lang="de-DE" altLang="de-DE" sz="1800" b="1"/>
          </a:p>
          <a:p>
            <a:pPr eaLnBrk="1" hangingPunct="1">
              <a:spcBef>
                <a:spcPct val="50000"/>
              </a:spcBef>
            </a:pPr>
            <a:r>
              <a:rPr lang="de-DE" altLang="de-DE" sz="1800" b="1"/>
              <a:t>sind Gesamt-Abgasraten in UHV-Rezipienten von:</a:t>
            </a:r>
          </a:p>
          <a:p>
            <a:pPr algn="ctr" eaLnBrk="1" hangingPunct="1">
              <a:spcBef>
                <a:spcPct val="50000"/>
              </a:spcBef>
            </a:pPr>
            <a:r>
              <a:rPr lang="de-DE" altLang="de-DE" sz="1800" b="1"/>
              <a:t> </a:t>
            </a:r>
            <a:r>
              <a:rPr lang="de-DE" altLang="de-DE" sz="2000" b="1">
                <a:solidFill>
                  <a:srgbClr val="FF3300"/>
                </a:solidFill>
              </a:rPr>
              <a:t>ca. 10</a:t>
            </a:r>
            <a:r>
              <a:rPr lang="de-DE" altLang="de-DE" sz="2000" b="1" baseline="30000">
                <a:solidFill>
                  <a:srgbClr val="FF3300"/>
                </a:solidFill>
              </a:rPr>
              <a:t>-13</a:t>
            </a:r>
            <a:r>
              <a:rPr lang="de-DE" altLang="de-DE" sz="2000" b="1">
                <a:solidFill>
                  <a:srgbClr val="FF3300"/>
                </a:solidFill>
              </a:rPr>
              <a:t> mbar l  s</a:t>
            </a:r>
            <a:r>
              <a:rPr lang="de-DE" altLang="de-DE" sz="2000" b="1" baseline="30000">
                <a:solidFill>
                  <a:srgbClr val="FF3300"/>
                </a:solidFill>
              </a:rPr>
              <a:t>-1</a:t>
            </a:r>
            <a:r>
              <a:rPr lang="de-DE" altLang="de-DE" sz="2000" b="1">
                <a:solidFill>
                  <a:srgbClr val="FF3300"/>
                </a:solidFill>
              </a:rPr>
              <a:t> cm</a:t>
            </a:r>
            <a:r>
              <a:rPr lang="de-DE" altLang="de-DE" sz="2000" b="1" baseline="30000">
                <a:solidFill>
                  <a:srgbClr val="FF3300"/>
                </a:solidFill>
              </a:rPr>
              <a:t>-2</a:t>
            </a:r>
            <a:r>
              <a:rPr lang="de-DE" altLang="de-DE" sz="1800" b="1" baseline="30000">
                <a:solidFill>
                  <a:srgbClr val="FF3300"/>
                </a:solidFill>
              </a:rPr>
              <a:t> </a:t>
            </a:r>
          </a:p>
          <a:p>
            <a:pPr eaLnBrk="1" hangingPunct="1">
              <a:spcBef>
                <a:spcPct val="50000"/>
              </a:spcBef>
            </a:pPr>
            <a:r>
              <a:rPr lang="de-DE" altLang="de-DE" sz="1800" b="1"/>
              <a:t>erreichbar.</a:t>
            </a:r>
            <a:endParaRPr lang="de-DE" altLang="de-DE" sz="1800" b="1">
              <a:solidFill>
                <a:srgbClr val="FF3300"/>
              </a:solidFill>
            </a:endParaRPr>
          </a:p>
          <a:p>
            <a:pPr eaLnBrk="1" hangingPunct="1">
              <a:spcBef>
                <a:spcPct val="50000"/>
              </a:spcBef>
              <a:buFontTx/>
              <a:buChar char="•"/>
            </a:pPr>
            <a:endParaRPr lang="de-DE" altLang="de-DE" sz="1800" b="1">
              <a:solidFill>
                <a:srgbClr val="FF3300"/>
              </a:solidFill>
            </a:endParaRPr>
          </a:p>
          <a:p>
            <a:pPr eaLnBrk="1" hangingPunct="1">
              <a:spcBef>
                <a:spcPct val="50000"/>
              </a:spcBef>
              <a:buFontTx/>
              <a:buChar char="•"/>
            </a:pPr>
            <a:endParaRPr lang="de-DE" altLang="de-DE" sz="1400" b="1">
              <a:latin typeface="Times New Roman" pitchFamily="18" charset="0"/>
            </a:endParaRPr>
          </a:p>
        </p:txBody>
      </p:sp>
    </p:spTree>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2765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B3B116DC-A303-4754-96E0-4D7CC910EDBB}" type="slidenum">
              <a:rPr lang="en-US" altLang="de-DE" sz="1400"/>
              <a:pPr/>
              <a:t>37</a:t>
            </a:fld>
            <a:endParaRPr lang="en-US" altLang="de-DE" sz="1400"/>
          </a:p>
        </p:txBody>
      </p:sp>
      <p:sp>
        <p:nvSpPr>
          <p:cNvPr id="27652" name="Text Box 2"/>
          <p:cNvSpPr txBox="1">
            <a:spLocks noChangeArrowheads="1"/>
          </p:cNvSpPr>
          <p:nvPr/>
        </p:nvSpPr>
        <p:spPr bwMode="auto">
          <a:xfrm>
            <a:off x="5853113" y="117475"/>
            <a:ext cx="2681287"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endParaRPr lang="de-DE" altLang="de-DE">
              <a:latin typeface="Times New Roman" pitchFamily="18" charset="0"/>
            </a:endParaRPr>
          </a:p>
        </p:txBody>
      </p:sp>
      <p:sp>
        <p:nvSpPr>
          <p:cNvPr id="27653" name="Rectangle 4"/>
          <p:cNvSpPr>
            <a:spLocks noGrp="1" noChangeArrowheads="1"/>
          </p:cNvSpPr>
          <p:nvPr>
            <p:ph type="title"/>
          </p:nvPr>
        </p:nvSpPr>
        <p:spPr bwMode="auto">
          <a:xfrm>
            <a:off x="284163" y="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5. </a:t>
            </a:r>
            <a:r>
              <a:rPr lang="de-DE" altLang="de-DE" sz="2400" b="1" dirty="0" smtClean="0">
                <a:solidFill>
                  <a:schemeClr val="tx1"/>
                </a:solidFill>
                <a:latin typeface="Arial" charset="0"/>
              </a:rPr>
              <a:t>Vakuum in Beschleunigern und anderen Anlagen</a:t>
            </a:r>
            <a:r>
              <a:rPr lang="de-DE" altLang="de-DE" sz="2400" dirty="0" smtClean="0">
                <a:latin typeface="Arial" charset="0"/>
              </a:rPr>
              <a:t> </a:t>
            </a:r>
            <a:r>
              <a:rPr lang="de-DE" altLang="de-DE" sz="2400" b="1" dirty="0" smtClean="0">
                <a:solidFill>
                  <a:schemeClr val="tx1"/>
                </a:solidFill>
                <a:latin typeface="Arial" charset="0"/>
              </a:rPr>
              <a:t/>
            </a:r>
            <a:br>
              <a:rPr lang="de-DE" altLang="de-DE" sz="2400" b="1" dirty="0" smtClean="0">
                <a:solidFill>
                  <a:schemeClr val="tx1"/>
                </a:solidFill>
                <a:latin typeface="Arial" charset="0"/>
              </a:rPr>
            </a:br>
            <a:r>
              <a:rPr lang="de-DE" altLang="de-DE" sz="2400" b="1" dirty="0" smtClean="0">
                <a:solidFill>
                  <a:srgbClr val="FF3300"/>
                </a:solidFill>
                <a:latin typeface="Arial" charset="0"/>
              </a:rPr>
              <a:t>Beispiel Saugleistung (Anforderung SIS18)</a:t>
            </a:r>
          </a:p>
        </p:txBody>
      </p:sp>
      <p:sp>
        <p:nvSpPr>
          <p:cNvPr id="27654" name="Text Box 5"/>
          <p:cNvSpPr txBox="1">
            <a:spLocks noChangeArrowheads="1"/>
          </p:cNvSpPr>
          <p:nvPr/>
        </p:nvSpPr>
        <p:spPr bwMode="auto">
          <a:xfrm>
            <a:off x="1196975" y="977900"/>
            <a:ext cx="5691188"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1600" b="1">
                <a:solidFill>
                  <a:srgbClr val="FF3300"/>
                </a:solidFill>
              </a:rPr>
              <a:t>SIS18:</a:t>
            </a:r>
          </a:p>
          <a:p>
            <a:pPr eaLnBrk="1" hangingPunct="1">
              <a:spcBef>
                <a:spcPct val="50000"/>
              </a:spcBef>
              <a:buFontTx/>
              <a:buChar char="•"/>
            </a:pPr>
            <a:r>
              <a:rPr lang="de-DE" altLang="de-DE" sz="1600" b="1"/>
              <a:t>	Umfang: ca. 216 m</a:t>
            </a:r>
          </a:p>
          <a:p>
            <a:pPr eaLnBrk="1" hangingPunct="1">
              <a:spcBef>
                <a:spcPct val="50000"/>
              </a:spcBef>
              <a:buFontTx/>
              <a:buChar char="•"/>
            </a:pPr>
            <a:r>
              <a:rPr lang="de-DE" altLang="de-DE" sz="1600" b="1"/>
              <a:t> 	typischer Kammerdurchmesser: 150 – 200mm</a:t>
            </a:r>
          </a:p>
          <a:p>
            <a:pPr eaLnBrk="1" hangingPunct="1">
              <a:spcBef>
                <a:spcPct val="50000"/>
              </a:spcBef>
              <a:buFontTx/>
              <a:buChar char="•"/>
            </a:pPr>
            <a:r>
              <a:rPr lang="de-DE" altLang="de-DE" sz="1600" b="1"/>
              <a:t> 	Gesamt-UHV- Oberfläche: ca. 100m</a:t>
            </a:r>
            <a:r>
              <a:rPr lang="de-DE" altLang="de-DE" sz="1600" b="1" baseline="30000"/>
              <a:t>2</a:t>
            </a:r>
            <a:r>
              <a:rPr lang="de-DE" altLang="de-DE" sz="1600" b="1"/>
              <a:t> = </a:t>
            </a:r>
            <a:r>
              <a:rPr lang="de-DE" altLang="de-DE" sz="1600" b="1">
                <a:solidFill>
                  <a:schemeClr val="accent2"/>
                </a:solidFill>
              </a:rPr>
              <a:t>10</a:t>
            </a:r>
            <a:r>
              <a:rPr lang="de-DE" altLang="de-DE" sz="1600" b="1" baseline="30000">
                <a:solidFill>
                  <a:schemeClr val="accent2"/>
                </a:solidFill>
              </a:rPr>
              <a:t>6</a:t>
            </a:r>
            <a:r>
              <a:rPr lang="de-DE" altLang="de-DE" sz="1600" b="1">
                <a:solidFill>
                  <a:schemeClr val="accent2"/>
                </a:solidFill>
              </a:rPr>
              <a:t> cm</a:t>
            </a:r>
            <a:r>
              <a:rPr lang="de-DE" altLang="de-DE" sz="1600" b="1" baseline="30000">
                <a:solidFill>
                  <a:schemeClr val="accent2"/>
                </a:solidFill>
              </a:rPr>
              <a:t>2</a:t>
            </a:r>
          </a:p>
          <a:p>
            <a:pPr eaLnBrk="1" hangingPunct="1">
              <a:spcBef>
                <a:spcPct val="50000"/>
              </a:spcBef>
              <a:buFontTx/>
              <a:buChar char="•"/>
            </a:pPr>
            <a:r>
              <a:rPr lang="de-DE" altLang="de-DE" sz="1600" b="1" baseline="30000"/>
              <a:t> 	</a:t>
            </a:r>
            <a:r>
              <a:rPr lang="de-DE" altLang="de-DE" sz="1600" b="1"/>
              <a:t>UHV Volumen: ca. 4 </a:t>
            </a:r>
            <a:r>
              <a:rPr lang="de-DE" altLang="de-DE" sz="1600" b="1" baseline="30000"/>
              <a:t>.</a:t>
            </a:r>
            <a:r>
              <a:rPr lang="de-DE" altLang="de-DE" sz="1600" b="1"/>
              <a:t> 10</a:t>
            </a:r>
            <a:r>
              <a:rPr lang="de-DE" altLang="de-DE" sz="1600" b="1" baseline="30000"/>
              <a:t>6</a:t>
            </a:r>
            <a:r>
              <a:rPr lang="de-DE" altLang="de-DE" sz="1600" b="1"/>
              <a:t> cm</a:t>
            </a:r>
            <a:r>
              <a:rPr lang="de-DE" altLang="de-DE" sz="1600" b="1" baseline="30000"/>
              <a:t>3</a:t>
            </a:r>
            <a:endParaRPr lang="de-DE" altLang="de-DE" sz="1600" b="1"/>
          </a:p>
        </p:txBody>
      </p:sp>
      <p:sp>
        <p:nvSpPr>
          <p:cNvPr id="27655" name="Text Box 6"/>
          <p:cNvSpPr txBox="1">
            <a:spLocks noChangeArrowheads="1"/>
          </p:cNvSpPr>
          <p:nvPr/>
        </p:nvSpPr>
        <p:spPr bwMode="auto">
          <a:xfrm>
            <a:off x="1116013" y="3141663"/>
            <a:ext cx="7272337"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de-DE" altLang="de-DE" sz="1600" b="1"/>
              <a:t>Q</a:t>
            </a:r>
            <a:r>
              <a:rPr lang="de-DE" altLang="de-DE" sz="1600" b="1" baseline="-25000"/>
              <a:t>abgas</a:t>
            </a:r>
            <a:r>
              <a:rPr lang="de-DE" altLang="de-DE" sz="1600" b="1"/>
              <a:t>(SIS) = </a:t>
            </a:r>
            <a:r>
              <a:rPr lang="de-DE" altLang="de-DE" sz="1600" b="1">
                <a:solidFill>
                  <a:schemeClr val="accent2"/>
                </a:solidFill>
              </a:rPr>
              <a:t>10</a:t>
            </a:r>
            <a:r>
              <a:rPr lang="de-DE" altLang="de-DE" sz="1600" b="1" baseline="30000">
                <a:solidFill>
                  <a:schemeClr val="accent2"/>
                </a:solidFill>
              </a:rPr>
              <a:t>6</a:t>
            </a:r>
            <a:r>
              <a:rPr lang="de-DE" altLang="de-DE" sz="1600" b="1">
                <a:solidFill>
                  <a:schemeClr val="accent2"/>
                </a:solidFill>
              </a:rPr>
              <a:t> cm</a:t>
            </a:r>
            <a:r>
              <a:rPr lang="de-DE" altLang="de-DE" sz="1600" b="1" baseline="30000">
                <a:solidFill>
                  <a:schemeClr val="accent2"/>
                </a:solidFill>
              </a:rPr>
              <a:t>2 </a:t>
            </a:r>
            <a:r>
              <a:rPr lang="de-DE" altLang="de-DE" sz="1600" b="1" baseline="30000"/>
              <a:t>.</a:t>
            </a:r>
            <a:r>
              <a:rPr lang="de-DE" altLang="de-DE" sz="1600" b="1"/>
              <a:t> </a:t>
            </a:r>
            <a:r>
              <a:rPr lang="de-DE" altLang="de-DE" sz="1600" b="1">
                <a:solidFill>
                  <a:srgbClr val="FF3300"/>
                </a:solidFill>
              </a:rPr>
              <a:t> 10</a:t>
            </a:r>
            <a:r>
              <a:rPr lang="de-DE" altLang="de-DE" sz="1600" b="1" baseline="30000">
                <a:solidFill>
                  <a:srgbClr val="FF3300"/>
                </a:solidFill>
              </a:rPr>
              <a:t>-13</a:t>
            </a:r>
            <a:r>
              <a:rPr lang="de-DE" altLang="de-DE" sz="1600" b="1">
                <a:solidFill>
                  <a:srgbClr val="FF3300"/>
                </a:solidFill>
              </a:rPr>
              <a:t> mbar l  s</a:t>
            </a:r>
            <a:r>
              <a:rPr lang="de-DE" altLang="de-DE" sz="1600" b="1" baseline="30000">
                <a:solidFill>
                  <a:srgbClr val="FF3300"/>
                </a:solidFill>
              </a:rPr>
              <a:t>-1</a:t>
            </a:r>
            <a:r>
              <a:rPr lang="de-DE" altLang="de-DE" sz="1600" b="1">
                <a:solidFill>
                  <a:srgbClr val="FF3300"/>
                </a:solidFill>
              </a:rPr>
              <a:t> cm</a:t>
            </a:r>
            <a:r>
              <a:rPr lang="de-DE" altLang="de-DE" sz="1600" b="1" baseline="30000">
                <a:solidFill>
                  <a:srgbClr val="FF3300"/>
                </a:solidFill>
              </a:rPr>
              <a:t>-2 </a:t>
            </a:r>
            <a:r>
              <a:rPr lang="de-DE" altLang="de-DE" sz="1600" b="1"/>
              <a:t> = 10</a:t>
            </a:r>
            <a:r>
              <a:rPr lang="de-DE" altLang="de-DE" sz="1600" b="1" baseline="30000"/>
              <a:t>-7 </a:t>
            </a:r>
            <a:r>
              <a:rPr lang="de-DE" altLang="de-DE" sz="1600" b="1"/>
              <a:t>mbar l s</a:t>
            </a:r>
            <a:r>
              <a:rPr lang="de-DE" altLang="de-DE" sz="1600" b="1" baseline="30000"/>
              <a:t>-1</a:t>
            </a:r>
          </a:p>
          <a:p>
            <a:pPr eaLnBrk="1" hangingPunct="1">
              <a:spcBef>
                <a:spcPct val="50000"/>
              </a:spcBef>
            </a:pPr>
            <a:endParaRPr lang="de-DE" altLang="de-DE" sz="1600" b="1" baseline="30000"/>
          </a:p>
          <a:p>
            <a:pPr eaLnBrk="1" hangingPunct="1">
              <a:spcBef>
                <a:spcPct val="50000"/>
              </a:spcBef>
            </a:pPr>
            <a:r>
              <a:rPr lang="de-DE" altLang="de-DE" sz="1600" b="1"/>
              <a:t>mit:	P = Q / S</a:t>
            </a:r>
            <a:r>
              <a:rPr lang="de-DE" altLang="de-DE" sz="1600" b="1" baseline="-25000"/>
              <a:t>eff</a:t>
            </a:r>
            <a:endParaRPr lang="de-DE" altLang="de-DE" sz="1600" b="1"/>
          </a:p>
          <a:p>
            <a:pPr eaLnBrk="1" hangingPunct="1">
              <a:spcBef>
                <a:spcPct val="50000"/>
              </a:spcBef>
            </a:pPr>
            <a:r>
              <a:rPr lang="de-DE" altLang="de-DE" sz="1600" b="1"/>
              <a:t>und 	</a:t>
            </a:r>
            <a:r>
              <a:rPr lang="de-DE" altLang="de-DE" sz="1600" b="1">
                <a:solidFill>
                  <a:srgbClr val="009900"/>
                </a:solidFill>
              </a:rPr>
              <a:t>P = 10</a:t>
            </a:r>
            <a:r>
              <a:rPr lang="de-DE" altLang="de-DE" sz="1600" b="1" baseline="30000">
                <a:solidFill>
                  <a:srgbClr val="009900"/>
                </a:solidFill>
              </a:rPr>
              <a:t>-12 </a:t>
            </a:r>
            <a:r>
              <a:rPr lang="de-DE" altLang="de-DE" sz="1600" b="1">
                <a:solidFill>
                  <a:srgbClr val="009900"/>
                </a:solidFill>
              </a:rPr>
              <a:t>mbar</a:t>
            </a:r>
          </a:p>
          <a:p>
            <a:pPr eaLnBrk="1" hangingPunct="1">
              <a:spcBef>
                <a:spcPct val="50000"/>
              </a:spcBef>
            </a:pPr>
            <a:r>
              <a:rPr lang="de-DE" altLang="de-DE" sz="1600" b="1"/>
              <a:t>folgt für die  notwendig zur Verfügung stehende Saugleistung im SIS18:</a:t>
            </a:r>
          </a:p>
          <a:p>
            <a:pPr eaLnBrk="1" hangingPunct="1">
              <a:spcBef>
                <a:spcPct val="50000"/>
              </a:spcBef>
            </a:pPr>
            <a:r>
              <a:rPr lang="de-DE" altLang="de-DE" sz="1800" b="1">
                <a:solidFill>
                  <a:srgbClr val="FF3300"/>
                </a:solidFill>
              </a:rPr>
              <a:t>	</a:t>
            </a:r>
            <a:r>
              <a:rPr lang="de-DE" altLang="de-DE" sz="2000" b="1">
                <a:solidFill>
                  <a:srgbClr val="FF3300"/>
                </a:solidFill>
              </a:rPr>
              <a:t>S</a:t>
            </a:r>
            <a:r>
              <a:rPr lang="de-DE" altLang="de-DE" sz="2000" b="1" baseline="-25000">
                <a:solidFill>
                  <a:srgbClr val="FF3300"/>
                </a:solidFill>
              </a:rPr>
              <a:t>eff</a:t>
            </a:r>
            <a:r>
              <a:rPr lang="de-DE" altLang="de-DE" sz="2000" b="1">
                <a:solidFill>
                  <a:srgbClr val="FF3300"/>
                </a:solidFill>
              </a:rPr>
              <a:t>  = 10</a:t>
            </a:r>
            <a:r>
              <a:rPr lang="de-DE" altLang="de-DE" sz="2000" b="1" baseline="30000">
                <a:solidFill>
                  <a:srgbClr val="FF3300"/>
                </a:solidFill>
              </a:rPr>
              <a:t>5</a:t>
            </a:r>
            <a:r>
              <a:rPr lang="de-DE" altLang="de-DE" sz="2000" b="1">
                <a:solidFill>
                  <a:srgbClr val="FF3300"/>
                </a:solidFill>
              </a:rPr>
              <a:t> l/s</a:t>
            </a:r>
          </a:p>
          <a:p>
            <a:pPr eaLnBrk="1" hangingPunct="1">
              <a:spcBef>
                <a:spcPct val="50000"/>
              </a:spcBef>
            </a:pPr>
            <a:r>
              <a:rPr lang="de-DE" altLang="de-DE" sz="1400" b="1">
                <a:solidFill>
                  <a:srgbClr val="009900"/>
                </a:solidFill>
              </a:rPr>
              <a:t>(entspricht etwa der installierten nominalen Saugleistung)</a:t>
            </a:r>
          </a:p>
          <a:p>
            <a:pPr eaLnBrk="1" hangingPunct="1">
              <a:spcBef>
                <a:spcPct val="50000"/>
              </a:spcBef>
            </a:pPr>
            <a:endParaRPr lang="de-DE" altLang="de-DE" sz="1200" b="1"/>
          </a:p>
        </p:txBody>
      </p:sp>
    </p:spTree>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38</a:t>
            </a:fld>
            <a:endParaRPr lang="en-US" altLang="de-DE"/>
          </a:p>
        </p:txBody>
      </p:sp>
      <p:sp>
        <p:nvSpPr>
          <p:cNvPr id="7"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UNILAC, EH &amp; TK</a:t>
            </a:r>
          </a:p>
        </p:txBody>
      </p:sp>
      <p:sp>
        <p:nvSpPr>
          <p:cNvPr id="8" name="Textfeld 7"/>
          <p:cNvSpPr txBox="1"/>
          <p:nvPr/>
        </p:nvSpPr>
        <p:spPr>
          <a:xfrm>
            <a:off x="151271" y="823288"/>
            <a:ext cx="8739232" cy="2862322"/>
          </a:xfrm>
          <a:prstGeom prst="rect">
            <a:avLst/>
          </a:prstGeom>
          <a:noFill/>
        </p:spPr>
        <p:txBody>
          <a:bodyPr wrap="square" rtlCol="0">
            <a:spAutoFit/>
          </a:bodyPr>
          <a:lstStyle/>
          <a:p>
            <a:pPr marL="285750" indent="-285750">
              <a:buFont typeface="Arial" panose="020B0604020202020204" pitchFamily="34" charset="0"/>
              <a:buChar char="•"/>
            </a:pPr>
            <a:r>
              <a:rPr lang="de-DE" sz="1800" dirty="0" smtClean="0"/>
              <a:t>55 autonome Hochvakuumabschnitte</a:t>
            </a:r>
          </a:p>
          <a:p>
            <a:pPr marL="285750" indent="-285750">
              <a:buFont typeface="Arial" panose="020B0604020202020204" pitchFamily="34" charset="0"/>
              <a:buChar char="•"/>
            </a:pPr>
            <a:r>
              <a:rPr lang="de-DE" sz="1800" dirty="0" smtClean="0"/>
              <a:t>Ionengetter- (~100St.) &amp; Turbopumpen (~70St.) mit Vorpumpen (Drehschieber, Wälzkolben,...)</a:t>
            </a:r>
          </a:p>
          <a:p>
            <a:pPr marL="285750" indent="-285750">
              <a:buFont typeface="Arial" panose="020B0604020202020204" pitchFamily="34" charset="0"/>
              <a:buChar char="•"/>
            </a:pPr>
            <a:r>
              <a:rPr lang="de-DE" sz="1800" dirty="0" err="1" smtClean="0"/>
              <a:t>Viton</a:t>
            </a:r>
            <a:r>
              <a:rPr lang="de-DE" sz="1800" dirty="0" smtClean="0"/>
              <a:t>-gedichtete Gate-Ventile</a:t>
            </a:r>
          </a:p>
          <a:p>
            <a:pPr marL="457200" indent="-457200">
              <a:buFont typeface="Arial" panose="020B0604020202020204" pitchFamily="34" charset="0"/>
              <a:buChar char="•"/>
            </a:pPr>
            <a:r>
              <a:rPr lang="de-DE" sz="1800" dirty="0" smtClean="0"/>
              <a:t>UNILAC-Tanks: große Volumina, verkupfert</a:t>
            </a:r>
          </a:p>
          <a:p>
            <a:pPr marL="742950" lvl="1" indent="-285750">
              <a:buFont typeface="Arial" panose="020B0604020202020204" pitchFamily="34" charset="0"/>
              <a:buChar char="•"/>
            </a:pPr>
            <a:r>
              <a:rPr lang="de-DE" sz="1800" dirty="0" smtClean="0"/>
              <a:t>zusätzlich Feinvakuumsystem zur Absicherung kritischer Metalldichtungen und stat. Entlastung großer Trennwände</a:t>
            </a:r>
          </a:p>
          <a:p>
            <a:pPr marL="457200" indent="-457200">
              <a:buFont typeface="Arial" panose="020B0604020202020204" pitchFamily="34" charset="0"/>
              <a:buChar char="•"/>
            </a:pPr>
            <a:r>
              <a:rPr lang="de-DE" sz="1800" dirty="0" smtClean="0"/>
              <a:t>Strahltransportstrecken (außerhalb der Tanks): enge, lange Rohre und Kammern aus Edelstahl mit kleinen Volumina und Oberflächen.</a:t>
            </a:r>
          </a:p>
          <a:p>
            <a:endParaRPr lang="de-DE" sz="1800" dirty="0" smtClean="0"/>
          </a:p>
        </p:txBody>
      </p:sp>
      <p:graphicFrame>
        <p:nvGraphicFramePr>
          <p:cNvPr id="9" name="Tabelle 8"/>
          <p:cNvGraphicFramePr>
            <a:graphicFrameLocks noGrp="1"/>
          </p:cNvGraphicFramePr>
          <p:nvPr>
            <p:extLst>
              <p:ext uri="{D42A27DB-BD31-4B8C-83A1-F6EECF244321}">
                <p14:modId xmlns:p14="http://schemas.microsoft.com/office/powerpoint/2010/main" val="533192489"/>
              </p:ext>
            </p:extLst>
          </p:nvPr>
        </p:nvGraphicFramePr>
        <p:xfrm>
          <a:off x="1472887" y="3334152"/>
          <a:ext cx="6096000" cy="3017520"/>
        </p:xfrm>
        <a:graphic>
          <a:graphicData uri="http://schemas.openxmlformats.org/drawingml/2006/table">
            <a:tbl>
              <a:tblPr firstRow="1" bandRow="1">
                <a:tableStyleId>{5C22544A-7EE6-4342-B048-85BDC9FD1C3A}</a:tableStyleId>
              </a:tblPr>
              <a:tblGrid>
                <a:gridCol w="3048000"/>
                <a:gridCol w="3048000"/>
              </a:tblGrid>
              <a:tr h="288001">
                <a:tc gridSpan="2">
                  <a:txBody>
                    <a:bodyPr/>
                    <a:lstStyle/>
                    <a:p>
                      <a:r>
                        <a:rPr lang="de-DE" sz="1600" dirty="0" smtClean="0">
                          <a:latin typeface="Arial" panose="020B0604020202020204" pitchFamily="34" charset="0"/>
                          <a:cs typeface="Arial" panose="020B0604020202020204" pitchFamily="34" charset="0"/>
                        </a:rPr>
                        <a:t>Betriebsdrücke in verschiedenen Vakuumabschnitten</a:t>
                      </a:r>
                      <a:endParaRPr lang="de-DE" sz="1600" dirty="0">
                        <a:latin typeface="Arial" panose="020B0604020202020204" pitchFamily="34" charset="0"/>
                        <a:cs typeface="Arial" panose="020B0604020202020204" pitchFamily="34" charset="0"/>
                      </a:endParaRPr>
                    </a:p>
                  </a:txBody>
                  <a:tcPr/>
                </a:tc>
                <a:tc hMerge="1">
                  <a:txBody>
                    <a:bodyPr/>
                    <a:lstStyle/>
                    <a:p>
                      <a:endParaRPr lang="de-DE" dirty="0"/>
                    </a:p>
                  </a:txBody>
                  <a:tcPr/>
                </a:tc>
              </a:tr>
              <a:tr h="316705">
                <a:tc>
                  <a:txBody>
                    <a:bodyPr/>
                    <a:lstStyle/>
                    <a:p>
                      <a:r>
                        <a:rPr lang="de-DE" sz="1600" dirty="0" smtClean="0">
                          <a:latin typeface="Arial" panose="020B0604020202020204" pitchFamily="34" charset="0"/>
                          <a:cs typeface="Arial" panose="020B0604020202020204" pitchFamily="34" charset="0"/>
                        </a:rPr>
                        <a:t>Injektion</a:t>
                      </a:r>
                      <a:endParaRPr lang="de-DE" sz="1600" dirty="0">
                        <a:latin typeface="Arial" panose="020B0604020202020204" pitchFamily="34" charset="0"/>
                        <a:cs typeface="Arial" panose="020B0604020202020204" pitchFamily="34" charset="0"/>
                      </a:endParaRPr>
                    </a:p>
                  </a:txBody>
                  <a:tcPr/>
                </a:tc>
                <a:tc>
                  <a:txBody>
                    <a:bodyPr/>
                    <a:lstStyle/>
                    <a:p>
                      <a:pPr algn="ctr"/>
                      <a:r>
                        <a:rPr lang="de-DE" sz="1600" dirty="0" smtClean="0">
                          <a:latin typeface="Arial" panose="020B0604020202020204" pitchFamily="34" charset="0"/>
                          <a:cs typeface="Arial" panose="020B0604020202020204" pitchFamily="34" charset="0"/>
                        </a:rPr>
                        <a:t>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- 5x10</a:t>
                      </a:r>
                      <a:r>
                        <a:rPr lang="de-DE" sz="1600" baseline="30000" dirty="0" smtClean="0">
                          <a:latin typeface="Arial" panose="020B0604020202020204" pitchFamily="34" charset="0"/>
                          <a:cs typeface="Arial" panose="020B0604020202020204" pitchFamily="34" charset="0"/>
                        </a:rPr>
                        <a:t>-8</a:t>
                      </a:r>
                      <a:r>
                        <a:rPr lang="de-DE" sz="1600" baseline="0" dirty="0" smtClean="0">
                          <a:latin typeface="Arial" panose="020B0604020202020204" pitchFamily="34" charset="0"/>
                          <a:cs typeface="Arial" panose="020B0604020202020204" pitchFamily="34" charset="0"/>
                        </a:rPr>
                        <a:t> mbar</a:t>
                      </a:r>
                      <a:endParaRPr lang="de-DE" sz="1600" dirty="0">
                        <a:latin typeface="Arial" panose="020B0604020202020204" pitchFamily="34" charset="0"/>
                        <a:cs typeface="Arial" panose="020B0604020202020204" pitchFamily="34" charset="0"/>
                      </a:endParaRPr>
                    </a:p>
                  </a:txBody>
                  <a:tcPr/>
                </a:tc>
              </a:tr>
              <a:tr h="321290">
                <a:tc>
                  <a:txBody>
                    <a:bodyPr/>
                    <a:lstStyle/>
                    <a:p>
                      <a:r>
                        <a:rPr lang="de-DE" sz="1600" dirty="0" smtClean="0">
                          <a:latin typeface="Arial" panose="020B0604020202020204" pitchFamily="34" charset="0"/>
                          <a:cs typeface="Arial" panose="020B0604020202020204" pitchFamily="34" charset="0"/>
                        </a:rPr>
                        <a:t>HSI-Struktur</a:t>
                      </a:r>
                      <a:endParaRPr lang="de-DE" sz="16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aseline="0" dirty="0" smtClean="0">
                          <a:latin typeface="Arial" panose="020B0604020202020204" pitchFamily="34" charset="0"/>
                          <a:cs typeface="Arial" panose="020B0604020202020204" pitchFamily="34" charset="0"/>
                        </a:rPr>
                        <a:t>5x10</a:t>
                      </a:r>
                      <a:r>
                        <a:rPr lang="de-DE" sz="1600" baseline="30000" dirty="0" smtClean="0">
                          <a:latin typeface="Arial" panose="020B0604020202020204" pitchFamily="34" charset="0"/>
                          <a:cs typeface="Arial" panose="020B0604020202020204" pitchFamily="34" charset="0"/>
                        </a:rPr>
                        <a:t>-8</a:t>
                      </a:r>
                      <a:r>
                        <a:rPr lang="de-DE" sz="1600" baseline="0" dirty="0" smtClean="0">
                          <a:latin typeface="Arial" panose="020B0604020202020204" pitchFamily="34" charset="0"/>
                          <a:cs typeface="Arial" panose="020B0604020202020204" pitchFamily="34" charset="0"/>
                        </a:rPr>
                        <a:t> mbar</a:t>
                      </a:r>
                      <a:endParaRPr lang="de-DE" sz="1600" dirty="0" smtClean="0">
                        <a:latin typeface="Arial" panose="020B0604020202020204" pitchFamily="34" charset="0"/>
                        <a:cs typeface="Arial" panose="020B0604020202020204" pitchFamily="34" charset="0"/>
                      </a:endParaRPr>
                    </a:p>
                  </a:txBody>
                  <a:tcPr/>
                </a:tc>
              </a:tr>
              <a:tr h="320848">
                <a:tc>
                  <a:txBody>
                    <a:bodyPr/>
                    <a:lstStyle/>
                    <a:p>
                      <a:r>
                        <a:rPr lang="de-DE" sz="1600" dirty="0" smtClean="0">
                          <a:latin typeface="Arial" panose="020B0604020202020204" pitchFamily="34" charset="0"/>
                          <a:cs typeface="Arial" panose="020B0604020202020204" pitchFamily="34" charset="0"/>
                        </a:rPr>
                        <a:t>HLI-Struktur</a:t>
                      </a:r>
                      <a:endParaRPr lang="de-DE" sz="1600" dirty="0">
                        <a:latin typeface="Arial" panose="020B0604020202020204" pitchFamily="34" charset="0"/>
                        <a:cs typeface="Arial" panose="020B0604020202020204" pitchFamily="34" charset="0"/>
                      </a:endParaRPr>
                    </a:p>
                  </a:txBody>
                  <a:tcPr/>
                </a:tc>
                <a:tc>
                  <a:txBody>
                    <a:bodyPr/>
                    <a:lstStyle/>
                    <a:p>
                      <a:pPr algn="ctr"/>
                      <a:r>
                        <a:rPr lang="de-DE" sz="1600" baseline="0" dirty="0" smtClean="0">
                          <a:latin typeface="Arial" panose="020B0604020202020204" pitchFamily="34" charset="0"/>
                          <a:cs typeface="Arial" panose="020B0604020202020204" pitchFamily="34" charset="0"/>
                        </a:rPr>
                        <a:t>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mbar</a:t>
                      </a:r>
                      <a:endParaRPr lang="de-DE" sz="1600" dirty="0">
                        <a:latin typeface="Arial" panose="020B0604020202020204" pitchFamily="34" charset="0"/>
                        <a:cs typeface="Arial" panose="020B0604020202020204" pitchFamily="34" charset="0"/>
                      </a:endParaRPr>
                    </a:p>
                  </a:txBody>
                  <a:tcPr/>
                </a:tc>
              </a:tr>
              <a:tr h="314042">
                <a:tc>
                  <a:txBody>
                    <a:bodyPr/>
                    <a:lstStyle/>
                    <a:p>
                      <a:r>
                        <a:rPr lang="de-DE" sz="1600" dirty="0" smtClean="0">
                          <a:latin typeface="Arial" panose="020B0604020202020204" pitchFamily="34" charset="0"/>
                          <a:cs typeface="Arial" panose="020B0604020202020204" pitchFamily="34" charset="0"/>
                        </a:rPr>
                        <a:t>LASEP</a:t>
                      </a:r>
                      <a:endParaRPr lang="de-DE" sz="16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smtClean="0">
                          <a:latin typeface="Arial" panose="020B0604020202020204" pitchFamily="34" charset="0"/>
                          <a:cs typeface="Arial" panose="020B0604020202020204" pitchFamily="34" charset="0"/>
                        </a:rPr>
                        <a:t>1x10</a:t>
                      </a:r>
                      <a:r>
                        <a:rPr lang="de-DE" sz="1600" baseline="30000" dirty="0" smtClean="0">
                          <a:latin typeface="Arial" panose="020B0604020202020204" pitchFamily="34" charset="0"/>
                          <a:cs typeface="Arial" panose="020B0604020202020204" pitchFamily="34" charset="0"/>
                        </a:rPr>
                        <a:t>-6</a:t>
                      </a:r>
                      <a:r>
                        <a:rPr lang="de-DE" sz="1600" baseline="0" dirty="0" smtClean="0">
                          <a:latin typeface="Arial" panose="020B0604020202020204" pitchFamily="34" charset="0"/>
                          <a:cs typeface="Arial" panose="020B0604020202020204" pitchFamily="34" charset="0"/>
                        </a:rPr>
                        <a:t> - 1x10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mbar</a:t>
                      </a:r>
                      <a:r>
                        <a:rPr lang="de-DE" sz="1600" baseline="30000" dirty="0" smtClean="0">
                          <a:latin typeface="Arial" panose="020B0604020202020204" pitchFamily="34" charset="0"/>
                          <a:cs typeface="Arial" panose="020B0604020202020204" pitchFamily="34" charset="0"/>
                        </a:rPr>
                        <a:t>*)</a:t>
                      </a:r>
                    </a:p>
                  </a:txBody>
                  <a:tcPr/>
                </a:tc>
              </a:tr>
              <a:tr h="289481">
                <a:tc>
                  <a:txBody>
                    <a:bodyPr/>
                    <a:lstStyle/>
                    <a:p>
                      <a:r>
                        <a:rPr lang="de-DE" sz="1600" dirty="0" err="1" smtClean="0">
                          <a:latin typeface="Arial" panose="020B0604020202020204" pitchFamily="34" charset="0"/>
                          <a:cs typeface="Arial" panose="020B0604020202020204" pitchFamily="34" charset="0"/>
                        </a:rPr>
                        <a:t>Gasstipper</a:t>
                      </a:r>
                      <a:endParaRPr lang="de-DE" sz="16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smtClean="0">
                          <a:latin typeface="Arial" panose="020B0604020202020204" pitchFamily="34" charset="0"/>
                          <a:cs typeface="Arial" panose="020B0604020202020204" pitchFamily="34" charset="0"/>
                        </a:rPr>
                        <a:t>5x10</a:t>
                      </a:r>
                      <a:r>
                        <a:rPr lang="de-DE" sz="1600" baseline="30000" dirty="0" smtClean="0">
                          <a:latin typeface="Arial" panose="020B0604020202020204" pitchFamily="34" charset="0"/>
                          <a:cs typeface="Arial" panose="020B0604020202020204" pitchFamily="34" charset="0"/>
                        </a:rPr>
                        <a:t>-5</a:t>
                      </a:r>
                      <a:r>
                        <a:rPr lang="de-DE" sz="1600" baseline="0" dirty="0" smtClean="0">
                          <a:latin typeface="Arial" panose="020B0604020202020204" pitchFamily="34" charset="0"/>
                          <a:cs typeface="Arial" panose="020B0604020202020204" pitchFamily="34" charset="0"/>
                        </a:rPr>
                        <a:t> - 1x10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mbar</a:t>
                      </a:r>
                      <a:r>
                        <a:rPr lang="de-DE" sz="1600" baseline="30000" dirty="0" smtClean="0">
                          <a:latin typeface="Arial" panose="020B0604020202020204" pitchFamily="34" charset="0"/>
                          <a:cs typeface="Arial" panose="020B0604020202020204" pitchFamily="34" charset="0"/>
                        </a:rPr>
                        <a:t>*)</a:t>
                      </a:r>
                    </a:p>
                  </a:txBody>
                  <a:tcPr/>
                </a:tc>
              </a:tr>
              <a:tr h="309307">
                <a:tc>
                  <a:txBody>
                    <a:bodyPr/>
                    <a:lstStyle/>
                    <a:p>
                      <a:r>
                        <a:rPr lang="de-DE" sz="1600" dirty="0" smtClean="0">
                          <a:latin typeface="Arial" panose="020B0604020202020204" pitchFamily="34" charset="0"/>
                          <a:cs typeface="Arial" panose="020B0604020202020204" pitchFamily="34" charset="0"/>
                        </a:rPr>
                        <a:t>ALVAREZ</a:t>
                      </a:r>
                      <a:r>
                        <a:rPr lang="de-DE" sz="1600" baseline="0" dirty="0" smtClean="0">
                          <a:latin typeface="Arial" panose="020B0604020202020204" pitchFamily="34" charset="0"/>
                          <a:cs typeface="Arial" panose="020B0604020202020204" pitchFamily="34" charset="0"/>
                        </a:rPr>
                        <a:t> I-IV</a:t>
                      </a:r>
                      <a:endParaRPr lang="de-DE" sz="16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smtClean="0">
                          <a:latin typeface="Arial" panose="020B0604020202020204" pitchFamily="34" charset="0"/>
                          <a:cs typeface="Arial" panose="020B0604020202020204" pitchFamily="34" charset="0"/>
                        </a:rPr>
                        <a:t>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- 5x10</a:t>
                      </a:r>
                      <a:r>
                        <a:rPr lang="de-DE" sz="1600" baseline="30000" dirty="0" smtClean="0">
                          <a:latin typeface="Arial" panose="020B0604020202020204" pitchFamily="34" charset="0"/>
                          <a:cs typeface="Arial" panose="020B0604020202020204" pitchFamily="34" charset="0"/>
                        </a:rPr>
                        <a:t>-8</a:t>
                      </a:r>
                      <a:r>
                        <a:rPr lang="de-DE" sz="1600" baseline="0" dirty="0" smtClean="0">
                          <a:latin typeface="Arial" panose="020B0604020202020204" pitchFamily="34" charset="0"/>
                          <a:cs typeface="Arial" panose="020B0604020202020204" pitchFamily="34" charset="0"/>
                        </a:rPr>
                        <a:t> mbar</a:t>
                      </a:r>
                      <a:endParaRPr lang="de-DE" sz="1600" dirty="0" smtClean="0">
                        <a:latin typeface="Arial" panose="020B0604020202020204" pitchFamily="34" charset="0"/>
                        <a:cs typeface="Arial" panose="020B0604020202020204" pitchFamily="34" charset="0"/>
                      </a:endParaRPr>
                    </a:p>
                  </a:txBody>
                  <a:tcPr/>
                </a:tc>
              </a:tr>
              <a:tr h="320257">
                <a:tc>
                  <a:txBody>
                    <a:bodyPr/>
                    <a:lstStyle/>
                    <a:p>
                      <a:r>
                        <a:rPr lang="de-DE" sz="1600" dirty="0" smtClean="0">
                          <a:latin typeface="Arial" panose="020B0604020202020204" pitchFamily="34" charset="0"/>
                          <a:cs typeface="Arial" panose="020B0604020202020204" pitchFamily="34" charset="0"/>
                        </a:rPr>
                        <a:t>Einzelresonatoren</a:t>
                      </a:r>
                      <a:endParaRPr lang="de-DE" sz="1600"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smtClean="0">
                          <a:latin typeface="Arial" panose="020B0604020202020204" pitchFamily="34" charset="0"/>
                          <a:cs typeface="Arial" panose="020B0604020202020204" pitchFamily="34" charset="0"/>
                        </a:rPr>
                        <a:t>1x10</a:t>
                      </a:r>
                      <a:r>
                        <a:rPr lang="de-DE" sz="1600" baseline="30000" dirty="0" smtClean="0">
                          <a:latin typeface="Arial" panose="020B0604020202020204" pitchFamily="34" charset="0"/>
                          <a:cs typeface="Arial" panose="020B0604020202020204" pitchFamily="34" charset="0"/>
                        </a:rPr>
                        <a:t>-6</a:t>
                      </a:r>
                      <a:r>
                        <a:rPr lang="de-DE" sz="1600" baseline="0" dirty="0" smtClean="0">
                          <a:latin typeface="Arial" panose="020B0604020202020204" pitchFamily="34" charset="0"/>
                          <a:cs typeface="Arial" panose="020B0604020202020204" pitchFamily="34" charset="0"/>
                        </a:rPr>
                        <a:t> - 1x10</a:t>
                      </a:r>
                      <a:r>
                        <a:rPr lang="de-DE" sz="1600" baseline="30000" dirty="0" smtClean="0">
                          <a:latin typeface="Arial" panose="020B0604020202020204" pitchFamily="34" charset="0"/>
                          <a:cs typeface="Arial" panose="020B0604020202020204" pitchFamily="34" charset="0"/>
                        </a:rPr>
                        <a:t>-7</a:t>
                      </a:r>
                      <a:r>
                        <a:rPr lang="de-DE" sz="1600" baseline="0" dirty="0" smtClean="0">
                          <a:latin typeface="Arial" panose="020B0604020202020204" pitchFamily="34" charset="0"/>
                          <a:cs typeface="Arial" panose="020B0604020202020204" pitchFamily="34" charset="0"/>
                        </a:rPr>
                        <a:t> mbar</a:t>
                      </a:r>
                      <a:endParaRPr lang="de-DE" sz="1600" dirty="0" smtClean="0">
                        <a:latin typeface="Arial" panose="020B0604020202020204" pitchFamily="34" charset="0"/>
                        <a:cs typeface="Arial" panose="020B0604020202020204" pitchFamily="34" charset="0"/>
                      </a:endParaRPr>
                    </a:p>
                  </a:txBody>
                  <a:tcPr/>
                </a:tc>
              </a:tr>
              <a:tr h="322328">
                <a:tc>
                  <a:txBody>
                    <a:bodyPr/>
                    <a:lstStyle/>
                    <a:p>
                      <a:r>
                        <a:rPr lang="de-DE" sz="1600" dirty="0" smtClean="0">
                          <a:latin typeface="Arial" panose="020B0604020202020204" pitchFamily="34" charset="0"/>
                          <a:cs typeface="Arial" panose="020B0604020202020204" pitchFamily="34" charset="0"/>
                        </a:rPr>
                        <a:t>Transferkanal</a:t>
                      </a:r>
                      <a:endParaRPr lang="de-DE" sz="1600" dirty="0">
                        <a:latin typeface="Arial" panose="020B0604020202020204" pitchFamily="34" charset="0"/>
                        <a:cs typeface="Arial" panose="020B0604020202020204" pitchFamily="34" charset="0"/>
                      </a:endParaRPr>
                    </a:p>
                  </a:txBody>
                  <a:tcPr/>
                </a:tc>
                <a:tc>
                  <a:txBody>
                    <a:bodyPr/>
                    <a:lstStyle/>
                    <a:p>
                      <a:pPr algn="ctr"/>
                      <a:r>
                        <a:rPr lang="de-DE" sz="1600" baseline="0" dirty="0" smtClean="0">
                          <a:latin typeface="Arial" panose="020B0604020202020204" pitchFamily="34" charset="0"/>
                          <a:cs typeface="Arial" panose="020B0604020202020204" pitchFamily="34" charset="0"/>
                        </a:rPr>
                        <a:t>5x10</a:t>
                      </a:r>
                      <a:r>
                        <a:rPr lang="de-DE" sz="1600" baseline="30000" dirty="0" smtClean="0">
                          <a:latin typeface="Arial" panose="020B0604020202020204" pitchFamily="34" charset="0"/>
                          <a:cs typeface="Arial" panose="020B0604020202020204" pitchFamily="34" charset="0"/>
                        </a:rPr>
                        <a:t>-8</a:t>
                      </a:r>
                      <a:r>
                        <a:rPr lang="de-DE" sz="1600" baseline="0" dirty="0" smtClean="0">
                          <a:latin typeface="Arial" panose="020B0604020202020204" pitchFamily="34" charset="0"/>
                          <a:cs typeface="Arial" panose="020B0604020202020204" pitchFamily="34" charset="0"/>
                        </a:rPr>
                        <a:t> mbar</a:t>
                      </a:r>
                      <a:endParaRPr lang="de-DE" sz="1600" dirty="0" smtClean="0">
                        <a:latin typeface="Arial" panose="020B0604020202020204" pitchFamily="34" charset="0"/>
                        <a:cs typeface="Arial" panose="020B0604020202020204" pitchFamily="34" charset="0"/>
                      </a:endParaRPr>
                    </a:p>
                  </a:txBody>
                  <a:tcPr/>
                </a:tc>
              </a:tr>
            </a:tbl>
          </a:graphicData>
        </a:graphic>
      </p:graphicFrame>
      <p:sp>
        <p:nvSpPr>
          <p:cNvPr id="10" name="Textfeld 9"/>
          <p:cNvSpPr txBox="1"/>
          <p:nvPr/>
        </p:nvSpPr>
        <p:spPr>
          <a:xfrm>
            <a:off x="2737911" y="6358990"/>
            <a:ext cx="3995004" cy="276999"/>
          </a:xfrm>
          <a:prstGeom prst="rect">
            <a:avLst/>
          </a:prstGeom>
          <a:noFill/>
        </p:spPr>
        <p:txBody>
          <a:bodyPr wrap="none" rtlCol="0">
            <a:spAutoFit/>
          </a:bodyPr>
          <a:lstStyle/>
          <a:p>
            <a:r>
              <a:rPr lang="de-DE" sz="1200" baseline="30000" dirty="0" smtClean="0"/>
              <a:t>*)</a:t>
            </a:r>
            <a:r>
              <a:rPr lang="de-DE" sz="1200" dirty="0" smtClean="0"/>
              <a:t> die höheren Drücke erhält man bei Gasstripperbetrieb</a:t>
            </a:r>
            <a:endParaRPr lang="de-DE" sz="1200" dirty="0"/>
          </a:p>
        </p:txBody>
      </p:sp>
    </p:spTree>
    <p:extLst>
      <p:ext uri="{BB962C8B-B14F-4D97-AF65-F5344CB8AC3E}">
        <p14:creationId xmlns:p14="http://schemas.microsoft.com/office/powerpoint/2010/main" val="3911975629"/>
      </p:ext>
    </p:extLst>
  </p:cSld>
  <p:clrMapOvr>
    <a:masterClrMapping/>
  </p:clrMapOvr>
  <p:transition spd="slow"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39</a:t>
            </a:fld>
            <a:endParaRPr lang="en-US" altLang="de-DE"/>
          </a:p>
        </p:txBody>
      </p:sp>
      <p:sp>
        <p:nvSpPr>
          <p:cNvPr id="7"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UNILAC Druckprofil</a:t>
            </a:r>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134" y="1851594"/>
            <a:ext cx="7430609" cy="343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Gerade Verbindung mit Pfeil 2"/>
          <p:cNvCxnSpPr/>
          <p:nvPr/>
        </p:nvCxnSpPr>
        <p:spPr bwMode="auto">
          <a:xfrm flipV="1">
            <a:off x="1038687" y="3719761"/>
            <a:ext cx="8878" cy="1935332"/>
          </a:xfrm>
          <a:prstGeom prst="straightConnector1">
            <a:avLst/>
          </a:prstGeom>
          <a:solidFill>
            <a:schemeClr val="accent1"/>
          </a:solidFill>
          <a:ln w="635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feld 7"/>
          <p:cNvSpPr txBox="1"/>
          <p:nvPr/>
        </p:nvSpPr>
        <p:spPr>
          <a:xfrm>
            <a:off x="962492" y="919395"/>
            <a:ext cx="7329251" cy="830997"/>
          </a:xfrm>
          <a:prstGeom prst="rect">
            <a:avLst/>
          </a:prstGeom>
          <a:noFill/>
        </p:spPr>
        <p:txBody>
          <a:bodyPr wrap="none" rtlCol="0">
            <a:spAutoFit/>
          </a:bodyPr>
          <a:lstStyle/>
          <a:p>
            <a:pPr algn="ctr"/>
            <a:r>
              <a:rPr lang="de-DE" dirty="0" smtClean="0"/>
              <a:t>Druckprofilerstellung eines virtuellen Beschleunigers</a:t>
            </a:r>
          </a:p>
          <a:p>
            <a:pPr algn="ctr"/>
            <a:r>
              <a:rPr lang="de-DE" dirty="0" smtClean="0"/>
              <a:t>mit Hilfe des SD Programms</a:t>
            </a:r>
            <a:endParaRPr lang="de-DE" dirty="0"/>
          </a:p>
        </p:txBody>
      </p:sp>
      <p:sp>
        <p:nvSpPr>
          <p:cNvPr id="9" name="Textfeld 8"/>
          <p:cNvSpPr txBox="1"/>
          <p:nvPr/>
        </p:nvSpPr>
        <p:spPr>
          <a:xfrm>
            <a:off x="1049416" y="5450889"/>
            <a:ext cx="6638356" cy="461665"/>
          </a:xfrm>
          <a:prstGeom prst="rect">
            <a:avLst/>
          </a:prstGeom>
          <a:noFill/>
        </p:spPr>
        <p:txBody>
          <a:bodyPr wrap="none" rtlCol="0">
            <a:spAutoFit/>
          </a:bodyPr>
          <a:lstStyle/>
          <a:p>
            <a:r>
              <a:rPr lang="de-DE" dirty="0" smtClean="0"/>
              <a:t>Im HRK über das Strahldiagnosebild mit Knopf </a:t>
            </a:r>
            <a:endParaRPr lang="de-DE" dirty="0"/>
          </a:p>
        </p:txBody>
      </p:sp>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1" t="47650" r="96193" b="47104"/>
          <a:stretch/>
        </p:blipFill>
        <p:spPr bwMode="auto">
          <a:xfrm>
            <a:off x="7491829" y="5411382"/>
            <a:ext cx="391886" cy="48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78489"/>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liennummernplatzhalter 2"/>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B33C3AA-7C1B-4DB0-9865-AEAAC8515F47}" type="slidenum">
              <a:rPr lang="en-US" altLang="de-DE" sz="1400"/>
              <a:pPr/>
              <a:t>4</a:t>
            </a:fld>
            <a:endParaRPr lang="en-US" altLang="de-DE" sz="1400"/>
          </a:p>
        </p:txBody>
      </p:sp>
      <p:sp>
        <p:nvSpPr>
          <p:cNvPr id="6149" name="Text Box 3"/>
          <p:cNvSpPr txBox="1">
            <a:spLocks noChangeArrowheads="1"/>
          </p:cNvSpPr>
          <p:nvPr/>
        </p:nvSpPr>
        <p:spPr bwMode="auto">
          <a:xfrm>
            <a:off x="1201738" y="0"/>
            <a:ext cx="6445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eaLnBrk="1" hangingPunct="1"/>
            <a:r>
              <a:rPr lang="de-DE" altLang="de-DE" b="1"/>
              <a:t>1. Einführung, Übersicht</a:t>
            </a:r>
          </a:p>
          <a:p>
            <a:pPr algn="ctr" eaLnBrk="1" hangingPunct="1"/>
            <a:r>
              <a:rPr lang="de-DE" altLang="de-DE" b="1">
                <a:solidFill>
                  <a:srgbClr val="FF3300"/>
                </a:solidFill>
              </a:rPr>
              <a:t>Technische Anwendungen</a:t>
            </a:r>
          </a:p>
        </p:txBody>
      </p:sp>
      <p:sp>
        <p:nvSpPr>
          <p:cNvPr id="6150" name="Text Box 4"/>
          <p:cNvSpPr txBox="1">
            <a:spLocks noChangeArrowheads="1"/>
          </p:cNvSpPr>
          <p:nvPr/>
        </p:nvSpPr>
        <p:spPr bwMode="auto">
          <a:xfrm>
            <a:off x="382588" y="1074738"/>
            <a:ext cx="8334375"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82563" indent="-182563">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Aft>
                <a:spcPct val="20000"/>
              </a:spcAft>
              <a:buFontTx/>
              <a:buChar char="•"/>
            </a:pPr>
            <a:r>
              <a:rPr lang="de-DE" altLang="de-DE" dirty="0"/>
              <a:t>Vakuumisolierung (Thermoskannen, Tanks für Flüssiggas, …) </a:t>
            </a:r>
          </a:p>
          <a:p>
            <a:pPr eaLnBrk="1" hangingPunct="1">
              <a:spcAft>
                <a:spcPct val="20000"/>
              </a:spcAft>
              <a:buFontTx/>
              <a:buChar char="•"/>
            </a:pPr>
            <a:r>
              <a:rPr lang="de-DE" altLang="de-DE" dirty="0"/>
              <a:t>Elektronen-, Bildröhren für Fernseher, Computermonitore</a:t>
            </a:r>
          </a:p>
          <a:p>
            <a:pPr eaLnBrk="1" hangingPunct="1">
              <a:spcAft>
                <a:spcPct val="20000"/>
              </a:spcAft>
              <a:buFontTx/>
              <a:buChar char="•"/>
            </a:pPr>
            <a:r>
              <a:rPr lang="de-DE" altLang="de-DE" dirty="0"/>
              <a:t>Gefriertrocknung</a:t>
            </a:r>
          </a:p>
          <a:p>
            <a:pPr eaLnBrk="1" hangingPunct="1">
              <a:spcAft>
                <a:spcPct val="20000"/>
              </a:spcAft>
              <a:buFontTx/>
              <a:buChar char="•"/>
            </a:pPr>
            <a:r>
              <a:rPr lang="de-DE" altLang="de-DE" dirty="0"/>
              <a:t>Sauggreifer</a:t>
            </a:r>
          </a:p>
          <a:p>
            <a:pPr eaLnBrk="1" hangingPunct="1">
              <a:spcAft>
                <a:spcPct val="20000"/>
              </a:spcAft>
              <a:buFontTx/>
              <a:buChar char="•"/>
            </a:pPr>
            <a:r>
              <a:rPr lang="de-DE" altLang="de-DE" dirty="0"/>
              <a:t>Vakuumverpackung von Lebensmitteln (Kaffee,…)</a:t>
            </a:r>
          </a:p>
          <a:p>
            <a:pPr eaLnBrk="1" hangingPunct="1">
              <a:spcAft>
                <a:spcPct val="20000"/>
              </a:spcAft>
              <a:buFontTx/>
              <a:buChar char="•"/>
            </a:pPr>
            <a:r>
              <a:rPr lang="de-DE" altLang="de-DE" dirty="0"/>
              <a:t>Haltbarmachung von Lebensmitteln: Einwecken/Einkochen</a:t>
            </a:r>
          </a:p>
          <a:p>
            <a:pPr eaLnBrk="1" hangingPunct="1">
              <a:spcAft>
                <a:spcPct val="20000"/>
              </a:spcAft>
              <a:buFontTx/>
              <a:buChar char="•"/>
            </a:pPr>
            <a:r>
              <a:rPr lang="de-DE" altLang="de-DE" dirty="0"/>
              <a:t>Beschichtungen (Fensterscheiben,…)</a:t>
            </a:r>
          </a:p>
          <a:p>
            <a:pPr eaLnBrk="1" hangingPunct="1">
              <a:spcAft>
                <a:spcPct val="20000"/>
              </a:spcAft>
              <a:buFontTx/>
              <a:buChar char="•"/>
            </a:pPr>
            <a:r>
              <a:rPr lang="de-DE" altLang="de-DE" dirty="0"/>
              <a:t>Halbleiterindustrie (Solarzellen, Computerchips,…)</a:t>
            </a:r>
          </a:p>
          <a:p>
            <a:pPr eaLnBrk="1" hangingPunct="1">
              <a:spcAft>
                <a:spcPct val="20000"/>
              </a:spcAft>
              <a:buFontTx/>
              <a:buChar char="•"/>
            </a:pPr>
            <a:r>
              <a:rPr lang="de-DE" altLang="de-DE" dirty="0"/>
              <a:t>Forschung (Elektronenmikroskop, Beschleuniger,…)</a:t>
            </a:r>
          </a:p>
          <a:p>
            <a:pPr eaLnBrk="1" hangingPunct="1"/>
            <a:r>
              <a:rPr lang="de-DE" altLang="de-DE" dirty="0"/>
              <a:t> </a:t>
            </a:r>
            <a:endParaRPr lang="en-US" altLang="de-DE" dirty="0"/>
          </a:p>
        </p:txBody>
      </p:sp>
      <p:sp>
        <p:nvSpPr>
          <p:cNvPr id="7" name="Fußzeilenplatzhalter 3"/>
          <p:cNvSpPr>
            <a:spLocks noGrp="1"/>
          </p:cNvSpPr>
          <p:nvPr>
            <p:ph type="ftr" sz="quarter" idx="10"/>
          </p:nvPr>
        </p:nvSpPr>
        <p:spPr>
          <a:xfrm>
            <a:off x="3101975" y="6542088"/>
            <a:ext cx="2895600" cy="315912"/>
          </a:xfrm>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40</a:t>
            </a:fld>
            <a:endParaRPr lang="en-US" altLang="de-DE"/>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925" y="1571348"/>
            <a:ext cx="8806286" cy="412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UNILAC Druckprofil</a:t>
            </a:r>
          </a:p>
        </p:txBody>
      </p:sp>
      <p:sp>
        <p:nvSpPr>
          <p:cNvPr id="7" name="Textfeld 6"/>
          <p:cNvSpPr txBox="1"/>
          <p:nvPr/>
        </p:nvSpPr>
        <p:spPr>
          <a:xfrm>
            <a:off x="2370338" y="1135555"/>
            <a:ext cx="3745577" cy="369332"/>
          </a:xfrm>
          <a:prstGeom prst="rect">
            <a:avLst/>
          </a:prstGeom>
          <a:solidFill>
            <a:srgbClr val="FFFF00"/>
          </a:solidFill>
        </p:spPr>
        <p:txBody>
          <a:bodyPr wrap="none" rtlCol="0">
            <a:spAutoFit/>
          </a:bodyPr>
          <a:lstStyle/>
          <a:p>
            <a:r>
              <a:rPr lang="de-DE" sz="1800" dirty="0" smtClean="0"/>
              <a:t>Druckprofil Strahlweg UN3 bis TK7</a:t>
            </a:r>
            <a:endParaRPr lang="de-DE" sz="1800" dirty="0"/>
          </a:p>
        </p:txBody>
      </p:sp>
    </p:spTree>
    <p:extLst>
      <p:ext uri="{BB962C8B-B14F-4D97-AF65-F5344CB8AC3E}">
        <p14:creationId xmlns:p14="http://schemas.microsoft.com/office/powerpoint/2010/main" val="1228135494"/>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41</a:t>
            </a:fld>
            <a:endParaRPr lang="en-US" altLang="de-DE"/>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0095"/>
            <a:ext cx="8873046" cy="4686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UNILAC Druckprofil</a:t>
            </a:r>
          </a:p>
        </p:txBody>
      </p:sp>
      <p:sp>
        <p:nvSpPr>
          <p:cNvPr id="8" name="Textfeld 7"/>
          <p:cNvSpPr txBox="1"/>
          <p:nvPr/>
        </p:nvSpPr>
        <p:spPr>
          <a:xfrm>
            <a:off x="1794448" y="919395"/>
            <a:ext cx="5665332" cy="830997"/>
          </a:xfrm>
          <a:prstGeom prst="rect">
            <a:avLst/>
          </a:prstGeom>
          <a:noFill/>
        </p:spPr>
        <p:txBody>
          <a:bodyPr wrap="none" rtlCol="0">
            <a:spAutoFit/>
          </a:bodyPr>
          <a:lstStyle/>
          <a:p>
            <a:pPr algn="ctr"/>
            <a:r>
              <a:rPr lang="de-DE" dirty="0" smtClean="0"/>
              <a:t>Anzeige des aktuellen Druckes in einem</a:t>
            </a:r>
          </a:p>
          <a:p>
            <a:pPr algn="ctr"/>
            <a:r>
              <a:rPr lang="de-DE" dirty="0" smtClean="0"/>
              <a:t>Hochvakuumabschnitts (HVA)</a:t>
            </a:r>
            <a:endParaRPr lang="de-DE" dirty="0"/>
          </a:p>
        </p:txBody>
      </p:sp>
    </p:spTree>
    <p:extLst>
      <p:ext uri="{BB962C8B-B14F-4D97-AF65-F5344CB8AC3E}">
        <p14:creationId xmlns:p14="http://schemas.microsoft.com/office/powerpoint/2010/main" val="2483066478"/>
      </p:ext>
    </p:extLst>
  </p:cSld>
  <p:clrMapOvr>
    <a:masterClrMapping/>
  </p:clrMapOvr>
  <p:transition spd="slow"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42</a:t>
            </a:fld>
            <a:endParaRPr lang="en-US" altLang="de-DE"/>
          </a:p>
        </p:txBody>
      </p:sp>
      <p:sp>
        <p:nvSpPr>
          <p:cNvPr id="7"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SIS18 &amp; ESR</a:t>
            </a:r>
          </a:p>
        </p:txBody>
      </p:sp>
      <p:sp>
        <p:nvSpPr>
          <p:cNvPr id="8" name="Textfeld 7"/>
          <p:cNvSpPr txBox="1"/>
          <p:nvPr/>
        </p:nvSpPr>
        <p:spPr>
          <a:xfrm>
            <a:off x="213413" y="835029"/>
            <a:ext cx="8824055" cy="5275290"/>
          </a:xfrm>
          <a:prstGeom prst="rect">
            <a:avLst/>
          </a:prstGeom>
          <a:noFill/>
        </p:spPr>
        <p:txBody>
          <a:bodyPr wrap="square" rtlCol="0">
            <a:spAutoFit/>
          </a:bodyPr>
          <a:lstStyle/>
          <a:p>
            <a:r>
              <a:rPr lang="de-DE" sz="1800" b="1" dirty="0" smtClean="0">
                <a:solidFill>
                  <a:srgbClr val="FF0000"/>
                </a:solidFill>
              </a:rPr>
              <a:t>SIS18</a:t>
            </a:r>
          </a:p>
          <a:p>
            <a:pPr marL="285750" indent="-285750">
              <a:buFont typeface="Arial" panose="020B0604020202020204" pitchFamily="34" charset="0"/>
              <a:buChar char="•"/>
            </a:pPr>
            <a:r>
              <a:rPr lang="de-DE" sz="1600" dirty="0" smtClean="0"/>
              <a:t>ausheizbar </a:t>
            </a:r>
          </a:p>
          <a:p>
            <a:pPr marL="285750" indent="-285750">
              <a:buFont typeface="Arial" panose="020B0604020202020204" pitchFamily="34" charset="0"/>
              <a:buChar char="•"/>
            </a:pPr>
            <a:r>
              <a:rPr lang="de-DE" sz="1600" dirty="0" smtClean="0"/>
              <a:t>7 Vakuumsektoren</a:t>
            </a:r>
          </a:p>
          <a:p>
            <a:pPr marL="285750" indent="-285750">
              <a:buFont typeface="Arial" panose="020B0604020202020204" pitchFamily="34" charset="0"/>
              <a:buChar char="•"/>
            </a:pPr>
            <a:r>
              <a:rPr lang="de-DE" sz="1600" dirty="0" smtClean="0"/>
              <a:t>IZ-Pumpen (52St.), Titansublimationspumpen und NEG Beschichtung (TMP nur während Anpumpen und Ausheizen)</a:t>
            </a:r>
          </a:p>
          <a:p>
            <a:pPr marL="285750" indent="-285750">
              <a:buFont typeface="Arial" panose="020B0604020202020204" pitchFamily="34" charset="0"/>
              <a:buChar char="•"/>
            </a:pPr>
            <a:r>
              <a:rPr lang="de-DE" sz="1600" dirty="0" smtClean="0"/>
              <a:t>Ganz-Metall gedichtete Ventile</a:t>
            </a:r>
          </a:p>
          <a:p>
            <a:pPr marL="285750" indent="-285750">
              <a:buFont typeface="Arial" panose="020B0604020202020204" pitchFamily="34" charset="0"/>
              <a:buChar char="•"/>
            </a:pPr>
            <a:r>
              <a:rPr lang="de-DE" sz="1600" dirty="0" smtClean="0"/>
              <a:t>Aperturen: </a:t>
            </a:r>
            <a:r>
              <a:rPr lang="en-US" altLang="de-DE" sz="1600" dirty="0" smtClean="0"/>
              <a:t>Dipole</a:t>
            </a:r>
            <a:r>
              <a:rPr lang="en-US" altLang="de-DE" sz="1600" dirty="0"/>
              <a:t>: 190 x 70 </a:t>
            </a:r>
            <a:r>
              <a:rPr lang="en-US" altLang="de-DE" sz="1600" dirty="0" smtClean="0"/>
              <a:t>mm</a:t>
            </a:r>
            <a:r>
              <a:rPr lang="en-US" altLang="de-DE" sz="1600" baseline="30000" dirty="0" smtClean="0"/>
              <a:t>2</a:t>
            </a:r>
            <a:r>
              <a:rPr lang="en-US" altLang="de-DE" sz="1600" dirty="0" smtClean="0"/>
              <a:t>, Quadrupole</a:t>
            </a:r>
            <a:r>
              <a:rPr lang="en-US" altLang="de-DE" sz="1600" dirty="0"/>
              <a:t>: 200 x 116 </a:t>
            </a:r>
            <a:r>
              <a:rPr lang="en-US" altLang="de-DE" sz="1600" dirty="0" smtClean="0"/>
              <a:t>mm, Pump-&amp;</a:t>
            </a:r>
            <a:r>
              <a:rPr lang="en-US" altLang="de-DE" sz="1600" dirty="0" err="1" smtClean="0"/>
              <a:t>Diagnosekammern</a:t>
            </a:r>
            <a:r>
              <a:rPr lang="en-US" altLang="de-DE" sz="1600" dirty="0" smtClean="0"/>
              <a:t>: </a:t>
            </a:r>
            <a:r>
              <a:rPr lang="en-US" altLang="de-DE" sz="1600" dirty="0" smtClean="0">
                <a:sym typeface="Symbol" pitchFamily="18" charset="2"/>
              </a:rPr>
              <a:t></a:t>
            </a:r>
            <a:r>
              <a:rPr lang="en-US" altLang="de-DE" sz="1600" dirty="0">
                <a:sym typeface="Symbol" pitchFamily="18" charset="2"/>
              </a:rPr>
              <a:t>=</a:t>
            </a:r>
            <a:r>
              <a:rPr lang="en-US" altLang="de-DE" sz="1600" dirty="0" smtClean="0"/>
              <a:t>200mm</a:t>
            </a:r>
          </a:p>
          <a:p>
            <a:pPr marL="285750" indent="-285750">
              <a:spcBef>
                <a:spcPct val="20000"/>
              </a:spcBef>
              <a:buFont typeface="Arial" panose="020B0604020202020204" pitchFamily="34" charset="0"/>
              <a:buChar char="•"/>
            </a:pPr>
            <a:r>
              <a:rPr lang="en-US" altLang="de-DE" sz="1600" dirty="0" err="1" smtClean="0"/>
              <a:t>Vakuumdiagnose</a:t>
            </a:r>
            <a:r>
              <a:rPr lang="en-US" altLang="de-DE" sz="1600" dirty="0" smtClean="0"/>
              <a:t>:</a:t>
            </a:r>
          </a:p>
          <a:p>
            <a:pPr marL="742950" lvl="1" indent="-285750">
              <a:spcBef>
                <a:spcPct val="20000"/>
              </a:spcBef>
              <a:buFont typeface="Arial" panose="020B0604020202020204" pitchFamily="34" charset="0"/>
              <a:buChar char="•"/>
            </a:pPr>
            <a:r>
              <a:rPr lang="en-US" altLang="de-DE" sz="1600" dirty="0" smtClean="0"/>
              <a:t>33 </a:t>
            </a:r>
            <a:r>
              <a:rPr lang="en-US" altLang="de-DE" sz="1600" dirty="0" err="1" smtClean="0"/>
              <a:t>Extraktormessröhren</a:t>
            </a:r>
            <a:r>
              <a:rPr lang="en-US" altLang="de-DE" sz="1600" dirty="0" smtClean="0"/>
              <a:t> &amp; 5 RGA</a:t>
            </a:r>
          </a:p>
          <a:p>
            <a:endParaRPr lang="de-DE" sz="1600" dirty="0" smtClean="0"/>
          </a:p>
          <a:p>
            <a:r>
              <a:rPr lang="de-DE" sz="1800" b="1" dirty="0">
                <a:solidFill>
                  <a:srgbClr val="FF0000"/>
                </a:solidFill>
              </a:rPr>
              <a:t>ESR</a:t>
            </a:r>
          </a:p>
          <a:p>
            <a:pPr marL="285750" indent="-285750">
              <a:buFont typeface="Arial" panose="020B0604020202020204" pitchFamily="34" charset="0"/>
              <a:buChar char="•"/>
            </a:pPr>
            <a:r>
              <a:rPr lang="de-DE" sz="1600" dirty="0" smtClean="0"/>
              <a:t>ausheizbar</a:t>
            </a:r>
          </a:p>
          <a:p>
            <a:pPr marL="285750" indent="-285750">
              <a:buFont typeface="Arial" panose="020B0604020202020204" pitchFamily="34" charset="0"/>
              <a:buChar char="•"/>
            </a:pPr>
            <a:r>
              <a:rPr lang="de-DE" sz="1600" dirty="0" smtClean="0"/>
              <a:t>4 </a:t>
            </a:r>
            <a:r>
              <a:rPr lang="de-DE" sz="1600" dirty="0"/>
              <a:t>Vakuumsektoren</a:t>
            </a:r>
          </a:p>
          <a:p>
            <a:pPr marL="285750" indent="-285750">
              <a:buFont typeface="Arial" panose="020B0604020202020204" pitchFamily="34" charset="0"/>
              <a:buChar char="•"/>
            </a:pPr>
            <a:r>
              <a:rPr lang="de-DE" sz="1600" dirty="0" smtClean="0"/>
              <a:t>IZ-Pumpen (30St.), Titansublimationspumpen (TMP </a:t>
            </a:r>
            <a:r>
              <a:rPr lang="de-DE" sz="1600" dirty="0"/>
              <a:t>nur während Anpumpen und Ausheizen)</a:t>
            </a:r>
          </a:p>
          <a:p>
            <a:pPr marL="285750" indent="-285750">
              <a:buFont typeface="Arial" panose="020B0604020202020204" pitchFamily="34" charset="0"/>
              <a:buChar char="•"/>
            </a:pPr>
            <a:r>
              <a:rPr lang="de-DE" sz="1600" dirty="0"/>
              <a:t>Ganz-Metall gedichtete Ventile</a:t>
            </a:r>
          </a:p>
          <a:p>
            <a:pPr marL="285750" indent="-285750">
              <a:buFont typeface="Arial" panose="020B0604020202020204" pitchFamily="34" charset="0"/>
              <a:buChar char="•"/>
            </a:pPr>
            <a:r>
              <a:rPr lang="de-DE" sz="1600" dirty="0"/>
              <a:t>Aperturen</a:t>
            </a:r>
            <a:r>
              <a:rPr lang="de-DE" sz="1600" dirty="0" smtClean="0"/>
              <a:t>: </a:t>
            </a:r>
            <a:r>
              <a:rPr lang="en-US" altLang="de-DE" sz="1600" dirty="0"/>
              <a:t>Dipole: </a:t>
            </a:r>
            <a:r>
              <a:rPr lang="en-US" altLang="de-DE" sz="1600" dirty="0" smtClean="0"/>
              <a:t>380 </a:t>
            </a:r>
            <a:r>
              <a:rPr lang="en-US" altLang="de-DE" sz="1600" dirty="0"/>
              <a:t>x </a:t>
            </a:r>
            <a:r>
              <a:rPr lang="en-US" altLang="de-DE" sz="1600" dirty="0" smtClean="0"/>
              <a:t>140 </a:t>
            </a:r>
            <a:r>
              <a:rPr lang="en-US" altLang="de-DE" sz="1600" dirty="0"/>
              <a:t>mm</a:t>
            </a:r>
            <a:r>
              <a:rPr lang="en-US" altLang="de-DE" sz="1600" baseline="30000" dirty="0"/>
              <a:t>2</a:t>
            </a:r>
            <a:r>
              <a:rPr lang="en-US" altLang="de-DE" sz="1600" dirty="0"/>
              <a:t>, Quadrupole: 200 x 116 mm, Pump-&amp;</a:t>
            </a:r>
            <a:r>
              <a:rPr lang="en-US" altLang="de-DE" sz="1600" dirty="0" err="1"/>
              <a:t>Diagnosekammern</a:t>
            </a:r>
            <a:r>
              <a:rPr lang="en-US" altLang="de-DE" sz="1600" dirty="0"/>
              <a:t>: </a:t>
            </a:r>
            <a:r>
              <a:rPr lang="en-US" altLang="de-DE" sz="1600" dirty="0">
                <a:sym typeface="Symbol" pitchFamily="18" charset="2"/>
              </a:rPr>
              <a:t>=</a:t>
            </a:r>
            <a:r>
              <a:rPr lang="en-US" altLang="de-DE" sz="1600" dirty="0" smtClean="0"/>
              <a:t>200mm</a:t>
            </a:r>
            <a:endParaRPr lang="de-DE" sz="1600" dirty="0"/>
          </a:p>
          <a:p>
            <a:pPr marL="285750" indent="-285750">
              <a:spcBef>
                <a:spcPct val="20000"/>
              </a:spcBef>
              <a:buFont typeface="Arial" panose="020B0604020202020204" pitchFamily="34" charset="0"/>
              <a:buChar char="•"/>
            </a:pPr>
            <a:r>
              <a:rPr lang="en-US" altLang="de-DE" sz="1600" dirty="0" err="1" smtClean="0"/>
              <a:t>Vakuumdiagnose</a:t>
            </a:r>
            <a:r>
              <a:rPr lang="en-US" altLang="de-DE" sz="1600" dirty="0"/>
              <a:t>:</a:t>
            </a:r>
          </a:p>
          <a:p>
            <a:pPr marL="742950" lvl="1" indent="-285750">
              <a:spcBef>
                <a:spcPct val="20000"/>
              </a:spcBef>
              <a:buFont typeface="Arial" panose="020B0604020202020204" pitchFamily="34" charset="0"/>
              <a:buChar char="•"/>
            </a:pPr>
            <a:r>
              <a:rPr lang="en-US" altLang="de-DE" sz="1600" dirty="0" smtClean="0"/>
              <a:t>13 </a:t>
            </a:r>
            <a:r>
              <a:rPr lang="en-US" altLang="de-DE" sz="1600" dirty="0" err="1" smtClean="0"/>
              <a:t>Extraktormessröhren</a:t>
            </a:r>
            <a:r>
              <a:rPr lang="en-US" altLang="de-DE" sz="1600" dirty="0" smtClean="0"/>
              <a:t> &amp; 2 RGA</a:t>
            </a:r>
            <a:endParaRPr lang="en-US" altLang="de-DE" sz="1600" dirty="0"/>
          </a:p>
        </p:txBody>
      </p:sp>
    </p:spTree>
    <p:extLst>
      <p:ext uri="{BB962C8B-B14F-4D97-AF65-F5344CB8AC3E}">
        <p14:creationId xmlns:p14="http://schemas.microsoft.com/office/powerpoint/2010/main" val="612017852"/>
      </p:ext>
    </p:extLst>
  </p:cSld>
  <p:clrMapOvr>
    <a:masterClrMapping/>
  </p:clrMapOvr>
  <p:transition spd="slow"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43</a:t>
            </a:fld>
            <a:endParaRPr lang="en-US" altLang="de-DE"/>
          </a:p>
        </p:txBody>
      </p:sp>
      <p:pic>
        <p:nvPicPr>
          <p:cNvPr id="87043" name="Picture 3" descr="Q:\UHV\Zeichnungen SIS18\SI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2252"/>
            <a:ext cx="5252492" cy="5614134"/>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Q:\UHV\Zeichnungen SIS18\SIS VacSec 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787" b="-540"/>
          <a:stretch/>
        </p:blipFill>
        <p:spPr bwMode="auto">
          <a:xfrm>
            <a:off x="5688469" y="2558447"/>
            <a:ext cx="3375627" cy="367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Vakuumschema SIS18</a:t>
            </a:r>
          </a:p>
        </p:txBody>
      </p:sp>
      <p:pic>
        <p:nvPicPr>
          <p:cNvPr id="10" name="Picture 8" descr="legend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13" r="79240"/>
          <a:stretch/>
        </p:blipFill>
        <p:spPr bwMode="auto">
          <a:xfrm>
            <a:off x="6264000" y="860611"/>
            <a:ext cx="252000" cy="649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6489361" y="781228"/>
            <a:ext cx="1029449" cy="1169551"/>
          </a:xfrm>
          <a:prstGeom prst="rect">
            <a:avLst/>
          </a:prstGeom>
          <a:noFill/>
        </p:spPr>
        <p:txBody>
          <a:bodyPr wrap="none" rtlCol="0">
            <a:spAutoFit/>
          </a:bodyPr>
          <a:lstStyle/>
          <a:p>
            <a:r>
              <a:rPr lang="de-DE" sz="1400" dirty="0" smtClean="0"/>
              <a:t>Messröhre</a:t>
            </a:r>
          </a:p>
          <a:p>
            <a:endParaRPr lang="de-DE" sz="1400" dirty="0" smtClean="0"/>
          </a:p>
          <a:p>
            <a:r>
              <a:rPr lang="de-DE" sz="1400" dirty="0" smtClean="0"/>
              <a:t>IZ-Pumpe</a:t>
            </a:r>
          </a:p>
          <a:p>
            <a:endParaRPr lang="de-DE" sz="1400" dirty="0" smtClean="0"/>
          </a:p>
          <a:p>
            <a:r>
              <a:rPr lang="de-DE" sz="1400" dirty="0" err="1" smtClean="0"/>
              <a:t>Gateventil</a:t>
            </a:r>
            <a:endParaRPr lang="de-DE" sz="1400" dirty="0"/>
          </a:p>
        </p:txBody>
      </p:sp>
      <p:sp>
        <p:nvSpPr>
          <p:cNvPr id="13" name="Gleichschenkliges Dreieck 12"/>
          <p:cNvSpPr/>
          <p:nvPr/>
        </p:nvSpPr>
        <p:spPr bwMode="auto">
          <a:xfrm rot="5400000">
            <a:off x="6114004" y="1706092"/>
            <a:ext cx="201409" cy="183101"/>
          </a:xfrm>
          <a:prstGeom prst="triangl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4" name="Gleichschenkliges Dreieck 13"/>
          <p:cNvSpPr/>
          <p:nvPr/>
        </p:nvSpPr>
        <p:spPr bwMode="auto">
          <a:xfrm rot="16200000">
            <a:off x="6297106" y="1706092"/>
            <a:ext cx="201409" cy="183101"/>
          </a:xfrm>
          <a:prstGeom prst="triangle">
            <a:avLst/>
          </a:prstGeom>
          <a:solidFill>
            <a:srgbClr val="00B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7" name="Textfeld 6"/>
          <p:cNvSpPr txBox="1"/>
          <p:nvPr/>
        </p:nvSpPr>
        <p:spPr>
          <a:xfrm>
            <a:off x="6524301" y="2347047"/>
            <a:ext cx="1508490" cy="307777"/>
          </a:xfrm>
          <a:prstGeom prst="rect">
            <a:avLst/>
          </a:prstGeom>
          <a:noFill/>
        </p:spPr>
        <p:txBody>
          <a:bodyPr wrap="none" rtlCol="0">
            <a:spAutoFit/>
          </a:bodyPr>
          <a:lstStyle/>
          <a:p>
            <a:r>
              <a:rPr lang="de-DE" sz="1400" b="1" dirty="0" smtClean="0"/>
              <a:t>Vakuumsektor I</a:t>
            </a:r>
            <a:endParaRPr lang="de-DE" sz="1400" b="1" dirty="0"/>
          </a:p>
        </p:txBody>
      </p:sp>
      <p:sp>
        <p:nvSpPr>
          <p:cNvPr id="2" name="Rechteck 1"/>
          <p:cNvSpPr/>
          <p:nvPr/>
        </p:nvSpPr>
        <p:spPr bwMode="auto">
          <a:xfrm>
            <a:off x="6468889" y="5800299"/>
            <a:ext cx="1119266" cy="17059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56605877"/>
      </p:ext>
    </p:extLst>
  </p:cSld>
  <p:clrMapOvr>
    <a:masterClrMapping/>
  </p:clrMapOvr>
  <p:transition spd="slow"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44</a:t>
            </a:fld>
            <a:endParaRPr lang="en-US" altLang="de-DE"/>
          </a:p>
        </p:txBody>
      </p:sp>
      <p:sp>
        <p:nvSpPr>
          <p:cNvPr id="7"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endParaRPr lang="de-DE" altLang="de-DE" sz="2400" b="1" dirty="0" smtClean="0">
              <a:solidFill>
                <a:srgbClr val="FF0000"/>
              </a:solidFill>
              <a:latin typeface="Arial" charset="0"/>
            </a:endParaRPr>
          </a:p>
        </p:txBody>
      </p:sp>
      <p:sp>
        <p:nvSpPr>
          <p:cNvPr id="8" name="Textfeld 7"/>
          <p:cNvSpPr txBox="1"/>
          <p:nvPr/>
        </p:nvSpPr>
        <p:spPr>
          <a:xfrm>
            <a:off x="213413" y="1367292"/>
            <a:ext cx="8824055" cy="5423023"/>
          </a:xfrm>
          <a:prstGeom prst="rect">
            <a:avLst/>
          </a:prstGeom>
          <a:noFill/>
        </p:spPr>
        <p:txBody>
          <a:bodyPr wrap="square" rtlCol="0">
            <a:spAutoFit/>
          </a:bodyPr>
          <a:lstStyle/>
          <a:p>
            <a:r>
              <a:rPr lang="de-DE" sz="1800" b="1" dirty="0" smtClean="0">
                <a:solidFill>
                  <a:srgbClr val="FF0000"/>
                </a:solidFill>
              </a:rPr>
              <a:t>HEST &amp; FRS</a:t>
            </a:r>
          </a:p>
          <a:p>
            <a:pPr marL="285750" indent="-285750">
              <a:buFont typeface="Arial" panose="020B0604020202020204" pitchFamily="34" charset="0"/>
              <a:buChar char="•"/>
            </a:pPr>
            <a:r>
              <a:rPr lang="de-DE" sz="1600" dirty="0" smtClean="0"/>
              <a:t>teilweise ausgeheizt (Verbindungen von und zum SIS18 und ESR)</a:t>
            </a:r>
          </a:p>
          <a:p>
            <a:pPr marL="285750" indent="-285750">
              <a:buFont typeface="Arial" panose="020B0604020202020204" pitchFamily="34" charset="0"/>
              <a:buChar char="•"/>
            </a:pPr>
            <a:r>
              <a:rPr lang="de-DE" sz="1600" dirty="0" smtClean="0"/>
              <a:t>27 </a:t>
            </a:r>
            <a:r>
              <a:rPr lang="de-DE" sz="1600" dirty="0" smtClean="0"/>
              <a:t>Vakuumsektoren</a:t>
            </a:r>
          </a:p>
          <a:p>
            <a:pPr marL="285750" indent="-285750">
              <a:buFont typeface="Arial" panose="020B0604020202020204" pitchFamily="34" charset="0"/>
              <a:buChar char="•"/>
            </a:pPr>
            <a:r>
              <a:rPr lang="de-DE" sz="1600" dirty="0" smtClean="0"/>
              <a:t>IZ-Pumpen (~100St.), Turbomolekularpumpen mit Vorpumpen (12St.)</a:t>
            </a:r>
          </a:p>
          <a:p>
            <a:pPr marL="285750" indent="-285750">
              <a:buFont typeface="Arial" panose="020B0604020202020204" pitchFamily="34" charset="0"/>
              <a:buChar char="•"/>
            </a:pPr>
            <a:r>
              <a:rPr lang="de-DE" sz="1600" dirty="0" err="1" smtClean="0"/>
              <a:t>Viton</a:t>
            </a:r>
            <a:r>
              <a:rPr lang="de-DE" sz="1600" dirty="0" smtClean="0"/>
              <a:t>-gedichtete &amp; Ganz-Metall gedichtete Ventile</a:t>
            </a:r>
          </a:p>
          <a:p>
            <a:pPr marL="285750" indent="-285750">
              <a:buFont typeface="Arial" panose="020B0604020202020204" pitchFamily="34" charset="0"/>
              <a:buChar char="•"/>
            </a:pPr>
            <a:r>
              <a:rPr lang="de-DE" sz="1600" dirty="0" smtClean="0"/>
              <a:t>Aperturen HEST: </a:t>
            </a:r>
            <a:r>
              <a:rPr lang="en-US" altLang="de-DE" sz="1600" dirty="0" smtClean="0">
                <a:sym typeface="Symbol" pitchFamily="18" charset="2"/>
              </a:rPr>
              <a:t>=16</a:t>
            </a:r>
            <a:r>
              <a:rPr lang="en-US" altLang="de-DE" sz="1600" dirty="0" smtClean="0"/>
              <a:t>0mm</a:t>
            </a:r>
          </a:p>
          <a:p>
            <a:pPr marL="285750" indent="-285750">
              <a:spcBef>
                <a:spcPct val="20000"/>
              </a:spcBef>
              <a:buFont typeface="Arial" panose="020B0604020202020204" pitchFamily="34" charset="0"/>
              <a:buChar char="•"/>
            </a:pPr>
            <a:r>
              <a:rPr lang="en-US" altLang="de-DE" sz="1600" dirty="0" err="1" smtClean="0"/>
              <a:t>Vakuumdiagnose</a:t>
            </a:r>
            <a:r>
              <a:rPr lang="en-US" altLang="de-DE" sz="1600" dirty="0" smtClean="0"/>
              <a:t>:</a:t>
            </a:r>
          </a:p>
          <a:p>
            <a:pPr marL="742950" lvl="1" indent="-285750">
              <a:spcBef>
                <a:spcPct val="20000"/>
              </a:spcBef>
              <a:buFont typeface="Arial" panose="020B0604020202020204" pitchFamily="34" charset="0"/>
              <a:buChar char="•"/>
            </a:pPr>
            <a:r>
              <a:rPr lang="en-US" altLang="de-DE" sz="1600" dirty="0" err="1" smtClean="0"/>
              <a:t>Weitbereichsmessröhren</a:t>
            </a:r>
            <a:endParaRPr lang="en-US" altLang="de-DE" sz="1600" dirty="0"/>
          </a:p>
          <a:p>
            <a:pPr marL="742950" lvl="1" indent="-285750">
              <a:spcBef>
                <a:spcPct val="20000"/>
              </a:spcBef>
              <a:buFont typeface="Arial" panose="020B0604020202020204" pitchFamily="34" charset="0"/>
              <a:buChar char="•"/>
            </a:pPr>
            <a:endParaRPr lang="en-US" altLang="de-DE" sz="1600" dirty="0" smtClean="0"/>
          </a:p>
          <a:p>
            <a:r>
              <a:rPr lang="de-DE" sz="1800" b="1" dirty="0" smtClean="0">
                <a:solidFill>
                  <a:srgbClr val="FF0000"/>
                </a:solidFill>
              </a:rPr>
              <a:t>HITRAP</a:t>
            </a:r>
            <a:endParaRPr lang="de-DE" sz="1800" b="1" dirty="0">
              <a:solidFill>
                <a:srgbClr val="FF0000"/>
              </a:solidFill>
            </a:endParaRPr>
          </a:p>
          <a:p>
            <a:pPr marL="285750" indent="-285750">
              <a:buFont typeface="Arial" panose="020B0604020202020204" pitchFamily="34" charset="0"/>
              <a:buChar char="•"/>
            </a:pPr>
            <a:r>
              <a:rPr lang="de-DE" sz="1600" dirty="0"/>
              <a:t>teilweise </a:t>
            </a:r>
            <a:r>
              <a:rPr lang="de-DE" sz="1600" dirty="0" smtClean="0"/>
              <a:t>ausgeheizt</a:t>
            </a:r>
            <a:endParaRPr lang="de-DE" sz="1600" dirty="0"/>
          </a:p>
          <a:p>
            <a:pPr marL="285750" indent="-285750">
              <a:buFont typeface="Arial" panose="020B0604020202020204" pitchFamily="34" charset="0"/>
              <a:buChar char="•"/>
            </a:pPr>
            <a:r>
              <a:rPr lang="de-DE" sz="1600" dirty="0" smtClean="0"/>
              <a:t>8 </a:t>
            </a:r>
            <a:r>
              <a:rPr lang="de-DE" sz="1600" dirty="0"/>
              <a:t>Vakuumsektoren</a:t>
            </a:r>
          </a:p>
          <a:p>
            <a:pPr marL="285750" indent="-285750">
              <a:buFont typeface="Arial" panose="020B0604020202020204" pitchFamily="34" charset="0"/>
              <a:buChar char="•"/>
            </a:pPr>
            <a:r>
              <a:rPr lang="de-DE" sz="1600" dirty="0"/>
              <a:t>IZ-Pumpen </a:t>
            </a:r>
            <a:r>
              <a:rPr lang="de-DE" sz="1600" dirty="0" smtClean="0"/>
              <a:t>(20St</a:t>
            </a:r>
            <a:r>
              <a:rPr lang="de-DE" sz="1600" dirty="0"/>
              <a:t>.), Turbomolekularpumpen mit </a:t>
            </a:r>
            <a:r>
              <a:rPr lang="de-DE" sz="1600" dirty="0" smtClean="0"/>
              <a:t>Vorpumpen (10St, festverbaut und mobil)</a:t>
            </a:r>
            <a:endParaRPr lang="de-DE" sz="1600" dirty="0"/>
          </a:p>
          <a:p>
            <a:pPr marL="285750" indent="-285750">
              <a:buFont typeface="Arial" panose="020B0604020202020204" pitchFamily="34" charset="0"/>
              <a:buChar char="•"/>
            </a:pPr>
            <a:r>
              <a:rPr lang="de-DE" sz="1600" dirty="0" err="1"/>
              <a:t>Viton</a:t>
            </a:r>
            <a:r>
              <a:rPr lang="de-DE" sz="1600" dirty="0"/>
              <a:t>-gedichtete &amp; Ganz-Metall gedichtete Ventile</a:t>
            </a:r>
          </a:p>
          <a:p>
            <a:pPr marL="285750" indent="-285750">
              <a:buFont typeface="Arial" panose="020B0604020202020204" pitchFamily="34" charset="0"/>
              <a:buChar char="•"/>
            </a:pPr>
            <a:r>
              <a:rPr lang="de-DE" sz="1600" dirty="0"/>
              <a:t>Aperturen HEST: </a:t>
            </a:r>
            <a:r>
              <a:rPr lang="en-US" altLang="de-DE" sz="1600" dirty="0">
                <a:sym typeface="Symbol" pitchFamily="18" charset="2"/>
              </a:rPr>
              <a:t>=16</a:t>
            </a:r>
            <a:r>
              <a:rPr lang="en-US" altLang="de-DE" sz="1600" dirty="0"/>
              <a:t>0mm</a:t>
            </a:r>
          </a:p>
          <a:p>
            <a:pPr marL="285750" indent="-285750">
              <a:spcBef>
                <a:spcPct val="20000"/>
              </a:spcBef>
              <a:buFont typeface="Arial" panose="020B0604020202020204" pitchFamily="34" charset="0"/>
              <a:buChar char="•"/>
            </a:pPr>
            <a:r>
              <a:rPr lang="en-US" altLang="de-DE" sz="1600" dirty="0" err="1"/>
              <a:t>Vakuumdiagnose</a:t>
            </a:r>
            <a:r>
              <a:rPr lang="en-US" altLang="de-DE" sz="1600" dirty="0"/>
              <a:t>:</a:t>
            </a:r>
          </a:p>
          <a:p>
            <a:pPr marL="742950" lvl="1" indent="-285750">
              <a:spcBef>
                <a:spcPct val="20000"/>
              </a:spcBef>
              <a:buFont typeface="Arial" panose="020B0604020202020204" pitchFamily="34" charset="0"/>
              <a:buChar char="•"/>
            </a:pPr>
            <a:r>
              <a:rPr lang="en-US" altLang="de-DE" sz="1600" dirty="0" smtClean="0"/>
              <a:t>15 </a:t>
            </a:r>
            <a:r>
              <a:rPr lang="en-US" altLang="de-DE" sz="1600" dirty="0" err="1" smtClean="0"/>
              <a:t>Weitbereichmessröhren</a:t>
            </a:r>
            <a:endParaRPr lang="en-US" altLang="de-DE" sz="1600" dirty="0"/>
          </a:p>
          <a:p>
            <a:pPr lvl="1">
              <a:spcBef>
                <a:spcPct val="20000"/>
              </a:spcBef>
            </a:pPr>
            <a:endParaRPr lang="en-US" altLang="de-DE" sz="1600" dirty="0"/>
          </a:p>
          <a:p>
            <a:pPr marL="742950" lvl="1" indent="-285750">
              <a:spcBef>
                <a:spcPct val="20000"/>
              </a:spcBef>
              <a:buFont typeface="Arial" panose="020B0604020202020204" pitchFamily="34" charset="0"/>
              <a:buChar char="•"/>
            </a:pPr>
            <a:endParaRPr lang="en-US" altLang="de-DE" sz="1600" dirty="0" smtClean="0"/>
          </a:p>
          <a:p>
            <a:endParaRPr lang="de-DE" sz="1600" dirty="0" smtClean="0"/>
          </a:p>
        </p:txBody>
      </p:sp>
    </p:spTree>
    <p:extLst>
      <p:ext uri="{BB962C8B-B14F-4D97-AF65-F5344CB8AC3E}">
        <p14:creationId xmlns:p14="http://schemas.microsoft.com/office/powerpoint/2010/main" val="3789923"/>
      </p:ext>
    </p:extLst>
  </p:cSld>
  <p:clrMapOvr>
    <a:masterClrMapping/>
  </p:clrMapOvr>
  <p:transition spd="slow"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echteck 400"/>
          <p:cNvSpPr/>
          <p:nvPr/>
        </p:nvSpPr>
        <p:spPr bwMode="auto">
          <a:xfrm>
            <a:off x="8216386" y="3448023"/>
            <a:ext cx="851577" cy="769445"/>
          </a:xfrm>
          <a:prstGeom prst="rect">
            <a:avLst/>
          </a:prstGeom>
          <a:solidFill>
            <a:srgbClr val="99CC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00" name="Rechteck 399"/>
          <p:cNvSpPr/>
          <p:nvPr/>
        </p:nvSpPr>
        <p:spPr bwMode="auto">
          <a:xfrm>
            <a:off x="8376630" y="2695669"/>
            <a:ext cx="682368" cy="789017"/>
          </a:xfrm>
          <a:prstGeom prst="rect">
            <a:avLst/>
          </a:prstGeom>
          <a:solidFill>
            <a:srgbClr val="FF33C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9" name="Rechteck 398"/>
          <p:cNvSpPr/>
          <p:nvPr/>
        </p:nvSpPr>
        <p:spPr bwMode="auto">
          <a:xfrm>
            <a:off x="8376630" y="1799339"/>
            <a:ext cx="682368" cy="926781"/>
          </a:xfrm>
          <a:prstGeom prst="rect">
            <a:avLst/>
          </a:prstGeom>
          <a:solidFill>
            <a:srgbClr val="33CCC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8" name="Rechteck 397"/>
          <p:cNvSpPr/>
          <p:nvPr/>
        </p:nvSpPr>
        <p:spPr bwMode="auto">
          <a:xfrm>
            <a:off x="8245709" y="896730"/>
            <a:ext cx="820612" cy="926781"/>
          </a:xfrm>
          <a:prstGeom prst="rect">
            <a:avLst/>
          </a:prstGeom>
          <a:solidFill>
            <a:srgbClr val="99FF3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5" name="Rechteck 394"/>
          <p:cNvSpPr/>
          <p:nvPr/>
        </p:nvSpPr>
        <p:spPr bwMode="auto">
          <a:xfrm>
            <a:off x="1515540" y="5702795"/>
            <a:ext cx="3135691" cy="729445"/>
          </a:xfrm>
          <a:prstGeom prst="rect">
            <a:avLst/>
          </a:prstGeom>
          <a:solidFill>
            <a:schemeClr val="accent1">
              <a:lumMod val="7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4" name="Rechteck 393"/>
          <p:cNvSpPr/>
          <p:nvPr/>
        </p:nvSpPr>
        <p:spPr bwMode="auto">
          <a:xfrm>
            <a:off x="2925777" y="5072266"/>
            <a:ext cx="414275" cy="630530"/>
          </a:xfrm>
          <a:prstGeom prst="rect">
            <a:avLst/>
          </a:prstGeom>
          <a:solidFill>
            <a:srgbClr val="FFCC6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3" name="Rechteck 392"/>
          <p:cNvSpPr/>
          <p:nvPr/>
        </p:nvSpPr>
        <p:spPr bwMode="auto">
          <a:xfrm>
            <a:off x="4420175" y="3677406"/>
            <a:ext cx="221148" cy="751459"/>
          </a:xfrm>
          <a:prstGeom prst="rect">
            <a:avLst/>
          </a:prstGeom>
          <a:solidFill>
            <a:srgbClr val="FFCC6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2" name="Rechteck 391"/>
          <p:cNvSpPr/>
          <p:nvPr/>
        </p:nvSpPr>
        <p:spPr bwMode="auto">
          <a:xfrm>
            <a:off x="3334807" y="4384705"/>
            <a:ext cx="1306517" cy="1318091"/>
          </a:xfrm>
          <a:prstGeom prst="rect">
            <a:avLst/>
          </a:prstGeom>
          <a:solidFill>
            <a:srgbClr val="FFCC66"/>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1" name="Rechteck 390"/>
          <p:cNvSpPr/>
          <p:nvPr/>
        </p:nvSpPr>
        <p:spPr bwMode="auto">
          <a:xfrm>
            <a:off x="2476624" y="3671101"/>
            <a:ext cx="449154" cy="1401164"/>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90" name="Rechteck 389"/>
          <p:cNvSpPr/>
          <p:nvPr/>
        </p:nvSpPr>
        <p:spPr bwMode="auto">
          <a:xfrm>
            <a:off x="2925778" y="4369443"/>
            <a:ext cx="410804" cy="702821"/>
          </a:xfrm>
          <a:prstGeom prst="rect">
            <a:avLst/>
          </a:prstGeom>
          <a:solidFill>
            <a:srgbClr val="6699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87" name="Rechteck 386"/>
          <p:cNvSpPr/>
          <p:nvPr/>
        </p:nvSpPr>
        <p:spPr bwMode="auto">
          <a:xfrm>
            <a:off x="2925778" y="3679306"/>
            <a:ext cx="1495410" cy="702821"/>
          </a:xfrm>
          <a:prstGeom prst="rect">
            <a:avLst/>
          </a:prstGeom>
          <a:solidFill>
            <a:srgbClr val="6699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6" name="Rechteck 375"/>
          <p:cNvSpPr/>
          <p:nvPr/>
        </p:nvSpPr>
        <p:spPr bwMode="auto">
          <a:xfrm>
            <a:off x="5553659" y="896677"/>
            <a:ext cx="2824585" cy="3320791"/>
          </a:xfrm>
          <a:prstGeom prst="rect">
            <a:avLst/>
          </a:prstGeom>
          <a:solidFill>
            <a:srgbClr val="FFCC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5" name="Rechteck 374"/>
          <p:cNvSpPr/>
          <p:nvPr/>
        </p:nvSpPr>
        <p:spPr bwMode="auto">
          <a:xfrm>
            <a:off x="4641324" y="3074657"/>
            <a:ext cx="1631087" cy="3362002"/>
          </a:xfrm>
          <a:prstGeom prst="rect">
            <a:avLst/>
          </a:prstGeom>
          <a:solidFill>
            <a:schemeClr val="bg1">
              <a:lumMod val="8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4" name="Rechteck 373"/>
          <p:cNvSpPr/>
          <p:nvPr/>
        </p:nvSpPr>
        <p:spPr bwMode="auto">
          <a:xfrm>
            <a:off x="2483420" y="3055505"/>
            <a:ext cx="2157904" cy="615596"/>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3" name="Rechteck 372"/>
          <p:cNvSpPr/>
          <p:nvPr/>
        </p:nvSpPr>
        <p:spPr bwMode="auto">
          <a:xfrm>
            <a:off x="2547675" y="1344655"/>
            <a:ext cx="3012338" cy="1725609"/>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9" name="Rechteck 128"/>
          <p:cNvSpPr/>
          <p:nvPr/>
        </p:nvSpPr>
        <p:spPr bwMode="auto">
          <a:xfrm>
            <a:off x="2476624" y="896678"/>
            <a:ext cx="4155523" cy="487276"/>
          </a:xfrm>
          <a:prstGeom prst="rect">
            <a:avLst/>
          </a:prstGeom>
          <a:solidFill>
            <a:srgbClr val="FFFF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7" name="Rechteck 126"/>
          <p:cNvSpPr/>
          <p:nvPr/>
        </p:nvSpPr>
        <p:spPr bwMode="auto">
          <a:xfrm>
            <a:off x="3844845" y="2396165"/>
            <a:ext cx="633493" cy="674100"/>
          </a:xfrm>
          <a:prstGeom prst="rect">
            <a:avLst/>
          </a:prstGeom>
          <a:solidFill>
            <a:schemeClr val="accent1">
              <a:lumMod val="40000"/>
              <a:lumOff val="6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0" name="Rechteck 369"/>
          <p:cNvSpPr/>
          <p:nvPr/>
        </p:nvSpPr>
        <p:spPr bwMode="auto">
          <a:xfrm>
            <a:off x="471806" y="896678"/>
            <a:ext cx="2075868" cy="519372"/>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5" name="Rechteck 124"/>
          <p:cNvSpPr/>
          <p:nvPr/>
        </p:nvSpPr>
        <p:spPr bwMode="auto">
          <a:xfrm>
            <a:off x="-1" y="1416050"/>
            <a:ext cx="2547675" cy="3656214"/>
          </a:xfrm>
          <a:prstGeom prst="rect">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45</a:t>
            </a:fld>
            <a:endParaRPr lang="en-US" altLang="de-DE"/>
          </a:p>
        </p:txBody>
      </p:sp>
      <p:sp>
        <p:nvSpPr>
          <p:cNvPr id="6" name="Text Box 17"/>
          <p:cNvSpPr txBox="1">
            <a:spLocks noChangeArrowheads="1"/>
          </p:cNvSpPr>
          <p:nvPr/>
        </p:nvSpPr>
        <p:spPr bwMode="auto">
          <a:xfrm>
            <a:off x="947971" y="2091318"/>
            <a:ext cx="5270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SIS</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4"/>
          <p:cNvSpPr txBox="1">
            <a:spLocks noChangeArrowheads="1"/>
          </p:cNvSpPr>
          <p:nvPr/>
        </p:nvSpPr>
        <p:spPr bwMode="auto">
          <a:xfrm>
            <a:off x="5126038" y="4477791"/>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ESR</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8"/>
          <p:cNvSpPr txBox="1">
            <a:spLocks noChangeArrowheads="1"/>
          </p:cNvSpPr>
          <p:nvPr/>
        </p:nvSpPr>
        <p:spPr bwMode="auto">
          <a:xfrm>
            <a:off x="8876076" y="1153303"/>
            <a:ext cx="2635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C</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7"/>
          <p:cNvSpPr txBox="1">
            <a:spLocks noChangeArrowheads="1"/>
          </p:cNvSpPr>
          <p:nvPr/>
        </p:nvSpPr>
        <p:spPr bwMode="auto">
          <a:xfrm>
            <a:off x="8663827" y="2252640"/>
            <a:ext cx="2635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B</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 Box 6"/>
          <p:cNvSpPr txBox="1">
            <a:spLocks noChangeArrowheads="1"/>
          </p:cNvSpPr>
          <p:nvPr/>
        </p:nvSpPr>
        <p:spPr bwMode="auto">
          <a:xfrm>
            <a:off x="8780794" y="3126049"/>
            <a:ext cx="2635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A</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5"/>
          <p:cNvSpPr txBox="1">
            <a:spLocks noChangeArrowheads="1"/>
          </p:cNvSpPr>
          <p:nvPr/>
        </p:nvSpPr>
        <p:spPr bwMode="auto">
          <a:xfrm>
            <a:off x="8689958" y="3792810"/>
            <a:ext cx="2635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Text Box 10"/>
          <p:cNvSpPr txBox="1">
            <a:spLocks noChangeArrowheads="1"/>
          </p:cNvSpPr>
          <p:nvPr/>
        </p:nvSpPr>
        <p:spPr bwMode="auto">
          <a:xfrm>
            <a:off x="3021013" y="5135257"/>
            <a:ext cx="5270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FRS</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 Box 3"/>
          <p:cNvSpPr txBox="1">
            <a:spLocks noChangeArrowheads="1"/>
          </p:cNvSpPr>
          <p:nvPr/>
        </p:nvSpPr>
        <p:spPr bwMode="auto">
          <a:xfrm>
            <a:off x="3035322" y="3694094"/>
            <a:ext cx="5270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HHD</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Text Box 2"/>
          <p:cNvSpPr txBox="1">
            <a:spLocks noChangeArrowheads="1"/>
          </p:cNvSpPr>
          <p:nvPr/>
        </p:nvSpPr>
        <p:spPr bwMode="auto">
          <a:xfrm>
            <a:off x="3867504" y="2151337"/>
            <a:ext cx="5270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HHT</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Text Box 9"/>
          <p:cNvSpPr txBox="1">
            <a:spLocks noChangeArrowheads="1"/>
          </p:cNvSpPr>
          <p:nvPr/>
        </p:nvSpPr>
        <p:spPr bwMode="auto">
          <a:xfrm>
            <a:off x="84138" y="736874"/>
            <a:ext cx="4016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200" b="1" i="0" u="none" strike="noStrike" cap="none" normalizeH="0" baseline="0" smtClean="0">
              <a:ln>
                <a:noFill/>
              </a:ln>
              <a:solidFill>
                <a:srgbClr val="FF9900"/>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smtClean="0">
                <a:ln>
                  <a:noFill/>
                </a:ln>
                <a:solidFill>
                  <a:srgbClr val="FF9900"/>
                </a:solidFill>
                <a:effectLst/>
                <a:latin typeface="Arial" pitchFamily="34" charset="0"/>
                <a:ea typeface="Times New Roman" pitchFamily="18" charset="0"/>
                <a:cs typeface="Times New Roman" pitchFamily="18" charset="0"/>
              </a:rPr>
              <a:t>SSV</a:t>
            </a:r>
            <a:endParaRPr kumimoji="0" lang="de-DE" altLang="de-DE"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Text Box 61"/>
          <p:cNvSpPr txBox="1">
            <a:spLocks noChangeArrowheads="1"/>
          </p:cNvSpPr>
          <p:nvPr/>
        </p:nvSpPr>
        <p:spPr bwMode="auto">
          <a:xfrm>
            <a:off x="1990725" y="3542700"/>
            <a:ext cx="498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SSV</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rgbClr val="000000"/>
                </a:solidFill>
                <a:effectLst/>
                <a:latin typeface="Arial" pitchFamily="34" charset="0"/>
                <a:ea typeface="Times New Roman" pitchFamily="18" charset="0"/>
                <a:cs typeface="Times New Roman" pitchFamily="18" charset="0"/>
              </a:rPr>
              <a:t>TE1VV1S</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Text Box 13"/>
          <p:cNvSpPr txBox="1">
            <a:spLocks noChangeArrowheads="1"/>
          </p:cNvSpPr>
          <p:nvPr/>
        </p:nvSpPr>
        <p:spPr bwMode="auto">
          <a:xfrm>
            <a:off x="449143" y="861493"/>
            <a:ext cx="858838"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TK8/TK9VV1T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Text Box 12"/>
          <p:cNvSpPr txBox="1">
            <a:spLocks noChangeArrowheads="1"/>
          </p:cNvSpPr>
          <p:nvPr/>
        </p:nvSpPr>
        <p:spPr bwMode="auto">
          <a:xfrm>
            <a:off x="5955145" y="2377658"/>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NE8</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Text Box 11"/>
          <p:cNvSpPr txBox="1">
            <a:spLocks noChangeArrowheads="1"/>
          </p:cNvSpPr>
          <p:nvPr/>
        </p:nvSpPr>
        <p:spPr bwMode="auto">
          <a:xfrm>
            <a:off x="2615272" y="1090505"/>
            <a:ext cx="539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NE5</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Text Box 14"/>
          <p:cNvSpPr txBox="1">
            <a:spLocks noChangeArrowheads="1"/>
          </p:cNvSpPr>
          <p:nvPr/>
        </p:nvSpPr>
        <p:spPr bwMode="auto">
          <a:xfrm>
            <a:off x="429345" y="1368506"/>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S11VV2T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Text Box 15"/>
          <p:cNvSpPr txBox="1">
            <a:spLocks noChangeArrowheads="1"/>
          </p:cNvSpPr>
          <p:nvPr/>
        </p:nvSpPr>
        <p:spPr bwMode="auto">
          <a:xfrm>
            <a:off x="415925" y="1715170"/>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S11VV1T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Text Box 16"/>
          <p:cNvSpPr txBox="1">
            <a:spLocks noChangeArrowheads="1"/>
          </p:cNvSpPr>
          <p:nvPr/>
        </p:nvSpPr>
        <p:spPr bwMode="auto">
          <a:xfrm>
            <a:off x="1345406" y="1719623"/>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S01VV1T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Text Box 58"/>
          <p:cNvSpPr txBox="1">
            <a:spLocks noChangeArrowheads="1"/>
          </p:cNvSpPr>
          <p:nvPr/>
        </p:nvSpPr>
        <p:spPr bwMode="auto">
          <a:xfrm>
            <a:off x="375331" y="2122191"/>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S10VV1T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Text Box 59"/>
          <p:cNvSpPr txBox="1">
            <a:spLocks noChangeArrowheads="1"/>
          </p:cNvSpPr>
          <p:nvPr/>
        </p:nvSpPr>
        <p:spPr bwMode="auto">
          <a:xfrm>
            <a:off x="435167" y="2979915"/>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S06VV1T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Text Box 18"/>
          <p:cNvSpPr txBox="1">
            <a:spLocks noChangeArrowheads="1"/>
          </p:cNvSpPr>
          <p:nvPr/>
        </p:nvSpPr>
        <p:spPr bwMode="auto">
          <a:xfrm>
            <a:off x="1345406" y="2660674"/>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S05VV1T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Text Box 60"/>
          <p:cNvSpPr txBox="1">
            <a:spLocks noChangeArrowheads="1"/>
          </p:cNvSpPr>
          <p:nvPr/>
        </p:nvSpPr>
        <p:spPr bwMode="auto">
          <a:xfrm>
            <a:off x="1601972" y="3134065"/>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S06VV2T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Text Box 52"/>
          <p:cNvSpPr txBox="1">
            <a:spLocks noChangeArrowheads="1"/>
          </p:cNvSpPr>
          <p:nvPr/>
        </p:nvSpPr>
        <p:spPr bwMode="auto">
          <a:xfrm>
            <a:off x="2175349" y="4769051"/>
            <a:ext cx="1473200"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TS1VV1T </a:t>
            </a:r>
            <a:r>
              <a:rPr kumimoji="0" lang="de-DE" altLang="de-DE" sz="800" b="1" i="0" u="none" strike="noStrike" cap="none" normalizeH="0" dirty="0" smtClean="0">
                <a:ln>
                  <a:noFill/>
                </a:ln>
                <a:solidFill>
                  <a:schemeClr val="tx1"/>
                </a:solidFill>
                <a:effectLst/>
                <a:latin typeface="Arial" pitchFamily="34" charset="0"/>
                <a:ea typeface="Times New Roman" pitchFamily="18" charset="0"/>
                <a:cs typeface="Times New Roman" pitchFamily="18" charset="0"/>
              </a:rPr>
              <a:t> </a:t>
            </a: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TS2VV1T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0" name="Text Box 19"/>
          <p:cNvSpPr txBox="1">
            <a:spLocks noChangeArrowheads="1"/>
          </p:cNvSpPr>
          <p:nvPr/>
        </p:nvSpPr>
        <p:spPr bwMode="auto">
          <a:xfrm>
            <a:off x="3827463" y="3767585"/>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HHDVV1T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1" name="Text Box 20"/>
          <p:cNvSpPr txBox="1">
            <a:spLocks noChangeArrowheads="1"/>
          </p:cNvSpPr>
          <p:nvPr/>
        </p:nvSpPr>
        <p:spPr bwMode="auto">
          <a:xfrm>
            <a:off x="4035719" y="4428866"/>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TS5VV1T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6" name="Text Box 21"/>
          <p:cNvSpPr txBox="1">
            <a:spLocks noChangeArrowheads="1"/>
          </p:cNvSpPr>
          <p:nvPr/>
        </p:nvSpPr>
        <p:spPr bwMode="auto">
          <a:xfrm>
            <a:off x="2495550" y="3106418"/>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TE2VV1T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8" name="Text Box 22"/>
          <p:cNvSpPr txBox="1">
            <a:spLocks noChangeArrowheads="1"/>
          </p:cNvSpPr>
          <p:nvPr/>
        </p:nvSpPr>
        <p:spPr bwMode="auto">
          <a:xfrm>
            <a:off x="3103563" y="3091604"/>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TE3VV1T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39" name="Text Box 23"/>
          <p:cNvSpPr txBox="1">
            <a:spLocks noChangeArrowheads="1"/>
          </p:cNvSpPr>
          <p:nvPr/>
        </p:nvSpPr>
        <p:spPr bwMode="auto">
          <a:xfrm>
            <a:off x="3952875" y="3118238"/>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TE4VV2T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0" name="Text Box 24"/>
          <p:cNvSpPr txBox="1">
            <a:spLocks noChangeArrowheads="1"/>
          </p:cNvSpPr>
          <p:nvPr/>
        </p:nvSpPr>
        <p:spPr bwMode="auto">
          <a:xfrm>
            <a:off x="3302000" y="1814547"/>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TH2VV1T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1" name="Text Box 25"/>
          <p:cNvSpPr txBox="1">
            <a:spLocks noChangeArrowheads="1"/>
          </p:cNvSpPr>
          <p:nvPr/>
        </p:nvSpPr>
        <p:spPr bwMode="auto">
          <a:xfrm>
            <a:off x="3827463" y="1796791"/>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TH3VV1T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2" name="Text Box 26"/>
          <p:cNvSpPr txBox="1">
            <a:spLocks noChangeArrowheads="1"/>
          </p:cNvSpPr>
          <p:nvPr/>
        </p:nvSpPr>
        <p:spPr bwMode="auto">
          <a:xfrm>
            <a:off x="3260725" y="2446432"/>
            <a:ext cx="631825"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HHTVV1T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3" name="Text Box 27"/>
          <p:cNvSpPr txBox="1">
            <a:spLocks noChangeArrowheads="1"/>
          </p:cNvSpPr>
          <p:nvPr/>
        </p:nvSpPr>
        <p:spPr bwMode="auto">
          <a:xfrm>
            <a:off x="3822760" y="2466129"/>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HHTVV2T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4" name="Text Box 28"/>
          <p:cNvSpPr txBox="1">
            <a:spLocks noChangeArrowheads="1"/>
          </p:cNvSpPr>
          <p:nvPr/>
        </p:nvSpPr>
        <p:spPr bwMode="auto">
          <a:xfrm>
            <a:off x="312694" y="4376201"/>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TR1VV3T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5" name="Text Box 29"/>
          <p:cNvSpPr txBox="1">
            <a:spLocks noChangeArrowheads="1"/>
          </p:cNvSpPr>
          <p:nvPr/>
        </p:nvSpPr>
        <p:spPr bwMode="auto">
          <a:xfrm>
            <a:off x="4505345" y="5919920"/>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TR1VV2T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6" name="Text Box 30"/>
          <p:cNvSpPr txBox="1">
            <a:spLocks noChangeArrowheads="1"/>
          </p:cNvSpPr>
          <p:nvPr/>
        </p:nvSpPr>
        <p:spPr bwMode="auto">
          <a:xfrm>
            <a:off x="5025933" y="5613995"/>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TR1VV1T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7" name="Text Box 31"/>
          <p:cNvSpPr txBox="1">
            <a:spLocks noChangeArrowheads="1"/>
          </p:cNvSpPr>
          <p:nvPr/>
        </p:nvSpPr>
        <p:spPr bwMode="auto">
          <a:xfrm>
            <a:off x="4865688" y="4945510"/>
            <a:ext cx="1025525"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E01VV1T E02VV2T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8" name="Text Box 33"/>
          <p:cNvSpPr txBox="1">
            <a:spLocks noChangeArrowheads="1"/>
          </p:cNvSpPr>
          <p:nvPr/>
        </p:nvSpPr>
        <p:spPr bwMode="auto">
          <a:xfrm>
            <a:off x="4840288" y="4379480"/>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E01VV2T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49" name="Text Box 32"/>
          <p:cNvSpPr txBox="1">
            <a:spLocks noChangeArrowheads="1"/>
          </p:cNvSpPr>
          <p:nvPr/>
        </p:nvSpPr>
        <p:spPr bwMode="auto">
          <a:xfrm>
            <a:off x="5365750" y="4379480"/>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E02VV1T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0" name="Text Box 34"/>
          <p:cNvSpPr txBox="1">
            <a:spLocks noChangeArrowheads="1"/>
          </p:cNvSpPr>
          <p:nvPr/>
        </p:nvSpPr>
        <p:spPr bwMode="auto">
          <a:xfrm>
            <a:off x="5034550" y="3679979"/>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TE5VV2T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1" name="Text Box 35"/>
          <p:cNvSpPr txBox="1">
            <a:spLocks noChangeArrowheads="1"/>
          </p:cNvSpPr>
          <p:nvPr/>
        </p:nvSpPr>
        <p:spPr bwMode="auto">
          <a:xfrm>
            <a:off x="5819775" y="3671101"/>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TT1VV1T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2" name="Text Box 36"/>
          <p:cNvSpPr txBox="1">
            <a:spLocks noChangeArrowheads="1"/>
          </p:cNvSpPr>
          <p:nvPr/>
        </p:nvSpPr>
        <p:spPr bwMode="auto">
          <a:xfrm>
            <a:off x="4523540" y="2472812"/>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TS7VV1T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3" name="Text Box 53"/>
          <p:cNvSpPr txBox="1">
            <a:spLocks noChangeArrowheads="1"/>
          </p:cNvSpPr>
          <p:nvPr/>
        </p:nvSpPr>
        <p:spPr bwMode="auto">
          <a:xfrm>
            <a:off x="6161088" y="3127116"/>
            <a:ext cx="6016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TT1VV2T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4" name="Text Box 37"/>
          <p:cNvSpPr txBox="1">
            <a:spLocks noChangeArrowheads="1"/>
          </p:cNvSpPr>
          <p:nvPr/>
        </p:nvSpPr>
        <p:spPr bwMode="auto">
          <a:xfrm>
            <a:off x="6962775" y="3641232"/>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HTMVV2T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5" name="Text Box 38"/>
          <p:cNvSpPr txBox="1">
            <a:spLocks noChangeArrowheads="1"/>
          </p:cNvSpPr>
          <p:nvPr/>
        </p:nvSpPr>
        <p:spPr bwMode="auto">
          <a:xfrm>
            <a:off x="6904038" y="3082726"/>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TT1VV3T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6" name="Text Box 39"/>
          <p:cNvSpPr txBox="1">
            <a:spLocks noChangeArrowheads="1"/>
          </p:cNvSpPr>
          <p:nvPr/>
        </p:nvSpPr>
        <p:spPr bwMode="auto">
          <a:xfrm>
            <a:off x="6904038" y="2402207"/>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HTMVV1T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7" name="Text Box 40"/>
          <p:cNvSpPr txBox="1">
            <a:spLocks noChangeArrowheads="1"/>
          </p:cNvSpPr>
          <p:nvPr/>
        </p:nvSpPr>
        <p:spPr bwMode="auto">
          <a:xfrm>
            <a:off x="6904038" y="1795960"/>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TH4VV2T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8" name="Text Box 41"/>
          <p:cNvSpPr txBox="1">
            <a:spLocks noChangeArrowheads="1"/>
          </p:cNvSpPr>
          <p:nvPr/>
        </p:nvSpPr>
        <p:spPr bwMode="auto">
          <a:xfrm>
            <a:off x="6839015" y="1264380"/>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TP1VV2T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59" name="Text Box 42"/>
          <p:cNvSpPr txBox="1">
            <a:spLocks noChangeArrowheads="1"/>
          </p:cNvSpPr>
          <p:nvPr/>
        </p:nvSpPr>
        <p:spPr bwMode="auto">
          <a:xfrm>
            <a:off x="5635625" y="1259335"/>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TP1VV1T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0" name="Text Box 43"/>
          <p:cNvSpPr txBox="1">
            <a:spLocks noChangeArrowheads="1"/>
          </p:cNvSpPr>
          <p:nvPr/>
        </p:nvSpPr>
        <p:spPr bwMode="auto">
          <a:xfrm>
            <a:off x="5061228" y="887800"/>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HADVV1T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1" name="Text Box 44"/>
          <p:cNvSpPr txBox="1">
            <a:spLocks noChangeArrowheads="1"/>
          </p:cNvSpPr>
          <p:nvPr/>
        </p:nvSpPr>
        <p:spPr bwMode="auto">
          <a:xfrm>
            <a:off x="5570571" y="1022341"/>
            <a:ext cx="110327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HADVV2T HADVV3T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2" name="Text Box 45"/>
          <p:cNvSpPr txBox="1">
            <a:spLocks noChangeArrowheads="1"/>
          </p:cNvSpPr>
          <p:nvPr/>
        </p:nvSpPr>
        <p:spPr bwMode="auto">
          <a:xfrm>
            <a:off x="7720246" y="896678"/>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HTCVV1T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3" name="Text Box 46"/>
          <p:cNvSpPr txBox="1">
            <a:spLocks noChangeArrowheads="1"/>
          </p:cNvSpPr>
          <p:nvPr/>
        </p:nvSpPr>
        <p:spPr bwMode="auto">
          <a:xfrm>
            <a:off x="8374802" y="887800"/>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HTCVV2T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4" name="Text Box 47"/>
          <p:cNvSpPr txBox="1">
            <a:spLocks noChangeArrowheads="1"/>
          </p:cNvSpPr>
          <p:nvPr/>
        </p:nvSpPr>
        <p:spPr bwMode="auto">
          <a:xfrm>
            <a:off x="7828256" y="1787913"/>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HTTVV1T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5" name="Text Box 48"/>
          <p:cNvSpPr txBox="1">
            <a:spLocks noChangeArrowheads="1"/>
          </p:cNvSpPr>
          <p:nvPr/>
        </p:nvSpPr>
        <p:spPr bwMode="auto">
          <a:xfrm>
            <a:off x="8446604" y="1787913"/>
            <a:ext cx="525462"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HTBVV2T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6" name="Text Box 49"/>
          <p:cNvSpPr txBox="1">
            <a:spLocks noChangeArrowheads="1"/>
          </p:cNvSpPr>
          <p:nvPr/>
        </p:nvSpPr>
        <p:spPr bwMode="auto">
          <a:xfrm>
            <a:off x="8439857" y="2722303"/>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HTAVV1T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7" name="Text Box 50"/>
          <p:cNvSpPr txBox="1">
            <a:spLocks noChangeArrowheads="1"/>
          </p:cNvSpPr>
          <p:nvPr/>
        </p:nvSpPr>
        <p:spPr bwMode="auto">
          <a:xfrm>
            <a:off x="7925094" y="2731181"/>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TV2VV1T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69" name="Text Box 55"/>
          <p:cNvSpPr txBox="1">
            <a:spLocks noChangeArrowheads="1"/>
          </p:cNvSpPr>
          <p:nvPr/>
        </p:nvSpPr>
        <p:spPr bwMode="auto">
          <a:xfrm>
            <a:off x="5667375" y="2875465"/>
            <a:ext cx="5254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SSV</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TT1VV1S</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70" name="Text Box 56"/>
          <p:cNvSpPr txBox="1">
            <a:spLocks noChangeArrowheads="1"/>
          </p:cNvSpPr>
          <p:nvPr/>
        </p:nvSpPr>
        <p:spPr bwMode="auto">
          <a:xfrm>
            <a:off x="4597400" y="2884990"/>
            <a:ext cx="52546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SSV</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TE5VV1S</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171" name="Rectangle 6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cxnSp>
        <p:nvCxnSpPr>
          <p:cNvPr id="91173" name="Gerade Verbindung 91172"/>
          <p:cNvCxnSpPr/>
          <p:nvPr/>
        </p:nvCxnSpPr>
        <p:spPr bwMode="auto">
          <a:xfrm>
            <a:off x="84138" y="1227412"/>
            <a:ext cx="1190625"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69"/>
          <p:cNvCxnSpPr/>
          <p:nvPr/>
        </p:nvCxnSpPr>
        <p:spPr bwMode="auto">
          <a:xfrm>
            <a:off x="345035" y="2053236"/>
            <a:ext cx="152583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 Verbindung 71"/>
          <p:cNvCxnSpPr/>
          <p:nvPr/>
        </p:nvCxnSpPr>
        <p:spPr bwMode="auto">
          <a:xfrm>
            <a:off x="359799" y="3015676"/>
            <a:ext cx="152583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72"/>
          <p:cNvCxnSpPr/>
          <p:nvPr/>
        </p:nvCxnSpPr>
        <p:spPr bwMode="auto">
          <a:xfrm>
            <a:off x="1274763" y="1222268"/>
            <a:ext cx="0" cy="83096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75"/>
          <p:cNvCxnSpPr/>
          <p:nvPr/>
        </p:nvCxnSpPr>
        <p:spPr bwMode="auto">
          <a:xfrm>
            <a:off x="1885633" y="2037564"/>
            <a:ext cx="0" cy="98064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77"/>
          <p:cNvCxnSpPr/>
          <p:nvPr/>
        </p:nvCxnSpPr>
        <p:spPr bwMode="auto">
          <a:xfrm>
            <a:off x="347461" y="2034037"/>
            <a:ext cx="0" cy="98163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79"/>
          <p:cNvCxnSpPr/>
          <p:nvPr/>
        </p:nvCxnSpPr>
        <p:spPr bwMode="auto">
          <a:xfrm>
            <a:off x="1028811" y="1690255"/>
            <a:ext cx="0" cy="36221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 Verbindung 81"/>
          <p:cNvCxnSpPr/>
          <p:nvPr/>
        </p:nvCxnSpPr>
        <p:spPr bwMode="auto">
          <a:xfrm>
            <a:off x="173788" y="1696046"/>
            <a:ext cx="0" cy="298188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 Verbindung 83"/>
          <p:cNvCxnSpPr/>
          <p:nvPr/>
        </p:nvCxnSpPr>
        <p:spPr bwMode="auto">
          <a:xfrm flipH="1">
            <a:off x="173787" y="1703235"/>
            <a:ext cx="85502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 Verbindung 86"/>
          <p:cNvCxnSpPr/>
          <p:nvPr/>
        </p:nvCxnSpPr>
        <p:spPr bwMode="auto">
          <a:xfrm>
            <a:off x="3062409" y="2160714"/>
            <a:ext cx="0" cy="129846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92"/>
          <p:cNvCxnSpPr/>
          <p:nvPr/>
        </p:nvCxnSpPr>
        <p:spPr bwMode="auto">
          <a:xfrm>
            <a:off x="3260725" y="2161657"/>
            <a:ext cx="0" cy="66869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94"/>
          <p:cNvCxnSpPr/>
          <p:nvPr/>
        </p:nvCxnSpPr>
        <p:spPr bwMode="auto">
          <a:xfrm>
            <a:off x="3828172" y="1227412"/>
            <a:ext cx="0" cy="93424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96"/>
          <p:cNvCxnSpPr/>
          <p:nvPr/>
        </p:nvCxnSpPr>
        <p:spPr bwMode="auto">
          <a:xfrm>
            <a:off x="2505312" y="3467477"/>
            <a:ext cx="0" cy="131517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97"/>
          <p:cNvCxnSpPr/>
          <p:nvPr/>
        </p:nvCxnSpPr>
        <p:spPr bwMode="auto">
          <a:xfrm>
            <a:off x="1274763" y="3020580"/>
            <a:ext cx="0" cy="446897"/>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99"/>
          <p:cNvCxnSpPr/>
          <p:nvPr/>
        </p:nvCxnSpPr>
        <p:spPr bwMode="auto">
          <a:xfrm>
            <a:off x="4597400" y="2785293"/>
            <a:ext cx="0" cy="199735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 Verbindung 101"/>
          <p:cNvCxnSpPr/>
          <p:nvPr/>
        </p:nvCxnSpPr>
        <p:spPr bwMode="auto">
          <a:xfrm flipH="1">
            <a:off x="3295207" y="4116764"/>
            <a:ext cx="3640" cy="66399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 Verbindung 103"/>
          <p:cNvCxnSpPr/>
          <p:nvPr/>
        </p:nvCxnSpPr>
        <p:spPr bwMode="auto">
          <a:xfrm>
            <a:off x="4081849" y="4781030"/>
            <a:ext cx="0" cy="797366"/>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 Verbindung 105"/>
          <p:cNvCxnSpPr/>
          <p:nvPr/>
        </p:nvCxnSpPr>
        <p:spPr bwMode="auto">
          <a:xfrm>
            <a:off x="4999038" y="5315311"/>
            <a:ext cx="0" cy="94730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 Verbindung 107"/>
          <p:cNvCxnSpPr/>
          <p:nvPr/>
        </p:nvCxnSpPr>
        <p:spPr bwMode="auto">
          <a:xfrm flipH="1">
            <a:off x="4989245" y="3448023"/>
            <a:ext cx="5761" cy="94961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 Verbindung 109"/>
          <p:cNvCxnSpPr/>
          <p:nvPr/>
        </p:nvCxnSpPr>
        <p:spPr bwMode="auto">
          <a:xfrm>
            <a:off x="5811430" y="3455126"/>
            <a:ext cx="0" cy="95805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 Verbindung 111"/>
          <p:cNvCxnSpPr/>
          <p:nvPr/>
        </p:nvCxnSpPr>
        <p:spPr bwMode="auto">
          <a:xfrm>
            <a:off x="5085621" y="2161657"/>
            <a:ext cx="0" cy="64823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113"/>
          <p:cNvCxnSpPr/>
          <p:nvPr/>
        </p:nvCxnSpPr>
        <p:spPr bwMode="auto">
          <a:xfrm>
            <a:off x="5636334" y="1237095"/>
            <a:ext cx="0" cy="35791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115"/>
          <p:cNvCxnSpPr/>
          <p:nvPr/>
        </p:nvCxnSpPr>
        <p:spPr bwMode="auto">
          <a:xfrm>
            <a:off x="7479893" y="1588294"/>
            <a:ext cx="0" cy="1879183"/>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 Verbindung 117"/>
          <p:cNvCxnSpPr/>
          <p:nvPr/>
        </p:nvCxnSpPr>
        <p:spPr bwMode="auto">
          <a:xfrm>
            <a:off x="4794165" y="4379480"/>
            <a:ext cx="0" cy="93583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 Verbindung 119"/>
          <p:cNvCxnSpPr/>
          <p:nvPr/>
        </p:nvCxnSpPr>
        <p:spPr bwMode="auto">
          <a:xfrm>
            <a:off x="5921761" y="4379480"/>
            <a:ext cx="0" cy="93583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Gerade Verbindung 121"/>
          <p:cNvCxnSpPr/>
          <p:nvPr/>
        </p:nvCxnSpPr>
        <p:spPr bwMode="auto">
          <a:xfrm>
            <a:off x="6839015" y="2155385"/>
            <a:ext cx="0" cy="182976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 Verbindung 123"/>
          <p:cNvCxnSpPr/>
          <p:nvPr/>
        </p:nvCxnSpPr>
        <p:spPr bwMode="auto">
          <a:xfrm>
            <a:off x="7676916" y="1222268"/>
            <a:ext cx="0" cy="95975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 Verbindung 125"/>
          <p:cNvCxnSpPr/>
          <p:nvPr/>
        </p:nvCxnSpPr>
        <p:spPr bwMode="auto">
          <a:xfrm>
            <a:off x="7880887" y="2152305"/>
            <a:ext cx="0" cy="94570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Gerade Verbindung 127"/>
          <p:cNvCxnSpPr/>
          <p:nvPr/>
        </p:nvCxnSpPr>
        <p:spPr bwMode="auto">
          <a:xfrm flipH="1">
            <a:off x="947971" y="6262616"/>
            <a:ext cx="4054366"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flipH="1">
            <a:off x="1262064" y="3459179"/>
            <a:ext cx="372889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 Verbindung 135"/>
          <p:cNvCxnSpPr/>
          <p:nvPr/>
        </p:nvCxnSpPr>
        <p:spPr bwMode="auto">
          <a:xfrm flipH="1">
            <a:off x="2495550" y="4780759"/>
            <a:ext cx="2101850"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137"/>
          <p:cNvCxnSpPr/>
          <p:nvPr/>
        </p:nvCxnSpPr>
        <p:spPr bwMode="auto">
          <a:xfrm flipH="1">
            <a:off x="3302541" y="4116764"/>
            <a:ext cx="956014"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140"/>
          <p:cNvCxnSpPr/>
          <p:nvPr/>
        </p:nvCxnSpPr>
        <p:spPr bwMode="auto">
          <a:xfrm flipH="1">
            <a:off x="3071090" y="2161658"/>
            <a:ext cx="576811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 Verbindung 142"/>
          <p:cNvCxnSpPr/>
          <p:nvPr/>
        </p:nvCxnSpPr>
        <p:spPr bwMode="auto">
          <a:xfrm flipH="1" flipV="1">
            <a:off x="3260725" y="2819698"/>
            <a:ext cx="1019970"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 Verbindung 144"/>
          <p:cNvCxnSpPr/>
          <p:nvPr/>
        </p:nvCxnSpPr>
        <p:spPr bwMode="auto">
          <a:xfrm flipH="1" flipV="1">
            <a:off x="4597400" y="2801505"/>
            <a:ext cx="505619" cy="838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 Verbindung 146"/>
          <p:cNvCxnSpPr/>
          <p:nvPr/>
        </p:nvCxnSpPr>
        <p:spPr bwMode="auto">
          <a:xfrm flipH="1">
            <a:off x="7869523" y="3080111"/>
            <a:ext cx="1017445" cy="1"/>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 Verbindung 147"/>
          <p:cNvCxnSpPr/>
          <p:nvPr/>
        </p:nvCxnSpPr>
        <p:spPr bwMode="auto">
          <a:xfrm flipH="1">
            <a:off x="6839016" y="3974076"/>
            <a:ext cx="1807303"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149"/>
          <p:cNvCxnSpPr/>
          <p:nvPr/>
        </p:nvCxnSpPr>
        <p:spPr bwMode="auto">
          <a:xfrm flipH="1">
            <a:off x="4793457" y="4397635"/>
            <a:ext cx="1136649"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151"/>
          <p:cNvCxnSpPr/>
          <p:nvPr/>
        </p:nvCxnSpPr>
        <p:spPr bwMode="auto">
          <a:xfrm flipH="1">
            <a:off x="4793456" y="5311453"/>
            <a:ext cx="1136649"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 Verbindung 152"/>
          <p:cNvCxnSpPr/>
          <p:nvPr/>
        </p:nvCxnSpPr>
        <p:spPr bwMode="auto">
          <a:xfrm flipH="1">
            <a:off x="3824289" y="1227412"/>
            <a:ext cx="2936874"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 Verbindung 154"/>
          <p:cNvCxnSpPr/>
          <p:nvPr/>
        </p:nvCxnSpPr>
        <p:spPr bwMode="auto">
          <a:xfrm flipH="1">
            <a:off x="5635626" y="1600200"/>
            <a:ext cx="1844267"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 Verbindung 156"/>
          <p:cNvCxnSpPr/>
          <p:nvPr/>
        </p:nvCxnSpPr>
        <p:spPr bwMode="auto">
          <a:xfrm flipH="1">
            <a:off x="7676917" y="1222268"/>
            <a:ext cx="1078939" cy="514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 Verbindung 158"/>
          <p:cNvCxnSpPr/>
          <p:nvPr/>
        </p:nvCxnSpPr>
        <p:spPr bwMode="auto">
          <a:xfrm flipH="1">
            <a:off x="5811431" y="3459179"/>
            <a:ext cx="1676807" cy="829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1" name="Gruppieren 160"/>
          <p:cNvGrpSpPr>
            <a:grpSpLocks/>
          </p:cNvGrpSpPr>
          <p:nvPr/>
        </p:nvGrpSpPr>
        <p:grpSpPr>
          <a:xfrm>
            <a:off x="559330" y="2901937"/>
            <a:ext cx="216059" cy="201409"/>
            <a:chOff x="1398234" y="2161712"/>
            <a:chExt cx="532661" cy="292963"/>
          </a:xfrm>
          <a:solidFill>
            <a:srgbClr val="00B050"/>
          </a:solidFill>
        </p:grpSpPr>
        <p:sp>
          <p:nvSpPr>
            <p:cNvPr id="162" name="Gleichschenkliges Dreieck 16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63" name="Gleichschenkliges Dreieck 16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64" name="Gruppieren 163"/>
          <p:cNvGrpSpPr>
            <a:grpSpLocks/>
          </p:cNvGrpSpPr>
          <p:nvPr/>
        </p:nvGrpSpPr>
        <p:grpSpPr>
          <a:xfrm>
            <a:off x="1461525" y="2924175"/>
            <a:ext cx="216059" cy="201409"/>
            <a:chOff x="1398234" y="2161712"/>
            <a:chExt cx="532661" cy="292963"/>
          </a:xfrm>
          <a:solidFill>
            <a:srgbClr val="00B050"/>
          </a:solidFill>
        </p:grpSpPr>
        <p:sp>
          <p:nvSpPr>
            <p:cNvPr id="165" name="Gleichschenkliges Dreieck 164"/>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66" name="Gleichschenkliges Dreieck 165"/>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67" name="Gruppieren 166"/>
          <p:cNvGrpSpPr>
            <a:grpSpLocks/>
          </p:cNvGrpSpPr>
          <p:nvPr/>
        </p:nvGrpSpPr>
        <p:grpSpPr>
          <a:xfrm>
            <a:off x="559330" y="1952531"/>
            <a:ext cx="216059" cy="201409"/>
            <a:chOff x="1398234" y="2161712"/>
            <a:chExt cx="532661" cy="292963"/>
          </a:xfrm>
          <a:solidFill>
            <a:srgbClr val="00B050"/>
          </a:solidFill>
        </p:grpSpPr>
        <p:sp>
          <p:nvSpPr>
            <p:cNvPr id="168" name="Gleichschenkliges Dreieck 16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69" name="Gleichschenkliges Dreieck 16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70" name="Gruppieren 169"/>
          <p:cNvGrpSpPr>
            <a:grpSpLocks/>
          </p:cNvGrpSpPr>
          <p:nvPr/>
        </p:nvGrpSpPr>
        <p:grpSpPr>
          <a:xfrm>
            <a:off x="1461526" y="1960249"/>
            <a:ext cx="216059" cy="201409"/>
            <a:chOff x="1398234" y="2161712"/>
            <a:chExt cx="532661" cy="292963"/>
          </a:xfrm>
          <a:solidFill>
            <a:srgbClr val="00B050"/>
          </a:solidFill>
        </p:grpSpPr>
        <p:sp>
          <p:nvSpPr>
            <p:cNvPr id="171" name="Gleichschenkliges Dreieck 170"/>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72" name="Gleichschenkliges Dreieck 171"/>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73" name="Gruppieren 172"/>
          <p:cNvGrpSpPr>
            <a:grpSpLocks/>
          </p:cNvGrpSpPr>
          <p:nvPr/>
        </p:nvGrpSpPr>
        <p:grpSpPr>
          <a:xfrm>
            <a:off x="553479" y="1589550"/>
            <a:ext cx="216059" cy="201409"/>
            <a:chOff x="1398234" y="2161712"/>
            <a:chExt cx="532661" cy="292963"/>
          </a:xfrm>
          <a:solidFill>
            <a:srgbClr val="00B050"/>
          </a:solidFill>
        </p:grpSpPr>
        <p:sp>
          <p:nvSpPr>
            <p:cNvPr id="174" name="Gleichschenkliges Dreieck 17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75" name="Gleichschenkliges Dreieck 17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76" name="Gruppieren 175"/>
          <p:cNvGrpSpPr>
            <a:grpSpLocks/>
          </p:cNvGrpSpPr>
          <p:nvPr/>
        </p:nvGrpSpPr>
        <p:grpSpPr>
          <a:xfrm>
            <a:off x="550662" y="1126707"/>
            <a:ext cx="216059" cy="201409"/>
            <a:chOff x="1398234" y="2161712"/>
            <a:chExt cx="532661" cy="292963"/>
          </a:xfrm>
          <a:solidFill>
            <a:srgbClr val="00B050"/>
          </a:solidFill>
        </p:grpSpPr>
        <p:sp>
          <p:nvSpPr>
            <p:cNvPr id="177" name="Gleichschenkliges Dreieck 17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78" name="Gleichschenkliges Dreieck 17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79" name="Gruppieren 178"/>
          <p:cNvGrpSpPr>
            <a:grpSpLocks/>
          </p:cNvGrpSpPr>
          <p:nvPr/>
        </p:nvGrpSpPr>
        <p:grpSpPr>
          <a:xfrm>
            <a:off x="900794" y="1126707"/>
            <a:ext cx="216059" cy="201409"/>
            <a:chOff x="1398234" y="2161712"/>
            <a:chExt cx="532661" cy="292963"/>
          </a:xfrm>
          <a:solidFill>
            <a:srgbClr val="00B050"/>
          </a:solidFill>
        </p:grpSpPr>
        <p:sp>
          <p:nvSpPr>
            <p:cNvPr id="180" name="Gleichschenkliges Dreieck 17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81" name="Gleichschenkliges Dreieck 18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82" name="Gruppieren 181"/>
          <p:cNvGrpSpPr>
            <a:grpSpLocks/>
          </p:cNvGrpSpPr>
          <p:nvPr/>
        </p:nvGrpSpPr>
        <p:grpSpPr>
          <a:xfrm rot="5400000">
            <a:off x="65758" y="4460236"/>
            <a:ext cx="216059" cy="201409"/>
            <a:chOff x="1398234" y="2161712"/>
            <a:chExt cx="532661" cy="292963"/>
          </a:xfrm>
          <a:solidFill>
            <a:srgbClr val="00B050"/>
          </a:solidFill>
        </p:grpSpPr>
        <p:sp>
          <p:nvSpPr>
            <p:cNvPr id="183" name="Gleichschenkliges Dreieck 18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84" name="Gleichschenkliges Dreieck 18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85" name="Gruppieren 184"/>
          <p:cNvGrpSpPr>
            <a:grpSpLocks/>
          </p:cNvGrpSpPr>
          <p:nvPr/>
        </p:nvGrpSpPr>
        <p:grpSpPr>
          <a:xfrm>
            <a:off x="4668218" y="6161911"/>
            <a:ext cx="216059" cy="201409"/>
            <a:chOff x="1398234" y="2161712"/>
            <a:chExt cx="532661" cy="292963"/>
          </a:xfrm>
          <a:solidFill>
            <a:srgbClr val="00B050"/>
          </a:solidFill>
        </p:grpSpPr>
        <p:sp>
          <p:nvSpPr>
            <p:cNvPr id="186" name="Gleichschenkliges Dreieck 18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87" name="Gleichschenkliges Dreieck 18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88" name="Gruppieren 187"/>
          <p:cNvGrpSpPr>
            <a:grpSpLocks/>
          </p:cNvGrpSpPr>
          <p:nvPr/>
        </p:nvGrpSpPr>
        <p:grpSpPr>
          <a:xfrm>
            <a:off x="1741408" y="3366772"/>
            <a:ext cx="216059" cy="201409"/>
            <a:chOff x="1398234" y="2161712"/>
            <a:chExt cx="532661" cy="292963"/>
          </a:xfrm>
          <a:solidFill>
            <a:srgbClr val="00B050"/>
          </a:solidFill>
        </p:grpSpPr>
        <p:sp>
          <p:nvSpPr>
            <p:cNvPr id="189" name="Gleichschenkliges Dreieck 18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90" name="Gleichschenkliges Dreieck 18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91" name="Gruppieren 190"/>
          <p:cNvGrpSpPr>
            <a:grpSpLocks/>
          </p:cNvGrpSpPr>
          <p:nvPr/>
        </p:nvGrpSpPr>
        <p:grpSpPr>
          <a:xfrm>
            <a:off x="2650251" y="3358474"/>
            <a:ext cx="216059" cy="201409"/>
            <a:chOff x="1398234" y="2161712"/>
            <a:chExt cx="532661" cy="292963"/>
          </a:xfrm>
          <a:solidFill>
            <a:srgbClr val="00B050"/>
          </a:solidFill>
        </p:grpSpPr>
        <p:sp>
          <p:nvSpPr>
            <p:cNvPr id="192" name="Gleichschenkliges Dreieck 19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93" name="Gleichschenkliges Dreieck 19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94" name="Gruppieren 193"/>
          <p:cNvGrpSpPr>
            <a:grpSpLocks/>
          </p:cNvGrpSpPr>
          <p:nvPr/>
        </p:nvGrpSpPr>
        <p:grpSpPr>
          <a:xfrm>
            <a:off x="3248526" y="3358473"/>
            <a:ext cx="216059" cy="201409"/>
            <a:chOff x="1398234" y="2161712"/>
            <a:chExt cx="532661" cy="292963"/>
          </a:xfrm>
          <a:solidFill>
            <a:srgbClr val="00B050"/>
          </a:solidFill>
        </p:grpSpPr>
        <p:sp>
          <p:nvSpPr>
            <p:cNvPr id="195" name="Gleichschenkliges Dreieck 194"/>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96" name="Gleichschenkliges Dreieck 195"/>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197" name="Gruppieren 196"/>
          <p:cNvGrpSpPr>
            <a:grpSpLocks/>
          </p:cNvGrpSpPr>
          <p:nvPr/>
        </p:nvGrpSpPr>
        <p:grpSpPr>
          <a:xfrm>
            <a:off x="4117592" y="3358472"/>
            <a:ext cx="216059" cy="201409"/>
            <a:chOff x="1398234" y="2161712"/>
            <a:chExt cx="532661" cy="292963"/>
          </a:xfrm>
          <a:solidFill>
            <a:srgbClr val="00B050"/>
          </a:solidFill>
        </p:grpSpPr>
        <p:sp>
          <p:nvSpPr>
            <p:cNvPr id="198" name="Gleichschenkliges Dreieck 19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99" name="Gleichschenkliges Dreieck 19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00" name="Gruppieren 199"/>
          <p:cNvGrpSpPr>
            <a:grpSpLocks/>
          </p:cNvGrpSpPr>
          <p:nvPr/>
        </p:nvGrpSpPr>
        <p:grpSpPr>
          <a:xfrm>
            <a:off x="3468607" y="2729651"/>
            <a:ext cx="216059" cy="201409"/>
            <a:chOff x="1398234" y="2161712"/>
            <a:chExt cx="532661" cy="292963"/>
          </a:xfrm>
          <a:solidFill>
            <a:srgbClr val="00B050"/>
          </a:solidFill>
        </p:grpSpPr>
        <p:sp>
          <p:nvSpPr>
            <p:cNvPr id="201" name="Gleichschenkliges Dreieck 200"/>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02" name="Gleichschenkliges Dreieck 201"/>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03" name="Gruppieren 202"/>
          <p:cNvGrpSpPr>
            <a:grpSpLocks/>
          </p:cNvGrpSpPr>
          <p:nvPr/>
        </p:nvGrpSpPr>
        <p:grpSpPr>
          <a:xfrm>
            <a:off x="3908365" y="2729652"/>
            <a:ext cx="216059" cy="201409"/>
            <a:chOff x="1398234" y="2161712"/>
            <a:chExt cx="532661" cy="292963"/>
          </a:xfrm>
          <a:solidFill>
            <a:srgbClr val="00B050"/>
          </a:solidFill>
        </p:grpSpPr>
        <p:sp>
          <p:nvSpPr>
            <p:cNvPr id="204" name="Gleichschenkliges Dreieck 20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05" name="Gleichschenkliges Dreieck 20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06" name="Gruppieren 205"/>
          <p:cNvGrpSpPr>
            <a:grpSpLocks/>
          </p:cNvGrpSpPr>
          <p:nvPr/>
        </p:nvGrpSpPr>
        <p:grpSpPr>
          <a:xfrm>
            <a:off x="3468607" y="2049463"/>
            <a:ext cx="216059" cy="201409"/>
            <a:chOff x="1398234" y="2161712"/>
            <a:chExt cx="532661" cy="292963"/>
          </a:xfrm>
          <a:solidFill>
            <a:srgbClr val="00B050"/>
          </a:solidFill>
        </p:grpSpPr>
        <p:sp>
          <p:nvSpPr>
            <p:cNvPr id="207" name="Gleichschenkliges Dreieck 20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08" name="Gleichschenkliges Dreieck 20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09" name="Gruppieren 208"/>
          <p:cNvGrpSpPr>
            <a:grpSpLocks/>
          </p:cNvGrpSpPr>
          <p:nvPr/>
        </p:nvGrpSpPr>
        <p:grpSpPr>
          <a:xfrm>
            <a:off x="3943958" y="2051231"/>
            <a:ext cx="216059" cy="201409"/>
            <a:chOff x="1398234" y="2161712"/>
            <a:chExt cx="532661" cy="292963"/>
          </a:xfrm>
          <a:solidFill>
            <a:srgbClr val="00B050"/>
          </a:solidFill>
        </p:grpSpPr>
        <p:sp>
          <p:nvSpPr>
            <p:cNvPr id="210" name="Gleichschenkliges Dreieck 20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11" name="Gleichschenkliges Dreieck 21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12" name="Gruppieren 211"/>
          <p:cNvGrpSpPr>
            <a:grpSpLocks/>
          </p:cNvGrpSpPr>
          <p:nvPr/>
        </p:nvGrpSpPr>
        <p:grpSpPr>
          <a:xfrm>
            <a:off x="5292726" y="1126707"/>
            <a:ext cx="216059" cy="201409"/>
            <a:chOff x="1398234" y="2161712"/>
            <a:chExt cx="532661" cy="292963"/>
          </a:xfrm>
          <a:solidFill>
            <a:srgbClr val="00B050"/>
          </a:solidFill>
        </p:grpSpPr>
        <p:sp>
          <p:nvSpPr>
            <p:cNvPr id="213" name="Gleichschenkliges Dreieck 21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14" name="Gleichschenkliges Dreieck 21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15" name="Gruppieren 214"/>
          <p:cNvGrpSpPr>
            <a:grpSpLocks/>
          </p:cNvGrpSpPr>
          <p:nvPr/>
        </p:nvGrpSpPr>
        <p:grpSpPr>
          <a:xfrm>
            <a:off x="5783183" y="1136390"/>
            <a:ext cx="216059" cy="201409"/>
            <a:chOff x="1398234" y="2161712"/>
            <a:chExt cx="532661" cy="292963"/>
          </a:xfrm>
          <a:solidFill>
            <a:srgbClr val="00B050"/>
          </a:solidFill>
        </p:grpSpPr>
        <p:sp>
          <p:nvSpPr>
            <p:cNvPr id="216" name="Gleichschenkliges Dreieck 21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17" name="Gleichschenkliges Dreieck 21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18" name="Gruppieren 217"/>
          <p:cNvGrpSpPr>
            <a:grpSpLocks/>
          </p:cNvGrpSpPr>
          <p:nvPr/>
        </p:nvGrpSpPr>
        <p:grpSpPr>
          <a:xfrm>
            <a:off x="6272411" y="1126707"/>
            <a:ext cx="216059" cy="201409"/>
            <a:chOff x="1398234" y="2161712"/>
            <a:chExt cx="532661" cy="292963"/>
          </a:xfrm>
          <a:solidFill>
            <a:srgbClr val="00B050"/>
          </a:solidFill>
        </p:grpSpPr>
        <p:sp>
          <p:nvSpPr>
            <p:cNvPr id="219" name="Gleichschenkliges Dreieck 21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20" name="Gleichschenkliges Dreieck 21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21" name="Gruppieren 220"/>
          <p:cNvGrpSpPr>
            <a:grpSpLocks/>
          </p:cNvGrpSpPr>
          <p:nvPr/>
        </p:nvGrpSpPr>
        <p:grpSpPr>
          <a:xfrm>
            <a:off x="5783182" y="1493125"/>
            <a:ext cx="216059" cy="201409"/>
            <a:chOff x="1398234" y="2161712"/>
            <a:chExt cx="532661" cy="292963"/>
          </a:xfrm>
          <a:solidFill>
            <a:srgbClr val="00B050"/>
          </a:solidFill>
        </p:grpSpPr>
        <p:sp>
          <p:nvSpPr>
            <p:cNvPr id="222" name="Gleichschenkliges Dreieck 22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23" name="Gleichschenkliges Dreieck 22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24" name="Gruppieren 223"/>
          <p:cNvGrpSpPr>
            <a:grpSpLocks/>
          </p:cNvGrpSpPr>
          <p:nvPr/>
        </p:nvGrpSpPr>
        <p:grpSpPr>
          <a:xfrm>
            <a:off x="7011114" y="1493124"/>
            <a:ext cx="216059" cy="201409"/>
            <a:chOff x="1398234" y="2161712"/>
            <a:chExt cx="532661" cy="292963"/>
          </a:xfrm>
          <a:solidFill>
            <a:srgbClr val="00B050"/>
          </a:solidFill>
        </p:grpSpPr>
        <p:sp>
          <p:nvSpPr>
            <p:cNvPr id="225" name="Gleichschenkliges Dreieck 224"/>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26" name="Gleichschenkliges Dreieck 225"/>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27" name="Gruppieren 226"/>
          <p:cNvGrpSpPr>
            <a:grpSpLocks/>
          </p:cNvGrpSpPr>
          <p:nvPr/>
        </p:nvGrpSpPr>
        <p:grpSpPr>
          <a:xfrm>
            <a:off x="2547675" y="4672903"/>
            <a:ext cx="216059" cy="201409"/>
            <a:chOff x="1398234" y="2161712"/>
            <a:chExt cx="532661" cy="292963"/>
          </a:xfrm>
          <a:solidFill>
            <a:srgbClr val="00B050"/>
          </a:solidFill>
        </p:grpSpPr>
        <p:sp>
          <p:nvSpPr>
            <p:cNvPr id="228" name="Gleichschenkliges Dreieck 22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29" name="Gleichschenkliges Dreieck 22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30" name="Gruppieren 229"/>
          <p:cNvGrpSpPr>
            <a:grpSpLocks/>
          </p:cNvGrpSpPr>
          <p:nvPr/>
        </p:nvGrpSpPr>
        <p:grpSpPr>
          <a:xfrm>
            <a:off x="3973819" y="4016060"/>
            <a:ext cx="216059" cy="201409"/>
            <a:chOff x="1398234" y="2161712"/>
            <a:chExt cx="532661" cy="292963"/>
          </a:xfrm>
          <a:solidFill>
            <a:srgbClr val="00B050"/>
          </a:solidFill>
        </p:grpSpPr>
        <p:sp>
          <p:nvSpPr>
            <p:cNvPr id="231" name="Gleichschenkliges Dreieck 230"/>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32" name="Gleichschenkliges Dreieck 231"/>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33" name="Gruppieren 232"/>
          <p:cNvGrpSpPr>
            <a:grpSpLocks/>
          </p:cNvGrpSpPr>
          <p:nvPr/>
        </p:nvGrpSpPr>
        <p:grpSpPr>
          <a:xfrm>
            <a:off x="4189878" y="4675993"/>
            <a:ext cx="216059" cy="201409"/>
            <a:chOff x="1398234" y="2161712"/>
            <a:chExt cx="532661" cy="292963"/>
          </a:xfrm>
          <a:solidFill>
            <a:srgbClr val="00B050"/>
          </a:solidFill>
        </p:grpSpPr>
        <p:sp>
          <p:nvSpPr>
            <p:cNvPr id="234" name="Gleichschenkliges Dreieck 23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35" name="Gleichschenkliges Dreieck 23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36" name="Gruppieren 235"/>
          <p:cNvGrpSpPr>
            <a:grpSpLocks/>
          </p:cNvGrpSpPr>
          <p:nvPr/>
        </p:nvGrpSpPr>
        <p:grpSpPr>
          <a:xfrm>
            <a:off x="5068828" y="5210748"/>
            <a:ext cx="216059" cy="201409"/>
            <a:chOff x="1398234" y="2161712"/>
            <a:chExt cx="532661" cy="292963"/>
          </a:xfrm>
          <a:solidFill>
            <a:srgbClr val="00B050"/>
          </a:solidFill>
        </p:grpSpPr>
        <p:sp>
          <p:nvSpPr>
            <p:cNvPr id="237" name="Gleichschenkliges Dreieck 23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38" name="Gleichschenkliges Dreieck 23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39" name="Gruppieren 238"/>
          <p:cNvGrpSpPr>
            <a:grpSpLocks/>
          </p:cNvGrpSpPr>
          <p:nvPr/>
        </p:nvGrpSpPr>
        <p:grpSpPr>
          <a:xfrm>
            <a:off x="5432166" y="5204320"/>
            <a:ext cx="216059" cy="201409"/>
            <a:chOff x="1398234" y="2161712"/>
            <a:chExt cx="532661" cy="292963"/>
          </a:xfrm>
          <a:solidFill>
            <a:srgbClr val="00B050"/>
          </a:solidFill>
        </p:grpSpPr>
        <p:sp>
          <p:nvSpPr>
            <p:cNvPr id="240" name="Gleichschenkliges Dreieck 23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41" name="Gleichschenkliges Dreieck 24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42" name="Gruppieren 241"/>
          <p:cNvGrpSpPr>
            <a:grpSpLocks/>
          </p:cNvGrpSpPr>
          <p:nvPr/>
        </p:nvGrpSpPr>
        <p:grpSpPr>
          <a:xfrm>
            <a:off x="5087586" y="4290388"/>
            <a:ext cx="216059" cy="201409"/>
            <a:chOff x="1398234" y="2161712"/>
            <a:chExt cx="532661" cy="292963"/>
          </a:xfrm>
          <a:solidFill>
            <a:srgbClr val="00B050"/>
          </a:solidFill>
        </p:grpSpPr>
        <p:sp>
          <p:nvSpPr>
            <p:cNvPr id="243" name="Gleichschenkliges Dreieck 24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44" name="Gleichschenkliges Dreieck 24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45" name="Gruppieren 244"/>
          <p:cNvGrpSpPr>
            <a:grpSpLocks/>
          </p:cNvGrpSpPr>
          <p:nvPr/>
        </p:nvGrpSpPr>
        <p:grpSpPr>
          <a:xfrm>
            <a:off x="5420275" y="4296930"/>
            <a:ext cx="216059" cy="201409"/>
            <a:chOff x="1398234" y="2161712"/>
            <a:chExt cx="532661" cy="292963"/>
          </a:xfrm>
          <a:solidFill>
            <a:srgbClr val="00B050"/>
          </a:solidFill>
        </p:grpSpPr>
        <p:sp>
          <p:nvSpPr>
            <p:cNvPr id="246" name="Gleichschenkliges Dreieck 24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47" name="Gleichschenkliges Dreieck 24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48" name="Gruppieren 247"/>
          <p:cNvGrpSpPr>
            <a:grpSpLocks/>
          </p:cNvGrpSpPr>
          <p:nvPr/>
        </p:nvGrpSpPr>
        <p:grpSpPr>
          <a:xfrm>
            <a:off x="6337590" y="3371989"/>
            <a:ext cx="216059" cy="201409"/>
            <a:chOff x="1398234" y="2161712"/>
            <a:chExt cx="532661" cy="292963"/>
          </a:xfrm>
          <a:solidFill>
            <a:srgbClr val="00B050"/>
          </a:solidFill>
        </p:grpSpPr>
        <p:sp>
          <p:nvSpPr>
            <p:cNvPr id="249" name="Gleichschenkliges Dreieck 24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0" name="Gleichschenkliges Dreieck 24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51" name="Gruppieren 250"/>
          <p:cNvGrpSpPr>
            <a:grpSpLocks/>
          </p:cNvGrpSpPr>
          <p:nvPr/>
        </p:nvGrpSpPr>
        <p:grpSpPr>
          <a:xfrm>
            <a:off x="7100014" y="3868774"/>
            <a:ext cx="216059" cy="201409"/>
            <a:chOff x="1398234" y="2161712"/>
            <a:chExt cx="532661" cy="292963"/>
          </a:xfrm>
          <a:solidFill>
            <a:srgbClr val="00B050"/>
          </a:solidFill>
        </p:grpSpPr>
        <p:sp>
          <p:nvSpPr>
            <p:cNvPr id="252" name="Gleichschenkliges Dreieck 25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3" name="Gleichschenkliges Dreieck 25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54" name="Gruppieren 253"/>
          <p:cNvGrpSpPr>
            <a:grpSpLocks/>
          </p:cNvGrpSpPr>
          <p:nvPr/>
        </p:nvGrpSpPr>
        <p:grpSpPr>
          <a:xfrm>
            <a:off x="7100013" y="3354422"/>
            <a:ext cx="216059" cy="201409"/>
            <a:chOff x="1398234" y="2161712"/>
            <a:chExt cx="532661" cy="292963"/>
          </a:xfrm>
          <a:solidFill>
            <a:srgbClr val="00B050"/>
          </a:solidFill>
        </p:grpSpPr>
        <p:sp>
          <p:nvSpPr>
            <p:cNvPr id="255" name="Gleichschenkliges Dreieck 254"/>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6" name="Gleichschenkliges Dreieck 255"/>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57" name="Gruppieren 256"/>
          <p:cNvGrpSpPr>
            <a:grpSpLocks/>
          </p:cNvGrpSpPr>
          <p:nvPr/>
        </p:nvGrpSpPr>
        <p:grpSpPr>
          <a:xfrm>
            <a:off x="7999284" y="2984885"/>
            <a:ext cx="216059" cy="201409"/>
            <a:chOff x="1398234" y="2161712"/>
            <a:chExt cx="532661" cy="292963"/>
          </a:xfrm>
          <a:solidFill>
            <a:srgbClr val="00B050"/>
          </a:solidFill>
        </p:grpSpPr>
        <p:sp>
          <p:nvSpPr>
            <p:cNvPr id="258" name="Gleichschenkliges Dreieck 25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9" name="Gleichschenkliges Dreieck 25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60" name="Gruppieren 259"/>
          <p:cNvGrpSpPr>
            <a:grpSpLocks/>
          </p:cNvGrpSpPr>
          <p:nvPr/>
        </p:nvGrpSpPr>
        <p:grpSpPr>
          <a:xfrm>
            <a:off x="8493125" y="2983267"/>
            <a:ext cx="216059" cy="201409"/>
            <a:chOff x="1398234" y="2161712"/>
            <a:chExt cx="532661" cy="292963"/>
          </a:xfrm>
          <a:solidFill>
            <a:srgbClr val="00B050"/>
          </a:solidFill>
        </p:grpSpPr>
        <p:sp>
          <p:nvSpPr>
            <p:cNvPr id="261" name="Gleichschenkliges Dreieck 260"/>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62" name="Gleichschenkliges Dreieck 261"/>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63" name="Gruppieren 262"/>
          <p:cNvGrpSpPr>
            <a:grpSpLocks/>
          </p:cNvGrpSpPr>
          <p:nvPr/>
        </p:nvGrpSpPr>
        <p:grpSpPr>
          <a:xfrm>
            <a:off x="8009284" y="2060952"/>
            <a:ext cx="216059" cy="201409"/>
            <a:chOff x="1398234" y="2161712"/>
            <a:chExt cx="532661" cy="292963"/>
          </a:xfrm>
          <a:solidFill>
            <a:srgbClr val="00B050"/>
          </a:solidFill>
        </p:grpSpPr>
        <p:sp>
          <p:nvSpPr>
            <p:cNvPr id="264" name="Gleichschenkliges Dreieck 26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65" name="Gleichschenkliges Dreieck 26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66" name="Gruppieren 265"/>
          <p:cNvGrpSpPr>
            <a:grpSpLocks/>
          </p:cNvGrpSpPr>
          <p:nvPr/>
        </p:nvGrpSpPr>
        <p:grpSpPr>
          <a:xfrm>
            <a:off x="7872536" y="1127960"/>
            <a:ext cx="216059" cy="201409"/>
            <a:chOff x="1398234" y="2161712"/>
            <a:chExt cx="532661" cy="292963"/>
          </a:xfrm>
          <a:solidFill>
            <a:srgbClr val="00B050"/>
          </a:solidFill>
        </p:grpSpPr>
        <p:sp>
          <p:nvSpPr>
            <p:cNvPr id="267" name="Gleichschenkliges Dreieck 26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68" name="Gleichschenkliges Dreieck 26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69" name="Gruppieren 268"/>
          <p:cNvGrpSpPr>
            <a:grpSpLocks/>
          </p:cNvGrpSpPr>
          <p:nvPr/>
        </p:nvGrpSpPr>
        <p:grpSpPr>
          <a:xfrm>
            <a:off x="8483858" y="1118460"/>
            <a:ext cx="216059" cy="201409"/>
            <a:chOff x="1398234" y="2161712"/>
            <a:chExt cx="532661" cy="292963"/>
          </a:xfrm>
          <a:solidFill>
            <a:srgbClr val="00B050"/>
          </a:solidFill>
        </p:grpSpPr>
        <p:sp>
          <p:nvSpPr>
            <p:cNvPr id="270" name="Gleichschenkliges Dreieck 26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71" name="Gleichschenkliges Dreieck 27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72" name="Gruppieren 271"/>
          <p:cNvGrpSpPr>
            <a:grpSpLocks/>
          </p:cNvGrpSpPr>
          <p:nvPr/>
        </p:nvGrpSpPr>
        <p:grpSpPr>
          <a:xfrm>
            <a:off x="7030216" y="2060010"/>
            <a:ext cx="216059" cy="201409"/>
            <a:chOff x="1398234" y="2161712"/>
            <a:chExt cx="532661" cy="292963"/>
          </a:xfrm>
          <a:solidFill>
            <a:srgbClr val="00B050"/>
          </a:solidFill>
        </p:grpSpPr>
        <p:sp>
          <p:nvSpPr>
            <p:cNvPr id="273" name="Gleichschenkliges Dreieck 27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74" name="Gleichschenkliges Dreieck 27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75" name="Gruppieren 274"/>
          <p:cNvGrpSpPr>
            <a:grpSpLocks/>
          </p:cNvGrpSpPr>
          <p:nvPr/>
        </p:nvGrpSpPr>
        <p:grpSpPr>
          <a:xfrm>
            <a:off x="8564735" y="2060010"/>
            <a:ext cx="216059" cy="201409"/>
            <a:chOff x="1398234" y="2161712"/>
            <a:chExt cx="532661" cy="292963"/>
          </a:xfrm>
          <a:solidFill>
            <a:srgbClr val="00B050"/>
          </a:solidFill>
        </p:grpSpPr>
        <p:sp>
          <p:nvSpPr>
            <p:cNvPr id="276" name="Gleichschenkliges Dreieck 27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77" name="Gleichschenkliges Dreieck 27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78" name="Gruppieren 277"/>
          <p:cNvGrpSpPr>
            <a:grpSpLocks/>
          </p:cNvGrpSpPr>
          <p:nvPr/>
        </p:nvGrpSpPr>
        <p:grpSpPr>
          <a:xfrm>
            <a:off x="4732258" y="2718994"/>
            <a:ext cx="216059" cy="201409"/>
            <a:chOff x="1398234" y="2161712"/>
            <a:chExt cx="532661" cy="292963"/>
          </a:xfrm>
          <a:solidFill>
            <a:srgbClr val="00B050"/>
          </a:solidFill>
        </p:grpSpPr>
        <p:sp>
          <p:nvSpPr>
            <p:cNvPr id="279" name="Gleichschenkliges Dreieck 27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80" name="Gleichschenkliges Dreieck 27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81" name="Gruppieren 280"/>
          <p:cNvGrpSpPr>
            <a:grpSpLocks/>
          </p:cNvGrpSpPr>
          <p:nvPr/>
        </p:nvGrpSpPr>
        <p:grpSpPr>
          <a:xfrm rot="5400000">
            <a:off x="242891" y="2195715"/>
            <a:ext cx="216059" cy="201409"/>
            <a:chOff x="1398234" y="2161712"/>
            <a:chExt cx="532661" cy="292963"/>
          </a:xfrm>
          <a:solidFill>
            <a:srgbClr val="00B050"/>
          </a:solidFill>
        </p:grpSpPr>
        <p:sp>
          <p:nvSpPr>
            <p:cNvPr id="282" name="Gleichschenkliges Dreieck 28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83" name="Gleichschenkliges Dreieck 28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84" name="Gruppieren 283"/>
          <p:cNvGrpSpPr>
            <a:grpSpLocks/>
          </p:cNvGrpSpPr>
          <p:nvPr/>
        </p:nvGrpSpPr>
        <p:grpSpPr>
          <a:xfrm rot="5400000">
            <a:off x="3973819" y="5220139"/>
            <a:ext cx="216059" cy="201409"/>
            <a:chOff x="1398234" y="2161712"/>
            <a:chExt cx="532661" cy="292963"/>
          </a:xfrm>
          <a:solidFill>
            <a:srgbClr val="00B050"/>
          </a:solidFill>
        </p:grpSpPr>
        <p:sp>
          <p:nvSpPr>
            <p:cNvPr id="285" name="Gleichschenkliges Dreieck 284"/>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86" name="Gleichschenkliges Dreieck 285"/>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87" name="Gruppieren 286"/>
          <p:cNvGrpSpPr>
            <a:grpSpLocks/>
          </p:cNvGrpSpPr>
          <p:nvPr/>
        </p:nvGrpSpPr>
        <p:grpSpPr>
          <a:xfrm rot="5400000">
            <a:off x="6730986" y="2480137"/>
            <a:ext cx="216059" cy="201409"/>
            <a:chOff x="1398234" y="2161712"/>
            <a:chExt cx="532661" cy="292963"/>
          </a:xfrm>
          <a:solidFill>
            <a:srgbClr val="00B050"/>
          </a:solidFill>
        </p:grpSpPr>
        <p:sp>
          <p:nvSpPr>
            <p:cNvPr id="288" name="Gleichschenkliges Dreieck 28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89" name="Gleichschenkliges Dreieck 28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90" name="Gruppieren 289"/>
          <p:cNvGrpSpPr>
            <a:grpSpLocks/>
          </p:cNvGrpSpPr>
          <p:nvPr/>
        </p:nvGrpSpPr>
        <p:grpSpPr>
          <a:xfrm rot="5400000">
            <a:off x="4886977" y="5710120"/>
            <a:ext cx="216059" cy="201409"/>
            <a:chOff x="1398234" y="2161712"/>
            <a:chExt cx="532661" cy="292963"/>
          </a:xfrm>
          <a:solidFill>
            <a:srgbClr val="00B050"/>
          </a:solidFill>
        </p:grpSpPr>
        <p:sp>
          <p:nvSpPr>
            <p:cNvPr id="291" name="Gleichschenkliges Dreieck 290"/>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92" name="Gleichschenkliges Dreieck 291"/>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93" name="Gruppieren 292"/>
          <p:cNvGrpSpPr>
            <a:grpSpLocks/>
          </p:cNvGrpSpPr>
          <p:nvPr/>
        </p:nvGrpSpPr>
        <p:grpSpPr>
          <a:xfrm rot="5400000">
            <a:off x="4881216" y="3776411"/>
            <a:ext cx="216059" cy="201409"/>
            <a:chOff x="1398234" y="2161712"/>
            <a:chExt cx="532661" cy="292963"/>
          </a:xfrm>
          <a:solidFill>
            <a:srgbClr val="00B050"/>
          </a:solidFill>
        </p:grpSpPr>
        <p:sp>
          <p:nvSpPr>
            <p:cNvPr id="294" name="Gleichschenkliges Dreieck 29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95" name="Gleichschenkliges Dreieck 29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96" name="Gruppieren 295"/>
          <p:cNvGrpSpPr>
            <a:grpSpLocks/>
          </p:cNvGrpSpPr>
          <p:nvPr/>
        </p:nvGrpSpPr>
        <p:grpSpPr>
          <a:xfrm rot="5400000">
            <a:off x="5700019" y="3758609"/>
            <a:ext cx="216059" cy="201409"/>
            <a:chOff x="1398234" y="2161712"/>
            <a:chExt cx="532661" cy="292963"/>
          </a:xfrm>
          <a:solidFill>
            <a:srgbClr val="00B050"/>
          </a:solidFill>
        </p:grpSpPr>
        <p:sp>
          <p:nvSpPr>
            <p:cNvPr id="297" name="Gleichschenkliges Dreieck 29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98" name="Gleichschenkliges Dreieck 29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99" name="Gruppieren 298"/>
          <p:cNvGrpSpPr>
            <a:grpSpLocks/>
          </p:cNvGrpSpPr>
          <p:nvPr/>
        </p:nvGrpSpPr>
        <p:grpSpPr>
          <a:xfrm>
            <a:off x="199866" y="1136389"/>
            <a:ext cx="216059" cy="201409"/>
            <a:chOff x="1398234" y="2161712"/>
            <a:chExt cx="532661" cy="292963"/>
          </a:xfrm>
          <a:solidFill>
            <a:srgbClr val="FFC000"/>
          </a:solidFill>
        </p:grpSpPr>
        <p:sp>
          <p:nvSpPr>
            <p:cNvPr id="300" name="Gleichschenkliges Dreieck 29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01" name="Gleichschenkliges Dreieck 30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02" name="Gruppieren 301"/>
          <p:cNvGrpSpPr>
            <a:grpSpLocks/>
          </p:cNvGrpSpPr>
          <p:nvPr/>
        </p:nvGrpSpPr>
        <p:grpSpPr>
          <a:xfrm>
            <a:off x="2131932" y="3360524"/>
            <a:ext cx="216059" cy="201409"/>
            <a:chOff x="1398234" y="2161712"/>
            <a:chExt cx="532661" cy="292963"/>
          </a:xfrm>
          <a:solidFill>
            <a:srgbClr val="FFC000"/>
          </a:solidFill>
        </p:grpSpPr>
        <p:sp>
          <p:nvSpPr>
            <p:cNvPr id="303" name="Gleichschenkliges Dreieck 30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04" name="Gleichschenkliges Dreieck 30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05" name="Gruppieren 304"/>
          <p:cNvGrpSpPr>
            <a:grpSpLocks/>
          </p:cNvGrpSpPr>
          <p:nvPr/>
        </p:nvGrpSpPr>
        <p:grpSpPr>
          <a:xfrm>
            <a:off x="5908753" y="3366771"/>
            <a:ext cx="216059" cy="201409"/>
            <a:chOff x="1398234" y="2161712"/>
            <a:chExt cx="532661" cy="292963"/>
          </a:xfrm>
          <a:solidFill>
            <a:srgbClr val="FFC000"/>
          </a:solidFill>
        </p:grpSpPr>
        <p:sp>
          <p:nvSpPr>
            <p:cNvPr id="306" name="Gleichschenkliges Dreieck 30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07" name="Gleichschenkliges Dreieck 30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08" name="Gruppieren 307"/>
          <p:cNvGrpSpPr>
            <a:grpSpLocks/>
          </p:cNvGrpSpPr>
          <p:nvPr/>
        </p:nvGrpSpPr>
        <p:grpSpPr>
          <a:xfrm>
            <a:off x="4691870" y="3358471"/>
            <a:ext cx="216059" cy="201409"/>
            <a:chOff x="1398234" y="2161712"/>
            <a:chExt cx="532661" cy="292963"/>
          </a:xfrm>
          <a:solidFill>
            <a:srgbClr val="FFC000"/>
          </a:solidFill>
        </p:grpSpPr>
        <p:sp>
          <p:nvSpPr>
            <p:cNvPr id="309" name="Gleichschenkliges Dreieck 30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10" name="Gleichschenkliges Dreieck 30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11" name="Gruppieren 310"/>
          <p:cNvGrpSpPr>
            <a:grpSpLocks/>
          </p:cNvGrpSpPr>
          <p:nvPr/>
        </p:nvGrpSpPr>
        <p:grpSpPr>
          <a:xfrm>
            <a:off x="2971576" y="4672903"/>
            <a:ext cx="216059" cy="201409"/>
            <a:chOff x="1398234" y="2161712"/>
            <a:chExt cx="532661" cy="292963"/>
          </a:xfrm>
          <a:solidFill>
            <a:srgbClr val="00B050"/>
          </a:solidFill>
        </p:grpSpPr>
        <p:sp>
          <p:nvSpPr>
            <p:cNvPr id="312" name="Gleichschenkliges Dreieck 31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13" name="Gleichschenkliges Dreieck 31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16" name="Gruppieren 315"/>
          <p:cNvGrpSpPr>
            <a:grpSpLocks/>
          </p:cNvGrpSpPr>
          <p:nvPr/>
        </p:nvGrpSpPr>
        <p:grpSpPr>
          <a:xfrm>
            <a:off x="3429460" y="4681868"/>
            <a:ext cx="216059" cy="201409"/>
            <a:chOff x="1398234" y="2161712"/>
            <a:chExt cx="532661" cy="292963"/>
          </a:xfrm>
          <a:solidFill>
            <a:srgbClr val="00B050"/>
          </a:solidFill>
        </p:grpSpPr>
        <p:sp>
          <p:nvSpPr>
            <p:cNvPr id="317" name="Gleichschenkliges Dreieck 316"/>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18" name="Gleichschenkliges Dreieck 317"/>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19" name="Gruppieren 318"/>
          <p:cNvGrpSpPr>
            <a:grpSpLocks/>
          </p:cNvGrpSpPr>
          <p:nvPr/>
        </p:nvGrpSpPr>
        <p:grpSpPr>
          <a:xfrm>
            <a:off x="3736816" y="4681868"/>
            <a:ext cx="216059" cy="201409"/>
            <a:chOff x="1398234" y="2161712"/>
            <a:chExt cx="532661" cy="292963"/>
          </a:xfrm>
          <a:solidFill>
            <a:srgbClr val="00B050"/>
          </a:solidFill>
        </p:grpSpPr>
        <p:sp>
          <p:nvSpPr>
            <p:cNvPr id="320" name="Gleichschenkliges Dreieck 31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21" name="Gleichschenkliges Dreieck 32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22" name="Gruppieren 321"/>
          <p:cNvGrpSpPr>
            <a:grpSpLocks/>
          </p:cNvGrpSpPr>
          <p:nvPr/>
        </p:nvGrpSpPr>
        <p:grpSpPr>
          <a:xfrm rot="5400000">
            <a:off x="1777603" y="2357759"/>
            <a:ext cx="216059" cy="201409"/>
            <a:chOff x="1398234" y="2161712"/>
            <a:chExt cx="532661" cy="292963"/>
          </a:xfrm>
          <a:solidFill>
            <a:srgbClr val="00B050"/>
          </a:solidFill>
        </p:grpSpPr>
        <p:sp>
          <p:nvSpPr>
            <p:cNvPr id="323" name="Gleichschenkliges Dreieck 322"/>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24" name="Gleichschenkliges Dreieck 323"/>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25" name="Gruppieren 324"/>
          <p:cNvGrpSpPr>
            <a:grpSpLocks/>
          </p:cNvGrpSpPr>
          <p:nvPr/>
        </p:nvGrpSpPr>
        <p:grpSpPr>
          <a:xfrm rot="5400000">
            <a:off x="237005" y="2598520"/>
            <a:ext cx="216059" cy="201409"/>
            <a:chOff x="1398234" y="2161712"/>
            <a:chExt cx="532661" cy="292963"/>
          </a:xfrm>
          <a:solidFill>
            <a:srgbClr val="00B050"/>
          </a:solidFill>
        </p:grpSpPr>
        <p:sp>
          <p:nvSpPr>
            <p:cNvPr id="326" name="Gleichschenkliges Dreieck 32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27" name="Gleichschenkliges Dreieck 32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28" name="Text Box 58"/>
          <p:cNvSpPr txBox="1">
            <a:spLocks noChangeArrowheads="1"/>
          </p:cNvSpPr>
          <p:nvPr/>
        </p:nvSpPr>
        <p:spPr bwMode="auto">
          <a:xfrm>
            <a:off x="351569" y="2509421"/>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S08VV1T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29" name="Text Box 58"/>
          <p:cNvSpPr txBox="1">
            <a:spLocks noChangeArrowheads="1"/>
          </p:cNvSpPr>
          <p:nvPr/>
        </p:nvSpPr>
        <p:spPr bwMode="auto">
          <a:xfrm>
            <a:off x="1896216" y="2271546"/>
            <a:ext cx="525463"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S03VV1T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30" name="Text Box 52"/>
          <p:cNvSpPr txBox="1">
            <a:spLocks noChangeArrowheads="1"/>
          </p:cNvSpPr>
          <p:nvPr/>
        </p:nvSpPr>
        <p:spPr bwMode="auto">
          <a:xfrm>
            <a:off x="3345547" y="4579935"/>
            <a:ext cx="619125" cy="15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de-DE" altLang="de-DE" sz="800" b="1" dirty="0" smtClean="0">
                <a:latin typeface="Arial" pitchFamily="34" charset="0"/>
                <a:ea typeface="Times New Roman" pitchFamily="18" charset="0"/>
                <a:cs typeface="Times New Roman" pitchFamily="18" charset="0"/>
              </a:rPr>
              <a:t>TS3VV1T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31" name="Text Box 52"/>
          <p:cNvSpPr txBox="1">
            <a:spLocks noChangeArrowheads="1"/>
          </p:cNvSpPr>
          <p:nvPr/>
        </p:nvSpPr>
        <p:spPr bwMode="auto">
          <a:xfrm>
            <a:off x="3639430" y="4892431"/>
            <a:ext cx="619125" cy="15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de-DE" altLang="de-DE" sz="800" b="1" dirty="0">
                <a:latin typeface="Arial" pitchFamily="34" charset="0"/>
                <a:ea typeface="Times New Roman" pitchFamily="18" charset="0"/>
                <a:cs typeface="Times New Roman" pitchFamily="18" charset="0"/>
              </a:rPr>
              <a:t>TS4VV1T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33" name="Text Box 52"/>
          <p:cNvSpPr txBox="1">
            <a:spLocks noChangeArrowheads="1"/>
          </p:cNvSpPr>
          <p:nvPr/>
        </p:nvSpPr>
        <p:spPr bwMode="auto">
          <a:xfrm>
            <a:off x="3557860" y="5256115"/>
            <a:ext cx="619125" cy="15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de-DE" altLang="de-DE" sz="800" b="1" dirty="0" smtClean="0">
                <a:latin typeface="Arial" pitchFamily="34" charset="0"/>
                <a:ea typeface="Times New Roman" pitchFamily="18" charset="0"/>
                <a:cs typeface="Times New Roman" pitchFamily="18" charset="0"/>
              </a:rPr>
              <a:t>HFSVV1T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sp>
        <p:nvSpPr>
          <p:cNvPr id="338"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Ventilübersicht SIS18/ESR/HEST/FRS</a:t>
            </a:r>
          </a:p>
        </p:txBody>
      </p:sp>
      <p:sp>
        <p:nvSpPr>
          <p:cNvPr id="344" name="Text Box 29"/>
          <p:cNvSpPr txBox="1">
            <a:spLocks noChangeArrowheads="1"/>
          </p:cNvSpPr>
          <p:nvPr/>
        </p:nvSpPr>
        <p:spPr bwMode="auto">
          <a:xfrm>
            <a:off x="3879296" y="5918854"/>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TR2VV3T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45" name="Gruppieren 344"/>
          <p:cNvGrpSpPr>
            <a:grpSpLocks/>
          </p:cNvGrpSpPr>
          <p:nvPr/>
        </p:nvGrpSpPr>
        <p:grpSpPr>
          <a:xfrm>
            <a:off x="4015274" y="6160845"/>
            <a:ext cx="216059" cy="201409"/>
            <a:chOff x="1398234" y="2161712"/>
            <a:chExt cx="532661" cy="292963"/>
          </a:xfrm>
          <a:solidFill>
            <a:srgbClr val="00B050"/>
          </a:solidFill>
        </p:grpSpPr>
        <p:sp>
          <p:nvSpPr>
            <p:cNvPr id="346" name="Gleichschenkliges Dreieck 34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47" name="Gleichschenkliges Dreieck 34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48" name="Text Box 29"/>
          <p:cNvSpPr txBox="1">
            <a:spLocks noChangeArrowheads="1"/>
          </p:cNvSpPr>
          <p:nvPr/>
        </p:nvSpPr>
        <p:spPr bwMode="auto">
          <a:xfrm>
            <a:off x="3224599" y="5919920"/>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TR3VV4T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49" name="Gruppieren 348"/>
          <p:cNvGrpSpPr>
            <a:grpSpLocks/>
          </p:cNvGrpSpPr>
          <p:nvPr/>
        </p:nvGrpSpPr>
        <p:grpSpPr>
          <a:xfrm>
            <a:off x="3360577" y="6161911"/>
            <a:ext cx="216059" cy="201409"/>
            <a:chOff x="1398234" y="2161712"/>
            <a:chExt cx="532661" cy="292963"/>
          </a:xfrm>
          <a:solidFill>
            <a:srgbClr val="00B050"/>
          </a:solidFill>
        </p:grpSpPr>
        <p:sp>
          <p:nvSpPr>
            <p:cNvPr id="350" name="Gleichschenkliges Dreieck 349"/>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51" name="Gleichschenkliges Dreieck 350"/>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52" name="Text Box 29"/>
          <p:cNvSpPr txBox="1">
            <a:spLocks noChangeArrowheads="1"/>
          </p:cNvSpPr>
          <p:nvPr/>
        </p:nvSpPr>
        <p:spPr bwMode="auto">
          <a:xfrm>
            <a:off x="2627756" y="5918853"/>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TR5VV1T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53" name="Gruppieren 352"/>
          <p:cNvGrpSpPr>
            <a:grpSpLocks/>
          </p:cNvGrpSpPr>
          <p:nvPr/>
        </p:nvGrpSpPr>
        <p:grpSpPr>
          <a:xfrm>
            <a:off x="2763734" y="6160844"/>
            <a:ext cx="216059" cy="201409"/>
            <a:chOff x="1398234" y="2161712"/>
            <a:chExt cx="532661" cy="292963"/>
          </a:xfrm>
          <a:solidFill>
            <a:srgbClr val="00B050"/>
          </a:solidFill>
        </p:grpSpPr>
        <p:sp>
          <p:nvSpPr>
            <p:cNvPr id="354" name="Gleichschenkliges Dreieck 35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55" name="Gleichschenkliges Dreieck 35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56" name="Text Box 29"/>
          <p:cNvSpPr txBox="1">
            <a:spLocks noChangeArrowheads="1"/>
          </p:cNvSpPr>
          <p:nvPr/>
        </p:nvSpPr>
        <p:spPr bwMode="auto">
          <a:xfrm>
            <a:off x="2124587" y="5918852"/>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TR5VV2T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57" name="Gruppieren 356"/>
          <p:cNvGrpSpPr>
            <a:grpSpLocks/>
          </p:cNvGrpSpPr>
          <p:nvPr/>
        </p:nvGrpSpPr>
        <p:grpSpPr>
          <a:xfrm>
            <a:off x="2260565" y="6160843"/>
            <a:ext cx="216059" cy="201409"/>
            <a:chOff x="1398234" y="2161712"/>
            <a:chExt cx="532661" cy="292963"/>
          </a:xfrm>
          <a:solidFill>
            <a:srgbClr val="00B050"/>
          </a:solidFill>
        </p:grpSpPr>
        <p:sp>
          <p:nvSpPr>
            <p:cNvPr id="358" name="Gleichschenkliges Dreieck 357"/>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59" name="Gleichschenkliges Dreieck 358"/>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60" name="Text Box 29"/>
          <p:cNvSpPr txBox="1">
            <a:spLocks noChangeArrowheads="1"/>
          </p:cNvSpPr>
          <p:nvPr/>
        </p:nvSpPr>
        <p:spPr bwMode="auto">
          <a:xfrm>
            <a:off x="1574140" y="5918851"/>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TR6VV1T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61" name="Gruppieren 360"/>
          <p:cNvGrpSpPr>
            <a:grpSpLocks/>
          </p:cNvGrpSpPr>
          <p:nvPr/>
        </p:nvGrpSpPr>
        <p:grpSpPr>
          <a:xfrm>
            <a:off x="1710118" y="6160842"/>
            <a:ext cx="216059" cy="201409"/>
            <a:chOff x="1398234" y="2161712"/>
            <a:chExt cx="532661" cy="292963"/>
          </a:xfrm>
          <a:solidFill>
            <a:srgbClr val="00B050"/>
          </a:solidFill>
        </p:grpSpPr>
        <p:sp>
          <p:nvSpPr>
            <p:cNvPr id="362" name="Gleichschenkliges Dreieck 361"/>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63" name="Gleichschenkliges Dreieck 362"/>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377" name="Rechteck 376"/>
          <p:cNvSpPr/>
          <p:nvPr/>
        </p:nvSpPr>
        <p:spPr bwMode="auto">
          <a:xfrm>
            <a:off x="6617887" y="887766"/>
            <a:ext cx="811613" cy="487276"/>
          </a:xfrm>
          <a:prstGeom prst="rect">
            <a:avLst/>
          </a:prstGeom>
          <a:solidFill>
            <a:schemeClr val="accent3">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64" name="Text Box 29"/>
          <p:cNvSpPr txBox="1">
            <a:spLocks noChangeArrowheads="1"/>
          </p:cNvSpPr>
          <p:nvPr/>
        </p:nvSpPr>
        <p:spPr bwMode="auto">
          <a:xfrm>
            <a:off x="941831" y="5918849"/>
            <a:ext cx="525463"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TR6VV2T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65" name="Gruppieren 364"/>
          <p:cNvGrpSpPr>
            <a:grpSpLocks/>
          </p:cNvGrpSpPr>
          <p:nvPr/>
        </p:nvGrpSpPr>
        <p:grpSpPr>
          <a:xfrm>
            <a:off x="1077809" y="6160840"/>
            <a:ext cx="216059" cy="201409"/>
            <a:chOff x="1398234" y="2161712"/>
            <a:chExt cx="532661" cy="292963"/>
          </a:xfrm>
          <a:solidFill>
            <a:srgbClr val="00B050"/>
          </a:solidFill>
        </p:grpSpPr>
        <p:sp>
          <p:nvSpPr>
            <p:cNvPr id="366" name="Gleichschenkliges Dreieck 365"/>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67" name="Gleichschenkliges Dreieck 366"/>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91168" name="Text Box 51"/>
          <p:cNvSpPr txBox="1">
            <a:spLocks noChangeArrowheads="1"/>
          </p:cNvSpPr>
          <p:nvPr/>
        </p:nvSpPr>
        <p:spPr bwMode="auto">
          <a:xfrm>
            <a:off x="6673849" y="1005275"/>
            <a:ext cx="89058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Hades</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382" name="Gerade Verbindung 381"/>
          <p:cNvCxnSpPr/>
          <p:nvPr/>
        </p:nvCxnSpPr>
        <p:spPr bwMode="auto">
          <a:xfrm flipH="1">
            <a:off x="8439858" y="1572085"/>
            <a:ext cx="381862" cy="5674"/>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1" name="Text Box 46"/>
          <p:cNvSpPr txBox="1">
            <a:spLocks noChangeArrowheads="1"/>
          </p:cNvSpPr>
          <p:nvPr/>
        </p:nvSpPr>
        <p:spPr bwMode="auto">
          <a:xfrm>
            <a:off x="8464236" y="1241405"/>
            <a:ext cx="525462"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HTDVV1T</a:t>
            </a:r>
            <a:endParaRPr kumimoji="0" lang="de-DE" altLang="de-DE" sz="6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378" name="Gruppieren 377"/>
          <p:cNvGrpSpPr>
            <a:grpSpLocks/>
          </p:cNvGrpSpPr>
          <p:nvPr/>
        </p:nvGrpSpPr>
        <p:grpSpPr>
          <a:xfrm>
            <a:off x="8501783" y="1477055"/>
            <a:ext cx="216059" cy="201409"/>
            <a:chOff x="1398234" y="2161712"/>
            <a:chExt cx="532661" cy="292963"/>
          </a:xfrm>
          <a:solidFill>
            <a:srgbClr val="00B050"/>
          </a:solidFill>
        </p:grpSpPr>
        <p:sp>
          <p:nvSpPr>
            <p:cNvPr id="379" name="Gleichschenkliges Dreieck 378"/>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80" name="Gleichschenkliges Dreieck 379"/>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cxnSp>
        <p:nvCxnSpPr>
          <p:cNvPr id="384" name="Gerade Verbindung 383"/>
          <p:cNvCxnSpPr/>
          <p:nvPr/>
        </p:nvCxnSpPr>
        <p:spPr bwMode="auto">
          <a:xfrm>
            <a:off x="8428587" y="1228664"/>
            <a:ext cx="0" cy="34909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 Box 10"/>
          <p:cNvSpPr txBox="1">
            <a:spLocks noChangeArrowheads="1"/>
          </p:cNvSpPr>
          <p:nvPr/>
        </p:nvSpPr>
        <p:spPr bwMode="auto">
          <a:xfrm>
            <a:off x="2251750" y="5719855"/>
            <a:ext cx="874724"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HITRAP</a:t>
            </a:r>
            <a:endParaRPr kumimoji="0" lang="de-DE" alt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2" name="Textfeld 141"/>
          <p:cNvSpPr txBox="1"/>
          <p:nvPr/>
        </p:nvSpPr>
        <p:spPr>
          <a:xfrm>
            <a:off x="6696895" y="5596754"/>
            <a:ext cx="1867840" cy="646331"/>
          </a:xfrm>
          <a:prstGeom prst="rect">
            <a:avLst/>
          </a:prstGeom>
          <a:noFill/>
        </p:spPr>
        <p:txBody>
          <a:bodyPr wrap="square" rtlCol="0">
            <a:spAutoFit/>
          </a:bodyPr>
          <a:lstStyle/>
          <a:p>
            <a:r>
              <a:rPr lang="de-DE" sz="1200" dirty="0" smtClean="0"/>
              <a:t>Nicht gezeigt:</a:t>
            </a:r>
          </a:p>
          <a:p>
            <a:r>
              <a:rPr lang="de-DE" sz="1200" dirty="0" smtClean="0"/>
              <a:t>Ventile innerhalb Cave A und </a:t>
            </a:r>
            <a:r>
              <a:rPr lang="de-DE" sz="1200" dirty="0" err="1" smtClean="0"/>
              <a:t>Cryring</a:t>
            </a:r>
            <a:r>
              <a:rPr lang="de-DE" sz="1200" dirty="0" smtClean="0"/>
              <a:t>.</a:t>
            </a:r>
            <a:endParaRPr lang="de-DE" sz="1200" dirty="0"/>
          </a:p>
        </p:txBody>
      </p:sp>
    </p:spTree>
    <p:extLst>
      <p:ext uri="{BB962C8B-B14F-4D97-AF65-F5344CB8AC3E}">
        <p14:creationId xmlns:p14="http://schemas.microsoft.com/office/powerpoint/2010/main" val="1082343929"/>
      </p:ext>
    </p:extLst>
  </p:cSld>
  <p:clrMapOvr>
    <a:masterClrMapping/>
  </p:clrMapOvr>
  <p:transition spd="slow"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46</a:t>
            </a:fld>
            <a:endParaRPr lang="en-US" altLang="de-DE"/>
          </a:p>
        </p:txBody>
      </p:sp>
      <p:sp>
        <p:nvSpPr>
          <p:cNvPr id="6" name="Rectangle 4"/>
          <p:cNvSpPr>
            <a:spLocks noGrp="1" noChangeArrowheads="1"/>
          </p:cNvSpPr>
          <p:nvPr>
            <p:ph type="title"/>
          </p:nvPr>
        </p:nvSpPr>
        <p:spPr bwMode="auto">
          <a:xfrm>
            <a:off x="519113" y="0"/>
            <a:ext cx="7772400" cy="666750"/>
          </a:xfr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400" b="1" dirty="0" smtClean="0">
                <a:solidFill>
                  <a:schemeClr val="tx1"/>
                </a:solidFill>
                <a:latin typeface="Arial" charset="0"/>
              </a:rPr>
              <a:t>6. Vakuumsysteme der GSI Beschleuniger</a:t>
            </a:r>
            <a:br>
              <a:rPr lang="de-DE" altLang="de-DE" sz="2400" b="1" dirty="0" smtClean="0">
                <a:solidFill>
                  <a:schemeClr val="tx1"/>
                </a:solidFill>
                <a:latin typeface="Arial" charset="0"/>
              </a:rPr>
            </a:br>
            <a:r>
              <a:rPr lang="de-DE" altLang="de-DE" sz="2400" b="1" dirty="0" smtClean="0">
                <a:solidFill>
                  <a:srgbClr val="FF0000"/>
                </a:solidFill>
                <a:latin typeface="Arial" charset="0"/>
              </a:rPr>
              <a:t>Druckanzeige SIS/FRS/HEST/ESR/CRYRING</a:t>
            </a:r>
            <a:endParaRPr lang="de-DE" altLang="de-DE" sz="2400" b="1" dirty="0" smtClean="0">
              <a:solidFill>
                <a:srgbClr val="FF0000"/>
              </a:solidFill>
              <a:latin typeface="Arial" charset="0"/>
            </a:endParaRPr>
          </a:p>
        </p:txBody>
      </p:sp>
      <p:sp>
        <p:nvSpPr>
          <p:cNvPr id="8" name="Textfeld 7"/>
          <p:cNvSpPr txBox="1"/>
          <p:nvPr/>
        </p:nvSpPr>
        <p:spPr>
          <a:xfrm>
            <a:off x="213413" y="1517417"/>
            <a:ext cx="8824055" cy="3046988"/>
          </a:xfrm>
          <a:prstGeom prst="rect">
            <a:avLst/>
          </a:prstGeom>
          <a:noFill/>
        </p:spPr>
        <p:txBody>
          <a:bodyPr wrap="square" rtlCol="0">
            <a:spAutoFit/>
          </a:bodyPr>
          <a:lstStyle/>
          <a:p>
            <a:pPr marL="285750" indent="-285750">
              <a:buFont typeface="Arial" panose="020B0604020202020204" pitchFamily="34" charset="0"/>
              <a:buChar char="•"/>
            </a:pPr>
            <a:r>
              <a:rPr lang="de-DE" dirty="0" smtClean="0"/>
              <a:t>Druckanzeige im SIS/FRS/ESR/HEST nicht über SD Programm möglich</a:t>
            </a:r>
          </a:p>
          <a:p>
            <a:pPr marL="285750" indent="-285750">
              <a:buFont typeface="Arial" panose="020B0604020202020204" pitchFamily="34" charset="0"/>
              <a:buChar char="•"/>
            </a:pPr>
            <a:endParaRPr lang="de-DE" dirty="0" smtClean="0"/>
          </a:p>
          <a:p>
            <a:pPr marL="285750" indent="-285750">
              <a:buFont typeface="Arial" panose="020B0604020202020204" pitchFamily="34" charset="0"/>
              <a:buChar char="•"/>
            </a:pPr>
            <a:r>
              <a:rPr lang="de-DE" altLang="de-DE" dirty="0" smtClean="0"/>
              <a:t>Umbau der Druckauslese auf eine SPS basierte Lösung während des jetzigen </a:t>
            </a:r>
            <a:r>
              <a:rPr lang="de-DE" altLang="de-DE" dirty="0" err="1" smtClean="0"/>
              <a:t>Shutdowns</a:t>
            </a:r>
            <a:endParaRPr lang="de-DE" altLang="de-DE" dirty="0" smtClean="0"/>
          </a:p>
          <a:p>
            <a:pPr marL="285750" indent="-285750">
              <a:buFont typeface="Arial" panose="020B0604020202020204" pitchFamily="34" charset="0"/>
              <a:buChar char="•"/>
            </a:pPr>
            <a:endParaRPr lang="de-DE" altLang="de-DE" dirty="0" smtClean="0"/>
          </a:p>
          <a:p>
            <a:pPr marL="285750" indent="-285750">
              <a:buFont typeface="Arial" panose="020B0604020202020204" pitchFamily="34" charset="0"/>
              <a:buChar char="•"/>
            </a:pPr>
            <a:r>
              <a:rPr lang="de-DE" altLang="de-DE" dirty="0" smtClean="0"/>
              <a:t>Anzeige der Drücke über Web-Interface (wie genau wird momentan noch diskutiert)</a:t>
            </a:r>
            <a:endParaRPr lang="en-US" altLang="de-DE" dirty="0"/>
          </a:p>
        </p:txBody>
      </p:sp>
    </p:spTree>
    <p:extLst>
      <p:ext uri="{BB962C8B-B14F-4D97-AF65-F5344CB8AC3E}">
        <p14:creationId xmlns:p14="http://schemas.microsoft.com/office/powerpoint/2010/main" val="3488526432"/>
      </p:ext>
    </p:extLst>
  </p:cSld>
  <p:clrMapOvr>
    <a:masterClrMapping/>
  </p:clrMapOvr>
  <p:transition spd="slow"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47</a:t>
            </a:fld>
            <a:endParaRPr lang="en-US" altLang="de-DE"/>
          </a:p>
        </p:txBody>
      </p:sp>
      <p:sp>
        <p:nvSpPr>
          <p:cNvPr id="7" name="Rectangle 6"/>
          <p:cNvSpPr>
            <a:spLocks noChangeArrowheads="1"/>
          </p:cNvSpPr>
          <p:nvPr/>
        </p:nvSpPr>
        <p:spPr bwMode="auto">
          <a:xfrm>
            <a:off x="2382389" y="0"/>
            <a:ext cx="32791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 </a:t>
            </a:r>
          </a:p>
          <a:p>
            <a:pPr algn="ctr"/>
            <a:r>
              <a:rPr lang="en-US" altLang="de-DE" b="1" dirty="0" smtClean="0">
                <a:solidFill>
                  <a:srgbClr val="FF3300"/>
                </a:solidFill>
              </a:rPr>
              <a:t>UNILAC</a:t>
            </a:r>
            <a:endParaRPr lang="en-US" altLang="de-DE" b="1" dirty="0">
              <a:solidFill>
                <a:srgbClr val="FF3300"/>
              </a:solidFill>
            </a:endParaRPr>
          </a:p>
        </p:txBody>
      </p:sp>
      <p:pic>
        <p:nvPicPr>
          <p:cNvPr id="80899" name="Picture 3"/>
          <p:cNvPicPr>
            <a:picLocks noChangeArrowheads="1"/>
          </p:cNvPicPr>
          <p:nvPr/>
        </p:nvPicPr>
        <p:blipFill rotWithShape="1">
          <a:blip r:embed="rId2" cstate="print">
            <a:extLst>
              <a:ext uri="{28A0092B-C50C-407E-A947-70E740481C1C}">
                <a14:useLocalDpi xmlns:a14="http://schemas.microsoft.com/office/drawing/2010/main" val="0"/>
              </a:ext>
            </a:extLst>
          </a:blip>
          <a:srcRect l="9078" t="9629" r="-757" b="1197"/>
          <a:stretch/>
        </p:blipFill>
        <p:spPr bwMode="auto">
          <a:xfrm>
            <a:off x="86260" y="1424444"/>
            <a:ext cx="3606851" cy="479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46409" y="902044"/>
            <a:ext cx="2659702" cy="369332"/>
          </a:xfrm>
          <a:prstGeom prst="rect">
            <a:avLst/>
          </a:prstGeom>
          <a:solidFill>
            <a:srgbClr val="FFFF00"/>
          </a:solidFill>
        </p:spPr>
        <p:txBody>
          <a:bodyPr wrap="none" rtlCol="0">
            <a:spAutoFit/>
          </a:bodyPr>
          <a:lstStyle/>
          <a:p>
            <a:r>
              <a:rPr lang="de-DE" sz="1800" b="1" dirty="0" smtClean="0"/>
              <a:t>Hochvakuumabschnitt</a:t>
            </a:r>
            <a:endParaRPr lang="de-DE" sz="1800" b="1" dirty="0"/>
          </a:p>
        </p:txBody>
      </p:sp>
      <p:sp>
        <p:nvSpPr>
          <p:cNvPr id="10" name="Textfeld 9"/>
          <p:cNvSpPr txBox="1"/>
          <p:nvPr/>
        </p:nvSpPr>
        <p:spPr>
          <a:xfrm>
            <a:off x="4900075" y="902044"/>
            <a:ext cx="3621632" cy="369332"/>
          </a:xfrm>
          <a:prstGeom prst="rect">
            <a:avLst/>
          </a:prstGeom>
          <a:solidFill>
            <a:srgbClr val="FFFF00"/>
          </a:solidFill>
        </p:spPr>
        <p:txBody>
          <a:bodyPr wrap="none" rtlCol="0">
            <a:spAutoFit/>
          </a:bodyPr>
          <a:lstStyle/>
          <a:p>
            <a:r>
              <a:rPr lang="de-DE" sz="1800" b="1" dirty="0" smtClean="0"/>
              <a:t>Vereinfachte Vakuumsteuerung</a:t>
            </a:r>
            <a:endParaRPr lang="de-DE" sz="1800" b="1" dirty="0"/>
          </a:p>
        </p:txBody>
      </p:sp>
      <p:pic>
        <p:nvPicPr>
          <p:cNvPr id="809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144" t="26348" r="14044" b="16753"/>
          <a:stretch/>
        </p:blipFill>
        <p:spPr bwMode="auto">
          <a:xfrm>
            <a:off x="4213785" y="1432481"/>
            <a:ext cx="4574846" cy="472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rot="-5400000">
            <a:off x="7743221" y="4777562"/>
            <a:ext cx="2290179" cy="338554"/>
          </a:xfrm>
          <a:prstGeom prst="rect">
            <a:avLst/>
          </a:prstGeom>
          <a:solidFill>
            <a:srgbClr val="FFFF99"/>
          </a:solidFill>
        </p:spPr>
        <p:txBody>
          <a:bodyPr wrap="none" rtlCol="0">
            <a:spAutoFit/>
          </a:bodyPr>
          <a:lstStyle/>
          <a:p>
            <a:r>
              <a:rPr lang="de-DE" sz="1600" b="1" dirty="0" smtClean="0">
                <a:solidFill>
                  <a:srgbClr val="FF0000"/>
                </a:solidFill>
              </a:rPr>
              <a:t>Vorortseitig (UNILAC)</a:t>
            </a:r>
            <a:endParaRPr lang="de-DE" sz="1600" b="1" dirty="0">
              <a:solidFill>
                <a:srgbClr val="FF0000"/>
              </a:solidFill>
            </a:endParaRPr>
          </a:p>
        </p:txBody>
      </p:sp>
      <p:sp>
        <p:nvSpPr>
          <p:cNvPr id="14" name="Textfeld 13"/>
          <p:cNvSpPr txBox="1"/>
          <p:nvPr/>
        </p:nvSpPr>
        <p:spPr>
          <a:xfrm rot="-5400000">
            <a:off x="7958941" y="2247188"/>
            <a:ext cx="1814920" cy="338554"/>
          </a:xfrm>
          <a:prstGeom prst="rect">
            <a:avLst/>
          </a:prstGeom>
          <a:solidFill>
            <a:srgbClr val="FFFF99"/>
          </a:solidFill>
        </p:spPr>
        <p:txBody>
          <a:bodyPr wrap="none" rtlCol="0">
            <a:spAutoFit/>
          </a:bodyPr>
          <a:lstStyle/>
          <a:p>
            <a:r>
              <a:rPr lang="de-DE" sz="1600" b="1" dirty="0" err="1" smtClean="0">
                <a:solidFill>
                  <a:srgbClr val="FF0000"/>
                </a:solidFill>
              </a:rPr>
              <a:t>Rackseitig</a:t>
            </a:r>
            <a:r>
              <a:rPr lang="de-DE" sz="1600" b="1" dirty="0" smtClean="0">
                <a:solidFill>
                  <a:srgbClr val="FF0000"/>
                </a:solidFill>
              </a:rPr>
              <a:t> (LSB)</a:t>
            </a:r>
            <a:endParaRPr lang="de-DE" sz="1600" b="1" dirty="0">
              <a:solidFill>
                <a:srgbClr val="FF0000"/>
              </a:solidFill>
            </a:endParaRPr>
          </a:p>
        </p:txBody>
      </p:sp>
    </p:spTree>
    <p:extLst>
      <p:ext uri="{BB962C8B-B14F-4D97-AF65-F5344CB8AC3E}">
        <p14:creationId xmlns:p14="http://schemas.microsoft.com/office/powerpoint/2010/main" val="88889993"/>
      </p:ext>
    </p:extLst>
  </p:cSld>
  <p:clrMapOvr>
    <a:masterClrMapping/>
  </p:clrMapOvr>
  <p:transition spd="slow"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48</a:t>
            </a:fld>
            <a:endParaRPr lang="en-US" altLang="de-DE"/>
          </a:p>
        </p:txBody>
      </p:sp>
      <p:pic>
        <p:nvPicPr>
          <p:cNvPr id="778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723634" y="-987232"/>
            <a:ext cx="3709271" cy="9131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2083169" y="0"/>
            <a:ext cx="38775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 </a:t>
            </a:r>
          </a:p>
          <a:p>
            <a:pPr algn="ctr"/>
            <a:r>
              <a:rPr lang="en-US" altLang="de-DE" b="1" dirty="0" smtClean="0">
                <a:solidFill>
                  <a:srgbClr val="FF3300"/>
                </a:solidFill>
              </a:rPr>
              <a:t>SIS/ESR/HEST: </a:t>
            </a:r>
            <a:r>
              <a:rPr lang="en-US" altLang="de-DE" b="1" dirty="0" err="1" smtClean="0">
                <a:solidFill>
                  <a:srgbClr val="FF3300"/>
                </a:solidFill>
              </a:rPr>
              <a:t>Übersicht</a:t>
            </a:r>
            <a:endParaRPr lang="en-US" altLang="de-DE" b="1" dirty="0">
              <a:solidFill>
                <a:srgbClr val="FF3300"/>
              </a:solidFill>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928" y="840098"/>
            <a:ext cx="6098336" cy="565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4910" y="32853"/>
            <a:ext cx="5166718" cy="727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40598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782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49</a:t>
            </a:fld>
            <a:endParaRPr lang="en-US" altLang="de-DE"/>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36" y="870010"/>
            <a:ext cx="4353199" cy="2725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18" y="3622089"/>
            <a:ext cx="4457617" cy="275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5012192" y="2001899"/>
            <a:ext cx="4006225" cy="369332"/>
          </a:xfrm>
          <a:prstGeom prst="rect">
            <a:avLst/>
          </a:prstGeom>
          <a:noFill/>
        </p:spPr>
        <p:txBody>
          <a:bodyPr wrap="none" rtlCol="0">
            <a:spAutoFit/>
          </a:bodyPr>
          <a:lstStyle/>
          <a:p>
            <a:r>
              <a:rPr lang="de-DE" sz="1800" dirty="0" smtClean="0"/>
              <a:t>Interlocksteuerung durch Messröhren</a:t>
            </a:r>
            <a:endParaRPr lang="de-DE" sz="1800" dirty="0"/>
          </a:p>
        </p:txBody>
      </p:sp>
      <p:sp>
        <p:nvSpPr>
          <p:cNvPr id="9" name="Textfeld 8"/>
          <p:cNvSpPr txBox="1"/>
          <p:nvPr/>
        </p:nvSpPr>
        <p:spPr>
          <a:xfrm>
            <a:off x="5012192" y="4813230"/>
            <a:ext cx="3929281" cy="369332"/>
          </a:xfrm>
          <a:prstGeom prst="rect">
            <a:avLst/>
          </a:prstGeom>
          <a:noFill/>
        </p:spPr>
        <p:txBody>
          <a:bodyPr wrap="none" rtlCol="0">
            <a:spAutoFit/>
          </a:bodyPr>
          <a:lstStyle/>
          <a:p>
            <a:r>
              <a:rPr lang="de-DE" sz="1800" dirty="0" smtClean="0"/>
              <a:t>Interlocksteuerung durch IZ-Pumpen</a:t>
            </a:r>
            <a:endParaRPr lang="de-DE" sz="1800" dirty="0"/>
          </a:p>
        </p:txBody>
      </p:sp>
      <p:sp>
        <p:nvSpPr>
          <p:cNvPr id="8" name="Rectangle 6"/>
          <p:cNvSpPr>
            <a:spLocks noChangeArrowheads="1"/>
          </p:cNvSpPr>
          <p:nvPr/>
        </p:nvSpPr>
        <p:spPr bwMode="auto">
          <a:xfrm>
            <a:off x="913778" y="0"/>
            <a:ext cx="621631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 </a:t>
            </a:r>
          </a:p>
          <a:p>
            <a:pPr algn="ctr"/>
            <a:r>
              <a:rPr lang="en-US" altLang="de-DE" b="1" dirty="0" smtClean="0">
                <a:solidFill>
                  <a:srgbClr val="FF3300"/>
                </a:solidFill>
              </a:rPr>
              <a:t>SIS/ESR/HEST: </a:t>
            </a:r>
            <a:r>
              <a:rPr lang="en-US" altLang="de-DE" b="1" dirty="0" err="1">
                <a:solidFill>
                  <a:srgbClr val="FF3300"/>
                </a:solidFill>
              </a:rPr>
              <a:t>Erzeugung</a:t>
            </a:r>
            <a:r>
              <a:rPr lang="en-US" altLang="de-DE" b="1" dirty="0">
                <a:solidFill>
                  <a:srgbClr val="FF3300"/>
                </a:solidFill>
              </a:rPr>
              <a:t> </a:t>
            </a:r>
            <a:r>
              <a:rPr lang="en-US" altLang="de-DE" b="1" dirty="0" smtClean="0">
                <a:solidFill>
                  <a:srgbClr val="FF3300"/>
                </a:solidFill>
              </a:rPr>
              <a:t>von Interlocks</a:t>
            </a:r>
            <a:endParaRPr lang="en-US" altLang="de-DE" b="1" dirty="0">
              <a:solidFill>
                <a:srgbClr val="FF3300"/>
              </a:solidFill>
            </a:endParaRPr>
          </a:p>
        </p:txBody>
      </p:sp>
    </p:spTree>
    <p:extLst>
      <p:ext uri="{BB962C8B-B14F-4D97-AF65-F5344CB8AC3E}">
        <p14:creationId xmlns:p14="http://schemas.microsoft.com/office/powerpoint/2010/main" val="3126399418"/>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717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70A53C25-A5EF-4AC9-8479-EE2119EC8A20}" type="slidenum">
              <a:rPr lang="en-US" altLang="de-DE" sz="1400"/>
              <a:pPr/>
              <a:t>5</a:t>
            </a:fld>
            <a:endParaRPr lang="en-US" altLang="de-DE" sz="1400"/>
          </a:p>
        </p:txBody>
      </p:sp>
      <p:sp>
        <p:nvSpPr>
          <p:cNvPr id="7172" name="Text Box 2"/>
          <p:cNvSpPr txBox="1">
            <a:spLocks noChangeArrowheads="1"/>
          </p:cNvSpPr>
          <p:nvPr/>
        </p:nvSpPr>
        <p:spPr bwMode="auto">
          <a:xfrm>
            <a:off x="1606550" y="0"/>
            <a:ext cx="5683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buFontTx/>
              <a:buAutoNum type="arabicPeriod"/>
            </a:pPr>
            <a:r>
              <a:rPr lang="de-DE" altLang="de-DE" b="1"/>
              <a:t>Einführung, Übersicht</a:t>
            </a:r>
            <a:r>
              <a:rPr lang="de-DE" altLang="de-DE"/>
              <a:t> </a:t>
            </a:r>
          </a:p>
          <a:p>
            <a:pPr algn="ctr"/>
            <a:r>
              <a:rPr lang="de-DE" altLang="de-DE" b="1">
                <a:solidFill>
                  <a:srgbClr val="FF3300"/>
                </a:solidFill>
              </a:rPr>
              <a:t>Geschichte des Vakuum</a:t>
            </a:r>
          </a:p>
        </p:txBody>
      </p:sp>
      <p:sp>
        <p:nvSpPr>
          <p:cNvPr id="7173" name="Text Box 3"/>
          <p:cNvSpPr txBox="1">
            <a:spLocks noChangeArrowheads="1"/>
          </p:cNvSpPr>
          <p:nvPr/>
        </p:nvSpPr>
        <p:spPr bwMode="auto">
          <a:xfrm>
            <a:off x="873125" y="11572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de-DE" altLang="de-DE"/>
          </a:p>
        </p:txBody>
      </p:sp>
      <p:sp>
        <p:nvSpPr>
          <p:cNvPr id="7174" name="Text Box 4"/>
          <p:cNvSpPr txBox="1">
            <a:spLocks noChangeArrowheads="1"/>
          </p:cNvSpPr>
          <p:nvPr/>
        </p:nvSpPr>
        <p:spPr bwMode="auto">
          <a:xfrm>
            <a:off x="376238" y="979488"/>
            <a:ext cx="852805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buFontTx/>
              <a:buChar char="•"/>
            </a:pPr>
            <a:r>
              <a:rPr lang="de-DE" altLang="de-DE" sz="1600" b="1"/>
              <a:t> ~ 450 v.Chr.: Leukipp und Demokrit:</a:t>
            </a:r>
            <a:r>
              <a:rPr lang="de-DE" altLang="de-DE" sz="1600"/>
              <a:t> </a:t>
            </a:r>
          </a:p>
          <a:p>
            <a:r>
              <a:rPr lang="de-DE" altLang="de-DE" sz="1600">
                <a:solidFill>
                  <a:srgbClr val="33CC33"/>
                </a:solidFill>
              </a:rPr>
              <a:t>Materie ist aus unteilbaren kleinsten Teilchen (Plural: atomoi) aufgebaut, die sich im leeren Raum, also im Vakuum, bewegen und nur infolge der Leere des Raumes die Möglichkeit zur Bewegung und Interaktion haben. </a:t>
            </a:r>
          </a:p>
          <a:p>
            <a:endParaRPr lang="de-DE" altLang="de-DE" sz="1600">
              <a:solidFill>
                <a:srgbClr val="33CC33"/>
              </a:solidFill>
            </a:endParaRPr>
          </a:p>
          <a:p>
            <a:pPr>
              <a:buFontTx/>
              <a:buChar char="•"/>
            </a:pPr>
            <a:r>
              <a:rPr lang="de-DE" altLang="de-DE" sz="1600" b="1"/>
              <a:t> ~350 v.Chr.: Plato, Aristoteles:</a:t>
            </a:r>
            <a:r>
              <a:rPr lang="de-DE" altLang="de-DE" sz="1600"/>
              <a:t> </a:t>
            </a:r>
          </a:p>
          <a:p>
            <a:r>
              <a:rPr lang="de-DE" altLang="de-DE" sz="1600">
                <a:solidFill>
                  <a:srgbClr val="33CC33"/>
                </a:solidFill>
              </a:rPr>
              <a:t>Bewegung ohne treibendes Medium ist unmöglich. Raum zwischen den Gestirnen von einem Äther erfüllt. Es wurde eine Abneigung der Natur gegen das Leere postuliert. </a:t>
            </a:r>
          </a:p>
          <a:p>
            <a:r>
              <a:rPr lang="de-DE" altLang="de-DE" sz="1600" b="1">
                <a:solidFill>
                  <a:srgbClr val="FF3300"/>
                </a:solidFill>
                <a:sym typeface="ZapfDingbats" pitchFamily="82" charset="2"/>
              </a:rPr>
              <a:t>  </a:t>
            </a:r>
            <a:r>
              <a:rPr lang="de-DE" altLang="de-DE" sz="1600" b="1">
                <a:solidFill>
                  <a:srgbClr val="FF3300"/>
                </a:solidFill>
              </a:rPr>
              <a:t>horror vacui</a:t>
            </a:r>
            <a:endParaRPr lang="de-DE" altLang="de-DE" sz="1600"/>
          </a:p>
          <a:p>
            <a:endParaRPr lang="de-DE" altLang="de-DE" sz="1600"/>
          </a:p>
          <a:p>
            <a:pPr>
              <a:buFontTx/>
              <a:buChar char="•"/>
            </a:pPr>
            <a:r>
              <a:rPr lang="de-DE" altLang="de-DE" sz="1600"/>
              <a:t> </a:t>
            </a:r>
            <a:r>
              <a:rPr lang="de-DE" altLang="de-DE" sz="1600" b="1"/>
              <a:t>17. Jahrhundert: Evangelista Torricelli, Otto von Guericke, Robert Boyle, Edme Mariotte, Blaise Pascal</a:t>
            </a:r>
            <a:r>
              <a:rPr lang="de-DE" altLang="de-DE" sz="1600"/>
              <a:t>: </a:t>
            </a:r>
          </a:p>
          <a:p>
            <a:pPr>
              <a:buFont typeface="ZapfDingbats" pitchFamily="82" charset="2"/>
              <a:buChar char="è"/>
            </a:pPr>
            <a:r>
              <a:rPr lang="de-DE" altLang="de-DE" sz="1600">
                <a:solidFill>
                  <a:srgbClr val="33CC33"/>
                </a:solidFill>
              </a:rPr>
              <a:t> Experimentelle Untersuchungen (Luftdruckmessung =&gt; Quecksilberbarometer, Magdeburger Halbkugeln, ….)</a:t>
            </a:r>
            <a:r>
              <a:rPr lang="de-DE" altLang="de-DE" sz="1600"/>
              <a:t> </a:t>
            </a:r>
            <a:r>
              <a:rPr lang="de-DE" altLang="de-DE" sz="1600" b="1">
                <a:solidFill>
                  <a:srgbClr val="FF3300"/>
                </a:solidFill>
              </a:rPr>
              <a:t>~100mbar</a:t>
            </a:r>
          </a:p>
          <a:p>
            <a:pPr>
              <a:buFont typeface="ZapfDingbats" pitchFamily="82" charset="2"/>
              <a:buNone/>
            </a:pPr>
            <a:endParaRPr lang="de-DE" altLang="de-DE" sz="1600">
              <a:solidFill>
                <a:srgbClr val="FF3300"/>
              </a:solidFill>
            </a:endParaRPr>
          </a:p>
          <a:p>
            <a:pPr>
              <a:buFontTx/>
              <a:buChar char="•"/>
            </a:pPr>
            <a:r>
              <a:rPr lang="de-DE" altLang="de-DE" sz="1600"/>
              <a:t> </a:t>
            </a:r>
            <a:r>
              <a:rPr lang="de-DE" altLang="de-DE" sz="1600" b="1"/>
              <a:t>18.-19. Jahrhundert:</a:t>
            </a:r>
            <a:r>
              <a:rPr lang="de-DE" altLang="de-DE" sz="1600"/>
              <a:t> Entwicklung immer leistungsfähiger Vakuumpumpen </a:t>
            </a:r>
          </a:p>
          <a:p>
            <a:pPr>
              <a:buFont typeface="ZapfDingbats" pitchFamily="82" charset="2"/>
              <a:buChar char="è"/>
            </a:pPr>
            <a:r>
              <a:rPr lang="de-DE" altLang="de-DE" sz="1600">
                <a:solidFill>
                  <a:srgbClr val="33CC33"/>
                </a:solidFill>
              </a:rPr>
              <a:t> Kolbenpumpen, Dampfstrahlpumpen, Diffusionspumpen,</a:t>
            </a:r>
            <a:r>
              <a:rPr lang="de-DE" altLang="de-DE" sz="1600"/>
              <a:t> </a:t>
            </a:r>
            <a:r>
              <a:rPr lang="de-DE" altLang="de-DE" sz="1600" b="1">
                <a:solidFill>
                  <a:srgbClr val="FF3300"/>
                </a:solidFill>
              </a:rPr>
              <a:t>~10</a:t>
            </a:r>
            <a:r>
              <a:rPr lang="de-DE" altLang="de-DE" sz="1600" b="1" baseline="30000">
                <a:solidFill>
                  <a:srgbClr val="FF3300"/>
                </a:solidFill>
              </a:rPr>
              <a:t>-6</a:t>
            </a:r>
            <a:r>
              <a:rPr lang="de-DE" altLang="de-DE" sz="1600" b="1">
                <a:solidFill>
                  <a:srgbClr val="FF3300"/>
                </a:solidFill>
              </a:rPr>
              <a:t> mbar</a:t>
            </a:r>
          </a:p>
          <a:p>
            <a:pPr>
              <a:buFont typeface="ZapfDingbats" pitchFamily="82" charset="2"/>
              <a:buChar char="è"/>
            </a:pPr>
            <a:endParaRPr lang="de-DE" altLang="de-DE" sz="1600"/>
          </a:p>
          <a:p>
            <a:pPr>
              <a:buFontTx/>
              <a:buChar char="•"/>
            </a:pPr>
            <a:r>
              <a:rPr lang="de-DE" altLang="de-DE" sz="1600"/>
              <a:t> </a:t>
            </a:r>
            <a:r>
              <a:rPr lang="de-DE" altLang="de-DE" sz="1600" b="1"/>
              <a:t>20. Jahrhundert:</a:t>
            </a:r>
            <a:r>
              <a:rPr lang="de-DE" altLang="de-DE" sz="1600"/>
              <a:t> neue Pumpentypen </a:t>
            </a:r>
          </a:p>
          <a:p>
            <a:r>
              <a:rPr lang="de-DE" altLang="de-DE" sz="1600">
                <a:solidFill>
                  <a:srgbClr val="33CC33"/>
                </a:solidFill>
                <a:sym typeface="ZapfDingbats" pitchFamily="82" charset="2"/>
              </a:rPr>
              <a:t></a:t>
            </a:r>
            <a:r>
              <a:rPr lang="de-DE" altLang="de-DE" sz="1600">
                <a:solidFill>
                  <a:srgbClr val="33CC33"/>
                </a:solidFill>
              </a:rPr>
              <a:t> Roots-Pumpe, Molekularpumpe, Kryopumpe, Getter</a:t>
            </a:r>
            <a:r>
              <a:rPr lang="de-DE" altLang="de-DE" sz="1600"/>
              <a:t>  </a:t>
            </a:r>
            <a:r>
              <a:rPr lang="de-DE" altLang="de-DE" sz="1600" b="1">
                <a:solidFill>
                  <a:srgbClr val="FF3300"/>
                </a:solidFill>
              </a:rPr>
              <a:t>&lt;10</a:t>
            </a:r>
            <a:r>
              <a:rPr lang="de-DE" altLang="de-DE" sz="1600" b="1" baseline="30000">
                <a:solidFill>
                  <a:srgbClr val="FF3300"/>
                </a:solidFill>
              </a:rPr>
              <a:t>-12</a:t>
            </a:r>
            <a:r>
              <a:rPr lang="de-DE" altLang="de-DE" sz="1600" b="1">
                <a:solidFill>
                  <a:srgbClr val="FF3300"/>
                </a:solidFill>
              </a:rPr>
              <a:t> mbar</a:t>
            </a:r>
          </a:p>
        </p:txBody>
      </p:sp>
    </p:spTree>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pic>
        <p:nvPicPr>
          <p:cNvPr id="76802" name="Picture 2" descr="Z:\Andreas_OP_Vortrag\UHV-Kontrollsystem\strukt1.gif"/>
          <p:cNvPicPr>
            <a:picLocks noChangeAspect="1" noChangeArrowheads="1"/>
          </p:cNvPicPr>
          <p:nvPr/>
        </p:nvPicPr>
        <p:blipFill rotWithShape="1">
          <a:blip r:embed="rId2">
            <a:extLst>
              <a:ext uri="{28A0092B-C50C-407E-A947-70E740481C1C}">
                <a14:useLocalDpi xmlns:a14="http://schemas.microsoft.com/office/drawing/2010/main" val="0"/>
              </a:ext>
            </a:extLst>
          </a:blip>
          <a:srcRect t="3941" b="1350"/>
          <a:stretch/>
        </p:blipFill>
        <p:spPr bwMode="auto">
          <a:xfrm>
            <a:off x="876300" y="900000"/>
            <a:ext cx="6934201" cy="3888000"/>
          </a:xfrm>
          <a:prstGeom prst="rect">
            <a:avLst/>
          </a:prstGeom>
          <a:noFill/>
          <a:extLst>
            <a:ext uri="{909E8E84-426E-40DD-AFC4-6F175D3DCCD1}">
              <a14:hiddenFill xmlns:a14="http://schemas.microsoft.com/office/drawing/2010/main">
                <a:solidFill>
                  <a:srgbClr val="FFFFFF"/>
                </a:solidFill>
              </a14:hiddenFill>
            </a:ext>
          </a:extLst>
        </p:spPr>
      </p:pic>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50</a:t>
            </a:fld>
            <a:endParaRPr lang="en-US" altLang="de-DE"/>
          </a:p>
        </p:txBody>
      </p:sp>
      <p:sp>
        <p:nvSpPr>
          <p:cNvPr id="2" name="Textfeld 1"/>
          <p:cNvSpPr txBox="1"/>
          <p:nvPr/>
        </p:nvSpPr>
        <p:spPr>
          <a:xfrm>
            <a:off x="1458418" y="4752290"/>
            <a:ext cx="1967205" cy="646331"/>
          </a:xfrm>
          <a:prstGeom prst="rect">
            <a:avLst/>
          </a:prstGeom>
          <a:noFill/>
        </p:spPr>
        <p:txBody>
          <a:bodyPr wrap="none" rtlCol="0">
            <a:spAutoFit/>
          </a:bodyPr>
          <a:lstStyle/>
          <a:p>
            <a:r>
              <a:rPr lang="de-DE" sz="1800" dirty="0" smtClean="0">
                <a:solidFill>
                  <a:schemeClr val="accent2"/>
                </a:solidFill>
              </a:rPr>
              <a:t>Interner Interlock</a:t>
            </a:r>
          </a:p>
          <a:p>
            <a:r>
              <a:rPr lang="de-DE" sz="1800" dirty="0" smtClean="0">
                <a:solidFill>
                  <a:schemeClr val="accent2"/>
                </a:solidFill>
              </a:rPr>
              <a:t>durch IZ-Pumpen</a:t>
            </a:r>
            <a:endParaRPr lang="de-DE" sz="1800" dirty="0">
              <a:solidFill>
                <a:schemeClr val="accent2"/>
              </a:solidFill>
            </a:endParaRPr>
          </a:p>
        </p:txBody>
      </p:sp>
      <p:sp>
        <p:nvSpPr>
          <p:cNvPr id="7" name="Textfeld 6"/>
          <p:cNvSpPr txBox="1"/>
          <p:nvPr/>
        </p:nvSpPr>
        <p:spPr>
          <a:xfrm>
            <a:off x="5296622" y="4705350"/>
            <a:ext cx="2044149" cy="646331"/>
          </a:xfrm>
          <a:prstGeom prst="rect">
            <a:avLst/>
          </a:prstGeom>
          <a:noFill/>
        </p:spPr>
        <p:txBody>
          <a:bodyPr wrap="none" rtlCol="0">
            <a:spAutoFit/>
          </a:bodyPr>
          <a:lstStyle/>
          <a:p>
            <a:r>
              <a:rPr lang="de-DE" sz="1800" dirty="0" smtClean="0">
                <a:solidFill>
                  <a:schemeClr val="accent2"/>
                </a:solidFill>
              </a:rPr>
              <a:t>Interner Interlock</a:t>
            </a:r>
          </a:p>
          <a:p>
            <a:r>
              <a:rPr lang="de-DE" sz="1800" dirty="0" smtClean="0">
                <a:solidFill>
                  <a:schemeClr val="accent2"/>
                </a:solidFill>
              </a:rPr>
              <a:t>durch Messröhren</a:t>
            </a:r>
            <a:endParaRPr lang="de-DE" sz="1800" dirty="0">
              <a:solidFill>
                <a:schemeClr val="accent2"/>
              </a:solidFill>
            </a:endParaRPr>
          </a:p>
        </p:txBody>
      </p:sp>
      <p:cxnSp>
        <p:nvCxnSpPr>
          <p:cNvPr id="8" name="Gerade Verbindung mit Pfeil 7"/>
          <p:cNvCxnSpPr/>
          <p:nvPr/>
        </p:nvCxnSpPr>
        <p:spPr bwMode="auto">
          <a:xfrm flipV="1">
            <a:off x="2442020" y="3581400"/>
            <a:ext cx="1" cy="1123950"/>
          </a:xfrm>
          <a:prstGeom prst="straightConnector1">
            <a:avLst/>
          </a:prstGeom>
          <a:solidFill>
            <a:schemeClr val="accent1"/>
          </a:solidFill>
          <a:ln w="19050"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mit Pfeil 9"/>
          <p:cNvCxnSpPr/>
          <p:nvPr/>
        </p:nvCxnSpPr>
        <p:spPr bwMode="auto">
          <a:xfrm flipV="1">
            <a:off x="6318696" y="1381126"/>
            <a:ext cx="1" cy="3324224"/>
          </a:xfrm>
          <a:prstGeom prst="straightConnector1">
            <a:avLst/>
          </a:prstGeom>
          <a:solidFill>
            <a:schemeClr val="accent1"/>
          </a:solidFill>
          <a:ln w="19050" cap="flat" cmpd="sng" algn="ctr">
            <a:solidFill>
              <a:schemeClr val="accent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6"/>
          <p:cNvSpPr>
            <a:spLocks noChangeArrowheads="1"/>
          </p:cNvSpPr>
          <p:nvPr/>
        </p:nvSpPr>
        <p:spPr bwMode="auto">
          <a:xfrm>
            <a:off x="1024164" y="0"/>
            <a:ext cx="599555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a:t>
            </a:r>
            <a:endParaRPr lang="en-US" altLang="de-DE" b="1" dirty="0"/>
          </a:p>
          <a:p>
            <a:pPr algn="ctr"/>
            <a:r>
              <a:rPr lang="en-US" altLang="de-DE" b="1" dirty="0" smtClean="0">
                <a:solidFill>
                  <a:srgbClr val="FF3300"/>
                </a:solidFill>
              </a:rPr>
              <a:t>HEST/ESR/SIS: </a:t>
            </a:r>
            <a:r>
              <a:rPr lang="en-US" altLang="de-DE" b="1" dirty="0" err="1" smtClean="0">
                <a:solidFill>
                  <a:srgbClr val="FF3300"/>
                </a:solidFill>
              </a:rPr>
              <a:t>Interlockverknüpfungen</a:t>
            </a:r>
            <a:endParaRPr lang="en-US" altLang="de-DE" b="1" dirty="0">
              <a:solidFill>
                <a:srgbClr val="FF3300"/>
              </a:solidFill>
            </a:endParaRPr>
          </a:p>
        </p:txBody>
      </p:sp>
      <p:sp>
        <p:nvSpPr>
          <p:cNvPr id="13" name="Textfeld 12"/>
          <p:cNvSpPr txBox="1"/>
          <p:nvPr/>
        </p:nvSpPr>
        <p:spPr>
          <a:xfrm>
            <a:off x="1693858" y="5493871"/>
            <a:ext cx="5649303" cy="1015663"/>
          </a:xfrm>
          <a:prstGeom prst="rect">
            <a:avLst/>
          </a:prstGeom>
          <a:solidFill>
            <a:srgbClr val="FFFF00"/>
          </a:solidFill>
        </p:spPr>
        <p:txBody>
          <a:bodyPr wrap="none" rtlCol="0">
            <a:spAutoFit/>
          </a:bodyPr>
          <a:lstStyle/>
          <a:p>
            <a:pPr algn="ctr"/>
            <a:r>
              <a:rPr lang="de-DE" sz="2000" dirty="0" smtClean="0">
                <a:solidFill>
                  <a:schemeClr val="accent2"/>
                </a:solidFill>
              </a:rPr>
              <a:t>Interner Interlock durch Messröhren/IZ-Pumpen </a:t>
            </a:r>
          </a:p>
          <a:p>
            <a:pPr algn="ctr"/>
            <a:r>
              <a:rPr lang="de-DE" sz="2000" dirty="0" smtClean="0"/>
              <a:t>führt zu</a:t>
            </a:r>
          </a:p>
          <a:p>
            <a:pPr algn="ctr"/>
            <a:r>
              <a:rPr lang="de-DE" sz="2000" dirty="0" smtClean="0">
                <a:solidFill>
                  <a:srgbClr val="92D050"/>
                </a:solidFill>
              </a:rPr>
              <a:t>Externer Interlock auf nächstes Ventil</a:t>
            </a:r>
            <a:endParaRPr lang="de-DE" sz="2000" dirty="0">
              <a:solidFill>
                <a:srgbClr val="92D050"/>
              </a:solidFill>
            </a:endParaRPr>
          </a:p>
        </p:txBody>
      </p:sp>
    </p:spTree>
    <p:extLst>
      <p:ext uri="{BB962C8B-B14F-4D97-AF65-F5344CB8AC3E}">
        <p14:creationId xmlns:p14="http://schemas.microsoft.com/office/powerpoint/2010/main" val="3691917127"/>
      </p:ext>
    </p:extLst>
  </p:cSld>
  <p:clrMapOvr>
    <a:masterClrMapping/>
  </p:clrMapOvr>
  <p:transition spd="slow"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51</a:t>
            </a:fld>
            <a:endParaRPr lang="en-US" altLang="de-DE"/>
          </a:p>
        </p:txBody>
      </p:sp>
      <p:sp>
        <p:nvSpPr>
          <p:cNvPr id="6" name="Rectangle 6"/>
          <p:cNvSpPr>
            <a:spLocks noChangeArrowheads="1"/>
          </p:cNvSpPr>
          <p:nvPr/>
        </p:nvSpPr>
        <p:spPr bwMode="auto">
          <a:xfrm>
            <a:off x="1195683" y="0"/>
            <a:ext cx="565250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 </a:t>
            </a:r>
            <a:endParaRPr lang="en-US" altLang="de-DE" b="1" dirty="0"/>
          </a:p>
          <a:p>
            <a:pPr algn="ctr"/>
            <a:r>
              <a:rPr lang="de-DE" altLang="de-DE" b="1" dirty="0" smtClean="0">
                <a:solidFill>
                  <a:srgbClr val="FF3300"/>
                </a:solidFill>
              </a:rPr>
              <a:t>Schnellschlussventile und Steuerung</a:t>
            </a:r>
            <a:endParaRPr lang="de-DE" altLang="de-DE" b="1" dirty="0">
              <a:solidFill>
                <a:srgbClr val="FF3300"/>
              </a:solidFill>
            </a:endParaRPr>
          </a:p>
        </p:txBody>
      </p:sp>
      <p:sp>
        <p:nvSpPr>
          <p:cNvPr id="7" name="Textfeld 6"/>
          <p:cNvSpPr txBox="1"/>
          <p:nvPr/>
        </p:nvSpPr>
        <p:spPr>
          <a:xfrm>
            <a:off x="228460" y="968984"/>
            <a:ext cx="8693599" cy="2679738"/>
          </a:xfrm>
          <a:prstGeom prst="rect">
            <a:avLst/>
          </a:prstGeom>
          <a:noFill/>
        </p:spPr>
        <p:txBody>
          <a:bodyPr wrap="square" rtlCol="0">
            <a:noAutofit/>
          </a:bodyPr>
          <a:lstStyle/>
          <a:p>
            <a:r>
              <a:rPr lang="de-DE" dirty="0" smtClean="0"/>
              <a:t>Schnellschlussventile (SSV) sollen den SIS und ESR vor katastrophalen Druckanstiegen (Lufteinbrüche), ausgelöst durch Bersten von Folien, Fenstern oder Fehlbedienung schützen. </a:t>
            </a:r>
          </a:p>
          <a:p>
            <a:endParaRPr lang="de-DE" dirty="0" smtClean="0"/>
          </a:p>
          <a:p>
            <a:pPr algn="ctr"/>
            <a:r>
              <a:rPr lang="de-DE" b="1" dirty="0" smtClean="0">
                <a:solidFill>
                  <a:srgbClr val="FF0000"/>
                </a:solidFill>
              </a:rPr>
              <a:t>Im Hochvakuum breitet sich die Druckwelle mit etwa 330m/s aus. </a:t>
            </a:r>
          </a:p>
          <a:p>
            <a:endParaRPr lang="de-DE" b="1" dirty="0" smtClean="0">
              <a:solidFill>
                <a:srgbClr val="FF0000"/>
              </a:solidFill>
            </a:endParaRPr>
          </a:p>
          <a:p>
            <a:r>
              <a:rPr lang="de-DE" dirty="0" smtClean="0"/>
              <a:t>Die Schließzeit des SSV (DN100) liegt in der Größenordnung von 15ms, die eines normalen </a:t>
            </a:r>
            <a:r>
              <a:rPr lang="de-DE" dirty="0" err="1" smtClean="0"/>
              <a:t>Gateventiles</a:t>
            </a:r>
            <a:r>
              <a:rPr lang="de-DE" dirty="0" smtClean="0"/>
              <a:t> bei bis zu 15s.</a:t>
            </a:r>
          </a:p>
        </p:txBody>
      </p:sp>
    </p:spTree>
    <p:extLst>
      <p:ext uri="{BB962C8B-B14F-4D97-AF65-F5344CB8AC3E}">
        <p14:creationId xmlns:p14="http://schemas.microsoft.com/office/powerpoint/2010/main" val="4098655494"/>
      </p:ext>
    </p:extLst>
  </p:cSld>
  <p:clrMapOvr>
    <a:masterClrMapping/>
  </p:clrMapOvr>
  <p:transition spd="slow"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52</a:t>
            </a:fld>
            <a:endParaRPr lang="en-US" altLang="de-DE"/>
          </a:p>
        </p:txBody>
      </p:sp>
      <p:sp>
        <p:nvSpPr>
          <p:cNvPr id="6" name="Rechteck 5"/>
          <p:cNvSpPr/>
          <p:nvPr/>
        </p:nvSpPr>
        <p:spPr>
          <a:xfrm>
            <a:off x="136478" y="982177"/>
            <a:ext cx="8911988" cy="4893647"/>
          </a:xfrm>
          <a:prstGeom prst="rect">
            <a:avLst/>
          </a:prstGeom>
        </p:spPr>
        <p:txBody>
          <a:bodyPr wrap="square">
            <a:spAutoFit/>
          </a:bodyPr>
          <a:lstStyle/>
          <a:p>
            <a:pPr marL="342900" indent="-342900">
              <a:buFont typeface="Wingdings" panose="05000000000000000000" pitchFamily="2" charset="2"/>
              <a:buChar char=""/>
            </a:pPr>
            <a:r>
              <a:rPr lang="de-DE" dirty="0" smtClean="0"/>
              <a:t>Vakuumeinbruch </a:t>
            </a:r>
            <a:r>
              <a:rPr lang="de-DE" dirty="0"/>
              <a:t>wird </a:t>
            </a:r>
            <a:r>
              <a:rPr lang="de-DE" dirty="0" smtClean="0"/>
              <a:t>vom </a:t>
            </a:r>
            <a:r>
              <a:rPr lang="de-DE" dirty="0"/>
              <a:t>Schnellschlusssensor P detektiert. </a:t>
            </a:r>
            <a:endParaRPr lang="de-DE" dirty="0" smtClean="0"/>
          </a:p>
          <a:p>
            <a:pPr marL="342900" indent="-342900">
              <a:buFont typeface="Wingdings" panose="05000000000000000000" pitchFamily="2" charset="2"/>
              <a:buChar char=""/>
            </a:pPr>
            <a:r>
              <a:rPr lang="de-DE" dirty="0" smtClean="0"/>
              <a:t>Signal an </a:t>
            </a:r>
            <a:r>
              <a:rPr lang="de-DE" dirty="0"/>
              <a:t>den Interlockeinschub </a:t>
            </a:r>
            <a:r>
              <a:rPr lang="de-DE" dirty="0" smtClean="0"/>
              <a:t>oder </a:t>
            </a:r>
            <a:r>
              <a:rPr lang="de-DE" dirty="0" err="1" smtClean="0"/>
              <a:t>Schnellschlußkontroller</a:t>
            </a:r>
            <a:endParaRPr lang="de-DE" dirty="0" smtClean="0"/>
          </a:p>
          <a:p>
            <a:pPr marL="342900" indent="-342900">
              <a:buFont typeface="Wingdings" panose="05000000000000000000" pitchFamily="2" charset="2"/>
              <a:buChar char=""/>
            </a:pPr>
            <a:r>
              <a:rPr lang="de-DE" dirty="0" smtClean="0"/>
              <a:t>Interlocksignal an </a:t>
            </a:r>
            <a:r>
              <a:rPr lang="de-DE" dirty="0"/>
              <a:t>die </a:t>
            </a:r>
            <a:r>
              <a:rPr lang="de-DE" dirty="0" smtClean="0"/>
              <a:t>VS-Geräte</a:t>
            </a:r>
          </a:p>
          <a:p>
            <a:pPr marL="342900" indent="-342900">
              <a:buFont typeface="Wingdings" panose="05000000000000000000" pitchFamily="2" charset="2"/>
              <a:buChar char=""/>
            </a:pPr>
            <a:r>
              <a:rPr lang="de-DE" dirty="0" smtClean="0"/>
              <a:t>Schließbefehl an Ventil </a:t>
            </a:r>
          </a:p>
          <a:p>
            <a:pPr marL="342900" indent="-342900">
              <a:buFont typeface="Wingdings" panose="05000000000000000000" pitchFamily="2" charset="2"/>
              <a:buChar char=""/>
            </a:pPr>
            <a:endParaRPr lang="de-DE" dirty="0" smtClean="0"/>
          </a:p>
          <a:p>
            <a:pPr marL="342900" indent="-342900">
              <a:buFont typeface="Wingdings" panose="05000000000000000000" pitchFamily="2" charset="2"/>
              <a:buChar char=""/>
            </a:pPr>
            <a:r>
              <a:rPr lang="de-DE" dirty="0" smtClean="0"/>
              <a:t>Signalverarbeitungs</a:t>
            </a:r>
            <a:r>
              <a:rPr lang="de-DE" dirty="0" smtClean="0"/>
              <a:t>- und </a:t>
            </a:r>
            <a:r>
              <a:rPr lang="de-DE" dirty="0" smtClean="0"/>
              <a:t> Laufzeit etwa 15- 45ms</a:t>
            </a:r>
          </a:p>
          <a:p>
            <a:pPr marL="342900" indent="-342900">
              <a:buFont typeface="Wingdings" panose="05000000000000000000" pitchFamily="2" charset="2"/>
              <a:buChar char=""/>
            </a:pPr>
            <a:r>
              <a:rPr lang="de-DE" dirty="0" smtClean="0"/>
              <a:t>In </a:t>
            </a:r>
            <a:r>
              <a:rPr lang="de-DE" dirty="0" smtClean="0"/>
              <a:t>dieser Zeit legt die Druckwelle etwa 15m </a:t>
            </a:r>
            <a:r>
              <a:rPr lang="de-DE" dirty="0" smtClean="0"/>
              <a:t>zurück </a:t>
            </a:r>
          </a:p>
          <a:p>
            <a:pPr marL="342900" indent="-342900">
              <a:buFont typeface="Wingdings" panose="05000000000000000000" pitchFamily="2" charset="2"/>
              <a:buChar char=""/>
            </a:pPr>
            <a:r>
              <a:rPr lang="de-DE" dirty="0" smtClean="0"/>
              <a:t>Daher </a:t>
            </a:r>
            <a:r>
              <a:rPr lang="de-DE" dirty="0" smtClean="0"/>
              <a:t>muss der Abstand zwischen Sensor und SSV mindestens </a:t>
            </a:r>
            <a:r>
              <a:rPr lang="de-DE" dirty="0" smtClean="0"/>
              <a:t>10-15m </a:t>
            </a:r>
            <a:r>
              <a:rPr lang="de-DE" dirty="0" smtClean="0"/>
              <a:t>betragen.</a:t>
            </a:r>
          </a:p>
          <a:p>
            <a:endParaRPr lang="de-DE" dirty="0" smtClean="0"/>
          </a:p>
          <a:p>
            <a:endParaRPr lang="de-DE" dirty="0" smtClean="0"/>
          </a:p>
          <a:p>
            <a:pPr algn="ctr"/>
            <a:r>
              <a:rPr lang="de-DE" dirty="0" smtClean="0">
                <a:solidFill>
                  <a:srgbClr val="FF0000"/>
                </a:solidFill>
              </a:rPr>
              <a:t>Löst ein Sensor aus, werden ALLE Schnellschlussventile geschlossen!</a:t>
            </a:r>
            <a:endParaRPr lang="de-DE" dirty="0">
              <a:solidFill>
                <a:srgbClr val="FF0000"/>
              </a:solidFill>
            </a:endParaRPr>
          </a:p>
        </p:txBody>
      </p:sp>
      <p:sp>
        <p:nvSpPr>
          <p:cNvPr id="7" name="Rectangle 6"/>
          <p:cNvSpPr>
            <a:spLocks noChangeArrowheads="1"/>
          </p:cNvSpPr>
          <p:nvPr/>
        </p:nvSpPr>
        <p:spPr bwMode="auto">
          <a:xfrm>
            <a:off x="988898" y="0"/>
            <a:ext cx="60660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8. Vakuumsteuerung</a:t>
            </a:r>
            <a:endParaRPr lang="en-US" altLang="de-DE" b="1" dirty="0"/>
          </a:p>
          <a:p>
            <a:pPr algn="ctr"/>
            <a:r>
              <a:rPr lang="de-DE" altLang="de-DE" b="1" dirty="0" smtClean="0">
                <a:solidFill>
                  <a:srgbClr val="FF3300"/>
                </a:solidFill>
              </a:rPr>
              <a:t>Funktionsweise Schnellschlusssystem</a:t>
            </a:r>
            <a:endParaRPr lang="de-DE" altLang="de-DE" b="1" dirty="0">
              <a:solidFill>
                <a:srgbClr val="FF3300"/>
              </a:solidFill>
            </a:endParaRPr>
          </a:p>
        </p:txBody>
      </p:sp>
    </p:spTree>
    <p:extLst>
      <p:ext uri="{BB962C8B-B14F-4D97-AF65-F5344CB8AC3E}">
        <p14:creationId xmlns:p14="http://schemas.microsoft.com/office/powerpoint/2010/main" val="3079616321"/>
      </p:ext>
    </p:extLst>
  </p:cSld>
  <p:clrMapOvr>
    <a:masterClrMapping/>
  </p:clrMapOvr>
  <p:transition spd="slow"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53</a:t>
            </a:fld>
            <a:endParaRPr lang="en-US" altLang="de-DE"/>
          </a:p>
        </p:txBody>
      </p:sp>
      <p:sp>
        <p:nvSpPr>
          <p:cNvPr id="6" name="Rectangle 6"/>
          <p:cNvSpPr>
            <a:spLocks noChangeArrowheads="1"/>
          </p:cNvSpPr>
          <p:nvPr/>
        </p:nvSpPr>
        <p:spPr bwMode="auto">
          <a:xfrm>
            <a:off x="517129" y="0"/>
            <a:ext cx="6781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a:t>
            </a:r>
            <a:r>
              <a:rPr lang="de-DE" altLang="de-DE" b="1" dirty="0"/>
              <a:t>s</a:t>
            </a:r>
            <a:r>
              <a:rPr lang="de-DE" altLang="de-DE" b="1" dirty="0" smtClean="0"/>
              <a:t>teuerung </a:t>
            </a:r>
          </a:p>
          <a:p>
            <a:pPr algn="ctr"/>
            <a:r>
              <a:rPr lang="de-DE" altLang="de-DE" b="1" dirty="0" smtClean="0">
                <a:solidFill>
                  <a:srgbClr val="FF3300"/>
                </a:solidFill>
              </a:rPr>
              <a:t>Funktionsweise Schnellschlussventile (SSV) </a:t>
            </a:r>
            <a:endParaRPr lang="de-DE" altLang="de-DE" b="1" dirty="0">
              <a:solidFill>
                <a:srgbClr val="FF3300"/>
              </a:solidFill>
            </a:endParaRP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8" y="1669120"/>
            <a:ext cx="6613864" cy="438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6153649" y="969784"/>
            <a:ext cx="3203423" cy="3970318"/>
          </a:xfrm>
          <a:prstGeom prst="rect">
            <a:avLst/>
          </a:prstGeom>
        </p:spPr>
        <p:txBody>
          <a:bodyPr wrap="square">
            <a:spAutoFit/>
          </a:bodyPr>
          <a:lstStyle/>
          <a:p>
            <a:r>
              <a:rPr lang="de-DE" sz="1800" u="sng" dirty="0" smtClean="0">
                <a:solidFill>
                  <a:srgbClr val="FF0000"/>
                </a:solidFill>
              </a:rPr>
              <a:t>Funktionsweise:</a:t>
            </a:r>
          </a:p>
          <a:p>
            <a:pPr marL="342900" indent="-342900">
              <a:buFont typeface="+mj-lt"/>
              <a:buAutoNum type="arabicPeriod"/>
            </a:pPr>
            <a:r>
              <a:rPr lang="de-DE" sz="1800" dirty="0" smtClean="0">
                <a:solidFill>
                  <a:srgbClr val="FF0000"/>
                </a:solidFill>
              </a:rPr>
              <a:t>Schließbefehl an die Steuerung</a:t>
            </a:r>
          </a:p>
          <a:p>
            <a:pPr marL="342900" indent="-342900">
              <a:buFont typeface="+mj-lt"/>
              <a:buAutoNum type="arabicPeriod"/>
            </a:pPr>
            <a:r>
              <a:rPr lang="de-DE" sz="1800" dirty="0" smtClean="0">
                <a:solidFill>
                  <a:srgbClr val="FF0000"/>
                </a:solidFill>
              </a:rPr>
              <a:t>Elektrischer </a:t>
            </a:r>
            <a:r>
              <a:rPr lang="de-DE" sz="1800" dirty="0" smtClean="0">
                <a:solidFill>
                  <a:srgbClr val="FF0000"/>
                </a:solidFill>
              </a:rPr>
              <a:t>Impuls an Magnetventil</a:t>
            </a:r>
          </a:p>
          <a:p>
            <a:pPr marL="342900" indent="-342900">
              <a:buFont typeface="+mj-lt"/>
              <a:buAutoNum type="arabicPeriod"/>
            </a:pPr>
            <a:r>
              <a:rPr lang="de-DE" sz="1800" dirty="0" smtClean="0">
                <a:solidFill>
                  <a:srgbClr val="FF0000"/>
                </a:solidFill>
              </a:rPr>
              <a:t>Entlüften des Pressluftzylinders (oder Auslösen einer Klinke)</a:t>
            </a:r>
          </a:p>
          <a:p>
            <a:pPr marL="342900" indent="-342900">
              <a:buFont typeface="+mj-lt"/>
              <a:buAutoNum type="arabicPeriod"/>
            </a:pPr>
            <a:r>
              <a:rPr lang="de-DE" sz="1800" dirty="0" smtClean="0">
                <a:solidFill>
                  <a:srgbClr val="FF0000"/>
                </a:solidFill>
              </a:rPr>
              <a:t>Schlagartige Entspannung der Pressluftfeder beschleunigt Antriebsstange mit Teller in die Schließstellung</a:t>
            </a:r>
            <a:endParaRPr lang="de-DE" sz="1800" dirty="0">
              <a:solidFill>
                <a:srgbClr val="FF0000"/>
              </a:solidFill>
            </a:endParaRPr>
          </a:p>
        </p:txBody>
      </p:sp>
    </p:spTree>
    <p:extLst>
      <p:ext uri="{BB962C8B-B14F-4D97-AF65-F5344CB8AC3E}">
        <p14:creationId xmlns:p14="http://schemas.microsoft.com/office/powerpoint/2010/main" val="4237616017"/>
      </p:ext>
    </p:extLst>
  </p:cSld>
  <p:clrMapOvr>
    <a:masterClrMapping/>
  </p:clrMapOvr>
  <p:transition spd="slow"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54</a:t>
            </a:fld>
            <a:endParaRPr lang="en-US" altLang="de-DE"/>
          </a:p>
        </p:txBody>
      </p:sp>
      <p:cxnSp>
        <p:nvCxnSpPr>
          <p:cNvPr id="7" name="Gerade Verbindung mit Pfeil 6"/>
          <p:cNvCxnSpPr/>
          <p:nvPr/>
        </p:nvCxnSpPr>
        <p:spPr bwMode="auto">
          <a:xfrm>
            <a:off x="330601" y="2888017"/>
            <a:ext cx="958788" cy="0"/>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Gerade Verbindung mit Pfeil 8"/>
          <p:cNvCxnSpPr/>
          <p:nvPr/>
        </p:nvCxnSpPr>
        <p:spPr bwMode="auto">
          <a:xfrm>
            <a:off x="1289389" y="2888017"/>
            <a:ext cx="6933460" cy="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p:cNvCxnSpPr/>
          <p:nvPr/>
        </p:nvCxnSpPr>
        <p:spPr bwMode="auto">
          <a:xfrm>
            <a:off x="6649352" y="4516516"/>
            <a:ext cx="1573497" cy="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p:cNvGrpSpPr>
            <a:grpSpLocks noChangeAspect="1"/>
          </p:cNvGrpSpPr>
          <p:nvPr/>
        </p:nvGrpSpPr>
        <p:grpSpPr>
          <a:xfrm>
            <a:off x="1377063" y="2787312"/>
            <a:ext cx="366202" cy="201409"/>
            <a:chOff x="1398234" y="2161712"/>
            <a:chExt cx="532661" cy="292963"/>
          </a:xfrm>
        </p:grpSpPr>
        <p:sp>
          <p:nvSpPr>
            <p:cNvPr id="18" name="Gleichschenkliges Dreieck 17"/>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0" name="Gleichschenkliges Dreieck 19"/>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3" name="Gruppieren 22"/>
          <p:cNvGrpSpPr>
            <a:grpSpLocks noChangeAspect="1"/>
          </p:cNvGrpSpPr>
          <p:nvPr/>
        </p:nvGrpSpPr>
        <p:grpSpPr>
          <a:xfrm>
            <a:off x="2275187" y="2788793"/>
            <a:ext cx="366202" cy="201409"/>
            <a:chOff x="1398234" y="2161712"/>
            <a:chExt cx="532661" cy="292963"/>
          </a:xfrm>
          <a:solidFill>
            <a:srgbClr val="00B050"/>
          </a:solidFill>
        </p:grpSpPr>
        <p:sp>
          <p:nvSpPr>
            <p:cNvPr id="24" name="Gleichschenkliges Dreieck 23"/>
            <p:cNvSpPr/>
            <p:nvPr/>
          </p:nvSpPr>
          <p:spPr bwMode="auto">
            <a:xfrm rot="5400000">
              <a:off x="1384917"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 name="Gleichschenkliges Dreieck 24"/>
            <p:cNvSpPr/>
            <p:nvPr/>
          </p:nvSpPr>
          <p:spPr bwMode="auto">
            <a:xfrm rot="16200000">
              <a:off x="1651248" y="2175029"/>
              <a:ext cx="292963" cy="266330"/>
            </a:xfrm>
            <a:prstGeom prst="triangle">
              <a:avLst/>
            </a:prstGeom>
            <a:grp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6" name="Gruppieren 25"/>
          <p:cNvGrpSpPr>
            <a:grpSpLocks noChangeAspect="1"/>
          </p:cNvGrpSpPr>
          <p:nvPr/>
        </p:nvGrpSpPr>
        <p:grpSpPr>
          <a:xfrm>
            <a:off x="4650617" y="2787312"/>
            <a:ext cx="366202" cy="201409"/>
            <a:chOff x="1398234" y="2161712"/>
            <a:chExt cx="532661" cy="292963"/>
          </a:xfrm>
        </p:grpSpPr>
        <p:sp>
          <p:nvSpPr>
            <p:cNvPr id="27" name="Gleichschenkliges Dreieck 26"/>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8" name="Gleichschenkliges Dreieck 27"/>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29" name="Gruppieren 28"/>
          <p:cNvGrpSpPr>
            <a:grpSpLocks noChangeAspect="1"/>
          </p:cNvGrpSpPr>
          <p:nvPr/>
        </p:nvGrpSpPr>
        <p:grpSpPr>
          <a:xfrm>
            <a:off x="6959822" y="2787312"/>
            <a:ext cx="366202" cy="201409"/>
            <a:chOff x="1398234" y="2161712"/>
            <a:chExt cx="532661" cy="292963"/>
          </a:xfrm>
        </p:grpSpPr>
        <p:sp>
          <p:nvSpPr>
            <p:cNvPr id="30" name="Gleichschenkliges Dreieck 29"/>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1" name="Gleichschenkliges Dreieck 30"/>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35" name="Gruppieren 34"/>
          <p:cNvGrpSpPr>
            <a:grpSpLocks noChangeAspect="1"/>
          </p:cNvGrpSpPr>
          <p:nvPr/>
        </p:nvGrpSpPr>
        <p:grpSpPr>
          <a:xfrm rot="1800000">
            <a:off x="4260092" y="3178857"/>
            <a:ext cx="366202" cy="201409"/>
            <a:chOff x="1398234" y="2161712"/>
            <a:chExt cx="532661" cy="292963"/>
          </a:xfrm>
        </p:grpSpPr>
        <p:sp>
          <p:nvSpPr>
            <p:cNvPr id="36" name="Gleichschenkliges Dreieck 35"/>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7" name="Gleichschenkliges Dreieck 36"/>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cxnSp>
        <p:nvCxnSpPr>
          <p:cNvPr id="38" name="Gerade Verbindung mit Pfeil 37"/>
          <p:cNvCxnSpPr/>
          <p:nvPr/>
        </p:nvCxnSpPr>
        <p:spPr bwMode="auto">
          <a:xfrm>
            <a:off x="3764981" y="2889498"/>
            <a:ext cx="3921694" cy="2225427"/>
          </a:xfrm>
          <a:prstGeom prst="straightConnector1">
            <a:avLst/>
          </a:prstGeom>
          <a:solidFill>
            <a:schemeClr val="accent1"/>
          </a:solidFill>
          <a:ln w="254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a:grpSpLocks noChangeAspect="1"/>
          </p:cNvGrpSpPr>
          <p:nvPr/>
        </p:nvGrpSpPr>
        <p:grpSpPr>
          <a:xfrm rot="1800000">
            <a:off x="6993268" y="4731431"/>
            <a:ext cx="366202" cy="201409"/>
            <a:chOff x="1398234" y="2161712"/>
            <a:chExt cx="532661" cy="292963"/>
          </a:xfrm>
        </p:grpSpPr>
        <p:sp>
          <p:nvSpPr>
            <p:cNvPr id="41" name="Gleichschenkliges Dreieck 40"/>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2" name="Gleichschenkliges Dreieck 41"/>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43" name="Gruppieren 42"/>
          <p:cNvGrpSpPr>
            <a:grpSpLocks noChangeAspect="1"/>
          </p:cNvGrpSpPr>
          <p:nvPr/>
        </p:nvGrpSpPr>
        <p:grpSpPr>
          <a:xfrm>
            <a:off x="7336392" y="4415811"/>
            <a:ext cx="366202" cy="201409"/>
            <a:chOff x="1398234" y="2161712"/>
            <a:chExt cx="532661" cy="292963"/>
          </a:xfrm>
        </p:grpSpPr>
        <p:sp>
          <p:nvSpPr>
            <p:cNvPr id="44" name="Gleichschenkliges Dreieck 43"/>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5" name="Gleichschenkliges Dreieck 44"/>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cxnSp>
        <p:nvCxnSpPr>
          <p:cNvPr id="46" name="Gerade Verbindung mit Pfeil 45"/>
          <p:cNvCxnSpPr/>
          <p:nvPr/>
        </p:nvCxnSpPr>
        <p:spPr bwMode="auto">
          <a:xfrm rot="-1800000">
            <a:off x="3517713" y="1949767"/>
            <a:ext cx="3725096" cy="9064"/>
          </a:xfrm>
          <a:prstGeom prst="straightConnector1">
            <a:avLst/>
          </a:prstGeom>
          <a:solidFill>
            <a:schemeClr val="accent1"/>
          </a:solidFill>
          <a:ln w="254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8" name="Gruppieren 47"/>
          <p:cNvGrpSpPr>
            <a:grpSpLocks noChangeAspect="1"/>
          </p:cNvGrpSpPr>
          <p:nvPr/>
        </p:nvGrpSpPr>
        <p:grpSpPr>
          <a:xfrm rot="-1800000">
            <a:off x="4418662" y="2303017"/>
            <a:ext cx="366202" cy="201409"/>
            <a:chOff x="1398234" y="2161712"/>
            <a:chExt cx="532661" cy="292963"/>
          </a:xfrm>
        </p:grpSpPr>
        <p:sp>
          <p:nvSpPr>
            <p:cNvPr id="49" name="Gleichschenkliges Dreieck 48"/>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50" name="Gleichschenkliges Dreieck 49"/>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52" name="Gruppieren 51"/>
          <p:cNvGrpSpPr>
            <a:grpSpLocks noChangeAspect="1"/>
          </p:cNvGrpSpPr>
          <p:nvPr/>
        </p:nvGrpSpPr>
        <p:grpSpPr>
          <a:xfrm rot="-1800000">
            <a:off x="6257330" y="1245742"/>
            <a:ext cx="366202" cy="201409"/>
            <a:chOff x="1398234" y="2161712"/>
            <a:chExt cx="532661" cy="292963"/>
          </a:xfrm>
        </p:grpSpPr>
        <p:sp>
          <p:nvSpPr>
            <p:cNvPr id="53" name="Gleichschenkliges Dreieck 52"/>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54" name="Gleichschenkliges Dreieck 53"/>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cxnSp>
        <p:nvCxnSpPr>
          <p:cNvPr id="55" name="Gerade Verbindung mit Pfeil 54"/>
          <p:cNvCxnSpPr/>
          <p:nvPr/>
        </p:nvCxnSpPr>
        <p:spPr bwMode="auto">
          <a:xfrm flipV="1">
            <a:off x="5975607" y="4151054"/>
            <a:ext cx="0" cy="1116271"/>
          </a:xfrm>
          <a:prstGeom prst="straightConnector1">
            <a:avLst/>
          </a:prstGeom>
          <a:solidFill>
            <a:schemeClr val="accent1"/>
          </a:solidFill>
          <a:ln w="254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7" name="Gruppieren 56"/>
          <p:cNvGrpSpPr>
            <a:grpSpLocks noChangeAspect="1"/>
          </p:cNvGrpSpPr>
          <p:nvPr/>
        </p:nvGrpSpPr>
        <p:grpSpPr>
          <a:xfrm rot="5400000">
            <a:off x="5792505" y="4713217"/>
            <a:ext cx="366202" cy="201409"/>
            <a:chOff x="1398234" y="2161712"/>
            <a:chExt cx="532661" cy="292963"/>
          </a:xfrm>
        </p:grpSpPr>
        <p:sp>
          <p:nvSpPr>
            <p:cNvPr id="58" name="Gleichschenkliges Dreieck 57"/>
            <p:cNvSpPr/>
            <p:nvPr/>
          </p:nvSpPr>
          <p:spPr bwMode="auto">
            <a:xfrm rot="5400000">
              <a:off x="1384917"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59" name="Gleichschenkliges Dreieck 58"/>
            <p:cNvSpPr/>
            <p:nvPr/>
          </p:nvSpPr>
          <p:spPr bwMode="auto">
            <a:xfrm rot="16200000">
              <a:off x="1651248" y="2175029"/>
              <a:ext cx="292963" cy="266330"/>
            </a:xfrm>
            <a:prstGeom prst="triangl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nvGrpSpPr>
          <p:cNvPr id="77837" name="Gruppieren 77836"/>
          <p:cNvGrpSpPr/>
          <p:nvPr/>
        </p:nvGrpSpPr>
        <p:grpSpPr>
          <a:xfrm>
            <a:off x="5796841" y="2270733"/>
            <a:ext cx="357528" cy="603967"/>
            <a:chOff x="5634916" y="3013683"/>
            <a:chExt cx="357528" cy="603967"/>
          </a:xfrm>
        </p:grpSpPr>
        <p:grpSp>
          <p:nvGrpSpPr>
            <p:cNvPr id="77833" name="Gruppieren 77832"/>
            <p:cNvGrpSpPr/>
            <p:nvPr/>
          </p:nvGrpSpPr>
          <p:grpSpPr>
            <a:xfrm>
              <a:off x="5634916" y="3013683"/>
              <a:ext cx="357528" cy="357528"/>
              <a:chOff x="1306687" y="1910633"/>
              <a:chExt cx="357528" cy="357528"/>
            </a:xfrm>
          </p:grpSpPr>
          <p:sp>
            <p:nvSpPr>
              <p:cNvPr id="56" name="Ellipse 55"/>
              <p:cNvSpPr/>
              <p:nvPr/>
            </p:nvSpPr>
            <p:spPr bwMode="auto">
              <a:xfrm>
                <a:off x="1306687" y="1910633"/>
                <a:ext cx="357528" cy="357528"/>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61" name="Gerade Verbindung 60"/>
              <p:cNvCxnSpPr/>
              <p:nvPr/>
            </p:nvCxnSpPr>
            <p:spPr bwMode="auto">
              <a:xfrm>
                <a:off x="1398238" y="2002184"/>
                <a:ext cx="87213" cy="217141"/>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824" name="Gerade Verbindung 77823"/>
              <p:cNvCxnSpPr/>
              <p:nvPr/>
            </p:nvCxnSpPr>
            <p:spPr bwMode="auto">
              <a:xfrm flipV="1">
                <a:off x="1485451" y="2002185"/>
                <a:ext cx="95889" cy="21714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828" name="Gerade Verbindung 77827"/>
              <p:cNvCxnSpPr/>
              <p:nvPr/>
            </p:nvCxnSpPr>
            <p:spPr bwMode="auto">
              <a:xfrm>
                <a:off x="1359046" y="2043621"/>
                <a:ext cx="252810" cy="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7835" name="Gerade Verbindung 77834"/>
            <p:cNvCxnSpPr>
              <a:stCxn id="56" idx="4"/>
            </p:cNvCxnSpPr>
            <p:nvPr/>
          </p:nvCxnSpPr>
          <p:spPr bwMode="auto">
            <a:xfrm>
              <a:off x="5813680" y="3371211"/>
              <a:ext cx="0" cy="246439"/>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836" name="Gruppieren 77835"/>
          <p:cNvGrpSpPr/>
          <p:nvPr/>
        </p:nvGrpSpPr>
        <p:grpSpPr>
          <a:xfrm rot="-1800000">
            <a:off x="5026118" y="1392504"/>
            <a:ext cx="357528" cy="603967"/>
            <a:chOff x="1938835" y="1385557"/>
            <a:chExt cx="357528" cy="603967"/>
          </a:xfrm>
        </p:grpSpPr>
        <p:grpSp>
          <p:nvGrpSpPr>
            <p:cNvPr id="76" name="Gruppieren 75"/>
            <p:cNvGrpSpPr/>
            <p:nvPr/>
          </p:nvGrpSpPr>
          <p:grpSpPr>
            <a:xfrm>
              <a:off x="1938835" y="1385557"/>
              <a:ext cx="357528" cy="357528"/>
              <a:chOff x="1306687" y="1910633"/>
              <a:chExt cx="357528" cy="357528"/>
            </a:xfrm>
          </p:grpSpPr>
          <p:sp>
            <p:nvSpPr>
              <p:cNvPr id="77" name="Ellipse 76"/>
              <p:cNvSpPr/>
              <p:nvPr/>
            </p:nvSpPr>
            <p:spPr bwMode="auto">
              <a:xfrm>
                <a:off x="1306687" y="1910633"/>
                <a:ext cx="357528" cy="357528"/>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78" name="Gerade Verbindung 77"/>
              <p:cNvCxnSpPr/>
              <p:nvPr/>
            </p:nvCxnSpPr>
            <p:spPr bwMode="auto">
              <a:xfrm>
                <a:off x="1398238" y="2002184"/>
                <a:ext cx="87213" cy="217141"/>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 Verbindung 78"/>
              <p:cNvCxnSpPr/>
              <p:nvPr/>
            </p:nvCxnSpPr>
            <p:spPr bwMode="auto">
              <a:xfrm flipV="1">
                <a:off x="1485451" y="2002185"/>
                <a:ext cx="95889" cy="21714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79"/>
              <p:cNvCxnSpPr/>
              <p:nvPr/>
            </p:nvCxnSpPr>
            <p:spPr bwMode="auto">
              <a:xfrm>
                <a:off x="1359046" y="2043621"/>
                <a:ext cx="252810" cy="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1" name="Gerade Verbindung 80"/>
            <p:cNvCxnSpPr>
              <a:stCxn id="77" idx="4"/>
            </p:cNvCxnSpPr>
            <p:nvPr/>
          </p:nvCxnSpPr>
          <p:spPr bwMode="auto">
            <a:xfrm>
              <a:off x="2117599" y="1743085"/>
              <a:ext cx="0" cy="246439"/>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uppieren 89"/>
          <p:cNvGrpSpPr/>
          <p:nvPr/>
        </p:nvGrpSpPr>
        <p:grpSpPr>
          <a:xfrm rot="1800000">
            <a:off x="5614696" y="3383835"/>
            <a:ext cx="357528" cy="603967"/>
            <a:chOff x="5634916" y="3013683"/>
            <a:chExt cx="357528" cy="603967"/>
          </a:xfrm>
        </p:grpSpPr>
        <p:grpSp>
          <p:nvGrpSpPr>
            <p:cNvPr id="91" name="Gruppieren 90"/>
            <p:cNvGrpSpPr/>
            <p:nvPr/>
          </p:nvGrpSpPr>
          <p:grpSpPr>
            <a:xfrm>
              <a:off x="5634916" y="3013683"/>
              <a:ext cx="357528" cy="357528"/>
              <a:chOff x="1306687" y="1910633"/>
              <a:chExt cx="357528" cy="357528"/>
            </a:xfrm>
          </p:grpSpPr>
          <p:sp>
            <p:nvSpPr>
              <p:cNvPr id="93" name="Ellipse 92"/>
              <p:cNvSpPr/>
              <p:nvPr/>
            </p:nvSpPr>
            <p:spPr bwMode="auto">
              <a:xfrm>
                <a:off x="1306687" y="1910633"/>
                <a:ext cx="357528" cy="357528"/>
              </a:xfrm>
              <a:prstGeom prst="ellipse">
                <a:avLst/>
              </a:prstGeom>
              <a:noFill/>
              <a:ln w="158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94" name="Gerade Verbindung 93"/>
              <p:cNvCxnSpPr/>
              <p:nvPr/>
            </p:nvCxnSpPr>
            <p:spPr bwMode="auto">
              <a:xfrm>
                <a:off x="1398238" y="2002184"/>
                <a:ext cx="87213" cy="217141"/>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94"/>
              <p:cNvCxnSpPr/>
              <p:nvPr/>
            </p:nvCxnSpPr>
            <p:spPr bwMode="auto">
              <a:xfrm flipV="1">
                <a:off x="1485451" y="2002185"/>
                <a:ext cx="95889" cy="21714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95"/>
              <p:cNvCxnSpPr/>
              <p:nvPr/>
            </p:nvCxnSpPr>
            <p:spPr bwMode="auto">
              <a:xfrm>
                <a:off x="1359046" y="2043621"/>
                <a:ext cx="252810" cy="0"/>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 name="Gerade Verbindung 91"/>
            <p:cNvCxnSpPr>
              <a:stCxn id="93" idx="4"/>
            </p:cNvCxnSpPr>
            <p:nvPr/>
          </p:nvCxnSpPr>
          <p:spPr bwMode="auto">
            <a:xfrm>
              <a:off x="5813680" y="3371211"/>
              <a:ext cx="0" cy="246439"/>
            </a:xfrm>
            <a:prstGeom prst="line">
              <a:avLst/>
            </a:prstGeom>
            <a:solidFill>
              <a:schemeClr val="accent1"/>
            </a:solidFill>
            <a:ln w="158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7838" name="Textfeld 77837"/>
          <p:cNvSpPr txBox="1"/>
          <p:nvPr/>
        </p:nvSpPr>
        <p:spPr>
          <a:xfrm>
            <a:off x="4523320" y="1077628"/>
            <a:ext cx="1059906" cy="338554"/>
          </a:xfrm>
          <a:prstGeom prst="rect">
            <a:avLst/>
          </a:prstGeom>
          <a:noFill/>
        </p:spPr>
        <p:txBody>
          <a:bodyPr wrap="none" rtlCol="0">
            <a:spAutoFit/>
          </a:bodyPr>
          <a:lstStyle/>
          <a:p>
            <a:r>
              <a:rPr lang="de-DE" sz="1600" dirty="0" smtClean="0">
                <a:solidFill>
                  <a:srgbClr val="FF0000"/>
                </a:solidFill>
              </a:rPr>
              <a:t>ZA-VVSS</a:t>
            </a:r>
            <a:endParaRPr lang="de-DE" sz="1600" dirty="0">
              <a:solidFill>
                <a:srgbClr val="FF0000"/>
              </a:solidFill>
            </a:endParaRPr>
          </a:p>
        </p:txBody>
      </p:sp>
      <p:sp>
        <p:nvSpPr>
          <p:cNvPr id="98" name="Textfeld 97"/>
          <p:cNvSpPr txBox="1"/>
          <p:nvPr/>
        </p:nvSpPr>
        <p:spPr>
          <a:xfrm>
            <a:off x="5391371" y="3124951"/>
            <a:ext cx="1071127" cy="338554"/>
          </a:xfrm>
          <a:prstGeom prst="rect">
            <a:avLst/>
          </a:prstGeom>
          <a:noFill/>
        </p:spPr>
        <p:txBody>
          <a:bodyPr wrap="none" rtlCol="0">
            <a:spAutoFit/>
          </a:bodyPr>
          <a:lstStyle/>
          <a:p>
            <a:r>
              <a:rPr lang="de-DE" sz="1600" dirty="0" smtClean="0">
                <a:solidFill>
                  <a:srgbClr val="FF0000"/>
                </a:solidFill>
              </a:rPr>
              <a:t>XA-VVSS</a:t>
            </a:r>
            <a:endParaRPr lang="de-DE" sz="1600" dirty="0">
              <a:solidFill>
                <a:srgbClr val="FF0000"/>
              </a:solidFill>
            </a:endParaRPr>
          </a:p>
        </p:txBody>
      </p:sp>
      <p:sp>
        <p:nvSpPr>
          <p:cNvPr id="99" name="Textfeld 98"/>
          <p:cNvSpPr txBox="1"/>
          <p:nvPr/>
        </p:nvSpPr>
        <p:spPr>
          <a:xfrm>
            <a:off x="5651507" y="1930006"/>
            <a:ext cx="1048685" cy="338554"/>
          </a:xfrm>
          <a:prstGeom prst="rect">
            <a:avLst/>
          </a:prstGeom>
          <a:noFill/>
        </p:spPr>
        <p:txBody>
          <a:bodyPr wrap="none" rtlCol="0">
            <a:spAutoFit/>
          </a:bodyPr>
          <a:lstStyle/>
          <a:p>
            <a:r>
              <a:rPr lang="de-DE" sz="1600" dirty="0" smtClean="0">
                <a:solidFill>
                  <a:srgbClr val="FF0000"/>
                </a:solidFill>
              </a:rPr>
              <a:t>Y2-VVSS</a:t>
            </a:r>
            <a:endParaRPr lang="de-DE" sz="1600" dirty="0">
              <a:solidFill>
                <a:srgbClr val="FF0000"/>
              </a:solidFill>
            </a:endParaRPr>
          </a:p>
        </p:txBody>
      </p:sp>
      <p:sp>
        <p:nvSpPr>
          <p:cNvPr id="100" name="Textfeld 99"/>
          <p:cNvSpPr txBox="1"/>
          <p:nvPr/>
        </p:nvSpPr>
        <p:spPr>
          <a:xfrm>
            <a:off x="7046389" y="850452"/>
            <a:ext cx="923651" cy="338554"/>
          </a:xfrm>
          <a:prstGeom prst="rect">
            <a:avLst/>
          </a:prstGeom>
          <a:noFill/>
        </p:spPr>
        <p:txBody>
          <a:bodyPr wrap="none" rtlCol="0">
            <a:spAutoFit/>
          </a:bodyPr>
          <a:lstStyle/>
          <a:p>
            <a:r>
              <a:rPr lang="de-DE" sz="1600" dirty="0" smtClean="0"/>
              <a:t>Z-Zweig</a:t>
            </a:r>
            <a:endParaRPr lang="de-DE" sz="1600" dirty="0"/>
          </a:p>
        </p:txBody>
      </p:sp>
      <p:sp>
        <p:nvSpPr>
          <p:cNvPr id="101" name="Textfeld 100"/>
          <p:cNvSpPr txBox="1"/>
          <p:nvPr/>
        </p:nvSpPr>
        <p:spPr>
          <a:xfrm>
            <a:off x="8222849" y="2705423"/>
            <a:ext cx="923651" cy="338554"/>
          </a:xfrm>
          <a:prstGeom prst="rect">
            <a:avLst/>
          </a:prstGeom>
          <a:noFill/>
        </p:spPr>
        <p:txBody>
          <a:bodyPr wrap="none" rtlCol="0">
            <a:spAutoFit/>
          </a:bodyPr>
          <a:lstStyle/>
          <a:p>
            <a:r>
              <a:rPr lang="de-DE" sz="1600" dirty="0" smtClean="0"/>
              <a:t>Y-Zweig</a:t>
            </a:r>
            <a:endParaRPr lang="de-DE" sz="1600" dirty="0"/>
          </a:p>
        </p:txBody>
      </p:sp>
      <p:sp>
        <p:nvSpPr>
          <p:cNvPr id="102" name="Textfeld 101"/>
          <p:cNvSpPr txBox="1"/>
          <p:nvPr/>
        </p:nvSpPr>
        <p:spPr>
          <a:xfrm>
            <a:off x="8217238" y="4347239"/>
            <a:ext cx="934871" cy="338554"/>
          </a:xfrm>
          <a:prstGeom prst="rect">
            <a:avLst/>
          </a:prstGeom>
          <a:noFill/>
        </p:spPr>
        <p:txBody>
          <a:bodyPr wrap="none" rtlCol="0">
            <a:spAutoFit/>
          </a:bodyPr>
          <a:lstStyle/>
          <a:p>
            <a:r>
              <a:rPr lang="de-DE" sz="1600" dirty="0" smtClean="0"/>
              <a:t>X-Zweig</a:t>
            </a:r>
            <a:endParaRPr lang="de-DE" sz="1600" dirty="0"/>
          </a:p>
        </p:txBody>
      </p:sp>
      <p:sp>
        <p:nvSpPr>
          <p:cNvPr id="104" name="Textfeld 103"/>
          <p:cNvSpPr txBox="1"/>
          <p:nvPr/>
        </p:nvSpPr>
        <p:spPr>
          <a:xfrm rot="-1800000">
            <a:off x="5605993" y="1355933"/>
            <a:ext cx="445956" cy="338554"/>
          </a:xfrm>
          <a:prstGeom prst="rect">
            <a:avLst/>
          </a:prstGeom>
          <a:noFill/>
        </p:spPr>
        <p:txBody>
          <a:bodyPr wrap="none" rtlCol="0">
            <a:spAutoFit/>
          </a:bodyPr>
          <a:lstStyle/>
          <a:p>
            <a:r>
              <a:rPr lang="de-DE" sz="1600" dirty="0" smtClean="0"/>
              <a:t>ZA</a:t>
            </a:r>
            <a:endParaRPr lang="de-DE" sz="1600" dirty="0"/>
          </a:p>
        </p:txBody>
      </p:sp>
      <p:sp>
        <p:nvSpPr>
          <p:cNvPr id="105" name="Textfeld 104"/>
          <p:cNvSpPr txBox="1"/>
          <p:nvPr/>
        </p:nvSpPr>
        <p:spPr>
          <a:xfrm>
            <a:off x="6390079" y="4108834"/>
            <a:ext cx="457176" cy="338554"/>
          </a:xfrm>
          <a:prstGeom prst="rect">
            <a:avLst/>
          </a:prstGeom>
          <a:noFill/>
        </p:spPr>
        <p:txBody>
          <a:bodyPr wrap="none" rtlCol="0">
            <a:spAutoFit/>
          </a:bodyPr>
          <a:lstStyle/>
          <a:p>
            <a:r>
              <a:rPr lang="de-DE" sz="1600" dirty="0" smtClean="0"/>
              <a:t>XA</a:t>
            </a:r>
            <a:endParaRPr lang="de-DE" sz="1600" dirty="0"/>
          </a:p>
        </p:txBody>
      </p:sp>
      <p:sp>
        <p:nvSpPr>
          <p:cNvPr id="106" name="Textfeld 105"/>
          <p:cNvSpPr txBox="1"/>
          <p:nvPr/>
        </p:nvSpPr>
        <p:spPr>
          <a:xfrm>
            <a:off x="6338662" y="2549463"/>
            <a:ext cx="434734" cy="338554"/>
          </a:xfrm>
          <a:prstGeom prst="rect">
            <a:avLst/>
          </a:prstGeom>
          <a:noFill/>
        </p:spPr>
        <p:txBody>
          <a:bodyPr wrap="none" rtlCol="0">
            <a:spAutoFit/>
          </a:bodyPr>
          <a:lstStyle/>
          <a:p>
            <a:r>
              <a:rPr lang="de-DE" sz="1600" dirty="0" smtClean="0"/>
              <a:t>Y2</a:t>
            </a:r>
            <a:endParaRPr lang="de-DE" sz="1600" dirty="0"/>
          </a:p>
        </p:txBody>
      </p:sp>
      <p:sp>
        <p:nvSpPr>
          <p:cNvPr id="107" name="Textfeld 106"/>
          <p:cNvSpPr txBox="1"/>
          <p:nvPr/>
        </p:nvSpPr>
        <p:spPr>
          <a:xfrm>
            <a:off x="5750786" y="5268995"/>
            <a:ext cx="434734" cy="338554"/>
          </a:xfrm>
          <a:prstGeom prst="rect">
            <a:avLst/>
          </a:prstGeom>
          <a:noFill/>
        </p:spPr>
        <p:txBody>
          <a:bodyPr wrap="none" rtlCol="0">
            <a:spAutoFit/>
          </a:bodyPr>
          <a:lstStyle/>
          <a:p>
            <a:r>
              <a:rPr lang="de-DE" sz="1600" dirty="0" smtClean="0"/>
              <a:t>X2</a:t>
            </a:r>
            <a:endParaRPr lang="de-DE" sz="1600" dirty="0"/>
          </a:p>
        </p:txBody>
      </p:sp>
      <p:sp>
        <p:nvSpPr>
          <p:cNvPr id="108" name="Textfeld 107"/>
          <p:cNvSpPr txBox="1"/>
          <p:nvPr/>
        </p:nvSpPr>
        <p:spPr>
          <a:xfrm>
            <a:off x="7741452" y="4997023"/>
            <a:ext cx="434734" cy="338554"/>
          </a:xfrm>
          <a:prstGeom prst="rect">
            <a:avLst/>
          </a:prstGeom>
          <a:noFill/>
        </p:spPr>
        <p:txBody>
          <a:bodyPr wrap="none" rtlCol="0">
            <a:spAutoFit/>
          </a:bodyPr>
          <a:lstStyle/>
          <a:p>
            <a:r>
              <a:rPr lang="de-DE" sz="1600" dirty="0" smtClean="0"/>
              <a:t>X3</a:t>
            </a:r>
            <a:endParaRPr lang="de-DE" sz="1600" dirty="0"/>
          </a:p>
        </p:txBody>
      </p:sp>
      <p:sp>
        <p:nvSpPr>
          <p:cNvPr id="109" name="Textfeld 108"/>
          <p:cNvSpPr txBox="1"/>
          <p:nvPr/>
        </p:nvSpPr>
        <p:spPr>
          <a:xfrm>
            <a:off x="1058263" y="2450240"/>
            <a:ext cx="1003801" cy="338554"/>
          </a:xfrm>
          <a:prstGeom prst="rect">
            <a:avLst/>
          </a:prstGeom>
          <a:noFill/>
        </p:spPr>
        <p:txBody>
          <a:bodyPr wrap="none" rtlCol="0">
            <a:spAutoFit/>
          </a:bodyPr>
          <a:lstStyle/>
          <a:p>
            <a:r>
              <a:rPr lang="de-DE" sz="1600" dirty="0" smtClean="0"/>
              <a:t>T1-VVT1</a:t>
            </a:r>
            <a:endParaRPr lang="de-DE" sz="1600" dirty="0"/>
          </a:p>
        </p:txBody>
      </p:sp>
      <p:sp>
        <p:nvSpPr>
          <p:cNvPr id="110" name="Textfeld 109"/>
          <p:cNvSpPr txBox="1"/>
          <p:nvPr/>
        </p:nvSpPr>
        <p:spPr>
          <a:xfrm>
            <a:off x="3536393" y="2537816"/>
            <a:ext cx="423514" cy="338554"/>
          </a:xfrm>
          <a:prstGeom prst="rect">
            <a:avLst/>
          </a:prstGeom>
          <a:noFill/>
        </p:spPr>
        <p:txBody>
          <a:bodyPr wrap="none" rtlCol="0">
            <a:spAutoFit/>
          </a:bodyPr>
          <a:lstStyle/>
          <a:p>
            <a:r>
              <a:rPr lang="de-DE" sz="1600" dirty="0" smtClean="0"/>
              <a:t>T2</a:t>
            </a:r>
            <a:endParaRPr lang="de-DE" sz="1600" dirty="0"/>
          </a:p>
        </p:txBody>
      </p:sp>
      <p:sp>
        <p:nvSpPr>
          <p:cNvPr id="111" name="Textfeld 110"/>
          <p:cNvSpPr txBox="1"/>
          <p:nvPr/>
        </p:nvSpPr>
        <p:spPr>
          <a:xfrm>
            <a:off x="2038025" y="2368539"/>
            <a:ext cx="1093569" cy="338554"/>
          </a:xfrm>
          <a:prstGeom prst="rect">
            <a:avLst/>
          </a:prstGeom>
          <a:noFill/>
        </p:spPr>
        <p:txBody>
          <a:bodyPr wrap="none" rtlCol="0">
            <a:spAutoFit/>
          </a:bodyPr>
          <a:lstStyle/>
          <a:p>
            <a:r>
              <a:rPr lang="de-DE" sz="1600" dirty="0" smtClean="0">
                <a:solidFill>
                  <a:srgbClr val="00B050"/>
                </a:solidFill>
              </a:rPr>
              <a:t>UT2VV1S</a:t>
            </a:r>
            <a:endParaRPr lang="de-DE" sz="1600" dirty="0">
              <a:solidFill>
                <a:srgbClr val="00B050"/>
              </a:solidFill>
            </a:endParaRPr>
          </a:p>
        </p:txBody>
      </p:sp>
      <p:pic>
        <p:nvPicPr>
          <p:cNvPr id="778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10" y="4753898"/>
            <a:ext cx="4575623" cy="152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6"/>
          <p:cNvSpPr>
            <a:spLocks noChangeArrowheads="1"/>
          </p:cNvSpPr>
          <p:nvPr/>
        </p:nvSpPr>
        <p:spPr bwMode="auto">
          <a:xfrm>
            <a:off x="2194364" y="0"/>
            <a:ext cx="36551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a:t>
            </a:r>
            <a:endParaRPr lang="en-US" altLang="de-DE" b="1" dirty="0"/>
          </a:p>
          <a:p>
            <a:pPr algn="ctr"/>
            <a:r>
              <a:rPr lang="en-US" altLang="de-DE" b="1" dirty="0" smtClean="0">
                <a:solidFill>
                  <a:srgbClr val="FF3300"/>
                </a:solidFill>
              </a:rPr>
              <a:t>SSV </a:t>
            </a:r>
            <a:r>
              <a:rPr lang="en-US" altLang="de-DE" b="1" dirty="0" err="1" smtClean="0">
                <a:solidFill>
                  <a:srgbClr val="FF3300"/>
                </a:solidFill>
              </a:rPr>
              <a:t>Steuerung</a:t>
            </a:r>
            <a:r>
              <a:rPr lang="en-US" altLang="de-DE" b="1" dirty="0" smtClean="0">
                <a:solidFill>
                  <a:srgbClr val="FF3300"/>
                </a:solidFill>
              </a:rPr>
              <a:t> UNILAC</a:t>
            </a:r>
            <a:endParaRPr lang="en-US" altLang="de-DE" b="1" dirty="0">
              <a:solidFill>
                <a:srgbClr val="FF3300"/>
              </a:solidFill>
            </a:endParaRPr>
          </a:p>
        </p:txBody>
      </p:sp>
      <p:pic>
        <p:nvPicPr>
          <p:cNvPr id="7784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0825" y="3078769"/>
            <a:ext cx="2038025" cy="163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42" name="Textfeld 77841"/>
          <p:cNvSpPr txBox="1"/>
          <p:nvPr/>
        </p:nvSpPr>
        <p:spPr>
          <a:xfrm>
            <a:off x="1019160" y="2357946"/>
            <a:ext cx="6747360" cy="2308324"/>
          </a:xfrm>
          <a:prstGeom prst="rect">
            <a:avLst/>
          </a:prstGeom>
          <a:solidFill>
            <a:srgbClr val="FFFF99"/>
          </a:solidFill>
        </p:spPr>
        <p:txBody>
          <a:bodyPr wrap="none" rtlCol="0">
            <a:spAutoFit/>
          </a:bodyPr>
          <a:lstStyle/>
          <a:p>
            <a:pPr algn="ctr"/>
            <a:r>
              <a:rPr lang="de-DE" b="1" dirty="0" smtClean="0">
                <a:solidFill>
                  <a:srgbClr val="FF0000"/>
                </a:solidFill>
              </a:rPr>
              <a:t>Im UNILAC eingebaute </a:t>
            </a:r>
            <a:r>
              <a:rPr lang="de-DE" b="1" dirty="0" err="1" smtClean="0">
                <a:solidFill>
                  <a:srgbClr val="FF0000"/>
                </a:solidFill>
              </a:rPr>
              <a:t>Schnellschlußventile</a:t>
            </a:r>
            <a:r>
              <a:rPr lang="de-DE" b="1" dirty="0" smtClean="0">
                <a:solidFill>
                  <a:srgbClr val="FF0000"/>
                </a:solidFill>
              </a:rPr>
              <a:t>:</a:t>
            </a:r>
          </a:p>
          <a:p>
            <a:pPr algn="ctr"/>
            <a:r>
              <a:rPr lang="de-DE" dirty="0" smtClean="0">
                <a:solidFill>
                  <a:srgbClr val="FF0000"/>
                </a:solidFill>
              </a:rPr>
              <a:t>UN7VV1S</a:t>
            </a:r>
          </a:p>
          <a:p>
            <a:pPr algn="ctr"/>
            <a:r>
              <a:rPr lang="de-DE" dirty="0" smtClean="0">
                <a:solidFill>
                  <a:srgbClr val="FF0000"/>
                </a:solidFill>
              </a:rPr>
              <a:t>UT2VV1S</a:t>
            </a:r>
          </a:p>
          <a:p>
            <a:pPr algn="ctr"/>
            <a:r>
              <a:rPr lang="de-DE" dirty="0" smtClean="0">
                <a:solidFill>
                  <a:srgbClr val="FF0000"/>
                </a:solidFill>
              </a:rPr>
              <a:t>UTK8VV1S</a:t>
            </a:r>
          </a:p>
          <a:p>
            <a:pPr algn="ctr"/>
            <a:r>
              <a:rPr lang="de-DE" dirty="0" smtClean="0">
                <a:solidFill>
                  <a:srgbClr val="FF0000"/>
                </a:solidFill>
              </a:rPr>
              <a:t>UXFVV1S</a:t>
            </a:r>
          </a:p>
          <a:p>
            <a:pPr algn="ctr"/>
            <a:r>
              <a:rPr lang="de-DE" dirty="0" smtClean="0">
                <a:solidFill>
                  <a:srgbClr val="FF0000"/>
                </a:solidFill>
              </a:rPr>
              <a:t>UXIVV1S</a:t>
            </a:r>
            <a:endParaRPr lang="de-DE" dirty="0">
              <a:solidFill>
                <a:srgbClr val="FF0000"/>
              </a:solidFill>
            </a:endParaRPr>
          </a:p>
        </p:txBody>
      </p:sp>
    </p:spTree>
    <p:extLst>
      <p:ext uri="{BB962C8B-B14F-4D97-AF65-F5344CB8AC3E}">
        <p14:creationId xmlns:p14="http://schemas.microsoft.com/office/powerpoint/2010/main" val="2099165456"/>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pPr>
              <a:defRPr/>
            </a:pPr>
            <a:r>
              <a:rPr lang="en-US" altLang="de-DE" smtClean="0"/>
              <a:t>Andreas Krämer, GSI Darmstadt</a:t>
            </a:r>
            <a:endParaRPr lang="en-US" altLang="de-DE"/>
          </a:p>
        </p:txBody>
      </p:sp>
      <p:sp>
        <p:nvSpPr>
          <p:cNvPr id="5" name="Foliennummernplatzhalter 4"/>
          <p:cNvSpPr>
            <a:spLocks noGrp="1"/>
          </p:cNvSpPr>
          <p:nvPr>
            <p:ph type="sldNum" sz="quarter" idx="11"/>
          </p:nvPr>
        </p:nvSpPr>
        <p:spPr/>
        <p:txBody>
          <a:bodyPr/>
          <a:lstStyle/>
          <a:p>
            <a:pPr>
              <a:defRPr/>
            </a:pPr>
            <a:fld id="{CC204972-F5C8-4B2B-B490-B247AAADC800}" type="slidenum">
              <a:rPr lang="en-US" altLang="de-DE" smtClean="0"/>
              <a:pPr>
                <a:defRPr/>
              </a:pPr>
              <a:t>55</a:t>
            </a:fld>
            <a:endParaRPr lang="en-US" altLang="de-DE"/>
          </a:p>
        </p:txBody>
      </p:sp>
      <p:sp>
        <p:nvSpPr>
          <p:cNvPr id="6" name="Textfeld 5"/>
          <p:cNvSpPr txBox="1"/>
          <p:nvPr/>
        </p:nvSpPr>
        <p:spPr>
          <a:xfrm>
            <a:off x="337351" y="1023272"/>
            <a:ext cx="1577676" cy="1384995"/>
          </a:xfrm>
          <a:prstGeom prst="rect">
            <a:avLst/>
          </a:prstGeom>
          <a:noFill/>
          <a:ln>
            <a:solidFill>
              <a:schemeClr val="tx1"/>
            </a:solidFill>
          </a:ln>
        </p:spPr>
        <p:txBody>
          <a:bodyPr wrap="none" rtlCol="0">
            <a:spAutoFit/>
          </a:bodyPr>
          <a:lstStyle/>
          <a:p>
            <a:r>
              <a:rPr lang="de-DE" sz="1400" dirty="0" smtClean="0"/>
              <a:t>BG2.09</a:t>
            </a:r>
          </a:p>
          <a:p>
            <a:r>
              <a:rPr lang="de-DE" sz="1400" dirty="0" smtClean="0"/>
              <a:t>Rack 80</a:t>
            </a:r>
          </a:p>
          <a:p>
            <a:endParaRPr lang="de-DE" sz="1400" dirty="0" smtClean="0"/>
          </a:p>
          <a:p>
            <a:r>
              <a:rPr lang="de-DE" sz="1400" dirty="0" smtClean="0"/>
              <a:t>VS-Gerät</a:t>
            </a:r>
          </a:p>
          <a:p>
            <a:endParaRPr lang="de-DE" sz="1400" dirty="0" smtClean="0"/>
          </a:p>
          <a:p>
            <a:r>
              <a:rPr lang="de-DE" sz="1400" dirty="0" smtClean="0"/>
              <a:t>Interlockeinschub</a:t>
            </a:r>
            <a:endParaRPr lang="de-DE" sz="1400" dirty="0"/>
          </a:p>
        </p:txBody>
      </p:sp>
      <p:cxnSp>
        <p:nvCxnSpPr>
          <p:cNvPr id="8" name="Gerade Verbindung 7"/>
          <p:cNvCxnSpPr/>
          <p:nvPr/>
        </p:nvCxnSpPr>
        <p:spPr bwMode="auto">
          <a:xfrm>
            <a:off x="337351" y="1501516"/>
            <a:ext cx="157767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9"/>
          <p:cNvCxnSpPr/>
          <p:nvPr/>
        </p:nvCxnSpPr>
        <p:spPr bwMode="auto">
          <a:xfrm>
            <a:off x="337351" y="1948985"/>
            <a:ext cx="157767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6098964" y="4322649"/>
            <a:ext cx="962123" cy="738664"/>
          </a:xfrm>
          <a:prstGeom prst="rect">
            <a:avLst/>
          </a:prstGeom>
          <a:noFill/>
          <a:ln>
            <a:solidFill>
              <a:schemeClr val="tx1"/>
            </a:solidFill>
          </a:ln>
        </p:spPr>
        <p:txBody>
          <a:bodyPr wrap="none" rtlCol="0">
            <a:spAutoFit/>
          </a:bodyPr>
          <a:lstStyle/>
          <a:p>
            <a:r>
              <a:rPr lang="de-DE" sz="1400" dirty="0" smtClean="0"/>
              <a:t>SSC</a:t>
            </a:r>
          </a:p>
          <a:p>
            <a:r>
              <a:rPr lang="de-DE" sz="1400" dirty="0" smtClean="0"/>
              <a:t>im ESR</a:t>
            </a:r>
          </a:p>
          <a:p>
            <a:r>
              <a:rPr lang="de-DE" sz="1400" dirty="0" smtClean="0"/>
              <a:t>Rack E23</a:t>
            </a:r>
            <a:endParaRPr lang="de-DE" sz="1400" dirty="0"/>
          </a:p>
        </p:txBody>
      </p:sp>
      <p:sp>
        <p:nvSpPr>
          <p:cNvPr id="12" name="Textfeld 11"/>
          <p:cNvSpPr txBox="1"/>
          <p:nvPr/>
        </p:nvSpPr>
        <p:spPr>
          <a:xfrm>
            <a:off x="6107844" y="1226597"/>
            <a:ext cx="962123" cy="738664"/>
          </a:xfrm>
          <a:prstGeom prst="rect">
            <a:avLst/>
          </a:prstGeom>
          <a:noFill/>
          <a:ln>
            <a:solidFill>
              <a:schemeClr val="tx1"/>
            </a:solidFill>
          </a:ln>
        </p:spPr>
        <p:txBody>
          <a:bodyPr wrap="none" rtlCol="0">
            <a:spAutoFit/>
          </a:bodyPr>
          <a:lstStyle/>
          <a:p>
            <a:r>
              <a:rPr lang="de-DE" sz="1400" dirty="0" smtClean="0"/>
              <a:t>SSC</a:t>
            </a:r>
          </a:p>
          <a:p>
            <a:r>
              <a:rPr lang="de-DE" sz="1400" dirty="0" smtClean="0"/>
              <a:t>im SIS</a:t>
            </a:r>
          </a:p>
          <a:p>
            <a:r>
              <a:rPr lang="de-DE" sz="1400" dirty="0" smtClean="0"/>
              <a:t>Rack S14</a:t>
            </a:r>
            <a:endParaRPr lang="de-DE" sz="1400" dirty="0"/>
          </a:p>
        </p:txBody>
      </p:sp>
      <p:sp>
        <p:nvSpPr>
          <p:cNvPr id="13" name="Textfeld 12"/>
          <p:cNvSpPr txBox="1"/>
          <p:nvPr/>
        </p:nvSpPr>
        <p:spPr>
          <a:xfrm>
            <a:off x="6081209" y="2712989"/>
            <a:ext cx="962123" cy="738664"/>
          </a:xfrm>
          <a:prstGeom prst="rect">
            <a:avLst/>
          </a:prstGeom>
          <a:noFill/>
          <a:ln>
            <a:solidFill>
              <a:schemeClr val="tx1"/>
            </a:solidFill>
          </a:ln>
        </p:spPr>
        <p:txBody>
          <a:bodyPr wrap="none" rtlCol="0">
            <a:spAutoFit/>
          </a:bodyPr>
          <a:lstStyle/>
          <a:p>
            <a:r>
              <a:rPr lang="de-DE" sz="1400" dirty="0" smtClean="0"/>
              <a:t>SSC</a:t>
            </a:r>
          </a:p>
          <a:p>
            <a:r>
              <a:rPr lang="de-DE" sz="1400" dirty="0" smtClean="0"/>
              <a:t>im ESR</a:t>
            </a:r>
          </a:p>
          <a:p>
            <a:r>
              <a:rPr lang="de-DE" sz="1400" dirty="0" smtClean="0"/>
              <a:t>Rack E43</a:t>
            </a:r>
            <a:endParaRPr lang="de-DE" sz="1400" dirty="0"/>
          </a:p>
        </p:txBody>
      </p:sp>
      <p:sp>
        <p:nvSpPr>
          <p:cNvPr id="14" name="Textfeld 13"/>
          <p:cNvSpPr txBox="1"/>
          <p:nvPr/>
        </p:nvSpPr>
        <p:spPr>
          <a:xfrm>
            <a:off x="3241116" y="2059996"/>
            <a:ext cx="1388522" cy="738664"/>
          </a:xfrm>
          <a:prstGeom prst="rect">
            <a:avLst/>
          </a:prstGeom>
          <a:noFill/>
          <a:ln>
            <a:solidFill>
              <a:schemeClr val="accent2"/>
            </a:solidFill>
          </a:ln>
        </p:spPr>
        <p:txBody>
          <a:bodyPr wrap="none" rtlCol="0">
            <a:spAutoFit/>
          </a:bodyPr>
          <a:lstStyle/>
          <a:p>
            <a:r>
              <a:rPr lang="de-DE" sz="1400" dirty="0" smtClean="0"/>
              <a:t>Sensorverteiler</a:t>
            </a:r>
          </a:p>
          <a:p>
            <a:r>
              <a:rPr lang="de-DE" sz="1400" dirty="0" smtClean="0"/>
              <a:t>im SIS</a:t>
            </a:r>
          </a:p>
          <a:p>
            <a:r>
              <a:rPr lang="de-DE" sz="1400" dirty="0" smtClean="0"/>
              <a:t>Rack S14</a:t>
            </a:r>
            <a:endParaRPr lang="de-DE" sz="1400" dirty="0"/>
          </a:p>
        </p:txBody>
      </p:sp>
      <p:sp>
        <p:nvSpPr>
          <p:cNvPr id="15" name="Textfeld 14"/>
          <p:cNvSpPr txBox="1"/>
          <p:nvPr/>
        </p:nvSpPr>
        <p:spPr>
          <a:xfrm>
            <a:off x="65934" y="4346241"/>
            <a:ext cx="1388522" cy="738664"/>
          </a:xfrm>
          <a:prstGeom prst="rect">
            <a:avLst/>
          </a:prstGeom>
          <a:noFill/>
          <a:ln>
            <a:solidFill>
              <a:schemeClr val="accent2"/>
            </a:solidFill>
          </a:ln>
        </p:spPr>
        <p:txBody>
          <a:bodyPr wrap="none" rtlCol="0">
            <a:spAutoFit/>
          </a:bodyPr>
          <a:lstStyle/>
          <a:p>
            <a:r>
              <a:rPr lang="de-DE" sz="1400" dirty="0" smtClean="0"/>
              <a:t>Sensorverteiler</a:t>
            </a:r>
          </a:p>
          <a:p>
            <a:r>
              <a:rPr lang="de-DE" sz="1400" dirty="0" smtClean="0"/>
              <a:t>in NE8/SF</a:t>
            </a:r>
          </a:p>
          <a:p>
            <a:r>
              <a:rPr lang="de-DE" sz="1400" dirty="0" smtClean="0"/>
              <a:t>Rack T34</a:t>
            </a:r>
            <a:endParaRPr lang="de-DE" sz="1400" dirty="0"/>
          </a:p>
        </p:txBody>
      </p:sp>
      <p:cxnSp>
        <p:nvCxnSpPr>
          <p:cNvPr id="17" name="Gerade Verbindung 16"/>
          <p:cNvCxnSpPr>
            <a:endCxn id="12" idx="1"/>
          </p:cNvCxnSpPr>
          <p:nvPr/>
        </p:nvCxnSpPr>
        <p:spPr bwMode="auto">
          <a:xfrm flipV="1">
            <a:off x="1917016" y="1595929"/>
            <a:ext cx="4190828" cy="2"/>
          </a:xfrm>
          <a:prstGeom prst="line">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winkelte Verbindung 20"/>
          <p:cNvCxnSpPr>
            <a:endCxn id="13" idx="1"/>
          </p:cNvCxnSpPr>
          <p:nvPr/>
        </p:nvCxnSpPr>
        <p:spPr bwMode="auto">
          <a:xfrm>
            <a:off x="1915027" y="1757728"/>
            <a:ext cx="4166182" cy="1324593"/>
          </a:xfrm>
          <a:prstGeom prst="bentConnector3">
            <a:avLst>
              <a:gd name="adj1" fmla="val 97306"/>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48"/>
          <p:cNvCxnSpPr/>
          <p:nvPr/>
        </p:nvCxnSpPr>
        <p:spPr bwMode="auto">
          <a:xfrm flipV="1">
            <a:off x="6719652" y="1009025"/>
            <a:ext cx="2424" cy="22490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a:endCxn id="46" idx="3"/>
          </p:cNvCxnSpPr>
          <p:nvPr/>
        </p:nvCxnSpPr>
        <p:spPr bwMode="auto">
          <a:xfrm>
            <a:off x="8234235" y="1000146"/>
            <a:ext cx="0" cy="203325"/>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p:cNvGrpSpPr/>
          <p:nvPr/>
        </p:nvGrpSpPr>
        <p:grpSpPr>
          <a:xfrm>
            <a:off x="7463364" y="1203471"/>
            <a:ext cx="1540906" cy="683794"/>
            <a:chOff x="964911" y="5061751"/>
            <a:chExt cx="1540906" cy="683794"/>
          </a:xfrm>
        </p:grpSpPr>
        <p:grpSp>
          <p:nvGrpSpPr>
            <p:cNvPr id="40" name="Gruppieren 39"/>
            <p:cNvGrpSpPr/>
            <p:nvPr/>
          </p:nvGrpSpPr>
          <p:grpSpPr>
            <a:xfrm>
              <a:off x="964911" y="5506277"/>
              <a:ext cx="1540906" cy="239268"/>
              <a:chOff x="964911" y="5506277"/>
              <a:chExt cx="1540906" cy="239268"/>
            </a:xfrm>
          </p:grpSpPr>
          <p:grpSp>
            <p:nvGrpSpPr>
              <p:cNvPr id="33" name="Gruppieren 32"/>
              <p:cNvGrpSpPr/>
              <p:nvPr/>
            </p:nvGrpSpPr>
            <p:grpSpPr>
              <a:xfrm>
                <a:off x="964911" y="5589237"/>
                <a:ext cx="534140" cy="72501"/>
                <a:chOff x="976544" y="5282214"/>
                <a:chExt cx="534140" cy="72501"/>
              </a:xfrm>
            </p:grpSpPr>
            <p:cxnSp>
              <p:nvCxnSpPr>
                <p:cNvPr id="31" name="Gerade Verbindung 30"/>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31"/>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uppieren 33"/>
              <p:cNvGrpSpPr/>
              <p:nvPr/>
            </p:nvGrpSpPr>
            <p:grpSpPr>
              <a:xfrm>
                <a:off x="1971677" y="5590717"/>
                <a:ext cx="534140" cy="72501"/>
                <a:chOff x="976544" y="5282214"/>
                <a:chExt cx="534140" cy="72501"/>
              </a:xfrm>
            </p:grpSpPr>
            <p:cxnSp>
              <p:nvCxnSpPr>
                <p:cNvPr id="35" name="Gerade Verbindung 34"/>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 Verbindung 35"/>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uppieren 38"/>
              <p:cNvGrpSpPr/>
              <p:nvPr/>
            </p:nvGrpSpPr>
            <p:grpSpPr>
              <a:xfrm>
                <a:off x="1499051" y="5506277"/>
                <a:ext cx="472626" cy="239268"/>
                <a:chOff x="888613" y="4627387"/>
                <a:chExt cx="472626" cy="239268"/>
              </a:xfrm>
            </p:grpSpPr>
            <p:sp>
              <p:nvSpPr>
                <p:cNvPr id="37" name="Gleichschenkliges Dreieck 36"/>
                <p:cNvSpPr/>
                <p:nvPr/>
              </p:nvSpPr>
              <p:spPr bwMode="auto">
                <a:xfrm rot="5400000">
                  <a:off x="887767" y="4628233"/>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38" name="Gleichschenkliges Dreieck 37"/>
                <p:cNvSpPr/>
                <p:nvPr/>
              </p:nvSpPr>
              <p:spPr bwMode="auto">
                <a:xfrm rot="16200000">
                  <a:off x="1123663" y="4629079"/>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cxnSp>
          <p:nvCxnSpPr>
            <p:cNvPr id="42" name="Gerade Verbindung 41"/>
            <p:cNvCxnSpPr>
              <a:stCxn id="38" idx="0"/>
            </p:cNvCxnSpPr>
            <p:nvPr/>
          </p:nvCxnSpPr>
          <p:spPr bwMode="auto">
            <a:xfrm flipV="1">
              <a:off x="1734947" y="5415379"/>
              <a:ext cx="834" cy="2109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Gleichschenkliges Dreieck 44"/>
            <p:cNvSpPr/>
            <p:nvPr/>
          </p:nvSpPr>
          <p:spPr bwMode="auto">
            <a:xfrm rot="10800000">
              <a:off x="1636230" y="5237825"/>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46" name="Gleichschenkliges Dreieck 45"/>
            <p:cNvSpPr/>
            <p:nvPr/>
          </p:nvSpPr>
          <p:spPr bwMode="auto">
            <a:xfrm rot="10800000">
              <a:off x="1636231" y="5061751"/>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55" name="Textfeld 54"/>
          <p:cNvSpPr txBox="1"/>
          <p:nvPr/>
        </p:nvSpPr>
        <p:spPr>
          <a:xfrm>
            <a:off x="7087602" y="1233925"/>
            <a:ext cx="2205732" cy="307777"/>
          </a:xfrm>
          <a:prstGeom prst="rect">
            <a:avLst/>
          </a:prstGeom>
          <a:noFill/>
          <a:ln>
            <a:noFill/>
          </a:ln>
        </p:spPr>
        <p:txBody>
          <a:bodyPr wrap="none" rtlCol="0">
            <a:spAutoFit/>
          </a:bodyPr>
          <a:lstStyle/>
          <a:p>
            <a:r>
              <a:rPr lang="de-DE" sz="1400" dirty="0" smtClean="0"/>
              <a:t>im SIS </a:t>
            </a:r>
            <a:r>
              <a:rPr lang="de-DE" sz="1400" dirty="0" err="1" smtClean="0"/>
              <a:t>Extr</a:t>
            </a:r>
            <a:r>
              <a:rPr lang="de-DE" sz="1400" dirty="0" smtClean="0"/>
              <a:t>.     TE1VV1S</a:t>
            </a:r>
            <a:endParaRPr lang="de-DE" sz="1400" dirty="0"/>
          </a:p>
        </p:txBody>
      </p:sp>
      <p:cxnSp>
        <p:nvCxnSpPr>
          <p:cNvPr id="57" name="Gerade Verbindung 56"/>
          <p:cNvCxnSpPr/>
          <p:nvPr/>
        </p:nvCxnSpPr>
        <p:spPr bwMode="auto">
          <a:xfrm flipV="1">
            <a:off x="6726413" y="1009024"/>
            <a:ext cx="1507822" cy="1"/>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4" name="Gruppieren 93"/>
          <p:cNvGrpSpPr/>
          <p:nvPr/>
        </p:nvGrpSpPr>
        <p:grpSpPr>
          <a:xfrm>
            <a:off x="6476518" y="2505562"/>
            <a:ext cx="2748087" cy="887119"/>
            <a:chOff x="6358077" y="1014394"/>
            <a:chExt cx="2748087" cy="887119"/>
          </a:xfrm>
        </p:grpSpPr>
        <p:cxnSp>
          <p:nvCxnSpPr>
            <p:cNvPr id="95" name="Gerade Verbindung 94"/>
            <p:cNvCxnSpPr/>
            <p:nvPr/>
          </p:nvCxnSpPr>
          <p:spPr bwMode="auto">
            <a:xfrm flipH="1" flipV="1">
              <a:off x="6358077" y="1023272"/>
              <a:ext cx="1" cy="203325"/>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95"/>
            <p:cNvCxnSpPr>
              <a:endCxn id="104" idx="3"/>
            </p:cNvCxnSpPr>
            <p:nvPr/>
          </p:nvCxnSpPr>
          <p:spPr bwMode="auto">
            <a:xfrm>
              <a:off x="8101065" y="1014394"/>
              <a:ext cx="0" cy="203325"/>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Gruppieren 96"/>
            <p:cNvGrpSpPr/>
            <p:nvPr/>
          </p:nvGrpSpPr>
          <p:grpSpPr>
            <a:xfrm>
              <a:off x="6358078" y="1023272"/>
              <a:ext cx="2748086" cy="878241"/>
              <a:chOff x="6358078" y="1023272"/>
              <a:chExt cx="2748086" cy="878241"/>
            </a:xfrm>
          </p:grpSpPr>
          <p:grpSp>
            <p:nvGrpSpPr>
              <p:cNvPr id="98" name="Gruppieren 97"/>
              <p:cNvGrpSpPr/>
              <p:nvPr/>
            </p:nvGrpSpPr>
            <p:grpSpPr>
              <a:xfrm>
                <a:off x="7330194" y="1217719"/>
                <a:ext cx="1540906" cy="683794"/>
                <a:chOff x="964911" y="5061751"/>
                <a:chExt cx="1540906" cy="683794"/>
              </a:xfrm>
            </p:grpSpPr>
            <p:grpSp>
              <p:nvGrpSpPr>
                <p:cNvPr id="101" name="Gruppieren 100"/>
                <p:cNvGrpSpPr/>
                <p:nvPr/>
              </p:nvGrpSpPr>
              <p:grpSpPr>
                <a:xfrm>
                  <a:off x="964911" y="5506277"/>
                  <a:ext cx="1540906" cy="239268"/>
                  <a:chOff x="964911" y="5506277"/>
                  <a:chExt cx="1540906" cy="239268"/>
                </a:xfrm>
              </p:grpSpPr>
              <p:grpSp>
                <p:nvGrpSpPr>
                  <p:cNvPr id="105" name="Gruppieren 104"/>
                  <p:cNvGrpSpPr/>
                  <p:nvPr/>
                </p:nvGrpSpPr>
                <p:grpSpPr>
                  <a:xfrm>
                    <a:off x="964911" y="5589237"/>
                    <a:ext cx="534140" cy="72501"/>
                    <a:chOff x="976544" y="5282214"/>
                    <a:chExt cx="534140" cy="72501"/>
                  </a:xfrm>
                </p:grpSpPr>
                <p:cxnSp>
                  <p:nvCxnSpPr>
                    <p:cNvPr id="112" name="Gerade Verbindung 111"/>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 Verbindung 112"/>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 name="Gruppieren 105"/>
                  <p:cNvGrpSpPr/>
                  <p:nvPr/>
                </p:nvGrpSpPr>
                <p:grpSpPr>
                  <a:xfrm>
                    <a:off x="1971677" y="5590717"/>
                    <a:ext cx="534140" cy="72501"/>
                    <a:chOff x="976544" y="5282214"/>
                    <a:chExt cx="534140" cy="72501"/>
                  </a:xfrm>
                </p:grpSpPr>
                <p:cxnSp>
                  <p:nvCxnSpPr>
                    <p:cNvPr id="110" name="Gerade Verbindung 10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11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 name="Gruppieren 106"/>
                  <p:cNvGrpSpPr/>
                  <p:nvPr/>
                </p:nvGrpSpPr>
                <p:grpSpPr>
                  <a:xfrm>
                    <a:off x="1499051" y="5506277"/>
                    <a:ext cx="472626" cy="239268"/>
                    <a:chOff x="888613" y="4627387"/>
                    <a:chExt cx="472626" cy="239268"/>
                  </a:xfrm>
                </p:grpSpPr>
                <p:sp>
                  <p:nvSpPr>
                    <p:cNvPr id="108" name="Gleichschenkliges Dreieck 107"/>
                    <p:cNvSpPr/>
                    <p:nvPr/>
                  </p:nvSpPr>
                  <p:spPr bwMode="auto">
                    <a:xfrm rot="5400000">
                      <a:off x="887767" y="4628233"/>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09" name="Gleichschenkliges Dreieck 108"/>
                    <p:cNvSpPr/>
                    <p:nvPr/>
                  </p:nvSpPr>
                  <p:spPr bwMode="auto">
                    <a:xfrm rot="16200000">
                      <a:off x="1123663" y="4629079"/>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cxnSp>
              <p:nvCxnSpPr>
                <p:cNvPr id="102" name="Gerade Verbindung 101"/>
                <p:cNvCxnSpPr>
                  <a:stCxn id="109" idx="0"/>
                </p:cNvCxnSpPr>
                <p:nvPr/>
              </p:nvCxnSpPr>
              <p:spPr bwMode="auto">
                <a:xfrm flipV="1">
                  <a:off x="1734947" y="5415379"/>
                  <a:ext cx="834" cy="2109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Gleichschenkliges Dreieck 102"/>
                <p:cNvSpPr/>
                <p:nvPr/>
              </p:nvSpPr>
              <p:spPr bwMode="auto">
                <a:xfrm rot="10800000">
                  <a:off x="1636230" y="5237825"/>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04" name="Gleichschenkliges Dreieck 103"/>
                <p:cNvSpPr/>
                <p:nvPr/>
              </p:nvSpPr>
              <p:spPr bwMode="auto">
                <a:xfrm rot="10800000">
                  <a:off x="1636231" y="5061751"/>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99" name="Textfeld 98"/>
              <p:cNvSpPr txBox="1"/>
              <p:nvPr/>
            </p:nvSpPr>
            <p:spPr>
              <a:xfrm>
                <a:off x="6989944" y="1248173"/>
                <a:ext cx="2116220" cy="307777"/>
              </a:xfrm>
              <a:prstGeom prst="rect">
                <a:avLst/>
              </a:prstGeom>
              <a:noFill/>
              <a:ln>
                <a:noFill/>
              </a:ln>
            </p:spPr>
            <p:txBody>
              <a:bodyPr wrap="none" rtlCol="0">
                <a:spAutoFit/>
              </a:bodyPr>
              <a:lstStyle/>
              <a:p>
                <a:r>
                  <a:rPr lang="de-DE" sz="1400" dirty="0" smtClean="0"/>
                  <a:t>im ESR </a:t>
                </a:r>
                <a:r>
                  <a:rPr lang="de-DE" sz="1400" dirty="0" err="1" smtClean="0"/>
                  <a:t>Inj</a:t>
                </a:r>
                <a:r>
                  <a:rPr lang="de-DE" sz="1400" dirty="0" smtClean="0"/>
                  <a:t>.     TE5VV1S</a:t>
                </a:r>
                <a:endParaRPr lang="de-DE" sz="1400" dirty="0"/>
              </a:p>
            </p:txBody>
          </p:sp>
          <p:cxnSp>
            <p:nvCxnSpPr>
              <p:cNvPr id="100" name="Gerade Verbindung 99"/>
              <p:cNvCxnSpPr/>
              <p:nvPr/>
            </p:nvCxnSpPr>
            <p:spPr bwMode="auto">
              <a:xfrm>
                <a:off x="6358078" y="1023272"/>
                <a:ext cx="1742987"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14" name="Gruppieren 113"/>
          <p:cNvGrpSpPr/>
          <p:nvPr/>
        </p:nvGrpSpPr>
        <p:grpSpPr>
          <a:xfrm>
            <a:off x="6482367" y="4110446"/>
            <a:ext cx="2736118" cy="887119"/>
            <a:chOff x="6358077" y="1014394"/>
            <a:chExt cx="2736118" cy="887119"/>
          </a:xfrm>
        </p:grpSpPr>
        <p:cxnSp>
          <p:nvCxnSpPr>
            <p:cNvPr id="115" name="Gerade Verbindung 114"/>
            <p:cNvCxnSpPr/>
            <p:nvPr/>
          </p:nvCxnSpPr>
          <p:spPr bwMode="auto">
            <a:xfrm flipH="1" flipV="1">
              <a:off x="6358077" y="1023272"/>
              <a:ext cx="1" cy="203325"/>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115"/>
            <p:cNvCxnSpPr>
              <a:endCxn id="124" idx="3"/>
            </p:cNvCxnSpPr>
            <p:nvPr/>
          </p:nvCxnSpPr>
          <p:spPr bwMode="auto">
            <a:xfrm>
              <a:off x="8101065" y="1014394"/>
              <a:ext cx="0" cy="203325"/>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p:cNvGrpSpPr/>
            <p:nvPr/>
          </p:nvGrpSpPr>
          <p:grpSpPr>
            <a:xfrm>
              <a:off x="6358078" y="1023272"/>
              <a:ext cx="2736117" cy="878241"/>
              <a:chOff x="6358078" y="1023272"/>
              <a:chExt cx="2736117" cy="878241"/>
            </a:xfrm>
          </p:grpSpPr>
          <p:grpSp>
            <p:nvGrpSpPr>
              <p:cNvPr id="118" name="Gruppieren 117"/>
              <p:cNvGrpSpPr/>
              <p:nvPr/>
            </p:nvGrpSpPr>
            <p:grpSpPr>
              <a:xfrm>
                <a:off x="7330194" y="1217719"/>
                <a:ext cx="1540906" cy="683794"/>
                <a:chOff x="964911" y="5061751"/>
                <a:chExt cx="1540906" cy="683794"/>
              </a:xfrm>
            </p:grpSpPr>
            <p:grpSp>
              <p:nvGrpSpPr>
                <p:cNvPr id="121" name="Gruppieren 120"/>
                <p:cNvGrpSpPr/>
                <p:nvPr/>
              </p:nvGrpSpPr>
              <p:grpSpPr>
                <a:xfrm>
                  <a:off x="964911" y="5506277"/>
                  <a:ext cx="1540906" cy="239268"/>
                  <a:chOff x="964911" y="5506277"/>
                  <a:chExt cx="1540906" cy="239268"/>
                </a:xfrm>
              </p:grpSpPr>
              <p:grpSp>
                <p:nvGrpSpPr>
                  <p:cNvPr id="125" name="Gruppieren 124"/>
                  <p:cNvGrpSpPr/>
                  <p:nvPr/>
                </p:nvGrpSpPr>
                <p:grpSpPr>
                  <a:xfrm>
                    <a:off x="964911" y="5589237"/>
                    <a:ext cx="534140" cy="72501"/>
                    <a:chOff x="976544" y="5282214"/>
                    <a:chExt cx="534140" cy="72501"/>
                  </a:xfrm>
                </p:grpSpPr>
                <p:cxnSp>
                  <p:nvCxnSpPr>
                    <p:cNvPr id="132" name="Gerade Verbindung 131"/>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 Verbindung 132"/>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uppieren 125"/>
                  <p:cNvGrpSpPr/>
                  <p:nvPr/>
                </p:nvGrpSpPr>
                <p:grpSpPr>
                  <a:xfrm>
                    <a:off x="1971677" y="5590717"/>
                    <a:ext cx="534140" cy="72501"/>
                    <a:chOff x="976544" y="5282214"/>
                    <a:chExt cx="534140" cy="72501"/>
                  </a:xfrm>
                </p:grpSpPr>
                <p:cxnSp>
                  <p:nvCxnSpPr>
                    <p:cNvPr id="130" name="Gerade Verbindung 12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 Verbindung 13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7" name="Gruppieren 126"/>
                  <p:cNvGrpSpPr/>
                  <p:nvPr/>
                </p:nvGrpSpPr>
                <p:grpSpPr>
                  <a:xfrm>
                    <a:off x="1499051" y="5506277"/>
                    <a:ext cx="472626" cy="239268"/>
                    <a:chOff x="888613" y="4627387"/>
                    <a:chExt cx="472626" cy="239268"/>
                  </a:xfrm>
                </p:grpSpPr>
                <p:sp>
                  <p:nvSpPr>
                    <p:cNvPr id="128" name="Gleichschenkliges Dreieck 127"/>
                    <p:cNvSpPr/>
                    <p:nvPr/>
                  </p:nvSpPr>
                  <p:spPr bwMode="auto">
                    <a:xfrm rot="5400000">
                      <a:off x="887767" y="4628233"/>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9" name="Gleichschenkliges Dreieck 128"/>
                    <p:cNvSpPr/>
                    <p:nvPr/>
                  </p:nvSpPr>
                  <p:spPr bwMode="auto">
                    <a:xfrm rot="16200000">
                      <a:off x="1123663" y="4629079"/>
                      <a:ext cx="238422" cy="236730"/>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grpSp>
            <p:cxnSp>
              <p:nvCxnSpPr>
                <p:cNvPr id="122" name="Gerade Verbindung 121"/>
                <p:cNvCxnSpPr>
                  <a:stCxn id="129" idx="0"/>
                </p:cNvCxnSpPr>
                <p:nvPr/>
              </p:nvCxnSpPr>
              <p:spPr bwMode="auto">
                <a:xfrm flipV="1">
                  <a:off x="1734947" y="5415379"/>
                  <a:ext cx="834" cy="21095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3" name="Gleichschenkliges Dreieck 122"/>
                <p:cNvSpPr/>
                <p:nvPr/>
              </p:nvSpPr>
              <p:spPr bwMode="auto">
                <a:xfrm rot="10800000">
                  <a:off x="1636230" y="5237825"/>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24" name="Gleichschenkliges Dreieck 123"/>
                <p:cNvSpPr/>
                <p:nvPr/>
              </p:nvSpPr>
              <p:spPr bwMode="auto">
                <a:xfrm rot="10800000">
                  <a:off x="1636231" y="5061751"/>
                  <a:ext cx="199102" cy="177554"/>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grpSp>
          <p:sp>
            <p:nvSpPr>
              <p:cNvPr id="119" name="Textfeld 118"/>
              <p:cNvSpPr txBox="1"/>
              <p:nvPr/>
            </p:nvSpPr>
            <p:spPr>
              <a:xfrm>
                <a:off x="6918920" y="1248173"/>
                <a:ext cx="2175275" cy="307777"/>
              </a:xfrm>
              <a:prstGeom prst="rect">
                <a:avLst/>
              </a:prstGeom>
              <a:noFill/>
              <a:ln>
                <a:noFill/>
              </a:ln>
            </p:spPr>
            <p:txBody>
              <a:bodyPr wrap="none" rtlCol="0">
                <a:spAutoFit/>
              </a:bodyPr>
              <a:lstStyle/>
              <a:p>
                <a:r>
                  <a:rPr lang="de-DE" sz="1400" dirty="0" smtClean="0"/>
                  <a:t>im ESR </a:t>
                </a:r>
                <a:r>
                  <a:rPr lang="de-DE" sz="1400" dirty="0" err="1" smtClean="0"/>
                  <a:t>Extr</a:t>
                </a:r>
                <a:r>
                  <a:rPr lang="de-DE" sz="1400" dirty="0" smtClean="0"/>
                  <a:t>.    TT1VV1S</a:t>
                </a:r>
                <a:endParaRPr lang="de-DE" sz="1400" dirty="0"/>
              </a:p>
            </p:txBody>
          </p:sp>
          <p:cxnSp>
            <p:nvCxnSpPr>
              <p:cNvPr id="120" name="Gerade Verbindung 119"/>
              <p:cNvCxnSpPr/>
              <p:nvPr/>
            </p:nvCxnSpPr>
            <p:spPr bwMode="auto">
              <a:xfrm>
                <a:off x="6358078" y="1023272"/>
                <a:ext cx="1742987" cy="0"/>
              </a:xfrm>
              <a:prstGeom prst="line">
                <a:avLst/>
              </a:prstGeom>
              <a:solidFill>
                <a:schemeClr val="accent1"/>
              </a:solid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135" name="Gewinkelte Verbindung 134"/>
          <p:cNvCxnSpPr>
            <a:endCxn id="11" idx="1"/>
          </p:cNvCxnSpPr>
          <p:nvPr/>
        </p:nvCxnSpPr>
        <p:spPr bwMode="auto">
          <a:xfrm>
            <a:off x="1917016" y="1893802"/>
            <a:ext cx="4181948" cy="2798179"/>
          </a:xfrm>
          <a:prstGeom prst="bentConnector3">
            <a:avLst>
              <a:gd name="adj1" fmla="val 93731"/>
            </a:avLst>
          </a:prstGeom>
          <a:solidFill>
            <a:schemeClr val="accent1"/>
          </a:solidFill>
          <a:ln w="254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7" name="Textfeld 146"/>
          <p:cNvSpPr txBox="1"/>
          <p:nvPr/>
        </p:nvSpPr>
        <p:spPr>
          <a:xfrm>
            <a:off x="2005252" y="3463073"/>
            <a:ext cx="893193" cy="307777"/>
          </a:xfrm>
          <a:prstGeom prst="rect">
            <a:avLst/>
          </a:prstGeom>
          <a:noFill/>
          <a:ln>
            <a:noFill/>
          </a:ln>
        </p:spPr>
        <p:txBody>
          <a:bodyPr wrap="none" rtlCol="0">
            <a:spAutoFit/>
          </a:bodyPr>
          <a:lstStyle/>
          <a:p>
            <a:r>
              <a:rPr lang="de-DE" sz="1400" dirty="0" smtClean="0"/>
              <a:t>HTCAK2</a:t>
            </a:r>
            <a:endParaRPr lang="de-DE" sz="1400" dirty="0"/>
          </a:p>
        </p:txBody>
      </p:sp>
      <p:grpSp>
        <p:nvGrpSpPr>
          <p:cNvPr id="163" name="Gruppieren 162"/>
          <p:cNvGrpSpPr/>
          <p:nvPr/>
        </p:nvGrpSpPr>
        <p:grpSpPr>
          <a:xfrm>
            <a:off x="7560506" y="5828687"/>
            <a:ext cx="1468377" cy="400097"/>
            <a:chOff x="2245781" y="3538051"/>
            <a:chExt cx="1468377" cy="400097"/>
          </a:xfrm>
        </p:grpSpPr>
        <p:grpSp>
          <p:nvGrpSpPr>
            <p:cNvPr id="164" name="Gruppieren 163"/>
            <p:cNvGrpSpPr/>
            <p:nvPr/>
          </p:nvGrpSpPr>
          <p:grpSpPr>
            <a:xfrm>
              <a:off x="2779921" y="3538051"/>
              <a:ext cx="400097" cy="400097"/>
              <a:chOff x="2779921" y="3538051"/>
              <a:chExt cx="400097" cy="400097"/>
            </a:xfrm>
          </p:grpSpPr>
          <p:sp>
            <p:nvSpPr>
              <p:cNvPr id="171" name="Ellipse 170"/>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72" name="Textfeld 171"/>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165" name="Gruppieren 164"/>
            <p:cNvGrpSpPr/>
            <p:nvPr/>
          </p:nvGrpSpPr>
          <p:grpSpPr>
            <a:xfrm>
              <a:off x="2245781" y="3701848"/>
              <a:ext cx="534140" cy="72501"/>
              <a:chOff x="976544" y="5282214"/>
              <a:chExt cx="534140" cy="72501"/>
            </a:xfrm>
          </p:grpSpPr>
          <p:cxnSp>
            <p:nvCxnSpPr>
              <p:cNvPr id="169" name="Gerade Verbindung 168"/>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 Verbindung 169"/>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6" name="Gruppieren 165"/>
            <p:cNvGrpSpPr/>
            <p:nvPr/>
          </p:nvGrpSpPr>
          <p:grpSpPr>
            <a:xfrm>
              <a:off x="3180018" y="3701849"/>
              <a:ext cx="534140" cy="72501"/>
              <a:chOff x="976544" y="5282214"/>
              <a:chExt cx="534140" cy="72501"/>
            </a:xfrm>
          </p:grpSpPr>
          <p:cxnSp>
            <p:nvCxnSpPr>
              <p:cNvPr id="167" name="Gerade Verbindung 166"/>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167"/>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2" name="Gruppieren 161"/>
          <p:cNvGrpSpPr/>
          <p:nvPr/>
        </p:nvGrpSpPr>
        <p:grpSpPr>
          <a:xfrm>
            <a:off x="1726739" y="6100355"/>
            <a:ext cx="1468377" cy="400097"/>
            <a:chOff x="2245781" y="3538051"/>
            <a:chExt cx="1468377" cy="400097"/>
          </a:xfrm>
        </p:grpSpPr>
        <p:grpSp>
          <p:nvGrpSpPr>
            <p:cNvPr id="141" name="Gruppieren 140"/>
            <p:cNvGrpSpPr/>
            <p:nvPr/>
          </p:nvGrpSpPr>
          <p:grpSpPr>
            <a:xfrm>
              <a:off x="2779921" y="3538051"/>
              <a:ext cx="400097" cy="400097"/>
              <a:chOff x="2779921" y="3538051"/>
              <a:chExt cx="400097" cy="400097"/>
            </a:xfrm>
          </p:grpSpPr>
          <p:sp>
            <p:nvSpPr>
              <p:cNvPr id="139" name="Ellipse 138"/>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40" name="Textfeld 139"/>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153" name="Gruppieren 152"/>
            <p:cNvGrpSpPr/>
            <p:nvPr/>
          </p:nvGrpSpPr>
          <p:grpSpPr>
            <a:xfrm>
              <a:off x="2245781" y="3701848"/>
              <a:ext cx="534140" cy="72501"/>
              <a:chOff x="976544" y="5282214"/>
              <a:chExt cx="534140" cy="72501"/>
            </a:xfrm>
          </p:grpSpPr>
          <p:cxnSp>
            <p:nvCxnSpPr>
              <p:cNvPr id="160" name="Gerade Verbindung 15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 Verbindung 16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4" name="Gruppieren 153"/>
            <p:cNvGrpSpPr/>
            <p:nvPr/>
          </p:nvGrpSpPr>
          <p:grpSpPr>
            <a:xfrm>
              <a:off x="3180018" y="3701849"/>
              <a:ext cx="534140" cy="72501"/>
              <a:chOff x="976544" y="5282214"/>
              <a:chExt cx="534140" cy="72501"/>
            </a:xfrm>
          </p:grpSpPr>
          <p:cxnSp>
            <p:nvCxnSpPr>
              <p:cNvPr id="158" name="Gerade Verbindung 157"/>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 Verbindung 158"/>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73" name="Gruppieren 172"/>
          <p:cNvGrpSpPr/>
          <p:nvPr/>
        </p:nvGrpSpPr>
        <p:grpSpPr>
          <a:xfrm>
            <a:off x="1707626" y="3704526"/>
            <a:ext cx="1468377" cy="400097"/>
            <a:chOff x="2245781" y="3538051"/>
            <a:chExt cx="1468377" cy="400097"/>
          </a:xfrm>
        </p:grpSpPr>
        <p:grpSp>
          <p:nvGrpSpPr>
            <p:cNvPr id="174" name="Gruppieren 173"/>
            <p:cNvGrpSpPr/>
            <p:nvPr/>
          </p:nvGrpSpPr>
          <p:grpSpPr>
            <a:xfrm>
              <a:off x="2779921" y="3538051"/>
              <a:ext cx="400097" cy="400097"/>
              <a:chOff x="2779921" y="3538051"/>
              <a:chExt cx="400097" cy="400097"/>
            </a:xfrm>
          </p:grpSpPr>
          <p:sp>
            <p:nvSpPr>
              <p:cNvPr id="181" name="Ellipse 180"/>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82" name="Textfeld 181"/>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175" name="Gruppieren 174"/>
            <p:cNvGrpSpPr/>
            <p:nvPr/>
          </p:nvGrpSpPr>
          <p:grpSpPr>
            <a:xfrm>
              <a:off x="2245781" y="3701848"/>
              <a:ext cx="534140" cy="72501"/>
              <a:chOff x="976544" y="5282214"/>
              <a:chExt cx="534140" cy="72501"/>
            </a:xfrm>
          </p:grpSpPr>
          <p:cxnSp>
            <p:nvCxnSpPr>
              <p:cNvPr id="179" name="Gerade Verbindung 178"/>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179"/>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6" name="Gruppieren 175"/>
            <p:cNvGrpSpPr/>
            <p:nvPr/>
          </p:nvGrpSpPr>
          <p:grpSpPr>
            <a:xfrm>
              <a:off x="3180018" y="3701849"/>
              <a:ext cx="534140" cy="72501"/>
              <a:chOff x="976544" y="5282214"/>
              <a:chExt cx="534140" cy="72501"/>
            </a:xfrm>
          </p:grpSpPr>
          <p:cxnSp>
            <p:nvCxnSpPr>
              <p:cNvPr id="177" name="Gerade Verbindung 176"/>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Gerade Verbindung 177"/>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3" name="Gruppieren 182"/>
          <p:cNvGrpSpPr/>
          <p:nvPr/>
        </p:nvGrpSpPr>
        <p:grpSpPr>
          <a:xfrm>
            <a:off x="1725260" y="4512885"/>
            <a:ext cx="1468377" cy="400097"/>
            <a:chOff x="2245781" y="3538051"/>
            <a:chExt cx="1468377" cy="400097"/>
          </a:xfrm>
        </p:grpSpPr>
        <p:grpSp>
          <p:nvGrpSpPr>
            <p:cNvPr id="184" name="Gruppieren 183"/>
            <p:cNvGrpSpPr/>
            <p:nvPr/>
          </p:nvGrpSpPr>
          <p:grpSpPr>
            <a:xfrm>
              <a:off x="2779921" y="3538051"/>
              <a:ext cx="400097" cy="400097"/>
              <a:chOff x="2779921" y="3538051"/>
              <a:chExt cx="400097" cy="400097"/>
            </a:xfrm>
          </p:grpSpPr>
          <p:sp>
            <p:nvSpPr>
              <p:cNvPr id="191" name="Ellipse 190"/>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192" name="Textfeld 191"/>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185" name="Gruppieren 184"/>
            <p:cNvGrpSpPr/>
            <p:nvPr/>
          </p:nvGrpSpPr>
          <p:grpSpPr>
            <a:xfrm>
              <a:off x="2245781" y="3701848"/>
              <a:ext cx="534140" cy="72501"/>
              <a:chOff x="976544" y="5282214"/>
              <a:chExt cx="534140" cy="72501"/>
            </a:xfrm>
          </p:grpSpPr>
          <p:cxnSp>
            <p:nvCxnSpPr>
              <p:cNvPr id="189" name="Gerade Verbindung 188"/>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0" name="Gerade Verbindung 189"/>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p:cNvGrpSpPr/>
            <p:nvPr/>
          </p:nvGrpSpPr>
          <p:grpSpPr>
            <a:xfrm>
              <a:off x="3180018" y="3701849"/>
              <a:ext cx="534140" cy="72501"/>
              <a:chOff x="976544" y="5282214"/>
              <a:chExt cx="534140" cy="72501"/>
            </a:xfrm>
          </p:grpSpPr>
          <p:cxnSp>
            <p:nvCxnSpPr>
              <p:cNvPr id="187" name="Gerade Verbindung 186"/>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8" name="Gerade Verbindung 187"/>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93" name="Gruppieren 192"/>
          <p:cNvGrpSpPr/>
          <p:nvPr/>
        </p:nvGrpSpPr>
        <p:grpSpPr>
          <a:xfrm>
            <a:off x="1726740" y="5340853"/>
            <a:ext cx="1468377" cy="400097"/>
            <a:chOff x="2245781" y="3538051"/>
            <a:chExt cx="1468377" cy="400097"/>
          </a:xfrm>
        </p:grpSpPr>
        <p:grpSp>
          <p:nvGrpSpPr>
            <p:cNvPr id="194" name="Gruppieren 193"/>
            <p:cNvGrpSpPr/>
            <p:nvPr/>
          </p:nvGrpSpPr>
          <p:grpSpPr>
            <a:xfrm>
              <a:off x="2779921" y="3538051"/>
              <a:ext cx="400097" cy="400097"/>
              <a:chOff x="2779921" y="3538051"/>
              <a:chExt cx="400097" cy="400097"/>
            </a:xfrm>
          </p:grpSpPr>
          <p:sp>
            <p:nvSpPr>
              <p:cNvPr id="201" name="Ellipse 200"/>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02" name="Textfeld 201"/>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195" name="Gruppieren 194"/>
            <p:cNvGrpSpPr/>
            <p:nvPr/>
          </p:nvGrpSpPr>
          <p:grpSpPr>
            <a:xfrm>
              <a:off x="2245781" y="3701848"/>
              <a:ext cx="534140" cy="72501"/>
              <a:chOff x="976544" y="5282214"/>
              <a:chExt cx="534140" cy="72501"/>
            </a:xfrm>
          </p:grpSpPr>
          <p:cxnSp>
            <p:nvCxnSpPr>
              <p:cNvPr id="199" name="Gerade Verbindung 198"/>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Gerade Verbindung 199"/>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6" name="Gruppieren 195"/>
            <p:cNvGrpSpPr/>
            <p:nvPr/>
          </p:nvGrpSpPr>
          <p:grpSpPr>
            <a:xfrm>
              <a:off x="3180018" y="3701849"/>
              <a:ext cx="534140" cy="72501"/>
              <a:chOff x="976544" y="5282214"/>
              <a:chExt cx="534140" cy="72501"/>
            </a:xfrm>
          </p:grpSpPr>
          <p:cxnSp>
            <p:nvCxnSpPr>
              <p:cNvPr id="197" name="Gerade Verbindung 196"/>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 Verbindung 197"/>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03" name="Gruppieren 202"/>
          <p:cNvGrpSpPr/>
          <p:nvPr/>
        </p:nvGrpSpPr>
        <p:grpSpPr>
          <a:xfrm>
            <a:off x="1706146" y="2873989"/>
            <a:ext cx="1468377" cy="400097"/>
            <a:chOff x="2245781" y="3538051"/>
            <a:chExt cx="1468377" cy="400097"/>
          </a:xfrm>
        </p:grpSpPr>
        <p:grpSp>
          <p:nvGrpSpPr>
            <p:cNvPr id="204" name="Gruppieren 203"/>
            <p:cNvGrpSpPr/>
            <p:nvPr/>
          </p:nvGrpSpPr>
          <p:grpSpPr>
            <a:xfrm>
              <a:off x="2779921" y="3538051"/>
              <a:ext cx="400097" cy="400097"/>
              <a:chOff x="2779921" y="3538051"/>
              <a:chExt cx="400097" cy="400097"/>
            </a:xfrm>
          </p:grpSpPr>
          <p:sp>
            <p:nvSpPr>
              <p:cNvPr id="211" name="Ellipse 210"/>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12" name="Textfeld 211"/>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205" name="Gruppieren 204"/>
            <p:cNvGrpSpPr/>
            <p:nvPr/>
          </p:nvGrpSpPr>
          <p:grpSpPr>
            <a:xfrm>
              <a:off x="2245781" y="3701848"/>
              <a:ext cx="534140" cy="72501"/>
              <a:chOff x="976544" y="5282214"/>
              <a:chExt cx="534140" cy="72501"/>
            </a:xfrm>
          </p:grpSpPr>
          <p:cxnSp>
            <p:nvCxnSpPr>
              <p:cNvPr id="209" name="Gerade Verbindung 208"/>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Gerade Verbindung 209"/>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6" name="Gruppieren 205"/>
            <p:cNvGrpSpPr/>
            <p:nvPr/>
          </p:nvGrpSpPr>
          <p:grpSpPr>
            <a:xfrm>
              <a:off x="3180018" y="3701849"/>
              <a:ext cx="534140" cy="72501"/>
              <a:chOff x="976544" y="5282214"/>
              <a:chExt cx="534140" cy="72501"/>
            </a:xfrm>
          </p:grpSpPr>
          <p:cxnSp>
            <p:nvCxnSpPr>
              <p:cNvPr id="207" name="Gerade Verbindung 206"/>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8" name="Gerade Verbindung 207"/>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4" name="Gruppieren 213"/>
          <p:cNvGrpSpPr/>
          <p:nvPr/>
        </p:nvGrpSpPr>
        <p:grpSpPr>
          <a:xfrm>
            <a:off x="5992222" y="5828688"/>
            <a:ext cx="1468377" cy="400097"/>
            <a:chOff x="2245781" y="3538051"/>
            <a:chExt cx="1468377" cy="400097"/>
          </a:xfrm>
        </p:grpSpPr>
        <p:grpSp>
          <p:nvGrpSpPr>
            <p:cNvPr id="215" name="Gruppieren 214"/>
            <p:cNvGrpSpPr/>
            <p:nvPr/>
          </p:nvGrpSpPr>
          <p:grpSpPr>
            <a:xfrm>
              <a:off x="2779921" y="3538051"/>
              <a:ext cx="400097" cy="400097"/>
              <a:chOff x="2779921" y="3538051"/>
              <a:chExt cx="400097" cy="400097"/>
            </a:xfrm>
          </p:grpSpPr>
          <p:sp>
            <p:nvSpPr>
              <p:cNvPr id="222" name="Ellipse 221"/>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23" name="Textfeld 222"/>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216" name="Gruppieren 215"/>
            <p:cNvGrpSpPr/>
            <p:nvPr/>
          </p:nvGrpSpPr>
          <p:grpSpPr>
            <a:xfrm>
              <a:off x="2245781" y="3701848"/>
              <a:ext cx="534140" cy="72501"/>
              <a:chOff x="976544" y="5282214"/>
              <a:chExt cx="534140" cy="72501"/>
            </a:xfrm>
          </p:grpSpPr>
          <p:cxnSp>
            <p:nvCxnSpPr>
              <p:cNvPr id="220" name="Gerade Verbindung 21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1" name="Gerade Verbindung 22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uppieren 216"/>
            <p:cNvGrpSpPr/>
            <p:nvPr/>
          </p:nvGrpSpPr>
          <p:grpSpPr>
            <a:xfrm>
              <a:off x="3180018" y="3701849"/>
              <a:ext cx="534140" cy="72501"/>
              <a:chOff x="976544" y="5282214"/>
              <a:chExt cx="534140" cy="72501"/>
            </a:xfrm>
          </p:grpSpPr>
          <p:cxnSp>
            <p:nvCxnSpPr>
              <p:cNvPr id="218" name="Gerade Verbindung 217"/>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9" name="Gerade Verbindung 218"/>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24" name="Gruppieren 223"/>
          <p:cNvGrpSpPr/>
          <p:nvPr/>
        </p:nvGrpSpPr>
        <p:grpSpPr>
          <a:xfrm>
            <a:off x="4463511" y="5828689"/>
            <a:ext cx="1468377" cy="400097"/>
            <a:chOff x="2245781" y="3538051"/>
            <a:chExt cx="1468377" cy="400097"/>
          </a:xfrm>
        </p:grpSpPr>
        <p:grpSp>
          <p:nvGrpSpPr>
            <p:cNvPr id="225" name="Gruppieren 224"/>
            <p:cNvGrpSpPr/>
            <p:nvPr/>
          </p:nvGrpSpPr>
          <p:grpSpPr>
            <a:xfrm>
              <a:off x="2779921" y="3538051"/>
              <a:ext cx="400097" cy="400097"/>
              <a:chOff x="2779921" y="3538051"/>
              <a:chExt cx="400097" cy="400097"/>
            </a:xfrm>
          </p:grpSpPr>
          <p:sp>
            <p:nvSpPr>
              <p:cNvPr id="232" name="Ellipse 231"/>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33" name="Textfeld 232"/>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226" name="Gruppieren 225"/>
            <p:cNvGrpSpPr/>
            <p:nvPr/>
          </p:nvGrpSpPr>
          <p:grpSpPr>
            <a:xfrm>
              <a:off x="2245781" y="3701848"/>
              <a:ext cx="534140" cy="72501"/>
              <a:chOff x="976544" y="5282214"/>
              <a:chExt cx="534140" cy="72501"/>
            </a:xfrm>
          </p:grpSpPr>
          <p:cxnSp>
            <p:nvCxnSpPr>
              <p:cNvPr id="230" name="Gerade Verbindung 22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1" name="Gerade Verbindung 23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7" name="Gruppieren 226"/>
            <p:cNvGrpSpPr/>
            <p:nvPr/>
          </p:nvGrpSpPr>
          <p:grpSpPr>
            <a:xfrm>
              <a:off x="3180018" y="3701849"/>
              <a:ext cx="534140" cy="72501"/>
              <a:chOff x="976544" y="5282214"/>
              <a:chExt cx="534140" cy="72501"/>
            </a:xfrm>
          </p:grpSpPr>
          <p:cxnSp>
            <p:nvCxnSpPr>
              <p:cNvPr id="228" name="Gerade Verbindung 227"/>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9" name="Gerade Verbindung 228"/>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257" name="Gerade Verbindung 256"/>
          <p:cNvCxnSpPr>
            <a:stCxn id="181" idx="0"/>
          </p:cNvCxnSpPr>
          <p:nvPr/>
        </p:nvCxnSpPr>
        <p:spPr bwMode="auto">
          <a:xfrm flipH="1" flipV="1">
            <a:off x="2441814" y="3385402"/>
            <a:ext cx="1" cy="31912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0" name="Gerade Verbindung 259"/>
          <p:cNvCxnSpPr/>
          <p:nvPr/>
        </p:nvCxnSpPr>
        <p:spPr bwMode="auto">
          <a:xfrm flipH="1">
            <a:off x="1635426" y="3392681"/>
            <a:ext cx="806390"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2" name="Textfeld 261"/>
          <p:cNvSpPr txBox="1"/>
          <p:nvPr/>
        </p:nvSpPr>
        <p:spPr>
          <a:xfrm>
            <a:off x="2018467" y="4271985"/>
            <a:ext cx="893193" cy="307777"/>
          </a:xfrm>
          <a:prstGeom prst="rect">
            <a:avLst/>
          </a:prstGeom>
          <a:noFill/>
          <a:ln>
            <a:noFill/>
          </a:ln>
        </p:spPr>
        <p:txBody>
          <a:bodyPr wrap="none" rtlCol="0">
            <a:spAutoFit/>
          </a:bodyPr>
          <a:lstStyle/>
          <a:p>
            <a:r>
              <a:rPr lang="de-DE" sz="1400" dirty="0" smtClean="0"/>
              <a:t>HTBDK4</a:t>
            </a:r>
            <a:endParaRPr lang="de-DE" sz="1400" dirty="0"/>
          </a:p>
        </p:txBody>
      </p:sp>
      <p:sp>
        <p:nvSpPr>
          <p:cNvPr id="263" name="Textfeld 262"/>
          <p:cNvSpPr txBox="1"/>
          <p:nvPr/>
        </p:nvSpPr>
        <p:spPr>
          <a:xfrm>
            <a:off x="2039419" y="5124733"/>
            <a:ext cx="879856" cy="307777"/>
          </a:xfrm>
          <a:prstGeom prst="rect">
            <a:avLst/>
          </a:prstGeom>
          <a:noFill/>
          <a:ln>
            <a:noFill/>
          </a:ln>
        </p:spPr>
        <p:txBody>
          <a:bodyPr wrap="none" rtlCol="0">
            <a:spAutoFit/>
          </a:bodyPr>
          <a:lstStyle/>
          <a:p>
            <a:r>
              <a:rPr lang="de-DE" sz="1400" dirty="0" smtClean="0"/>
              <a:t>HTADK1</a:t>
            </a:r>
            <a:endParaRPr lang="de-DE" sz="1400" dirty="0"/>
          </a:p>
        </p:txBody>
      </p:sp>
      <p:sp>
        <p:nvSpPr>
          <p:cNvPr id="264" name="Textfeld 263"/>
          <p:cNvSpPr txBox="1"/>
          <p:nvPr/>
        </p:nvSpPr>
        <p:spPr>
          <a:xfrm>
            <a:off x="2009323" y="5854726"/>
            <a:ext cx="922047" cy="307777"/>
          </a:xfrm>
          <a:prstGeom prst="rect">
            <a:avLst/>
          </a:prstGeom>
          <a:noFill/>
          <a:ln>
            <a:noFill/>
          </a:ln>
        </p:spPr>
        <p:txBody>
          <a:bodyPr wrap="none" rtlCol="0">
            <a:spAutoFit/>
          </a:bodyPr>
          <a:lstStyle/>
          <a:p>
            <a:r>
              <a:rPr lang="de-DE" sz="1400" dirty="0" smtClean="0"/>
              <a:t>HTMDK3</a:t>
            </a:r>
            <a:endParaRPr lang="de-DE" sz="1400" dirty="0"/>
          </a:p>
        </p:txBody>
      </p:sp>
      <p:sp>
        <p:nvSpPr>
          <p:cNvPr id="265" name="Textfeld 264"/>
          <p:cNvSpPr txBox="1"/>
          <p:nvPr/>
        </p:nvSpPr>
        <p:spPr>
          <a:xfrm>
            <a:off x="1992442" y="2618793"/>
            <a:ext cx="914033" cy="307777"/>
          </a:xfrm>
          <a:prstGeom prst="rect">
            <a:avLst/>
          </a:prstGeom>
          <a:noFill/>
          <a:ln>
            <a:noFill/>
          </a:ln>
        </p:spPr>
        <p:txBody>
          <a:bodyPr wrap="none" rtlCol="0">
            <a:spAutoFit/>
          </a:bodyPr>
          <a:lstStyle/>
          <a:p>
            <a:r>
              <a:rPr lang="de-DE" sz="1400" dirty="0" smtClean="0"/>
              <a:t>HADDK2</a:t>
            </a:r>
            <a:endParaRPr lang="de-DE" sz="1400" dirty="0"/>
          </a:p>
        </p:txBody>
      </p:sp>
      <p:cxnSp>
        <p:nvCxnSpPr>
          <p:cNvPr id="269" name="Gerade Verbindung 268"/>
          <p:cNvCxnSpPr/>
          <p:nvPr/>
        </p:nvCxnSpPr>
        <p:spPr bwMode="auto">
          <a:xfrm flipV="1">
            <a:off x="1641228" y="3392681"/>
            <a:ext cx="0" cy="1120205"/>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2" name="Gerade Verbindung 271"/>
          <p:cNvCxnSpPr/>
          <p:nvPr/>
        </p:nvCxnSpPr>
        <p:spPr bwMode="auto">
          <a:xfrm flipH="1">
            <a:off x="1450766" y="4512885"/>
            <a:ext cx="186738" cy="1"/>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5" name="Gerade Verbindung 274"/>
          <p:cNvCxnSpPr/>
          <p:nvPr/>
        </p:nvCxnSpPr>
        <p:spPr bwMode="auto">
          <a:xfrm flipH="1" flipV="1">
            <a:off x="2438090" y="2568647"/>
            <a:ext cx="1" cy="31912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6" name="Gerade Verbindung 275"/>
          <p:cNvCxnSpPr/>
          <p:nvPr/>
        </p:nvCxnSpPr>
        <p:spPr bwMode="auto">
          <a:xfrm flipH="1">
            <a:off x="1544135" y="2575926"/>
            <a:ext cx="893957"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7" name="Gerade Verbindung 276"/>
          <p:cNvCxnSpPr/>
          <p:nvPr/>
        </p:nvCxnSpPr>
        <p:spPr bwMode="auto">
          <a:xfrm flipV="1">
            <a:off x="1544135" y="2568647"/>
            <a:ext cx="0" cy="184905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277"/>
          <p:cNvCxnSpPr/>
          <p:nvPr/>
        </p:nvCxnSpPr>
        <p:spPr bwMode="auto">
          <a:xfrm flipH="1">
            <a:off x="1450766" y="4408598"/>
            <a:ext cx="93369"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7" name="Gerade Verbindung 286"/>
          <p:cNvCxnSpPr/>
          <p:nvPr/>
        </p:nvCxnSpPr>
        <p:spPr bwMode="auto">
          <a:xfrm flipH="1" flipV="1">
            <a:off x="2451340" y="4185585"/>
            <a:ext cx="1" cy="31912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8" name="Gerade Verbindung 287"/>
          <p:cNvCxnSpPr/>
          <p:nvPr/>
        </p:nvCxnSpPr>
        <p:spPr bwMode="auto">
          <a:xfrm flipH="1">
            <a:off x="1728220" y="4192864"/>
            <a:ext cx="723122"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9" name="Gerade Verbindung 288"/>
          <p:cNvCxnSpPr/>
          <p:nvPr/>
        </p:nvCxnSpPr>
        <p:spPr bwMode="auto">
          <a:xfrm flipV="1">
            <a:off x="1728220" y="4192864"/>
            <a:ext cx="0" cy="443566"/>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0" name="Gerade Verbindung 289"/>
          <p:cNvCxnSpPr/>
          <p:nvPr/>
        </p:nvCxnSpPr>
        <p:spPr bwMode="auto">
          <a:xfrm flipH="1">
            <a:off x="1449774" y="4626246"/>
            <a:ext cx="275486"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5" name="Gerade Verbindung 294"/>
          <p:cNvCxnSpPr/>
          <p:nvPr/>
        </p:nvCxnSpPr>
        <p:spPr bwMode="auto">
          <a:xfrm flipH="1" flipV="1">
            <a:off x="2454998" y="5008892"/>
            <a:ext cx="1" cy="31912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6" name="Gerade Verbindung 295"/>
          <p:cNvCxnSpPr/>
          <p:nvPr/>
        </p:nvCxnSpPr>
        <p:spPr bwMode="auto">
          <a:xfrm flipH="1">
            <a:off x="1723791" y="5016171"/>
            <a:ext cx="731209"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 name="Gerade Verbindung 296"/>
          <p:cNvCxnSpPr/>
          <p:nvPr/>
        </p:nvCxnSpPr>
        <p:spPr bwMode="auto">
          <a:xfrm flipH="1" flipV="1">
            <a:off x="1722322" y="4842738"/>
            <a:ext cx="2938" cy="173433"/>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8" name="Gerade Verbindung 297"/>
          <p:cNvCxnSpPr/>
          <p:nvPr/>
        </p:nvCxnSpPr>
        <p:spPr bwMode="auto">
          <a:xfrm flipH="1">
            <a:off x="1454456" y="4842737"/>
            <a:ext cx="280141" cy="1"/>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 Verbindung 302"/>
          <p:cNvCxnSpPr/>
          <p:nvPr/>
        </p:nvCxnSpPr>
        <p:spPr bwMode="auto">
          <a:xfrm flipH="1" flipV="1">
            <a:off x="2465804" y="5784737"/>
            <a:ext cx="1" cy="31912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4" name="Gerade Verbindung 303"/>
          <p:cNvCxnSpPr/>
          <p:nvPr/>
        </p:nvCxnSpPr>
        <p:spPr bwMode="auto">
          <a:xfrm flipH="1">
            <a:off x="1595995" y="5792016"/>
            <a:ext cx="869812"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 Verbindung 304"/>
          <p:cNvCxnSpPr/>
          <p:nvPr/>
        </p:nvCxnSpPr>
        <p:spPr bwMode="auto">
          <a:xfrm flipH="1" flipV="1">
            <a:off x="1594526" y="5016173"/>
            <a:ext cx="2938" cy="775843"/>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6" name="Gerade Verbindung 305"/>
          <p:cNvCxnSpPr/>
          <p:nvPr/>
        </p:nvCxnSpPr>
        <p:spPr bwMode="auto">
          <a:xfrm flipH="1">
            <a:off x="1446599" y="5016172"/>
            <a:ext cx="147927"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0" name="Gerade Verbindung 309"/>
          <p:cNvCxnSpPr/>
          <p:nvPr/>
        </p:nvCxnSpPr>
        <p:spPr bwMode="auto">
          <a:xfrm flipV="1">
            <a:off x="486860" y="2408267"/>
            <a:ext cx="0" cy="1935958"/>
          </a:xfrm>
          <a:prstGeom prst="line">
            <a:avLst/>
          </a:prstGeom>
          <a:solidFill>
            <a:schemeClr val="accent1"/>
          </a:soli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 name="Gerade Verbindung 311"/>
          <p:cNvCxnSpPr/>
          <p:nvPr/>
        </p:nvCxnSpPr>
        <p:spPr bwMode="auto">
          <a:xfrm>
            <a:off x="1917016" y="2183907"/>
            <a:ext cx="1324100" cy="0"/>
          </a:xfrm>
          <a:prstGeom prst="line">
            <a:avLst/>
          </a:prstGeom>
          <a:solidFill>
            <a:schemeClr val="accent1"/>
          </a:solidFill>
          <a:ln w="254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1" name="Textfeld 340"/>
          <p:cNvSpPr txBox="1"/>
          <p:nvPr/>
        </p:nvSpPr>
        <p:spPr>
          <a:xfrm>
            <a:off x="4736762" y="5560633"/>
            <a:ext cx="1317990" cy="307777"/>
          </a:xfrm>
          <a:prstGeom prst="rect">
            <a:avLst/>
          </a:prstGeom>
          <a:noFill/>
          <a:ln>
            <a:noFill/>
          </a:ln>
        </p:spPr>
        <p:txBody>
          <a:bodyPr wrap="none" rtlCol="0">
            <a:spAutoFit/>
          </a:bodyPr>
          <a:lstStyle/>
          <a:p>
            <a:r>
              <a:rPr lang="de-DE" sz="1400" dirty="0" smtClean="0"/>
              <a:t>FRS (Fenster)</a:t>
            </a:r>
            <a:endParaRPr lang="de-DE" sz="1400" dirty="0"/>
          </a:p>
        </p:txBody>
      </p:sp>
      <p:sp>
        <p:nvSpPr>
          <p:cNvPr id="342" name="Textfeld 341"/>
          <p:cNvSpPr txBox="1"/>
          <p:nvPr/>
        </p:nvSpPr>
        <p:spPr>
          <a:xfrm>
            <a:off x="6258740" y="5587061"/>
            <a:ext cx="1040670" cy="307777"/>
          </a:xfrm>
          <a:prstGeom prst="rect">
            <a:avLst/>
          </a:prstGeom>
          <a:noFill/>
          <a:ln>
            <a:noFill/>
          </a:ln>
        </p:spPr>
        <p:txBody>
          <a:bodyPr wrap="none" rtlCol="0">
            <a:spAutoFit/>
          </a:bodyPr>
          <a:lstStyle/>
          <a:p>
            <a:r>
              <a:rPr lang="de-DE" sz="1400" dirty="0" smtClean="0"/>
              <a:t>FRS (TS3)</a:t>
            </a:r>
            <a:endParaRPr lang="de-DE" sz="1400" dirty="0"/>
          </a:p>
        </p:txBody>
      </p:sp>
      <p:sp>
        <p:nvSpPr>
          <p:cNvPr id="343" name="Textfeld 342"/>
          <p:cNvSpPr txBox="1"/>
          <p:nvPr/>
        </p:nvSpPr>
        <p:spPr>
          <a:xfrm>
            <a:off x="7822742" y="5588535"/>
            <a:ext cx="1040670" cy="307777"/>
          </a:xfrm>
          <a:prstGeom prst="rect">
            <a:avLst/>
          </a:prstGeom>
          <a:noFill/>
          <a:ln>
            <a:noFill/>
          </a:ln>
        </p:spPr>
        <p:txBody>
          <a:bodyPr wrap="none" rtlCol="0">
            <a:spAutoFit/>
          </a:bodyPr>
          <a:lstStyle/>
          <a:p>
            <a:r>
              <a:rPr lang="de-DE" sz="1400" dirty="0" smtClean="0"/>
              <a:t>FRS (TS4)</a:t>
            </a:r>
            <a:endParaRPr lang="de-DE" sz="1400" dirty="0"/>
          </a:p>
        </p:txBody>
      </p:sp>
      <p:sp>
        <p:nvSpPr>
          <p:cNvPr id="344" name="Textfeld 343"/>
          <p:cNvSpPr txBox="1"/>
          <p:nvPr/>
        </p:nvSpPr>
        <p:spPr>
          <a:xfrm>
            <a:off x="6464221" y="6229583"/>
            <a:ext cx="543739" cy="307777"/>
          </a:xfrm>
          <a:prstGeom prst="rect">
            <a:avLst/>
          </a:prstGeom>
          <a:noFill/>
          <a:ln>
            <a:noFill/>
          </a:ln>
        </p:spPr>
        <p:txBody>
          <a:bodyPr wrap="none" rtlCol="0">
            <a:spAutoFit/>
          </a:bodyPr>
          <a:lstStyle/>
          <a:p>
            <a:r>
              <a:rPr lang="de-DE" sz="1400" dirty="0" smtClean="0"/>
              <a:t>FRS</a:t>
            </a:r>
            <a:endParaRPr lang="de-DE" sz="1400" dirty="0"/>
          </a:p>
        </p:txBody>
      </p:sp>
      <p:cxnSp>
        <p:nvCxnSpPr>
          <p:cNvPr id="346" name="Gerade Verbindung 345"/>
          <p:cNvCxnSpPr>
            <a:stCxn id="344" idx="1"/>
          </p:cNvCxnSpPr>
          <p:nvPr/>
        </p:nvCxnSpPr>
        <p:spPr bwMode="auto">
          <a:xfrm flipH="1" flipV="1">
            <a:off x="5931888" y="6383471"/>
            <a:ext cx="532333"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 name="Gerade Verbindung 347"/>
          <p:cNvCxnSpPr/>
          <p:nvPr/>
        </p:nvCxnSpPr>
        <p:spPr bwMode="auto">
          <a:xfrm flipH="1" flipV="1">
            <a:off x="6975245" y="6385378"/>
            <a:ext cx="532333" cy="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9" name="Textfeld 348"/>
          <p:cNvSpPr txBox="1"/>
          <p:nvPr/>
        </p:nvSpPr>
        <p:spPr>
          <a:xfrm>
            <a:off x="2643220" y="5516170"/>
            <a:ext cx="763094" cy="307777"/>
          </a:xfrm>
          <a:prstGeom prst="rect">
            <a:avLst/>
          </a:prstGeom>
          <a:noFill/>
          <a:ln>
            <a:noFill/>
          </a:ln>
        </p:spPr>
        <p:txBody>
          <a:bodyPr wrap="none" rtlCol="0">
            <a:spAutoFit/>
          </a:bodyPr>
          <a:lstStyle/>
          <a:p>
            <a:r>
              <a:rPr lang="de-DE" sz="1400" dirty="0" smtClean="0"/>
              <a:t>Cave A</a:t>
            </a:r>
            <a:endParaRPr lang="de-DE" sz="1400" dirty="0"/>
          </a:p>
        </p:txBody>
      </p:sp>
      <p:cxnSp>
        <p:nvCxnSpPr>
          <p:cNvPr id="351" name="Gerade Verbindung 350"/>
          <p:cNvCxnSpPr/>
          <p:nvPr/>
        </p:nvCxnSpPr>
        <p:spPr bwMode="auto">
          <a:xfrm flipH="1">
            <a:off x="3331255" y="5670058"/>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3" name="Textfeld 352"/>
          <p:cNvSpPr txBox="1"/>
          <p:nvPr/>
        </p:nvSpPr>
        <p:spPr>
          <a:xfrm>
            <a:off x="2613851" y="6296663"/>
            <a:ext cx="801823" cy="307777"/>
          </a:xfrm>
          <a:prstGeom prst="rect">
            <a:avLst/>
          </a:prstGeom>
          <a:noFill/>
          <a:ln>
            <a:noFill/>
          </a:ln>
        </p:spPr>
        <p:txBody>
          <a:bodyPr wrap="none" rtlCol="0">
            <a:spAutoFit/>
          </a:bodyPr>
          <a:lstStyle/>
          <a:p>
            <a:r>
              <a:rPr lang="de-DE" sz="1400" dirty="0" smtClean="0"/>
              <a:t>Cave M</a:t>
            </a:r>
            <a:endParaRPr lang="de-DE" sz="1400" dirty="0"/>
          </a:p>
        </p:txBody>
      </p:sp>
      <p:cxnSp>
        <p:nvCxnSpPr>
          <p:cNvPr id="354" name="Gerade Verbindung 353"/>
          <p:cNvCxnSpPr/>
          <p:nvPr/>
        </p:nvCxnSpPr>
        <p:spPr bwMode="auto">
          <a:xfrm flipH="1">
            <a:off x="3337398" y="6450551"/>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5" name="Textfeld 354"/>
          <p:cNvSpPr txBox="1"/>
          <p:nvPr/>
        </p:nvSpPr>
        <p:spPr>
          <a:xfrm>
            <a:off x="2617068" y="4704793"/>
            <a:ext cx="772969" cy="307777"/>
          </a:xfrm>
          <a:prstGeom prst="rect">
            <a:avLst/>
          </a:prstGeom>
          <a:noFill/>
          <a:ln>
            <a:noFill/>
          </a:ln>
        </p:spPr>
        <p:txBody>
          <a:bodyPr wrap="none" rtlCol="0">
            <a:spAutoFit/>
          </a:bodyPr>
          <a:lstStyle/>
          <a:p>
            <a:r>
              <a:rPr lang="de-DE" sz="1400" dirty="0" smtClean="0"/>
              <a:t>Cave B</a:t>
            </a:r>
            <a:endParaRPr lang="de-DE" sz="1400" dirty="0"/>
          </a:p>
        </p:txBody>
      </p:sp>
      <p:cxnSp>
        <p:nvCxnSpPr>
          <p:cNvPr id="356" name="Gerade Verbindung 355"/>
          <p:cNvCxnSpPr/>
          <p:nvPr/>
        </p:nvCxnSpPr>
        <p:spPr bwMode="auto">
          <a:xfrm flipH="1">
            <a:off x="3305103" y="4858681"/>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7" name="Textfeld 356"/>
          <p:cNvSpPr txBox="1"/>
          <p:nvPr/>
        </p:nvSpPr>
        <p:spPr>
          <a:xfrm>
            <a:off x="2600796" y="3885144"/>
            <a:ext cx="782587" cy="307777"/>
          </a:xfrm>
          <a:prstGeom prst="rect">
            <a:avLst/>
          </a:prstGeom>
          <a:noFill/>
          <a:ln>
            <a:noFill/>
          </a:ln>
        </p:spPr>
        <p:txBody>
          <a:bodyPr wrap="none" rtlCol="0">
            <a:spAutoFit/>
          </a:bodyPr>
          <a:lstStyle/>
          <a:p>
            <a:r>
              <a:rPr lang="de-DE" sz="1400" dirty="0" smtClean="0"/>
              <a:t>Cave C</a:t>
            </a:r>
            <a:endParaRPr lang="de-DE" sz="1400" dirty="0"/>
          </a:p>
        </p:txBody>
      </p:sp>
      <p:cxnSp>
        <p:nvCxnSpPr>
          <p:cNvPr id="358" name="Gerade Verbindung 357"/>
          <p:cNvCxnSpPr/>
          <p:nvPr/>
        </p:nvCxnSpPr>
        <p:spPr bwMode="auto">
          <a:xfrm flipH="1">
            <a:off x="3288831" y="4039032"/>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9" name="Textfeld 358"/>
          <p:cNvSpPr txBox="1"/>
          <p:nvPr/>
        </p:nvSpPr>
        <p:spPr>
          <a:xfrm>
            <a:off x="2481991" y="3120197"/>
            <a:ext cx="805029" cy="307777"/>
          </a:xfrm>
          <a:prstGeom prst="rect">
            <a:avLst/>
          </a:prstGeom>
          <a:noFill/>
          <a:ln>
            <a:noFill/>
          </a:ln>
        </p:spPr>
        <p:txBody>
          <a:bodyPr wrap="none" rtlCol="0">
            <a:spAutoFit/>
          </a:bodyPr>
          <a:lstStyle/>
          <a:p>
            <a:r>
              <a:rPr lang="de-DE" sz="1400" dirty="0" smtClean="0"/>
              <a:t>HADES</a:t>
            </a:r>
            <a:endParaRPr lang="de-DE" sz="1400" dirty="0"/>
          </a:p>
        </p:txBody>
      </p:sp>
      <p:cxnSp>
        <p:nvCxnSpPr>
          <p:cNvPr id="360" name="Gerade Verbindung 359"/>
          <p:cNvCxnSpPr/>
          <p:nvPr/>
        </p:nvCxnSpPr>
        <p:spPr bwMode="auto">
          <a:xfrm flipH="1">
            <a:off x="3170026" y="3274085"/>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71" name="Gruppieren 370"/>
          <p:cNvGrpSpPr/>
          <p:nvPr/>
        </p:nvGrpSpPr>
        <p:grpSpPr>
          <a:xfrm rot="16200000">
            <a:off x="3654140" y="3409494"/>
            <a:ext cx="1468377" cy="651618"/>
            <a:chOff x="3729322" y="3416912"/>
            <a:chExt cx="1468377" cy="651618"/>
          </a:xfrm>
        </p:grpSpPr>
        <p:grpSp>
          <p:nvGrpSpPr>
            <p:cNvPr id="244" name="Gruppieren 243"/>
            <p:cNvGrpSpPr/>
            <p:nvPr/>
          </p:nvGrpSpPr>
          <p:grpSpPr>
            <a:xfrm>
              <a:off x="3729322" y="3416912"/>
              <a:ext cx="1468377" cy="400097"/>
              <a:chOff x="2245781" y="3538051"/>
              <a:chExt cx="1468377" cy="400097"/>
            </a:xfrm>
          </p:grpSpPr>
          <p:grpSp>
            <p:nvGrpSpPr>
              <p:cNvPr id="245" name="Gruppieren 244"/>
              <p:cNvGrpSpPr/>
              <p:nvPr/>
            </p:nvGrpSpPr>
            <p:grpSpPr>
              <a:xfrm>
                <a:off x="2779921" y="3538051"/>
                <a:ext cx="400097" cy="400097"/>
                <a:chOff x="2779921" y="3538051"/>
                <a:chExt cx="400097" cy="400097"/>
              </a:xfrm>
            </p:grpSpPr>
            <p:sp>
              <p:nvSpPr>
                <p:cNvPr id="252" name="Ellipse 251"/>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53" name="Textfeld 252"/>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246" name="Gruppieren 245"/>
              <p:cNvGrpSpPr/>
              <p:nvPr/>
            </p:nvGrpSpPr>
            <p:grpSpPr>
              <a:xfrm>
                <a:off x="2245781" y="3701848"/>
                <a:ext cx="534140" cy="72501"/>
                <a:chOff x="976544" y="5282214"/>
                <a:chExt cx="534140" cy="72501"/>
              </a:xfrm>
            </p:grpSpPr>
            <p:cxnSp>
              <p:nvCxnSpPr>
                <p:cNvPr id="250" name="Gerade Verbindung 24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1" name="Gerade Verbindung 25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7" name="Gruppieren 246"/>
              <p:cNvGrpSpPr/>
              <p:nvPr/>
            </p:nvGrpSpPr>
            <p:grpSpPr>
              <a:xfrm>
                <a:off x="3180018" y="3701849"/>
                <a:ext cx="534140" cy="72501"/>
                <a:chOff x="976544" y="5282214"/>
                <a:chExt cx="534140" cy="72501"/>
              </a:xfrm>
            </p:grpSpPr>
            <p:cxnSp>
              <p:nvCxnSpPr>
                <p:cNvPr id="248" name="Gerade Verbindung 247"/>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248"/>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69" name="Textfeld 368"/>
            <p:cNvSpPr txBox="1"/>
            <p:nvPr/>
          </p:nvSpPr>
          <p:spPr>
            <a:xfrm>
              <a:off x="4023608" y="3760753"/>
              <a:ext cx="914033" cy="307777"/>
            </a:xfrm>
            <a:prstGeom prst="rect">
              <a:avLst/>
            </a:prstGeom>
            <a:noFill/>
            <a:ln>
              <a:noFill/>
            </a:ln>
          </p:spPr>
          <p:txBody>
            <a:bodyPr wrap="none" rtlCol="0">
              <a:spAutoFit/>
            </a:bodyPr>
            <a:lstStyle/>
            <a:p>
              <a:r>
                <a:rPr lang="de-DE" sz="1400" dirty="0" smtClean="0"/>
                <a:t>HHTVKA</a:t>
              </a:r>
              <a:endParaRPr lang="de-DE" sz="1400" dirty="0"/>
            </a:p>
          </p:txBody>
        </p:sp>
      </p:grpSp>
      <p:grpSp>
        <p:nvGrpSpPr>
          <p:cNvPr id="372" name="Gruppieren 371"/>
          <p:cNvGrpSpPr/>
          <p:nvPr/>
        </p:nvGrpSpPr>
        <p:grpSpPr>
          <a:xfrm rot="16200000">
            <a:off x="3630090" y="5217945"/>
            <a:ext cx="1468377" cy="645915"/>
            <a:chOff x="3727842" y="4208549"/>
            <a:chExt cx="1468377" cy="645915"/>
          </a:xfrm>
        </p:grpSpPr>
        <p:grpSp>
          <p:nvGrpSpPr>
            <p:cNvPr id="234" name="Gruppieren 233"/>
            <p:cNvGrpSpPr/>
            <p:nvPr/>
          </p:nvGrpSpPr>
          <p:grpSpPr>
            <a:xfrm>
              <a:off x="3727842" y="4208549"/>
              <a:ext cx="1468377" cy="400097"/>
              <a:chOff x="2245781" y="3538051"/>
              <a:chExt cx="1468377" cy="400097"/>
            </a:xfrm>
          </p:grpSpPr>
          <p:grpSp>
            <p:nvGrpSpPr>
              <p:cNvPr id="235" name="Gruppieren 234"/>
              <p:cNvGrpSpPr/>
              <p:nvPr/>
            </p:nvGrpSpPr>
            <p:grpSpPr>
              <a:xfrm>
                <a:off x="2779921" y="3538051"/>
                <a:ext cx="400097" cy="400097"/>
                <a:chOff x="2779921" y="3538051"/>
                <a:chExt cx="400097" cy="400097"/>
              </a:xfrm>
            </p:grpSpPr>
            <p:sp>
              <p:nvSpPr>
                <p:cNvPr id="242" name="Ellipse 241"/>
                <p:cNvSpPr/>
                <p:nvPr/>
              </p:nvSpPr>
              <p:spPr bwMode="auto">
                <a:xfrm>
                  <a:off x="2779921" y="3538051"/>
                  <a:ext cx="400097" cy="400097"/>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sp>
              <p:nvSpPr>
                <p:cNvPr id="243" name="Textfeld 242"/>
                <p:cNvSpPr txBox="1"/>
                <p:nvPr/>
              </p:nvSpPr>
              <p:spPr>
                <a:xfrm>
                  <a:off x="2819509" y="3568823"/>
                  <a:ext cx="320922" cy="338554"/>
                </a:xfrm>
                <a:prstGeom prst="rect">
                  <a:avLst/>
                </a:prstGeom>
                <a:noFill/>
              </p:spPr>
              <p:txBody>
                <a:bodyPr wrap="none" rtlCol="0">
                  <a:spAutoFit/>
                </a:bodyPr>
                <a:lstStyle/>
                <a:p>
                  <a:r>
                    <a:rPr lang="de-DE" sz="1600" dirty="0" smtClean="0"/>
                    <a:t>P</a:t>
                  </a:r>
                  <a:endParaRPr lang="de-DE" sz="1600" dirty="0"/>
                </a:p>
              </p:txBody>
            </p:sp>
          </p:grpSp>
          <p:grpSp>
            <p:nvGrpSpPr>
              <p:cNvPr id="236" name="Gruppieren 235"/>
              <p:cNvGrpSpPr/>
              <p:nvPr/>
            </p:nvGrpSpPr>
            <p:grpSpPr>
              <a:xfrm>
                <a:off x="2245781" y="3701848"/>
                <a:ext cx="534140" cy="72501"/>
                <a:chOff x="976544" y="5282214"/>
                <a:chExt cx="534140" cy="72501"/>
              </a:xfrm>
            </p:grpSpPr>
            <p:cxnSp>
              <p:nvCxnSpPr>
                <p:cNvPr id="240" name="Gerade Verbindung 239"/>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Gerade Verbindung 240"/>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 name="Gruppieren 236"/>
              <p:cNvGrpSpPr/>
              <p:nvPr/>
            </p:nvGrpSpPr>
            <p:grpSpPr>
              <a:xfrm>
                <a:off x="3180018" y="3701849"/>
                <a:ext cx="534140" cy="72501"/>
                <a:chOff x="976544" y="5282214"/>
                <a:chExt cx="534140" cy="72501"/>
              </a:xfrm>
            </p:grpSpPr>
            <p:cxnSp>
              <p:nvCxnSpPr>
                <p:cNvPr id="238" name="Gerade Verbindung 237"/>
                <p:cNvCxnSpPr/>
                <p:nvPr/>
              </p:nvCxnSpPr>
              <p:spPr bwMode="auto">
                <a:xfrm>
                  <a:off x="976544" y="5282214"/>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Gerade Verbindung 238"/>
                <p:cNvCxnSpPr/>
                <p:nvPr/>
              </p:nvCxnSpPr>
              <p:spPr bwMode="auto">
                <a:xfrm>
                  <a:off x="978024" y="5354715"/>
                  <a:ext cx="53266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70" name="Textfeld 369"/>
            <p:cNvSpPr txBox="1"/>
            <p:nvPr/>
          </p:nvSpPr>
          <p:spPr>
            <a:xfrm>
              <a:off x="4243610" y="4546687"/>
              <a:ext cx="574196" cy="307777"/>
            </a:xfrm>
            <a:prstGeom prst="rect">
              <a:avLst/>
            </a:prstGeom>
            <a:noFill/>
            <a:ln>
              <a:noFill/>
            </a:ln>
          </p:spPr>
          <p:txBody>
            <a:bodyPr wrap="none" rtlCol="0">
              <a:spAutoFit/>
            </a:bodyPr>
            <a:lstStyle/>
            <a:p>
              <a:r>
                <a:rPr lang="de-DE" sz="1400" dirty="0" smtClean="0"/>
                <a:t>HHD</a:t>
              </a:r>
              <a:endParaRPr lang="de-DE" sz="1400" dirty="0"/>
            </a:p>
          </p:txBody>
        </p:sp>
      </p:grpSp>
      <p:cxnSp>
        <p:nvCxnSpPr>
          <p:cNvPr id="379" name="Gewinkelte Verbindung 378"/>
          <p:cNvCxnSpPr/>
          <p:nvPr/>
        </p:nvCxnSpPr>
        <p:spPr bwMode="auto">
          <a:xfrm rot="16200000" flipH="1">
            <a:off x="5156421" y="2691567"/>
            <a:ext cx="3659126" cy="2643809"/>
          </a:xfrm>
          <a:prstGeom prst="bentConnector3">
            <a:avLst>
              <a:gd name="adj1" fmla="val 81783"/>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391"/>
          <p:cNvCxnSpPr/>
          <p:nvPr/>
        </p:nvCxnSpPr>
        <p:spPr bwMode="auto">
          <a:xfrm>
            <a:off x="4629638" y="2183907"/>
            <a:ext cx="1034440" cy="1"/>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4" name="Gewinkelte Verbindung 393"/>
          <p:cNvCxnSpPr/>
          <p:nvPr/>
        </p:nvCxnSpPr>
        <p:spPr bwMode="auto">
          <a:xfrm rot="16200000" flipH="1">
            <a:off x="4371294" y="3491173"/>
            <a:ext cx="3525610" cy="1171105"/>
          </a:xfrm>
          <a:prstGeom prst="bentConnector3">
            <a:avLst>
              <a:gd name="adj1" fmla="val 85001"/>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394"/>
          <p:cNvCxnSpPr/>
          <p:nvPr/>
        </p:nvCxnSpPr>
        <p:spPr bwMode="auto">
          <a:xfrm>
            <a:off x="4629638" y="2313919"/>
            <a:ext cx="918908" cy="1"/>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5" name="Gewinkelte Verbindung 404"/>
          <p:cNvCxnSpPr/>
          <p:nvPr/>
        </p:nvCxnSpPr>
        <p:spPr bwMode="auto">
          <a:xfrm rot="5400000">
            <a:off x="3595533" y="4042234"/>
            <a:ext cx="3408974" cy="195460"/>
          </a:xfrm>
          <a:prstGeom prst="bentConnector3">
            <a:avLst>
              <a:gd name="adj1" fmla="val 85417"/>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6" name="Gerade Verbindung 405"/>
          <p:cNvCxnSpPr>
            <a:stCxn id="14" idx="3"/>
          </p:cNvCxnSpPr>
          <p:nvPr/>
        </p:nvCxnSpPr>
        <p:spPr bwMode="auto">
          <a:xfrm>
            <a:off x="4629638" y="2429328"/>
            <a:ext cx="766119" cy="6149"/>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6" name="Gerade Verbindung 415"/>
          <p:cNvCxnSpPr/>
          <p:nvPr/>
        </p:nvCxnSpPr>
        <p:spPr bwMode="auto">
          <a:xfrm>
            <a:off x="4431840" y="5540902"/>
            <a:ext cx="565811"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7" name="Gerade Verbindung 416"/>
          <p:cNvCxnSpPr/>
          <p:nvPr/>
        </p:nvCxnSpPr>
        <p:spPr bwMode="auto">
          <a:xfrm>
            <a:off x="4624335" y="2592352"/>
            <a:ext cx="371836" cy="0"/>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9" name="Gerade Verbindung 418"/>
          <p:cNvCxnSpPr/>
          <p:nvPr/>
        </p:nvCxnSpPr>
        <p:spPr bwMode="auto">
          <a:xfrm flipV="1">
            <a:off x="4996171" y="2592353"/>
            <a:ext cx="0" cy="2948549"/>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6" name="Gerade Verbindung 425"/>
          <p:cNvCxnSpPr/>
          <p:nvPr/>
        </p:nvCxnSpPr>
        <p:spPr bwMode="auto">
          <a:xfrm flipV="1">
            <a:off x="4453856" y="3735297"/>
            <a:ext cx="413289" cy="1"/>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7" name="Gerade Verbindung 426"/>
          <p:cNvCxnSpPr/>
          <p:nvPr/>
        </p:nvCxnSpPr>
        <p:spPr bwMode="auto">
          <a:xfrm>
            <a:off x="4629638" y="2712989"/>
            <a:ext cx="237507" cy="4044"/>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8" name="Gerade Verbindung 427"/>
          <p:cNvCxnSpPr/>
          <p:nvPr/>
        </p:nvCxnSpPr>
        <p:spPr bwMode="auto">
          <a:xfrm flipV="1">
            <a:off x="4867145" y="2717035"/>
            <a:ext cx="0" cy="1018262"/>
          </a:xfrm>
          <a:prstGeom prst="line">
            <a:avLst/>
          </a:prstGeom>
          <a:solidFill>
            <a:schemeClr val="accent1"/>
          </a:solidFill>
          <a:ln w="254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3" name="Textfeld 432"/>
          <p:cNvSpPr txBox="1"/>
          <p:nvPr/>
        </p:nvSpPr>
        <p:spPr>
          <a:xfrm rot="16200000">
            <a:off x="3720565" y="3787308"/>
            <a:ext cx="553357" cy="307777"/>
          </a:xfrm>
          <a:prstGeom prst="rect">
            <a:avLst/>
          </a:prstGeom>
          <a:noFill/>
          <a:ln>
            <a:noFill/>
          </a:ln>
        </p:spPr>
        <p:txBody>
          <a:bodyPr wrap="none" rtlCol="0">
            <a:spAutoFit/>
          </a:bodyPr>
          <a:lstStyle/>
          <a:p>
            <a:r>
              <a:rPr lang="de-DE" sz="1400" dirty="0" smtClean="0"/>
              <a:t>HHT</a:t>
            </a:r>
            <a:endParaRPr lang="de-DE" sz="1400" dirty="0"/>
          </a:p>
        </p:txBody>
      </p:sp>
      <p:cxnSp>
        <p:nvCxnSpPr>
          <p:cNvPr id="434" name="Gerade Verbindung 433"/>
          <p:cNvCxnSpPr/>
          <p:nvPr/>
        </p:nvCxnSpPr>
        <p:spPr bwMode="auto">
          <a:xfrm rot="16200000" flipH="1">
            <a:off x="3867193" y="3609653"/>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5" name="Textfeld 434"/>
          <p:cNvSpPr txBox="1"/>
          <p:nvPr/>
        </p:nvSpPr>
        <p:spPr>
          <a:xfrm rot="16200000">
            <a:off x="3694080" y="5437843"/>
            <a:ext cx="574196" cy="307777"/>
          </a:xfrm>
          <a:prstGeom prst="rect">
            <a:avLst/>
          </a:prstGeom>
          <a:noFill/>
          <a:ln>
            <a:noFill/>
          </a:ln>
        </p:spPr>
        <p:txBody>
          <a:bodyPr wrap="none" rtlCol="0">
            <a:spAutoFit/>
          </a:bodyPr>
          <a:lstStyle/>
          <a:p>
            <a:r>
              <a:rPr lang="de-DE" sz="1400" dirty="0" smtClean="0"/>
              <a:t>HHD</a:t>
            </a:r>
            <a:endParaRPr lang="de-DE" sz="1400" dirty="0"/>
          </a:p>
        </p:txBody>
      </p:sp>
      <p:cxnSp>
        <p:nvCxnSpPr>
          <p:cNvPr id="436" name="Gerade Verbindung 435"/>
          <p:cNvCxnSpPr/>
          <p:nvPr/>
        </p:nvCxnSpPr>
        <p:spPr bwMode="auto">
          <a:xfrm rot="16200000" flipH="1">
            <a:off x="3851128" y="5260188"/>
            <a:ext cx="251185" cy="1401"/>
          </a:xfrm>
          <a:prstGeom prst="line">
            <a:avLst/>
          </a:prstGeom>
          <a:solidFill>
            <a:schemeClr val="accent1"/>
          </a:solidFill>
          <a:ln w="1905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7" name="Rectangle 6"/>
          <p:cNvSpPr>
            <a:spLocks noChangeArrowheads="1"/>
          </p:cNvSpPr>
          <p:nvPr/>
        </p:nvSpPr>
        <p:spPr bwMode="auto">
          <a:xfrm>
            <a:off x="1716658" y="0"/>
            <a:ext cx="46105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b="1" dirty="0" smtClean="0"/>
              <a:t>7. Vakuumsteuerung</a:t>
            </a:r>
            <a:endParaRPr lang="en-US" altLang="de-DE" b="1" dirty="0"/>
          </a:p>
          <a:p>
            <a:pPr algn="ctr"/>
            <a:r>
              <a:rPr lang="en-US" altLang="de-DE" b="1" dirty="0" smtClean="0">
                <a:solidFill>
                  <a:srgbClr val="FF3300"/>
                </a:solidFill>
              </a:rPr>
              <a:t>SSV </a:t>
            </a:r>
            <a:r>
              <a:rPr lang="en-US" altLang="de-DE" b="1" dirty="0" err="1" smtClean="0">
                <a:solidFill>
                  <a:srgbClr val="FF3300"/>
                </a:solidFill>
              </a:rPr>
              <a:t>Steuerung</a:t>
            </a:r>
            <a:r>
              <a:rPr lang="en-US" altLang="de-DE" b="1" dirty="0" smtClean="0">
                <a:solidFill>
                  <a:srgbClr val="FF3300"/>
                </a:solidFill>
              </a:rPr>
              <a:t> SIS/ESR/HEST</a:t>
            </a:r>
            <a:endParaRPr lang="en-US" altLang="de-DE" b="1" dirty="0">
              <a:solidFill>
                <a:srgbClr val="FF3300"/>
              </a:solidFill>
            </a:endParaRPr>
          </a:p>
        </p:txBody>
      </p:sp>
    </p:spTree>
    <p:extLst>
      <p:ext uri="{BB962C8B-B14F-4D97-AF65-F5344CB8AC3E}">
        <p14:creationId xmlns:p14="http://schemas.microsoft.com/office/powerpoint/2010/main" val="3956620757"/>
      </p:ext>
    </p:extLst>
  </p:cSld>
  <p:clrMapOvr>
    <a:masterClrMapping/>
  </p:clrMapOvr>
  <p:transition spd="slow"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58371"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EF8AE6FE-01E3-464F-96BB-3F2C648A4B79}" type="slidenum">
              <a:rPr lang="en-US" altLang="de-DE" sz="1400"/>
              <a:pPr/>
              <a:t>56</a:t>
            </a:fld>
            <a:endParaRPr lang="en-US" altLang="de-DE" sz="1400"/>
          </a:p>
        </p:txBody>
      </p:sp>
      <p:sp>
        <p:nvSpPr>
          <p:cNvPr id="58372" name="Text Box 4"/>
          <p:cNvSpPr txBox="1">
            <a:spLocks noChangeArrowheads="1"/>
          </p:cNvSpPr>
          <p:nvPr/>
        </p:nvSpPr>
        <p:spPr bwMode="auto">
          <a:xfrm>
            <a:off x="698500" y="2519363"/>
            <a:ext cx="775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3600"/>
              <a:t>Vielen Dank für Ihre Aufmerksamkeit!</a:t>
            </a:r>
          </a:p>
        </p:txBody>
      </p:sp>
    </p:spTree>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8195"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3B546DD8-6529-46AC-AD14-60BCCD60CC8D}" type="slidenum">
              <a:rPr lang="en-US" altLang="de-DE" sz="1400"/>
              <a:pPr/>
              <a:t>6</a:t>
            </a:fld>
            <a:endParaRPr lang="en-US" altLang="de-DE" sz="1400"/>
          </a:p>
        </p:txBody>
      </p:sp>
      <p:graphicFrame>
        <p:nvGraphicFramePr>
          <p:cNvPr id="8196" name="Object 4"/>
          <p:cNvGraphicFramePr>
            <a:graphicFrameLocks noGrp="1" noChangeAspect="1"/>
          </p:cNvGraphicFramePr>
          <p:nvPr>
            <p:ph sz="half" idx="2"/>
          </p:nvPr>
        </p:nvGraphicFramePr>
        <p:xfrm>
          <a:off x="790575" y="1147763"/>
          <a:ext cx="4368800" cy="1114425"/>
        </p:xfrm>
        <a:graphic>
          <a:graphicData uri="http://schemas.openxmlformats.org/presentationml/2006/ole">
            <mc:AlternateContent xmlns:mc="http://schemas.openxmlformats.org/markup-compatibility/2006">
              <mc:Choice xmlns:v="urn:schemas-microsoft-com:vml" Requires="v">
                <p:oleObj spid="_x0000_s8428" name="Equation" r:id="rId3" imgW="1244060" imgH="317362" progId="Equation.3">
                  <p:embed/>
                </p:oleObj>
              </mc:Choice>
              <mc:Fallback>
                <p:oleObj name="Equation" r:id="rId3" imgW="1244060" imgH="317362" progId="Equation.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1147763"/>
                        <a:ext cx="43688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384" name="Group 184"/>
          <p:cNvGraphicFramePr>
            <a:graphicFrameLocks noGrp="1"/>
          </p:cNvGraphicFramePr>
          <p:nvPr/>
        </p:nvGraphicFramePr>
        <p:xfrm>
          <a:off x="742950" y="2714625"/>
          <a:ext cx="7823200" cy="3449638"/>
        </p:xfrm>
        <a:graphic>
          <a:graphicData uri="http://schemas.openxmlformats.org/drawingml/2006/table">
            <a:tbl>
              <a:tblPr/>
              <a:tblGrid>
                <a:gridCol w="1368425"/>
                <a:gridCol w="2325688"/>
                <a:gridCol w="4129087"/>
              </a:tblGrid>
              <a:tr h="396313">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rPr>
                        <a:t>Einheit</a:t>
                      </a:r>
                      <a:endParaRPr kumimoji="0" lang="de-DE" altLang="de-DE" sz="2000" b="0" i="0" u="none" strike="noStrike" cap="none" normalizeH="0" baseline="0" smtClean="0">
                        <a:ln>
                          <a:noFill/>
                        </a:ln>
                        <a:solidFill>
                          <a:schemeClr val="tx1"/>
                        </a:solidFill>
                        <a:effectLst/>
                        <a:latin typeface="Arial" charset="0"/>
                      </a:endParaRP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rPr>
                        <a:t>Name</a:t>
                      </a:r>
                      <a:endParaRPr kumimoji="0" lang="de-DE" altLang="de-DE" sz="2000" b="0" i="0" u="none" strike="noStrike" cap="none" normalizeH="0" baseline="0" smtClean="0">
                        <a:ln>
                          <a:noFill/>
                        </a:ln>
                        <a:solidFill>
                          <a:schemeClr val="tx1"/>
                        </a:solidFill>
                        <a:effectLst/>
                        <a:latin typeface="Arial" charset="0"/>
                      </a:endParaRP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rPr>
                        <a:t>Umrechnung</a:t>
                      </a:r>
                      <a:endParaRPr kumimoji="0" lang="de-DE" altLang="de-DE" sz="2000" b="0" i="0" u="none" strike="noStrike" cap="none" normalizeH="0" baseline="0" smtClean="0">
                        <a:ln>
                          <a:noFill/>
                        </a:ln>
                        <a:solidFill>
                          <a:schemeClr val="tx1"/>
                        </a:solidFill>
                        <a:effectLst/>
                        <a:latin typeface="Arial" charset="0"/>
                      </a:endParaRP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33468">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Pascal</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Pa = 1 N/m²</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57284">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bar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Bar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bar = 10</a:t>
                      </a:r>
                      <a:r>
                        <a:rPr kumimoji="0" lang="de-DE" altLang="de-DE" sz="2000" b="0" i="0" u="none" strike="noStrike" cap="none" normalizeH="0" baseline="30000" smtClean="0">
                          <a:ln>
                            <a:noFill/>
                          </a:ln>
                          <a:solidFill>
                            <a:schemeClr val="tx1"/>
                          </a:solidFill>
                          <a:effectLst/>
                          <a:latin typeface="Arial" charset="0"/>
                        </a:rPr>
                        <a:t>5</a:t>
                      </a:r>
                      <a:r>
                        <a:rPr kumimoji="0" lang="de-DE" altLang="de-DE" sz="2000" b="0" i="0" u="none" strike="noStrike" cap="none" normalizeH="0" baseline="0" smtClean="0">
                          <a:ln>
                            <a:noFill/>
                          </a:ln>
                          <a:solidFill>
                            <a:schemeClr val="tx1"/>
                          </a:solidFill>
                          <a:effectLst/>
                          <a:latin typeface="Arial" charset="0"/>
                        </a:rPr>
                        <a:t> Pa = 0,1 MPa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47757">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mbar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Millibar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mbar = 100 Pa = 1 hPa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38231">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atm</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phys. Atmosphäre</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atm = 101325 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0965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at</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techn. Atmosphäre</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at = 98067 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38231">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torr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Torr</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torr = 1 mm Hg = 133,32 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28704">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psi</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psi (lb. p. sq. in.)</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 psi </a:t>
                      </a:r>
                      <a:r>
                        <a:rPr kumimoji="0" lang="de-DE" altLang="de-DE" sz="2000" b="0" i="0" u="none" strike="noStrike" cap="none" normalizeH="0" baseline="0" smtClean="0">
                          <a:ln>
                            <a:noFill/>
                          </a:ln>
                          <a:solidFill>
                            <a:schemeClr val="tx1"/>
                          </a:solidFill>
                          <a:effectLst/>
                          <a:latin typeface="Arial" charset="0"/>
                          <a:cs typeface="Arial" charset="0"/>
                        </a:rPr>
                        <a:t>~ 6,9 x 10</a:t>
                      </a:r>
                      <a:r>
                        <a:rPr kumimoji="0" lang="de-DE" altLang="de-DE" sz="2000" b="0" i="0" u="none" strike="noStrike" cap="none" normalizeH="0" baseline="30000" smtClean="0">
                          <a:ln>
                            <a:noFill/>
                          </a:ln>
                          <a:solidFill>
                            <a:schemeClr val="tx1"/>
                          </a:solidFill>
                          <a:effectLst/>
                          <a:latin typeface="Arial" charset="0"/>
                          <a:cs typeface="Arial" charset="0"/>
                        </a:rPr>
                        <a:t>3</a:t>
                      </a:r>
                      <a:r>
                        <a:rPr kumimoji="0" lang="de-DE" altLang="de-DE" sz="2000" b="0" i="0" u="none" strike="noStrike" cap="none" normalizeH="0" baseline="0" smtClean="0">
                          <a:ln>
                            <a:noFill/>
                          </a:ln>
                          <a:solidFill>
                            <a:schemeClr val="tx1"/>
                          </a:solidFill>
                          <a:effectLst/>
                          <a:latin typeface="Arial" charset="0"/>
                          <a:cs typeface="Arial" charset="0"/>
                        </a:rPr>
                        <a:t> Pa</a:t>
                      </a:r>
                    </a:p>
                  </a:txBody>
                  <a:tcPr marT="45728" marB="45728"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236" name="Text Box 161"/>
          <p:cNvSpPr txBox="1">
            <a:spLocks noChangeArrowheads="1"/>
          </p:cNvSpPr>
          <p:nvPr/>
        </p:nvSpPr>
        <p:spPr bwMode="auto">
          <a:xfrm>
            <a:off x="1563688" y="-6350"/>
            <a:ext cx="5683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r>
              <a:rPr lang="de-DE" altLang="de-DE" b="1"/>
              <a:t>2.  Grundlagen</a:t>
            </a:r>
            <a:r>
              <a:rPr lang="de-DE" altLang="de-DE"/>
              <a:t> </a:t>
            </a:r>
          </a:p>
          <a:p>
            <a:pPr algn="ctr"/>
            <a:r>
              <a:rPr lang="de-DE" altLang="de-DE" b="1">
                <a:solidFill>
                  <a:srgbClr val="FF3300"/>
                </a:solidFill>
              </a:rPr>
              <a:t>Definition des Drucks</a:t>
            </a:r>
          </a:p>
        </p:txBody>
      </p:sp>
      <p:graphicFrame>
        <p:nvGraphicFramePr>
          <p:cNvPr id="8237" name="Object 162"/>
          <p:cNvGraphicFramePr>
            <a:graphicFrameLocks noGrp="1" noChangeAspect="1"/>
          </p:cNvGraphicFramePr>
          <p:nvPr>
            <p:ph sz="half" idx="1"/>
          </p:nvPr>
        </p:nvGraphicFramePr>
        <p:xfrm>
          <a:off x="5768975" y="1039813"/>
          <a:ext cx="2044700" cy="738187"/>
        </p:xfrm>
        <a:graphic>
          <a:graphicData uri="http://schemas.openxmlformats.org/presentationml/2006/ole">
            <mc:AlternateContent xmlns:mc="http://schemas.openxmlformats.org/markup-compatibility/2006">
              <mc:Choice xmlns:v="urn:schemas-microsoft-com:vml" Requires="v">
                <p:oleObj spid="_x0000_s8429" name="Equation" r:id="rId5" imgW="457002" imgH="165028" progId="Equation.3">
                  <p:embed/>
                </p:oleObj>
              </mc:Choice>
              <mc:Fallback>
                <p:oleObj name="Equation" r:id="rId5" imgW="457002" imgH="165028" progId="Equation.3">
                  <p:embed/>
                  <p:pic>
                    <p:nvPicPr>
                      <p:cNvPr id="0" name="Object 16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975" y="1039813"/>
                        <a:ext cx="204470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38" name="Text Box 165"/>
          <p:cNvSpPr txBox="1">
            <a:spLocks noChangeArrowheads="1"/>
          </p:cNvSpPr>
          <p:nvPr/>
        </p:nvSpPr>
        <p:spPr bwMode="auto">
          <a:xfrm>
            <a:off x="5861050" y="1757363"/>
            <a:ext cx="1798638"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1200"/>
              <a:t>n: Teilchenzahldichte</a:t>
            </a:r>
          </a:p>
          <a:p>
            <a:r>
              <a:rPr lang="de-DE" altLang="de-DE" sz="1200"/>
              <a:t>k: Boltzmann-Konstante</a:t>
            </a:r>
          </a:p>
          <a:p>
            <a:r>
              <a:rPr lang="de-DE" altLang="de-DE" sz="1200"/>
              <a:t>T: Temperatur</a:t>
            </a:r>
          </a:p>
        </p:txBody>
      </p:sp>
    </p:spTree>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9219"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FA8120A-F796-4686-9B60-177745578AB5}" type="slidenum">
              <a:rPr lang="en-US" altLang="de-DE" sz="1400"/>
              <a:pPr/>
              <a:t>7</a:t>
            </a:fld>
            <a:endParaRPr lang="en-US" altLang="de-DE" sz="1400"/>
          </a:p>
        </p:txBody>
      </p:sp>
      <p:sp>
        <p:nvSpPr>
          <p:cNvPr id="9220" name="Text Box 4"/>
          <p:cNvSpPr txBox="1">
            <a:spLocks noChangeArrowheads="1"/>
          </p:cNvSpPr>
          <p:nvPr/>
        </p:nvSpPr>
        <p:spPr bwMode="auto">
          <a:xfrm>
            <a:off x="1649413" y="0"/>
            <a:ext cx="5683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buFontTx/>
              <a:buAutoNum type="arabicPeriod" startAt="2"/>
            </a:pPr>
            <a:r>
              <a:rPr lang="de-DE" altLang="de-DE" b="1"/>
              <a:t>Grundlagen </a:t>
            </a:r>
          </a:p>
          <a:p>
            <a:pPr algn="ctr"/>
            <a:r>
              <a:rPr lang="de-DE" altLang="de-DE" b="1">
                <a:solidFill>
                  <a:srgbClr val="FF3300"/>
                </a:solidFill>
              </a:rPr>
              <a:t>Partialdruck</a:t>
            </a:r>
          </a:p>
        </p:txBody>
      </p:sp>
      <p:graphicFrame>
        <p:nvGraphicFramePr>
          <p:cNvPr id="9221" name="Object 5"/>
          <p:cNvGraphicFramePr>
            <a:graphicFrameLocks noGrp="1" noChangeAspect="1"/>
          </p:cNvGraphicFramePr>
          <p:nvPr>
            <p:ph sz="half" idx="1"/>
          </p:nvPr>
        </p:nvGraphicFramePr>
        <p:xfrm>
          <a:off x="3238500" y="1755775"/>
          <a:ext cx="2166938" cy="866775"/>
        </p:xfrm>
        <a:graphic>
          <a:graphicData uri="http://schemas.openxmlformats.org/presentationml/2006/ole">
            <mc:AlternateContent xmlns:mc="http://schemas.openxmlformats.org/markup-compatibility/2006">
              <mc:Choice xmlns:v="urn:schemas-microsoft-com:vml" Requires="v">
                <p:oleObj spid="_x0000_s9352" name="Equation" r:id="rId3" imgW="634725" imgH="253890" progId="Equation.3">
                  <p:embed/>
                </p:oleObj>
              </mc:Choice>
              <mc:Fallback>
                <p:oleObj name="Equation" r:id="rId3" imgW="634725" imgH="253890" progId="Equation.3">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1755775"/>
                        <a:ext cx="2166938" cy="8667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Text Box 7"/>
          <p:cNvSpPr txBox="1">
            <a:spLocks noChangeArrowheads="1"/>
          </p:cNvSpPr>
          <p:nvPr/>
        </p:nvSpPr>
        <p:spPr bwMode="auto">
          <a:xfrm>
            <a:off x="603250" y="887413"/>
            <a:ext cx="774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t>Gasgemisch besteht aus </a:t>
            </a:r>
            <a:r>
              <a:rPr lang="de-DE" altLang="de-DE" i="1"/>
              <a:t>i</a:t>
            </a:r>
            <a:r>
              <a:rPr lang="de-DE" altLang="de-DE"/>
              <a:t> verschiedenen Komponenten</a:t>
            </a:r>
          </a:p>
          <a:p>
            <a:r>
              <a:rPr lang="de-DE" altLang="de-DE">
                <a:sym typeface="ZapfDingbats" pitchFamily="82" charset="2"/>
              </a:rPr>
              <a:t> </a:t>
            </a:r>
            <a:r>
              <a:rPr lang="de-DE" altLang="de-DE"/>
              <a:t>Totaldruck </a:t>
            </a:r>
            <a:r>
              <a:rPr lang="de-DE" altLang="de-DE" i="1"/>
              <a:t>p</a:t>
            </a:r>
            <a:r>
              <a:rPr lang="de-DE" altLang="de-DE" i="1" baseline="-25000"/>
              <a:t>tot</a:t>
            </a:r>
            <a:r>
              <a:rPr lang="de-DE" altLang="de-DE"/>
              <a:t> = Summe aller Partialdrücke </a:t>
            </a:r>
            <a:r>
              <a:rPr lang="de-DE" altLang="de-DE" i="1"/>
              <a:t>p</a:t>
            </a:r>
            <a:r>
              <a:rPr lang="de-DE" altLang="de-DE" i="1" baseline="-25000"/>
              <a:t>i</a:t>
            </a:r>
          </a:p>
        </p:txBody>
      </p:sp>
      <p:graphicFrame>
        <p:nvGraphicFramePr>
          <p:cNvPr id="365627" name="Group 59"/>
          <p:cNvGraphicFramePr>
            <a:graphicFrameLocks noGrp="1"/>
          </p:cNvGraphicFramePr>
          <p:nvPr>
            <p:ph sz="half" idx="2"/>
          </p:nvPr>
        </p:nvGraphicFramePr>
        <p:xfrm>
          <a:off x="1428750" y="3030538"/>
          <a:ext cx="5781675" cy="3438525"/>
        </p:xfrm>
        <a:graphic>
          <a:graphicData uri="http://schemas.openxmlformats.org/drawingml/2006/table">
            <a:tbl>
              <a:tblPr/>
              <a:tblGrid>
                <a:gridCol w="2184400"/>
                <a:gridCol w="1346200"/>
                <a:gridCol w="2251075"/>
              </a:tblGrid>
              <a:tr h="75565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Komponente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Volumen-anteil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Partialdruck [mbar]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Luft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1013,25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Stickstoff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78,09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791,25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910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Sauerstoff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20,95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212,28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Argon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0,927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9,39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Kohlenstoffdioxid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0,303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0,003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de-DE" altLang="de-DE" sz="2000" b="0" i="0" u="none" strike="noStrike" cap="none" normalizeH="0" baseline="0" smtClean="0">
                          <a:ln>
                            <a:noFill/>
                          </a:ln>
                          <a:solidFill>
                            <a:schemeClr val="tx1"/>
                          </a:solidFill>
                          <a:effectLst/>
                          <a:latin typeface="Arial" charset="0"/>
                        </a:rPr>
                        <a:t>0,03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57" name="Text Box 60"/>
          <p:cNvSpPr txBox="1">
            <a:spLocks noChangeArrowheads="1"/>
          </p:cNvSpPr>
          <p:nvPr/>
        </p:nvSpPr>
        <p:spPr bwMode="auto">
          <a:xfrm>
            <a:off x="2444750" y="2657475"/>
            <a:ext cx="381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a:t>Partialdrücke trockene Luft</a:t>
            </a:r>
          </a:p>
        </p:txBody>
      </p:sp>
    </p:spTree>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ußzeilenplatzhalter 4"/>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0243" name="Foliennummernplatzhalter 5"/>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AF81033C-6F49-4F03-8F29-31D5BD852566}" type="slidenum">
              <a:rPr lang="en-US" altLang="de-DE" sz="1400"/>
              <a:pPr/>
              <a:t>8</a:t>
            </a:fld>
            <a:endParaRPr lang="en-US" altLang="de-DE" sz="1400"/>
          </a:p>
        </p:txBody>
      </p:sp>
      <p:graphicFrame>
        <p:nvGraphicFramePr>
          <p:cNvPr id="312435" name="Group 115"/>
          <p:cNvGraphicFramePr>
            <a:graphicFrameLocks noGrp="1"/>
          </p:cNvGraphicFramePr>
          <p:nvPr/>
        </p:nvGraphicFramePr>
        <p:xfrm>
          <a:off x="138113" y="1027113"/>
          <a:ext cx="8843962" cy="4230687"/>
        </p:xfrm>
        <a:graphic>
          <a:graphicData uri="http://schemas.openxmlformats.org/drawingml/2006/table">
            <a:tbl>
              <a:tblPr/>
              <a:tblGrid>
                <a:gridCol w="2090737"/>
                <a:gridCol w="1638300"/>
                <a:gridCol w="1981200"/>
                <a:gridCol w="3133725"/>
              </a:tblGrid>
              <a:tr h="469970">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chemeClr val="tx1"/>
                          </a:solidFill>
                          <a:effectLst/>
                          <a:latin typeface="Arial" charset="0"/>
                        </a:rPr>
                        <a:t>Druck [mbar]</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chemeClr val="tx1"/>
                          </a:solidFill>
                          <a:effectLst/>
                          <a:latin typeface="Arial" charset="0"/>
                        </a:rPr>
                        <a:t>Dichte [T/cm</a:t>
                      </a:r>
                      <a:r>
                        <a:rPr kumimoji="0" lang="de-DE" altLang="de-DE" sz="1600" b="1" i="0" u="none" strike="noStrike" cap="none" normalizeH="0" baseline="30000" smtClean="0">
                          <a:ln>
                            <a:noFill/>
                          </a:ln>
                          <a:solidFill>
                            <a:schemeClr val="tx1"/>
                          </a:solidFill>
                          <a:effectLst/>
                          <a:latin typeface="Arial" charset="0"/>
                        </a:rPr>
                        <a:t>3</a:t>
                      </a:r>
                      <a:r>
                        <a:rPr kumimoji="0" lang="de-DE" altLang="de-DE" sz="1600" b="1" i="0" u="none" strike="noStrike" cap="none" normalizeH="0" baseline="0" smtClean="0">
                          <a:ln>
                            <a:noFill/>
                          </a:ln>
                          <a:solidFill>
                            <a:schemeClr val="tx1"/>
                          </a:solidFill>
                          <a:effectLst/>
                          <a:latin typeface="Arial" charset="0"/>
                        </a:rPr>
                        <a:t>]</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1" i="0" u="none" strike="noStrike" cap="none" normalizeH="0" baseline="0" smtClean="0">
                          <a:ln>
                            <a:noFill/>
                          </a:ln>
                          <a:solidFill>
                            <a:schemeClr val="tx1"/>
                          </a:solidFill>
                          <a:effectLst/>
                          <a:latin typeface="Arial" charset="0"/>
                        </a:rPr>
                        <a:t>Mittlere freie Weglänge</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82672">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Atmosphäre</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1013</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2,7x10</a:t>
                      </a:r>
                      <a:r>
                        <a:rPr kumimoji="0" lang="de-DE" altLang="de-DE" sz="1600" b="0" i="0" u="none" strike="noStrike" cap="none" normalizeH="0" baseline="30000" smtClean="0">
                          <a:ln>
                            <a:noFill/>
                          </a:ln>
                          <a:solidFill>
                            <a:schemeClr val="tx1"/>
                          </a:solidFill>
                          <a:effectLst/>
                          <a:latin typeface="Arial" charset="0"/>
                        </a:rPr>
                        <a:t>19</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68 nm (6,8x10-8m)</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79207">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Grobvakuum (GV)</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3x10</a:t>
                      </a:r>
                      <a:r>
                        <a:rPr kumimoji="0" lang="de-DE" altLang="de-DE" sz="1600" b="0" i="0" u="none" strike="noStrike" cap="none" normalizeH="0" baseline="30000" smtClean="0">
                          <a:ln>
                            <a:noFill/>
                          </a:ln>
                          <a:solidFill>
                            <a:schemeClr val="tx1"/>
                          </a:solidFill>
                          <a:effectLst/>
                          <a:latin typeface="Arial" charset="0"/>
                        </a:rPr>
                        <a:t>2</a:t>
                      </a:r>
                      <a:r>
                        <a:rPr kumimoji="0" lang="de-DE" altLang="de-DE" sz="1600" b="0" i="0" u="none" strike="noStrike" cap="none" normalizeH="0" baseline="0" smtClean="0">
                          <a:ln>
                            <a:noFill/>
                          </a:ln>
                          <a:solidFill>
                            <a:schemeClr val="tx1"/>
                          </a:solidFill>
                          <a:effectLst/>
                          <a:latin typeface="Arial" charset="0"/>
                        </a:rPr>
                        <a:t> - 1</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7,4x10</a:t>
                      </a:r>
                      <a:r>
                        <a:rPr kumimoji="0" lang="de-DE" altLang="de-DE" sz="1600" b="0" i="0" u="none" strike="noStrike" cap="none" normalizeH="0" baseline="30000" smtClean="0">
                          <a:ln>
                            <a:noFill/>
                          </a:ln>
                          <a:solidFill>
                            <a:schemeClr val="tx1"/>
                          </a:solidFill>
                          <a:effectLst/>
                          <a:latin typeface="Arial" charset="0"/>
                        </a:rPr>
                        <a:t>18</a:t>
                      </a:r>
                      <a:r>
                        <a:rPr kumimoji="0" lang="de-DE" altLang="de-DE" sz="1600" b="0" i="0" u="none" strike="noStrike" cap="none" normalizeH="0" baseline="0" smtClean="0">
                          <a:ln>
                            <a:noFill/>
                          </a:ln>
                          <a:solidFill>
                            <a:schemeClr val="tx1"/>
                          </a:solidFill>
                          <a:effectLst/>
                          <a:latin typeface="Arial" charset="0"/>
                        </a:rPr>
                        <a:t> - 2,5x10</a:t>
                      </a:r>
                      <a:r>
                        <a:rPr kumimoji="0" lang="de-DE" altLang="de-DE" sz="1600" b="0" i="0" u="none" strike="noStrike" cap="none" normalizeH="0" baseline="30000" smtClean="0">
                          <a:ln>
                            <a:noFill/>
                          </a:ln>
                          <a:solidFill>
                            <a:schemeClr val="tx1"/>
                          </a:solidFill>
                          <a:effectLst/>
                          <a:latin typeface="Arial" charset="0"/>
                        </a:rPr>
                        <a:t>16</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0,1 - 100 </a:t>
                      </a:r>
                      <a:r>
                        <a:rPr kumimoji="0" lang="de-DE" altLang="de-DE" sz="1600" b="0" i="0" u="none" strike="noStrike" cap="none" normalizeH="0" baseline="0" smtClean="0">
                          <a:ln>
                            <a:noFill/>
                          </a:ln>
                          <a:solidFill>
                            <a:schemeClr val="tx1"/>
                          </a:solidFill>
                          <a:effectLst/>
                          <a:latin typeface="Symbol" pitchFamily="18" charset="2"/>
                        </a:rPr>
                        <a:t>m</a:t>
                      </a:r>
                      <a:r>
                        <a:rPr kumimoji="0" lang="de-DE" altLang="de-DE" sz="1600" b="0" i="0" u="none" strike="noStrike" cap="none" normalizeH="0" baseline="0" smtClean="0">
                          <a:ln>
                            <a:noFill/>
                          </a:ln>
                          <a:solidFill>
                            <a:schemeClr val="tx1"/>
                          </a:solidFill>
                          <a:effectLst/>
                          <a:latin typeface="Arial" charset="0"/>
                        </a:rPr>
                        <a:t>m (Dicke menschliches Haar)</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90612">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Feinvakuum (FV)</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1 - 10</a:t>
                      </a:r>
                      <a:r>
                        <a:rPr kumimoji="0" lang="de-DE" altLang="de-DE" sz="1600" b="0" i="0" u="none" strike="noStrike" cap="none" normalizeH="0" baseline="30000" smtClean="0">
                          <a:ln>
                            <a:noFill/>
                          </a:ln>
                          <a:solidFill>
                            <a:schemeClr val="tx1"/>
                          </a:solidFill>
                          <a:effectLst/>
                          <a:latin typeface="Arial" charset="0"/>
                        </a:rPr>
                        <a:t>-3</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2,5x10</a:t>
                      </a:r>
                      <a:r>
                        <a:rPr kumimoji="0" lang="de-DE" altLang="de-DE" sz="1600" b="0" i="0" u="none" strike="noStrike" cap="none" normalizeH="0" baseline="30000" smtClean="0">
                          <a:ln>
                            <a:noFill/>
                          </a:ln>
                          <a:solidFill>
                            <a:schemeClr val="tx1"/>
                          </a:solidFill>
                          <a:effectLst/>
                          <a:latin typeface="Arial" charset="0"/>
                        </a:rPr>
                        <a:t>16</a:t>
                      </a:r>
                      <a:r>
                        <a:rPr kumimoji="0" lang="de-DE" altLang="de-DE" sz="1600" b="0" i="0" u="none" strike="noStrike" cap="none" normalizeH="0" baseline="0" smtClean="0">
                          <a:ln>
                            <a:noFill/>
                          </a:ln>
                          <a:solidFill>
                            <a:schemeClr val="tx1"/>
                          </a:solidFill>
                          <a:effectLst/>
                          <a:latin typeface="Arial" charset="0"/>
                        </a:rPr>
                        <a:t> – 2,5x10</a:t>
                      </a:r>
                      <a:r>
                        <a:rPr kumimoji="0" lang="de-DE" altLang="de-DE" sz="1600" b="0" i="0" u="none" strike="noStrike" cap="none" normalizeH="0" baseline="30000" smtClean="0">
                          <a:ln>
                            <a:noFill/>
                          </a:ln>
                          <a:solidFill>
                            <a:schemeClr val="tx1"/>
                          </a:solidFill>
                          <a:effectLst/>
                          <a:latin typeface="Arial" charset="0"/>
                        </a:rPr>
                        <a:t>13</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0,1 – 100 mm </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95374">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Hochvakuum (HV)</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1x10</a:t>
                      </a:r>
                      <a:r>
                        <a:rPr kumimoji="0" lang="de-DE" altLang="de-DE" sz="1600" b="0" i="0" u="none" strike="noStrike" cap="none" normalizeH="0" baseline="30000" smtClean="0">
                          <a:ln>
                            <a:noFill/>
                          </a:ln>
                          <a:solidFill>
                            <a:schemeClr val="tx1"/>
                          </a:solidFill>
                          <a:effectLst/>
                          <a:latin typeface="Arial" charset="0"/>
                        </a:rPr>
                        <a:t>-3</a:t>
                      </a:r>
                      <a:r>
                        <a:rPr kumimoji="0" lang="de-DE" altLang="de-DE" sz="1600" b="0" i="0" u="none" strike="noStrike" cap="none" normalizeH="0" baseline="0" smtClean="0">
                          <a:ln>
                            <a:noFill/>
                          </a:ln>
                          <a:solidFill>
                            <a:schemeClr val="tx1"/>
                          </a:solidFill>
                          <a:effectLst/>
                          <a:latin typeface="Arial" charset="0"/>
                        </a:rPr>
                        <a:t> – 1x10</a:t>
                      </a:r>
                      <a:r>
                        <a:rPr kumimoji="0" lang="de-DE" altLang="de-DE" sz="1600" b="0" i="0" u="none" strike="noStrike" cap="none" normalizeH="0" baseline="30000" smtClean="0">
                          <a:ln>
                            <a:noFill/>
                          </a:ln>
                          <a:solidFill>
                            <a:schemeClr val="tx1"/>
                          </a:solidFill>
                          <a:effectLst/>
                          <a:latin typeface="Arial" charset="0"/>
                        </a:rPr>
                        <a:t>-7</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2,5x10</a:t>
                      </a:r>
                      <a:r>
                        <a:rPr kumimoji="0" lang="de-DE" altLang="de-DE" sz="1600" b="0" i="0" u="none" strike="noStrike" cap="none" normalizeH="0" baseline="30000" smtClean="0">
                          <a:ln>
                            <a:noFill/>
                          </a:ln>
                          <a:solidFill>
                            <a:schemeClr val="tx1"/>
                          </a:solidFill>
                          <a:effectLst/>
                          <a:latin typeface="Arial" charset="0"/>
                        </a:rPr>
                        <a:t>13</a:t>
                      </a:r>
                      <a:r>
                        <a:rPr kumimoji="0" lang="de-DE" altLang="de-DE" sz="1600" b="0" i="0" u="none" strike="noStrike" cap="none" normalizeH="0" baseline="0" smtClean="0">
                          <a:ln>
                            <a:noFill/>
                          </a:ln>
                          <a:solidFill>
                            <a:schemeClr val="tx1"/>
                          </a:solidFill>
                          <a:effectLst/>
                          <a:latin typeface="Arial" charset="0"/>
                        </a:rPr>
                        <a:t> – 2,5x10</a:t>
                      </a:r>
                      <a:r>
                        <a:rPr kumimoji="0" lang="de-DE" altLang="de-DE" sz="1600" b="0" i="0" u="none" strike="noStrike" cap="none" normalizeH="0" baseline="30000" smtClean="0">
                          <a:ln>
                            <a:noFill/>
                          </a:ln>
                          <a:solidFill>
                            <a:schemeClr val="tx1"/>
                          </a:solidFill>
                          <a:effectLst/>
                          <a:latin typeface="Arial" charset="0"/>
                        </a:rPr>
                        <a:t>9</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10 cm  - 1 km </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38271">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Ultrahochvakuum</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(UHV)</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1x10</a:t>
                      </a:r>
                      <a:r>
                        <a:rPr kumimoji="0" lang="de-DE" altLang="de-DE" sz="1600" b="0" i="0" u="none" strike="noStrike" cap="none" normalizeH="0" baseline="30000" smtClean="0">
                          <a:ln>
                            <a:noFill/>
                          </a:ln>
                          <a:solidFill>
                            <a:schemeClr val="tx1"/>
                          </a:solidFill>
                          <a:effectLst/>
                          <a:latin typeface="Arial" charset="0"/>
                        </a:rPr>
                        <a:t>-7</a:t>
                      </a:r>
                      <a:r>
                        <a:rPr kumimoji="0" lang="de-DE" altLang="de-DE" sz="1600" b="0" i="0" u="none" strike="noStrike" cap="none" normalizeH="0" baseline="0" smtClean="0">
                          <a:ln>
                            <a:noFill/>
                          </a:ln>
                          <a:solidFill>
                            <a:schemeClr val="tx1"/>
                          </a:solidFill>
                          <a:effectLst/>
                          <a:latin typeface="Arial" charset="0"/>
                        </a:rPr>
                        <a:t> – 1x10</a:t>
                      </a:r>
                      <a:r>
                        <a:rPr kumimoji="0" lang="de-DE" altLang="de-DE" sz="1600" b="0" i="0" u="none" strike="noStrike" cap="none" normalizeH="0" baseline="30000" smtClean="0">
                          <a:ln>
                            <a:noFill/>
                          </a:ln>
                          <a:solidFill>
                            <a:schemeClr val="tx1"/>
                          </a:solidFill>
                          <a:effectLst/>
                          <a:latin typeface="Arial" charset="0"/>
                        </a:rPr>
                        <a:t>-12</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2,5x10</a:t>
                      </a:r>
                      <a:r>
                        <a:rPr kumimoji="0" lang="de-DE" altLang="de-DE" sz="1600" b="0" i="0" u="none" strike="noStrike" cap="none" normalizeH="0" baseline="30000" smtClean="0">
                          <a:ln>
                            <a:noFill/>
                          </a:ln>
                          <a:solidFill>
                            <a:schemeClr val="tx1"/>
                          </a:solidFill>
                          <a:effectLst/>
                          <a:latin typeface="Arial" charset="0"/>
                        </a:rPr>
                        <a:t>9</a:t>
                      </a:r>
                      <a:r>
                        <a:rPr kumimoji="0" lang="de-DE" altLang="de-DE" sz="1600" b="0" i="0" u="none" strike="noStrike" cap="none" normalizeH="0" baseline="0" smtClean="0">
                          <a:ln>
                            <a:noFill/>
                          </a:ln>
                          <a:solidFill>
                            <a:schemeClr val="tx1"/>
                          </a:solidFill>
                          <a:effectLst/>
                          <a:latin typeface="Arial" charset="0"/>
                        </a:rPr>
                        <a:t> -2,5x10</a:t>
                      </a:r>
                      <a:r>
                        <a:rPr kumimoji="0" lang="de-DE" altLang="de-DE" sz="1600" b="0" i="0" u="none" strike="noStrike" cap="none" normalizeH="0" baseline="30000" smtClean="0">
                          <a:ln>
                            <a:noFill/>
                          </a:ln>
                          <a:solidFill>
                            <a:schemeClr val="tx1"/>
                          </a:solidFill>
                          <a:effectLst/>
                          <a:latin typeface="Arial" charset="0"/>
                        </a:rPr>
                        <a:t>4</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 – 10</a:t>
                      </a:r>
                      <a:r>
                        <a:rPr kumimoji="0" lang="de-DE" altLang="de-DE" sz="1600" b="0" i="0" u="none" strike="noStrike" cap="none" normalizeH="0" baseline="30000" smtClean="0">
                          <a:ln>
                            <a:noFill/>
                          </a:ln>
                          <a:solidFill>
                            <a:schemeClr val="tx1"/>
                          </a:solidFill>
                          <a:effectLst/>
                          <a:latin typeface="Arial" charset="0"/>
                        </a:rPr>
                        <a:t>5</a:t>
                      </a:r>
                      <a:r>
                        <a:rPr kumimoji="0" lang="de-DE" altLang="de-DE" sz="1600" b="0" i="0" u="none" strike="noStrike" cap="none" normalizeH="0" baseline="0" smtClean="0">
                          <a:ln>
                            <a:noFill/>
                          </a:ln>
                          <a:solidFill>
                            <a:schemeClr val="tx1"/>
                          </a:solidFill>
                          <a:effectLst/>
                          <a:latin typeface="Arial" charset="0"/>
                        </a:rPr>
                        <a:t> km (Geostationäre Bahn der Satelliten 36000 km)</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79207">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Extremes Hochvakuum (XHV)</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&lt; 1x10</a:t>
                      </a:r>
                      <a:r>
                        <a:rPr kumimoji="0" lang="de-DE" altLang="de-DE" sz="1600" b="0" i="0" u="none" strike="noStrike" cap="none" normalizeH="0" baseline="30000" smtClean="0">
                          <a:ln>
                            <a:noFill/>
                          </a:ln>
                          <a:solidFill>
                            <a:schemeClr val="tx1"/>
                          </a:solidFill>
                          <a:effectLst/>
                          <a:latin typeface="Arial" charset="0"/>
                        </a:rPr>
                        <a:t>-12</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&lt;2,5x10</a:t>
                      </a:r>
                      <a:r>
                        <a:rPr kumimoji="0" lang="de-DE" altLang="de-DE" sz="1600" b="0" i="0" u="none" strike="noStrike" cap="none" normalizeH="0" baseline="30000" smtClean="0">
                          <a:ln>
                            <a:noFill/>
                          </a:ln>
                          <a:solidFill>
                            <a:schemeClr val="tx1"/>
                          </a:solidFill>
                          <a:effectLst/>
                          <a:latin typeface="Arial" charset="0"/>
                        </a:rPr>
                        <a:t>4</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&gt; 10</a:t>
                      </a:r>
                      <a:r>
                        <a:rPr kumimoji="0" lang="de-DE" altLang="de-DE" sz="1600" b="0" i="0" u="none" strike="noStrike" cap="none" normalizeH="0" baseline="30000" smtClean="0">
                          <a:ln>
                            <a:noFill/>
                          </a:ln>
                          <a:solidFill>
                            <a:schemeClr val="tx1"/>
                          </a:solidFill>
                          <a:effectLst/>
                          <a:latin typeface="Arial" charset="0"/>
                        </a:rPr>
                        <a:t>5</a:t>
                      </a:r>
                      <a:r>
                        <a:rPr kumimoji="0" lang="de-DE" altLang="de-DE" sz="1600" b="0" i="0" u="none" strike="noStrike" cap="none" normalizeH="0" baseline="0" smtClean="0">
                          <a:ln>
                            <a:noFill/>
                          </a:ln>
                          <a:solidFill>
                            <a:schemeClr val="tx1"/>
                          </a:solidFill>
                          <a:effectLst/>
                          <a:latin typeface="Arial" charset="0"/>
                        </a:rPr>
                        <a:t> km</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95374">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Weltraum</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~10</a:t>
                      </a:r>
                      <a:r>
                        <a:rPr kumimoji="0" lang="de-DE" altLang="de-DE" sz="1600" b="0" i="0" u="none" strike="noStrike" cap="none" normalizeH="0" baseline="30000" smtClean="0">
                          <a:ln>
                            <a:noFill/>
                          </a:ln>
                          <a:solidFill>
                            <a:schemeClr val="tx1"/>
                          </a:solidFill>
                          <a:effectLst/>
                          <a:latin typeface="Arial" charset="0"/>
                        </a:rPr>
                        <a:t>-17</a:t>
                      </a:r>
                      <a:endParaRPr kumimoji="0" lang="de-DE" altLang="de-DE" sz="1600" b="0" i="0" u="none" strike="noStrike" cap="none" normalizeH="0" baseline="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~0,25</a:t>
                      </a:r>
                      <a:endParaRPr kumimoji="0" lang="de-DE" altLang="de-DE" sz="1600" b="0" i="0" u="none" strike="noStrike" cap="none" normalizeH="0" baseline="30000" smtClean="0">
                        <a:ln>
                          <a:noFill/>
                        </a:ln>
                        <a:solidFill>
                          <a:schemeClr val="tx1"/>
                        </a:solidFill>
                        <a:effectLst/>
                        <a:latin typeface="Arial" charset="0"/>
                      </a:endParaRP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400">
                          <a:solidFill>
                            <a:schemeClr val="tx1"/>
                          </a:solidFill>
                          <a:latin typeface="Times" pitchFamily="18" charset="0"/>
                        </a:defRPr>
                      </a:lvl1pPr>
                      <a:lvl2pPr>
                        <a:spcBef>
                          <a:spcPct val="20000"/>
                        </a:spcBef>
                        <a:defRPr sz="2400">
                          <a:solidFill>
                            <a:schemeClr val="tx1"/>
                          </a:solidFill>
                          <a:latin typeface="Times" pitchFamily="18" charset="0"/>
                        </a:defRPr>
                      </a:lvl2pPr>
                      <a:lvl3pPr>
                        <a:spcBef>
                          <a:spcPct val="20000"/>
                        </a:spcBef>
                        <a:defRPr sz="2000">
                          <a:solidFill>
                            <a:schemeClr val="tx1"/>
                          </a:solidFill>
                          <a:latin typeface="Times" pitchFamily="18" charset="0"/>
                        </a:defRPr>
                      </a:lvl3pPr>
                      <a:lvl4pPr>
                        <a:spcBef>
                          <a:spcPct val="20000"/>
                        </a:spcBef>
                        <a:defRPr>
                          <a:solidFill>
                            <a:schemeClr val="tx1"/>
                          </a:solidFill>
                          <a:latin typeface="Times" pitchFamily="18" charset="0"/>
                        </a:defRPr>
                      </a:lvl4pPr>
                      <a:lvl5pPr>
                        <a:spcBef>
                          <a:spcPct val="20000"/>
                        </a:spcBef>
                        <a:defRPr>
                          <a:solidFill>
                            <a:schemeClr val="tx1"/>
                          </a:solidFill>
                          <a:latin typeface="Times" pitchFamily="18" charset="0"/>
                        </a:defRPr>
                      </a:lvl5pPr>
                      <a:lvl6pPr eaLnBrk="0" fontAlgn="base" hangingPunct="0">
                        <a:spcBef>
                          <a:spcPct val="20000"/>
                        </a:spcBef>
                        <a:spcAft>
                          <a:spcPct val="0"/>
                        </a:spcAft>
                        <a:defRPr>
                          <a:solidFill>
                            <a:schemeClr val="tx1"/>
                          </a:solidFill>
                          <a:latin typeface="Times" pitchFamily="18" charset="0"/>
                        </a:defRPr>
                      </a:lvl6pPr>
                      <a:lvl7pPr eaLnBrk="0" fontAlgn="base" hangingPunct="0">
                        <a:spcBef>
                          <a:spcPct val="20000"/>
                        </a:spcBef>
                        <a:spcAft>
                          <a:spcPct val="0"/>
                        </a:spcAft>
                        <a:defRPr>
                          <a:solidFill>
                            <a:schemeClr val="tx1"/>
                          </a:solidFill>
                          <a:latin typeface="Times" pitchFamily="18" charset="0"/>
                        </a:defRPr>
                      </a:lvl7pPr>
                      <a:lvl8pPr eaLnBrk="0" fontAlgn="base" hangingPunct="0">
                        <a:spcBef>
                          <a:spcPct val="20000"/>
                        </a:spcBef>
                        <a:spcAft>
                          <a:spcPct val="0"/>
                        </a:spcAft>
                        <a:defRPr>
                          <a:solidFill>
                            <a:schemeClr val="tx1"/>
                          </a:solidFill>
                          <a:latin typeface="Times" pitchFamily="18" charset="0"/>
                        </a:defRPr>
                      </a:lvl8pPr>
                      <a:lvl9pPr eaLnBrk="0" fontAlgn="base" hangingPunct="0">
                        <a:spcBef>
                          <a:spcPct val="20000"/>
                        </a:spcBef>
                        <a:spcAft>
                          <a:spcPct val="0"/>
                        </a:spcAft>
                        <a:defRPr>
                          <a:solidFill>
                            <a:schemeClr val="tx1"/>
                          </a:solidFill>
                          <a:latin typeface="Times"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smtClean="0">
                          <a:ln>
                            <a:noFill/>
                          </a:ln>
                          <a:solidFill>
                            <a:schemeClr val="tx1"/>
                          </a:solidFill>
                          <a:effectLst/>
                          <a:latin typeface="Arial" charset="0"/>
                        </a:rPr>
                        <a:t>~10</a:t>
                      </a:r>
                      <a:r>
                        <a:rPr kumimoji="0" lang="de-DE" altLang="de-DE" sz="1600" b="0" i="0" u="none" strike="noStrike" cap="none" normalizeH="0" baseline="30000" smtClean="0">
                          <a:ln>
                            <a:noFill/>
                          </a:ln>
                          <a:solidFill>
                            <a:schemeClr val="tx1"/>
                          </a:solidFill>
                          <a:effectLst/>
                          <a:latin typeface="Arial" charset="0"/>
                        </a:rPr>
                        <a:t>10</a:t>
                      </a:r>
                      <a:r>
                        <a:rPr kumimoji="0" lang="de-DE" altLang="de-DE" sz="1600" b="0" i="0" u="none" strike="noStrike" cap="none" normalizeH="0" baseline="0" smtClean="0">
                          <a:ln>
                            <a:noFill/>
                          </a:ln>
                          <a:solidFill>
                            <a:schemeClr val="tx1"/>
                          </a:solidFill>
                          <a:effectLst/>
                          <a:latin typeface="Arial" charset="0"/>
                        </a:rPr>
                        <a:t> km ~0,001 Lichtjahre</a:t>
                      </a:r>
                    </a:p>
                  </a:txBody>
                  <a:tcPr marT="45727" marB="4572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292" name="Text Box 38"/>
          <p:cNvSpPr txBox="1">
            <a:spLocks noChangeArrowheads="1"/>
          </p:cNvSpPr>
          <p:nvPr/>
        </p:nvSpPr>
        <p:spPr bwMode="auto">
          <a:xfrm>
            <a:off x="1392238" y="22225"/>
            <a:ext cx="56832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buFontTx/>
              <a:buAutoNum type="arabicPeriod" startAt="2"/>
            </a:pPr>
            <a:r>
              <a:rPr lang="de-DE" altLang="de-DE" b="1"/>
              <a:t>Grundlagen</a:t>
            </a:r>
            <a:r>
              <a:rPr lang="de-DE" altLang="de-DE"/>
              <a:t> </a:t>
            </a:r>
          </a:p>
          <a:p>
            <a:pPr algn="ctr"/>
            <a:r>
              <a:rPr lang="de-DE" altLang="de-DE" b="1">
                <a:solidFill>
                  <a:srgbClr val="FF3300"/>
                </a:solidFill>
              </a:rPr>
              <a:t>Daten des Vakuums</a:t>
            </a:r>
          </a:p>
        </p:txBody>
      </p:sp>
    </p:spTree>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ußzeilenplatzhalter 3"/>
          <p:cNvSpPr>
            <a:spLocks noGrp="1"/>
          </p:cNvSpPr>
          <p:nvPr>
            <p:ph type="ftr" sz="quarter" idx="10"/>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sz="1400"/>
              <a:t>Andreas Krämer, GSI Darmstadt</a:t>
            </a:r>
          </a:p>
        </p:txBody>
      </p:sp>
      <p:sp>
        <p:nvSpPr>
          <p:cNvPr id="11267" name="Foliennummernplatzhalter 4"/>
          <p:cNvSpPr>
            <a:spLocks noGrp="1"/>
          </p:cNvSpPr>
          <p:nvPr>
            <p:ph type="sldNum" sz="quarter" idx="11"/>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FFBBCD18-C2E1-49CD-B8AF-B651240EF3ED}" type="slidenum">
              <a:rPr lang="en-US" altLang="de-DE" sz="1400"/>
              <a:pPr/>
              <a:t>9</a:t>
            </a:fld>
            <a:endParaRPr lang="en-US" altLang="de-DE" sz="1400"/>
          </a:p>
        </p:txBody>
      </p:sp>
      <p:sp>
        <p:nvSpPr>
          <p:cNvPr id="11268" name="Text Box 15"/>
          <p:cNvSpPr txBox="1">
            <a:spLocks noChangeArrowheads="1"/>
          </p:cNvSpPr>
          <p:nvPr/>
        </p:nvSpPr>
        <p:spPr bwMode="auto">
          <a:xfrm>
            <a:off x="239713" y="3665538"/>
            <a:ext cx="1312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Laminare </a:t>
            </a:r>
          </a:p>
          <a:p>
            <a:r>
              <a:rPr lang="de-DE" altLang="de-DE" sz="2000">
                <a:ea typeface="ＭＳ Ｐゴシック" pitchFamily="-80" charset="-128"/>
              </a:rPr>
              <a:t>Strömung</a:t>
            </a:r>
          </a:p>
        </p:txBody>
      </p:sp>
      <p:sp>
        <p:nvSpPr>
          <p:cNvPr id="11269" name="Text Box 16"/>
          <p:cNvSpPr txBox="1">
            <a:spLocks noChangeArrowheads="1"/>
          </p:cNvSpPr>
          <p:nvPr/>
        </p:nvSpPr>
        <p:spPr bwMode="auto">
          <a:xfrm>
            <a:off x="50800" y="2832100"/>
            <a:ext cx="16367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2000">
                <a:ea typeface="ＭＳ Ｐゴシック" pitchFamily="-80" charset="-128"/>
              </a:rPr>
              <a:t>Grobvakuum</a:t>
            </a:r>
          </a:p>
          <a:p>
            <a:pPr algn="ctr"/>
            <a:r>
              <a:rPr lang="en-US" altLang="de-DE" sz="2000">
                <a:ea typeface="ＭＳ Ｐゴシック" pitchFamily="-80" charset="-128"/>
                <a:sym typeface="Symbol" pitchFamily="18" charset="2"/>
              </a:rPr>
              <a:t> &lt;&lt; d</a:t>
            </a:r>
          </a:p>
        </p:txBody>
      </p:sp>
      <p:pic>
        <p:nvPicPr>
          <p:cNvPr id="11270" name="Picture 18"/>
          <p:cNvPicPr>
            <a:picLocks noChangeAspect="1" noChangeArrowheads="1"/>
          </p:cNvPicPr>
          <p:nvPr/>
        </p:nvPicPr>
        <p:blipFill>
          <a:blip r:embed="rId2">
            <a:extLst>
              <a:ext uri="{28A0092B-C50C-407E-A947-70E740481C1C}">
                <a14:useLocalDpi xmlns:a14="http://schemas.microsoft.com/office/drawing/2010/main" val="0"/>
              </a:ext>
            </a:extLst>
          </a:blip>
          <a:srcRect l="23985" t="7443" r="9468" b="9360"/>
          <a:stretch>
            <a:fillRect/>
          </a:stretch>
        </p:blipFill>
        <p:spPr bwMode="auto">
          <a:xfrm>
            <a:off x="1725613" y="1474788"/>
            <a:ext cx="5227637" cy="407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1" name="Text Box 19"/>
          <p:cNvSpPr txBox="1">
            <a:spLocks noChangeArrowheads="1"/>
          </p:cNvSpPr>
          <p:nvPr/>
        </p:nvSpPr>
        <p:spPr bwMode="auto">
          <a:xfrm>
            <a:off x="2103438" y="3660775"/>
            <a:ext cx="1582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Sogwirkung </a:t>
            </a:r>
          </a:p>
        </p:txBody>
      </p:sp>
      <p:sp>
        <p:nvSpPr>
          <p:cNvPr id="11272" name="Text Box 20"/>
          <p:cNvSpPr txBox="1">
            <a:spLocks noChangeArrowheads="1"/>
          </p:cNvSpPr>
          <p:nvPr/>
        </p:nvSpPr>
        <p:spPr bwMode="auto">
          <a:xfrm>
            <a:off x="4302125" y="3651250"/>
            <a:ext cx="2754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Statistische Bewegung</a:t>
            </a:r>
          </a:p>
        </p:txBody>
      </p:sp>
      <p:sp>
        <p:nvSpPr>
          <p:cNvPr id="11273" name="Line 21"/>
          <p:cNvSpPr>
            <a:spLocks noChangeShapeType="1"/>
          </p:cNvSpPr>
          <p:nvPr/>
        </p:nvSpPr>
        <p:spPr bwMode="auto">
          <a:xfrm>
            <a:off x="1855788" y="1566863"/>
            <a:ext cx="9525" cy="2047875"/>
          </a:xfrm>
          <a:prstGeom prst="line">
            <a:avLst/>
          </a:prstGeom>
          <a:noFill/>
          <a:ln w="19050">
            <a:solidFill>
              <a:schemeClr val="tx1"/>
            </a:solidFill>
            <a:round/>
            <a:headEnd type="triangle" w="lg" len="me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274" name="Text Box 22"/>
          <p:cNvSpPr txBox="1">
            <a:spLocks noChangeArrowheads="1"/>
          </p:cNvSpPr>
          <p:nvPr/>
        </p:nvSpPr>
        <p:spPr bwMode="auto">
          <a:xfrm>
            <a:off x="2071688" y="5389563"/>
            <a:ext cx="16240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Staubsauger</a:t>
            </a:r>
          </a:p>
          <a:p>
            <a:r>
              <a:rPr lang="de-DE" altLang="de-DE" sz="2000">
                <a:ea typeface="ＭＳ Ｐゴシック" pitchFamily="-80" charset="-128"/>
              </a:rPr>
              <a:t>&gt;0,5 bar</a:t>
            </a:r>
          </a:p>
        </p:txBody>
      </p:sp>
      <p:sp>
        <p:nvSpPr>
          <p:cNvPr id="11275" name="Text Box 23"/>
          <p:cNvSpPr txBox="1">
            <a:spLocks noChangeArrowheads="1"/>
          </p:cNvSpPr>
          <p:nvPr/>
        </p:nvSpPr>
        <p:spPr bwMode="auto">
          <a:xfrm>
            <a:off x="4260850" y="5399088"/>
            <a:ext cx="2684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Beschleunigervakuum</a:t>
            </a:r>
          </a:p>
        </p:txBody>
      </p:sp>
      <p:sp>
        <p:nvSpPr>
          <p:cNvPr id="11276" name="Text Box 24"/>
          <p:cNvSpPr txBox="1">
            <a:spLocks noChangeArrowheads="1"/>
          </p:cNvSpPr>
          <p:nvPr/>
        </p:nvSpPr>
        <p:spPr bwMode="auto">
          <a:xfrm>
            <a:off x="7461250" y="3694113"/>
            <a:ext cx="1497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de-DE" altLang="de-DE" sz="2000">
                <a:ea typeface="ＭＳ Ｐゴシック" pitchFamily="-80" charset="-128"/>
              </a:rPr>
              <a:t>Molekulare </a:t>
            </a:r>
          </a:p>
          <a:p>
            <a:r>
              <a:rPr lang="de-DE" altLang="de-DE" sz="2000">
                <a:ea typeface="ＭＳ Ｐゴシック" pitchFamily="-80" charset="-128"/>
              </a:rPr>
              <a:t>Strömung</a:t>
            </a:r>
          </a:p>
        </p:txBody>
      </p:sp>
      <p:sp>
        <p:nvSpPr>
          <p:cNvPr id="11277" name="Text Box 25"/>
          <p:cNvSpPr txBox="1">
            <a:spLocks noChangeArrowheads="1"/>
          </p:cNvSpPr>
          <p:nvPr/>
        </p:nvSpPr>
        <p:spPr bwMode="auto">
          <a:xfrm>
            <a:off x="6983413" y="29845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altLang="de-DE" sz="2000">
                <a:ea typeface="ＭＳ Ｐゴシック" pitchFamily="-80" charset="-128"/>
              </a:rPr>
              <a:t>Ultrahochvakuum</a:t>
            </a:r>
          </a:p>
          <a:p>
            <a:pPr algn="ctr"/>
            <a:r>
              <a:rPr lang="en-US" altLang="de-DE" sz="2000">
                <a:ea typeface="ＭＳ Ｐゴシック" pitchFamily="-80" charset="-128"/>
                <a:sym typeface="Symbol" pitchFamily="18" charset="2"/>
              </a:rPr>
              <a:t> &gt;&gt; d</a:t>
            </a:r>
          </a:p>
        </p:txBody>
      </p:sp>
      <p:sp>
        <p:nvSpPr>
          <p:cNvPr id="11278" name="Text Box 26"/>
          <p:cNvSpPr txBox="1">
            <a:spLocks noChangeArrowheads="1"/>
          </p:cNvSpPr>
          <p:nvPr/>
        </p:nvSpPr>
        <p:spPr bwMode="auto">
          <a:xfrm>
            <a:off x="1649413" y="0"/>
            <a:ext cx="46164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Arial" charset="0"/>
              </a:defRPr>
            </a:lvl1pPr>
            <a:lvl2pPr marL="914400" indent="-457200">
              <a:defRPr sz="2400">
                <a:solidFill>
                  <a:schemeClr val="tx1"/>
                </a:solidFill>
                <a:latin typeface="Arial" charset="0"/>
              </a:defRPr>
            </a:lvl2pPr>
            <a:lvl3pPr marL="1371600" indent="-457200">
              <a:defRPr sz="2400">
                <a:solidFill>
                  <a:schemeClr val="tx1"/>
                </a:solidFill>
                <a:latin typeface="Arial" charset="0"/>
              </a:defRPr>
            </a:lvl3pPr>
            <a:lvl4pPr marL="1828800" indent="-457200">
              <a:defRPr sz="2400">
                <a:solidFill>
                  <a:schemeClr val="tx1"/>
                </a:solidFill>
                <a:latin typeface="Arial" charset="0"/>
              </a:defRPr>
            </a:lvl4pPr>
            <a:lvl5pPr marL="2286000" indent="-457200">
              <a:defRPr sz="2400">
                <a:solidFill>
                  <a:schemeClr val="tx1"/>
                </a:solidFill>
                <a:latin typeface="Arial" charset="0"/>
              </a:defRPr>
            </a:lvl5pPr>
            <a:lvl6pPr marL="2743200" indent="-457200" eaLnBrk="0" fontAlgn="base" hangingPunct="0">
              <a:spcBef>
                <a:spcPct val="0"/>
              </a:spcBef>
              <a:spcAft>
                <a:spcPct val="0"/>
              </a:spcAft>
              <a:defRPr sz="2400">
                <a:solidFill>
                  <a:schemeClr val="tx1"/>
                </a:solidFill>
                <a:latin typeface="Arial" charset="0"/>
              </a:defRPr>
            </a:lvl6pPr>
            <a:lvl7pPr marL="3200400" indent="-457200" eaLnBrk="0" fontAlgn="base" hangingPunct="0">
              <a:spcBef>
                <a:spcPct val="0"/>
              </a:spcBef>
              <a:spcAft>
                <a:spcPct val="0"/>
              </a:spcAft>
              <a:defRPr sz="2400">
                <a:solidFill>
                  <a:schemeClr val="tx1"/>
                </a:solidFill>
                <a:latin typeface="Arial" charset="0"/>
              </a:defRPr>
            </a:lvl7pPr>
            <a:lvl8pPr marL="3657600" indent="-457200" eaLnBrk="0" fontAlgn="base" hangingPunct="0">
              <a:spcBef>
                <a:spcPct val="0"/>
              </a:spcBef>
              <a:spcAft>
                <a:spcPct val="0"/>
              </a:spcAft>
              <a:defRPr sz="2400">
                <a:solidFill>
                  <a:schemeClr val="tx1"/>
                </a:solidFill>
                <a:latin typeface="Arial" charset="0"/>
              </a:defRPr>
            </a:lvl8pPr>
            <a:lvl9pPr marL="4114800" indent="-457200" eaLnBrk="0" fontAlgn="base" hangingPunct="0">
              <a:spcBef>
                <a:spcPct val="0"/>
              </a:spcBef>
              <a:spcAft>
                <a:spcPct val="0"/>
              </a:spcAft>
              <a:defRPr sz="2400">
                <a:solidFill>
                  <a:schemeClr val="tx1"/>
                </a:solidFill>
                <a:latin typeface="Arial" charset="0"/>
              </a:defRPr>
            </a:lvl9pPr>
          </a:lstStyle>
          <a:p>
            <a:pPr algn="ctr">
              <a:buFontTx/>
              <a:buAutoNum type="arabicPeriod" startAt="2"/>
            </a:pPr>
            <a:r>
              <a:rPr lang="de-DE" altLang="de-DE" b="1"/>
              <a:t>Grundlagen</a:t>
            </a:r>
            <a:r>
              <a:rPr lang="de-DE" altLang="de-DE"/>
              <a:t> </a:t>
            </a:r>
          </a:p>
          <a:p>
            <a:pPr algn="ctr"/>
            <a:r>
              <a:rPr lang="de-DE" altLang="de-DE" b="1">
                <a:solidFill>
                  <a:srgbClr val="FF3300"/>
                </a:solidFill>
              </a:rPr>
              <a:t>Mittlere freie Weglänge </a:t>
            </a:r>
            <a:r>
              <a:rPr lang="de-DE" altLang="de-DE" b="1">
                <a:solidFill>
                  <a:srgbClr val="FF3300"/>
                </a:solidFill>
                <a:latin typeface="Symbol" pitchFamily="18" charset="2"/>
              </a:rPr>
              <a:t>l</a:t>
            </a:r>
          </a:p>
        </p:txBody>
      </p:sp>
      <p:sp>
        <p:nvSpPr>
          <p:cNvPr id="11279" name="Text Box 17"/>
          <p:cNvSpPr txBox="1">
            <a:spLocks noChangeArrowheads="1"/>
          </p:cNvSpPr>
          <p:nvPr/>
        </p:nvSpPr>
        <p:spPr bwMode="auto">
          <a:xfrm>
            <a:off x="1566863" y="2130425"/>
            <a:ext cx="354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de-DE">
                <a:ea typeface="ＭＳ Ｐゴシック" pitchFamily="-80" charset="-128"/>
              </a:rPr>
              <a:t>d</a:t>
            </a:r>
          </a:p>
        </p:txBody>
      </p:sp>
    </p:spTree>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de-DE" sz="2400" b="0" i="0" u="none" strike="noStrike" cap="none" normalizeH="0" baseline="0" smtClean="0">
            <a:ln>
              <a:noFill/>
            </a:ln>
            <a:solidFill>
              <a:schemeClr val="tx1"/>
            </a:solidFill>
            <a:effectLst/>
            <a:latin typeface="Arial"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 HD1:Programme:Microsoft Office 98:Vorlagen:Leere Präsentation</Template>
  <TotalTime>0</TotalTime>
  <Words>3652</Words>
  <Application>Microsoft Office PowerPoint</Application>
  <PresentationFormat>Bildschirmpräsentation (4:3)</PresentationFormat>
  <Paragraphs>1073</Paragraphs>
  <Slides>56</Slides>
  <Notes>2</Notes>
  <HiddenSlides>0</HiddenSlides>
  <MMClips>1</MMClips>
  <ScaleCrop>false</ScaleCrop>
  <HeadingPairs>
    <vt:vector size="6" baseType="variant">
      <vt:variant>
        <vt:lpstr>Design</vt:lpstr>
      </vt:variant>
      <vt:variant>
        <vt:i4>1</vt:i4>
      </vt:variant>
      <vt:variant>
        <vt:lpstr>Eingebettete OLE-Server</vt:lpstr>
      </vt:variant>
      <vt:variant>
        <vt:i4>4</vt:i4>
      </vt:variant>
      <vt:variant>
        <vt:lpstr>Folientitel</vt:lpstr>
      </vt:variant>
      <vt:variant>
        <vt:i4>56</vt:i4>
      </vt:variant>
    </vt:vector>
  </HeadingPairs>
  <TitlesOfParts>
    <vt:vector size="61" baseType="lpstr">
      <vt:lpstr>Leere Präsentation</vt:lpstr>
      <vt:lpstr>Equation</vt:lpstr>
      <vt:lpstr>Photo Editor Photo</vt:lpstr>
      <vt:lpstr>KGPlot</vt:lpstr>
      <vt:lpstr>Graph</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 Vakuumerzeugung Vakuumpumpen</vt:lpstr>
      <vt:lpstr>PowerPoint-Präsentation</vt:lpstr>
      <vt:lpstr>3. Vakuumerzeugung  Gasfördernde Pumpen</vt:lpstr>
      <vt:lpstr>3. Vakuumerzeugung  Gasfördernde Pumpen</vt:lpstr>
      <vt:lpstr>3. Vakuumerzeugung  Gasbindende Pumpen</vt:lpstr>
      <vt:lpstr>PowerPoint-Präsentation</vt:lpstr>
      <vt:lpstr>3. Vakuumerzeugung  Pumpende Oberflächen: NEG</vt:lpstr>
      <vt:lpstr>3. Vakuumerzeugung  Pumpende Oberflächen durch tiefe Temperaturen</vt:lpstr>
      <vt:lpstr>4. Vakuumdiagnose Totaldruck</vt:lpstr>
      <vt:lpstr>PowerPoint-Präsentation</vt:lpstr>
      <vt:lpstr>4. Vakuumdiagnose  Direkte Methoden (gasartunabhängig)</vt:lpstr>
      <vt:lpstr>4. Vakuumdiagnose  Indirekte Methoden</vt:lpstr>
      <vt:lpstr>4. Vakuumdiagnose  Indirekte Methoden</vt:lpstr>
      <vt:lpstr>4. Vakuumdiagnose  Indirekte Methoden</vt:lpstr>
      <vt:lpstr>4. Vakuumdiagnose  Partialdruck</vt:lpstr>
      <vt:lpstr>4. Vakuumdiagnose  Restgaszusammensetzung</vt:lpstr>
      <vt:lpstr>4. Vakuumdiagnose  Partialdruckmessung</vt:lpstr>
      <vt:lpstr>PowerPoint-Präsentation</vt:lpstr>
      <vt:lpstr>PowerPoint-Präsentation</vt:lpstr>
      <vt:lpstr>5. Vakuum in Beschleunigern  GSI &amp; FAIR Vakuumanforderungen</vt:lpstr>
      <vt:lpstr>PowerPoint-Präsentation</vt:lpstr>
      <vt:lpstr>PowerPoint-Präsentation</vt:lpstr>
      <vt:lpstr>PowerPoint-Präsentation</vt:lpstr>
      <vt:lpstr>PowerPoint-Präsentation</vt:lpstr>
      <vt:lpstr>5. Vakuum in Beschleunigern und andere Anlagen  Erreichbare Abgasraten</vt:lpstr>
      <vt:lpstr>5. Vakuum in Beschleunigern und anderen Anlagen  Beispiel Saugleistung (Anforderung SIS18)</vt:lpstr>
      <vt:lpstr>6. Vakuumsysteme der GSI Beschleuniger UNILAC, EH &amp; TK</vt:lpstr>
      <vt:lpstr>6. Vakuumsysteme der GSI Beschleuniger UNILAC Druckprofil</vt:lpstr>
      <vt:lpstr>6. Vakuumsysteme der GSI Beschleuniger UNILAC Druckprofil</vt:lpstr>
      <vt:lpstr>6. Vakuumsysteme der GSI Beschleuniger UNILAC Druckprofil</vt:lpstr>
      <vt:lpstr>6. Vakuumsysteme der GSI Beschleuniger SIS18 &amp; ESR</vt:lpstr>
      <vt:lpstr>6. Vakuumsysteme der GSI Beschleuniger Vakuumschema SIS18</vt:lpstr>
      <vt:lpstr>6. Vakuumsysteme der GSI Beschleuniger </vt:lpstr>
      <vt:lpstr>6. Vakuumsysteme der GSI Beschleuniger Ventilübersicht SIS18/ESR/HEST/FRS</vt:lpstr>
      <vt:lpstr>6. Vakuumsysteme der GSI Beschleuniger Druckanzeige SIS/FRS/HEST/ESR/CRYRING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GSI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Reiß</dc:creator>
  <cp:lastModifiedBy>Kraemer, Andreas Dr.</cp:lastModifiedBy>
  <cp:revision>554</cp:revision>
  <cp:lastPrinted>2016-02-01T16:11:42Z</cp:lastPrinted>
  <dcterms:created xsi:type="dcterms:W3CDTF">2000-08-22T16:52:04Z</dcterms:created>
  <dcterms:modified xsi:type="dcterms:W3CDTF">2016-02-01T21:39:40Z</dcterms:modified>
</cp:coreProperties>
</file>