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537" r:id="rId2"/>
    <p:sldId id="552" r:id="rId3"/>
    <p:sldId id="549" r:id="rId4"/>
    <p:sldId id="540" r:id="rId5"/>
    <p:sldId id="541" r:id="rId6"/>
    <p:sldId id="542" r:id="rId7"/>
    <p:sldId id="553" r:id="rId8"/>
    <p:sldId id="539" r:id="rId9"/>
    <p:sldId id="544" r:id="rId10"/>
    <p:sldId id="554" r:id="rId11"/>
    <p:sldId id="543" r:id="rId12"/>
    <p:sldId id="550" r:id="rId13"/>
    <p:sldId id="551" r:id="rId14"/>
    <p:sldId id="545" r:id="rId15"/>
    <p:sldId id="546" r:id="rId16"/>
    <p:sldId id="555" r:id="rId17"/>
    <p:sldId id="556" r:id="rId18"/>
    <p:sldId id="557" r:id="rId19"/>
    <p:sldId id="558" r:id="rId20"/>
    <p:sldId id="559" r:id="rId21"/>
    <p:sldId id="561" r:id="rId22"/>
    <p:sldId id="562" r:id="rId23"/>
    <p:sldId id="563" r:id="rId24"/>
    <p:sldId id="565" r:id="rId25"/>
    <p:sldId id="567" r:id="rId26"/>
    <p:sldId id="568" r:id="rId27"/>
  </p:sldIdLst>
  <p:sldSz cx="9144000" cy="6858000" type="screen4x3"/>
  <p:notesSz cx="6648450" cy="9782175"/>
  <p:defaultTextStyle>
    <a:defPPr>
      <a:defRPr lang="en-US"/>
    </a:defPPr>
    <a:lvl1pPr algn="l" rtl="0" eaLnBrk="0" fontAlgn="base" hangingPunct="0">
      <a:spcBef>
        <a:spcPct val="70000"/>
      </a:spcBef>
      <a:spcAft>
        <a:spcPct val="0"/>
      </a:spcAft>
      <a:buClr>
        <a:srgbClr val="FF0000"/>
      </a:buClr>
      <a:buSzPct val="200000"/>
      <a:buChar char="•"/>
      <a:defRPr sz="1600" b="1"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70000"/>
      </a:spcBef>
      <a:spcAft>
        <a:spcPct val="0"/>
      </a:spcAft>
      <a:buClr>
        <a:srgbClr val="FF0000"/>
      </a:buClr>
      <a:buSzPct val="200000"/>
      <a:buChar char="•"/>
      <a:defRPr sz="1600" b="1"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70000"/>
      </a:spcBef>
      <a:spcAft>
        <a:spcPct val="0"/>
      </a:spcAft>
      <a:buClr>
        <a:srgbClr val="FF0000"/>
      </a:buClr>
      <a:buSzPct val="200000"/>
      <a:buChar char="•"/>
      <a:defRPr sz="1600" b="1"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70000"/>
      </a:spcBef>
      <a:spcAft>
        <a:spcPct val="0"/>
      </a:spcAft>
      <a:buClr>
        <a:srgbClr val="FF0000"/>
      </a:buClr>
      <a:buSzPct val="200000"/>
      <a:buChar char="•"/>
      <a:defRPr sz="1600" b="1"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70000"/>
      </a:spcBef>
      <a:spcAft>
        <a:spcPct val="0"/>
      </a:spcAft>
      <a:buClr>
        <a:srgbClr val="FF0000"/>
      </a:buClr>
      <a:buSzPct val="200000"/>
      <a:buChar char="•"/>
      <a:defRPr sz="1600" b="1"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CC9900"/>
    <a:srgbClr val="FF9999"/>
    <a:srgbClr val="C0C0C0"/>
    <a:srgbClr val="006600"/>
    <a:srgbClr val="003300"/>
    <a:srgbClr val="FFFA37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55" autoAdjust="0"/>
    <p:restoredTop sz="94450" autoAdjust="0"/>
  </p:normalViewPr>
  <p:slideViewPr>
    <p:cSldViewPr>
      <p:cViewPr>
        <p:scale>
          <a:sx n="100" d="100"/>
          <a:sy n="100" d="100"/>
        </p:scale>
        <p:origin x="-462" y="-4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672"/>
    </p:cViewPr>
  </p:sorterViewPr>
  <p:notesViewPr>
    <p:cSldViewPr>
      <p:cViewPr varScale="1">
        <p:scale>
          <a:sx n="87" d="100"/>
          <a:sy n="87" d="100"/>
        </p:scale>
        <p:origin x="-2838" y="-78"/>
      </p:cViewPr>
      <p:guideLst>
        <p:guide orient="horz" pos="3081"/>
        <p:guide pos="20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7138" y="0"/>
            <a:ext cx="288131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93225"/>
            <a:ext cx="288131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7138" y="9293225"/>
            <a:ext cx="288131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E535FF44-0C95-41AC-B2A8-3F05064F7AD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8129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7138" y="0"/>
            <a:ext cx="288131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9475" y="733425"/>
            <a:ext cx="4891088" cy="3668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5825" y="4646613"/>
            <a:ext cx="4949825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Textformatierung des Masters zu bearbeiten.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93225"/>
            <a:ext cx="288131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7138" y="9293225"/>
            <a:ext cx="288131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8DA68142-DB31-4DD9-8E81-FA8FA85328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3406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A68142-DB31-4DD9-8E81-FA8FA8532815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3767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11188" y="0"/>
            <a:ext cx="7772400" cy="11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>
                <a:latin typeface="Arial" charset="0"/>
              </a:defRPr>
            </a:lvl1pPr>
          </a:lstStyle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143000" y="3886200"/>
            <a:ext cx="67818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3600">
                <a:latin typeface="Arial" charset="0"/>
              </a:defRPr>
            </a:lvl1pPr>
          </a:lstStyle>
          <a:p>
            <a:pPr lvl="0"/>
            <a:r>
              <a:rPr lang="de-DE" noProof="0" smtClean="0"/>
              <a:t>Master-Untertitelformat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79388" y="6237288"/>
            <a:ext cx="1368425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547813" y="6248400"/>
            <a:ext cx="5832475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F U S </a:t>
            </a:r>
            <a:r>
              <a:rPr lang="de-DE" dirty="0" err="1" smtClean="0"/>
              <a:t>S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380288" y="6237288"/>
            <a:ext cx="1763712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33DBFB4-D4A4-4878-B188-54A12FB9A1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7677653"/>
      </p:ext>
    </p:extLst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1941531"/>
      </p:ext>
    </p:extLst>
  </p:cSld>
  <p:clrMapOvr>
    <a:masterClrMapping/>
  </p:clrMapOvr>
  <p:transition spd="med"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255536"/>
      </p:ext>
    </p:extLst>
  </p:cSld>
  <p:clrMapOvr>
    <a:masterClrMapping/>
  </p:clrMapOvr>
  <p:transition spd="med">
    <p:cut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4756076"/>
      </p:ext>
    </p:extLst>
  </p:cSld>
  <p:clrMapOvr>
    <a:masterClrMapping/>
  </p:clrMapOvr>
  <p:transition spd="med">
    <p:cut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84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9539709"/>
      </p:ext>
    </p:extLst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0125029"/>
      </p:ext>
    </p:extLst>
  </p:cSld>
  <p:clrMapOvr>
    <a:masterClrMapping/>
  </p:clrMapOvr>
  <p:transition spd="med"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2420366"/>
      </p:ext>
    </p:extLst>
  </p:cSld>
  <p:clrMapOvr>
    <a:masterClrMapping/>
  </p:clrMapOvr>
  <p:transition spd="med"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2652240"/>
      </p:ext>
    </p:extLst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492156"/>
      </p:ext>
    </p:extLst>
  </p:cSld>
  <p:clrMapOvr>
    <a:masterClrMapping/>
  </p:clrMapOvr>
  <p:transition spd="med"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840071"/>
      </p:ext>
    </p:extLst>
  </p:cSld>
  <p:clrMapOvr>
    <a:masterClrMapping/>
  </p:clrMapOvr>
  <p:transition spd="med"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94625313"/>
      </p:ext>
    </p:extLst>
  </p:cSld>
  <p:clrMapOvr>
    <a:masterClrMapping/>
  </p:clrMapOvr>
  <p:transition spd="med"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53096851"/>
      </p:ext>
    </p:extLst>
  </p:cSld>
  <p:clrMapOvr>
    <a:masterClrMapping/>
  </p:clrMapOvr>
  <p:transition spd="med"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3" y="6324600"/>
            <a:ext cx="9144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8"/>
          <p:cNvSpPr>
            <a:spLocks noChangeShapeType="1"/>
          </p:cNvSpPr>
          <p:nvPr userDrawn="1"/>
        </p:nvSpPr>
        <p:spPr bwMode="auto">
          <a:xfrm flipH="1">
            <a:off x="0" y="65532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8" name="Line 9"/>
          <p:cNvSpPr>
            <a:spLocks noChangeShapeType="1"/>
          </p:cNvSpPr>
          <p:nvPr userDrawn="1"/>
        </p:nvSpPr>
        <p:spPr bwMode="auto">
          <a:xfrm>
            <a:off x="8610600" y="655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029" name="Picture 10"/>
          <p:cNvPicPr>
            <a:picLocks noChangeAspect="1" noChangeArrowheads="1"/>
          </p:cNvPicPr>
          <p:nvPr userDrawn="1"/>
        </p:nvPicPr>
        <p:blipFill>
          <a:blip r:embed="rId16">
            <a:lum bright="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1" b="9071"/>
          <a:stretch>
            <a:fillRect/>
          </a:stretch>
        </p:blipFill>
        <p:spPr bwMode="auto">
          <a:xfrm>
            <a:off x="0" y="0"/>
            <a:ext cx="91440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11"/>
          <p:cNvSpPr>
            <a:spLocks noChangeArrowheads="1"/>
          </p:cNvSpPr>
          <p:nvPr userDrawn="1"/>
        </p:nvSpPr>
        <p:spPr bwMode="auto">
          <a:xfrm>
            <a:off x="-31750" y="6550025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200" dirty="0" err="1"/>
              <a:t>Betriebsworkshop</a:t>
            </a:r>
            <a:r>
              <a:rPr lang="en-US" altLang="de-DE" sz="1200" dirty="0"/>
              <a:t> </a:t>
            </a:r>
            <a:r>
              <a:rPr lang="en-US" altLang="de-DE" sz="1200" dirty="0" smtClean="0"/>
              <a:t>2016, </a:t>
            </a:r>
            <a:r>
              <a:rPr lang="de-DE" altLang="de-DE" sz="1200" dirty="0">
                <a:solidFill>
                  <a:schemeClr val="tx1"/>
                </a:solidFill>
              </a:rPr>
              <a:t>HEST, C. Kleffner,  </a:t>
            </a:r>
            <a:r>
              <a:rPr lang="de-DE" altLang="de-DE" sz="1200" dirty="0" smtClean="0">
                <a:solidFill>
                  <a:schemeClr val="tx1"/>
                </a:solidFill>
              </a:rPr>
              <a:t>3. </a:t>
            </a:r>
            <a:r>
              <a:rPr lang="de-DE" altLang="de-DE" sz="1200" dirty="0">
                <a:solidFill>
                  <a:schemeClr val="tx1"/>
                </a:solidFill>
              </a:rPr>
              <a:t>Feb 2012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</p:sldLayoutIdLst>
  <p:transition spd="med">
    <p:cut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2328" y="188641"/>
            <a:ext cx="5881687" cy="504056"/>
          </a:xfrm>
          <a:solidFill>
            <a:srgbClr val="FFFFFF">
              <a:alpha val="50195"/>
            </a:srgbClr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dirty="0" smtClean="0"/>
              <a:t>HEST AEB Unterweisung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181" y="1268760"/>
            <a:ext cx="6641063" cy="20882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:\topics\Aufgaben\2015_HEST_Vortrag\photo\HES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4943"/>
            <a:ext cx="5183312" cy="338334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40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smtClean="0"/>
              <a:t>Übersicht HEST</a:t>
            </a:r>
            <a:endParaRPr lang="de-DE" altLang="de-DE" dirty="0" smtClean="0"/>
          </a:p>
        </p:txBody>
      </p:sp>
      <p:pic>
        <p:nvPicPr>
          <p:cNvPr id="31746" name="Picture 2" descr="D:\topics\Aufgaben\2015_HEST_Vortrag\svg\schlei_hest\GSI_SIS_HEST_HESR_MM_v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/>
          <a:stretch/>
        </p:blipFill>
        <p:spPr bwMode="auto">
          <a:xfrm>
            <a:off x="-1" y="1484784"/>
            <a:ext cx="9124777" cy="417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97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smtClean="0"/>
              <a:t>HEST AEB – Spulenabdeckung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412875"/>
            <a:ext cx="6242050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smtClean="0"/>
              <a:t>HEST AEB – Anlage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239838"/>
            <a:ext cx="6242050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1392238"/>
            <a:ext cx="6242050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44638"/>
            <a:ext cx="6242050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mtClean="0"/>
              <a:t>HEST AEB – Vakuum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412875"/>
            <a:ext cx="6242050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61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mtClean="0"/>
              <a:t>HEST AEB - Strahlfalle</a:t>
            </a: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7" b="11732"/>
          <a:stretch>
            <a:fillRect/>
          </a:stretch>
        </p:blipFill>
        <p:spPr bwMode="auto">
          <a:xfrm>
            <a:off x="2003425" y="1196975"/>
            <a:ext cx="5086350" cy="52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mtClean="0"/>
              <a:t>HEST AEB - Hinweise</a:t>
            </a:r>
          </a:p>
        </p:txBody>
      </p:sp>
      <p:pic>
        <p:nvPicPr>
          <p:cNvPr id="26627" name="Picture 2" descr="F:\Topics\Aufgaben\ausbildung\Vorbereitung2011\vortrag2\vorlagen\bilder\Nota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01875"/>
            <a:ext cx="379095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 descr="F:\Topics\Aufgaben\ausbildung\Vorbereitung2011\vortrag2\vorlagen\bilder\Justi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312988"/>
            <a:ext cx="3678237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feld 3"/>
          <p:cNvSpPr txBox="1">
            <a:spLocks noChangeArrowheads="1"/>
          </p:cNvSpPr>
          <p:nvPr/>
        </p:nvSpPr>
        <p:spPr bwMode="auto">
          <a:xfrm>
            <a:off x="5148263" y="1565275"/>
            <a:ext cx="32400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de-DE" altLang="de-DE" sz="2400"/>
              <a:t>Justiereinrichtungen</a:t>
            </a:r>
          </a:p>
        </p:txBody>
      </p:sp>
      <p:sp>
        <p:nvSpPr>
          <p:cNvPr id="26630" name="Textfeld 4"/>
          <p:cNvSpPr txBox="1">
            <a:spLocks noChangeArrowheads="1"/>
          </p:cNvSpPr>
          <p:nvPr/>
        </p:nvSpPr>
        <p:spPr bwMode="auto">
          <a:xfrm>
            <a:off x="1416050" y="1589088"/>
            <a:ext cx="1895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de-DE" altLang="de-DE" sz="2400"/>
              <a:t>NOTAUS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de-DE" altLang="de-DE" sz="3200" b="1" i="1" dirty="0" err="1" smtClean="0"/>
              <a:t>impressions</a:t>
            </a:r>
            <a:endParaRPr lang="de-DE" sz="3200" b="1" i="1" dirty="0"/>
          </a:p>
        </p:txBody>
      </p:sp>
      <p:pic>
        <p:nvPicPr>
          <p:cNvPr id="32772" name="Picture 4" descr="D:\topics\Aufgaben\2015_HEST_Vortrag\pano\201507_NE8_pano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" y="1556792"/>
            <a:ext cx="9145474" cy="39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D:\topics\Aufgaben\2015_HEST_Vortrag\pano\201507_NE8_pano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" y="1318260"/>
            <a:ext cx="9166202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D:\topics\Aufgaben\2015_HEST_Vortrag\pano\201507_NE8_pano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666688"/>
            <a:ext cx="9631878" cy="401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64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/>
              <a:t>Mirko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03" y="1354511"/>
            <a:ext cx="5308940" cy="42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Textfeld 3"/>
          <p:cNvSpPr txBox="1">
            <a:spLocks noChangeArrowheads="1"/>
          </p:cNvSpPr>
          <p:nvPr/>
        </p:nvSpPr>
        <p:spPr bwMode="auto">
          <a:xfrm>
            <a:off x="5470044" y="1396802"/>
            <a:ext cx="3672408" cy="350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 err="1" smtClean="0">
                <a:solidFill>
                  <a:srgbClr val="0070C0"/>
                </a:solidFill>
              </a:rPr>
              <a:t>multi</a:t>
            </a:r>
            <a:r>
              <a:rPr lang="de-DE" altLang="de-DE" sz="2000" dirty="0" smtClean="0">
                <a:solidFill>
                  <a:srgbClr val="0070C0"/>
                </a:solidFill>
              </a:rPr>
              <a:t> </a:t>
            </a:r>
            <a:r>
              <a:rPr lang="de-DE" altLang="de-DE" sz="2000" dirty="0" err="1" smtClean="0">
                <a:solidFill>
                  <a:srgbClr val="0070C0"/>
                </a:solidFill>
              </a:rPr>
              <a:t>purpose</a:t>
            </a:r>
            <a:r>
              <a:rPr lang="de-DE" altLang="de-DE" sz="2000" dirty="0" smtClean="0">
                <a:solidFill>
                  <a:srgbClr val="0070C0"/>
                </a:solidFill>
              </a:rPr>
              <a:t> </a:t>
            </a:r>
            <a:r>
              <a:rPr lang="de-DE" altLang="de-DE" sz="2000" dirty="0" err="1" smtClean="0">
                <a:solidFill>
                  <a:srgbClr val="0070C0"/>
                </a:solidFill>
              </a:rPr>
              <a:t>tool</a:t>
            </a:r>
            <a:endParaRPr lang="de-DE" altLang="de-DE" sz="2000" dirty="0" smtClean="0">
              <a:solidFill>
                <a:srgbClr val="0070C0"/>
              </a:solidFill>
            </a:endParaRPr>
          </a:p>
          <a:p>
            <a:pPr marL="285750" indent="-285750">
              <a:buClrTx/>
              <a:buSzPct val="150000"/>
            </a:pPr>
            <a:r>
              <a:rPr lang="de-DE" altLang="de-DE" sz="1800" dirty="0" err="1" smtClean="0"/>
              <a:t>accelerator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optics</a:t>
            </a:r>
            <a:r>
              <a:rPr lang="de-DE" altLang="de-DE" sz="1800" dirty="0" smtClean="0"/>
              <a:t> design</a:t>
            </a:r>
          </a:p>
          <a:p>
            <a:pPr marL="285750" indent="-285750">
              <a:buClrTx/>
              <a:buSzPct val="150000"/>
            </a:pPr>
            <a:r>
              <a:rPr lang="de-DE" altLang="de-DE" sz="1800" dirty="0" smtClean="0"/>
              <a:t>IOL</a:t>
            </a:r>
          </a:p>
          <a:p>
            <a:pPr marL="1028700" lvl="1">
              <a:buClrTx/>
              <a:buSzPct val="150000"/>
            </a:pPr>
            <a:r>
              <a:rPr lang="de-DE" altLang="de-DE" sz="1800" dirty="0" err="1" smtClean="0"/>
              <a:t>settings</a:t>
            </a:r>
            <a:endParaRPr lang="de-DE" altLang="de-DE" sz="1800" dirty="0" smtClean="0"/>
          </a:p>
          <a:p>
            <a:pPr marL="1028700" lvl="1">
              <a:buClrTx/>
              <a:buSzPct val="150000"/>
            </a:pPr>
            <a:r>
              <a:rPr lang="de-DE" altLang="de-DE" sz="1800" dirty="0" smtClean="0"/>
              <a:t>geo-</a:t>
            </a:r>
            <a:r>
              <a:rPr lang="de-DE" altLang="de-DE" sz="1800" dirty="0" err="1" smtClean="0"/>
              <a:t>location</a:t>
            </a:r>
            <a:endParaRPr lang="de-DE" altLang="de-DE" sz="1800" dirty="0" smtClean="0"/>
          </a:p>
          <a:p>
            <a:pPr marL="285750" indent="-285750">
              <a:buClrTx/>
              <a:buSzPct val="150000"/>
            </a:pPr>
            <a:r>
              <a:rPr lang="de-DE" altLang="de-DE" sz="1800" dirty="0" err="1" smtClean="0"/>
              <a:t>interactive</a:t>
            </a:r>
            <a:r>
              <a:rPr lang="de-DE" altLang="de-DE" sz="1800" dirty="0" smtClean="0"/>
              <a:t> </a:t>
            </a:r>
            <a:br>
              <a:rPr lang="de-DE" altLang="de-DE" sz="1800" dirty="0" smtClean="0"/>
            </a:br>
            <a:r>
              <a:rPr lang="de-DE" altLang="de-DE" sz="1800" dirty="0" smtClean="0"/>
              <a:t>beam </a:t>
            </a:r>
            <a:r>
              <a:rPr lang="de-DE" altLang="de-DE" sz="1800" dirty="0" err="1" smtClean="0"/>
              <a:t>manipulations</a:t>
            </a:r>
            <a:endParaRPr lang="de-DE" altLang="de-DE" sz="1800" dirty="0" smtClean="0"/>
          </a:p>
          <a:p>
            <a:pPr marL="285750" indent="-285750">
              <a:buClrTx/>
              <a:buSzPct val="150000"/>
            </a:pPr>
            <a:r>
              <a:rPr lang="de-DE" altLang="de-DE" sz="1800" dirty="0" smtClean="0"/>
              <a:t>beam </a:t>
            </a:r>
            <a:r>
              <a:rPr lang="de-DE" altLang="de-DE" sz="1800" dirty="0" err="1" smtClean="0"/>
              <a:t>based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measurements</a:t>
            </a:r>
            <a:endParaRPr lang="de-DE" altLang="de-DE" sz="1800" dirty="0" smtClean="0"/>
          </a:p>
        </p:txBody>
      </p:sp>
    </p:spTree>
    <p:extLst>
      <p:ext uri="{BB962C8B-B14F-4D97-AF65-F5344CB8AC3E}">
        <p14:creationId xmlns:p14="http://schemas.microsoft.com/office/powerpoint/2010/main" val="197209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D:\topics\Aufgaben\2015_HEST_Vortrag\shots\AXP345-20101117-14425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7345"/>
            <a:ext cx="5306312" cy="424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D:\topics\Aufgaben\2015_HEST_Vortrag\shots\AXP345-20101117-16455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7345"/>
            <a:ext cx="5438160" cy="424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06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smtClean="0"/>
              <a:t>beam </a:t>
            </a:r>
            <a:r>
              <a:rPr lang="de-DE" altLang="de-DE" dirty="0" err="1" smtClean="0"/>
              <a:t>diagnostic</a:t>
            </a:r>
            <a:endParaRPr lang="de-DE" altLang="de-DE" dirty="0" smtClean="0"/>
          </a:p>
        </p:txBody>
      </p:sp>
      <p:sp>
        <p:nvSpPr>
          <p:cNvPr id="22532" name="Textfeld 3"/>
          <p:cNvSpPr txBox="1">
            <a:spLocks noChangeArrowheads="1"/>
          </p:cNvSpPr>
          <p:nvPr/>
        </p:nvSpPr>
        <p:spPr bwMode="auto">
          <a:xfrm>
            <a:off x="6516688" y="1279212"/>
            <a:ext cx="2303462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ts val="1200"/>
              </a:spcBef>
              <a:buFontTx/>
              <a:buNone/>
            </a:pPr>
            <a:r>
              <a:rPr lang="de-DE" altLang="de-DE" sz="1800" dirty="0" smtClean="0"/>
              <a:t>MWPC</a:t>
            </a:r>
            <a:endParaRPr lang="de-DE" altLang="de-DE" sz="1800" dirty="0"/>
          </a:p>
          <a:p>
            <a:pPr>
              <a:spcBef>
                <a:spcPts val="1200"/>
              </a:spcBef>
              <a:buFontTx/>
              <a:buNone/>
            </a:pPr>
            <a:r>
              <a:rPr lang="de-DE" altLang="de-DE" sz="1800" dirty="0" err="1" smtClean="0"/>
              <a:t>viewing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screens</a:t>
            </a:r>
            <a:endParaRPr lang="de-DE" altLang="de-DE" sz="1800" dirty="0"/>
          </a:p>
          <a:p>
            <a:pPr>
              <a:spcBef>
                <a:spcPts val="1200"/>
              </a:spcBef>
              <a:buFontTx/>
              <a:buNone/>
            </a:pPr>
            <a:r>
              <a:rPr lang="de-DE" altLang="de-DE" sz="1800" dirty="0" err="1" smtClean="0"/>
              <a:t>particle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counters</a:t>
            </a:r>
            <a:endParaRPr lang="de-DE" altLang="de-DE" sz="1800" dirty="0"/>
          </a:p>
          <a:p>
            <a:pPr>
              <a:spcBef>
                <a:spcPts val="1200"/>
              </a:spcBef>
              <a:buFontTx/>
              <a:buNone/>
            </a:pPr>
            <a:r>
              <a:rPr lang="de-DE" altLang="de-DE" sz="1800" dirty="0" err="1" smtClean="0"/>
              <a:t>current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measurement</a:t>
            </a:r>
            <a:endParaRPr lang="de-DE" altLang="de-DE" sz="1800" dirty="0" smtClean="0"/>
          </a:p>
          <a:p>
            <a:pPr>
              <a:spcBef>
                <a:spcPts val="1200"/>
              </a:spcBef>
              <a:buFontTx/>
              <a:buNone/>
            </a:pPr>
            <a:r>
              <a:rPr lang="de-DE" altLang="de-DE" sz="1800" dirty="0" smtClean="0"/>
              <a:t>beam </a:t>
            </a:r>
            <a:r>
              <a:rPr lang="de-DE" altLang="de-DE" sz="1800" dirty="0" err="1" smtClean="0"/>
              <a:t>stopper</a:t>
            </a:r>
            <a:endParaRPr lang="de-DE" altLang="de-DE" sz="1800" dirty="0" smtClean="0"/>
          </a:p>
          <a:p>
            <a:pPr>
              <a:spcBef>
                <a:spcPts val="1200"/>
              </a:spcBef>
              <a:buFontTx/>
              <a:buNone/>
            </a:pPr>
            <a:r>
              <a:rPr lang="de-DE" altLang="de-DE" sz="1800" dirty="0"/>
              <a:t/>
            </a:r>
            <a:br>
              <a:rPr lang="de-DE" altLang="de-DE" sz="1800" dirty="0"/>
            </a:br>
            <a:r>
              <a:rPr lang="de-DE" altLang="de-DE" sz="1800" dirty="0" smtClean="0">
                <a:solidFill>
                  <a:srgbClr val="FF0000"/>
                </a:solidFill>
                <a:latin typeface="Calibri"/>
              </a:rPr>
              <a:t>→ </a:t>
            </a:r>
            <a:r>
              <a:rPr lang="de-DE" altLang="de-DE" sz="1800" dirty="0" err="1" smtClean="0">
                <a:solidFill>
                  <a:srgbClr val="FF0000"/>
                </a:solidFill>
              </a:rPr>
              <a:t>transmission</a:t>
            </a:r>
            <a:endParaRPr lang="de-DE" altLang="de-DE" sz="1800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  <a:buFontTx/>
              <a:buNone/>
            </a:pPr>
            <a:r>
              <a:rPr lang="de-DE" altLang="de-DE" sz="1800" dirty="0" smtClean="0">
                <a:solidFill>
                  <a:srgbClr val="FF0000"/>
                </a:solidFill>
                <a:latin typeface="Calibri"/>
              </a:rPr>
              <a:t>→ </a:t>
            </a:r>
            <a:r>
              <a:rPr lang="de-DE" altLang="de-DE" sz="1800" dirty="0" smtClean="0">
                <a:solidFill>
                  <a:srgbClr val="FF0000"/>
                </a:solidFill>
              </a:rPr>
              <a:t>beam </a:t>
            </a:r>
            <a:r>
              <a:rPr lang="de-DE" altLang="de-DE" sz="1800" dirty="0" err="1" smtClean="0">
                <a:solidFill>
                  <a:srgbClr val="FF0000"/>
                </a:solidFill>
              </a:rPr>
              <a:t>position</a:t>
            </a:r>
            <a:endParaRPr lang="de-DE" altLang="de-DE" sz="1800" dirty="0" smtClean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  <a:buFontTx/>
              <a:buNone/>
            </a:pPr>
            <a:r>
              <a:rPr lang="de-DE" altLang="de-DE" sz="1800" dirty="0" smtClean="0">
                <a:solidFill>
                  <a:srgbClr val="FF0000"/>
                </a:solidFill>
                <a:latin typeface="Calibri"/>
              </a:rPr>
              <a:t>→ </a:t>
            </a:r>
            <a:r>
              <a:rPr lang="de-DE" altLang="de-DE" sz="1800" dirty="0" smtClean="0">
                <a:solidFill>
                  <a:srgbClr val="FF0000"/>
                </a:solidFill>
              </a:rPr>
              <a:t>beam </a:t>
            </a:r>
            <a:r>
              <a:rPr lang="de-DE" altLang="de-DE" sz="1800" dirty="0" err="1" smtClean="0">
                <a:solidFill>
                  <a:srgbClr val="FF0000"/>
                </a:solidFill>
              </a:rPr>
              <a:t>profile</a:t>
            </a:r>
            <a:endParaRPr lang="de-DE" altLang="de-DE" sz="1800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  <a:buFontTx/>
              <a:buNone/>
            </a:pPr>
            <a:r>
              <a:rPr lang="de-DE" altLang="de-DE" sz="1800" dirty="0" smtClean="0">
                <a:solidFill>
                  <a:srgbClr val="FF0000"/>
                </a:solidFill>
                <a:latin typeface="Calibri"/>
              </a:rPr>
              <a:t>→ </a:t>
            </a:r>
            <a:r>
              <a:rPr lang="de-DE" altLang="de-DE" sz="1800" dirty="0" smtClean="0">
                <a:solidFill>
                  <a:srgbClr val="FF0000"/>
                </a:solidFill>
              </a:rPr>
              <a:t>beam </a:t>
            </a:r>
            <a:r>
              <a:rPr lang="de-DE" altLang="de-DE" sz="1800" dirty="0" err="1" smtClean="0">
                <a:solidFill>
                  <a:srgbClr val="FF0000"/>
                </a:solidFill>
              </a:rPr>
              <a:t>stability</a:t>
            </a:r>
            <a:endParaRPr lang="de-DE" altLang="de-DE" sz="1800" dirty="0" smtClean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  <a:buNone/>
            </a:pPr>
            <a:r>
              <a:rPr lang="de-DE" altLang="de-DE" sz="1800" dirty="0" smtClean="0">
                <a:solidFill>
                  <a:srgbClr val="FF0000"/>
                </a:solidFill>
                <a:latin typeface="Calibri"/>
              </a:rPr>
              <a:t>→ </a:t>
            </a:r>
            <a:r>
              <a:rPr lang="de-DE" altLang="de-DE" sz="1800" dirty="0" smtClean="0">
                <a:solidFill>
                  <a:srgbClr val="FF0000"/>
                </a:solidFill>
              </a:rPr>
              <a:t>interlock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115616" y="4365104"/>
            <a:ext cx="3744416" cy="1175706"/>
          </a:xfrm>
          <a:prstGeom prst="rect">
            <a:avLst/>
          </a:prstGeom>
          <a:solidFill>
            <a:srgbClr val="FFC000"/>
          </a:solidFill>
          <a:scene3d>
            <a:camera prst="isometricRightUp">
              <a:rot lat="900000" lon="18899995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dirty="0" err="1" smtClean="0"/>
              <a:t>wide</a:t>
            </a:r>
            <a:r>
              <a:rPr lang="de-DE" dirty="0" smtClean="0"/>
              <a:t> </a:t>
            </a:r>
            <a:r>
              <a:rPr lang="de-DE" dirty="0" err="1" smtClean="0"/>
              <a:t>range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particles</a:t>
            </a:r>
            <a:endParaRPr lang="de-DE" dirty="0" smtClean="0"/>
          </a:p>
          <a:p>
            <a:pPr>
              <a:buNone/>
            </a:pPr>
            <a:r>
              <a:rPr lang="de-DE" dirty="0" err="1" smtClean="0"/>
              <a:t>wide</a:t>
            </a:r>
            <a:r>
              <a:rPr lang="de-DE" dirty="0" smtClean="0"/>
              <a:t> </a:t>
            </a:r>
            <a:r>
              <a:rPr lang="de-DE" dirty="0" err="1" smtClean="0"/>
              <a:t>range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densities</a:t>
            </a:r>
            <a:endParaRPr lang="de-DE" dirty="0" smtClean="0"/>
          </a:p>
          <a:p>
            <a:pPr>
              <a:buNone/>
            </a:pPr>
            <a:r>
              <a:rPr lang="de-DE" dirty="0" smtClean="0"/>
              <a:t>fast / </a:t>
            </a:r>
            <a:r>
              <a:rPr lang="de-DE" dirty="0" err="1" smtClean="0"/>
              <a:t>slow</a:t>
            </a:r>
            <a:r>
              <a:rPr lang="de-DE" dirty="0" smtClean="0"/>
              <a:t> </a:t>
            </a:r>
            <a:r>
              <a:rPr lang="de-DE" dirty="0" err="1" smtClean="0"/>
              <a:t>extracted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916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err="1" smtClean="0"/>
              <a:t>magnet</a:t>
            </a:r>
            <a:r>
              <a:rPr lang="de-DE" altLang="de-DE" dirty="0" smtClean="0"/>
              <a:t> power </a:t>
            </a:r>
            <a:r>
              <a:rPr lang="de-DE" altLang="de-DE" dirty="0" err="1" smtClean="0"/>
              <a:t>supplies</a:t>
            </a:r>
            <a:endParaRPr lang="de-DE" altLang="de-DE" dirty="0"/>
          </a:p>
        </p:txBody>
      </p:sp>
      <p:pic>
        <p:nvPicPr>
          <p:cNvPr id="33794" name="Picture 2" descr="D:\topics\Aufgaben\2015_HEST_Vortrag\photo\Magnet_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52735"/>
            <a:ext cx="6120680" cy="529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00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dirty="0" smtClean="0"/>
              <a:t>wo ist die HEST?</a:t>
            </a:r>
            <a:r>
              <a:rPr lang="de-DE" altLang="de-DE" sz="2800" dirty="0" smtClean="0"/>
              <a:t/>
            </a:r>
            <a:br>
              <a:rPr lang="de-DE" altLang="de-DE" sz="2800" dirty="0" smtClean="0"/>
            </a:br>
            <a:endParaRPr lang="de-DE" altLang="de-DE" sz="2800" dirty="0" smtClean="0"/>
          </a:p>
        </p:txBody>
      </p:sp>
      <p:pic>
        <p:nvPicPr>
          <p:cNvPr id="16391" name="Picture 7" descr="D:\topics\Aufgaben\2015_HEST_Vortrag\photo\GSI_SIS_HEST_we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87" y="1268761"/>
            <a:ext cx="249032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D:\topics\Aufgaben\2015_HEST_Vortrag\photo\HEST_Strahlenbereich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69614"/>
            <a:ext cx="3384376" cy="491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300192" y="1268760"/>
            <a:ext cx="2736304" cy="548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800" dirty="0" smtClean="0"/>
              <a:t>Strahlenschutz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Sicherheit</a:t>
            </a:r>
            <a:endParaRPr lang="de-DE" dirty="0" smtClean="0"/>
          </a:p>
          <a:p>
            <a:pPr marL="285750" indent="-285750">
              <a:buClrTx/>
              <a:buSzPct val="100000"/>
            </a:pPr>
            <a:r>
              <a:rPr lang="de-DE" dirty="0" smtClean="0">
                <a:solidFill>
                  <a:srgbClr val="006600"/>
                </a:solidFill>
              </a:rPr>
              <a:t>NE3 </a:t>
            </a:r>
            <a:r>
              <a:rPr lang="de-DE" dirty="0" smtClean="0">
                <a:solidFill>
                  <a:srgbClr val="006600"/>
                </a:solidFill>
              </a:rPr>
              <a:t>Bereich</a:t>
            </a:r>
            <a:endParaRPr lang="de-DE" dirty="0" smtClean="0">
              <a:solidFill>
                <a:srgbClr val="006600"/>
              </a:solidFill>
            </a:endParaRPr>
          </a:p>
          <a:p>
            <a:pPr marL="285750" indent="-285750">
              <a:buClrTx/>
              <a:buSzPct val="100000"/>
            </a:pPr>
            <a:r>
              <a:rPr lang="de-DE" dirty="0" smtClean="0">
                <a:solidFill>
                  <a:srgbClr val="D60093"/>
                </a:solidFill>
              </a:rPr>
              <a:t>NE5 </a:t>
            </a:r>
            <a:r>
              <a:rPr lang="de-DE" dirty="0" smtClean="0">
                <a:solidFill>
                  <a:srgbClr val="D60093"/>
                </a:solidFill>
              </a:rPr>
              <a:t>Bereich</a:t>
            </a:r>
            <a:endParaRPr lang="de-DE" dirty="0" smtClean="0">
              <a:solidFill>
                <a:srgbClr val="D60093"/>
              </a:solidFill>
            </a:endParaRPr>
          </a:p>
          <a:p>
            <a:pPr marL="285750" indent="-285750">
              <a:buClrTx/>
              <a:buSzPct val="100000"/>
            </a:pPr>
            <a:r>
              <a:rPr lang="de-DE" dirty="0" smtClean="0">
                <a:solidFill>
                  <a:srgbClr val="0070C0"/>
                </a:solidFill>
              </a:rPr>
              <a:t>NE8 </a:t>
            </a:r>
            <a:r>
              <a:rPr lang="de-DE" dirty="0" smtClean="0">
                <a:solidFill>
                  <a:srgbClr val="0070C0"/>
                </a:solidFill>
              </a:rPr>
              <a:t>Bereich</a:t>
            </a:r>
            <a:endParaRPr lang="de-DE" dirty="0" smtClean="0">
              <a:solidFill>
                <a:srgbClr val="0070C0"/>
              </a:solidFill>
            </a:endParaRPr>
          </a:p>
          <a:p>
            <a:pPr marL="285750" indent="-285750">
              <a:buClrTx/>
              <a:buSzPct val="100000"/>
            </a:pPr>
            <a:r>
              <a:rPr lang="de-DE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FRS, </a:t>
            </a:r>
            <a:r>
              <a:rPr lang="de-DE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Hitrap</a:t>
            </a:r>
            <a:r>
              <a:rPr lang="de-DE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nicht </a:t>
            </a:r>
            <a:r>
              <a:rPr lang="de-DE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Teil der</a:t>
            </a:r>
            <a:r>
              <a:rPr lang="de-DE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HEST</a:t>
            </a:r>
            <a:r>
              <a:rPr lang="de-DE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de-DE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endParaRPr lang="de-DE" i="1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285750" indent="-285750">
              <a:buClrTx/>
              <a:buSzPct val="100000"/>
            </a:pPr>
            <a:endParaRPr lang="de-DE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>
              <a:buClrTx/>
              <a:buSzPct val="100000"/>
              <a:buNone/>
            </a:pPr>
            <a:r>
              <a:rPr lang="de-DE" sz="1800" dirty="0" smtClean="0">
                <a:solidFill>
                  <a:schemeClr val="tx1"/>
                </a:solidFill>
              </a:rPr>
              <a:t>technische Grenze:</a:t>
            </a:r>
            <a:endParaRPr lang="de-DE" dirty="0" smtClean="0">
              <a:solidFill>
                <a:schemeClr val="tx1"/>
              </a:solidFill>
            </a:endParaRPr>
          </a:p>
          <a:p>
            <a:pPr marL="285750" indent="-285750">
              <a:buClrTx/>
              <a:buSzPct val="100000"/>
            </a:pPr>
            <a:r>
              <a:rPr lang="de-DE" sz="1400" dirty="0" smtClean="0">
                <a:solidFill>
                  <a:schemeClr val="tx1"/>
                </a:solidFill>
              </a:rPr>
              <a:t>Strahlführung zwischen</a:t>
            </a:r>
            <a:r>
              <a:rPr lang="de-DE" sz="1400" dirty="0" smtClean="0">
                <a:solidFill>
                  <a:schemeClr val="tx1"/>
                </a:solidFill>
              </a:rPr>
              <a:t/>
            </a:r>
            <a:br>
              <a:rPr lang="de-DE" sz="1400" dirty="0" smtClean="0">
                <a:solidFill>
                  <a:schemeClr val="tx1"/>
                </a:solidFill>
              </a:rPr>
            </a:br>
            <a:r>
              <a:rPr lang="de-DE" sz="1400" i="1" dirty="0" smtClean="0">
                <a:solidFill>
                  <a:srgbClr val="0070C0"/>
                </a:solidFill>
              </a:rPr>
              <a:t>Gate Ventilen</a:t>
            </a:r>
            <a:endParaRPr lang="de-DE" sz="1400" i="1" dirty="0" smtClean="0">
              <a:solidFill>
                <a:srgbClr val="0070C0"/>
              </a:solidFill>
            </a:endParaRPr>
          </a:p>
          <a:p>
            <a:pPr>
              <a:buClrTx/>
              <a:buSzPct val="100000"/>
              <a:buNone/>
            </a:pPr>
            <a:r>
              <a:rPr lang="de-DE" sz="1800" dirty="0" smtClean="0">
                <a:solidFill>
                  <a:schemeClr val="tx1"/>
                </a:solidFill>
              </a:rPr>
              <a:t>Betrieb: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ClrTx/>
              <a:buSzPct val="100000"/>
            </a:pPr>
            <a:r>
              <a:rPr lang="de-DE" sz="1400" i="1" dirty="0" smtClean="0">
                <a:solidFill>
                  <a:srgbClr val="0070C0"/>
                </a:solidFill>
              </a:rPr>
              <a:t>Gate Ventile ± </a:t>
            </a:r>
            <a:r>
              <a:rPr lang="de-DE" sz="1400" i="1" dirty="0" smtClean="0">
                <a:solidFill>
                  <a:srgbClr val="0070C0"/>
                </a:solidFill>
              </a:rPr>
              <a:t>X</a:t>
            </a:r>
          </a:p>
          <a:p>
            <a:pPr marL="285750" indent="-285750">
              <a:buClrTx/>
              <a:buSzPct val="100000"/>
            </a:pPr>
            <a:endParaRPr lang="de-DE" sz="1400" i="1" dirty="0" smtClean="0">
              <a:solidFill>
                <a:srgbClr val="0070C0"/>
              </a:solidFill>
            </a:endParaRPr>
          </a:p>
        </p:txBody>
      </p:sp>
      <p:pic>
        <p:nvPicPr>
          <p:cNvPr id="16393" name="Picture 9" descr="D:\topics\Aufgaben\2015_HEST_Vortrag\photo\201507_Schleuse_NE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040" y="1276857"/>
            <a:ext cx="2556608" cy="316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1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err="1" smtClean="0"/>
              <a:t>vacuum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systems</a:t>
            </a:r>
            <a:endParaRPr lang="de-DE" altLang="de-DE" dirty="0"/>
          </a:p>
        </p:txBody>
      </p:sp>
      <p:pic>
        <p:nvPicPr>
          <p:cNvPr id="34819" name="Picture 3" descr="D:\topics\Aufgaben\2015_HEST_Vortrag\photo\DSCF0719_HTCVK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r="6547"/>
          <a:stretch/>
        </p:blipFill>
        <p:spPr bwMode="auto">
          <a:xfrm rot="5400000">
            <a:off x="1953041" y="1223423"/>
            <a:ext cx="5328592" cy="484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49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smtClean="0"/>
              <a:t>ESR - HTA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475656" y="1521768"/>
            <a:ext cx="6552728" cy="1871282"/>
          </a:xfrm>
          <a:prstGeom prst="rect">
            <a:avLst/>
          </a:prstGeom>
          <a:solidFill>
            <a:srgbClr val="C0C0C0"/>
          </a:solidFill>
        </p:spPr>
        <p:txBody>
          <a:bodyPr wrap="square" rtlCol="0">
            <a:spAutoFit/>
          </a:bodyPr>
          <a:lstStyle/>
          <a:p>
            <a:pPr>
              <a:buClrTx/>
              <a:buSzPct val="150000"/>
              <a:buNone/>
            </a:pPr>
            <a:r>
              <a:rPr lang="de-DE" sz="1800" dirty="0" smtClean="0"/>
              <a:t>2013/2014</a:t>
            </a:r>
          </a:p>
          <a:p>
            <a:pPr marL="285750" indent="-285750">
              <a:buClrTx/>
              <a:buSzPct val="150000"/>
              <a:buFont typeface="Arial" panose="020B0604020202020204" pitchFamily="34" charset="0"/>
              <a:buChar char="•"/>
            </a:pPr>
            <a:r>
              <a:rPr lang="de-DE" dirty="0" smtClean="0"/>
              <a:t>1 </a:t>
            </a:r>
            <a:r>
              <a:rPr lang="de-DE" dirty="0" err="1" smtClean="0"/>
              <a:t>additionel</a:t>
            </a:r>
            <a:r>
              <a:rPr lang="de-DE" dirty="0" smtClean="0"/>
              <a:t> </a:t>
            </a:r>
            <a:r>
              <a:rPr lang="de-DE" dirty="0" err="1" smtClean="0"/>
              <a:t>steerer</a:t>
            </a:r>
            <a:r>
              <a:rPr lang="de-DE" dirty="0" smtClean="0"/>
              <a:t> (ESR cave)</a:t>
            </a:r>
          </a:p>
          <a:p>
            <a:pPr marL="285750" indent="-285750">
              <a:buClrTx/>
              <a:buSzPct val="150000"/>
              <a:buFont typeface="Arial" panose="020B0604020202020204" pitchFamily="34" charset="0"/>
              <a:buChar char="•"/>
            </a:pPr>
            <a:r>
              <a:rPr lang="de-DE" dirty="0" err="1" smtClean="0"/>
              <a:t>revised</a:t>
            </a:r>
            <a:r>
              <a:rPr lang="de-DE" dirty="0" smtClean="0"/>
              <a:t> / </a:t>
            </a:r>
            <a:r>
              <a:rPr lang="de-DE" dirty="0" err="1" smtClean="0"/>
              <a:t>aligned</a:t>
            </a:r>
            <a:r>
              <a:rPr lang="de-DE" dirty="0" smtClean="0"/>
              <a:t> </a:t>
            </a:r>
            <a:r>
              <a:rPr lang="de-DE" dirty="0" err="1" smtClean="0"/>
              <a:t>scinillating</a:t>
            </a:r>
            <a:r>
              <a:rPr lang="de-DE" dirty="0" smtClean="0"/>
              <a:t> </a:t>
            </a:r>
            <a:r>
              <a:rPr lang="de-DE" dirty="0" err="1" smtClean="0"/>
              <a:t>screens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CUPID</a:t>
            </a:r>
          </a:p>
          <a:p>
            <a:pPr marL="285750" indent="-285750">
              <a:buClrTx/>
              <a:buSzPct val="150000"/>
              <a:buFont typeface="Arial" panose="020B0604020202020204" pitchFamily="34" charset="0"/>
              <a:buChar char="•"/>
            </a:pPr>
            <a:r>
              <a:rPr lang="de-DE" dirty="0" err="1" smtClean="0"/>
              <a:t>new</a:t>
            </a:r>
            <a:r>
              <a:rPr lang="de-DE" dirty="0" smtClean="0"/>
              <a:t> beam </a:t>
            </a:r>
            <a:r>
              <a:rPr lang="de-DE" dirty="0" err="1" smtClean="0"/>
              <a:t>line</a:t>
            </a:r>
            <a:r>
              <a:rPr lang="de-DE" dirty="0" smtClean="0"/>
              <a:t> </a:t>
            </a:r>
            <a:r>
              <a:rPr lang="de-DE" dirty="0" err="1" smtClean="0"/>
              <a:t>settings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slow</a:t>
            </a:r>
            <a:r>
              <a:rPr lang="de-DE" dirty="0" smtClean="0"/>
              <a:t> </a:t>
            </a:r>
            <a:r>
              <a:rPr lang="de-DE" dirty="0" err="1" smtClean="0"/>
              <a:t>extraced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r>
              <a:rPr lang="de-DE" dirty="0" smtClean="0"/>
              <a:t> (</a:t>
            </a:r>
            <a:r>
              <a:rPr lang="de-DE" dirty="0" err="1" smtClean="0"/>
              <a:t>channaling</a:t>
            </a:r>
            <a:r>
              <a:rPr lang="de-DE" dirty="0" smtClean="0"/>
              <a:t> </a:t>
            </a:r>
            <a:r>
              <a:rPr lang="de-DE" dirty="0" err="1" smtClean="0"/>
              <a:t>exp</a:t>
            </a:r>
            <a:r>
              <a:rPr lang="de-DE" dirty="0" smtClean="0"/>
              <a:t>.)</a:t>
            </a:r>
            <a:endParaRPr lang="de-DE" dirty="0"/>
          </a:p>
        </p:txBody>
      </p:sp>
      <p:pic>
        <p:nvPicPr>
          <p:cNvPr id="26628" name="Picture 4" descr="D:\topics\Aufgaben\2015_HEST_Vortrag\jahresbericht\hta_extr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980728"/>
            <a:ext cx="6912768" cy="554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00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err="1" smtClean="0"/>
              <a:t>pion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 (2011)</a:t>
            </a:r>
          </a:p>
        </p:txBody>
      </p:sp>
      <p:pic>
        <p:nvPicPr>
          <p:cNvPr id="27657" name="Picture 9" descr="D:\topics\Aufgaben\2015_HEST_Vortrag\pion\PICT0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22475"/>
            <a:ext cx="3425677" cy="456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D:\topics\Aufgaben\2015_HEST_Vortrag\pion\PPT_Ansic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549" y="1785500"/>
            <a:ext cx="3665587" cy="457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4984"/>
            <a:ext cx="5110162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2" descr="D:\topics\Aufgaben\2015_HEST_Vortrag\pion\DSCF11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4" b="22367"/>
          <a:stretch/>
        </p:blipFill>
        <p:spPr bwMode="auto">
          <a:xfrm>
            <a:off x="5076055" y="1170900"/>
            <a:ext cx="3377555" cy="212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68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err="1" smtClean="0"/>
              <a:t>pion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 - beam</a:t>
            </a:r>
          </a:p>
        </p:txBody>
      </p:sp>
      <p:pic>
        <p:nvPicPr>
          <p:cNvPr id="7" name="PION_L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3835" y="1844824"/>
            <a:ext cx="5128253" cy="3846190"/>
          </a:xfrm>
          <a:prstGeom prst="roundRect">
            <a:avLst/>
          </a:prstGeom>
        </p:spPr>
      </p:pic>
      <p:pic>
        <p:nvPicPr>
          <p:cNvPr id="8" name="Picture 12" descr="D:\topics\Aufgaben\2015_HEST_Vortrag\pion\DSCF11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26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9" b="27027"/>
          <a:stretch/>
        </p:blipFill>
        <p:spPr bwMode="auto">
          <a:xfrm>
            <a:off x="1516624" y="1052736"/>
            <a:ext cx="5657023" cy="257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smtClean="0"/>
              <a:t>ESR – </a:t>
            </a:r>
            <a:r>
              <a:rPr lang="de-DE" altLang="de-DE" dirty="0" err="1" smtClean="0"/>
              <a:t>Cryring</a:t>
            </a:r>
            <a:r>
              <a:rPr lang="de-DE" altLang="de-DE" dirty="0" smtClean="0"/>
              <a:t> (NE8)</a:t>
            </a:r>
          </a:p>
        </p:txBody>
      </p:sp>
      <p:pic>
        <p:nvPicPr>
          <p:cNvPr id="36867" name="Picture 3" descr="D:\topics\Aufgaben\2015_HEST_Vortrag\pano\2014_NE8_Cryring-Anschl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20" y="3742184"/>
            <a:ext cx="8208912" cy="274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mit Pfeil 2"/>
          <p:cNvCxnSpPr/>
          <p:nvPr/>
        </p:nvCxnSpPr>
        <p:spPr bwMode="auto">
          <a:xfrm flipH="1">
            <a:off x="2256904" y="2204864"/>
            <a:ext cx="4043288" cy="2397125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" name="Gerade Verbindung mit Pfeil 6"/>
          <p:cNvCxnSpPr/>
          <p:nvPr/>
        </p:nvCxnSpPr>
        <p:spPr bwMode="auto">
          <a:xfrm>
            <a:off x="2987824" y="2204864"/>
            <a:ext cx="3528392" cy="2088232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" name="Gerade Verbindung mit Pfeil 3"/>
          <p:cNvCxnSpPr/>
          <p:nvPr/>
        </p:nvCxnSpPr>
        <p:spPr bwMode="auto">
          <a:xfrm>
            <a:off x="3311860" y="3284984"/>
            <a:ext cx="914400" cy="914400"/>
          </a:xfrm>
          <a:prstGeom prst="straightConnector1">
            <a:avLst/>
          </a:prstGeom>
          <a:solidFill>
            <a:srgbClr val="FFFFFF"/>
          </a:solidFill>
          <a:ln>
            <a:noFill/>
            <a:tailEnd type="arrow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" name="Gerade Verbindung mit Pfeil 8"/>
          <p:cNvCxnSpPr/>
          <p:nvPr/>
        </p:nvCxnSpPr>
        <p:spPr bwMode="auto">
          <a:xfrm>
            <a:off x="3464260" y="3437384"/>
            <a:ext cx="914400" cy="914400"/>
          </a:xfrm>
          <a:prstGeom prst="straightConnector1">
            <a:avLst/>
          </a:prstGeom>
          <a:solidFill>
            <a:srgbClr val="FFFFFF"/>
          </a:solidFill>
          <a:ln>
            <a:noFill/>
            <a:tailEnd type="arrow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" name="Gerade Verbindung mit Pfeil 9"/>
          <p:cNvCxnSpPr/>
          <p:nvPr/>
        </p:nvCxnSpPr>
        <p:spPr bwMode="auto">
          <a:xfrm flipH="1">
            <a:off x="1115616" y="4783795"/>
            <a:ext cx="1791890" cy="47898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Textfeld 7"/>
          <p:cNvSpPr txBox="1"/>
          <p:nvPr/>
        </p:nvSpPr>
        <p:spPr>
          <a:xfrm>
            <a:off x="5106486" y="3279874"/>
            <a:ext cx="2016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100" dirty="0" err="1" smtClean="0"/>
              <a:t>court</a:t>
            </a:r>
            <a:r>
              <a:rPr lang="de-DE" sz="1100" dirty="0" smtClean="0"/>
              <a:t>. W. Geithner 2016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71704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smtClean="0"/>
              <a:t>ESR – fast </a:t>
            </a:r>
            <a:r>
              <a:rPr lang="de-DE" altLang="de-DE" dirty="0" err="1" smtClean="0"/>
              <a:t>extraction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tests</a:t>
            </a:r>
            <a:endParaRPr lang="de-DE" altLang="de-DE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42206"/>
            <a:ext cx="7128792" cy="534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86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smtClean="0"/>
              <a:t>ESR - </a:t>
            </a:r>
            <a:r>
              <a:rPr lang="de-DE" altLang="de-DE" dirty="0" err="1" smtClean="0"/>
              <a:t>Cryring</a:t>
            </a:r>
            <a:endParaRPr lang="de-DE" altLang="de-DE" dirty="0" smtClean="0"/>
          </a:p>
        </p:txBody>
      </p:sp>
      <p:pic>
        <p:nvPicPr>
          <p:cNvPr id="1026" name="Picture 2" descr="D:\topics\Aufgaben\2015_HEST_Vortrag\pano\201507_NE8_pano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97" y="2204864"/>
            <a:ext cx="873504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erade Verbindung 7"/>
          <p:cNvCxnSpPr/>
          <p:nvPr/>
        </p:nvCxnSpPr>
        <p:spPr bwMode="auto">
          <a:xfrm>
            <a:off x="827584" y="3969060"/>
            <a:ext cx="914400" cy="914400"/>
          </a:xfrm>
          <a:prstGeom prst="lin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 flipV="1">
            <a:off x="827584" y="3861048"/>
            <a:ext cx="5904656" cy="108012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2" name="Textfeld 11"/>
          <p:cNvSpPr txBox="1"/>
          <p:nvPr/>
        </p:nvSpPr>
        <p:spPr>
          <a:xfrm>
            <a:off x="2267744" y="1505099"/>
            <a:ext cx="4431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err="1" smtClean="0"/>
              <a:t>injection</a:t>
            </a:r>
            <a:r>
              <a:rPr lang="de-DE" dirty="0" smtClean="0"/>
              <a:t> beam </a:t>
            </a:r>
            <a:r>
              <a:rPr lang="de-DE" dirty="0" err="1" smtClean="0"/>
              <a:t>line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NE8 in </a:t>
            </a:r>
            <a:r>
              <a:rPr lang="de-DE" dirty="0" err="1" smtClean="0"/>
              <a:t>preparation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3085257" y="2298165"/>
            <a:ext cx="2419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err="1" smtClean="0">
                <a:solidFill>
                  <a:srgbClr val="FFFF00"/>
                </a:solidFill>
              </a:rPr>
              <a:t>Cryring</a:t>
            </a:r>
            <a:r>
              <a:rPr lang="de-DE" dirty="0" smtClean="0">
                <a:solidFill>
                  <a:srgbClr val="FFFF00"/>
                </a:solidFill>
              </a:rPr>
              <a:t> in Cave B 2015</a:t>
            </a:r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9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7475"/>
            <a:ext cx="4557712" cy="662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Ellipse 3"/>
          <p:cNvSpPr>
            <a:spLocks noChangeArrowheads="1"/>
          </p:cNvSpPr>
          <p:nvPr/>
        </p:nvSpPr>
        <p:spPr bwMode="auto">
          <a:xfrm>
            <a:off x="2746375" y="1557338"/>
            <a:ext cx="601663" cy="5762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28600" indent="-228600"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0484" name="Ellipse 4"/>
          <p:cNvSpPr>
            <a:spLocks noChangeArrowheads="1"/>
          </p:cNvSpPr>
          <p:nvPr/>
        </p:nvSpPr>
        <p:spPr bwMode="auto">
          <a:xfrm>
            <a:off x="2824163" y="2149475"/>
            <a:ext cx="446087" cy="19446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28600" indent="-228600"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0485" name="Ellipse 5"/>
          <p:cNvSpPr>
            <a:spLocks noChangeArrowheads="1"/>
          </p:cNvSpPr>
          <p:nvPr/>
        </p:nvSpPr>
        <p:spPr bwMode="auto">
          <a:xfrm>
            <a:off x="2882900" y="4171950"/>
            <a:ext cx="354013" cy="14398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28600" indent="-228600"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0486" name="Textfeld 6"/>
          <p:cNvSpPr txBox="1">
            <a:spLocks noChangeArrowheads="1"/>
          </p:cNvSpPr>
          <p:nvPr/>
        </p:nvSpPr>
        <p:spPr bwMode="auto">
          <a:xfrm>
            <a:off x="5168900" y="1436688"/>
            <a:ext cx="3851275" cy="4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indent="0">
              <a:buClrTx/>
              <a:buSzPct val="100000"/>
              <a:buNone/>
              <a:defRPr/>
            </a:pPr>
            <a:r>
              <a:rPr lang="de-DE" sz="2400" dirty="0" smtClean="0"/>
              <a:t>AEB Bereiche</a:t>
            </a:r>
          </a:p>
          <a:p>
            <a:pPr>
              <a:buClrTx/>
              <a:buSzPct val="100000"/>
              <a:buFont typeface="Verdana" pitchFamily="34" charset="0"/>
              <a:buAutoNum type="arabicPeriod"/>
              <a:defRPr/>
            </a:pPr>
            <a:r>
              <a:rPr lang="de-DE" sz="2400" b="0" dirty="0" smtClean="0"/>
              <a:t>NE3 </a:t>
            </a:r>
            <a:r>
              <a:rPr lang="de-DE" sz="2400" b="0" dirty="0" smtClean="0"/>
              <a:t>HHD Messplatz</a:t>
            </a:r>
          </a:p>
          <a:p>
            <a:pPr>
              <a:buClrTx/>
              <a:buSzPct val="100000"/>
              <a:buFont typeface="Verdana" pitchFamily="34" charset="0"/>
              <a:buAutoNum type="arabicPeriod"/>
              <a:defRPr/>
            </a:pPr>
            <a:r>
              <a:rPr lang="de-DE" sz="2400" b="0" dirty="0" smtClean="0"/>
              <a:t>NE5 Strahlweg</a:t>
            </a:r>
          </a:p>
          <a:p>
            <a:pPr>
              <a:buClrTx/>
              <a:buSzPct val="100000"/>
              <a:buFont typeface="Verdana" pitchFamily="34" charset="0"/>
              <a:buAutoNum type="arabicPeriod"/>
              <a:defRPr/>
            </a:pPr>
            <a:r>
              <a:rPr lang="de-DE" sz="2400" b="0" dirty="0" smtClean="0"/>
              <a:t>NE8 </a:t>
            </a:r>
            <a:r>
              <a:rPr lang="de-DE" sz="2400" b="0" dirty="0" smtClean="0"/>
              <a:t>Strahlweg</a:t>
            </a:r>
            <a:endParaRPr lang="de-DE" sz="2400" b="0" dirty="0" smtClean="0">
              <a:solidFill>
                <a:srgbClr val="FF0000"/>
              </a:solidFill>
            </a:endParaRPr>
          </a:p>
          <a:p>
            <a:pPr marL="0" indent="0">
              <a:buClrTx/>
              <a:buSzPct val="100000"/>
              <a:buFontTx/>
              <a:buNone/>
              <a:defRPr/>
            </a:pPr>
            <a:r>
              <a:rPr lang="de-DE" sz="2400" i="1" dirty="0" smtClean="0">
                <a:solidFill>
                  <a:srgbClr val="FF0000"/>
                </a:solidFill>
              </a:rPr>
              <a:t>NICHT:</a:t>
            </a:r>
            <a:endParaRPr lang="de-DE" sz="2400" i="1" dirty="0" smtClean="0">
              <a:solidFill>
                <a:srgbClr val="FF0000"/>
              </a:solidFill>
            </a:endParaRPr>
          </a:p>
          <a:p>
            <a:pPr marL="0" indent="0">
              <a:buClrTx/>
              <a:buSzPct val="100000"/>
              <a:buFontTx/>
              <a:buNone/>
              <a:defRPr/>
            </a:pPr>
            <a:r>
              <a:rPr lang="de-DE" sz="2400" b="0" i="1" dirty="0" smtClean="0"/>
              <a:t> </a:t>
            </a:r>
            <a:r>
              <a:rPr lang="de-DE" sz="2400" b="0" i="1" dirty="0" smtClean="0">
                <a:solidFill>
                  <a:srgbClr val="C00000"/>
                </a:solidFill>
              </a:rPr>
              <a:t> FRS</a:t>
            </a:r>
          </a:p>
          <a:p>
            <a:pPr marL="0" indent="0">
              <a:buClrTx/>
              <a:buSzPct val="100000"/>
              <a:buFontTx/>
              <a:buNone/>
              <a:defRPr/>
            </a:pPr>
            <a:r>
              <a:rPr lang="de-DE" sz="2400" b="0" i="1" dirty="0" smtClean="0">
                <a:solidFill>
                  <a:srgbClr val="C00000"/>
                </a:solidFill>
              </a:rPr>
              <a:t>  </a:t>
            </a:r>
            <a:r>
              <a:rPr lang="de-DE" sz="2400" b="0" i="1" dirty="0" err="1" smtClean="0">
                <a:solidFill>
                  <a:srgbClr val="C00000"/>
                </a:solidFill>
              </a:rPr>
              <a:t>Reinjektionskanal</a:t>
            </a:r>
            <a:endParaRPr lang="de-DE" sz="2400" b="0" i="1" dirty="0" smtClean="0">
              <a:solidFill>
                <a:srgbClr val="C00000"/>
              </a:solidFill>
            </a:endParaRPr>
          </a:p>
        </p:txBody>
      </p:sp>
      <p:cxnSp>
        <p:nvCxnSpPr>
          <p:cNvPr id="20487" name="Gerade Verbindung mit Pfeil 2"/>
          <p:cNvCxnSpPr>
            <a:cxnSpLocks noChangeShapeType="1"/>
          </p:cNvCxnSpPr>
          <p:nvPr/>
        </p:nvCxnSpPr>
        <p:spPr bwMode="auto">
          <a:xfrm flipH="1">
            <a:off x="3348038" y="1700213"/>
            <a:ext cx="1820862" cy="14605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488" name="Gerade Verbindung mit Pfeil 7"/>
          <p:cNvCxnSpPr>
            <a:cxnSpLocks noChangeShapeType="1"/>
          </p:cNvCxnSpPr>
          <p:nvPr/>
        </p:nvCxnSpPr>
        <p:spPr bwMode="auto">
          <a:xfrm flipH="1">
            <a:off x="3270250" y="2349500"/>
            <a:ext cx="1898650" cy="43180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489" name="Gerade Verbindung mit Pfeil 9"/>
          <p:cNvCxnSpPr>
            <a:cxnSpLocks noChangeShapeType="1"/>
          </p:cNvCxnSpPr>
          <p:nvPr/>
        </p:nvCxnSpPr>
        <p:spPr bwMode="auto">
          <a:xfrm flipH="1">
            <a:off x="3236913" y="2924175"/>
            <a:ext cx="1982787" cy="144145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mtClean="0"/>
              <a:t>HEST AEB Einweisung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de-DE" sz="2000" dirty="0" smtClean="0"/>
              <a:t>Grundlage </a:t>
            </a:r>
            <a:r>
              <a:rPr lang="de-DE" sz="2000" dirty="0"/>
              <a:t>für diese Unterweisung sind die </a:t>
            </a:r>
            <a:r>
              <a:rPr lang="de-DE" sz="2000" b="1" dirty="0"/>
              <a:t>jährlich stattfindenden allgemeinen </a:t>
            </a:r>
            <a:r>
              <a:rPr lang="de-DE" sz="2000" b="1" dirty="0">
                <a:solidFill>
                  <a:srgbClr val="C00000"/>
                </a:solidFill>
              </a:rPr>
              <a:t>Arbeitsschutz-</a:t>
            </a:r>
            <a:r>
              <a:rPr lang="de-DE" sz="2000" b="1" dirty="0"/>
              <a:t> und </a:t>
            </a:r>
            <a:r>
              <a:rPr lang="de-DE" sz="2000" b="1" dirty="0">
                <a:solidFill>
                  <a:srgbClr val="C00000"/>
                </a:solidFill>
              </a:rPr>
              <a:t>Strahlenschutzunterweisung</a:t>
            </a:r>
            <a:r>
              <a:rPr lang="de-DE" sz="2000" dirty="0">
                <a:solidFill>
                  <a:srgbClr val="C00000"/>
                </a:solidFill>
              </a:rPr>
              <a:t> </a:t>
            </a:r>
            <a:r>
              <a:rPr lang="de-DE" sz="2000" dirty="0"/>
              <a:t>und die </a:t>
            </a:r>
            <a:r>
              <a:rPr lang="de-DE" sz="2000" b="1" dirty="0">
                <a:solidFill>
                  <a:srgbClr val="C00000"/>
                </a:solidFill>
              </a:rPr>
              <a:t>Betriebsordnung</a:t>
            </a:r>
            <a:r>
              <a:rPr lang="de-DE" sz="2000" dirty="0">
                <a:solidFill>
                  <a:srgbClr val="C00000"/>
                </a:solidFill>
              </a:rPr>
              <a:t> </a:t>
            </a:r>
            <a:r>
              <a:rPr lang="de-DE" sz="2000" dirty="0"/>
              <a:t>für den Beschleuniger</a:t>
            </a:r>
            <a:r>
              <a:rPr lang="de-DE" sz="2000" dirty="0" smtClean="0"/>
              <a:t>.</a:t>
            </a:r>
          </a:p>
          <a:p>
            <a:pPr marL="0" indent="0">
              <a:buFontTx/>
              <a:buNone/>
              <a:defRPr/>
            </a:pPr>
            <a:endParaRPr lang="de-DE" sz="2000" dirty="0"/>
          </a:p>
          <a:p>
            <a:pPr>
              <a:defRPr/>
            </a:pPr>
            <a:r>
              <a:rPr lang="de-DE" sz="2000" b="1" dirty="0"/>
              <a:t>Besondere Gefahrenquellen im Bereich der Hochenergiestrahlführung </a:t>
            </a:r>
            <a:endParaRPr lang="de-DE" sz="2000" b="1" dirty="0" smtClean="0"/>
          </a:p>
          <a:p>
            <a:pPr lvl="1">
              <a:defRPr/>
            </a:pPr>
            <a:r>
              <a:rPr lang="de-DE" sz="2000" dirty="0" smtClean="0"/>
              <a:t>Spannungen </a:t>
            </a:r>
            <a:r>
              <a:rPr lang="de-DE" sz="2000" dirty="0"/>
              <a:t>an </a:t>
            </a:r>
            <a:r>
              <a:rPr lang="de-DE" sz="2000" dirty="0" smtClean="0"/>
              <a:t>Magnetspulen: </a:t>
            </a:r>
            <a:br>
              <a:rPr lang="de-DE" sz="2000" dirty="0" smtClean="0"/>
            </a:br>
            <a:r>
              <a:rPr lang="de-DE" sz="2000" dirty="0" smtClean="0"/>
              <a:t>nicht </a:t>
            </a:r>
            <a:r>
              <a:rPr lang="de-DE" sz="2000" dirty="0"/>
              <a:t>berührungssicher nach VDE</a:t>
            </a:r>
          </a:p>
          <a:p>
            <a:pPr lvl="1">
              <a:defRPr/>
            </a:pPr>
            <a:r>
              <a:rPr lang="de-DE" sz="2000" dirty="0"/>
              <a:t>Abdeckung elektrischer Anschlüsse an Magneten:</a:t>
            </a:r>
          </a:p>
          <a:p>
            <a:pPr lvl="2">
              <a:defRPr/>
            </a:pPr>
            <a:r>
              <a:rPr lang="de-DE" sz="2000" dirty="0"/>
              <a:t>nicht sicher gegen zufälliges Berühren</a:t>
            </a:r>
          </a:p>
          <a:p>
            <a:pPr lvl="2">
              <a:defRPr/>
            </a:pPr>
            <a:r>
              <a:rPr lang="de-DE" sz="2000" dirty="0"/>
              <a:t>mechanisch nicht stabil</a:t>
            </a:r>
          </a:p>
          <a:p>
            <a:pPr lvl="2">
              <a:defRPr/>
            </a:pPr>
            <a:r>
              <a:rPr lang="de-DE" sz="2000" dirty="0"/>
              <a:t>Kühlwasserschläuche bei </a:t>
            </a:r>
            <a:r>
              <a:rPr lang="de-DE" sz="2000" dirty="0" smtClean="0"/>
              <a:t>Feuchtigkeit u.U. </a:t>
            </a:r>
            <a:r>
              <a:rPr lang="de-DE" sz="2000" dirty="0" smtClean="0"/>
              <a:t>leitfähig</a:t>
            </a:r>
            <a:endParaRPr lang="de-DE" sz="2000" dirty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mtClean="0"/>
              <a:t>HEST AEB Einweisung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de-DE" sz="1050" dirty="0"/>
          </a:p>
          <a:p>
            <a:pPr lvl="1">
              <a:defRPr/>
            </a:pPr>
            <a:r>
              <a:rPr lang="de-DE" sz="2000" b="1" dirty="0">
                <a:ea typeface="+mn-ea"/>
                <a:cs typeface="+mn-cs"/>
              </a:rPr>
              <a:t>Hochspannung:</a:t>
            </a:r>
          </a:p>
          <a:p>
            <a:pPr lvl="2">
              <a:defRPr/>
            </a:pPr>
            <a:r>
              <a:rPr lang="de-DE" sz="2000" dirty="0"/>
              <a:t>Ionenpumpen bis 6.5 </a:t>
            </a:r>
            <a:r>
              <a:rPr lang="de-DE" sz="2000" dirty="0" err="1"/>
              <a:t>kV</a:t>
            </a:r>
            <a:endParaRPr lang="de-DE" sz="2000" dirty="0"/>
          </a:p>
          <a:p>
            <a:pPr lvl="2">
              <a:defRPr/>
            </a:pPr>
            <a:r>
              <a:rPr lang="de-DE" sz="2000" dirty="0" smtClean="0"/>
              <a:t>Szintillationszähler</a:t>
            </a:r>
            <a:endParaRPr lang="de-DE" sz="2000" dirty="0"/>
          </a:p>
          <a:p>
            <a:pPr lvl="2">
              <a:defRPr/>
            </a:pPr>
            <a:r>
              <a:rPr lang="de-DE" sz="2000" dirty="0" smtClean="0"/>
              <a:t>Vieldrahtkammern</a:t>
            </a:r>
            <a:endParaRPr lang="de-DE" sz="2000" dirty="0"/>
          </a:p>
          <a:p>
            <a:pPr lvl="2">
              <a:defRPr/>
            </a:pPr>
            <a:r>
              <a:rPr lang="de-DE" sz="2000" dirty="0" smtClean="0"/>
              <a:t>Vakuummessröhren</a:t>
            </a:r>
            <a:endParaRPr lang="de-DE" sz="2000" dirty="0"/>
          </a:p>
          <a:p>
            <a:pPr lvl="1">
              <a:defRPr/>
            </a:pPr>
            <a:r>
              <a:rPr lang="de-DE" sz="2000" b="1" dirty="0">
                <a:ea typeface="+mn-ea"/>
                <a:cs typeface="+mn-cs"/>
              </a:rPr>
              <a:t>Mechanische Gefährdung: </a:t>
            </a:r>
            <a:r>
              <a:rPr lang="de-DE" sz="2000" dirty="0"/>
              <a:t>Quetschgefahr durch pressluftgetriebene </a:t>
            </a:r>
            <a:r>
              <a:rPr lang="de-DE" sz="2000" dirty="0" smtClean="0"/>
              <a:t>Linearantriebe</a:t>
            </a:r>
            <a:endParaRPr lang="de-DE" sz="2000" dirty="0"/>
          </a:p>
          <a:p>
            <a:pPr lvl="1">
              <a:defRPr/>
            </a:pPr>
            <a:r>
              <a:rPr lang="de-DE" sz="2000" b="1" dirty="0">
                <a:ea typeface="+mn-ea"/>
                <a:cs typeface="+mn-cs"/>
              </a:rPr>
              <a:t>Ionisierende Strahlung</a:t>
            </a:r>
            <a:r>
              <a:rPr lang="de-DE" sz="2000" dirty="0">
                <a:solidFill>
                  <a:srgbClr val="C00000"/>
                </a:solidFill>
              </a:rPr>
              <a:t>:</a:t>
            </a:r>
          </a:p>
          <a:p>
            <a:pPr lvl="2">
              <a:defRPr/>
            </a:pPr>
            <a:r>
              <a:rPr lang="de-DE" sz="2000" dirty="0"/>
              <a:t>bei Strahlbetrieb</a:t>
            </a:r>
          </a:p>
          <a:p>
            <a:pPr lvl="2">
              <a:defRPr/>
            </a:pPr>
            <a:r>
              <a:rPr lang="de-DE" sz="2000" dirty="0"/>
              <a:t>aktivierte oder kontaminierte </a:t>
            </a:r>
            <a:r>
              <a:rPr lang="de-DE" sz="2000" dirty="0" smtClean="0"/>
              <a:t>Bauteile</a:t>
            </a:r>
            <a:endParaRPr lang="de-DE" sz="2000" dirty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mtClean="0"/>
              <a:t>HEST AEB Einweisung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2950" cy="4525963"/>
          </a:xfrm>
        </p:spPr>
        <p:txBody>
          <a:bodyPr/>
          <a:lstStyle/>
          <a:p>
            <a:pPr>
              <a:defRPr/>
            </a:pPr>
            <a:endParaRPr lang="de-DE" sz="1050" dirty="0"/>
          </a:p>
          <a:p>
            <a:pPr>
              <a:defRPr/>
            </a:pPr>
            <a:r>
              <a:rPr lang="de-DE" sz="2000" b="1" dirty="0"/>
              <a:t>Weitere </a:t>
            </a:r>
            <a:r>
              <a:rPr lang="de-DE" sz="2000" b="1" dirty="0"/>
              <a:t>Anweisungen:</a:t>
            </a:r>
          </a:p>
          <a:p>
            <a:pPr lvl="1">
              <a:defRPr/>
            </a:pPr>
            <a:r>
              <a:rPr lang="de-DE" sz="2000" dirty="0"/>
              <a:t>Arbeiten dürfen nur nach Erteilung einer </a:t>
            </a:r>
            <a:r>
              <a:rPr lang="de-DE" sz="2000" b="1" dirty="0"/>
              <a:t>Arbeitserlaubnis</a:t>
            </a:r>
            <a:r>
              <a:rPr lang="de-DE" sz="2000" dirty="0"/>
              <a:t> durch den STV oder seinen Stellvertreter erfolgen.</a:t>
            </a:r>
          </a:p>
          <a:p>
            <a:pPr lvl="1">
              <a:defRPr/>
            </a:pPr>
            <a:r>
              <a:rPr lang="de-DE" sz="2000" dirty="0"/>
              <a:t>Die Türen der AEBs sind geschlossen zu halten.</a:t>
            </a:r>
          </a:p>
          <a:p>
            <a:pPr lvl="1">
              <a:defRPr/>
            </a:pPr>
            <a:r>
              <a:rPr lang="de-DE" sz="2000" dirty="0"/>
              <a:t>Der AEB-Schlüssel darf nicht verliehen werden.</a:t>
            </a:r>
          </a:p>
          <a:p>
            <a:pPr>
              <a:defRPr/>
            </a:pPr>
            <a:r>
              <a:rPr lang="de-DE" sz="2000" b="1" dirty="0"/>
              <a:t>Weitere Informationen:</a:t>
            </a:r>
          </a:p>
          <a:p>
            <a:pPr lvl="1">
              <a:defRPr/>
            </a:pPr>
            <a:r>
              <a:rPr lang="de-DE" sz="2000" dirty="0"/>
              <a:t>Intranet der GSI: Beschleuniger/Anlage/SIS18/Aufenthalt und Arbeiten am Ringtunnel (Diese Anweisungen gelten analog für die Hochenergiestrahlführung).</a:t>
            </a:r>
          </a:p>
          <a:p>
            <a:pPr lvl="1">
              <a:defRPr/>
            </a:pPr>
            <a:r>
              <a:rPr lang="de-DE" sz="2000" dirty="0"/>
              <a:t>Bei Fragen oder </a:t>
            </a:r>
            <a:r>
              <a:rPr lang="de-DE" sz="2000" dirty="0" smtClean="0"/>
              <a:t>Problemen: STV </a:t>
            </a:r>
            <a:r>
              <a:rPr lang="de-DE" sz="2000" dirty="0"/>
              <a:t>oder </a:t>
            </a:r>
            <a:r>
              <a:rPr lang="de-DE" sz="2000" dirty="0" smtClean="0"/>
              <a:t>Stellvertreter</a:t>
            </a:r>
            <a:endParaRPr lang="de-DE" sz="2000" dirty="0"/>
          </a:p>
          <a:p>
            <a:pPr>
              <a:defRPr/>
            </a:pPr>
            <a:endParaRPr lang="de-DE" sz="1050" dirty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mtClean="0"/>
              <a:t>HEST AEB Einweisung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2950" cy="4525963"/>
          </a:xfrm>
        </p:spPr>
        <p:txBody>
          <a:bodyPr/>
          <a:lstStyle/>
          <a:p>
            <a:pPr>
              <a:defRPr/>
            </a:pPr>
            <a:endParaRPr lang="de-DE" sz="1050" dirty="0"/>
          </a:p>
          <a:p>
            <a:pPr>
              <a:defRPr/>
            </a:pPr>
            <a:r>
              <a:rPr lang="de-DE" sz="2000" b="1" dirty="0"/>
              <a:t>Weitere </a:t>
            </a:r>
            <a:r>
              <a:rPr lang="de-DE" sz="2000" b="1" dirty="0" smtClean="0"/>
              <a:t>Besonderheiten:</a:t>
            </a:r>
            <a:br>
              <a:rPr lang="de-DE" sz="2000" b="1" dirty="0" smtClean="0"/>
            </a:br>
            <a:endParaRPr lang="de-DE" sz="2000" b="1" dirty="0"/>
          </a:p>
          <a:p>
            <a:pPr lvl="1">
              <a:defRPr/>
            </a:pPr>
            <a:r>
              <a:rPr lang="de-DE" sz="2000" dirty="0" smtClean="0"/>
              <a:t>Bitte mit den </a:t>
            </a:r>
            <a:r>
              <a:rPr lang="de-DE" sz="2000" b="1" dirty="0" smtClean="0"/>
              <a:t>Notausgängen </a:t>
            </a:r>
            <a:r>
              <a:rPr lang="de-DE" sz="2000" dirty="0" smtClean="0"/>
              <a:t>der Bereiche vertraut machen</a:t>
            </a:r>
            <a:br>
              <a:rPr lang="de-DE" sz="2000" dirty="0" smtClean="0"/>
            </a:br>
            <a:endParaRPr lang="de-DE" sz="2000" dirty="0" smtClean="0"/>
          </a:p>
          <a:p>
            <a:pPr lvl="1">
              <a:defRPr/>
            </a:pPr>
            <a:r>
              <a:rPr lang="de-DE" sz="2000" dirty="0" smtClean="0"/>
              <a:t>Beleuchtung </a:t>
            </a:r>
            <a:r>
              <a:rPr lang="de-DE" sz="2000" b="1" dirty="0" smtClean="0"/>
              <a:t>NICHT </a:t>
            </a:r>
            <a:r>
              <a:rPr lang="de-DE" sz="2000" dirty="0" smtClean="0"/>
              <a:t>ohne Rücksprache </a:t>
            </a:r>
            <a:r>
              <a:rPr lang="de-DE" sz="2000" b="1" dirty="0" smtClean="0"/>
              <a:t>ausschalten</a:t>
            </a:r>
            <a:br>
              <a:rPr lang="de-DE" sz="2000" b="1" dirty="0" smtClean="0"/>
            </a:br>
            <a:endParaRPr lang="de-DE" sz="2000" b="1" dirty="0"/>
          </a:p>
          <a:p>
            <a:pPr lvl="1">
              <a:defRPr/>
            </a:pPr>
            <a:r>
              <a:rPr lang="de-DE" sz="2000" b="1" dirty="0" smtClean="0"/>
              <a:t>Arbeitsbeleuchtung </a:t>
            </a:r>
            <a:r>
              <a:rPr lang="de-DE" sz="2000" dirty="0" smtClean="0"/>
              <a:t>benutzen</a:t>
            </a:r>
            <a:r>
              <a:rPr lang="de-DE" sz="2000" b="1" dirty="0"/>
              <a:t/>
            </a:r>
            <a:br>
              <a:rPr lang="de-DE" sz="2000" b="1" dirty="0"/>
            </a:br>
            <a:endParaRPr lang="de-DE" sz="1050" dirty="0"/>
          </a:p>
          <a:p>
            <a:pPr lvl="1">
              <a:defRPr/>
            </a:pPr>
            <a:r>
              <a:rPr lang="de-DE" sz="2000" dirty="0" smtClean="0"/>
              <a:t>Arbeiten </a:t>
            </a:r>
            <a:r>
              <a:rPr lang="de-DE" sz="2000" b="1" dirty="0" smtClean="0"/>
              <a:t>nicht allein </a:t>
            </a:r>
            <a:r>
              <a:rPr lang="de-DE" sz="2000" dirty="0" smtClean="0"/>
              <a:t>durchführen. Gegebenenfalls regelmäßig Rücksprache mit Kollegen</a:t>
            </a:r>
            <a:br>
              <a:rPr lang="de-DE" sz="2000" dirty="0" smtClean="0"/>
            </a:br>
            <a:endParaRPr lang="de-DE" sz="2000" dirty="0" smtClean="0"/>
          </a:p>
          <a:p>
            <a:pPr lvl="1">
              <a:defRPr/>
            </a:pPr>
            <a:r>
              <a:rPr lang="de-DE" sz="2000" b="1" dirty="0" smtClean="0"/>
              <a:t>Absperrung</a:t>
            </a:r>
            <a:r>
              <a:rPr lang="de-DE" sz="2000" dirty="0" smtClean="0"/>
              <a:t> sind zu beachten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044508551"/>
      </p:ext>
    </p:extLst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6" name="Rectangle 5"/>
          <p:cNvSpPr>
            <a:spLocks noChangeArrowheads="1"/>
          </p:cNvSpPr>
          <p:nvPr/>
        </p:nvSpPr>
        <p:spPr bwMode="auto">
          <a:xfrm>
            <a:off x="2692400" y="12858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9487" name="Textfeld 1"/>
          <p:cNvSpPr txBox="1">
            <a:spLocks noChangeArrowheads="1"/>
          </p:cNvSpPr>
          <p:nvPr/>
        </p:nvSpPr>
        <p:spPr bwMode="auto">
          <a:xfrm>
            <a:off x="6444208" y="1189037"/>
            <a:ext cx="2239963" cy="152657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de-DE" altLang="de-DE" dirty="0" smtClean="0">
                <a:solidFill>
                  <a:srgbClr val="C00000"/>
                </a:solidFill>
              </a:rPr>
              <a:t>STV</a:t>
            </a:r>
          </a:p>
          <a:p>
            <a:pPr>
              <a:buFontTx/>
              <a:buNone/>
            </a:pPr>
            <a:r>
              <a:rPr lang="de-DE" altLang="de-DE" dirty="0" smtClean="0">
                <a:solidFill>
                  <a:srgbClr val="C00000"/>
                </a:solidFill>
              </a:rPr>
              <a:t>außerhalb </a:t>
            </a:r>
            <a:r>
              <a:rPr lang="de-DE" altLang="de-DE" dirty="0">
                <a:solidFill>
                  <a:srgbClr val="C00000"/>
                </a:solidFill>
              </a:rPr>
              <a:t>Normalarbeitszeit: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rgbClr val="C00000"/>
                </a:solidFill>
              </a:rPr>
              <a:t>SIS MBR</a:t>
            </a:r>
          </a:p>
        </p:txBody>
      </p:sp>
      <p:pic>
        <p:nvPicPr>
          <p:cNvPr id="1026" name="Picture 2" descr="D:\topics\BBE_Orga\Unterweisung\N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75" y="34628"/>
            <a:ext cx="5457594" cy="652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smtClean="0"/>
              <a:t>HEST AEB - Zugang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3744912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644008" y="1340768"/>
            <a:ext cx="4248472" cy="4228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SzPct val="100000"/>
              <a:buFontTx/>
              <a:buNone/>
              <a:defRPr/>
            </a:pPr>
            <a:r>
              <a:rPr lang="de-DE" sz="2400" dirty="0" smtClean="0">
                <a:solidFill>
                  <a:srgbClr val="0070C0"/>
                </a:solidFill>
              </a:rPr>
              <a:t>Besonderheiten</a:t>
            </a:r>
            <a:endParaRPr lang="de-DE" sz="2400" dirty="0">
              <a:solidFill>
                <a:srgbClr val="0070C0"/>
              </a:solidFill>
            </a:endParaRPr>
          </a:p>
          <a:p>
            <a:pPr>
              <a:buClrTx/>
              <a:buSzPct val="100000"/>
              <a:buFontTx/>
              <a:buNone/>
              <a:defRPr/>
            </a:pPr>
            <a:r>
              <a:rPr lang="de-DE" sz="2400" dirty="0">
                <a:solidFill>
                  <a:srgbClr val="0070C0"/>
                </a:solidFill>
              </a:rPr>
              <a:t>Bereich NE3</a:t>
            </a:r>
          </a:p>
          <a:p>
            <a:pPr marL="342900" indent="-342900">
              <a:buClrTx/>
              <a:buSzPct val="100000"/>
              <a:buFont typeface="Wingdings" pitchFamily="2" charset="2"/>
              <a:buChar char="Ø"/>
              <a:defRPr/>
            </a:pPr>
            <a:r>
              <a:rPr lang="de-DE" sz="2400" dirty="0"/>
              <a:t>Zugang über </a:t>
            </a:r>
            <a:r>
              <a:rPr lang="de-DE" sz="2400" dirty="0" smtClean="0"/>
              <a:t>FRS</a:t>
            </a:r>
            <a:endParaRPr lang="de-DE" sz="2400" dirty="0"/>
          </a:p>
          <a:p>
            <a:pPr>
              <a:buClrTx/>
              <a:buSzPct val="100000"/>
              <a:buFontTx/>
              <a:buNone/>
              <a:defRPr/>
            </a:pPr>
            <a:r>
              <a:rPr lang="de-DE" sz="2400" dirty="0">
                <a:solidFill>
                  <a:srgbClr val="0070C0"/>
                </a:solidFill>
              </a:rPr>
              <a:t>Bereich NE8</a:t>
            </a:r>
          </a:p>
          <a:p>
            <a:pPr marL="342900" indent="-342900">
              <a:buClrTx/>
              <a:buSzPct val="100000"/>
              <a:buFont typeface="Wingdings" pitchFamily="2" charset="2"/>
              <a:buChar char="Ø"/>
              <a:defRPr/>
            </a:pPr>
            <a:r>
              <a:rPr lang="de-DE" sz="2400" dirty="0"/>
              <a:t>HTP (STV: P. Forck</a:t>
            </a:r>
            <a:r>
              <a:rPr lang="de-DE" sz="2400" dirty="0" smtClean="0"/>
              <a:t>)</a:t>
            </a:r>
          </a:p>
          <a:p>
            <a:pPr>
              <a:buClrTx/>
              <a:buSzPct val="100000"/>
              <a:buNone/>
              <a:defRPr/>
            </a:pPr>
            <a:r>
              <a:rPr lang="de-DE" sz="2400" dirty="0">
                <a:solidFill>
                  <a:srgbClr val="0070C0"/>
                </a:solidFill>
              </a:rPr>
              <a:t>Bereich </a:t>
            </a:r>
            <a:r>
              <a:rPr lang="de-DE" sz="2400" dirty="0" smtClean="0">
                <a:solidFill>
                  <a:srgbClr val="0070C0"/>
                </a:solidFill>
              </a:rPr>
              <a:t>NE5</a:t>
            </a:r>
            <a:endParaRPr lang="de-DE" sz="2400" dirty="0" smtClean="0">
              <a:solidFill>
                <a:srgbClr val="0070C0"/>
              </a:solidFill>
            </a:endParaRPr>
          </a:p>
          <a:p>
            <a:pPr marL="342900" indent="-342900">
              <a:buClrTx/>
              <a:buSzPct val="100000"/>
              <a:buFont typeface="Wingdings" pitchFamily="2" charset="2"/>
              <a:buChar char="Ø"/>
              <a:defRPr/>
            </a:pPr>
            <a:r>
              <a:rPr lang="de-DE" sz="2400" dirty="0" smtClean="0"/>
              <a:t>Notausgang HHT Cave</a:t>
            </a:r>
            <a:endParaRPr lang="de-DE" sz="2400" dirty="0" smtClean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anymed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00000"/>
          </a:lnSpc>
          <a:spcBef>
            <a:spcPct val="70000"/>
          </a:spcBef>
          <a:spcAft>
            <a:spcPct val="0"/>
          </a:spcAft>
          <a:buClr>
            <a:srgbClr val="FF0000"/>
          </a:buClr>
          <a:buSzPct val="200000"/>
          <a:buFontTx/>
          <a:buChar char="•"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00000"/>
          </a:lnSpc>
          <a:spcBef>
            <a:spcPct val="70000"/>
          </a:spcBef>
          <a:spcAft>
            <a:spcPct val="0"/>
          </a:spcAft>
          <a:buClr>
            <a:srgbClr val="FF0000"/>
          </a:buClr>
          <a:buSzPct val="200000"/>
          <a:buFontTx/>
          <a:buChar char="•"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325</Words>
  <Application>Microsoft Office PowerPoint</Application>
  <PresentationFormat>Bildschirmpräsentation (4:3)</PresentationFormat>
  <Paragraphs>114</Paragraphs>
  <Slides>26</Slides>
  <Notes>1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7" baseType="lpstr">
      <vt:lpstr>Leere Präsentation</vt:lpstr>
      <vt:lpstr>HEST AEB Unterweisung</vt:lpstr>
      <vt:lpstr>wo ist die HEST? </vt:lpstr>
      <vt:lpstr>PowerPoint-Präsentation</vt:lpstr>
      <vt:lpstr>HEST AEB Einweisung</vt:lpstr>
      <vt:lpstr>HEST AEB Einweisung</vt:lpstr>
      <vt:lpstr>HEST AEB Einweisung</vt:lpstr>
      <vt:lpstr>HEST AEB Einweisung</vt:lpstr>
      <vt:lpstr>PowerPoint-Präsentation</vt:lpstr>
      <vt:lpstr>HEST AEB - Zugang</vt:lpstr>
      <vt:lpstr>Übersicht HEST</vt:lpstr>
      <vt:lpstr>HEST AEB – Spulenabdeckung</vt:lpstr>
      <vt:lpstr>HEST AEB – Anlage</vt:lpstr>
      <vt:lpstr>HEST AEB – Vakuum</vt:lpstr>
      <vt:lpstr>HEST AEB - Strahlfalle</vt:lpstr>
      <vt:lpstr>HEST AEB - Hinweise</vt:lpstr>
      <vt:lpstr>impressions</vt:lpstr>
      <vt:lpstr>Mirko</vt:lpstr>
      <vt:lpstr>beam diagnostic</vt:lpstr>
      <vt:lpstr>magnet power supplies</vt:lpstr>
      <vt:lpstr>vacuum systems</vt:lpstr>
      <vt:lpstr>ESR - HTA</vt:lpstr>
      <vt:lpstr>pion target (2011)</vt:lpstr>
      <vt:lpstr>pion target - beam</vt:lpstr>
      <vt:lpstr>ESR – Cryring (NE8)</vt:lpstr>
      <vt:lpstr>ESR – fast extraction tests</vt:lpstr>
      <vt:lpstr>ESR - Cryring</vt:lpstr>
    </vt:vector>
  </TitlesOfParts>
  <Company>GSI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Reiß</dc:creator>
  <cp:lastModifiedBy>Kleffner, Carl Dr.</cp:lastModifiedBy>
  <cp:revision>675</cp:revision>
  <cp:lastPrinted>2000-08-22T17:47:53Z</cp:lastPrinted>
  <dcterms:created xsi:type="dcterms:W3CDTF">2000-08-22T16:52:04Z</dcterms:created>
  <dcterms:modified xsi:type="dcterms:W3CDTF">2016-02-03T10:08:56Z</dcterms:modified>
</cp:coreProperties>
</file>