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57" r:id="rId2"/>
    <p:sldId id="358" r:id="rId3"/>
    <p:sldId id="404" r:id="rId4"/>
    <p:sldId id="406" r:id="rId5"/>
    <p:sldId id="371" r:id="rId6"/>
    <p:sldId id="372" r:id="rId7"/>
    <p:sldId id="391" r:id="rId8"/>
    <p:sldId id="392" r:id="rId9"/>
    <p:sldId id="393" r:id="rId10"/>
    <p:sldId id="413" r:id="rId11"/>
    <p:sldId id="411" r:id="rId12"/>
    <p:sldId id="412" r:id="rId13"/>
    <p:sldId id="398" r:id="rId14"/>
    <p:sldId id="359" r:id="rId15"/>
    <p:sldId id="407" r:id="rId16"/>
    <p:sldId id="427" r:id="rId17"/>
    <p:sldId id="418" r:id="rId18"/>
    <p:sldId id="360" r:id="rId19"/>
    <p:sldId id="399" r:id="rId20"/>
    <p:sldId id="400" r:id="rId21"/>
    <p:sldId id="403" r:id="rId22"/>
    <p:sldId id="408" r:id="rId23"/>
    <p:sldId id="421" r:id="rId24"/>
    <p:sldId id="414" r:id="rId25"/>
    <p:sldId id="390" r:id="rId26"/>
    <p:sldId id="364" r:id="rId27"/>
    <p:sldId id="366" r:id="rId28"/>
    <p:sldId id="369" r:id="rId29"/>
    <p:sldId id="365" r:id="rId30"/>
    <p:sldId id="367" r:id="rId31"/>
    <p:sldId id="368" r:id="rId32"/>
    <p:sldId id="370" r:id="rId33"/>
    <p:sldId id="361" r:id="rId34"/>
    <p:sldId id="415" r:id="rId35"/>
    <p:sldId id="416" r:id="rId36"/>
    <p:sldId id="417" r:id="rId37"/>
    <p:sldId id="363" r:id="rId38"/>
    <p:sldId id="374" r:id="rId39"/>
    <p:sldId id="425" r:id="rId40"/>
    <p:sldId id="423" r:id="rId41"/>
    <p:sldId id="362" r:id="rId42"/>
    <p:sldId id="375" r:id="rId43"/>
    <p:sldId id="376" r:id="rId44"/>
    <p:sldId id="422" r:id="rId45"/>
    <p:sldId id="377" r:id="rId46"/>
    <p:sldId id="426" r:id="rId47"/>
    <p:sldId id="428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</p:sldIdLst>
  <p:sldSz cx="9906000" cy="6858000" type="A4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FFFF66"/>
    <a:srgbClr val="008000"/>
    <a:srgbClr val="FF00FF"/>
    <a:srgbClr val="99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7" autoAdjust="0"/>
    <p:restoredTop sz="94603" autoAdjust="0"/>
  </p:normalViewPr>
  <p:slideViewPr>
    <p:cSldViewPr snapToGrid="0">
      <p:cViewPr varScale="1">
        <p:scale>
          <a:sx n="131" d="100"/>
          <a:sy n="131" d="100"/>
        </p:scale>
        <p:origin x="-85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876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1175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01175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fld id="{711D5131-202F-48F2-B9B5-8EB014BC7BF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0537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876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58825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16488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1175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01175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fld id="{FB299238-9140-4A8F-B019-13A2F8189D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0439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036B3-A81D-4DA2-82CC-64F2CA3A676A}" type="slidenum">
              <a:rPr lang="de-DE" altLang="de-DE"/>
              <a:pPr/>
              <a:t>48</a:t>
            </a:fld>
            <a:endParaRPr lang="de-DE" altLang="de-DE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39775"/>
            <a:ext cx="5343525" cy="3700463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5022850" cy="4440237"/>
          </a:xfrm>
        </p:spPr>
        <p:txBody>
          <a:bodyPr/>
          <a:lstStyle/>
          <a:p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02802-C6DC-411B-AB6C-4A3129DC1A4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3103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2186F-60F3-420C-8FEB-62F015C54F7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4967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6725" y="-100013"/>
            <a:ext cx="2347913" cy="61102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31775" y="-100013"/>
            <a:ext cx="6896100" cy="61102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02B4E-2348-4F84-9F4A-B0B15DD1332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548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A11575-6A53-4FE4-8DE2-6D9A78E7672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849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17F1A-F964-4E5C-A199-63967C9658F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1751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4538" y="1895475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788" y="1895475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479C2-9092-46B9-A5BC-D2DD73FE1EB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85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AD0F9-E33B-46F2-A217-57FCF72F356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244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468820-7125-4B23-B4ED-A3A77C50FD5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9467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17BDAD-92A3-4375-8F43-0182B1F61D3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5148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205624-C799-4312-9211-A1C74EBE4F2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614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C3F5EB-C3DF-4CAE-B67E-A2EFA7D97FA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2498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895475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5875" y="6524625"/>
            <a:ext cx="990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 Unicode MS" pitchFamily="34" charset="-128"/>
              </a:defRPr>
            </a:lvl1pPr>
          </a:lstStyle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pic>
        <p:nvPicPr>
          <p:cNvPr id="1172" name="Picture 14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31775" y="-100013"/>
            <a:ext cx="84201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173" name="Rectangle 1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24625"/>
            <a:ext cx="488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92D2FDE-BD3C-46F8-BF2B-F599E016D33E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 dirty="0" smtClean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F5B12-B909-482B-830A-86FEABD49280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>
                <a:solidFill>
                  <a:schemeClr val="tx1"/>
                </a:solidFill>
              </a:rPr>
              <a:t>UNILAC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Betriebsarten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und Parameter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669" y="1053420"/>
            <a:ext cx="8856662" cy="48958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de-DE" dirty="0" smtClean="0"/>
              <a:t>HLI</a:t>
            </a:r>
            <a:r>
              <a:rPr lang="en-US" altLang="de-DE" dirty="0"/>
              <a:t>: </a:t>
            </a:r>
            <a:r>
              <a:rPr lang="en-US" altLang="de-DE" dirty="0" err="1"/>
              <a:t>Strahldynamik</a:t>
            </a:r>
            <a:r>
              <a:rPr lang="en-US" altLang="de-DE" dirty="0"/>
              <a:t> (Design), </a:t>
            </a:r>
            <a:r>
              <a:rPr lang="en-US" altLang="de-DE" dirty="0" err="1"/>
              <a:t>Emittanzen</a:t>
            </a:r>
            <a:r>
              <a:rPr lang="en-US" altLang="de-DE" dirty="0"/>
              <a:t>, </a:t>
            </a:r>
            <a:r>
              <a:rPr lang="en-US" altLang="de-DE" dirty="0" err="1"/>
              <a:t>Betrieb</a:t>
            </a:r>
            <a:r>
              <a:rPr lang="en-US" altLang="de-DE" dirty="0"/>
              <a:t> </a:t>
            </a:r>
            <a:r>
              <a:rPr lang="en-US" altLang="de-DE" dirty="0" smtClean="0"/>
              <a:t>RFQ, Matching</a:t>
            </a:r>
            <a:endParaRPr lang="en-US" altLang="de-DE" dirty="0"/>
          </a:p>
          <a:p>
            <a:pPr>
              <a:buClr>
                <a:schemeClr val="tx1"/>
              </a:buClr>
            </a:pPr>
            <a:r>
              <a:rPr lang="en-US" altLang="de-DE" dirty="0"/>
              <a:t>HSI: Matching RFQ, </a:t>
            </a:r>
            <a:r>
              <a:rPr lang="en-US" altLang="de-DE" dirty="0" err="1"/>
              <a:t>Betriebszustände</a:t>
            </a:r>
            <a:r>
              <a:rPr lang="en-US" altLang="de-DE" dirty="0"/>
              <a:t> Hoch- und </a:t>
            </a:r>
            <a:r>
              <a:rPr lang="en-US" altLang="de-DE" dirty="0" err="1"/>
              <a:t>Nieder</a:t>
            </a:r>
            <a:r>
              <a:rPr lang="en-US" altLang="de-DE" dirty="0"/>
              <a:t>-B</a:t>
            </a:r>
            <a:r>
              <a:rPr lang="en-US" altLang="de-DE" dirty="0">
                <a:latin typeface="Symbol" pitchFamily="18" charset="2"/>
              </a:rPr>
              <a:t>r</a:t>
            </a:r>
          </a:p>
          <a:p>
            <a:pPr>
              <a:buClr>
                <a:schemeClr val="tx1"/>
              </a:buClr>
            </a:pPr>
            <a:r>
              <a:rPr lang="en-US" altLang="de-DE" dirty="0" err="1"/>
              <a:t>Gasstripper</a:t>
            </a:r>
            <a:r>
              <a:rPr lang="en-US" altLang="de-DE" dirty="0"/>
              <a:t>: </a:t>
            </a:r>
            <a:r>
              <a:rPr lang="en-US" altLang="de-DE" dirty="0" err="1"/>
              <a:t>Strahldynamik</a:t>
            </a:r>
            <a:r>
              <a:rPr lang="en-US" altLang="de-DE" dirty="0"/>
              <a:t>, </a:t>
            </a:r>
            <a:r>
              <a:rPr lang="en-US" altLang="de-DE" dirty="0" err="1"/>
              <a:t>Matchingsektion</a:t>
            </a:r>
            <a:r>
              <a:rPr lang="en-US" altLang="de-DE" dirty="0"/>
              <a:t>, </a:t>
            </a:r>
            <a:r>
              <a:rPr lang="en-US" altLang="de-DE" dirty="0" err="1"/>
              <a:t>Mischbetrieb</a:t>
            </a:r>
            <a:endParaRPr lang="en-US" altLang="de-DE" dirty="0"/>
          </a:p>
          <a:p>
            <a:pPr>
              <a:buClr>
                <a:schemeClr val="tx1"/>
              </a:buClr>
            </a:pPr>
            <a:r>
              <a:rPr lang="en-US" altLang="de-DE" dirty="0" err="1"/>
              <a:t>Poststripper</a:t>
            </a:r>
            <a:r>
              <a:rPr lang="en-US" altLang="de-DE" dirty="0"/>
              <a:t>: </a:t>
            </a:r>
            <a:r>
              <a:rPr lang="en-US" altLang="de-DE" dirty="0" err="1"/>
              <a:t>Periodischer</a:t>
            </a:r>
            <a:r>
              <a:rPr lang="en-US" altLang="de-DE" dirty="0"/>
              <a:t> Alvarez-DTL, Matching, MAZ, </a:t>
            </a:r>
            <a:r>
              <a:rPr lang="en-US" altLang="de-DE" dirty="0" err="1"/>
              <a:t>Mischbetrieb</a:t>
            </a:r>
            <a:endParaRPr lang="en-US" altLang="de-DE" dirty="0"/>
          </a:p>
          <a:p>
            <a:pPr>
              <a:buClr>
                <a:schemeClr val="tx1"/>
              </a:buClr>
            </a:pPr>
            <a:r>
              <a:rPr lang="en-US" altLang="de-DE" dirty="0" err="1"/>
              <a:t>Einzelresonatoren</a:t>
            </a:r>
            <a:r>
              <a:rPr lang="en-US" altLang="de-DE" dirty="0"/>
              <a:t>: </a:t>
            </a:r>
            <a:r>
              <a:rPr lang="en-US" altLang="de-DE" dirty="0" err="1"/>
              <a:t>Alternierende-Phasen-Fokussierung</a:t>
            </a:r>
            <a:endParaRPr lang="en-US" altLang="de-DE" dirty="0"/>
          </a:p>
          <a:p>
            <a:pPr>
              <a:buClr>
                <a:schemeClr val="tx1"/>
              </a:buClr>
            </a:pPr>
            <a:r>
              <a:rPr lang="en-US" altLang="de-DE" dirty="0" err="1"/>
              <a:t>Transferkanal</a:t>
            </a:r>
            <a:r>
              <a:rPr lang="en-US" altLang="de-DE" dirty="0"/>
              <a:t>: </a:t>
            </a:r>
            <a:r>
              <a:rPr lang="en-US" altLang="de-DE" dirty="0" err="1"/>
              <a:t>Strahldynamik</a:t>
            </a:r>
            <a:r>
              <a:rPr lang="en-US" altLang="de-DE" dirty="0"/>
              <a:t>, </a:t>
            </a:r>
            <a:r>
              <a:rPr lang="en-US" altLang="de-DE" dirty="0" err="1"/>
              <a:t>periodischer</a:t>
            </a:r>
            <a:r>
              <a:rPr lang="en-US" altLang="de-DE" dirty="0"/>
              <a:t> </a:t>
            </a:r>
            <a:r>
              <a:rPr lang="en-US" altLang="de-DE" dirty="0" err="1"/>
              <a:t>Kanal</a:t>
            </a:r>
            <a:r>
              <a:rPr lang="en-US" altLang="de-DE" dirty="0"/>
              <a:t>, </a:t>
            </a:r>
            <a:r>
              <a:rPr lang="en-US" altLang="de-DE" dirty="0" err="1"/>
              <a:t>Stripperbetrieb</a:t>
            </a:r>
            <a:endParaRPr lang="en-US" altLang="de-DE" dirty="0"/>
          </a:p>
          <a:p>
            <a:pPr>
              <a:buClr>
                <a:schemeClr val="tx1"/>
              </a:buClr>
            </a:pPr>
            <a:endParaRPr lang="en-US" altLang="de-DE" dirty="0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0" y="60690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200"/>
              <a:t>Mit freundlicher Unterstützung von Winfried Barth, Gianluigi Clemente, Ludwig Dahl, Lars Groening, Bernhard Schlitt, Wolfgang Vinzenz, </a:t>
            </a:r>
          </a:p>
          <a:p>
            <a:r>
              <a:rPr lang="en-GB" altLang="de-DE" sz="1200"/>
              <a:t>Stepan Yaramishev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0" y="5314950"/>
            <a:ext cx="9906000" cy="5810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600"/>
              <a:t>Anmerkung: Folien mit rötlichem Kopf enthalten Hintergrundinformationen, die für den Betrieb nicht unmittelbar hilfreich oder notwendig sind, sondern mehr dem allgemeinen Verständnis dienen sollen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49D55-6C37-42A4-9419-EABA010AF685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RFQ: Buncher und Beschleuniger</a:t>
            </a:r>
          </a:p>
        </p:txBody>
      </p:sp>
      <p:pic>
        <p:nvPicPr>
          <p:cNvPr id="495619" name="Picture 3" descr="Hamm_RFQ-MissingLinkAccelerator_RFQ_Bun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906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350838" y="4508500"/>
            <a:ext cx="920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de-DE" altLang="de-DE" sz="1800" b="1">
                <a:solidFill>
                  <a:schemeClr val="tx2"/>
                </a:solidFill>
              </a:rPr>
              <a:t>DC-Strahl wird im RFQ adiabatisch (langsam) gebuncht und erst am Ende des RFQ beschleunigt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67D92-573C-4C28-9A64-47E38BB8CCFC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493586" name="Rectangle 18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Prinzip RFQ: E-Felder zwischen benachbarten Elektroden</a:t>
            </a: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2613025" y="1341438"/>
            <a:ext cx="6630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163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163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163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163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163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163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163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163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163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de-DE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E-Feld</a:t>
            </a:r>
            <a:r>
              <a:rPr lang="en-US" altLang="de-DE" b="1">
                <a:solidFill>
                  <a:srgbClr val="008000"/>
                </a:solidFill>
                <a:latin typeface="Arial" charset="0"/>
              </a:rPr>
              <a:t>:	Längs- und Querkomponente 	  	durch Modulation der Elektroden</a:t>
            </a:r>
          </a:p>
        </p:txBody>
      </p:sp>
      <p:grpSp>
        <p:nvGrpSpPr>
          <p:cNvPr id="493572" name="Group 4"/>
          <p:cNvGrpSpPr>
            <a:grpSpLocks/>
          </p:cNvGrpSpPr>
          <p:nvPr/>
        </p:nvGrpSpPr>
        <p:grpSpPr bwMode="auto">
          <a:xfrm>
            <a:off x="193675" y="2492375"/>
            <a:ext cx="5148263" cy="1825625"/>
            <a:chOff x="68" y="1626"/>
            <a:chExt cx="2993" cy="1150"/>
          </a:xfrm>
        </p:grpSpPr>
        <p:pic>
          <p:nvPicPr>
            <p:cNvPr id="493573" name="Picture 5" descr="RFQ-Elektrod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t="8467"/>
            <a:stretch>
              <a:fillRect/>
            </a:stretch>
          </p:blipFill>
          <p:spPr bwMode="auto">
            <a:xfrm>
              <a:off x="68" y="1656"/>
              <a:ext cx="2993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574" name="Rectangle 6"/>
            <p:cNvSpPr>
              <a:spLocks noChangeArrowheads="1"/>
            </p:cNvSpPr>
            <p:nvPr/>
          </p:nvSpPr>
          <p:spPr bwMode="auto">
            <a:xfrm>
              <a:off x="1474" y="1626"/>
              <a:ext cx="136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493575" name="Line 7"/>
            <p:cNvSpPr>
              <a:spLocks noChangeShapeType="1"/>
            </p:cNvSpPr>
            <p:nvPr/>
          </p:nvSpPr>
          <p:spPr bwMode="auto">
            <a:xfrm>
              <a:off x="1247" y="1979"/>
              <a:ext cx="136" cy="40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sp>
        <p:nvSpPr>
          <p:cNvPr id="493576" name="Line 8"/>
          <p:cNvSpPr>
            <a:spLocks noChangeShapeType="1"/>
          </p:cNvSpPr>
          <p:nvPr/>
        </p:nvSpPr>
        <p:spPr bwMode="auto">
          <a:xfrm flipH="1">
            <a:off x="2378075" y="1989138"/>
            <a:ext cx="1092200" cy="13493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3577" name="Text Box 9"/>
          <p:cNvSpPr txBox="1">
            <a:spLocks noChangeArrowheads="1"/>
          </p:cNvSpPr>
          <p:nvPr/>
        </p:nvSpPr>
        <p:spPr bwMode="auto">
          <a:xfrm>
            <a:off x="6435725" y="2852738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de-DE" altLang="de-DE" sz="2000" b="1">
                <a:solidFill>
                  <a:schemeClr val="tx2"/>
                </a:solidFill>
              </a:rPr>
              <a:t>Benachbarte Elektroden liegen auf entgegengesetztem Potenzial</a:t>
            </a:r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 flipH="1">
            <a:off x="4953000" y="3987800"/>
            <a:ext cx="857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3579" name="Line 11"/>
          <p:cNvSpPr>
            <a:spLocks noChangeShapeType="1"/>
          </p:cNvSpPr>
          <p:nvPr/>
        </p:nvSpPr>
        <p:spPr bwMode="auto">
          <a:xfrm flipH="1">
            <a:off x="5810250" y="2908300"/>
            <a:ext cx="1588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493580" name="Group 12"/>
          <p:cNvGrpSpPr>
            <a:grpSpLocks/>
          </p:cNvGrpSpPr>
          <p:nvPr/>
        </p:nvGrpSpPr>
        <p:grpSpPr bwMode="auto">
          <a:xfrm>
            <a:off x="5576888" y="3124200"/>
            <a:ext cx="468312" cy="509588"/>
            <a:chOff x="1274" y="2066"/>
            <a:chExt cx="272" cy="321"/>
          </a:xfrm>
        </p:grpSpPr>
        <p:sp>
          <p:nvSpPr>
            <p:cNvPr id="493581" name="Oval 13"/>
            <p:cNvSpPr>
              <a:spLocks noChangeArrowheads="1"/>
            </p:cNvSpPr>
            <p:nvPr/>
          </p:nvSpPr>
          <p:spPr bwMode="auto">
            <a:xfrm>
              <a:off x="1274" y="2115"/>
              <a:ext cx="272" cy="272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3582" name="Text Box 14"/>
            <p:cNvSpPr txBox="1">
              <a:spLocks noChangeArrowheads="1"/>
            </p:cNvSpPr>
            <p:nvPr/>
          </p:nvSpPr>
          <p:spPr bwMode="auto">
            <a:xfrm>
              <a:off x="1322" y="2066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marL="2286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0000"/>
                </a:buClr>
                <a:buSzPct val="200000"/>
              </a:pPr>
              <a:r>
                <a:rPr lang="de-DE" altLang="de-DE" sz="3200" b="1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</a:t>
              </a:r>
            </a:p>
          </p:txBody>
        </p:sp>
      </p:grpSp>
      <p:sp>
        <p:nvSpPr>
          <p:cNvPr id="493583" name="Line 15"/>
          <p:cNvSpPr>
            <a:spLocks noChangeShapeType="1"/>
          </p:cNvSpPr>
          <p:nvPr/>
        </p:nvSpPr>
        <p:spPr bwMode="auto">
          <a:xfrm flipH="1">
            <a:off x="4953000" y="2908300"/>
            <a:ext cx="857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3584" name="Text Box 16"/>
          <p:cNvSpPr txBox="1">
            <a:spLocks noChangeArrowheads="1"/>
          </p:cNvSpPr>
          <p:nvPr/>
        </p:nvSpPr>
        <p:spPr bwMode="auto">
          <a:xfrm>
            <a:off x="819150" y="5084763"/>
            <a:ext cx="4211638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360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360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360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360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360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60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60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60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60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de-DE" altLang="de-DE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	</a:t>
            </a:r>
            <a:r>
              <a:rPr lang="de-DE" altLang="de-DE" sz="2000" b="1">
                <a:solidFill>
                  <a:schemeClr val="tx2"/>
                </a:solidFill>
                <a:latin typeface="Arial" charset="0"/>
              </a:rPr>
              <a:t>Max. </a:t>
            </a:r>
            <a:r>
              <a:rPr lang="de-DE" altLang="de-DE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 </a:t>
            </a:r>
            <a:r>
              <a:rPr lang="de-DE" altLang="de-DE" sz="2000" b="1">
                <a:solidFill>
                  <a:schemeClr val="tx2"/>
                </a:solidFill>
                <a:latin typeface="Arial" charset="0"/>
              </a:rPr>
              <a:t>an einer Elektrode </a:t>
            </a:r>
            <a:br>
              <a:rPr lang="de-DE" altLang="de-DE" sz="2000" b="1">
                <a:solidFill>
                  <a:schemeClr val="tx2"/>
                </a:solidFill>
                <a:latin typeface="Arial" charset="0"/>
              </a:rPr>
            </a:br>
            <a:r>
              <a:rPr lang="de-DE" altLang="de-DE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 	Min.  an der </a:t>
            </a:r>
            <a:br>
              <a:rPr lang="de-DE" altLang="de-DE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</a:br>
            <a:r>
              <a:rPr lang="de-DE" altLang="de-DE" sz="2000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	benachbarten Elektrode</a:t>
            </a:r>
          </a:p>
        </p:txBody>
      </p:sp>
      <p:sp>
        <p:nvSpPr>
          <p:cNvPr id="493585" name="Line 17"/>
          <p:cNvSpPr>
            <a:spLocks noChangeShapeType="1"/>
          </p:cNvSpPr>
          <p:nvPr/>
        </p:nvSpPr>
        <p:spPr bwMode="auto">
          <a:xfrm flipV="1">
            <a:off x="2768600" y="436562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FD828-AA43-427B-968E-FB08EC41C4A1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94594" name="Picture 2" descr="Hamm_RFQ-MissingLinkAccelerator_RFQ_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913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595" name="Picture 3" descr="RFQ-Elektroden_Schema_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44675"/>
            <a:ext cx="33147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6669088" y="0"/>
            <a:ext cx="3236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RFQ-Felder &amp; </a:t>
            </a:r>
            <a:b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Ionenbewegung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2D311-589B-4491-A772-D6F801B6ED87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HLI: IH Strahldynamik</a:t>
            </a:r>
          </a:p>
        </p:txBody>
      </p:sp>
      <p:pic>
        <p:nvPicPr>
          <p:cNvPr id="480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5140325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"/>
          <a:stretch>
            <a:fillRect/>
          </a:stretch>
        </p:blipFill>
        <p:spPr bwMode="auto">
          <a:xfrm>
            <a:off x="4943475" y="1557338"/>
            <a:ext cx="4962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4134C-A2C3-4DE5-893A-635AB9CE1FCF}" type="slidenum">
              <a:rPr lang="en-US" altLang="de-DE"/>
              <a:pPr/>
              <a:t>14</a:t>
            </a:fld>
            <a:endParaRPr lang="en-US" altLang="de-DE"/>
          </a:p>
        </p:txBody>
      </p:sp>
      <p:pic>
        <p:nvPicPr>
          <p:cNvPr id="437264" name="Picture 16" descr="UR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6859" r="16983" b="7642"/>
          <a:stretch>
            <a:fillRect/>
          </a:stretch>
        </p:blipFill>
        <p:spPr bwMode="auto">
          <a:xfrm rot="5400000">
            <a:off x="2130425" y="-1282700"/>
            <a:ext cx="564515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HSI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5386388" y="842963"/>
            <a:ext cx="4519612" cy="142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6813550" y="4178300"/>
            <a:ext cx="3092450" cy="2357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3957638" y="3094038"/>
            <a:ext cx="48641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8824913" y="3094038"/>
            <a:ext cx="957262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60" name="Rectangle 12"/>
          <p:cNvSpPr>
            <a:spLocks noChangeArrowheads="1"/>
          </p:cNvSpPr>
          <p:nvPr/>
        </p:nvSpPr>
        <p:spPr bwMode="auto">
          <a:xfrm rot="-27000000">
            <a:off x="101600" y="1609725"/>
            <a:ext cx="1962150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 rot="-44100000">
            <a:off x="1014413" y="3343275"/>
            <a:ext cx="1377950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65" name="Rectangle 17"/>
          <p:cNvSpPr>
            <a:spLocks noChangeArrowheads="1"/>
          </p:cNvSpPr>
          <p:nvPr/>
        </p:nvSpPr>
        <p:spPr bwMode="auto">
          <a:xfrm rot="-27000000">
            <a:off x="-277813" y="4973638"/>
            <a:ext cx="2733675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 rot="-42300000">
            <a:off x="1001713" y="2854325"/>
            <a:ext cx="1377950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1744663" y="5041900"/>
            <a:ext cx="8161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/>
              <a:t> DC: LEBT, Rest-HSI bei Ein-Strahl-Nieder-B</a:t>
            </a:r>
            <a:r>
              <a:rPr lang="en-GB" altLang="de-DE">
                <a:latin typeface="Symbol" pitchFamily="18" charset="2"/>
              </a:rPr>
              <a:t>r</a:t>
            </a:r>
            <a:r>
              <a:rPr lang="en-GB" altLang="de-DE"/>
              <a:t> Betrieb</a:t>
            </a:r>
          </a:p>
          <a:p>
            <a:pPr algn="l">
              <a:buFontTx/>
              <a:buChar char="•"/>
            </a:pPr>
            <a:r>
              <a:rPr lang="en-GB" altLang="de-DE"/>
              <a:t> gepulste Quellen</a:t>
            </a:r>
          </a:p>
          <a:p>
            <a:pPr algn="l">
              <a:buFontTx/>
              <a:buChar char="•"/>
            </a:pPr>
            <a:r>
              <a:rPr lang="en-GB" altLang="de-DE"/>
              <a:t> Magnete Rampen im Hoch-B</a:t>
            </a:r>
            <a:r>
              <a:rPr lang="en-GB" altLang="de-DE">
                <a:latin typeface="Symbol" pitchFamily="18" charset="2"/>
              </a:rPr>
              <a:t>r</a:t>
            </a:r>
            <a:r>
              <a:rPr lang="en-GB" altLang="de-DE"/>
              <a:t>-Betrieb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>
            <a:off x="1744663" y="844550"/>
            <a:ext cx="8161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/>
              <a:t> Sehr große Bandbreite bei Strahl- und Betriebsparametern, Hoch/Nieder-B</a:t>
            </a:r>
            <a:r>
              <a:rPr lang="en-GB" altLang="de-DE">
                <a:latin typeface="Symbol" pitchFamily="18" charset="2"/>
              </a:rPr>
              <a:t>r</a:t>
            </a:r>
            <a:r>
              <a:rPr lang="en-GB" altLang="de-DE"/>
              <a:t>-Betrieb</a:t>
            </a:r>
          </a:p>
          <a:p>
            <a:pPr algn="l">
              <a:buFontTx/>
              <a:buChar char="•"/>
            </a:pPr>
            <a:r>
              <a:rPr lang="en-GB" altLang="de-DE"/>
              <a:t> Zweistrahlbetrieb</a:t>
            </a:r>
          </a:p>
        </p:txBody>
      </p:sp>
      <p:sp>
        <p:nvSpPr>
          <p:cNvPr id="437271" name="Rectangle 23"/>
          <p:cNvSpPr>
            <a:spLocks noChangeArrowheads="1"/>
          </p:cNvSpPr>
          <p:nvPr/>
        </p:nvSpPr>
        <p:spPr bwMode="auto">
          <a:xfrm>
            <a:off x="2300288" y="3097213"/>
            <a:ext cx="1652587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3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271D5-B07A-4CD0-BC13-2B0FD75F3E84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HSI</a:t>
            </a: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0" y="9683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/>
              <a:t>Typische Parameter: </a:t>
            </a:r>
          </a:p>
        </p:txBody>
      </p:sp>
      <p:graphicFrame>
        <p:nvGraphicFramePr>
          <p:cNvPr id="4895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0429"/>
              </p:ext>
            </p:extLst>
          </p:nvPr>
        </p:nvGraphicFramePr>
        <p:xfrm>
          <a:off x="203200" y="1524000"/>
          <a:ext cx="9542463" cy="4926330"/>
        </p:xfrm>
        <a:graphic>
          <a:graphicData uri="http://schemas.openxmlformats.org/drawingml/2006/table">
            <a:tbl>
              <a:tblPr/>
              <a:tblGrid>
                <a:gridCol w="4775200"/>
                <a:gridCol w="4767263"/>
              </a:tblGrid>
              <a:tr h="3918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Nieder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-B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r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A/q=1...26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Hoch-B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r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A/q=26...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(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auch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Kond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Penningstrahl, z. B.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20, 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25, 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8+ 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24.6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MUCIS/MeVVA-Strahl, z. B.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</a:t>
                      </a: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60.3, </a:t>
                      </a: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4+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auch </a:t>
                      </a: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GB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 MUCIS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auch 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4+ 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49.2, 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r>
                        <a:rPr kumimoji="0" lang="nn-NO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4+ </a:t>
                      </a: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 Penning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1...100 eµA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Hz / 5 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1...10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(2,7)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Hz, 150 µs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Penning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 Hz / 5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 Hz / 1,2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Magnete und HF-Amplitude begrenzt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Magnete stehen 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Magnete Rampen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Kontrollsystem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/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Datenversorgung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Magnete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für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Nieder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-B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</a:rPr>
                        <a:t>r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wird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erweitert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5725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20015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543050"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einige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Quadrupole am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Geplante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/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laufende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Upgrades: </a:t>
                      </a:r>
                      <a:r>
                        <a:rPr kumimoji="0" lang="en-GB" alt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Uranterminal</a:t>
                      </a: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LEBT, RFQ, MEBT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424D2-8EE6-4F1B-8F88-DCB796175D43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HSI</a:t>
            </a:r>
          </a:p>
        </p:txBody>
      </p:sp>
      <p:pic>
        <p:nvPicPr>
          <p:cNvPr id="510991" name="Picture 15" descr="HSILE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r="20308"/>
          <a:stretch>
            <a:fillRect/>
          </a:stretch>
        </p:blipFill>
        <p:spPr bwMode="auto">
          <a:xfrm rot="5400000">
            <a:off x="2722562" y="-971549"/>
            <a:ext cx="446087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92" name="Text Box 16"/>
          <p:cNvSpPr txBox="1">
            <a:spLocks noChangeArrowheads="1"/>
          </p:cNvSpPr>
          <p:nvPr/>
        </p:nvSpPr>
        <p:spPr bwMode="auto">
          <a:xfrm>
            <a:off x="0" y="9683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Transversale Strahldynamik HSI-LEBT</a:t>
            </a: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 rot="-5400000">
            <a:off x="343695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UL5QT1</a:t>
            </a:r>
          </a:p>
        </p:txBody>
      </p:sp>
      <p:sp>
        <p:nvSpPr>
          <p:cNvPr id="510994" name="Text Box 18"/>
          <p:cNvSpPr txBox="1">
            <a:spLocks noChangeArrowheads="1"/>
          </p:cNvSpPr>
          <p:nvPr/>
        </p:nvSpPr>
        <p:spPr bwMode="auto">
          <a:xfrm rot="-5400000">
            <a:off x="1508920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UL5QD2</a:t>
            </a:r>
          </a:p>
        </p:txBody>
      </p:sp>
      <p:sp>
        <p:nvSpPr>
          <p:cNvPr id="510995" name="Text Box 19"/>
          <p:cNvSpPr txBox="1">
            <a:spLocks noChangeArrowheads="1"/>
          </p:cNvSpPr>
          <p:nvPr/>
        </p:nvSpPr>
        <p:spPr bwMode="auto">
          <a:xfrm rot="-5400000">
            <a:off x="2904332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UL5MU1</a:t>
            </a:r>
          </a:p>
        </p:txBody>
      </p:sp>
      <p:sp>
        <p:nvSpPr>
          <p:cNvPr id="510996" name="Text Box 20"/>
          <p:cNvSpPr txBox="1">
            <a:spLocks noChangeArrowheads="1"/>
          </p:cNvSpPr>
          <p:nvPr/>
        </p:nvSpPr>
        <p:spPr bwMode="auto">
          <a:xfrm rot="-5400000">
            <a:off x="4555332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UL5QT3</a:t>
            </a:r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 rot="-5400000">
            <a:off x="5766595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UH1MU2</a:t>
            </a:r>
          </a:p>
        </p:txBody>
      </p:sp>
      <p:sp>
        <p:nvSpPr>
          <p:cNvPr id="510998" name="Text Box 22"/>
          <p:cNvSpPr txBox="1">
            <a:spLocks noChangeArrowheads="1"/>
          </p:cNvSpPr>
          <p:nvPr/>
        </p:nvSpPr>
        <p:spPr bwMode="auto">
          <a:xfrm rot="-5400000">
            <a:off x="8255795" y="5952331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UH2QQ1</a:t>
            </a:r>
          </a:p>
        </p:txBody>
      </p:sp>
      <p:sp>
        <p:nvSpPr>
          <p:cNvPr id="510999" name="Text Box 23"/>
          <p:cNvSpPr txBox="1">
            <a:spLocks noChangeArrowheads="1"/>
          </p:cNvSpPr>
          <p:nvPr/>
        </p:nvSpPr>
        <p:spPr bwMode="auto">
          <a:xfrm rot="-5400000">
            <a:off x="9140031" y="4144169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b="1"/>
              <a:t>RFQ</a:t>
            </a:r>
          </a:p>
        </p:txBody>
      </p:sp>
      <p:sp>
        <p:nvSpPr>
          <p:cNvPr id="511000" name="Text Box 24"/>
          <p:cNvSpPr txBox="1">
            <a:spLocks noChangeArrowheads="1"/>
          </p:cNvSpPr>
          <p:nvPr/>
        </p:nvSpPr>
        <p:spPr bwMode="auto">
          <a:xfrm rot="-5400000">
            <a:off x="-203994" y="411559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b="1"/>
              <a:t>Quelle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5761C-53E4-4396-ACD4-12D42E16ACF2}" type="slidenum">
              <a:rPr lang="en-US" altLang="de-DE"/>
              <a:pPr/>
              <a:t>17</a:t>
            </a:fld>
            <a:endParaRPr lang="en-US" altLang="de-DE"/>
          </a:p>
        </p:txBody>
      </p:sp>
      <p:pic>
        <p:nvPicPr>
          <p:cNvPr id="500738" name="Picture 2" descr="UR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1" t="15997" r="45891" b="46780"/>
          <a:stretch>
            <a:fillRect/>
          </a:stretch>
        </p:blipFill>
        <p:spPr bwMode="auto">
          <a:xfrm rot="5400000">
            <a:off x="3379787" y="-2544762"/>
            <a:ext cx="314642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HSI</a:t>
            </a:r>
          </a:p>
        </p:txBody>
      </p:sp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0" y="3898900"/>
            <a:ext cx="990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/>
              <a:t> Phasen RFQ, Superlinse, IH1, IH2 einstellbar</a:t>
            </a:r>
          </a:p>
          <a:p>
            <a:pPr algn="l">
              <a:buFontTx/>
              <a:buChar char="•"/>
            </a:pPr>
            <a:r>
              <a:rPr lang="en-GB" altLang="de-DE"/>
              <a:t> RFQ Amplitude beeinflusst Bunching und Fokussierung (3D)</a:t>
            </a:r>
          </a:p>
          <a:p>
            <a:pPr algn="l">
              <a:buFontTx/>
              <a:buChar char="•"/>
            </a:pPr>
            <a:r>
              <a:rPr lang="en-GB" altLang="de-DE"/>
              <a:t> Anpassung an IH1 mit Superlinse (Fokussierung und Energie)</a:t>
            </a:r>
          </a:p>
          <a:p>
            <a:pPr algn="l">
              <a:buFontTx/>
              <a:buChar char="•"/>
            </a:pPr>
            <a:r>
              <a:rPr lang="en-GB" altLang="de-DE"/>
              <a:t> IH sehr empfindlich auf Phase (und Amplitude), </a:t>
            </a:r>
            <a:r>
              <a:rPr lang="en-GB" altLang="de-DE">
                <a:sym typeface="Symbol" pitchFamily="18" charset="2"/>
              </a:rPr>
              <a:t> wenige ° (%) führen zu deutlichen Effekten</a:t>
            </a:r>
          </a:p>
        </p:txBody>
      </p:sp>
      <p:sp>
        <p:nvSpPr>
          <p:cNvPr id="500751" name="Rectangle 15"/>
          <p:cNvSpPr>
            <a:spLocks noChangeArrowheads="1"/>
          </p:cNvSpPr>
          <p:nvPr/>
        </p:nvSpPr>
        <p:spPr bwMode="auto">
          <a:xfrm>
            <a:off x="0" y="1892300"/>
            <a:ext cx="11049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0752" name="Rectangle 16"/>
          <p:cNvSpPr>
            <a:spLocks noChangeArrowheads="1"/>
          </p:cNvSpPr>
          <p:nvPr/>
        </p:nvSpPr>
        <p:spPr bwMode="auto">
          <a:xfrm>
            <a:off x="3425825" y="1892300"/>
            <a:ext cx="350838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0753" name="Rectangle 17"/>
          <p:cNvSpPr>
            <a:spLocks noChangeArrowheads="1"/>
          </p:cNvSpPr>
          <p:nvPr/>
        </p:nvSpPr>
        <p:spPr bwMode="auto">
          <a:xfrm>
            <a:off x="3949700" y="1892300"/>
            <a:ext cx="18923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8761413" y="1892300"/>
            <a:ext cx="962025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C4D50-05AA-45FD-AB4D-43A74B0C9043}" type="slidenum">
              <a:rPr lang="en-US" altLang="de-DE"/>
              <a:pPr/>
              <a:t>18</a:t>
            </a:fld>
            <a:endParaRPr lang="en-US" altLang="de-DE"/>
          </a:p>
        </p:txBody>
      </p:sp>
      <p:pic>
        <p:nvPicPr>
          <p:cNvPr id="438285" name="Picture 13" descr="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1083" r="40944" b="7762"/>
          <a:stretch>
            <a:fillRect/>
          </a:stretch>
        </p:blipFill>
        <p:spPr bwMode="auto">
          <a:xfrm rot="5400000">
            <a:off x="3687762" y="-2843212"/>
            <a:ext cx="253047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</a:t>
            </a:r>
            <a:r>
              <a:rPr lang="en-GB" altLang="de-DE" sz="3200" b="1">
                <a:solidFill>
                  <a:schemeClr val="tx1"/>
                </a:solidFill>
              </a:rPr>
              <a:t>Gasstripper</a:t>
            </a:r>
            <a:endParaRPr lang="en-US" altLang="de-DE" sz="3200" b="1">
              <a:solidFill>
                <a:schemeClr val="tx1"/>
              </a:solidFill>
            </a:endParaRPr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3852863" y="1554163"/>
            <a:ext cx="835025" cy="431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6919913" y="1554163"/>
            <a:ext cx="2862262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0" y="1550988"/>
            <a:ext cx="386397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 rot="1800000">
            <a:off x="5457825" y="2136775"/>
            <a:ext cx="44767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 rot="-1800000">
            <a:off x="5568950" y="2036763"/>
            <a:ext cx="68897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 rot="1800000">
            <a:off x="4605338" y="1795463"/>
            <a:ext cx="922337" cy="431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91" name="Rectangle 19"/>
          <p:cNvSpPr>
            <a:spLocks noChangeArrowheads="1"/>
          </p:cNvSpPr>
          <p:nvPr/>
        </p:nvSpPr>
        <p:spPr bwMode="auto">
          <a:xfrm rot="-43200000">
            <a:off x="5945188" y="1581150"/>
            <a:ext cx="968375" cy="431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8293" name="Text Box 21"/>
          <p:cNvSpPr txBox="1">
            <a:spLocks noChangeArrowheads="1"/>
          </p:cNvSpPr>
          <p:nvPr/>
        </p:nvSpPr>
        <p:spPr bwMode="auto">
          <a:xfrm>
            <a:off x="0" y="3441700"/>
            <a:ext cx="9906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i.d.R</a:t>
            </a:r>
            <a:r>
              <a:rPr lang="en-GB" altLang="de-DE" dirty="0"/>
              <a:t>. </a:t>
            </a:r>
            <a:r>
              <a:rPr lang="en-GB" altLang="de-DE" dirty="0" err="1"/>
              <a:t>Mehrstrahlbetrieb</a:t>
            </a:r>
            <a:r>
              <a:rPr lang="en-GB" altLang="de-DE" dirty="0"/>
              <a:t> </a:t>
            </a:r>
            <a:r>
              <a:rPr lang="en-GB" altLang="de-DE" dirty="0" err="1"/>
              <a:t>Betrieb</a:t>
            </a:r>
            <a:r>
              <a:rPr lang="en-GB" altLang="de-DE" dirty="0"/>
              <a:t/>
            </a:r>
            <a:br>
              <a:rPr lang="en-GB" altLang="de-DE" dirty="0"/>
            </a:br>
            <a:r>
              <a:rPr lang="en-GB" altLang="de-DE" dirty="0"/>
              <a:t>   </a:t>
            </a:r>
            <a:r>
              <a:rPr lang="en-GB" altLang="de-DE" dirty="0">
                <a:sym typeface="Symbol" pitchFamily="18" charset="2"/>
              </a:rPr>
              <a:t> </a:t>
            </a:r>
            <a:r>
              <a:rPr lang="en-GB" altLang="de-DE" dirty="0" err="1"/>
              <a:t>Mischbetrieb</a:t>
            </a:r>
            <a:r>
              <a:rPr lang="en-GB" altLang="de-DE" dirty="0"/>
              <a:t> (</a:t>
            </a:r>
            <a:r>
              <a:rPr lang="en-GB" altLang="de-DE" dirty="0" err="1"/>
              <a:t>Gasdruck</a:t>
            </a:r>
            <a:r>
              <a:rPr lang="en-GB" altLang="de-DE" dirty="0"/>
              <a:t>!), </a:t>
            </a:r>
            <a:r>
              <a:rPr lang="en-GB" altLang="de-DE" dirty="0" err="1"/>
              <a:t>Wechsel</a:t>
            </a:r>
            <a:r>
              <a:rPr lang="en-GB" altLang="de-DE" dirty="0"/>
              <a:t> </a:t>
            </a:r>
            <a:r>
              <a:rPr lang="en-GB" altLang="de-DE" dirty="0" smtClean="0"/>
              <a:t>HSI-HLI</a:t>
            </a:r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smtClean="0">
                <a:solidFill>
                  <a:srgbClr val="FF0000"/>
                </a:solidFill>
              </a:rPr>
              <a:t>in der </a:t>
            </a:r>
            <a:r>
              <a:rPr lang="en-GB" altLang="de-DE" dirty="0" err="1" smtClean="0">
                <a:solidFill>
                  <a:srgbClr val="FF0000"/>
                </a:solidFill>
              </a:rPr>
              <a:t>Entwicklung</a:t>
            </a:r>
            <a:r>
              <a:rPr lang="en-GB" altLang="de-DE" dirty="0" smtClean="0">
                <a:solidFill>
                  <a:srgbClr val="FF0000"/>
                </a:solidFill>
              </a:rPr>
              <a:t>: </a:t>
            </a:r>
            <a:r>
              <a:rPr lang="en-GB" altLang="de-DE" dirty="0" err="1" smtClean="0">
                <a:solidFill>
                  <a:srgbClr val="FF0000"/>
                </a:solidFill>
              </a:rPr>
              <a:t>gepulster</a:t>
            </a:r>
            <a:r>
              <a:rPr lang="en-GB" altLang="de-DE" dirty="0" smtClean="0">
                <a:solidFill>
                  <a:srgbClr val="FF0000"/>
                </a:solidFill>
              </a:rPr>
              <a:t> </a:t>
            </a:r>
            <a:r>
              <a:rPr lang="en-GB" altLang="de-DE" dirty="0" err="1" smtClean="0">
                <a:solidFill>
                  <a:srgbClr val="FF0000"/>
                </a:solidFill>
              </a:rPr>
              <a:t>Gasstripper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schnelle</a:t>
            </a:r>
            <a:r>
              <a:rPr lang="en-GB" altLang="de-DE" dirty="0"/>
              <a:t> </a:t>
            </a:r>
            <a:r>
              <a:rPr lang="en-GB" altLang="de-DE" dirty="0" err="1"/>
              <a:t>Kickermagnete</a:t>
            </a:r>
            <a:r>
              <a:rPr lang="en-GB" altLang="de-DE" dirty="0"/>
              <a:t>: 50Hz-Wechsel, </a:t>
            </a:r>
            <a:r>
              <a:rPr lang="en-GB" altLang="de-DE" dirty="0" err="1"/>
              <a:t>Wirbelströme</a:t>
            </a:r>
            <a:r>
              <a:rPr lang="en-GB" altLang="de-DE" dirty="0"/>
              <a:t>, </a:t>
            </a:r>
            <a:r>
              <a:rPr lang="en-GB" altLang="de-DE" dirty="0" err="1"/>
              <a:t>Hysterese-Effekte</a:t>
            </a:r>
            <a:endParaRPr lang="en-GB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C0925-1C10-4014-866E-2477AA19AB4F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1143000"/>
          </a:xfrm>
          <a:ln/>
        </p:spPr>
        <p:txBody>
          <a:bodyPr/>
          <a:lstStyle/>
          <a:p>
            <a:r>
              <a:rPr lang="en-US" altLang="de-DE"/>
              <a:t>GSI-Gasstripperbereich</a:t>
            </a:r>
          </a:p>
        </p:txBody>
      </p:sp>
      <p:pic>
        <p:nvPicPr>
          <p:cNvPr id="481283" name="Picture 4" descr="Gas_Stripper_Rc2720_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571" r="365" b="12206"/>
          <a:stretch>
            <a:fillRect/>
          </a:stretch>
        </p:blipFill>
        <p:spPr>
          <a:xfrm>
            <a:off x="0" y="835025"/>
            <a:ext cx="9906000" cy="5630863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B76F6-E329-4705-9995-CF49AE6FB491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Allgemeines</a:t>
            </a:r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4843463" y="2693988"/>
            <a:ext cx="32258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6239" name="Rectangle 15"/>
          <p:cNvSpPr>
            <a:spLocks noChangeArrowheads="1"/>
          </p:cNvSpPr>
          <p:nvPr/>
        </p:nvSpPr>
        <p:spPr bwMode="auto">
          <a:xfrm>
            <a:off x="1366838" y="2693988"/>
            <a:ext cx="2481262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6245" name="Rectangle 21"/>
          <p:cNvSpPr>
            <a:spLocks noChangeArrowheads="1"/>
          </p:cNvSpPr>
          <p:nvPr/>
        </p:nvSpPr>
        <p:spPr bwMode="auto">
          <a:xfrm rot="-21600000">
            <a:off x="146050" y="2693988"/>
            <a:ext cx="1216025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6250" name="Rectangle 26"/>
          <p:cNvSpPr>
            <a:spLocks noChangeArrowheads="1"/>
          </p:cNvSpPr>
          <p:nvPr/>
        </p:nvSpPr>
        <p:spPr bwMode="auto">
          <a:xfrm>
            <a:off x="8067675" y="2693988"/>
            <a:ext cx="1379538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6251" name="Rectangle 27"/>
          <p:cNvSpPr>
            <a:spLocks noChangeArrowheads="1"/>
          </p:cNvSpPr>
          <p:nvPr/>
        </p:nvSpPr>
        <p:spPr bwMode="auto">
          <a:xfrm>
            <a:off x="3848100" y="2693988"/>
            <a:ext cx="990600" cy="431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6254" name="Text Box 30"/>
          <p:cNvSpPr txBox="1">
            <a:spLocks noChangeArrowheads="1"/>
          </p:cNvSpPr>
          <p:nvPr/>
        </p:nvSpPr>
        <p:spPr bwMode="auto">
          <a:xfrm>
            <a:off x="168275" y="2771775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Quelle/LEBT</a:t>
            </a:r>
          </a:p>
        </p:txBody>
      </p:sp>
      <p:sp>
        <p:nvSpPr>
          <p:cNvPr id="436255" name="Text Box 31"/>
          <p:cNvSpPr txBox="1">
            <a:spLocks noChangeArrowheads="1"/>
          </p:cNvSpPr>
          <p:nvPr/>
        </p:nvSpPr>
        <p:spPr bwMode="auto">
          <a:xfrm>
            <a:off x="1366838" y="2771775"/>
            <a:ext cx="2474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Transport</a:t>
            </a:r>
          </a:p>
        </p:txBody>
      </p:sp>
      <p:sp>
        <p:nvSpPr>
          <p:cNvPr id="436256" name="Text Box 32"/>
          <p:cNvSpPr txBox="1">
            <a:spLocks noChangeArrowheads="1"/>
          </p:cNvSpPr>
          <p:nvPr/>
        </p:nvSpPr>
        <p:spPr bwMode="auto">
          <a:xfrm>
            <a:off x="3860800" y="2771775"/>
            <a:ext cx="98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speziell</a:t>
            </a:r>
          </a:p>
        </p:txBody>
      </p:sp>
      <p:sp>
        <p:nvSpPr>
          <p:cNvPr id="436257" name="Text Box 33"/>
          <p:cNvSpPr txBox="1">
            <a:spLocks noChangeArrowheads="1"/>
          </p:cNvSpPr>
          <p:nvPr/>
        </p:nvSpPr>
        <p:spPr bwMode="auto">
          <a:xfrm>
            <a:off x="4854575" y="2773363"/>
            <a:ext cx="3211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Anpassung - Beschleunigung</a:t>
            </a:r>
          </a:p>
        </p:txBody>
      </p:sp>
      <p:sp>
        <p:nvSpPr>
          <p:cNvPr id="436258" name="Text Box 34"/>
          <p:cNvSpPr txBox="1">
            <a:spLocks noChangeArrowheads="1"/>
          </p:cNvSpPr>
          <p:nvPr/>
        </p:nvSpPr>
        <p:spPr bwMode="auto">
          <a:xfrm>
            <a:off x="8083550" y="2773363"/>
            <a:ext cx="135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Transport ...</a:t>
            </a:r>
          </a:p>
        </p:txBody>
      </p:sp>
      <p:sp>
        <p:nvSpPr>
          <p:cNvPr id="436259" name="Text Box 35"/>
          <p:cNvSpPr txBox="1">
            <a:spLocks noChangeArrowheads="1"/>
          </p:cNvSpPr>
          <p:nvPr/>
        </p:nvSpPr>
        <p:spPr bwMode="auto">
          <a:xfrm>
            <a:off x="0" y="9826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/>
              <a:t>UNILAC besteht im Prinzip aus folgenden funktionalen Blöcken: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E6D91-5811-4B7F-9160-21DD359202A2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27275" y="227013"/>
            <a:ext cx="4789488" cy="433387"/>
          </a:xfrm>
          <a:ln/>
        </p:spPr>
        <p:txBody>
          <a:bodyPr/>
          <a:lstStyle/>
          <a:p>
            <a:r>
              <a:rPr lang="de-DE" altLang="de-DE" sz="1800" b="1">
                <a:solidFill>
                  <a:schemeClr val="tx1"/>
                </a:solidFill>
              </a:rPr>
              <a:t>Stripperkammer</a:t>
            </a:r>
          </a:p>
        </p:txBody>
      </p:sp>
      <p:pic>
        <p:nvPicPr>
          <p:cNvPr id="482307" name="Picture 3" descr="Stripperkm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4295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308" name="Picture 4" descr="stri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3500438"/>
            <a:ext cx="357028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974725" y="5949950"/>
            <a:ext cx="1793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1052513" y="5589588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Strahlrichtung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741363" y="3644900"/>
            <a:ext cx="935037" cy="2555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1x10</a:t>
            </a:r>
            <a:r>
              <a:rPr lang="en-US" altLang="de-DE" sz="1200" b="1" baseline="22000">
                <a:solidFill>
                  <a:schemeClr val="tx2"/>
                </a:solidFill>
                <a:latin typeface="Arial" charset="0"/>
              </a:rPr>
              <a:t>-4</a:t>
            </a: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 mbar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1676400" y="2349500"/>
            <a:ext cx="936625" cy="2555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5x10</a:t>
            </a:r>
            <a:r>
              <a:rPr lang="en-US" altLang="de-DE" sz="1200" b="1" baseline="22000">
                <a:solidFill>
                  <a:schemeClr val="tx2"/>
                </a:solidFill>
                <a:latin typeface="Arial" charset="0"/>
              </a:rPr>
              <a:t>-3</a:t>
            </a: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 mbar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7683500" y="2781300"/>
            <a:ext cx="936625" cy="2555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2x10</a:t>
            </a:r>
            <a:r>
              <a:rPr lang="en-US" altLang="de-DE" sz="1200" b="1" baseline="22000">
                <a:solidFill>
                  <a:schemeClr val="tx2"/>
                </a:solidFill>
                <a:latin typeface="Arial" charset="0"/>
              </a:rPr>
              <a:t>-5</a:t>
            </a:r>
            <a:r>
              <a:rPr lang="en-US" altLang="de-DE" sz="1200" b="1">
                <a:solidFill>
                  <a:schemeClr val="tx2"/>
                </a:solidFill>
                <a:latin typeface="Arial" charset="0"/>
              </a:rPr>
              <a:t> mbar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E19C0-7241-4F57-B05A-C8D3DFADD22B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</a:t>
            </a:r>
            <a:r>
              <a:rPr lang="en-GB" altLang="de-DE" sz="3200" b="1">
                <a:solidFill>
                  <a:schemeClr val="tx1"/>
                </a:solidFill>
              </a:rPr>
              <a:t>Gasstripper</a:t>
            </a:r>
            <a:endParaRPr lang="en-US" altLang="de-DE" sz="3200" b="1">
              <a:solidFill>
                <a:schemeClr val="tx1"/>
              </a:solidFill>
            </a:endParaRPr>
          </a:p>
        </p:txBody>
      </p:sp>
      <p:pic>
        <p:nvPicPr>
          <p:cNvPr id="485388" name="Picture 24" descr="gasstripper_envelopp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16113" r="4182" b="18202"/>
          <a:stretch>
            <a:fillRect/>
          </a:stretch>
        </p:blipFill>
        <p:spPr bwMode="auto">
          <a:xfrm>
            <a:off x="246063" y="1292225"/>
            <a:ext cx="924560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389" name="Rectangle 5"/>
          <p:cNvSpPr>
            <a:spLocks noChangeArrowheads="1"/>
          </p:cNvSpPr>
          <p:nvPr/>
        </p:nvSpPr>
        <p:spPr bwMode="auto">
          <a:xfrm>
            <a:off x="0" y="560388"/>
            <a:ext cx="990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600"/>
              <a:t>1.4 MeV/u-Strippersektion</a:t>
            </a:r>
          </a:p>
        </p:txBody>
      </p:sp>
      <p:sp>
        <p:nvSpPr>
          <p:cNvPr id="485391" name="Text Box 16"/>
          <p:cNvSpPr txBox="1">
            <a:spLocks noChangeArrowheads="1"/>
          </p:cNvSpPr>
          <p:nvPr/>
        </p:nvSpPr>
        <p:spPr bwMode="auto">
          <a:xfrm>
            <a:off x="441325" y="1724025"/>
            <a:ext cx="887413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UH4QD8</a:t>
            </a:r>
          </a:p>
        </p:txBody>
      </p:sp>
      <p:sp>
        <p:nvSpPr>
          <p:cNvPr id="485392" name="Text Box 17"/>
          <p:cNvSpPr txBox="1">
            <a:spLocks noChangeArrowheads="1"/>
          </p:cNvSpPr>
          <p:nvPr/>
        </p:nvSpPr>
        <p:spPr bwMode="auto">
          <a:xfrm>
            <a:off x="2851150" y="1724025"/>
            <a:ext cx="862013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US1QD1</a:t>
            </a:r>
          </a:p>
        </p:txBody>
      </p:sp>
      <p:sp>
        <p:nvSpPr>
          <p:cNvPr id="485393" name="Text Box 18"/>
          <p:cNvSpPr txBox="1">
            <a:spLocks noChangeArrowheads="1"/>
          </p:cNvSpPr>
          <p:nvPr/>
        </p:nvSpPr>
        <p:spPr bwMode="auto">
          <a:xfrm rot="5400000">
            <a:off x="3534569" y="5185569"/>
            <a:ext cx="1296987" cy="32702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Stripperbox</a:t>
            </a:r>
          </a:p>
        </p:txBody>
      </p:sp>
      <p:sp>
        <p:nvSpPr>
          <p:cNvPr id="485394" name="Text Box 19"/>
          <p:cNvSpPr txBox="1">
            <a:spLocks noChangeArrowheads="1"/>
          </p:cNvSpPr>
          <p:nvPr/>
        </p:nvSpPr>
        <p:spPr bwMode="auto">
          <a:xfrm>
            <a:off x="4116388" y="1376363"/>
            <a:ext cx="1022350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US3MK1</a:t>
            </a:r>
          </a:p>
        </p:txBody>
      </p:sp>
      <p:sp>
        <p:nvSpPr>
          <p:cNvPr id="485395" name="Text Box 20"/>
          <p:cNvSpPr txBox="1">
            <a:spLocks noChangeArrowheads="1"/>
          </p:cNvSpPr>
          <p:nvPr/>
        </p:nvSpPr>
        <p:spPr bwMode="auto">
          <a:xfrm>
            <a:off x="5016500" y="1724025"/>
            <a:ext cx="1023938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US3MK2</a:t>
            </a:r>
          </a:p>
        </p:txBody>
      </p:sp>
      <p:sp>
        <p:nvSpPr>
          <p:cNvPr id="485396" name="Text Box 21"/>
          <p:cNvSpPr txBox="1">
            <a:spLocks noChangeArrowheads="1"/>
          </p:cNvSpPr>
          <p:nvPr/>
        </p:nvSpPr>
        <p:spPr bwMode="auto">
          <a:xfrm>
            <a:off x="5902325" y="1376363"/>
            <a:ext cx="979488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US3MK3</a:t>
            </a:r>
          </a:p>
        </p:txBody>
      </p:sp>
      <p:sp>
        <p:nvSpPr>
          <p:cNvPr id="485397" name="Text Box 22"/>
          <p:cNvSpPr txBox="1">
            <a:spLocks noChangeArrowheads="1"/>
          </p:cNvSpPr>
          <p:nvPr/>
        </p:nvSpPr>
        <p:spPr bwMode="auto">
          <a:xfrm>
            <a:off x="4230688" y="914400"/>
            <a:ext cx="1876425" cy="3270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 Separationsschlitz</a:t>
            </a:r>
          </a:p>
        </p:txBody>
      </p:sp>
      <p:sp>
        <p:nvSpPr>
          <p:cNvPr id="485398" name="Text Box 23"/>
          <p:cNvSpPr txBox="1">
            <a:spLocks noChangeArrowheads="1"/>
          </p:cNvSpPr>
          <p:nvPr/>
        </p:nvSpPr>
        <p:spPr bwMode="auto">
          <a:xfrm>
            <a:off x="7953375" y="1724025"/>
            <a:ext cx="877888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US4QT5</a:t>
            </a:r>
          </a:p>
        </p:txBody>
      </p:sp>
      <p:sp>
        <p:nvSpPr>
          <p:cNvPr id="485399" name="Text Box 27"/>
          <p:cNvSpPr txBox="1">
            <a:spLocks noChangeArrowheads="1"/>
          </p:cNvSpPr>
          <p:nvPr/>
        </p:nvSpPr>
        <p:spPr bwMode="auto">
          <a:xfrm>
            <a:off x="193675" y="881063"/>
            <a:ext cx="625475" cy="3175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HSI</a:t>
            </a:r>
          </a:p>
        </p:txBody>
      </p:sp>
      <p:sp>
        <p:nvSpPr>
          <p:cNvPr id="485400" name="Text Box 28"/>
          <p:cNvSpPr txBox="1">
            <a:spLocks noChangeArrowheads="1"/>
          </p:cNvSpPr>
          <p:nvPr/>
        </p:nvSpPr>
        <p:spPr bwMode="auto">
          <a:xfrm>
            <a:off x="8151813" y="881063"/>
            <a:ext cx="1482725" cy="3175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Poststripper</a:t>
            </a:r>
          </a:p>
        </p:txBody>
      </p:sp>
      <p:sp>
        <p:nvSpPr>
          <p:cNvPr id="485401" name="Line 29"/>
          <p:cNvSpPr>
            <a:spLocks noChangeShapeType="1"/>
          </p:cNvSpPr>
          <p:nvPr/>
        </p:nvSpPr>
        <p:spPr bwMode="auto">
          <a:xfrm>
            <a:off x="974725" y="6354763"/>
            <a:ext cx="1793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5402" name="Text Box 30"/>
          <p:cNvSpPr txBox="1">
            <a:spLocks noChangeArrowheads="1"/>
          </p:cNvSpPr>
          <p:nvPr/>
        </p:nvSpPr>
        <p:spPr bwMode="auto">
          <a:xfrm>
            <a:off x="1052513" y="5994400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Strahlrichtung</a:t>
            </a:r>
          </a:p>
        </p:txBody>
      </p:sp>
      <p:sp>
        <p:nvSpPr>
          <p:cNvPr id="485403" name="Text Box 31"/>
          <p:cNvSpPr txBox="1">
            <a:spLocks noChangeArrowheads="1"/>
          </p:cNvSpPr>
          <p:nvPr/>
        </p:nvSpPr>
        <p:spPr bwMode="auto">
          <a:xfrm>
            <a:off x="6602413" y="1724025"/>
            <a:ext cx="938212" cy="317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chemeClr val="tx2"/>
                </a:solidFill>
                <a:latin typeface="Arial" charset="0"/>
              </a:rPr>
              <a:t>US4QD4</a:t>
            </a:r>
          </a:p>
        </p:txBody>
      </p:sp>
      <p:sp>
        <p:nvSpPr>
          <p:cNvPr id="485414" name="Freeform 47"/>
          <p:cNvSpPr>
            <a:spLocks/>
          </p:cNvSpPr>
          <p:nvPr/>
        </p:nvSpPr>
        <p:spPr bwMode="auto">
          <a:xfrm>
            <a:off x="4562475" y="3328988"/>
            <a:ext cx="1951038" cy="1800225"/>
          </a:xfrm>
          <a:custGeom>
            <a:avLst/>
            <a:gdLst>
              <a:gd name="T0" fmla="*/ 0 w 1134"/>
              <a:gd name="T1" fmla="*/ 0 h 1134"/>
              <a:gd name="T2" fmla="*/ 590 w 1134"/>
              <a:gd name="T3" fmla="*/ 1134 h 1134"/>
              <a:gd name="T4" fmla="*/ 1134 w 1134"/>
              <a:gd name="T5" fmla="*/ 0 h 1134"/>
              <a:gd name="T6" fmla="*/ 0 60000 65536"/>
              <a:gd name="T7" fmla="*/ 0 60000 65536"/>
              <a:gd name="T8" fmla="*/ 0 60000 65536"/>
              <a:gd name="T9" fmla="*/ 0 w 1134"/>
              <a:gd name="T10" fmla="*/ 0 h 1134"/>
              <a:gd name="T11" fmla="*/ 1134 w 1134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1134">
                <a:moveTo>
                  <a:pt x="0" y="0"/>
                </a:moveTo>
                <a:cubicBezTo>
                  <a:pt x="200" y="567"/>
                  <a:pt x="401" y="1134"/>
                  <a:pt x="590" y="1134"/>
                </a:cubicBezTo>
                <a:cubicBezTo>
                  <a:pt x="779" y="1134"/>
                  <a:pt x="1043" y="189"/>
                  <a:pt x="113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5415" name="Line 48"/>
          <p:cNvSpPr>
            <a:spLocks noChangeShapeType="1"/>
          </p:cNvSpPr>
          <p:nvPr/>
        </p:nvSpPr>
        <p:spPr bwMode="auto">
          <a:xfrm flipH="1" flipV="1">
            <a:off x="5967413" y="4841875"/>
            <a:ext cx="481012" cy="915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5416" name="Text Box 49"/>
          <p:cNvSpPr txBox="1">
            <a:spLocks noChangeArrowheads="1"/>
          </p:cNvSpPr>
          <p:nvPr/>
        </p:nvSpPr>
        <p:spPr bwMode="auto">
          <a:xfrm>
            <a:off x="6202363" y="5837238"/>
            <a:ext cx="3041650" cy="3270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en-US" altLang="de-DE" sz="1600" b="1">
                <a:solidFill>
                  <a:srgbClr val="FF0000"/>
                </a:solidFill>
                <a:latin typeface="Arial" charset="0"/>
              </a:rPr>
              <a:t>Dispersionskurve [a.u.]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13C51-C820-481E-AE5E-86417287F4FF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smtClean="0">
                <a:solidFill>
                  <a:schemeClr val="tx1"/>
                </a:solidFill>
              </a:rPr>
              <a:t>UNILAC-HF 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3352800" y="1820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90513" name="Picture 17" descr="tu103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47127" b="63116"/>
          <a:stretch>
            <a:fillRect/>
          </a:stretch>
        </p:blipFill>
        <p:spPr bwMode="auto">
          <a:xfrm>
            <a:off x="0" y="2525713"/>
            <a:ext cx="9151938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514" name="Line 18"/>
          <p:cNvSpPr>
            <a:spLocks noChangeShapeType="1"/>
          </p:cNvSpPr>
          <p:nvPr/>
        </p:nvSpPr>
        <p:spPr bwMode="auto">
          <a:xfrm flipV="1">
            <a:off x="2365375" y="4725988"/>
            <a:ext cx="4763" cy="1182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 flipH="1">
            <a:off x="4500563" y="1784350"/>
            <a:ext cx="2647950" cy="28575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7150100" y="1793875"/>
            <a:ext cx="1689100" cy="825954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18" name="Line 22"/>
          <p:cNvSpPr>
            <a:spLocks noChangeShapeType="1"/>
          </p:cNvSpPr>
          <p:nvPr/>
        </p:nvSpPr>
        <p:spPr bwMode="auto">
          <a:xfrm>
            <a:off x="2420938" y="4806950"/>
            <a:ext cx="4140200" cy="0"/>
          </a:xfrm>
          <a:prstGeom prst="line">
            <a:avLst/>
          </a:prstGeom>
          <a:noFill/>
          <a:ln w="762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23" name="Line 27"/>
          <p:cNvSpPr>
            <a:spLocks noChangeShapeType="1"/>
          </p:cNvSpPr>
          <p:nvPr/>
        </p:nvSpPr>
        <p:spPr bwMode="auto">
          <a:xfrm flipH="1" flipV="1">
            <a:off x="1022350" y="4857750"/>
            <a:ext cx="12700" cy="6810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24" name="Line 28"/>
          <p:cNvSpPr>
            <a:spLocks noChangeShapeType="1"/>
          </p:cNvSpPr>
          <p:nvPr/>
        </p:nvSpPr>
        <p:spPr bwMode="auto">
          <a:xfrm>
            <a:off x="104775" y="4806950"/>
            <a:ext cx="1649413" cy="0"/>
          </a:xfrm>
          <a:prstGeom prst="line">
            <a:avLst/>
          </a:prstGeom>
          <a:noFill/>
          <a:ln w="762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26" name="Line 30"/>
          <p:cNvSpPr>
            <a:spLocks noChangeShapeType="1"/>
          </p:cNvSpPr>
          <p:nvPr/>
        </p:nvSpPr>
        <p:spPr bwMode="auto">
          <a:xfrm flipH="1">
            <a:off x="3133724" y="2771776"/>
            <a:ext cx="1166812" cy="12438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27" name="Line 31"/>
          <p:cNvSpPr>
            <a:spLocks noChangeShapeType="1"/>
          </p:cNvSpPr>
          <p:nvPr/>
        </p:nvSpPr>
        <p:spPr bwMode="auto">
          <a:xfrm>
            <a:off x="2381250" y="4149725"/>
            <a:ext cx="752475" cy="0"/>
          </a:xfrm>
          <a:prstGeom prst="line">
            <a:avLst/>
          </a:prstGeom>
          <a:noFill/>
          <a:ln w="762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28" name="Text Box 32"/>
          <p:cNvSpPr txBox="1">
            <a:spLocks noChangeArrowheads="1"/>
          </p:cNvSpPr>
          <p:nvPr/>
        </p:nvSpPr>
        <p:spPr bwMode="auto">
          <a:xfrm>
            <a:off x="6253163" y="1104900"/>
            <a:ext cx="1738312" cy="666750"/>
          </a:xfrm>
          <a:prstGeom prst="rect">
            <a:avLst/>
          </a:prstGeom>
          <a:solidFill>
            <a:srgbClr val="00FF00"/>
          </a:solidFill>
          <a:ln w="5715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altLang="de-DE" sz="2000"/>
              <a:t>Hauptoszillator</a:t>
            </a:r>
          </a:p>
          <a:p>
            <a:r>
              <a:rPr lang="en-GB" altLang="de-DE" sz="2000"/>
              <a:t>108 MHz</a:t>
            </a:r>
          </a:p>
        </p:txBody>
      </p:sp>
      <p:sp>
        <p:nvSpPr>
          <p:cNvPr id="490529" name="Text Box 33"/>
          <p:cNvSpPr txBox="1">
            <a:spLocks noChangeArrowheads="1"/>
          </p:cNvSpPr>
          <p:nvPr/>
        </p:nvSpPr>
        <p:spPr bwMode="auto">
          <a:xfrm>
            <a:off x="3360738" y="1792288"/>
            <a:ext cx="1879600" cy="971550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altLang="de-DE" sz="2000"/>
              <a:t>Phasenschieber</a:t>
            </a:r>
          </a:p>
          <a:p>
            <a:r>
              <a:rPr lang="en-GB" altLang="de-DE" sz="2000"/>
              <a:t>108 MHz</a:t>
            </a:r>
          </a:p>
          <a:p>
            <a:r>
              <a:rPr lang="en-GB" altLang="de-DE" sz="2000" i="1"/>
              <a:t>Phasenachse</a:t>
            </a:r>
          </a:p>
        </p:txBody>
      </p:sp>
      <p:sp>
        <p:nvSpPr>
          <p:cNvPr id="490530" name="Text Box 34"/>
          <p:cNvSpPr txBox="1">
            <a:spLocks noChangeArrowheads="1"/>
          </p:cNvSpPr>
          <p:nvPr/>
        </p:nvSpPr>
        <p:spPr bwMode="auto">
          <a:xfrm>
            <a:off x="4521200" y="5756275"/>
            <a:ext cx="1920875" cy="666750"/>
          </a:xfrm>
          <a:prstGeom prst="rect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altLang="de-DE" sz="2000"/>
              <a:t>Tochteroszillator</a:t>
            </a:r>
          </a:p>
          <a:p>
            <a:r>
              <a:rPr lang="en-GB" altLang="de-DE" sz="2000"/>
              <a:t>36 MHz</a:t>
            </a:r>
          </a:p>
        </p:txBody>
      </p:sp>
      <p:sp>
        <p:nvSpPr>
          <p:cNvPr id="490531" name="Text Box 35"/>
          <p:cNvSpPr txBox="1">
            <a:spLocks noChangeArrowheads="1"/>
          </p:cNvSpPr>
          <p:nvPr/>
        </p:nvSpPr>
        <p:spPr bwMode="auto">
          <a:xfrm>
            <a:off x="296863" y="5553075"/>
            <a:ext cx="1879600" cy="971550"/>
          </a:xfrm>
          <a:prstGeom prst="rect">
            <a:avLst/>
          </a:prstGeom>
          <a:noFill/>
          <a:ln w="5715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altLang="de-DE" sz="2000"/>
              <a:t>Phasenschieber</a:t>
            </a:r>
          </a:p>
          <a:p>
            <a:r>
              <a:rPr lang="en-GB" altLang="de-DE" sz="2000"/>
              <a:t> 36 MHz</a:t>
            </a:r>
          </a:p>
          <a:p>
            <a:r>
              <a:rPr lang="en-GB" altLang="de-DE" sz="2000" i="1"/>
              <a:t>Phasenachse</a:t>
            </a:r>
          </a:p>
        </p:txBody>
      </p:sp>
      <p:sp>
        <p:nvSpPr>
          <p:cNvPr id="490534" name="Line 38"/>
          <p:cNvSpPr>
            <a:spLocks noChangeShapeType="1"/>
          </p:cNvSpPr>
          <p:nvPr/>
        </p:nvSpPr>
        <p:spPr bwMode="auto">
          <a:xfrm flipH="1">
            <a:off x="8024813" y="142875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35" name="Line 39"/>
          <p:cNvSpPr>
            <a:spLocks noChangeShapeType="1"/>
          </p:cNvSpPr>
          <p:nvPr/>
        </p:nvSpPr>
        <p:spPr bwMode="auto">
          <a:xfrm>
            <a:off x="4213453" y="144621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39" name="Line 43"/>
          <p:cNvSpPr>
            <a:spLocks noChangeShapeType="1"/>
          </p:cNvSpPr>
          <p:nvPr/>
        </p:nvSpPr>
        <p:spPr bwMode="auto">
          <a:xfrm flipH="1">
            <a:off x="2243138" y="6189663"/>
            <a:ext cx="223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0" name="Line 44"/>
          <p:cNvSpPr>
            <a:spLocks noChangeShapeType="1"/>
          </p:cNvSpPr>
          <p:nvPr/>
        </p:nvSpPr>
        <p:spPr bwMode="auto">
          <a:xfrm flipH="1" flipV="1">
            <a:off x="4213452" y="1428750"/>
            <a:ext cx="198732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2" name="Line 46"/>
          <p:cNvSpPr>
            <a:spLocks noChangeShapeType="1"/>
          </p:cNvSpPr>
          <p:nvPr/>
        </p:nvSpPr>
        <p:spPr bwMode="auto">
          <a:xfrm>
            <a:off x="9542463" y="1439863"/>
            <a:ext cx="0" cy="4740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3" name="Line 47"/>
          <p:cNvSpPr>
            <a:spLocks noChangeShapeType="1"/>
          </p:cNvSpPr>
          <p:nvPr/>
        </p:nvSpPr>
        <p:spPr bwMode="auto">
          <a:xfrm flipH="1">
            <a:off x="6456363" y="6192838"/>
            <a:ext cx="3082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4" name="Line 48"/>
          <p:cNvSpPr>
            <a:spLocks noChangeShapeType="1"/>
          </p:cNvSpPr>
          <p:nvPr/>
        </p:nvSpPr>
        <p:spPr bwMode="auto">
          <a:xfrm flipV="1">
            <a:off x="9142413" y="2198913"/>
            <a:ext cx="9525" cy="370976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5" name="Line 49"/>
          <p:cNvSpPr>
            <a:spLocks noChangeShapeType="1"/>
          </p:cNvSpPr>
          <p:nvPr/>
        </p:nvSpPr>
        <p:spPr bwMode="auto">
          <a:xfrm flipH="1">
            <a:off x="2370138" y="5915025"/>
            <a:ext cx="2143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0546" name="Line 50"/>
          <p:cNvSpPr>
            <a:spLocks noChangeShapeType="1"/>
          </p:cNvSpPr>
          <p:nvPr/>
        </p:nvSpPr>
        <p:spPr bwMode="auto">
          <a:xfrm flipH="1">
            <a:off x="6464299" y="5915025"/>
            <a:ext cx="26781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8831490" y="4015581"/>
            <a:ext cx="4763" cy="18930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H="1" flipV="1">
            <a:off x="2830286" y="2278062"/>
            <a:ext cx="5225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936512" y="1978677"/>
            <a:ext cx="1853520" cy="615553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altLang="de-DE" sz="2000" dirty="0" err="1"/>
              <a:t>Tochteroszillator</a:t>
            </a:r>
            <a:endParaRPr lang="en-GB" altLang="de-DE" sz="2000" dirty="0"/>
          </a:p>
          <a:p>
            <a:r>
              <a:rPr lang="en-GB" altLang="de-DE" sz="2000" dirty="0" smtClean="0"/>
              <a:t>18 MHz</a:t>
            </a:r>
            <a:endParaRPr lang="en-GB" altLang="de-DE" sz="2000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1863272" y="2619830"/>
            <a:ext cx="517978" cy="14339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D2653-9863-47E3-A660-74E10A9A7AAF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503834" name="Text Box 26"/>
          <p:cNvSpPr txBox="1">
            <a:spLocks noChangeArrowheads="1"/>
          </p:cNvSpPr>
          <p:nvPr/>
        </p:nvSpPr>
        <p:spPr bwMode="auto">
          <a:xfrm>
            <a:off x="0" y="841375"/>
            <a:ext cx="9906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Rekapitulation longitudinales Matching an Alvarez (s. "Elektrische Felder", L. Groening):</a:t>
            </a:r>
          </a:p>
          <a:p>
            <a:pPr algn="l"/>
            <a:endParaRPr lang="en-GB" altLang="de-DE"/>
          </a:p>
          <a:p>
            <a:pPr algn="l">
              <a:buFontTx/>
              <a:buChar char="•"/>
            </a:pPr>
            <a:r>
              <a:rPr lang="en-GB" altLang="de-DE"/>
              <a:t> HSI </a:t>
            </a:r>
            <a:r>
              <a:rPr lang="en-GB" altLang="de-DE">
                <a:cs typeface="Arial" charset="0"/>
              </a:rPr>
              <a:t>→ Alvarez: Wechsel von 36 nach 108 MHz</a:t>
            </a:r>
          </a:p>
          <a:p>
            <a:pPr algn="l">
              <a:buFontTx/>
              <a:buChar char="•"/>
            </a:pPr>
            <a:r>
              <a:rPr lang="en-GB" altLang="de-DE">
                <a:cs typeface="Arial" charset="0"/>
              </a:rPr>
              <a:t> Alvarez akzeptiert Bunchlänge von </a:t>
            </a:r>
            <a:r>
              <a:rPr lang="en-GB" altLang="de-DE">
                <a:cs typeface="Arial" charset="0"/>
                <a:sym typeface="Symbol" pitchFamily="18" charset="2"/>
              </a:rPr>
              <a:t>30°/108 MHz</a:t>
            </a:r>
          </a:p>
          <a:p>
            <a:pPr algn="l">
              <a:buFontTx/>
              <a:buChar char="•"/>
            </a:pPr>
            <a:r>
              <a:rPr lang="en-GB" altLang="de-DE">
                <a:cs typeface="Arial" charset="0"/>
                <a:sym typeface="Symbol" pitchFamily="18" charset="2"/>
              </a:rPr>
              <a:t> HSI liefert Bunchlänge </a:t>
            </a:r>
            <a:r>
              <a:rPr lang="en-GB" altLang="de-DE"/>
              <a:t>von </a:t>
            </a:r>
            <a:r>
              <a:rPr lang="en-GB" altLang="de-DE">
                <a:sym typeface="Symbol" pitchFamily="18" charset="2"/>
              </a:rPr>
              <a:t>30°/36 MHz entspr. 90°/108 MHz!</a:t>
            </a:r>
          </a:p>
          <a:p>
            <a:pPr algn="l">
              <a:buFontTx/>
              <a:buChar char="•"/>
            </a:pPr>
            <a:r>
              <a:rPr lang="en-GB" altLang="de-DE">
                <a:sym typeface="Symbol" pitchFamily="18" charset="2"/>
              </a:rPr>
              <a:t> BB3 muss kräftig bunchen</a:t>
            </a:r>
          </a:p>
          <a:p>
            <a:pPr algn="l">
              <a:buFontTx/>
              <a:buChar char="•"/>
            </a:pPr>
            <a:r>
              <a:rPr lang="en-GB" altLang="de-DE">
                <a:sym typeface="Symbol" pitchFamily="18" charset="2"/>
              </a:rPr>
              <a:t> BB3 erzeugt im longitudinalen Fokus Bunchlänge 30°/108 MHz</a:t>
            </a:r>
          </a:p>
          <a:p>
            <a:pPr algn="l">
              <a:buFontTx/>
              <a:buChar char="•"/>
            </a:pPr>
            <a:r>
              <a:rPr lang="en-GB" altLang="de-DE">
                <a:sym typeface="Symbol" pitchFamily="18" charset="2"/>
              </a:rPr>
              <a:t> nach dem Fokus fliegen die Bunche wieder auseinander</a:t>
            </a:r>
          </a:p>
          <a:p>
            <a:pPr algn="l">
              <a:buFontTx/>
              <a:buChar char="•"/>
            </a:pPr>
            <a:r>
              <a:rPr lang="en-GB" altLang="de-DE">
                <a:sym typeface="Symbol" pitchFamily="18" charset="2"/>
              </a:rPr>
              <a:t> BB4 muss Debunchen, damit die Bunche kurz bleiben</a:t>
            </a:r>
          </a:p>
          <a:p>
            <a:pPr algn="l">
              <a:buFontTx/>
              <a:buChar char="•"/>
            </a:pPr>
            <a:endParaRPr lang="en-GB" altLang="de-DE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2E9BA-5F65-4CF0-BA8E-1A2C9B0D154C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496665" name="Freeform 25"/>
          <p:cNvSpPr>
            <a:spLocks/>
          </p:cNvSpPr>
          <p:nvPr/>
        </p:nvSpPr>
        <p:spPr bwMode="auto">
          <a:xfrm>
            <a:off x="2690813" y="2297113"/>
            <a:ext cx="847725" cy="693737"/>
          </a:xfrm>
          <a:custGeom>
            <a:avLst/>
            <a:gdLst>
              <a:gd name="T0" fmla="*/ 534 w 534"/>
              <a:gd name="T1" fmla="*/ 5 h 437"/>
              <a:gd name="T2" fmla="*/ 498 w 534"/>
              <a:gd name="T3" fmla="*/ 5 h 437"/>
              <a:gd name="T4" fmla="*/ 420 w 534"/>
              <a:gd name="T5" fmla="*/ 35 h 437"/>
              <a:gd name="T6" fmla="*/ 312 w 534"/>
              <a:gd name="T7" fmla="*/ 107 h 437"/>
              <a:gd name="T8" fmla="*/ 228 w 534"/>
              <a:gd name="T9" fmla="*/ 182 h 437"/>
              <a:gd name="T10" fmla="*/ 150 w 534"/>
              <a:gd name="T11" fmla="*/ 266 h 437"/>
              <a:gd name="T12" fmla="*/ 78 w 534"/>
              <a:gd name="T13" fmla="*/ 347 h 437"/>
              <a:gd name="T14" fmla="*/ 27 w 534"/>
              <a:gd name="T15" fmla="*/ 407 h 437"/>
              <a:gd name="T16" fmla="*/ 0 w 534"/>
              <a:gd name="T17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4" h="437">
                <a:moveTo>
                  <a:pt x="534" y="5"/>
                </a:moveTo>
                <a:cubicBezTo>
                  <a:pt x="525" y="2"/>
                  <a:pt x="517" y="0"/>
                  <a:pt x="498" y="5"/>
                </a:cubicBezTo>
                <a:cubicBezTo>
                  <a:pt x="479" y="10"/>
                  <a:pt x="451" y="18"/>
                  <a:pt x="420" y="35"/>
                </a:cubicBezTo>
                <a:cubicBezTo>
                  <a:pt x="389" y="52"/>
                  <a:pt x="344" y="83"/>
                  <a:pt x="312" y="107"/>
                </a:cubicBezTo>
                <a:cubicBezTo>
                  <a:pt x="280" y="131"/>
                  <a:pt x="255" y="156"/>
                  <a:pt x="228" y="182"/>
                </a:cubicBezTo>
                <a:cubicBezTo>
                  <a:pt x="201" y="208"/>
                  <a:pt x="175" y="239"/>
                  <a:pt x="150" y="266"/>
                </a:cubicBezTo>
                <a:cubicBezTo>
                  <a:pt x="125" y="293"/>
                  <a:pt x="98" y="324"/>
                  <a:pt x="78" y="347"/>
                </a:cubicBezTo>
                <a:cubicBezTo>
                  <a:pt x="58" y="370"/>
                  <a:pt x="40" y="392"/>
                  <a:pt x="27" y="407"/>
                </a:cubicBezTo>
                <a:cubicBezTo>
                  <a:pt x="14" y="422"/>
                  <a:pt x="7" y="429"/>
                  <a:pt x="0" y="43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6642" name="Line 2"/>
          <p:cNvSpPr>
            <a:spLocks noChangeShapeType="1"/>
          </p:cNvSpPr>
          <p:nvPr/>
        </p:nvSpPr>
        <p:spPr bwMode="auto">
          <a:xfrm>
            <a:off x="2378075" y="1646238"/>
            <a:ext cx="3175" cy="176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43" name="Line 3"/>
          <p:cNvSpPr>
            <a:spLocks noChangeShapeType="1"/>
          </p:cNvSpPr>
          <p:nvPr/>
        </p:nvSpPr>
        <p:spPr bwMode="auto">
          <a:xfrm flipV="1">
            <a:off x="2378075" y="3375025"/>
            <a:ext cx="5616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7605713" y="34464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1"/>
              <a:t>t</a:t>
            </a:r>
          </a:p>
        </p:txBody>
      </p:sp>
      <p:sp>
        <p:nvSpPr>
          <p:cNvPr id="496645" name="Freeform 5"/>
          <p:cNvSpPr>
            <a:spLocks noChangeAspect="1"/>
          </p:cNvSpPr>
          <p:nvPr/>
        </p:nvSpPr>
        <p:spPr bwMode="auto">
          <a:xfrm>
            <a:off x="2378075" y="2293938"/>
            <a:ext cx="4886325" cy="2170112"/>
          </a:xfrm>
          <a:custGeom>
            <a:avLst/>
            <a:gdLst>
              <a:gd name="T0" fmla="*/ 0 w 1419"/>
              <a:gd name="T1" fmla="*/ 342 h 683"/>
              <a:gd name="T2" fmla="*/ 342 w 1419"/>
              <a:gd name="T3" fmla="*/ 3 h 683"/>
              <a:gd name="T4" fmla="*/ 681 w 1419"/>
              <a:gd name="T5" fmla="*/ 341 h 683"/>
              <a:gd name="T6" fmla="*/ 1022 w 1419"/>
              <a:gd name="T7" fmla="*/ 681 h 683"/>
              <a:gd name="T8" fmla="*/ 1419 w 1419"/>
              <a:gd name="T9" fmla="*/ 269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9" h="683">
                <a:moveTo>
                  <a:pt x="0" y="342"/>
                </a:moveTo>
                <a:cubicBezTo>
                  <a:pt x="57" y="286"/>
                  <a:pt x="221" y="0"/>
                  <a:pt x="342" y="3"/>
                </a:cubicBezTo>
                <a:cubicBezTo>
                  <a:pt x="482" y="8"/>
                  <a:pt x="592" y="204"/>
                  <a:pt x="681" y="341"/>
                </a:cubicBezTo>
                <a:cubicBezTo>
                  <a:pt x="753" y="461"/>
                  <a:pt x="899" y="681"/>
                  <a:pt x="1022" y="681"/>
                </a:cubicBezTo>
                <a:cubicBezTo>
                  <a:pt x="1137" y="683"/>
                  <a:pt x="1336" y="355"/>
                  <a:pt x="1419" y="269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46" name="Line 6"/>
          <p:cNvSpPr>
            <a:spLocks noChangeShapeType="1"/>
          </p:cNvSpPr>
          <p:nvPr/>
        </p:nvSpPr>
        <p:spPr bwMode="auto">
          <a:xfrm>
            <a:off x="2378075" y="2006600"/>
            <a:ext cx="4681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4329113" y="157480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1">
                <a:sym typeface="Symbol" pitchFamily="18" charset="2"/>
              </a:rPr>
              <a:t>T</a:t>
            </a:r>
            <a:r>
              <a:rPr lang="de-DE" altLang="de-DE" sz="1800" b="1" baseline="-25000">
                <a:sym typeface="Symbol" pitchFamily="18" charset="2"/>
              </a:rPr>
              <a:t>RF</a:t>
            </a:r>
            <a:endParaRPr lang="de-DE" altLang="de-DE" sz="1800" b="1" baseline="-25000"/>
          </a:p>
        </p:txBody>
      </p:sp>
      <p:sp>
        <p:nvSpPr>
          <p:cNvPr id="496648" name="Line 8"/>
          <p:cNvSpPr>
            <a:spLocks noChangeShapeType="1"/>
          </p:cNvSpPr>
          <p:nvPr/>
        </p:nvSpPr>
        <p:spPr bwMode="auto">
          <a:xfrm flipH="1" flipV="1">
            <a:off x="7059613" y="1790700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49" name="Oval 9"/>
          <p:cNvSpPr>
            <a:spLocks noChangeArrowheads="1"/>
          </p:cNvSpPr>
          <p:nvPr/>
        </p:nvSpPr>
        <p:spPr bwMode="auto">
          <a:xfrm>
            <a:off x="2971800" y="2509838"/>
            <a:ext cx="1651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96650" name="Text Box 10"/>
          <p:cNvSpPr txBox="1">
            <a:spLocks noChangeArrowheads="1"/>
          </p:cNvSpPr>
          <p:nvPr/>
        </p:nvSpPr>
        <p:spPr bwMode="auto">
          <a:xfrm>
            <a:off x="2171700" y="403066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8000"/>
                </a:solidFill>
              </a:rPr>
              <a:t>Frühes Teilchen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Alvarez: Phasenfokussierung</a:t>
            </a:r>
          </a:p>
        </p:txBody>
      </p:sp>
      <p:sp>
        <p:nvSpPr>
          <p:cNvPr id="496652" name="Text Box 12"/>
          <p:cNvSpPr txBox="1">
            <a:spLocks noChangeArrowheads="1"/>
          </p:cNvSpPr>
          <p:nvPr/>
        </p:nvSpPr>
        <p:spPr bwMode="auto">
          <a:xfrm>
            <a:off x="1987550" y="1574800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1"/>
              <a:t>E</a:t>
            </a:r>
          </a:p>
        </p:txBody>
      </p:sp>
      <p:sp>
        <p:nvSpPr>
          <p:cNvPr id="496653" name="Line 13"/>
          <p:cNvSpPr>
            <a:spLocks noChangeShapeType="1"/>
          </p:cNvSpPr>
          <p:nvPr/>
        </p:nvSpPr>
        <p:spPr bwMode="auto">
          <a:xfrm flipV="1">
            <a:off x="2768600" y="2943225"/>
            <a:ext cx="0" cy="10588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6654" name="Text Box 14"/>
          <p:cNvSpPr txBox="1">
            <a:spLocks noChangeArrowheads="1"/>
          </p:cNvSpPr>
          <p:nvPr/>
        </p:nvSpPr>
        <p:spPr bwMode="auto">
          <a:xfrm>
            <a:off x="2906713" y="3425825"/>
            <a:ext cx="1185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FF0000"/>
                </a:solidFill>
              </a:rPr>
              <a:t>Spätes Teilchen</a:t>
            </a:r>
          </a:p>
        </p:txBody>
      </p:sp>
      <p:sp>
        <p:nvSpPr>
          <p:cNvPr id="496655" name="Line 15"/>
          <p:cNvSpPr>
            <a:spLocks noChangeShapeType="1"/>
          </p:cNvSpPr>
          <p:nvPr/>
        </p:nvSpPr>
        <p:spPr bwMode="auto">
          <a:xfrm flipV="1">
            <a:off x="3470275" y="2293938"/>
            <a:ext cx="0" cy="1149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6656" name="Text Box 16"/>
          <p:cNvSpPr txBox="1">
            <a:spLocks noChangeArrowheads="1"/>
          </p:cNvSpPr>
          <p:nvPr/>
        </p:nvSpPr>
        <p:spPr bwMode="auto">
          <a:xfrm>
            <a:off x="2568575" y="901700"/>
            <a:ext cx="697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Alvarez:</a:t>
            </a:r>
            <a:r>
              <a:rPr lang="de-DE" altLang="de-DE" sz="1800" b="1"/>
              <a:t> feste Sollphase </a:t>
            </a:r>
            <a:r>
              <a:rPr lang="de-DE" altLang="de-DE" sz="1800" b="1">
                <a:sym typeface="Symbol" pitchFamily="18" charset="2"/>
              </a:rPr>
              <a:t> -30° (A3/4 -25°); </a:t>
            </a:r>
            <a:r>
              <a:rPr lang="de-DE" altLang="de-DE" sz="1800" b="1">
                <a:solidFill>
                  <a:srgbClr val="0000FF"/>
                </a:solidFill>
                <a:sym typeface="Symbol" pitchFamily="18" charset="2"/>
              </a:rPr>
              <a:t>Bunchlänge 30°</a:t>
            </a:r>
          </a:p>
        </p:txBody>
      </p:sp>
      <p:sp>
        <p:nvSpPr>
          <p:cNvPr id="496657" name="Line 17"/>
          <p:cNvSpPr>
            <a:spLocks noChangeShapeType="1"/>
          </p:cNvSpPr>
          <p:nvPr/>
        </p:nvSpPr>
        <p:spPr bwMode="auto">
          <a:xfrm flipH="1">
            <a:off x="3074988" y="1214438"/>
            <a:ext cx="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6658" name="Line 18"/>
          <p:cNvSpPr>
            <a:spLocks noChangeShapeType="1"/>
          </p:cNvSpPr>
          <p:nvPr/>
        </p:nvSpPr>
        <p:spPr bwMode="auto">
          <a:xfrm flipV="1">
            <a:off x="2720975" y="2582863"/>
            <a:ext cx="184150" cy="20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6659" name="Line 19"/>
          <p:cNvSpPr>
            <a:spLocks noChangeShapeType="1"/>
          </p:cNvSpPr>
          <p:nvPr/>
        </p:nvSpPr>
        <p:spPr bwMode="auto">
          <a:xfrm flipH="1">
            <a:off x="3098800" y="2228850"/>
            <a:ext cx="277813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6660" name="Text Box 20"/>
          <p:cNvSpPr txBox="1">
            <a:spLocks noChangeArrowheads="1"/>
          </p:cNvSpPr>
          <p:nvPr/>
        </p:nvSpPr>
        <p:spPr bwMode="auto">
          <a:xfrm>
            <a:off x="0" y="4694238"/>
            <a:ext cx="9906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Phasen</a:t>
            </a:r>
            <a:r>
              <a:rPr lang="en-GB" altLang="de-DE" dirty="0"/>
              <a:t> </a:t>
            </a:r>
            <a:r>
              <a:rPr lang="en-GB" altLang="de-DE" dirty="0" err="1"/>
              <a:t>zw</a:t>
            </a:r>
            <a:r>
              <a:rPr lang="en-GB" altLang="de-DE" dirty="0"/>
              <a:t>. </a:t>
            </a:r>
            <a:r>
              <a:rPr lang="en-GB" altLang="de-DE" dirty="0" err="1"/>
              <a:t>Alvareztanks</a:t>
            </a:r>
            <a:r>
              <a:rPr lang="en-GB" altLang="de-DE" dirty="0"/>
              <a:t> fix</a:t>
            </a:r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keine</a:t>
            </a:r>
            <a:r>
              <a:rPr lang="en-GB" altLang="de-DE" dirty="0"/>
              <a:t> </a:t>
            </a:r>
            <a:r>
              <a:rPr lang="en-GB" altLang="de-DE" dirty="0" err="1"/>
              <a:t>Phasenanpassung</a:t>
            </a:r>
            <a:r>
              <a:rPr lang="en-GB" altLang="de-DE" dirty="0"/>
              <a:t> </a:t>
            </a:r>
            <a:r>
              <a:rPr lang="en-GB" altLang="de-DE" dirty="0" err="1"/>
              <a:t>oder</a:t>
            </a:r>
            <a:r>
              <a:rPr lang="en-GB" altLang="de-DE" dirty="0"/>
              <a:t> </a:t>
            </a:r>
            <a:r>
              <a:rPr lang="en-GB" altLang="de-DE" dirty="0" err="1"/>
              <a:t>Rebunching</a:t>
            </a:r>
            <a:r>
              <a:rPr lang="en-GB" altLang="de-DE" dirty="0"/>
              <a:t> in </a:t>
            </a:r>
            <a:r>
              <a:rPr lang="en-GB" altLang="de-DE" dirty="0" err="1"/>
              <a:t>Zwischentankbereichen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 ABER: </a:t>
            </a:r>
            <a:r>
              <a:rPr lang="en-GB" altLang="de-DE" dirty="0" err="1"/>
              <a:t>bei</a:t>
            </a:r>
            <a:r>
              <a:rPr lang="en-GB" altLang="de-DE" dirty="0"/>
              <a:t> </a:t>
            </a:r>
            <a:r>
              <a:rPr lang="en-GB" altLang="de-DE" dirty="0" err="1"/>
              <a:t>Teilenergie</a:t>
            </a:r>
            <a:r>
              <a:rPr lang="en-GB" altLang="de-DE" dirty="0"/>
              <a:t> </a:t>
            </a:r>
            <a:r>
              <a:rPr lang="en-GB" altLang="de-DE" dirty="0" smtClean="0">
                <a:solidFill>
                  <a:srgbClr val="FF0000"/>
                </a:solidFill>
              </a:rPr>
              <a:t>(2016!) </a:t>
            </a:r>
            <a:r>
              <a:rPr lang="en-GB" altLang="de-DE" dirty="0" err="1" smtClean="0"/>
              <a:t>fehlt</a:t>
            </a:r>
            <a:r>
              <a:rPr lang="en-GB" altLang="de-DE" dirty="0" smtClean="0"/>
              <a:t> </a:t>
            </a:r>
            <a:r>
              <a:rPr lang="en-GB" altLang="de-DE" dirty="0" err="1"/>
              <a:t>Rebunching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DTL, </a:t>
            </a:r>
            <a:r>
              <a:rPr lang="en-GB" altLang="de-DE" dirty="0" err="1"/>
              <a:t>reine</a:t>
            </a:r>
            <a:r>
              <a:rPr lang="en-GB" altLang="de-DE" dirty="0"/>
              <a:t> Drift!</a:t>
            </a:r>
            <a:br>
              <a:rPr lang="en-GB" altLang="de-DE" dirty="0"/>
            </a:br>
            <a:r>
              <a:rPr lang="en-GB" altLang="de-DE" dirty="0"/>
              <a:t>  </a:t>
            </a:r>
            <a:r>
              <a:rPr lang="en-GB" altLang="de-DE" dirty="0">
                <a:sym typeface="Symbol" pitchFamily="18" charset="2"/>
              </a:rPr>
              <a:t> </a:t>
            </a:r>
            <a:r>
              <a:rPr lang="en-GB" altLang="de-DE" dirty="0" err="1"/>
              <a:t>Buncher</a:t>
            </a:r>
            <a:r>
              <a:rPr lang="en-GB" altLang="de-DE" dirty="0"/>
              <a:t> BB5 </a:t>
            </a:r>
            <a:r>
              <a:rPr lang="en-GB" altLang="de-DE" dirty="0" err="1"/>
              <a:t>oder</a:t>
            </a:r>
            <a:r>
              <a:rPr lang="en-GB" altLang="de-DE" dirty="0"/>
              <a:t> BB6 </a:t>
            </a:r>
            <a:r>
              <a:rPr lang="en-GB" altLang="de-DE" dirty="0" err="1"/>
              <a:t>erhalten</a:t>
            </a:r>
            <a:r>
              <a:rPr lang="en-GB" altLang="de-DE" dirty="0"/>
              <a:t> Bunche </a:t>
            </a:r>
            <a:r>
              <a:rPr lang="en-GB" altLang="de-DE" dirty="0" err="1"/>
              <a:t>für</a:t>
            </a:r>
            <a:r>
              <a:rPr lang="en-GB" altLang="de-DE" dirty="0"/>
              <a:t> </a:t>
            </a:r>
            <a:r>
              <a:rPr lang="en-GB" altLang="de-DE" dirty="0" err="1"/>
              <a:t>Einzelresonatoren</a:t>
            </a:r>
            <a:endParaRPr lang="en-GB" alt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06A7-B36A-4E4D-A652-26DAB2B1F6B0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pic>
        <p:nvPicPr>
          <p:cNvPr id="471043" name="Picture 3" descr="U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52283" r="61096" b="7220"/>
          <a:stretch>
            <a:fillRect/>
          </a:stretch>
        </p:blipFill>
        <p:spPr bwMode="auto">
          <a:xfrm rot="5400000">
            <a:off x="5830094" y="89694"/>
            <a:ext cx="230346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4672013" y="2943225"/>
            <a:ext cx="2759075" cy="6000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9448800" y="2943225"/>
            <a:ext cx="457200" cy="6000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2" name="Rectangle 12"/>
          <p:cNvSpPr>
            <a:spLocks noChangeArrowheads="1"/>
          </p:cNvSpPr>
          <p:nvPr/>
        </p:nvSpPr>
        <p:spPr bwMode="auto">
          <a:xfrm>
            <a:off x="7424738" y="2943225"/>
            <a:ext cx="2011362" cy="600075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3" name="Rectangle 13"/>
          <p:cNvSpPr>
            <a:spLocks noChangeArrowheads="1"/>
          </p:cNvSpPr>
          <p:nvPr/>
        </p:nvSpPr>
        <p:spPr bwMode="auto">
          <a:xfrm>
            <a:off x="4162425" y="2943225"/>
            <a:ext cx="485775" cy="600075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71055" name="Picture 15" descr="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2252" r="40944" b="68373"/>
          <a:stretch>
            <a:fillRect/>
          </a:stretch>
        </p:blipFill>
        <p:spPr bwMode="auto">
          <a:xfrm rot="5400000">
            <a:off x="542131" y="1489869"/>
            <a:ext cx="3513138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56" name="Rectangle 16"/>
          <p:cNvSpPr>
            <a:spLocks noChangeArrowheads="1"/>
          </p:cNvSpPr>
          <p:nvPr/>
        </p:nvSpPr>
        <p:spPr bwMode="auto">
          <a:xfrm>
            <a:off x="546100" y="2933700"/>
            <a:ext cx="3973513" cy="600075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 rot="-43200000">
            <a:off x="0" y="2971800"/>
            <a:ext cx="536575" cy="6000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62" name="Text Box 22"/>
          <p:cNvSpPr txBox="1">
            <a:spLocks noChangeArrowheads="1"/>
          </p:cNvSpPr>
          <p:nvPr/>
        </p:nvSpPr>
        <p:spPr bwMode="auto">
          <a:xfrm>
            <a:off x="508000" y="846138"/>
            <a:ext cx="4189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Matchingsektion </a:t>
            </a:r>
            <a:br>
              <a:rPr lang="en-GB" altLang="de-DE" sz="2000"/>
            </a:br>
            <a:r>
              <a:rPr lang="en-GB" altLang="de-DE" sz="2000"/>
              <a:t>(2 Buncher, 5 Quadrupole)</a:t>
            </a:r>
          </a:p>
        </p:txBody>
      </p:sp>
      <p:sp>
        <p:nvSpPr>
          <p:cNvPr id="471064" name="Text Box 24"/>
          <p:cNvSpPr txBox="1">
            <a:spLocks noChangeArrowheads="1"/>
          </p:cNvSpPr>
          <p:nvPr/>
        </p:nvSpPr>
        <p:spPr bwMode="auto">
          <a:xfrm>
            <a:off x="4684713" y="850900"/>
            <a:ext cx="271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Alvarez I (DTL) periodische Struktur</a:t>
            </a:r>
          </a:p>
        </p:txBody>
      </p:sp>
      <p:sp>
        <p:nvSpPr>
          <p:cNvPr id="471066" name="Text Box 26"/>
          <p:cNvSpPr txBox="1">
            <a:spLocks noChangeArrowheads="1"/>
          </p:cNvSpPr>
          <p:nvPr/>
        </p:nvSpPr>
        <p:spPr bwMode="auto">
          <a:xfrm>
            <a:off x="7389813" y="838200"/>
            <a:ext cx="2084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Zwischentank</a:t>
            </a:r>
            <a:br>
              <a:rPr lang="en-GB" altLang="de-DE" sz="2000"/>
            </a:br>
            <a:r>
              <a:rPr lang="en-GB" altLang="de-DE" sz="2000"/>
              <a:t>Matching</a:t>
            </a:r>
          </a:p>
        </p:txBody>
      </p:sp>
      <p:sp>
        <p:nvSpPr>
          <p:cNvPr id="471067" name="Text Box 27"/>
          <p:cNvSpPr txBox="1">
            <a:spLocks noChangeArrowheads="1"/>
          </p:cNvSpPr>
          <p:nvPr/>
        </p:nvSpPr>
        <p:spPr bwMode="auto">
          <a:xfrm>
            <a:off x="0" y="4457700"/>
            <a:ext cx="990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/>
              <a:t> Phasenanpassung HSI</a:t>
            </a:r>
            <a:r>
              <a:rPr lang="en-GB" altLang="de-DE">
                <a:cs typeface="Arial" charset="0"/>
              </a:rPr>
              <a:t>↔</a:t>
            </a:r>
            <a:r>
              <a:rPr lang="en-GB" altLang="de-DE"/>
              <a:t>Alvarez durch 36 MHz Phasenachse</a:t>
            </a:r>
          </a:p>
          <a:p>
            <a:pPr algn="l">
              <a:buFontTx/>
              <a:buChar char="•"/>
            </a:pPr>
            <a:r>
              <a:rPr lang="en-GB" altLang="de-DE"/>
              <a:t> BB3-Phase unabhängig von Phasenachse, gehört logisch zu Alvarez</a:t>
            </a:r>
          </a:p>
          <a:p>
            <a:pPr algn="l">
              <a:buFontTx/>
              <a:buChar char="•"/>
            </a:pPr>
            <a:endParaRPr lang="en-GB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272FAD-6A6A-49F2-91C5-23947DB4AD3E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442388" name="Rectangle 20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2868613" y="555625"/>
            <a:ext cx="3821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de-DE" altLang="de-DE" sz="1200" b="1">
                <a:solidFill>
                  <a:srgbClr val="4D4D4D"/>
                </a:solidFill>
                <a:latin typeface="Arial Unicode MS" pitchFamily="34" charset="-128"/>
              </a:rPr>
              <a:t>Periodic Lattices, Periodic Beam Envelopes, Matching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1677988" y="1028700"/>
            <a:ext cx="577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latin typeface="Arial Unicode MS" pitchFamily="34" charset="-128"/>
              </a:rPr>
              <a:t>Alverez DTL has periodic lattice like a synchrotron</a:t>
            </a:r>
          </a:p>
        </p:txBody>
      </p:sp>
      <p:pic>
        <p:nvPicPr>
          <p:cNvPr id="442372" name="Picture 4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389063"/>
            <a:ext cx="301783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2373" name="Group 5"/>
          <p:cNvGrpSpPr>
            <a:grpSpLocks/>
          </p:cNvGrpSpPr>
          <p:nvPr/>
        </p:nvGrpSpPr>
        <p:grpSpPr bwMode="auto">
          <a:xfrm>
            <a:off x="5811838" y="3068638"/>
            <a:ext cx="4056062" cy="3384550"/>
            <a:chOff x="22" y="1933"/>
            <a:chExt cx="2359" cy="2132"/>
          </a:xfrm>
        </p:grpSpPr>
        <p:sp>
          <p:nvSpPr>
            <p:cNvPr id="442374" name="Text Box 6"/>
            <p:cNvSpPr txBox="1">
              <a:spLocks noChangeArrowheads="1"/>
            </p:cNvSpPr>
            <p:nvPr/>
          </p:nvSpPr>
          <p:spPr bwMode="auto">
            <a:xfrm>
              <a:off x="22" y="1933"/>
              <a:ext cx="2359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de-DE" sz="1800">
                  <a:latin typeface="Arial Unicode MS" pitchFamily="34" charset="-128"/>
                </a:rPr>
                <a:t>Iattice has a symmetric,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de-DE" sz="1800">
                  <a:latin typeface="Arial Unicode MS" pitchFamily="34" charset="-128"/>
                </a:rPr>
                <a:t>periodic solution of envelope</a:t>
              </a:r>
            </a:p>
          </p:txBody>
        </p:sp>
        <p:pic>
          <p:nvPicPr>
            <p:cNvPr id="442375" name="Picture 7" descr="image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319"/>
              <a:ext cx="1896" cy="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2376" name="Group 8"/>
          <p:cNvGrpSpPr>
            <a:grpSpLocks/>
          </p:cNvGrpSpPr>
          <p:nvPr/>
        </p:nvGrpSpPr>
        <p:grpSpPr bwMode="auto">
          <a:xfrm>
            <a:off x="117475" y="2854325"/>
            <a:ext cx="4056063" cy="3416300"/>
            <a:chOff x="3288" y="1798"/>
            <a:chExt cx="2359" cy="2152"/>
          </a:xfrm>
        </p:grpSpPr>
        <p:sp>
          <p:nvSpPr>
            <p:cNvPr id="442377" name="Text Box 9"/>
            <p:cNvSpPr txBox="1">
              <a:spLocks noChangeArrowheads="1"/>
            </p:cNvSpPr>
            <p:nvPr/>
          </p:nvSpPr>
          <p:spPr bwMode="auto">
            <a:xfrm>
              <a:off x="3288" y="1798"/>
              <a:ext cx="2359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800">
                  <a:latin typeface="Arial Unicode MS" pitchFamily="34" charset="-128"/>
                </a:rPr>
                <a:t>generally, envelope follows an asymmetric, non-periodic path (100% transmission possible)</a:t>
              </a:r>
            </a:p>
          </p:txBody>
        </p:sp>
        <p:pic>
          <p:nvPicPr>
            <p:cNvPr id="4423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34"/>
              <a:ext cx="1724" cy="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3314700" y="4724400"/>
            <a:ext cx="2822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>
                <a:solidFill>
                  <a:srgbClr val="FF6600"/>
                </a:solidFill>
                <a:latin typeface="Arial Unicode MS" pitchFamily="34" charset="-128"/>
              </a:rPr>
              <a:t>DTL-envelope depends on injection, i.e. "matching" from HSI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 rot="16200000">
            <a:off x="-371474" y="5002212"/>
            <a:ext cx="13954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Beta-Function [m]</a:t>
            </a:r>
            <a:endParaRPr lang="el-GR" altLang="de-DE" sz="1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1443038" y="6237288"/>
            <a:ext cx="109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[m]</a:t>
            </a:r>
            <a:endParaRPr lang="el-GR" altLang="de-DE" sz="1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1879600" y="1009650"/>
            <a:ext cx="5341938" cy="406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83" name="Rectangle 15"/>
          <p:cNvSpPr>
            <a:spLocks noChangeArrowheads="1"/>
          </p:cNvSpPr>
          <p:nvPr/>
        </p:nvSpPr>
        <p:spPr bwMode="auto">
          <a:xfrm>
            <a:off x="182563" y="2908300"/>
            <a:ext cx="3935412" cy="769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84" name="Rectangle 16"/>
          <p:cNvSpPr>
            <a:spLocks noChangeArrowheads="1"/>
          </p:cNvSpPr>
          <p:nvPr/>
        </p:nvSpPr>
        <p:spPr bwMode="auto">
          <a:xfrm>
            <a:off x="6324600" y="2997200"/>
            <a:ext cx="3071813" cy="6842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85" name="Rectangle 17"/>
          <p:cNvSpPr>
            <a:spLocks noChangeArrowheads="1"/>
          </p:cNvSpPr>
          <p:nvPr/>
        </p:nvSpPr>
        <p:spPr bwMode="auto">
          <a:xfrm>
            <a:off x="3355975" y="4737100"/>
            <a:ext cx="2725738" cy="7604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87" name="Rectangle 19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B589E3-CB4C-440F-A74D-D3A6D75F6901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444437" name="Rectangle 21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93675" y="981075"/>
            <a:ext cx="951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u="sng">
                <a:latin typeface="Arial Unicode MS" pitchFamily="34" charset="-128"/>
              </a:rPr>
              <a:t>Mismatch: beam envelope does not follow the periodicity of the lattice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3679825" y="560388"/>
            <a:ext cx="254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de-DE" altLang="de-DE" sz="1200" b="1">
                <a:solidFill>
                  <a:srgbClr val="4D4D4D"/>
                </a:solidFill>
                <a:latin typeface="Arial Unicode MS" pitchFamily="34" charset="-128"/>
              </a:rPr>
              <a:t>Cause for Beam Losses along DTL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17475" y="4365625"/>
            <a:ext cx="95948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reason</a:t>
            </a:r>
            <a:r>
              <a:rPr lang="en-US" altLang="de-DE" sz="1800">
                <a:latin typeface="Arial Unicode MS" pitchFamily="34" charset="-128"/>
              </a:rPr>
              <a:t> for mismatch is 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setting of HSI</a:t>
            </a:r>
            <a:r>
              <a:rPr lang="en-US" altLang="de-DE" sz="1800">
                <a:latin typeface="Arial Unicode MS" pitchFamily="34" charset="-128"/>
              </a:rPr>
              <a:t> NOT of DTL !!!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low beam current</a:t>
            </a:r>
            <a:r>
              <a:rPr lang="en-US" altLang="de-DE" sz="1800">
                <a:latin typeface="Arial Unicode MS" pitchFamily="34" charset="-128"/>
              </a:rPr>
              <a:t>: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mismatch</a:t>
            </a:r>
            <a:r>
              <a:rPr lang="en-US" altLang="de-DE" sz="1800">
                <a:latin typeface="Arial Unicode MS" pitchFamily="34" charset="-128"/>
              </a:rPr>
              <a:t> might create losses and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 emittance growth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usual operating (production): </a:t>
            </a:r>
            <a:r>
              <a:rPr lang="en-US" altLang="de-DE" sz="1800" u="sng">
                <a:latin typeface="Arial Unicode MS" pitchFamily="34" charset="-128"/>
              </a:rPr>
              <a:t>large</a:t>
            </a:r>
            <a:r>
              <a:rPr lang="en-US" altLang="de-DE" sz="1800">
                <a:latin typeface="Arial Unicode MS" pitchFamily="34" charset="-128"/>
              </a:rPr>
              <a:t> (!) mismatch detectable just by losses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</a:t>
            </a: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matched injection can be found analytically for low beam currents</a:t>
            </a:r>
            <a:endParaRPr lang="en-US" altLang="de-DE" sz="1800">
              <a:latin typeface="Arial Unicode MS" pitchFamily="34" charset="-128"/>
            </a:endParaRPr>
          </a:p>
        </p:txBody>
      </p:sp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39888"/>
            <a:ext cx="365601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4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624013"/>
            <a:ext cx="3703638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920750" y="2092325"/>
            <a:ext cx="92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latin typeface="Arial Unicode MS" pitchFamily="34" charset="-128"/>
              </a:rPr>
              <a:t>HSI</a:t>
            </a: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6045200" y="2070100"/>
            <a:ext cx="925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latin typeface="Arial Unicode MS" pitchFamily="34" charset="-128"/>
              </a:rPr>
              <a:t>HSI</a:t>
            </a: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2457450" y="20748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latin typeface="Arial Unicode MS" pitchFamily="34" charset="-128"/>
              </a:rPr>
              <a:t>DTL (A1)</a:t>
            </a:r>
          </a:p>
        </p:txBody>
      </p:sp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7605713" y="204787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latin typeface="Arial Unicode MS" pitchFamily="34" charset="-128"/>
              </a:rPr>
              <a:t>DTL (A1)</a:t>
            </a:r>
          </a:p>
        </p:txBody>
      </p:sp>
      <p:sp>
        <p:nvSpPr>
          <p:cNvPr id="444427" name="Text Box 11"/>
          <p:cNvSpPr txBox="1">
            <a:spLocks noChangeArrowheads="1"/>
          </p:cNvSpPr>
          <p:nvPr/>
        </p:nvSpPr>
        <p:spPr bwMode="auto">
          <a:xfrm>
            <a:off x="1989138" y="2740025"/>
            <a:ext cx="1560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solidFill>
                  <a:srgbClr val="FF0000"/>
                </a:solidFill>
                <a:latin typeface="Arial Unicode MS" pitchFamily="34" charset="-128"/>
              </a:rPr>
              <a:t>mismatched</a:t>
            </a:r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6826250" y="2668588"/>
            <a:ext cx="155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solidFill>
                  <a:srgbClr val="008000"/>
                </a:solidFill>
                <a:latin typeface="Arial Unicode MS" pitchFamily="34" charset="-128"/>
              </a:rPr>
              <a:t>matched</a:t>
            </a: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 rot="16200000">
            <a:off x="-786605" y="2831306"/>
            <a:ext cx="24812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>
                <a:latin typeface="Arial Unicode MS" pitchFamily="34" charset="-128"/>
              </a:rPr>
              <a:t>Beam Envelope</a:t>
            </a:r>
          </a:p>
        </p:txBody>
      </p:sp>
      <p:sp>
        <p:nvSpPr>
          <p:cNvPr id="444430" name="Text Box 14"/>
          <p:cNvSpPr txBox="1">
            <a:spLocks noChangeArrowheads="1"/>
          </p:cNvSpPr>
          <p:nvPr/>
        </p:nvSpPr>
        <p:spPr bwMode="auto">
          <a:xfrm rot="16200000">
            <a:off x="4285456" y="2851944"/>
            <a:ext cx="2481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>
                <a:latin typeface="Arial Unicode MS" pitchFamily="34" charset="-128"/>
              </a:rPr>
              <a:t>Beam Envelope</a:t>
            </a:r>
          </a:p>
        </p:txBody>
      </p:sp>
      <p:sp>
        <p:nvSpPr>
          <p:cNvPr id="444431" name="Rectangle 15"/>
          <p:cNvSpPr>
            <a:spLocks noChangeArrowheads="1"/>
          </p:cNvSpPr>
          <p:nvPr/>
        </p:nvSpPr>
        <p:spPr bwMode="auto">
          <a:xfrm>
            <a:off x="1490663" y="3767138"/>
            <a:ext cx="727075" cy="328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2" name="Rectangle 16"/>
          <p:cNvSpPr>
            <a:spLocks noChangeArrowheads="1"/>
          </p:cNvSpPr>
          <p:nvPr/>
        </p:nvSpPr>
        <p:spPr bwMode="auto">
          <a:xfrm>
            <a:off x="6507163" y="3813175"/>
            <a:ext cx="727075" cy="328613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4" name="Rectangle 18"/>
          <p:cNvSpPr>
            <a:spLocks noChangeArrowheads="1"/>
          </p:cNvSpPr>
          <p:nvPr/>
        </p:nvSpPr>
        <p:spPr bwMode="auto">
          <a:xfrm>
            <a:off x="122238" y="4398963"/>
            <a:ext cx="5621337" cy="328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5" name="Rectangle 19"/>
          <p:cNvSpPr>
            <a:spLocks noChangeArrowheads="1"/>
          </p:cNvSpPr>
          <p:nvPr/>
        </p:nvSpPr>
        <p:spPr bwMode="auto">
          <a:xfrm>
            <a:off x="119063" y="4818063"/>
            <a:ext cx="8178800" cy="11922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Rectangle 20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2E68B-B780-4B75-8B15-A3C1ACF347D8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661988" y="1052513"/>
            <a:ext cx="87360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after periodic solution assumed to be known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section prior to DTL needs to be set to exactly match this solution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seven available knobs: five quadrupoles, 2 bunchers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187450" y="563563"/>
            <a:ext cx="7508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4D4D4D"/>
                </a:solidFill>
                <a:latin typeface="Arial Unicode MS" pitchFamily="34" charset="-128"/>
              </a:rPr>
              <a:t>Matching to Periodic Solution with Space Charge</a:t>
            </a:r>
          </a:p>
        </p:txBody>
      </p:sp>
      <p:pic>
        <p:nvPicPr>
          <p:cNvPr id="447492" name="Picture 4" descr="U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05038"/>
            <a:ext cx="732631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0" y="5084763"/>
            <a:ext cx="9906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seven variables to minimize one value </a:t>
            </a:r>
            <a:r>
              <a:rPr lang="en-US" altLang="de-DE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 sum of mismatches in hor., ver. and long.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envelope equations + numerical recipies (Powell routine) can do the job (theoretically)</a:t>
            </a: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604838" y="1477963"/>
            <a:ext cx="7008812" cy="328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Rectangle 7"/>
          <p:cNvSpPr>
            <a:spLocks noChangeArrowheads="1"/>
          </p:cNvSpPr>
          <p:nvPr/>
        </p:nvSpPr>
        <p:spPr bwMode="auto">
          <a:xfrm>
            <a:off x="609600" y="1922463"/>
            <a:ext cx="5670550" cy="328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296FE-0044-45CA-A7B9-AA2BEDCE3FA1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692150" y="557213"/>
            <a:ext cx="8424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de-DE" altLang="de-DE" sz="1200" b="1">
                <a:solidFill>
                  <a:srgbClr val="4D4D4D"/>
                </a:solidFill>
                <a:latin typeface="Arial Unicode MS" pitchFamily="34" charset="-128"/>
              </a:rPr>
              <a:t>Theory: Proper Matching </a:t>
            </a:r>
            <a:r>
              <a:rPr lang="de-DE" altLang="de-DE" sz="1200" b="1">
                <a:solidFill>
                  <a:srgbClr val="4D4D4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 Minimized</a:t>
            </a:r>
            <a:r>
              <a:rPr lang="de-DE" altLang="de-DE" sz="1200" b="1">
                <a:solidFill>
                  <a:srgbClr val="4D4D4D"/>
                </a:solidFill>
                <a:latin typeface="Arial Unicode MS" pitchFamily="34" charset="-128"/>
              </a:rPr>
              <a:t> Emittance Growth</a:t>
            </a:r>
          </a:p>
        </p:txBody>
      </p:sp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57338"/>
            <a:ext cx="41417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1833563" y="1052513"/>
            <a:ext cx="1404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800" u="sng">
                <a:latin typeface="Arial Unicode MS" pitchFamily="34" charset="-128"/>
              </a:rPr>
              <a:t>Simulation</a:t>
            </a:r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4640263" y="1484313"/>
            <a:ext cx="4994275" cy="20494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u="sng">
                <a:latin typeface="Arial Unicode MS" pitchFamily="34" charset="-128"/>
              </a:rPr>
              <a:t>Mismatched Beams: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might give also 100% transmission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might deliver "nice" and narrow profiles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increase emittance strongly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de-DE" sz="1800">
                <a:latin typeface="Arial Unicode MS" pitchFamily="34" charset="-128"/>
              </a:rPr>
              <a:t> cannot be detected by operators today !</a:t>
            </a:r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299ED-698A-4628-B497-20F899C96369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pic>
        <p:nvPicPr>
          <p:cNvPr id="486403" name="Picture 3" descr="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1538" r="14156" b="6491"/>
          <a:stretch>
            <a:fillRect/>
          </a:stretch>
        </p:blipFill>
        <p:spPr bwMode="auto">
          <a:xfrm rot="5400000">
            <a:off x="2482850" y="-1649412"/>
            <a:ext cx="49403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2540000" y="812800"/>
            <a:ext cx="5605463" cy="103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6527800" y="5194300"/>
            <a:ext cx="3378200" cy="103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4843463" y="2684463"/>
            <a:ext cx="32258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1366838" y="2689225"/>
            <a:ext cx="3471862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08" name="Rectangle 8"/>
          <p:cNvSpPr>
            <a:spLocks noChangeArrowheads="1"/>
          </p:cNvSpPr>
          <p:nvPr/>
        </p:nvSpPr>
        <p:spPr bwMode="auto">
          <a:xfrm rot="-2700000">
            <a:off x="612775" y="2962275"/>
            <a:ext cx="877888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 rot="-8100000">
            <a:off x="506412" y="4819651"/>
            <a:ext cx="145732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 rot="-27000000">
            <a:off x="196850" y="3773488"/>
            <a:ext cx="1035050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 rot="-31500000">
            <a:off x="1724025" y="5418138"/>
            <a:ext cx="500063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2" name="Rectangle 12"/>
          <p:cNvSpPr>
            <a:spLocks noChangeArrowheads="1"/>
          </p:cNvSpPr>
          <p:nvPr/>
        </p:nvSpPr>
        <p:spPr bwMode="auto">
          <a:xfrm rot="-8100000">
            <a:off x="7940675" y="1790700"/>
            <a:ext cx="1714500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3" name="Rectangle 13"/>
          <p:cNvSpPr>
            <a:spLocks noChangeArrowheads="1"/>
          </p:cNvSpPr>
          <p:nvPr/>
        </p:nvSpPr>
        <p:spPr bwMode="auto">
          <a:xfrm rot="-21600000">
            <a:off x="8070850" y="2684463"/>
            <a:ext cx="1216025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4" name="Rectangle 14"/>
          <p:cNvSpPr>
            <a:spLocks noChangeArrowheads="1"/>
          </p:cNvSpPr>
          <p:nvPr/>
        </p:nvSpPr>
        <p:spPr bwMode="auto">
          <a:xfrm rot="-47700000">
            <a:off x="9074944" y="2540794"/>
            <a:ext cx="620712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6415" name="Text Box 15"/>
          <p:cNvSpPr txBox="1">
            <a:spLocks noChangeArrowheads="1"/>
          </p:cNvSpPr>
          <p:nvPr/>
        </p:nvSpPr>
        <p:spPr bwMode="auto">
          <a:xfrm>
            <a:off x="2801938" y="4041775"/>
            <a:ext cx="710406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DC-Betrieb (außer UN6MK1 und Steerer davor, sowie US4MK6), auch Quelle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niedrige Ströme, hohes Tastverhältnis, große Emittanzen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29FB-CDB5-42AA-8120-5A944B9EDACA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445461" name="Rectangle 21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506413" y="561975"/>
            <a:ext cx="8815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4D4D4D"/>
                </a:solidFill>
                <a:latin typeface="Arial Unicode MS" pitchFamily="34" charset="-128"/>
              </a:rPr>
              <a:t>Test of Analytical Model at Real DTL (Low Current)</a:t>
            </a:r>
          </a:p>
        </p:txBody>
      </p:sp>
      <p:pic>
        <p:nvPicPr>
          <p:cNvPr id="445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62025"/>
            <a:ext cx="77930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 rot="16200000">
            <a:off x="-617537" y="3538538"/>
            <a:ext cx="24812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Arial Unicode MS" pitchFamily="34" charset="-128"/>
              </a:rPr>
              <a:t>Beam Envelope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4022725" y="3990975"/>
            <a:ext cx="4827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Arial Unicode MS" pitchFamily="34" charset="-128"/>
              </a:rPr>
              <a:t>Measured DTL transmission = 92%</a:t>
            </a:r>
          </a:p>
        </p:txBody>
      </p:sp>
      <p:pic>
        <p:nvPicPr>
          <p:cNvPr id="445446" name="Picture 6" descr="MAZ8K5X_mo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403475"/>
            <a:ext cx="1092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7" name="Picture 7" descr="MAZ8K5Y_mo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2403475"/>
            <a:ext cx="1092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2055813" y="1379538"/>
            <a:ext cx="0" cy="43973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9" name="Oval 9"/>
          <p:cNvSpPr>
            <a:spLocks noChangeAspect="1" noChangeArrowheads="1"/>
          </p:cNvSpPr>
          <p:nvPr/>
        </p:nvSpPr>
        <p:spPr bwMode="auto">
          <a:xfrm>
            <a:off x="1993900" y="3846513"/>
            <a:ext cx="115888" cy="107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Oval 10"/>
          <p:cNvSpPr>
            <a:spLocks noChangeAspect="1" noChangeArrowheads="1"/>
          </p:cNvSpPr>
          <p:nvPr/>
        </p:nvSpPr>
        <p:spPr bwMode="auto">
          <a:xfrm>
            <a:off x="1995488" y="4683125"/>
            <a:ext cx="115887" cy="107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1" name="Oval 11"/>
          <p:cNvSpPr>
            <a:spLocks noChangeAspect="1" noChangeArrowheads="1"/>
          </p:cNvSpPr>
          <p:nvPr/>
        </p:nvSpPr>
        <p:spPr bwMode="auto">
          <a:xfrm>
            <a:off x="1998663" y="1173163"/>
            <a:ext cx="117475" cy="107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486400" y="286226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de-DE">
                <a:solidFill>
                  <a:schemeClr val="accent2"/>
                </a:solidFill>
                <a:latin typeface="Arial Unicode MS" pitchFamily="34" charset="-128"/>
              </a:rPr>
              <a:t>ε</a:t>
            </a:r>
            <a:r>
              <a:rPr lang="de-DE" altLang="de-DE" sz="2000" baseline="-25000">
                <a:solidFill>
                  <a:schemeClr val="accent2"/>
                </a:solidFill>
                <a:latin typeface="Arial Unicode MS" pitchFamily="34" charset="-128"/>
              </a:rPr>
              <a:t>y</a:t>
            </a:r>
            <a:r>
              <a:rPr lang="de-DE" altLang="de-DE" sz="2000">
                <a:solidFill>
                  <a:schemeClr val="accent2"/>
                </a:solidFill>
                <a:latin typeface="Arial Unicode MS" pitchFamily="34" charset="-128"/>
              </a:rPr>
              <a:t> =  19 </a:t>
            </a:r>
            <a:r>
              <a:rPr lang="el-GR" altLang="de-DE" sz="2000">
                <a:solidFill>
                  <a:schemeClr val="accent2"/>
                </a:solidFill>
                <a:latin typeface="Arial Unicode MS" pitchFamily="34" charset="-128"/>
              </a:rPr>
              <a:t>μ</a:t>
            </a:r>
            <a:r>
              <a:rPr lang="de-DE" altLang="de-DE" sz="2000">
                <a:solidFill>
                  <a:schemeClr val="accent2"/>
                </a:solidFill>
                <a:latin typeface="Arial Unicode MS" pitchFamily="34" charset="-128"/>
              </a:rPr>
              <a:t>m</a:t>
            </a:r>
            <a:endParaRPr lang="el-GR" altLang="de-DE" sz="2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45454" name="Text Box 14"/>
          <p:cNvSpPr txBox="1">
            <a:spLocks noChangeArrowheads="1"/>
          </p:cNvSpPr>
          <p:nvPr/>
        </p:nvSpPr>
        <p:spPr bwMode="auto">
          <a:xfrm>
            <a:off x="5470525" y="245110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de-DE">
                <a:solidFill>
                  <a:srgbClr val="FF0000"/>
                </a:solidFill>
                <a:latin typeface="Arial Unicode MS" pitchFamily="34" charset="-128"/>
              </a:rPr>
              <a:t>ε</a:t>
            </a:r>
            <a:r>
              <a:rPr lang="de-DE" altLang="de-DE" sz="2000" baseline="-25000">
                <a:solidFill>
                  <a:srgbClr val="FF0000"/>
                </a:solidFill>
                <a:latin typeface="Arial Unicode MS" pitchFamily="34" charset="-128"/>
              </a:rPr>
              <a:t>x</a:t>
            </a:r>
            <a:r>
              <a:rPr lang="de-DE" altLang="de-DE" sz="2000">
                <a:solidFill>
                  <a:srgbClr val="FF0000"/>
                </a:solidFill>
                <a:latin typeface="Arial Unicode MS" pitchFamily="34" charset="-128"/>
              </a:rPr>
              <a:t> =  13 </a:t>
            </a:r>
            <a:r>
              <a:rPr lang="el-GR" altLang="de-DE" sz="2000">
                <a:solidFill>
                  <a:srgbClr val="FF0000"/>
                </a:solidFill>
                <a:latin typeface="Arial Unicode MS" pitchFamily="34" charset="-128"/>
              </a:rPr>
              <a:t>μ</a:t>
            </a:r>
            <a:r>
              <a:rPr lang="de-DE" altLang="de-DE" sz="2000">
                <a:solidFill>
                  <a:srgbClr val="FF0000"/>
                </a:solidFill>
                <a:latin typeface="Arial Unicode MS" pitchFamily="34" charset="-128"/>
              </a:rPr>
              <a:t>m</a:t>
            </a:r>
            <a:endParaRPr lang="el-GR" altLang="de-DE" sz="20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445455" name="Line 15"/>
          <p:cNvSpPr>
            <a:spLocks noChangeShapeType="1"/>
          </p:cNvSpPr>
          <p:nvPr/>
        </p:nvSpPr>
        <p:spPr bwMode="auto">
          <a:xfrm flipH="1" flipV="1">
            <a:off x="2122488" y="1335088"/>
            <a:ext cx="644525" cy="652462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6" name="Text Box 16"/>
          <p:cNvSpPr txBox="1">
            <a:spLocks noChangeArrowheads="1"/>
          </p:cNvSpPr>
          <p:nvPr/>
        </p:nvSpPr>
        <p:spPr bwMode="auto">
          <a:xfrm>
            <a:off x="3636963" y="3454400"/>
            <a:ext cx="132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solidFill>
                  <a:schemeClr val="accent2"/>
                </a:solidFill>
                <a:latin typeface="Arial Unicode MS" pitchFamily="34" charset="-128"/>
              </a:rPr>
              <a:t>vertical</a:t>
            </a:r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2139950" y="3444875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000">
                <a:solidFill>
                  <a:srgbClr val="FF0000"/>
                </a:solidFill>
                <a:latin typeface="Arial Unicode MS" pitchFamily="34" charset="-128"/>
              </a:rPr>
              <a:t>horizontal</a:t>
            </a:r>
          </a:p>
        </p:txBody>
      </p:sp>
      <p:sp>
        <p:nvSpPr>
          <p:cNvPr id="445458" name="Rectangle 18"/>
          <p:cNvSpPr>
            <a:spLocks noChangeArrowheads="1"/>
          </p:cNvSpPr>
          <p:nvPr/>
        </p:nvSpPr>
        <p:spPr bwMode="auto">
          <a:xfrm>
            <a:off x="4343400" y="4021138"/>
            <a:ext cx="4179888" cy="328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Rectangle 20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B3203-1334-46B8-AC15-A27998E3053D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446479" name="Rectangle 1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464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62025"/>
            <a:ext cx="77930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67" name="Text Box 3"/>
          <p:cNvSpPr txBox="1">
            <a:spLocks noChangeArrowheads="1"/>
          </p:cNvSpPr>
          <p:nvPr/>
        </p:nvSpPr>
        <p:spPr bwMode="auto">
          <a:xfrm rot="16200000">
            <a:off x="-617537" y="3538538"/>
            <a:ext cx="24812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Arial Unicode MS" pitchFamily="34" charset="-128"/>
              </a:rPr>
              <a:t>Beam Envelope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4464050" y="4762500"/>
            <a:ext cx="155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000">
                <a:solidFill>
                  <a:srgbClr val="FF0000"/>
                </a:solidFill>
                <a:latin typeface="Arial Unicode MS" pitchFamily="34" charset="-128"/>
              </a:rPr>
              <a:t>horizontal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2646363" y="4773613"/>
            <a:ext cx="155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solidFill>
                  <a:schemeClr val="accent2"/>
                </a:solidFill>
                <a:latin typeface="Arial Unicode MS" pitchFamily="34" charset="-128"/>
              </a:rPr>
              <a:t>vertical</a:t>
            </a: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2998788" y="1843088"/>
            <a:ext cx="5360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solidFill>
                  <a:srgbClr val="336600"/>
                </a:solidFill>
                <a:latin typeface="Arial Unicode MS" pitchFamily="34" charset="-128"/>
              </a:rPr>
              <a:t>use these 5 quads to match to the periodic solution of the DTL section</a:t>
            </a:r>
          </a:p>
        </p:txBody>
      </p:sp>
      <p:sp>
        <p:nvSpPr>
          <p:cNvPr id="446471" name="Line 7"/>
          <p:cNvSpPr>
            <a:spLocks noChangeShapeType="1"/>
          </p:cNvSpPr>
          <p:nvPr/>
        </p:nvSpPr>
        <p:spPr bwMode="auto">
          <a:xfrm flipH="1" flipV="1">
            <a:off x="1446213" y="1058863"/>
            <a:ext cx="2076450" cy="85725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2" name="Line 8"/>
          <p:cNvSpPr>
            <a:spLocks noChangeShapeType="1"/>
          </p:cNvSpPr>
          <p:nvPr/>
        </p:nvSpPr>
        <p:spPr bwMode="auto">
          <a:xfrm flipH="1" flipV="1">
            <a:off x="1571625" y="1349375"/>
            <a:ext cx="1951038" cy="581025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 flipH="1" flipV="1">
            <a:off x="3067050" y="1190625"/>
            <a:ext cx="455613" cy="754063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H="1" flipV="1">
            <a:off x="3192463" y="1277938"/>
            <a:ext cx="344487" cy="681037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H="1" flipV="1">
            <a:off x="3302000" y="1089025"/>
            <a:ext cx="234950" cy="86995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3067050" y="3379788"/>
            <a:ext cx="4851400" cy="4286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Arial Unicode MS" pitchFamily="34" charset="-128"/>
              </a:rPr>
              <a:t>Measured DTL transmission = 99%</a:t>
            </a:r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06413" y="561975"/>
            <a:ext cx="8815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4D4D4D"/>
                </a:solidFill>
                <a:latin typeface="Arial Unicode MS" pitchFamily="34" charset="-128"/>
              </a:rPr>
              <a:t>2004: Test of Analytical Model at Real DTL (Low Current)</a:t>
            </a:r>
          </a:p>
        </p:txBody>
      </p:sp>
      <p:sp>
        <p:nvSpPr>
          <p:cNvPr id="446478" name="Rectangle 14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74DD0-3B35-4E5E-97E6-9C11FC88E1CC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448529" name="Rectangle 17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1187450" y="561975"/>
            <a:ext cx="750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4D4D4D"/>
                </a:solidFill>
                <a:latin typeface="Arial Unicode MS" pitchFamily="34" charset="-128"/>
              </a:rPr>
              <a:t>Experimental Investigation of Matching</a:t>
            </a:r>
          </a:p>
        </p:txBody>
      </p:sp>
      <p:grpSp>
        <p:nvGrpSpPr>
          <p:cNvPr id="448527" name="Group 15"/>
          <p:cNvGrpSpPr>
            <a:grpSpLocks/>
          </p:cNvGrpSpPr>
          <p:nvPr/>
        </p:nvGrpSpPr>
        <p:grpSpPr bwMode="auto">
          <a:xfrm>
            <a:off x="0" y="1593850"/>
            <a:ext cx="8369300" cy="4900613"/>
            <a:chOff x="0" y="529"/>
            <a:chExt cx="5923" cy="3562"/>
          </a:xfrm>
        </p:grpSpPr>
        <p:pic>
          <p:nvPicPr>
            <p:cNvPr id="4485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" t="4082" r="3102" b="5635"/>
            <a:stretch>
              <a:fillRect/>
            </a:stretch>
          </p:blipFill>
          <p:spPr bwMode="auto">
            <a:xfrm>
              <a:off x="0" y="529"/>
              <a:ext cx="5923" cy="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8525" name="Line 13"/>
            <p:cNvSpPr>
              <a:spLocks noChangeShapeType="1"/>
            </p:cNvSpPr>
            <p:nvPr/>
          </p:nvSpPr>
          <p:spPr bwMode="auto">
            <a:xfrm>
              <a:off x="3104" y="2879"/>
              <a:ext cx="0" cy="3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48526" name="Group 14"/>
          <p:cNvGrpSpPr>
            <a:grpSpLocks/>
          </p:cNvGrpSpPr>
          <p:nvPr/>
        </p:nvGrpSpPr>
        <p:grpSpPr bwMode="auto">
          <a:xfrm>
            <a:off x="5976938" y="842963"/>
            <a:ext cx="3929062" cy="2508250"/>
            <a:chOff x="232" y="778"/>
            <a:chExt cx="1905" cy="1201"/>
          </a:xfrm>
        </p:grpSpPr>
        <p:pic>
          <p:nvPicPr>
            <p:cNvPr id="4485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8"/>
            <a:stretch>
              <a:fillRect/>
            </a:stretch>
          </p:blipFill>
          <p:spPr bwMode="auto">
            <a:xfrm>
              <a:off x="457" y="778"/>
              <a:ext cx="1680" cy="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8522" name="Text Box 10"/>
            <p:cNvSpPr txBox="1">
              <a:spLocks noChangeArrowheads="1"/>
            </p:cNvSpPr>
            <p:nvPr/>
          </p:nvSpPr>
          <p:spPr bwMode="auto">
            <a:xfrm rot="16200000">
              <a:off x="-116" y="1281"/>
              <a:ext cx="81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000" b="1">
                  <a:latin typeface="Arial Unicode MS" pitchFamily="34" charset="-128"/>
                </a:rPr>
                <a:t>Mismatch [a.u]</a:t>
              </a:r>
            </a:p>
          </p:txBody>
        </p:sp>
      </p:grp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744538" y="0"/>
            <a:ext cx="842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686348" y="2626634"/>
            <a:ext cx="0" cy="14175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680748" y="3893750"/>
            <a:ext cx="0" cy="88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5816F-AFC4-4FE4-A00E-2DE5565D7198}" type="slidenum">
              <a:rPr lang="en-US" altLang="de-DE"/>
              <a:pPr/>
              <a:t>33</a:t>
            </a:fld>
            <a:endParaRPr lang="en-US" altLang="de-DE"/>
          </a:p>
        </p:txBody>
      </p:sp>
      <p:grpSp>
        <p:nvGrpSpPr>
          <p:cNvPr id="439309" name="Group 13"/>
          <p:cNvGrpSpPr>
            <a:grpSpLocks/>
          </p:cNvGrpSpPr>
          <p:nvPr/>
        </p:nvGrpSpPr>
        <p:grpSpPr bwMode="auto">
          <a:xfrm>
            <a:off x="0" y="1098550"/>
            <a:ext cx="9906000" cy="1697038"/>
            <a:chOff x="0" y="1254"/>
            <a:chExt cx="6567" cy="1129"/>
          </a:xfrm>
        </p:grpSpPr>
        <p:pic>
          <p:nvPicPr>
            <p:cNvPr id="439307" name="Picture 11" descr="U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4" t="2888" r="61096" b="7220"/>
            <a:stretch>
              <a:fillRect/>
            </a:stretch>
          </p:blipFill>
          <p:spPr bwMode="auto">
            <a:xfrm rot="5400000">
              <a:off x="2436" y="-1182"/>
              <a:ext cx="1104" cy="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308" name="Picture 12" descr="U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2" t="82491" r="26404" b="8574"/>
            <a:stretch>
              <a:fillRect/>
            </a:stretch>
          </p:blipFill>
          <p:spPr bwMode="auto">
            <a:xfrm rot="5400000">
              <a:off x="5763" y="1579"/>
              <a:ext cx="1014" cy="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366713" y="1952625"/>
            <a:ext cx="198755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662863" y="1952625"/>
            <a:ext cx="1728787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3806825" y="1952625"/>
            <a:ext cx="2030413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7202488" y="1952625"/>
            <a:ext cx="454025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2" name="Rectangle 16"/>
          <p:cNvSpPr>
            <a:spLocks noChangeArrowheads="1"/>
          </p:cNvSpPr>
          <p:nvPr/>
        </p:nvSpPr>
        <p:spPr bwMode="auto">
          <a:xfrm>
            <a:off x="9398000" y="1952625"/>
            <a:ext cx="508000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5835650" y="1952625"/>
            <a:ext cx="1357313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2349500" y="1952625"/>
            <a:ext cx="1447800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5" name="Rectangle 19"/>
          <p:cNvSpPr>
            <a:spLocks noChangeArrowheads="1"/>
          </p:cNvSpPr>
          <p:nvPr/>
        </p:nvSpPr>
        <p:spPr bwMode="auto">
          <a:xfrm>
            <a:off x="0" y="1952625"/>
            <a:ext cx="349250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0" y="2855913"/>
            <a:ext cx="9906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i.d.R</a:t>
            </a:r>
            <a:r>
              <a:rPr lang="en-GB" altLang="de-DE" dirty="0"/>
              <a:t>. </a:t>
            </a:r>
            <a:r>
              <a:rPr lang="en-GB" altLang="de-DE" dirty="0" err="1"/>
              <a:t>Mehrstrahlbetrieb</a:t>
            </a:r>
            <a:r>
              <a:rPr lang="en-GB" altLang="de-DE" dirty="0"/>
              <a:t> </a:t>
            </a:r>
            <a:r>
              <a:rPr lang="en-GB" altLang="de-DE" dirty="0" err="1"/>
              <a:t>Betrieb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Magnete</a:t>
            </a:r>
            <a:r>
              <a:rPr lang="en-GB" altLang="de-DE" dirty="0"/>
              <a:t> in den </a:t>
            </a:r>
            <a:r>
              <a:rPr lang="en-GB" altLang="de-DE" dirty="0" err="1"/>
              <a:t>Zwischentankbereichen</a:t>
            </a:r>
            <a:r>
              <a:rPr lang="en-GB" altLang="de-DE" dirty="0"/>
              <a:t> (Quad., </a:t>
            </a:r>
            <a:r>
              <a:rPr lang="en-GB" altLang="de-DE" dirty="0" err="1"/>
              <a:t>Steerer</a:t>
            </a:r>
            <a:r>
              <a:rPr lang="en-GB" altLang="de-DE" dirty="0"/>
              <a:t>) </a:t>
            </a:r>
            <a:r>
              <a:rPr lang="en-GB" altLang="de-DE" dirty="0" err="1"/>
              <a:t>umtastbar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Quadrupolmagnete</a:t>
            </a:r>
            <a:r>
              <a:rPr lang="en-GB" altLang="de-DE" dirty="0"/>
              <a:t> in den Tanks DC ("MAZ-</a:t>
            </a:r>
            <a:r>
              <a:rPr lang="en-GB" altLang="de-DE" dirty="0" err="1"/>
              <a:t>Magnete</a:t>
            </a:r>
            <a:r>
              <a:rPr lang="en-GB" altLang="de-DE" dirty="0"/>
              <a:t>")</a:t>
            </a:r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Phasen</a:t>
            </a:r>
            <a:r>
              <a:rPr lang="en-GB" altLang="de-DE" dirty="0"/>
              <a:t> </a:t>
            </a:r>
            <a:r>
              <a:rPr lang="en-GB" altLang="de-DE" dirty="0" err="1"/>
              <a:t>zwischen</a:t>
            </a:r>
            <a:r>
              <a:rPr lang="en-GB" altLang="de-DE" dirty="0"/>
              <a:t> Alvarez-Tanks </a:t>
            </a:r>
            <a:r>
              <a:rPr lang="en-GB" altLang="de-DE" dirty="0" smtClean="0"/>
              <a:t>fix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/>
              <a:t>Mischbetrieb</a:t>
            </a:r>
            <a:r>
              <a:rPr lang="en-GB" altLang="de-DE" dirty="0"/>
              <a:t>, </a:t>
            </a:r>
            <a:r>
              <a:rPr lang="en-GB" altLang="de-DE" dirty="0" err="1"/>
              <a:t>unterschiedliche</a:t>
            </a:r>
            <a:r>
              <a:rPr lang="en-GB" altLang="de-DE" dirty="0"/>
              <a:t> A/q </a:t>
            </a:r>
            <a:r>
              <a:rPr lang="en-GB" altLang="de-DE" dirty="0" err="1"/>
              <a:t>müssen</a:t>
            </a:r>
            <a:r>
              <a:rPr lang="en-GB" altLang="de-DE" dirty="0"/>
              <a:t> auf </a:t>
            </a:r>
            <a:r>
              <a:rPr lang="en-GB" altLang="de-DE" dirty="0" err="1"/>
              <a:t>unterschiedliche</a:t>
            </a:r>
            <a:r>
              <a:rPr lang="en-GB" altLang="de-DE" dirty="0"/>
              <a:t> End-</a:t>
            </a:r>
            <a:r>
              <a:rPr lang="en-GB" altLang="de-DE" dirty="0" err="1"/>
              <a:t>Energien</a:t>
            </a:r>
            <a:r>
              <a:rPr lang="en-GB" altLang="de-DE" dirty="0"/>
              <a:t> </a:t>
            </a:r>
            <a:r>
              <a:rPr lang="en-GB" altLang="de-DE" dirty="0" err="1"/>
              <a:t>beschleunigt</a:t>
            </a:r>
            <a:r>
              <a:rPr lang="en-GB" altLang="de-DE" dirty="0"/>
              <a:t> und </a:t>
            </a:r>
            <a:r>
              <a:rPr lang="en-GB" altLang="de-DE" dirty="0" err="1"/>
              <a:t>transportiert</a:t>
            </a:r>
            <a:r>
              <a:rPr lang="en-GB" altLang="de-DE" dirty="0"/>
              <a:t> </a:t>
            </a:r>
            <a:r>
              <a:rPr lang="en-GB" altLang="de-DE" dirty="0" err="1"/>
              <a:t>werden</a:t>
            </a:r>
            <a:endParaRPr lang="en-GB" altLang="de-DE" dirty="0"/>
          </a:p>
          <a:p>
            <a:pPr algn="l">
              <a:buFontTx/>
              <a:buChar char="•"/>
            </a:pPr>
            <a:r>
              <a:rPr lang="en-GB" altLang="de-DE" dirty="0"/>
              <a:t>'</a:t>
            </a:r>
            <a:r>
              <a:rPr lang="en-GB" altLang="de-DE" dirty="0" err="1"/>
              <a:t>gutmütige</a:t>
            </a:r>
            <a:r>
              <a:rPr lang="en-GB" altLang="de-DE" dirty="0"/>
              <a:t>' </a:t>
            </a:r>
            <a:r>
              <a:rPr lang="en-GB" altLang="de-DE" dirty="0" err="1" smtClean="0"/>
              <a:t>Struktur</a:t>
            </a:r>
            <a:endParaRPr lang="en-GB" altLang="de-DE" dirty="0" smtClean="0"/>
          </a:p>
          <a:p>
            <a:pPr algn="l"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smtClean="0">
                <a:solidFill>
                  <a:srgbClr val="FF0000"/>
                </a:solidFill>
              </a:rPr>
              <a:t>in </a:t>
            </a:r>
            <a:r>
              <a:rPr lang="en-GB" altLang="de-DE" dirty="0" err="1" smtClean="0">
                <a:solidFill>
                  <a:srgbClr val="FF0000"/>
                </a:solidFill>
              </a:rPr>
              <a:t>Vorbereitung</a:t>
            </a:r>
            <a:r>
              <a:rPr lang="en-GB" altLang="de-DE" dirty="0" smtClean="0">
                <a:solidFill>
                  <a:srgbClr val="FF0000"/>
                </a:solidFill>
              </a:rPr>
              <a:t>: </a:t>
            </a:r>
            <a:r>
              <a:rPr lang="en-GB" altLang="de-DE" dirty="0" err="1" smtClean="0">
                <a:solidFill>
                  <a:srgbClr val="FF0000"/>
                </a:solidFill>
              </a:rPr>
              <a:t>Neuer</a:t>
            </a:r>
            <a:r>
              <a:rPr lang="en-GB" altLang="de-DE" dirty="0" smtClean="0">
                <a:solidFill>
                  <a:srgbClr val="FF0000"/>
                </a:solidFill>
              </a:rPr>
              <a:t> </a:t>
            </a:r>
            <a:r>
              <a:rPr lang="en-GB" altLang="de-DE" dirty="0" err="1" smtClean="0">
                <a:solidFill>
                  <a:srgbClr val="FF0000"/>
                </a:solidFill>
              </a:rPr>
              <a:t>Poststripper</a:t>
            </a:r>
            <a:r>
              <a:rPr lang="en-GB" altLang="de-DE" dirty="0" smtClean="0">
                <a:solidFill>
                  <a:srgbClr val="FF0000"/>
                </a:solidFill>
              </a:rPr>
              <a:t>, Alvarez </a:t>
            </a:r>
            <a:r>
              <a:rPr lang="en-GB" altLang="de-DE" dirty="0" err="1" smtClean="0">
                <a:solidFill>
                  <a:srgbClr val="FF0000"/>
                </a:solidFill>
              </a:rPr>
              <a:t>oder</a:t>
            </a:r>
            <a:r>
              <a:rPr lang="en-GB" altLang="de-DE" dirty="0" smtClean="0">
                <a:solidFill>
                  <a:srgbClr val="FF0000"/>
                </a:solidFill>
              </a:rPr>
              <a:t> IH, </a:t>
            </a:r>
            <a:r>
              <a:rPr lang="en-GB" altLang="de-DE" dirty="0" err="1" smtClean="0">
                <a:solidFill>
                  <a:srgbClr val="FF0000"/>
                </a:solidFill>
              </a:rPr>
              <a:t>Orientierung</a:t>
            </a:r>
            <a:r>
              <a:rPr lang="en-GB" altLang="de-DE" dirty="0" smtClean="0">
                <a:solidFill>
                  <a:srgbClr val="FF0000"/>
                </a:solidFill>
              </a:rPr>
              <a:t> an FAIR, </a:t>
            </a:r>
            <a:r>
              <a:rPr lang="en-GB" altLang="de-DE" dirty="0" err="1" smtClean="0">
                <a:solidFill>
                  <a:srgbClr val="FF0000"/>
                </a:solidFill>
              </a:rPr>
              <a:t>Zeitrahmen</a:t>
            </a:r>
            <a:r>
              <a:rPr lang="en-GB" altLang="de-DE" dirty="0" smtClean="0">
                <a:solidFill>
                  <a:srgbClr val="FF0000"/>
                </a:solidFill>
              </a:rPr>
              <a:t> ~10 </a:t>
            </a:r>
            <a:r>
              <a:rPr lang="en-GB" altLang="de-DE" dirty="0" err="1" smtClean="0">
                <a:solidFill>
                  <a:srgbClr val="FF0000"/>
                </a:solidFill>
              </a:rPr>
              <a:t>Jahre</a:t>
            </a:r>
            <a:r>
              <a:rPr lang="en-GB" altLang="de-DE" dirty="0" smtClean="0">
                <a:solidFill>
                  <a:srgbClr val="FF0000"/>
                </a:solidFill>
              </a:rPr>
              <a:t> (ab </a:t>
            </a:r>
            <a:r>
              <a:rPr lang="en-GB" altLang="de-DE" dirty="0" err="1" smtClean="0">
                <a:solidFill>
                  <a:srgbClr val="FF0000"/>
                </a:solidFill>
              </a:rPr>
              <a:t>Beschluss</a:t>
            </a:r>
            <a:r>
              <a:rPr lang="en-GB" altLang="de-DE" dirty="0" smtClean="0">
                <a:solidFill>
                  <a:srgbClr val="FF0000"/>
                </a:solidFill>
              </a:rPr>
              <a:t>!)</a:t>
            </a:r>
            <a:endParaRPr lang="en-GB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8A3950-3B6B-40FF-97B4-A1FE00B503DC}" type="slidenum">
              <a:rPr lang="en-US" altLang="de-DE"/>
              <a:pPr/>
              <a:t>34</a:t>
            </a:fld>
            <a:endParaRPr lang="en-US" altLang="de-DE"/>
          </a:p>
        </p:txBody>
      </p:sp>
      <p:pic>
        <p:nvPicPr>
          <p:cNvPr id="49768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17242"/>
          <a:stretch>
            <a:fillRect/>
          </a:stretch>
        </p:blipFill>
        <p:spPr bwMode="auto">
          <a:xfrm>
            <a:off x="0" y="842963"/>
            <a:ext cx="60483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7669" name="Rectangle 5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497680" name="Rectangle 16"/>
          <p:cNvSpPr>
            <a:spLocks noChangeArrowheads="1"/>
          </p:cNvSpPr>
          <p:nvPr/>
        </p:nvSpPr>
        <p:spPr bwMode="auto">
          <a:xfrm>
            <a:off x="114300" y="4716463"/>
            <a:ext cx="5468938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7681" name="Rectangle 17"/>
          <p:cNvSpPr>
            <a:spLocks noChangeArrowheads="1"/>
          </p:cNvSpPr>
          <p:nvPr/>
        </p:nvSpPr>
        <p:spPr bwMode="auto">
          <a:xfrm>
            <a:off x="109538" y="6202363"/>
            <a:ext cx="5468937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7682" name="Rectangle 18"/>
          <p:cNvSpPr>
            <a:spLocks noChangeArrowheads="1"/>
          </p:cNvSpPr>
          <p:nvPr/>
        </p:nvSpPr>
        <p:spPr bwMode="auto">
          <a:xfrm>
            <a:off x="727075" y="1477963"/>
            <a:ext cx="4648200" cy="862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7685" name="Text Box 21"/>
          <p:cNvSpPr txBox="1">
            <a:spLocks noChangeArrowheads="1"/>
          </p:cNvSpPr>
          <p:nvPr/>
        </p:nvSpPr>
        <p:spPr bwMode="auto">
          <a:xfrm>
            <a:off x="6088063" y="841375"/>
            <a:ext cx="38179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'Gutmütige Struktur':</a:t>
            </a:r>
          </a:p>
          <a:p>
            <a:pPr algn="l"/>
            <a:r>
              <a:rPr lang="en-GB" altLang="de-DE"/>
              <a:t>Große Akzeptanz-Breite</a:t>
            </a:r>
          </a:p>
          <a:p>
            <a:pPr algn="l"/>
            <a:endParaRPr lang="en-GB" altLang="de-DE"/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238</a:t>
            </a:r>
            <a:r>
              <a:rPr lang="en-GB" altLang="de-DE"/>
              <a:t>U</a:t>
            </a:r>
            <a:r>
              <a:rPr lang="en-GB" altLang="de-DE" baseline="30000"/>
              <a:t>28+</a:t>
            </a:r>
            <a:r>
              <a:rPr lang="en-GB" altLang="de-DE"/>
              <a:t>: A/q=8,5</a:t>
            </a:r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50</a:t>
            </a:r>
            <a:r>
              <a:rPr lang="en-GB" altLang="de-DE"/>
              <a:t>Ti</a:t>
            </a:r>
            <a:r>
              <a:rPr lang="en-GB" altLang="de-DE" baseline="30000"/>
              <a:t>12+</a:t>
            </a:r>
            <a:r>
              <a:rPr lang="en-GB" altLang="de-DE"/>
              <a:t>: A/q=4,2 </a:t>
            </a:r>
          </a:p>
          <a:p>
            <a:pPr algn="l">
              <a:buFontTx/>
              <a:buChar char="•"/>
            </a:pPr>
            <a:r>
              <a:rPr lang="en-GB" altLang="de-DE"/>
              <a:t> MAZ?</a:t>
            </a:r>
          </a:p>
          <a:p>
            <a:pPr algn="l"/>
            <a:endParaRPr lang="en-GB" altLang="de-DE"/>
          </a:p>
          <a:p>
            <a:pPr algn="l"/>
            <a:r>
              <a:rPr lang="en-GB" altLang="de-DE">
                <a:sym typeface="Symbol" pitchFamily="18" charset="2"/>
              </a:rPr>
              <a:t> Akzeptanzen der Alvarez-Tanks betrachten</a:t>
            </a:r>
          </a:p>
          <a:p>
            <a:pPr algn="l"/>
            <a:endParaRPr lang="en-GB" altLang="de-DE">
              <a:sym typeface="Symbol" pitchFamily="18" charset="2"/>
            </a:endParaRPr>
          </a:p>
          <a:p>
            <a:pPr algn="l"/>
            <a:r>
              <a:rPr lang="en-GB" altLang="de-DE">
                <a:sym typeface="Symbol" pitchFamily="18" charset="2"/>
              </a:rPr>
              <a:t>N-Akz &gt; 10 ist gut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9EA49-00E3-46B7-A7DC-F5D88F41AD26}" type="slidenum">
              <a:rPr lang="en-US" altLang="de-DE"/>
              <a:pPr/>
              <a:t>35</a:t>
            </a:fld>
            <a:endParaRPr lang="en-US" altLang="de-DE"/>
          </a:p>
        </p:txBody>
      </p:sp>
      <p:pic>
        <p:nvPicPr>
          <p:cNvPr id="4986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b="17514"/>
          <a:stretch>
            <a:fillRect/>
          </a:stretch>
        </p:blipFill>
        <p:spPr bwMode="auto">
          <a:xfrm>
            <a:off x="0" y="841375"/>
            <a:ext cx="60039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73025" y="4716463"/>
            <a:ext cx="5468938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68263" y="6202363"/>
            <a:ext cx="5468937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2346325" y="1538288"/>
            <a:ext cx="709613" cy="4460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8697" name="Text Box 9"/>
          <p:cNvSpPr txBox="1">
            <a:spLocks noChangeArrowheads="1"/>
          </p:cNvSpPr>
          <p:nvPr/>
        </p:nvSpPr>
        <p:spPr bwMode="auto">
          <a:xfrm>
            <a:off x="6088063" y="841375"/>
            <a:ext cx="38179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'Gutmütige Struktur':</a:t>
            </a:r>
          </a:p>
          <a:p>
            <a:pPr algn="l"/>
            <a:r>
              <a:rPr lang="en-GB" altLang="de-DE"/>
              <a:t>Große Akzeptanz-Breite</a:t>
            </a:r>
          </a:p>
          <a:p>
            <a:pPr algn="l"/>
            <a:endParaRPr lang="en-GB" altLang="de-DE"/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238</a:t>
            </a:r>
            <a:r>
              <a:rPr lang="en-GB" altLang="de-DE"/>
              <a:t>U</a:t>
            </a:r>
            <a:r>
              <a:rPr lang="en-GB" altLang="de-DE" baseline="30000"/>
              <a:t>28+</a:t>
            </a:r>
            <a:r>
              <a:rPr lang="en-GB" altLang="de-DE"/>
              <a:t>: A/q=8,5</a:t>
            </a:r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50</a:t>
            </a:r>
            <a:r>
              <a:rPr lang="en-GB" altLang="de-DE"/>
              <a:t>Ti</a:t>
            </a:r>
            <a:r>
              <a:rPr lang="en-GB" altLang="de-DE" baseline="30000"/>
              <a:t>12+</a:t>
            </a:r>
            <a:r>
              <a:rPr lang="en-GB" altLang="de-DE"/>
              <a:t>: A/q=4,2 </a:t>
            </a:r>
          </a:p>
          <a:p>
            <a:pPr algn="l">
              <a:buFontTx/>
              <a:buChar char="•"/>
            </a:pPr>
            <a:r>
              <a:rPr lang="en-GB" altLang="de-DE"/>
              <a:t> MAZ?</a:t>
            </a:r>
          </a:p>
          <a:p>
            <a:pPr algn="l"/>
            <a:endParaRPr lang="en-GB" altLang="de-DE"/>
          </a:p>
          <a:p>
            <a:pPr algn="l"/>
            <a:r>
              <a:rPr lang="en-GB" altLang="de-DE">
                <a:sym typeface="Symbol" pitchFamily="18" charset="2"/>
              </a:rPr>
              <a:t> Akzeptanzen der Alvarez-Tanks betrachten</a:t>
            </a:r>
          </a:p>
          <a:p>
            <a:pPr algn="l"/>
            <a:endParaRPr lang="en-GB" altLang="de-DE">
              <a:sym typeface="Symbol" pitchFamily="18" charset="2"/>
            </a:endParaRPr>
          </a:p>
          <a:p>
            <a:pPr algn="l"/>
            <a:r>
              <a:rPr lang="en-GB" altLang="de-DE">
                <a:sym typeface="Symbol" pitchFamily="18" charset="2"/>
              </a:rPr>
              <a:t>N-Akz &gt; 10 ist gut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FA399F-7F65-4DBE-9FCC-9CFA204143B4}" type="slidenum">
              <a:rPr lang="en-US" altLang="de-DE"/>
              <a:pPr/>
              <a:t>36</a:t>
            </a:fld>
            <a:endParaRPr lang="en-US" altLang="de-DE"/>
          </a:p>
        </p:txBody>
      </p:sp>
      <p:pic>
        <p:nvPicPr>
          <p:cNvPr id="4997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17345"/>
          <a:stretch>
            <a:fillRect/>
          </a:stretch>
        </p:blipFill>
        <p:spPr bwMode="auto">
          <a:xfrm>
            <a:off x="0" y="828675"/>
            <a:ext cx="6061075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Poststripper - Alvarez 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80963" y="4716463"/>
            <a:ext cx="5468937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76200" y="6202363"/>
            <a:ext cx="5468938" cy="244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2354263" y="1538288"/>
            <a:ext cx="709612" cy="4460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6088063" y="841375"/>
            <a:ext cx="38179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'Gutmütige Struktur':</a:t>
            </a:r>
          </a:p>
          <a:p>
            <a:pPr algn="l"/>
            <a:r>
              <a:rPr lang="en-GB" altLang="de-DE"/>
              <a:t>Große Akzeptanz-Breite</a:t>
            </a:r>
          </a:p>
          <a:p>
            <a:pPr algn="l"/>
            <a:endParaRPr lang="en-GB" altLang="de-DE"/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238</a:t>
            </a:r>
            <a:r>
              <a:rPr lang="en-GB" altLang="de-DE"/>
              <a:t>U</a:t>
            </a:r>
            <a:r>
              <a:rPr lang="en-GB" altLang="de-DE" baseline="30000"/>
              <a:t>28+</a:t>
            </a:r>
            <a:r>
              <a:rPr lang="en-GB" altLang="de-DE"/>
              <a:t>: A/q=8,5</a:t>
            </a:r>
          </a:p>
          <a:p>
            <a:pPr algn="l">
              <a:buFontTx/>
              <a:buChar char="•"/>
            </a:pPr>
            <a:r>
              <a:rPr lang="en-GB" altLang="de-DE"/>
              <a:t> </a:t>
            </a:r>
            <a:r>
              <a:rPr lang="en-GB" altLang="de-DE" baseline="30000"/>
              <a:t>50</a:t>
            </a:r>
            <a:r>
              <a:rPr lang="en-GB" altLang="de-DE"/>
              <a:t>Ti</a:t>
            </a:r>
            <a:r>
              <a:rPr lang="en-GB" altLang="de-DE" baseline="30000"/>
              <a:t>12+</a:t>
            </a:r>
            <a:r>
              <a:rPr lang="en-GB" altLang="de-DE"/>
              <a:t>: A/q=4,2 </a:t>
            </a:r>
          </a:p>
          <a:p>
            <a:pPr algn="l">
              <a:buFontTx/>
              <a:buChar char="•"/>
            </a:pPr>
            <a:r>
              <a:rPr lang="en-GB" altLang="de-DE"/>
              <a:t> MAZ=6...7</a:t>
            </a:r>
          </a:p>
          <a:p>
            <a:pPr algn="l"/>
            <a:endParaRPr lang="en-GB" altLang="de-DE"/>
          </a:p>
          <a:p>
            <a:pPr algn="l"/>
            <a:r>
              <a:rPr lang="en-GB" altLang="de-DE">
                <a:sym typeface="Symbol" pitchFamily="18" charset="2"/>
              </a:rPr>
              <a:t> Akzeptanzen der Alvarez-Tanks betrachten</a:t>
            </a:r>
          </a:p>
          <a:p>
            <a:pPr algn="l"/>
            <a:endParaRPr lang="en-GB" altLang="de-DE">
              <a:sym typeface="Symbol" pitchFamily="18" charset="2"/>
            </a:endParaRPr>
          </a:p>
          <a:p>
            <a:pPr algn="l"/>
            <a:r>
              <a:rPr lang="en-GB" altLang="de-DE">
                <a:sym typeface="Symbol" pitchFamily="18" charset="2"/>
              </a:rPr>
              <a:t>N-Akz &gt; 10 ist gut</a:t>
            </a:r>
          </a:p>
        </p:txBody>
      </p:sp>
      <p:sp>
        <p:nvSpPr>
          <p:cNvPr id="499721" name="Text Box 9"/>
          <p:cNvSpPr txBox="1">
            <a:spLocks noChangeArrowheads="1"/>
          </p:cNvSpPr>
          <p:nvPr/>
        </p:nvSpPr>
        <p:spPr bwMode="auto">
          <a:xfrm>
            <a:off x="8796338" y="2132013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solidFill>
                  <a:srgbClr val="FF0000"/>
                </a:solidFill>
              </a:rPr>
              <a:t>2:1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4C6B8-7A5B-4DDC-B1EA-9B71E74079B2}" type="slidenum">
              <a:rPr lang="en-US" altLang="de-DE"/>
              <a:pPr/>
              <a:t>37</a:t>
            </a:fld>
            <a:endParaRPr lang="en-US" altLang="de-DE"/>
          </a:p>
        </p:txBody>
      </p:sp>
      <p:pic>
        <p:nvPicPr>
          <p:cNvPr id="441346" name="Picture 2" descr="U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3249" r="27040" b="11914"/>
          <a:stretch>
            <a:fillRect/>
          </a:stretch>
        </p:blipFill>
        <p:spPr bwMode="auto">
          <a:xfrm rot="5400000">
            <a:off x="3997325" y="-3140075"/>
            <a:ext cx="191135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61913"/>
            <a:ext cx="8420100" cy="720725"/>
          </a:xfrm>
        </p:spPr>
        <p:txBody>
          <a:bodyPr/>
          <a:lstStyle/>
          <a:p>
            <a:r>
              <a:rPr lang="en-US" altLang="de-DE" b="1">
                <a:solidFill>
                  <a:schemeClr val="tx1"/>
                </a:solidFill>
              </a:rPr>
              <a:t>UNILAC Abschnitte: Poststripper – Einzelresonatoren und Tunnel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0" y="1857375"/>
            <a:ext cx="608013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3400425" y="1857375"/>
            <a:ext cx="981075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4378325" y="1857375"/>
            <a:ext cx="552767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630238" y="1857375"/>
            <a:ext cx="2768600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1354" name="Text Box 10"/>
          <p:cNvSpPr txBox="1">
            <a:spLocks noChangeArrowheads="1"/>
          </p:cNvSpPr>
          <p:nvPr/>
        </p:nvSpPr>
        <p:spPr bwMode="auto">
          <a:xfrm>
            <a:off x="-9525" y="2771775"/>
            <a:ext cx="9906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Einzelresonatoren: </a:t>
            </a:r>
          </a:p>
          <a:p>
            <a:pPr algn="l"/>
            <a:r>
              <a:rPr lang="en-GB" altLang="de-DE"/>
              <a:t>Das longitudinale Schweizer Taschenmesser des Operateurs</a:t>
            </a:r>
          </a:p>
          <a:p>
            <a:pPr algn="l"/>
            <a:r>
              <a:rPr lang="en-GB" altLang="de-DE"/>
              <a:t> </a:t>
            </a:r>
          </a:p>
          <a:p>
            <a:pPr algn="l">
              <a:buFontTx/>
              <a:buChar char="•"/>
            </a:pPr>
            <a:r>
              <a:rPr lang="en-GB" altLang="de-DE"/>
              <a:t> Nachbeschleunigen oder Abbremsen </a:t>
            </a:r>
          </a:p>
          <a:p>
            <a:pPr algn="l"/>
            <a:r>
              <a:rPr lang="en-GB" altLang="de-DE"/>
              <a:t>   </a:t>
            </a:r>
            <a:r>
              <a:rPr lang="en-GB" altLang="de-DE">
                <a:sym typeface="Symbol" pitchFamily="18" charset="2"/>
              </a:rPr>
              <a:t> kontinuierlich einstellbare Strahlenergie</a:t>
            </a:r>
          </a:p>
          <a:p>
            <a:pPr algn="l">
              <a:buFontTx/>
              <a:buChar char="•"/>
            </a:pPr>
            <a:r>
              <a:rPr lang="en-GB" altLang="de-DE"/>
              <a:t> Rebunching/Debunching</a:t>
            </a:r>
          </a:p>
          <a:p>
            <a:pPr algn="l"/>
            <a:r>
              <a:rPr lang="en-GB" altLang="de-DE"/>
              <a:t>   </a:t>
            </a:r>
            <a:r>
              <a:rPr lang="en-GB" altLang="de-DE">
                <a:sym typeface="Symbol" pitchFamily="18" charset="2"/>
              </a:rPr>
              <a:t> Anpassung an SIS mit BB11 / BB12 </a:t>
            </a:r>
            <a:r>
              <a:rPr lang="en-GB" altLang="de-DE" sz="1600">
                <a:sym typeface="Symbol" pitchFamily="18" charset="2"/>
              </a:rPr>
              <a:t>(s. L. Groening, </a:t>
            </a:r>
            <a:r>
              <a:rPr lang="en-GB" altLang="de-DE" sz="1600"/>
              <a:t>"Elektrische Felder")</a:t>
            </a:r>
            <a:endParaRPr lang="en-GB" altLang="de-DE" sz="1600">
              <a:sym typeface="Symbol" pitchFamily="18" charset="2"/>
            </a:endParaRPr>
          </a:p>
          <a:p>
            <a:pPr algn="l"/>
            <a:r>
              <a:rPr lang="en-GB" altLang="de-DE">
                <a:sym typeface="Symbol" pitchFamily="18" charset="2"/>
              </a:rPr>
              <a:t>    Energieschärfe für EH-Experimente durch Debunching</a:t>
            </a:r>
            <a:endParaRPr lang="en-GB" altLang="de-DE"/>
          </a:p>
          <a:p>
            <a:pPr algn="l">
              <a:buFontTx/>
              <a:buChar char="•"/>
            </a:pPr>
            <a:r>
              <a:rPr lang="en-GB" altLang="de-DE"/>
              <a:t> Strahltransport (auch noch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0DAD4-7E2D-471F-BA64-5BD9057634B6}" type="slidenum">
              <a:rPr lang="en-US" altLang="de-DE"/>
              <a:pPr/>
              <a:t>38</a:t>
            </a:fld>
            <a:endParaRPr lang="en-US" altLang="de-DE"/>
          </a:p>
        </p:txBody>
      </p:sp>
      <p:sp>
        <p:nvSpPr>
          <p:cNvPr id="452633" name="Rectangle 2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52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45847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"/>
          <a:stretch>
            <a:fillRect/>
          </a:stretch>
        </p:blipFill>
        <p:spPr bwMode="auto">
          <a:xfrm>
            <a:off x="0" y="3616325"/>
            <a:ext cx="4462463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2625" name="Rectangle 17"/>
          <p:cNvSpPr>
            <a:spLocks noGrp="1" noChangeArrowheads="1"/>
          </p:cNvSpPr>
          <p:nvPr>
            <p:ph type="title"/>
          </p:nvPr>
        </p:nvSpPr>
        <p:spPr>
          <a:xfrm>
            <a:off x="744538" y="61913"/>
            <a:ext cx="8420100" cy="720725"/>
          </a:xfrm>
          <a:noFill/>
          <a:ln/>
        </p:spPr>
        <p:txBody>
          <a:bodyPr/>
          <a:lstStyle/>
          <a:p>
            <a:r>
              <a:rPr lang="en-US" altLang="de-DE" b="1">
                <a:solidFill>
                  <a:schemeClr val="tx1"/>
                </a:solidFill>
              </a:rPr>
              <a:t>UNILAC Abschnitte: Einzelresonatoren</a:t>
            </a:r>
          </a:p>
        </p:txBody>
      </p:sp>
      <p:sp>
        <p:nvSpPr>
          <p:cNvPr id="452626" name="Text Box 18"/>
          <p:cNvSpPr txBox="1">
            <a:spLocks noChangeArrowheads="1"/>
          </p:cNvSpPr>
          <p:nvPr/>
        </p:nvSpPr>
        <p:spPr bwMode="auto">
          <a:xfrm>
            <a:off x="0" y="3265488"/>
            <a:ext cx="444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Fokussierung als DTL</a:t>
            </a:r>
          </a:p>
        </p:txBody>
      </p:sp>
      <p:sp>
        <p:nvSpPr>
          <p:cNvPr id="452627" name="Text Box 19"/>
          <p:cNvSpPr txBox="1">
            <a:spLocks noChangeArrowheads="1"/>
          </p:cNvSpPr>
          <p:nvPr/>
        </p:nvSpPr>
        <p:spPr bwMode="auto">
          <a:xfrm>
            <a:off x="0" y="5721350"/>
            <a:ext cx="444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Fokussierung mit APF: Beschleunigt (—) und driftend (…) </a:t>
            </a:r>
          </a:p>
        </p:txBody>
      </p:sp>
      <p:sp>
        <p:nvSpPr>
          <p:cNvPr id="452630" name="Text Box 22"/>
          <p:cNvSpPr txBox="1">
            <a:spLocks noChangeArrowheads="1"/>
          </p:cNvSpPr>
          <p:nvPr/>
        </p:nvSpPr>
        <p:spPr bwMode="auto">
          <a:xfrm>
            <a:off x="0" y="830263"/>
            <a:ext cx="990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Alternierende-Phasen-Fokussierung (APF)</a:t>
            </a:r>
            <a:endParaRPr lang="en-GB" altLang="de-DE" sz="2000">
              <a:cs typeface="Arial" charset="0"/>
            </a:endParaRPr>
          </a:p>
        </p:txBody>
      </p:sp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0" y="6583363"/>
            <a:ext cx="444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200"/>
              <a:t>J. Glatz, L. Groening, EPAC 2002, p. 897</a:t>
            </a:r>
          </a:p>
        </p:txBody>
      </p:sp>
      <p:sp>
        <p:nvSpPr>
          <p:cNvPr id="452632" name="Text Box 24"/>
          <p:cNvSpPr txBox="1">
            <a:spLocks noChangeArrowheads="1"/>
          </p:cNvSpPr>
          <p:nvPr/>
        </p:nvSpPr>
        <p:spPr bwMode="auto">
          <a:xfrm>
            <a:off x="5257800" y="1276350"/>
            <a:ext cx="46482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Fokussierung mit APF: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durch alt. Phase mitteln sich die fokussierenden Effekte praktisch aus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Hauptquadrupole werden nicht benötigt, da HF Felder schwach fokussierenden Kanal bilden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Strahl-Enveloppe unabhängig von Steifigkeit und Anzahl beschleunigender ERs; Beschleunigung verhält sich praktisch wie Drift!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>
                <a:sym typeface="Symbol" pitchFamily="18" charset="2"/>
              </a:rPr>
              <a:t> Vollständiges 6D-Matching an periodische Struktur (vgl. Alvarez) ist nicht notwendig!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>
                <a:sym typeface="Symbol" pitchFamily="18" charset="2"/>
              </a:rPr>
              <a:t> Anpassung am Ausgang nicht nötig</a:t>
            </a:r>
            <a:endParaRPr lang="en-GB" altLang="de-D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DB3A4-60A1-4A67-9B2D-FD6841E34AD6}" type="slidenum">
              <a:rPr lang="en-US" altLang="de-DE"/>
              <a:pPr/>
              <a:t>39</a:t>
            </a:fld>
            <a:endParaRPr lang="en-US" altLang="de-DE"/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143250"/>
            <a:ext cx="52974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7910" name="Rectangle 6"/>
          <p:cNvSpPr>
            <a:spLocks noGrp="1" noChangeArrowheads="1"/>
          </p:cNvSpPr>
          <p:nvPr>
            <p:ph type="title"/>
          </p:nvPr>
        </p:nvSpPr>
        <p:spPr>
          <a:xfrm>
            <a:off x="744538" y="61913"/>
            <a:ext cx="8420100" cy="720725"/>
          </a:xfrm>
          <a:noFill/>
          <a:ln/>
        </p:spPr>
        <p:txBody>
          <a:bodyPr/>
          <a:lstStyle/>
          <a:p>
            <a:r>
              <a:rPr lang="en-US" altLang="de-DE" b="1">
                <a:solidFill>
                  <a:schemeClr val="tx1"/>
                </a:solidFill>
              </a:rPr>
              <a:t>UNILAC Abschnitte: Einzelresonatoren</a:t>
            </a:r>
          </a:p>
        </p:txBody>
      </p:sp>
      <p:sp>
        <p:nvSpPr>
          <p:cNvPr id="507914" name="Text Box 10"/>
          <p:cNvSpPr txBox="1">
            <a:spLocks noChangeArrowheads="1"/>
          </p:cNvSpPr>
          <p:nvPr/>
        </p:nvSpPr>
        <p:spPr bwMode="auto">
          <a:xfrm>
            <a:off x="5461000" y="5764213"/>
            <a:ext cx="444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Strahlen mit unterschiedlichem </a:t>
            </a:r>
            <a:br>
              <a:rPr lang="en-GB" altLang="de-DE" sz="1600"/>
            </a:br>
            <a:r>
              <a:rPr lang="en-GB" altLang="de-DE" sz="1600"/>
              <a:t>Alvarez-Phasenvorschub im APF-Mode</a:t>
            </a:r>
            <a:endParaRPr lang="en-GB" altLang="de-DE" sz="1600">
              <a:cs typeface="Arial" charset="0"/>
            </a:endParaRPr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0" y="830263"/>
            <a:ext cx="990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Alternierende-Phasen-Fokussierung (APF)</a:t>
            </a:r>
            <a:endParaRPr lang="en-GB" altLang="de-DE" sz="2000">
              <a:cs typeface="Arial" charset="0"/>
            </a:endParaRP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0" y="6583363"/>
            <a:ext cx="444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200"/>
              <a:t>J. Glatz, L. Groening, EPAC 2002, p. 897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0" y="1519238"/>
            <a:ext cx="4648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Strahlen verlassen Alvarez wg. MAZ unterschiedlich (Orientierung der Emittanz), </a:t>
            </a:r>
            <a:r>
              <a:rPr lang="en-GB" altLang="de-DE" sz="1600">
                <a:sym typeface="Symbol" pitchFamily="18" charset="2"/>
              </a:rPr>
              <a:t>Akzeptanz ER = 1/5 Alvarez!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>
                <a:sym typeface="Symbol" pitchFamily="18" charset="2"/>
              </a:rPr>
              <a:t> Z</a:t>
            </a:r>
            <a:r>
              <a:rPr lang="en-GB" altLang="de-DE" sz="1600"/>
              <a:t>ur Anpassung an ERs genügt Einstellung der Strahlbreite am Eingang und Fokussierung am Ausgang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</a:t>
            </a:r>
            <a:r>
              <a:rPr lang="en-GB" altLang="de-DE" sz="1600">
                <a:sym typeface="Symbol" pitchFamily="18" charset="2"/>
              </a:rPr>
              <a:t>Gepulste Magnete: Quadrupol-Dublett und 2 Driftröhren-Quadrupole am Eingang,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>
                <a:sym typeface="Symbol" pitchFamily="18" charset="2"/>
              </a:rPr>
              <a:t> Zusätzlich ein gepulster Driftröhrenquadrupol am A4-Ausgang bei nicht angepassten Strahlen im Alvarez (falsches A/Z)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>
                <a:sym typeface="Symbol" pitchFamily="18" charset="2"/>
              </a:rPr>
              <a:t> Kontrolle mit Gittern möglich! </a:t>
            </a:r>
          </a:p>
        </p:txBody>
      </p:sp>
      <p:sp>
        <p:nvSpPr>
          <p:cNvPr id="507918" name="Text Box 14"/>
          <p:cNvSpPr txBox="1">
            <a:spLocks noChangeArrowheads="1"/>
          </p:cNvSpPr>
          <p:nvPr/>
        </p:nvSpPr>
        <p:spPr bwMode="auto">
          <a:xfrm rot="16200000">
            <a:off x="4398169" y="2543969"/>
            <a:ext cx="1096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>
                <a:solidFill>
                  <a:srgbClr val="FF0000"/>
                </a:solidFill>
              </a:rPr>
              <a:t>UA4QS31</a:t>
            </a:r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 rot="16200000">
            <a:off x="5045869" y="2597944"/>
            <a:ext cx="995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>
                <a:solidFill>
                  <a:srgbClr val="FF0000"/>
                </a:solidFill>
              </a:rPr>
              <a:t>UA4QD1</a:t>
            </a:r>
          </a:p>
        </p:txBody>
      </p:sp>
      <p:sp>
        <p:nvSpPr>
          <p:cNvPr id="507920" name="Text Box 16"/>
          <p:cNvSpPr txBox="1">
            <a:spLocks noChangeArrowheads="1"/>
          </p:cNvSpPr>
          <p:nvPr/>
        </p:nvSpPr>
        <p:spPr bwMode="auto">
          <a:xfrm rot="16200000">
            <a:off x="5693569" y="2515394"/>
            <a:ext cx="1154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>
                <a:solidFill>
                  <a:srgbClr val="FF0000"/>
                </a:solidFill>
              </a:rPr>
              <a:t>UE1QS1/2</a:t>
            </a:r>
          </a:p>
        </p:txBody>
      </p:sp>
      <p:sp>
        <p:nvSpPr>
          <p:cNvPr id="507921" name="Text Box 17"/>
          <p:cNvSpPr txBox="1">
            <a:spLocks noChangeArrowheads="1"/>
          </p:cNvSpPr>
          <p:nvPr/>
        </p:nvSpPr>
        <p:spPr bwMode="auto">
          <a:xfrm rot="16200000">
            <a:off x="7757319" y="2402682"/>
            <a:ext cx="1379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>
                <a:solidFill>
                  <a:srgbClr val="FF0000"/>
                </a:solidFill>
              </a:rPr>
              <a:t>UE1QS10/11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924D9-742F-4499-8A88-6EE3DE761633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88463" name="Text Box 15"/>
          <p:cNvSpPr txBox="1">
            <a:spLocks noChangeArrowheads="1"/>
          </p:cNvSpPr>
          <p:nvPr/>
        </p:nvSpPr>
        <p:spPr bwMode="auto">
          <a:xfrm>
            <a:off x="0" y="968375"/>
            <a:ext cx="9906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dirty="0" err="1"/>
              <a:t>Typische</a:t>
            </a:r>
            <a:r>
              <a:rPr lang="en-GB" altLang="de-DE" dirty="0"/>
              <a:t> Parameter: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Strom 10-100 </a:t>
            </a:r>
            <a:r>
              <a:rPr lang="en-GB" altLang="de-DE" dirty="0" err="1"/>
              <a:t>eµA</a:t>
            </a:r>
            <a:r>
              <a:rPr lang="en-GB" altLang="de-DE" dirty="0"/>
              <a:t> (</a:t>
            </a:r>
            <a:r>
              <a:rPr lang="en-GB" altLang="de-DE" dirty="0" err="1"/>
              <a:t>Quelle</a:t>
            </a:r>
            <a:r>
              <a:rPr lang="en-GB" altLang="de-DE" dirty="0"/>
              <a:t>, </a:t>
            </a:r>
            <a:r>
              <a:rPr lang="en-GB" altLang="de-DE" dirty="0" err="1"/>
              <a:t>analysiert</a:t>
            </a:r>
            <a:r>
              <a:rPr lang="en-GB" altLang="de-DE" dirty="0"/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A/q=4...</a:t>
            </a:r>
            <a:r>
              <a:rPr lang="en-GB" altLang="de-DE" dirty="0" smtClean="0"/>
              <a:t>8</a:t>
            </a:r>
            <a:endParaRPr lang="en-GB" altLang="de-DE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 smtClean="0"/>
              <a:t>Strahlpuls</a:t>
            </a:r>
            <a:r>
              <a:rPr lang="en-GB" altLang="de-DE" dirty="0" smtClean="0"/>
              <a:t> </a:t>
            </a:r>
            <a:r>
              <a:rPr lang="en-GB" altLang="de-DE" dirty="0"/>
              <a:t>(0...)5ms; </a:t>
            </a:r>
            <a:r>
              <a:rPr lang="en-GB" altLang="de-DE" dirty="0" err="1"/>
              <a:t>geplant</a:t>
            </a:r>
            <a:r>
              <a:rPr lang="en-GB" altLang="de-DE" dirty="0"/>
              <a:t> </a:t>
            </a:r>
            <a:r>
              <a:rPr lang="en-GB" altLang="de-DE" dirty="0" err="1"/>
              <a:t>bis</a:t>
            </a:r>
            <a:r>
              <a:rPr lang="en-GB" altLang="de-DE" dirty="0"/>
              <a:t> 8ms </a:t>
            </a:r>
            <a:r>
              <a:rPr lang="en-GB" altLang="de-DE" dirty="0" err="1"/>
              <a:t>bzw</a:t>
            </a:r>
            <a:r>
              <a:rPr lang="en-GB" altLang="de-DE" dirty="0"/>
              <a:t>. </a:t>
            </a:r>
            <a:r>
              <a:rPr lang="en-GB" altLang="de-DE" dirty="0" err="1"/>
              <a:t>cw</a:t>
            </a:r>
            <a:endParaRPr lang="en-GB" altLang="de-DE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50 </a:t>
            </a:r>
            <a:r>
              <a:rPr lang="en-GB" altLang="de-DE" dirty="0" smtClean="0"/>
              <a:t>Hz (HF), </a:t>
            </a:r>
            <a:r>
              <a:rPr lang="en-GB" altLang="de-DE" dirty="0" err="1" smtClean="0"/>
              <a:t>Untersetzung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mit</a:t>
            </a:r>
            <a:r>
              <a:rPr lang="en-GB" altLang="de-DE" dirty="0" smtClean="0"/>
              <a:t> Chopper</a:t>
            </a:r>
            <a:endParaRPr lang="en-GB" altLang="de-DE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HF-</a:t>
            </a:r>
            <a:r>
              <a:rPr lang="en-GB" altLang="de-DE" dirty="0" err="1"/>
              <a:t>Pulslänge</a:t>
            </a:r>
            <a:r>
              <a:rPr lang="en-GB" altLang="de-DE" dirty="0"/>
              <a:t> ca. </a:t>
            </a:r>
            <a:r>
              <a:rPr lang="en-GB" altLang="de-DE" dirty="0" smtClean="0"/>
              <a:t>5,2, 3,2 </a:t>
            </a:r>
            <a:r>
              <a:rPr lang="en-GB" altLang="de-DE" dirty="0"/>
              <a:t>und 1,2 </a:t>
            </a:r>
            <a:r>
              <a:rPr lang="en-GB" altLang="de-DE" dirty="0" err="1"/>
              <a:t>ms</a:t>
            </a:r>
            <a:r>
              <a:rPr lang="en-GB" altLang="de-DE" dirty="0"/>
              <a:t> </a:t>
            </a:r>
            <a:r>
              <a:rPr lang="en-GB" altLang="de-DE" dirty="0" smtClean="0"/>
              <a:t>(</a:t>
            </a:r>
            <a:r>
              <a:rPr lang="en-GB" altLang="de-DE" dirty="0"/>
              <a:t>RFQ!)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</a:t>
            </a:r>
            <a:r>
              <a:rPr lang="en-GB" altLang="de-DE" dirty="0" err="1" smtClean="0"/>
              <a:t>Einstrahlbetrieb</a:t>
            </a:r>
            <a:r>
              <a:rPr lang="en-GB" altLang="de-DE" dirty="0" smtClean="0"/>
              <a:t>, </a:t>
            </a:r>
            <a:r>
              <a:rPr lang="en-GB" altLang="de-DE" dirty="0" err="1" smtClean="0"/>
              <a:t>Magnete</a:t>
            </a:r>
            <a:r>
              <a:rPr lang="en-GB" altLang="de-DE" dirty="0" smtClean="0"/>
              <a:t> (</a:t>
            </a:r>
            <a:r>
              <a:rPr lang="en-GB" altLang="de-DE" dirty="0" err="1" smtClean="0"/>
              <a:t>größtenteils</a:t>
            </a:r>
            <a:r>
              <a:rPr lang="en-GB" altLang="de-DE" dirty="0" smtClean="0"/>
              <a:t>) DC</a:t>
            </a:r>
            <a:endParaRPr lang="en-GB" altLang="de-DE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dirty="0"/>
              <a:t> Transmission RFQ 50-60%, IH </a:t>
            </a:r>
            <a:r>
              <a:rPr lang="en-GB" altLang="de-DE" dirty="0" err="1"/>
              <a:t>bis</a:t>
            </a:r>
            <a:r>
              <a:rPr lang="en-GB" altLang="de-DE" dirty="0"/>
              <a:t> 100%, </a:t>
            </a:r>
            <a:r>
              <a:rPr lang="en-GB" altLang="de-DE" dirty="0" err="1"/>
              <a:t>gesamt</a:t>
            </a:r>
            <a:r>
              <a:rPr lang="en-GB" altLang="de-DE" dirty="0"/>
              <a:t> </a:t>
            </a:r>
            <a:r>
              <a:rPr lang="en-GB" altLang="de-DE" dirty="0" err="1"/>
              <a:t>bis</a:t>
            </a:r>
            <a:r>
              <a:rPr lang="en-GB" altLang="de-DE" dirty="0"/>
              <a:t> 50%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30082"/>
              </p:ext>
            </p:extLst>
          </p:nvPr>
        </p:nvGraphicFramePr>
        <p:xfrm>
          <a:off x="384627" y="5487608"/>
          <a:ext cx="91367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194"/>
                <a:gridCol w="1015194"/>
                <a:gridCol w="1015194"/>
                <a:gridCol w="1015194"/>
                <a:gridCol w="1015194"/>
                <a:gridCol w="1015194"/>
                <a:gridCol w="1015194"/>
                <a:gridCol w="1015194"/>
                <a:gridCol w="101519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en-GB" alt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GB" alt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18+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A/q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6.75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893A1-8ADB-4CDD-AEF2-46014388BAA0}" type="slidenum">
              <a:rPr lang="en-US" altLang="de-DE"/>
              <a:pPr/>
              <a:t>40</a:t>
            </a:fld>
            <a:endParaRPr lang="en-US" altLang="de-DE"/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title"/>
          </p:nvPr>
        </p:nvSpPr>
        <p:spPr>
          <a:xfrm>
            <a:off x="744538" y="61913"/>
            <a:ext cx="8420100" cy="720725"/>
          </a:xfrm>
          <a:noFill/>
          <a:ln/>
        </p:spPr>
        <p:txBody>
          <a:bodyPr/>
          <a:lstStyle/>
          <a:p>
            <a:r>
              <a:rPr lang="en-US" altLang="de-DE" b="1">
                <a:solidFill>
                  <a:schemeClr val="tx1"/>
                </a:solidFill>
              </a:rPr>
              <a:t>UNILAC Abschnitte: Einzelresonatoren</a:t>
            </a:r>
          </a:p>
        </p:txBody>
      </p:sp>
      <p:sp>
        <p:nvSpPr>
          <p:cNvPr id="505864" name="Text Box 8"/>
          <p:cNvSpPr txBox="1">
            <a:spLocks noChangeArrowheads="1"/>
          </p:cNvSpPr>
          <p:nvPr/>
        </p:nvSpPr>
        <p:spPr bwMode="auto">
          <a:xfrm>
            <a:off x="0" y="835025"/>
            <a:ext cx="43529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Strahl behält seine Bunchstruktur in weitem Bereich (Beschleunigung/Abbremsung) bei; wichtig für sukzessive Einstellung der ERs!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für weiche Strahlen sollte die Beschleunigungs-Feldstärke reduziert werden (bezogen auf max. 10 V)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 sz="1600"/>
              <a:t> long. Teilchendynamik kann verbessert werden, indem ER1 als Buncher betrieben wird, wenn weitere ER beschleunigen</a:t>
            </a: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4573588" y="4603750"/>
            <a:ext cx="5332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Long. Verteilung vor ER1/nach ER1/nach ER10 (v.l.) </a:t>
            </a:r>
            <a:br>
              <a:rPr lang="en-GB" altLang="de-DE" sz="1600"/>
            </a:br>
            <a:r>
              <a:rPr lang="en-GB" altLang="de-DE" sz="1600"/>
              <a:t>mit ER1 beschleunigend (oben) bzw. als Buncher (unten)</a:t>
            </a:r>
            <a:endParaRPr lang="en-GB" altLang="de-DE" sz="1600">
              <a:cs typeface="Arial" charset="0"/>
            </a:endParaRPr>
          </a:p>
        </p:txBody>
      </p:sp>
      <p:sp>
        <p:nvSpPr>
          <p:cNvPr id="505868" name="Text Box 12"/>
          <p:cNvSpPr txBox="1">
            <a:spLocks noChangeArrowheads="1"/>
          </p:cNvSpPr>
          <p:nvPr/>
        </p:nvSpPr>
        <p:spPr bwMode="auto">
          <a:xfrm>
            <a:off x="0" y="6583363"/>
            <a:ext cx="444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200"/>
              <a:t>J. Glatz, L. Groening, EPAC 2002, p. 897</a:t>
            </a:r>
          </a:p>
        </p:txBody>
      </p:sp>
      <p:pic>
        <p:nvPicPr>
          <p:cNvPr id="50586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895350"/>
            <a:ext cx="5249862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87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014788"/>
            <a:ext cx="4275137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5871" name="Text Box 15"/>
          <p:cNvSpPr txBox="1">
            <a:spLocks noChangeArrowheads="1"/>
          </p:cNvSpPr>
          <p:nvPr/>
        </p:nvSpPr>
        <p:spPr bwMode="auto">
          <a:xfrm>
            <a:off x="0" y="6094413"/>
            <a:ext cx="444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Bunchlänge APF (</a:t>
            </a:r>
            <a:r>
              <a:rPr lang="en-GB" altLang="de-DE" sz="1600">
                <a:cs typeface="Arial" charset="0"/>
              </a:rPr>
              <a:t>—)</a:t>
            </a:r>
            <a:r>
              <a:rPr lang="en-GB" altLang="de-DE" sz="1600"/>
              <a:t> und DTL (</a:t>
            </a:r>
            <a:r>
              <a:rPr lang="en-GB" altLang="de-DE" sz="1600">
                <a:cs typeface="Arial" charset="0"/>
              </a:rPr>
              <a:t>…)</a:t>
            </a:r>
          </a:p>
        </p:txBody>
      </p:sp>
      <p:sp>
        <p:nvSpPr>
          <p:cNvPr id="505872" name="Oval 16"/>
          <p:cNvSpPr>
            <a:spLocks noChangeArrowheads="1"/>
          </p:cNvSpPr>
          <p:nvPr/>
        </p:nvSpPr>
        <p:spPr bwMode="auto">
          <a:xfrm rot="1949227">
            <a:off x="8501063" y="2954338"/>
            <a:ext cx="261937" cy="896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3DE99-378F-4997-96E8-22453B461E28}" type="slidenum">
              <a:rPr lang="en-US" altLang="de-DE"/>
              <a:pPr/>
              <a:t>41</a:t>
            </a:fld>
            <a:endParaRPr lang="en-US" altLang="de-DE"/>
          </a:p>
        </p:txBody>
      </p:sp>
      <p:pic>
        <p:nvPicPr>
          <p:cNvPr id="440342" name="Picture 22" descr="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3128" r="2956" b="4167"/>
          <a:stretch>
            <a:fillRect/>
          </a:stretch>
        </p:blipFill>
        <p:spPr bwMode="auto">
          <a:xfrm rot="-5400000">
            <a:off x="1946276" y="-293688"/>
            <a:ext cx="6011862" cy="82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1" name="Rectangle 31"/>
          <p:cNvSpPr>
            <a:spLocks noChangeArrowheads="1"/>
          </p:cNvSpPr>
          <p:nvPr/>
        </p:nvSpPr>
        <p:spPr bwMode="auto">
          <a:xfrm>
            <a:off x="6315075" y="5994400"/>
            <a:ext cx="3286125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sp>
        <p:nvSpPr>
          <p:cNvPr id="440332" name="Rectangle 12"/>
          <p:cNvSpPr>
            <a:spLocks noChangeArrowheads="1"/>
          </p:cNvSpPr>
          <p:nvPr/>
        </p:nvSpPr>
        <p:spPr bwMode="auto">
          <a:xfrm rot="-24923602">
            <a:off x="2656681" y="4841082"/>
            <a:ext cx="2557463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3" name="Rectangle 23"/>
          <p:cNvSpPr>
            <a:spLocks noChangeArrowheads="1"/>
          </p:cNvSpPr>
          <p:nvPr/>
        </p:nvSpPr>
        <p:spPr bwMode="auto">
          <a:xfrm>
            <a:off x="0" y="838200"/>
            <a:ext cx="3878263" cy="3471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688975" y="6426200"/>
            <a:ext cx="1379538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4" name="Rectangle 24"/>
          <p:cNvSpPr>
            <a:spLocks noChangeArrowheads="1"/>
          </p:cNvSpPr>
          <p:nvPr/>
        </p:nvSpPr>
        <p:spPr bwMode="auto">
          <a:xfrm rot="-1302224">
            <a:off x="2049463" y="6194425"/>
            <a:ext cx="1201737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5" name="Rectangle 25"/>
          <p:cNvSpPr>
            <a:spLocks noChangeArrowheads="1"/>
          </p:cNvSpPr>
          <p:nvPr/>
        </p:nvSpPr>
        <p:spPr bwMode="auto">
          <a:xfrm rot="-24923602">
            <a:off x="5776118" y="1262857"/>
            <a:ext cx="1465263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 rot="-24443262">
            <a:off x="4706937" y="6372226"/>
            <a:ext cx="663575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7" name="Rectangle 27"/>
          <p:cNvSpPr>
            <a:spLocks noChangeArrowheads="1"/>
          </p:cNvSpPr>
          <p:nvPr/>
        </p:nvSpPr>
        <p:spPr bwMode="auto">
          <a:xfrm rot="-24998604">
            <a:off x="5042694" y="5747544"/>
            <a:ext cx="915988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8" name="Rectangle 28"/>
          <p:cNvSpPr>
            <a:spLocks noChangeArrowheads="1"/>
          </p:cNvSpPr>
          <p:nvPr/>
        </p:nvSpPr>
        <p:spPr bwMode="auto">
          <a:xfrm rot="-25682131">
            <a:off x="4214813" y="3017838"/>
            <a:ext cx="5111750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49" name="Rectangle 29"/>
          <p:cNvSpPr>
            <a:spLocks noChangeArrowheads="1"/>
          </p:cNvSpPr>
          <p:nvPr/>
        </p:nvSpPr>
        <p:spPr bwMode="auto">
          <a:xfrm rot="-25682131">
            <a:off x="5547518" y="3501232"/>
            <a:ext cx="4894263" cy="4318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 rot="-24839374">
            <a:off x="4258468" y="2767807"/>
            <a:ext cx="2411413" cy="6477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52" name="Text Box 32"/>
          <p:cNvSpPr txBox="1">
            <a:spLocks noChangeArrowheads="1"/>
          </p:cNvSpPr>
          <p:nvPr/>
        </p:nvSpPr>
        <p:spPr bwMode="auto">
          <a:xfrm>
            <a:off x="0" y="849313"/>
            <a:ext cx="5189538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Umtastbar, max. 5 Hz (Magnete)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Pulslänge max. 200 µs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1 VirtAcc 'periodisch', andere auf (SIS-)Anforderung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TK-Stripper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Strahltransport zum SIS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de-DE"/>
              <a:t> Anpassung an SIS (6D)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9F408-7DFC-441A-83EF-3AF480E71F7B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pic>
        <p:nvPicPr>
          <p:cNvPr id="454673" name="Picture 17" descr="es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t="4434" r="18236" b="2950"/>
          <a:stretch>
            <a:fillRect/>
          </a:stretch>
        </p:blipFill>
        <p:spPr bwMode="auto">
          <a:xfrm rot="5400000">
            <a:off x="2483644" y="-894556"/>
            <a:ext cx="4938712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0" y="9572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Transferkanal: Von Einzelresonatoren bis Einschuss SIS</a:t>
            </a:r>
          </a:p>
        </p:txBody>
      </p:sp>
      <p:sp>
        <p:nvSpPr>
          <p:cNvPr id="454675" name="Line 19"/>
          <p:cNvSpPr>
            <a:spLocks noChangeShapeType="1"/>
          </p:cNvSpPr>
          <p:nvPr/>
        </p:nvSpPr>
        <p:spPr bwMode="auto">
          <a:xfrm>
            <a:off x="3378200" y="3162300"/>
            <a:ext cx="0" cy="77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4676" name="Line 20"/>
          <p:cNvSpPr>
            <a:spLocks noChangeShapeType="1"/>
          </p:cNvSpPr>
          <p:nvPr/>
        </p:nvSpPr>
        <p:spPr bwMode="auto">
          <a:xfrm>
            <a:off x="4365625" y="3162300"/>
            <a:ext cx="0" cy="77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 rot="-5400000">
            <a:off x="3007519" y="1648619"/>
            <a:ext cx="7191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BB11</a:t>
            </a:r>
          </a:p>
        </p:txBody>
      </p:sp>
      <p:sp>
        <p:nvSpPr>
          <p:cNvPr id="454679" name="Text Box 23"/>
          <p:cNvSpPr txBox="1">
            <a:spLocks noChangeArrowheads="1"/>
          </p:cNvSpPr>
          <p:nvPr/>
        </p:nvSpPr>
        <p:spPr bwMode="auto">
          <a:xfrm rot="-5400000">
            <a:off x="4087019" y="1635919"/>
            <a:ext cx="7191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BB12</a:t>
            </a:r>
          </a:p>
        </p:txBody>
      </p:sp>
      <p:sp>
        <p:nvSpPr>
          <p:cNvPr id="454680" name="Text Box 24"/>
          <p:cNvSpPr txBox="1">
            <a:spLocks noChangeArrowheads="1"/>
          </p:cNvSpPr>
          <p:nvPr/>
        </p:nvSpPr>
        <p:spPr bwMode="auto">
          <a:xfrm>
            <a:off x="369888" y="1738313"/>
            <a:ext cx="719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2284413" y="1687513"/>
            <a:ext cx="879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 b="1">
                <a:solidFill>
                  <a:srgbClr val="FF0000"/>
                </a:solidFill>
              </a:rPr>
              <a:t>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92EE7-6DA0-4594-A5F1-99BFF3F37A86}" type="slidenum">
              <a:rPr lang="en-US" altLang="de-DE"/>
              <a:pPr/>
              <a:t>43</a:t>
            </a:fld>
            <a:endParaRPr lang="en-US" alt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0" y="957263"/>
            <a:ext cx="990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dirty="0" err="1"/>
              <a:t>Transferkanal</a:t>
            </a:r>
            <a:r>
              <a:rPr lang="en-GB" altLang="de-DE" dirty="0"/>
              <a:t>: </a:t>
            </a:r>
            <a:r>
              <a:rPr lang="en-GB" altLang="de-DE" dirty="0" err="1"/>
              <a:t>Periodischer</a:t>
            </a:r>
            <a:r>
              <a:rPr lang="en-GB" altLang="de-DE" dirty="0"/>
              <a:t> </a:t>
            </a:r>
            <a:r>
              <a:rPr lang="en-GB" altLang="de-DE" dirty="0" err="1"/>
              <a:t>Transportkanal</a:t>
            </a:r>
            <a:r>
              <a:rPr lang="en-GB" altLang="de-DE" dirty="0"/>
              <a:t> </a:t>
            </a:r>
            <a:r>
              <a:rPr lang="en-GB" altLang="de-DE" dirty="0" smtClean="0"/>
              <a:t>TK4-8</a:t>
            </a:r>
            <a:endParaRPr lang="en-GB" altLang="de-DE" dirty="0"/>
          </a:p>
          <a:p>
            <a:pPr>
              <a:spcBef>
                <a:spcPct val="50000"/>
              </a:spcBef>
            </a:pPr>
            <a:r>
              <a:rPr lang="en-GB" altLang="de-DE" dirty="0" smtClean="0">
                <a:solidFill>
                  <a:srgbClr val="FF0000"/>
                </a:solidFill>
              </a:rPr>
              <a:t>Design-</a:t>
            </a:r>
            <a:r>
              <a:rPr lang="en-GB" altLang="de-DE" dirty="0" err="1" smtClean="0">
                <a:solidFill>
                  <a:srgbClr val="FF0000"/>
                </a:solidFill>
              </a:rPr>
              <a:t>Enveloppe</a:t>
            </a:r>
            <a:r>
              <a:rPr lang="en-GB" altLang="de-DE" dirty="0" smtClean="0">
                <a:solidFill>
                  <a:srgbClr val="FF0000"/>
                </a:solidFill>
              </a:rPr>
              <a:t>, </a:t>
            </a:r>
            <a:r>
              <a:rPr lang="en-GB" altLang="de-DE" dirty="0" err="1" smtClean="0">
                <a:solidFill>
                  <a:srgbClr val="FF0000"/>
                </a:solidFill>
              </a:rPr>
              <a:t>vgl</a:t>
            </a:r>
            <a:r>
              <a:rPr lang="en-GB" altLang="de-DE" dirty="0">
                <a:solidFill>
                  <a:srgbClr val="FF0000"/>
                </a:solidFill>
              </a:rPr>
              <a:t>. </a:t>
            </a:r>
            <a:r>
              <a:rPr lang="en-GB" altLang="de-DE" dirty="0" smtClean="0">
                <a:solidFill>
                  <a:srgbClr val="FF0000"/>
                </a:solidFill>
              </a:rPr>
              <a:t>‘TK settings’, El </a:t>
            </a:r>
            <a:r>
              <a:rPr lang="en-GB" altLang="de-DE" dirty="0">
                <a:solidFill>
                  <a:srgbClr val="FF0000"/>
                </a:solidFill>
              </a:rPr>
              <a:t>Hayek</a:t>
            </a:r>
            <a:endParaRPr lang="en-GB" altLang="de-DE" dirty="0">
              <a:solidFill>
                <a:srgbClr val="FF0000"/>
              </a:solidFill>
            </a:endParaRPr>
          </a:p>
        </p:txBody>
      </p:sp>
      <p:pic>
        <p:nvPicPr>
          <p:cNvPr id="455685" name="Picture 5" descr="TKperiod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4613" r="26891" b="4276"/>
          <a:stretch>
            <a:fillRect/>
          </a:stretch>
        </p:blipFill>
        <p:spPr bwMode="auto">
          <a:xfrm rot="5400000">
            <a:off x="2986087" y="-860425"/>
            <a:ext cx="3929063" cy="99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E1CA66-5AB9-4E2D-A8B9-B5A143C60F25}" type="slidenum">
              <a:rPr lang="en-US" altLang="de-DE"/>
              <a:pPr/>
              <a:t>44</a:t>
            </a:fld>
            <a:endParaRPr lang="en-US" altLang="de-DE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0" y="9572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Transferkanal: Einschuß SIS</a:t>
            </a:r>
          </a:p>
        </p:txBody>
      </p:sp>
      <p:pic>
        <p:nvPicPr>
          <p:cNvPr id="504837" name="Picture 5" descr="TKEnd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4236" r="19720" b="4236"/>
          <a:stretch>
            <a:fillRect/>
          </a:stretch>
        </p:blipFill>
        <p:spPr bwMode="auto">
          <a:xfrm rot="5400000">
            <a:off x="2482056" y="-896143"/>
            <a:ext cx="4929187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74C72-9B28-48E3-BA2D-9D5DD9598B58}" type="slidenum">
              <a:rPr lang="en-US" altLang="de-DE"/>
              <a:pPr/>
              <a:t>45</a:t>
            </a:fld>
            <a:endParaRPr lang="en-US" alt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0" y="838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Transferkanal: Einschuss TK und Stripper/LASEP</a:t>
            </a:r>
          </a:p>
        </p:txBody>
      </p:sp>
      <p:pic>
        <p:nvPicPr>
          <p:cNvPr id="456710" name="Picture 6" descr="widestri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6008" r="4343" b="18675"/>
          <a:stretch>
            <a:fillRect/>
          </a:stretch>
        </p:blipFill>
        <p:spPr bwMode="auto">
          <a:xfrm>
            <a:off x="1588" y="1379538"/>
            <a:ext cx="990441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12" name="Text Box 8"/>
          <p:cNvSpPr txBox="1">
            <a:spLocks noChangeArrowheads="1"/>
          </p:cNvSpPr>
          <p:nvPr/>
        </p:nvSpPr>
        <p:spPr bwMode="auto">
          <a:xfrm rot="16200000">
            <a:off x="376238" y="1311275"/>
            <a:ext cx="984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UT1MK1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133350" y="5721350"/>
            <a:ext cx="2820988" cy="722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600"/>
              <a:t>Anpassung an </a:t>
            </a:r>
            <a:r>
              <a:rPr lang="en-GB" altLang="de-DE" sz="1600" b="1"/>
              <a:t>TK bis Lasep</a:t>
            </a:r>
          </a:p>
          <a:p>
            <a:pPr algn="l">
              <a:spcBef>
                <a:spcPct val="50000"/>
              </a:spcBef>
            </a:pPr>
            <a:r>
              <a:rPr lang="en-GB" altLang="de-DE" sz="1600"/>
              <a:t>UT1QD1 und davor</a:t>
            </a:r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H="1" flipV="1">
            <a:off x="423863" y="3276600"/>
            <a:ext cx="160337" cy="231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596900" y="4168775"/>
            <a:ext cx="2271713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TK1MU1/2 </a:t>
            </a:r>
            <a:br>
              <a:rPr lang="en-GB" altLang="de-DE" sz="1600"/>
            </a:br>
            <a:r>
              <a:rPr lang="en-GB" altLang="de-DE" sz="1600" b="1"/>
              <a:t>identische Erregung</a:t>
            </a:r>
            <a:r>
              <a:rPr lang="en-GB" altLang="de-DE" sz="1600"/>
              <a:t>!</a:t>
            </a:r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 flipV="1">
            <a:off x="1849438" y="3281363"/>
            <a:ext cx="255587" cy="806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7" name="Text Box 13"/>
          <p:cNvSpPr txBox="1">
            <a:spLocks noChangeArrowheads="1"/>
          </p:cNvSpPr>
          <p:nvPr/>
        </p:nvSpPr>
        <p:spPr bwMode="auto">
          <a:xfrm>
            <a:off x="1954213" y="4924425"/>
            <a:ext cx="2109787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TK1QD1/2 fix</a:t>
            </a:r>
            <a:br>
              <a:rPr lang="en-GB" altLang="de-DE" sz="1600"/>
            </a:br>
            <a:r>
              <a:rPr lang="en-GB" altLang="de-DE" sz="1600"/>
              <a:t>Dispersionskorrektur</a:t>
            </a:r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2828925" y="3311525"/>
            <a:ext cx="158750" cy="151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4194175" y="5386388"/>
            <a:ext cx="2879725" cy="1089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TK2QD3/4</a:t>
            </a:r>
            <a:br>
              <a:rPr lang="en-GB" altLang="de-DE" sz="1600"/>
            </a:br>
            <a:r>
              <a:rPr lang="en-GB" altLang="de-DE" sz="1600"/>
              <a:t>Optik für Stripper/Lasep</a:t>
            </a:r>
            <a:br>
              <a:rPr lang="en-GB" altLang="de-DE" sz="1600"/>
            </a:br>
            <a:r>
              <a:rPr lang="en-GB" altLang="de-DE" sz="1600"/>
              <a:t>Immer </a:t>
            </a:r>
            <a:r>
              <a:rPr lang="en-GB" altLang="de-DE" sz="1600" b="1"/>
              <a:t>theorienah</a:t>
            </a:r>
            <a:r>
              <a:rPr lang="en-GB" altLang="de-DE" sz="1600"/>
              <a:t> einstellen, Korrekturen im Tunnel!</a:t>
            </a:r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 flipH="1" flipV="1">
            <a:off x="4383088" y="3316288"/>
            <a:ext cx="836612" cy="191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 flipV="1">
            <a:off x="5340350" y="3349625"/>
            <a:ext cx="184150" cy="190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2" name="Text Box 18"/>
          <p:cNvSpPr txBox="1">
            <a:spLocks noChangeArrowheads="1"/>
          </p:cNvSpPr>
          <p:nvPr/>
        </p:nvSpPr>
        <p:spPr bwMode="auto">
          <a:xfrm>
            <a:off x="7250113" y="5395913"/>
            <a:ext cx="2109787" cy="1089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Fokussierung auf </a:t>
            </a:r>
            <a:r>
              <a:rPr lang="en-GB" altLang="de-DE" sz="1600" b="1"/>
              <a:t>Folie</a:t>
            </a:r>
            <a:r>
              <a:rPr lang="en-GB" altLang="de-DE" sz="1600"/>
              <a:t> und für </a:t>
            </a:r>
            <a:r>
              <a:rPr lang="en-GB" altLang="de-DE" sz="1600" b="1"/>
              <a:t>Ladungstrennung</a:t>
            </a:r>
            <a:r>
              <a:rPr lang="en-GB" altLang="de-DE" sz="1600"/>
              <a:t> (mit </a:t>
            </a:r>
            <a:r>
              <a:rPr lang="en-GB" altLang="de-DE" sz="1600" b="1"/>
              <a:t>Dipolkanten</a:t>
            </a:r>
            <a:r>
              <a:rPr lang="en-GB" altLang="de-DE" sz="1600"/>
              <a:t>)</a:t>
            </a:r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 flipH="1" flipV="1">
            <a:off x="6681788" y="1889125"/>
            <a:ext cx="1004887" cy="338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4" name="Line 20"/>
          <p:cNvSpPr>
            <a:spLocks noChangeShapeType="1"/>
          </p:cNvSpPr>
          <p:nvPr/>
        </p:nvSpPr>
        <p:spPr bwMode="auto">
          <a:xfrm flipH="1" flipV="1">
            <a:off x="7372350" y="2900363"/>
            <a:ext cx="735013" cy="235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Text Box 21"/>
          <p:cNvSpPr txBox="1">
            <a:spLocks noChangeArrowheads="1"/>
          </p:cNvSpPr>
          <p:nvPr/>
        </p:nvSpPr>
        <p:spPr bwMode="auto">
          <a:xfrm>
            <a:off x="5727700" y="4379913"/>
            <a:ext cx="1543050" cy="844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TK3QS5 Rücklenkung des Strahls</a:t>
            </a:r>
          </a:p>
        </p:txBody>
      </p:sp>
      <p:sp>
        <p:nvSpPr>
          <p:cNvPr id="456726" name="Line 22"/>
          <p:cNvSpPr>
            <a:spLocks noChangeShapeType="1"/>
          </p:cNvSpPr>
          <p:nvPr/>
        </p:nvSpPr>
        <p:spPr bwMode="auto">
          <a:xfrm flipV="1">
            <a:off x="6484938" y="3784600"/>
            <a:ext cx="26987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8228013" y="4095750"/>
            <a:ext cx="1543050" cy="844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/>
              <a:t>Anpassungs an Transport-strecke</a:t>
            </a:r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 flipH="1" flipV="1">
            <a:off x="8582025" y="3306763"/>
            <a:ext cx="388938" cy="679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B24C-CAFB-4FE3-8BBA-3BACD59D8874}" type="slidenum">
              <a:rPr lang="en-US" altLang="de-DE"/>
              <a:pPr/>
              <a:t>46</a:t>
            </a:fld>
            <a:endParaRPr lang="en-US" altLang="de-DE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Transferkanal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0" y="9572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Transferkanal: Design-Enveloppen</a:t>
            </a:r>
          </a:p>
        </p:txBody>
      </p:sp>
      <p:pic>
        <p:nvPicPr>
          <p:cNvPr id="508932" name="Picture 4" descr="widestri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6008" r="4343" b="18675"/>
          <a:stretch>
            <a:fillRect/>
          </a:stretch>
        </p:blipFill>
        <p:spPr bwMode="auto">
          <a:xfrm>
            <a:off x="1588" y="1379538"/>
            <a:ext cx="990441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3" name="Picture 5" descr="widestri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6293" r="4443" b="18675"/>
          <a:stretch>
            <a:fillRect/>
          </a:stretch>
        </p:blipFill>
        <p:spPr bwMode="auto">
          <a:xfrm>
            <a:off x="0" y="4078288"/>
            <a:ext cx="9906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B24C-CAFB-4FE3-8BBA-3BACD59D8874}" type="slidenum">
              <a:rPr lang="en-US" altLang="de-DE"/>
              <a:pPr/>
              <a:t>47</a:t>
            </a:fld>
            <a:endParaRPr lang="en-US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4500793" y="319816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1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D0F67-6513-4ACC-9F4A-BF91AD7D2391}" type="slidenum">
              <a:rPr lang="en-US" altLang="de-DE"/>
              <a:pPr/>
              <a:t>48</a:t>
            </a:fld>
            <a:endParaRPr lang="en-US" altLang="de-DE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2667000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  <p:pic>
        <p:nvPicPr>
          <p:cNvPr id="457731" name="Picture 3" descr="LASEP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/>
          <a:stretch>
            <a:fillRect/>
          </a:stretch>
        </p:blipFill>
        <p:spPr bwMode="auto">
          <a:xfrm>
            <a:off x="128588" y="1997075"/>
            <a:ext cx="9596437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463DF-DB50-42A0-9D2B-FF68EFECF0C8}" type="slidenum">
              <a:rPr lang="en-US" altLang="de-DE"/>
              <a:pPr/>
              <a:t>49</a:t>
            </a:fld>
            <a:endParaRPr lang="en-US" altLang="de-DE"/>
          </a:p>
        </p:txBody>
      </p:sp>
      <p:sp>
        <p:nvSpPr>
          <p:cNvPr id="459782" name="Rectangle 6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59778" name="Picture 2" descr="LASEP Strahlwege 2007-1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62038"/>
            <a:ext cx="899795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79" name="Picture 3" descr="LASEP Strahlwege 2007-12-04 Fo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063625"/>
            <a:ext cx="899795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80" name="Picture 4" descr="LASEP Strahlwege 2007-12-04 Swee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065213"/>
            <a:ext cx="8997950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50D82-E5FA-4A23-9D5C-CC855D962811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HLI: Design-Enveloppe</a:t>
            </a:r>
          </a:p>
        </p:txBody>
      </p:sp>
      <p:pic>
        <p:nvPicPr>
          <p:cNvPr id="449553" name="Picture 17" descr="HLSE_R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r="17619"/>
          <a:stretch>
            <a:fillRect/>
          </a:stretch>
        </p:blipFill>
        <p:spPr bwMode="auto">
          <a:xfrm rot="5400000">
            <a:off x="2624137" y="-996949"/>
            <a:ext cx="465772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54" name="Text Box 18"/>
          <p:cNvSpPr txBox="1">
            <a:spLocks noChangeArrowheads="1"/>
          </p:cNvSpPr>
          <p:nvPr/>
        </p:nvSpPr>
        <p:spPr bwMode="auto">
          <a:xfrm rot="-5400000">
            <a:off x="486569" y="207724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UN2MO1</a:t>
            </a:r>
          </a:p>
        </p:txBody>
      </p:sp>
      <p:sp>
        <p:nvSpPr>
          <p:cNvPr id="449555" name="Text Box 19"/>
          <p:cNvSpPr txBox="1">
            <a:spLocks noChangeArrowheads="1"/>
          </p:cNvSpPr>
          <p:nvPr/>
        </p:nvSpPr>
        <p:spPr bwMode="auto">
          <a:xfrm rot="-5400000">
            <a:off x="1845469" y="207724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UN3QS0</a:t>
            </a:r>
          </a:p>
        </p:txBody>
      </p:sp>
      <p:sp>
        <p:nvSpPr>
          <p:cNvPr id="449556" name="Text Box 20"/>
          <p:cNvSpPr txBox="1">
            <a:spLocks noChangeArrowheads="1"/>
          </p:cNvSpPr>
          <p:nvPr/>
        </p:nvSpPr>
        <p:spPr bwMode="auto">
          <a:xfrm rot="-5400000">
            <a:off x="3666331" y="207724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UN3MU1</a:t>
            </a:r>
          </a:p>
        </p:txBody>
      </p:sp>
      <p:sp>
        <p:nvSpPr>
          <p:cNvPr id="449557" name="Text Box 21"/>
          <p:cNvSpPr txBox="1">
            <a:spLocks noChangeArrowheads="1"/>
          </p:cNvSpPr>
          <p:nvPr/>
        </p:nvSpPr>
        <p:spPr bwMode="auto">
          <a:xfrm rot="-5400000">
            <a:off x="6630194" y="207724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UN3QT1</a:t>
            </a:r>
          </a:p>
        </p:txBody>
      </p:sp>
      <p:sp>
        <p:nvSpPr>
          <p:cNvPr id="449558" name="Text Box 22"/>
          <p:cNvSpPr txBox="1">
            <a:spLocks noChangeArrowheads="1"/>
          </p:cNvSpPr>
          <p:nvPr/>
        </p:nvSpPr>
        <p:spPr bwMode="auto">
          <a:xfrm rot="-5400000">
            <a:off x="7992269" y="2077244"/>
            <a:ext cx="906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sz="1600" b="1"/>
              <a:t>UN4MO1</a:t>
            </a:r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8593138" y="1362075"/>
            <a:ext cx="9064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de-DE" sz="1600" b="1"/>
              <a:t>HLI-RFQ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C1CEE-0A73-48B0-9D9F-71BF12BC9DBB}" type="slidenum">
              <a:rPr lang="en-US" altLang="de-DE"/>
              <a:pPr/>
              <a:t>50</a:t>
            </a:fld>
            <a:endParaRPr lang="en-US" altLang="de-DE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7"/>
          <a:stretch>
            <a:fillRect/>
          </a:stretch>
        </p:blipFill>
        <p:spPr bwMode="auto">
          <a:xfrm>
            <a:off x="2922588" y="765175"/>
            <a:ext cx="405923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292100" y="4265613"/>
          <a:ext cx="93218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4" name="CorelDRAW" r:id="rId4" imgW="7656374" imgH="8617744" progId="CorelDRAW.Graphic.11">
                  <p:embed/>
                </p:oleObj>
              </mc:Choice>
              <mc:Fallback>
                <p:oleObj name="CorelDRAW" r:id="rId4" imgW="7656374" imgH="8617744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35" t="41177" r="19275" b="45258"/>
                      <a:stretch>
                        <a:fillRect/>
                      </a:stretch>
                    </p:blipFill>
                    <p:spPr bwMode="auto">
                      <a:xfrm>
                        <a:off x="292100" y="4265613"/>
                        <a:ext cx="93218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4094163" y="1773238"/>
            <a:ext cx="2108200" cy="5762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05" name="Line 5"/>
          <p:cNvSpPr>
            <a:spLocks noChangeShapeType="1"/>
          </p:cNvSpPr>
          <p:nvPr/>
        </p:nvSpPr>
        <p:spPr bwMode="auto">
          <a:xfrm flipH="1">
            <a:off x="271463" y="2349500"/>
            <a:ext cx="3822700" cy="194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>
            <a:off x="6202363" y="2349500"/>
            <a:ext cx="3432175" cy="194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87A6A-5F28-4D74-866F-70078C569BAF}" type="slidenum">
              <a:rPr lang="en-US" altLang="de-DE"/>
              <a:pPr/>
              <a:t>51</a:t>
            </a:fld>
            <a:endParaRPr lang="en-US" altLang="de-DE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1826" name="Picture 2" descr="TK-Lasep Seitenan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55634"/>
          <a:stretch>
            <a:fillRect/>
          </a:stretch>
        </p:blipFill>
        <p:spPr bwMode="auto">
          <a:xfrm>
            <a:off x="117475" y="981075"/>
            <a:ext cx="96710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27" name="Picture 3" descr="tklasep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2642" b="20978"/>
          <a:stretch>
            <a:fillRect/>
          </a:stretch>
        </p:blipFill>
        <p:spPr bwMode="auto">
          <a:xfrm>
            <a:off x="271463" y="2565400"/>
            <a:ext cx="93630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6CE50-5469-4213-9CA2-CEE3797E6EFC}" type="slidenum">
              <a:rPr lang="en-US" altLang="de-DE"/>
              <a:pPr/>
              <a:t>52</a:t>
            </a:fld>
            <a:endParaRPr lang="en-US" altLang="de-DE"/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11225"/>
            <a:ext cx="95186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0D2D-323C-4B04-A0B5-03CB95F27A8A}" type="slidenum">
              <a:rPr lang="en-US" altLang="de-DE"/>
              <a:pPr/>
              <a:t>53</a:t>
            </a:fld>
            <a:endParaRPr lang="en-US" altLang="de-DE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12813"/>
            <a:ext cx="9628187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BEDD0-DD8E-4B2F-BEF6-50004441DB12}" type="slidenum">
              <a:rPr lang="en-US" altLang="de-DE"/>
              <a:pPr/>
              <a:t>54</a:t>
            </a:fld>
            <a:endParaRPr lang="en-US" altLang="de-DE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789363"/>
            <a:ext cx="4678362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908050"/>
            <a:ext cx="4678362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678363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351A3-BEEF-4ACA-9FE1-F68664E02309}" type="slidenum">
              <a:rPr lang="en-US" altLang="de-DE"/>
              <a:pPr/>
              <a:t>55</a:t>
            </a:fld>
            <a:endParaRPr lang="en-US" altLang="de-DE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/>
        </p:nvGraphicFramePr>
        <p:xfrm>
          <a:off x="350838" y="68263"/>
          <a:ext cx="9204325" cy="671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0" name="Graph" r:id="rId3" imgW="3804480" imgH="3009600" progId="Origin50.Graph">
                  <p:embed/>
                </p:oleObj>
              </mc:Choice>
              <mc:Fallback>
                <p:oleObj name="Graph" r:id="rId3" imgW="3804480" imgH="300960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68263"/>
                        <a:ext cx="9204325" cy="671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BDCB8-F5BD-467A-A51C-598B60F414F2}" type="slidenum">
              <a:rPr lang="en-US" altLang="de-DE"/>
              <a:pPr/>
              <a:t>56</a:t>
            </a:fld>
            <a:endParaRPr lang="en-US" altLang="de-DE"/>
          </a:p>
        </p:txBody>
      </p:sp>
      <p:sp>
        <p:nvSpPr>
          <p:cNvPr id="466955" name="Rectangle 11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  <p:pic>
        <p:nvPicPr>
          <p:cNvPr id="466947" name="Picture 3" descr="tk-lase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r="24374" b="3616"/>
          <a:stretch>
            <a:fillRect/>
          </a:stretch>
        </p:blipFill>
        <p:spPr bwMode="auto">
          <a:xfrm>
            <a:off x="5487988" y="836613"/>
            <a:ext cx="441801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8048625" y="6165850"/>
            <a:ext cx="1728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200">
                <a:latin typeface="Times New Roman" pitchFamily="18" charset="0"/>
              </a:rPr>
              <a:t>Zeichnung: C. Mühle</a:t>
            </a:r>
          </a:p>
        </p:txBody>
      </p:sp>
      <p:pic>
        <p:nvPicPr>
          <p:cNvPr id="466949" name="Picture 5" descr="tk-lase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5387" r="15701" b="20126"/>
          <a:stretch>
            <a:fillRect/>
          </a:stretch>
        </p:blipFill>
        <p:spPr bwMode="auto">
          <a:xfrm>
            <a:off x="0" y="1628775"/>
            <a:ext cx="56007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7689850" y="3284538"/>
            <a:ext cx="431800" cy="720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 flipH="1" flipV="1">
            <a:off x="5600700" y="1628775"/>
            <a:ext cx="2089150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 flipH="1">
            <a:off x="5600700" y="4005263"/>
            <a:ext cx="208915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128588" y="4724400"/>
            <a:ext cx="538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</a:rPr>
              <a:t>Ablage 3mm </a:t>
            </a:r>
            <a:r>
              <a:rPr lang="en-GB" altLang="de-DE">
                <a:latin typeface="Times New Roman" pitchFamily="18" charset="0"/>
                <a:sym typeface="Symbol" pitchFamily="18" charset="2"/>
              </a:rPr>
              <a:t> </a:t>
            </a:r>
            <a:r>
              <a:rPr lang="el-GR" alt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de-DE" alt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B/B=3</a:t>
            </a:r>
            <a:r>
              <a:rPr lang="en-US" alt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de-DE" alt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de-DE" altLang="de-DE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-3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</a:rPr>
              <a:t>Spezifikation: </a:t>
            </a:r>
            <a:r>
              <a:rPr lang="el-GR" altLang="de-DE">
                <a:latin typeface="Times New Roman" pitchFamily="18" charset="0"/>
                <a:sym typeface="Symbol" pitchFamily="18" charset="2"/>
              </a:rPr>
              <a:t>Δ</a:t>
            </a:r>
            <a:r>
              <a:rPr lang="de-DE" altLang="de-DE">
                <a:latin typeface="Times New Roman" pitchFamily="18" charset="0"/>
                <a:sym typeface="Symbol" pitchFamily="18" charset="2"/>
              </a:rPr>
              <a:t>B/B=1,5</a:t>
            </a:r>
            <a:r>
              <a:rPr lang="en-US" altLang="de-DE">
                <a:latin typeface="Times New Roman" pitchFamily="18" charset="0"/>
                <a:sym typeface="Symbol" pitchFamily="18" charset="2"/>
              </a:rPr>
              <a:t>·</a:t>
            </a:r>
            <a:r>
              <a:rPr lang="de-DE" altLang="de-DE">
                <a:latin typeface="Times New Roman" pitchFamily="18" charset="0"/>
                <a:sym typeface="Symbol" pitchFamily="18" charset="2"/>
              </a:rPr>
              <a:t>10</a:t>
            </a:r>
            <a:r>
              <a:rPr lang="de-DE" altLang="de-DE" baseline="30000">
                <a:latin typeface="Times New Roman" pitchFamily="18" charset="0"/>
                <a:sym typeface="Symbol" pitchFamily="18" charset="2"/>
              </a:rPr>
              <a:t>-3</a:t>
            </a:r>
            <a:endParaRPr lang="el-GR" altLang="de-DE">
              <a:latin typeface="Times New Roman" pitchFamily="18" charset="0"/>
            </a:endParaRP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128588" y="981075"/>
            <a:ext cx="538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latin typeface="Times New Roman" pitchFamily="18" charset="0"/>
              </a:rPr>
              <a:t>TK3MV1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 animBg="1"/>
      <p:bldP spid="466951" grpId="0" animBg="1"/>
      <p:bldP spid="466952" grpId="0" animBg="1"/>
      <p:bldP spid="46695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83B6C4-DA7F-4B97-8E9F-35D4F4A062C7}" type="slidenum">
              <a:rPr lang="en-US" altLang="de-DE"/>
              <a:pPr/>
              <a:t>57</a:t>
            </a:fld>
            <a:endParaRPr lang="en-US" altLang="de-DE"/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7970" name="Picture 2" descr="TK-Lasep Seitenan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55634"/>
          <a:stretch>
            <a:fillRect/>
          </a:stretch>
        </p:blipFill>
        <p:spPr bwMode="auto">
          <a:xfrm>
            <a:off x="117475" y="1250950"/>
            <a:ext cx="96710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4910138" y="3606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7973" name="Picture 5" descr="ve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4441" r="2596" b="17621"/>
          <a:stretch>
            <a:fillRect/>
          </a:stretch>
        </p:blipFill>
        <p:spPr bwMode="auto">
          <a:xfrm>
            <a:off x="0" y="2692400"/>
            <a:ext cx="99060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4" name="Line 6"/>
          <p:cNvSpPr>
            <a:spLocks noChangeShapeType="1"/>
          </p:cNvSpPr>
          <p:nvPr/>
        </p:nvSpPr>
        <p:spPr bwMode="auto">
          <a:xfrm>
            <a:off x="849313" y="1882775"/>
            <a:ext cx="136683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15925" y="22177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solidFill>
                  <a:srgbClr val="FF0000"/>
                </a:solidFill>
              </a:rPr>
              <a:t>MW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0" y="806450"/>
            <a:ext cx="990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Nur Sweeper gedreht: Strahl nicht auf Achse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63BF27-272D-48A4-A210-A51137F8854E}" type="slidenum">
              <a:rPr lang="en-US" altLang="de-DE"/>
              <a:pPr/>
              <a:t>58</a:t>
            </a:fld>
            <a:endParaRPr lang="en-US" altLang="de-DE"/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68994" name="Picture 2" descr="TK-Lasep Seitenan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55634"/>
          <a:stretch>
            <a:fillRect/>
          </a:stretch>
        </p:blipFill>
        <p:spPr bwMode="auto">
          <a:xfrm>
            <a:off x="117475" y="1235075"/>
            <a:ext cx="96710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910138" y="3606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8997" name="Line 5"/>
          <p:cNvSpPr>
            <a:spLocks noChangeShapeType="1"/>
          </p:cNvSpPr>
          <p:nvPr/>
        </p:nvSpPr>
        <p:spPr bwMode="auto">
          <a:xfrm>
            <a:off x="2865438" y="2003425"/>
            <a:ext cx="935037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5138738" y="4487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8999" name="Picture 7" descr="ver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5143" r="2789" b="17905"/>
          <a:stretch>
            <a:fillRect/>
          </a:stretch>
        </p:blipFill>
        <p:spPr bwMode="auto">
          <a:xfrm>
            <a:off x="0" y="2716213"/>
            <a:ext cx="9906000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2432050" y="21224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solidFill>
                  <a:srgbClr val="FF0000"/>
                </a:solidFill>
              </a:rPr>
              <a:t>QS</a:t>
            </a:r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0" y="806450"/>
            <a:ext cx="990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Nur Singulett gedreht: Strahl nicht auf Achse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53BB5-33A7-4104-90BF-44D27E8CBF69}" type="slidenum">
              <a:rPr lang="en-US" altLang="de-DE"/>
              <a:pPr/>
              <a:t>59</a:t>
            </a:fld>
            <a:endParaRPr lang="en-US" altLang="de-DE"/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70018" name="Picture 2" descr="TK-Lasep Seitenan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55634"/>
          <a:stretch>
            <a:fillRect/>
          </a:stretch>
        </p:blipFill>
        <p:spPr bwMode="auto">
          <a:xfrm>
            <a:off x="117475" y="1258888"/>
            <a:ext cx="9671050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2663825" y="188913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400" b="1">
                <a:solidFill>
                  <a:schemeClr val="tx1"/>
                </a:solidFill>
              </a:rPr>
              <a:t>Gedrehte Magnete im TK-LASEP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4910138" y="3606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4691063" y="4394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70022" name="Picture 6" descr="ver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5317" r="3621" b="17679"/>
          <a:stretch>
            <a:fillRect/>
          </a:stretch>
        </p:blipFill>
        <p:spPr bwMode="auto">
          <a:xfrm>
            <a:off x="0" y="2755900"/>
            <a:ext cx="99060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415925" y="22415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solidFill>
                  <a:srgbClr val="FF0000"/>
                </a:solidFill>
              </a:rPr>
              <a:t>MW</a:t>
            </a: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2432050" y="22415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b="1">
                <a:solidFill>
                  <a:srgbClr val="FF0000"/>
                </a:solidFill>
              </a:rPr>
              <a:t>QS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>
            <a:off x="2865438" y="2122488"/>
            <a:ext cx="935037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>
            <a:off x="849313" y="1906588"/>
            <a:ext cx="136683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28" name="Text Box 12"/>
          <p:cNvSpPr txBox="1">
            <a:spLocks noChangeArrowheads="1"/>
          </p:cNvSpPr>
          <p:nvPr/>
        </p:nvSpPr>
        <p:spPr bwMode="auto">
          <a:xfrm>
            <a:off x="0" y="806450"/>
            <a:ext cx="990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000"/>
              <a:t>Sweeper und Singulett gedreht: Strahl auf Achse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4D076-51CA-4FD5-A835-B60B3DC076F6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HLI: EZR-Emittanzen</a:t>
            </a:r>
          </a:p>
        </p:txBody>
      </p:sp>
      <p:pic>
        <p:nvPicPr>
          <p:cNvPr id="450565" name="Picture 5" descr="185746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66" name="Picture 6" descr="183636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67" name="Picture 7" descr="175410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49701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68" name="Picture 8" descr="180846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714750"/>
            <a:ext cx="287813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70" name="Picture 10" descr="AXP341-20091106-214419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714750"/>
            <a:ext cx="27670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71" name="Picture 11" descr="AXP341-20091106-110845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497013"/>
            <a:ext cx="2767012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28177-ADC9-41FC-9ADF-B688F30481AA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HLI: HF-Betrieb RFQ</a:t>
            </a:r>
          </a:p>
        </p:txBody>
      </p:sp>
      <p:sp>
        <p:nvSpPr>
          <p:cNvPr id="472077" name="Rectangle 13"/>
          <p:cNvSpPr>
            <a:spLocks noChangeArrowheads="1"/>
          </p:cNvSpPr>
          <p:nvPr/>
        </p:nvSpPr>
        <p:spPr bwMode="auto">
          <a:xfrm>
            <a:off x="4376738" y="2514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72076" name="Picture 12" descr="HLI-RFQ Elektroden bei Endmontage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54006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8" name="Rectangle 14"/>
          <p:cNvSpPr>
            <a:spLocks noChangeArrowheads="1"/>
          </p:cNvSpPr>
          <p:nvPr/>
        </p:nvSpPr>
        <p:spPr bwMode="auto">
          <a:xfrm>
            <a:off x="1376363" y="5783263"/>
            <a:ext cx="727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de-DE">
                <a:sym typeface="Symbol" pitchFamily="18" charset="2"/>
              </a:rPr>
              <a:t> "</a:t>
            </a:r>
            <a:r>
              <a:rPr lang="en-US" altLang="de-DE"/>
              <a:t>Hinweise für den Betrieb des HLI-RFQ UN4BR1"</a:t>
            </a:r>
          </a:p>
        </p:txBody>
      </p:sp>
      <p:sp>
        <p:nvSpPr>
          <p:cNvPr id="472079" name="Rectangle 15"/>
          <p:cNvSpPr>
            <a:spLocks noChangeArrowheads="1"/>
          </p:cNvSpPr>
          <p:nvPr/>
        </p:nvSpPr>
        <p:spPr bwMode="auto">
          <a:xfrm>
            <a:off x="5745163" y="1450613"/>
            <a:ext cx="41608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de-DE" dirty="0"/>
              <a:t> RFQ </a:t>
            </a:r>
            <a:r>
              <a:rPr lang="en-US" altLang="de-DE" dirty="0" err="1"/>
              <a:t>mechanisch</a:t>
            </a:r>
            <a:r>
              <a:rPr lang="en-US" altLang="de-DE" dirty="0"/>
              <a:t>/</a:t>
            </a:r>
            <a:r>
              <a:rPr lang="en-US" altLang="de-DE" dirty="0" err="1"/>
              <a:t>thermisch</a:t>
            </a:r>
            <a:r>
              <a:rPr lang="en-US" altLang="de-DE" dirty="0"/>
              <a:t> </a:t>
            </a:r>
            <a:r>
              <a:rPr lang="en-US" altLang="de-DE" dirty="0" err="1"/>
              <a:t>nicht</a:t>
            </a:r>
            <a:r>
              <a:rPr lang="en-US" altLang="de-DE" dirty="0"/>
              <a:t> </a:t>
            </a:r>
            <a:r>
              <a:rPr lang="en-US" altLang="de-DE" dirty="0" err="1"/>
              <a:t>ausreichend</a:t>
            </a:r>
            <a:r>
              <a:rPr lang="en-US" altLang="de-DE" dirty="0"/>
              <a:t> </a:t>
            </a:r>
            <a:r>
              <a:rPr lang="en-US" altLang="de-DE" dirty="0" err="1"/>
              <a:t>stabil</a:t>
            </a:r>
            <a:endParaRPr lang="en-US" altLang="de-DE" dirty="0"/>
          </a:p>
          <a:p>
            <a:pPr algn="l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 err="1"/>
              <a:t>für</a:t>
            </a:r>
            <a:r>
              <a:rPr lang="en-US" altLang="de-DE" dirty="0"/>
              <a:t> </a:t>
            </a:r>
            <a:r>
              <a:rPr lang="en-US" altLang="de-DE" dirty="0" err="1"/>
              <a:t>stabilen</a:t>
            </a:r>
            <a:r>
              <a:rPr lang="en-US" altLang="de-DE" dirty="0"/>
              <a:t> </a:t>
            </a:r>
            <a:r>
              <a:rPr lang="en-US" altLang="de-DE" dirty="0" err="1"/>
              <a:t>Betrieb</a:t>
            </a:r>
            <a:r>
              <a:rPr lang="en-US" altLang="de-DE" dirty="0"/>
              <a:t> </a:t>
            </a:r>
            <a:r>
              <a:rPr lang="en-US" altLang="de-DE" dirty="0" err="1"/>
              <a:t>regelmässige</a:t>
            </a:r>
            <a:r>
              <a:rPr lang="en-US" altLang="de-DE" dirty="0"/>
              <a:t> </a:t>
            </a:r>
            <a:r>
              <a:rPr lang="en-US" altLang="de-DE" dirty="0" err="1"/>
              <a:t>Pulsung</a:t>
            </a:r>
            <a:r>
              <a:rPr lang="en-US" altLang="de-DE" dirty="0"/>
              <a:t> </a:t>
            </a:r>
            <a:r>
              <a:rPr lang="en-US" altLang="de-DE" dirty="0" err="1"/>
              <a:t>erforderlich</a:t>
            </a:r>
            <a:endParaRPr lang="en-US" altLang="de-DE" dirty="0"/>
          </a:p>
          <a:p>
            <a:pPr algn="l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 err="1"/>
              <a:t>Amplitudenänderungen</a:t>
            </a:r>
            <a:r>
              <a:rPr lang="en-US" altLang="de-DE" dirty="0"/>
              <a:t> </a:t>
            </a:r>
            <a:r>
              <a:rPr lang="en-US" altLang="de-DE" dirty="0" err="1"/>
              <a:t>nur</a:t>
            </a:r>
            <a:r>
              <a:rPr lang="en-US" altLang="de-DE" dirty="0"/>
              <a:t> </a:t>
            </a:r>
            <a:r>
              <a:rPr lang="en-US" altLang="de-DE" dirty="0" err="1"/>
              <a:t>langsam</a:t>
            </a:r>
            <a:r>
              <a:rPr lang="en-US" altLang="de-DE" dirty="0"/>
              <a:t> </a:t>
            </a:r>
            <a:r>
              <a:rPr lang="en-US" altLang="de-DE" dirty="0" err="1"/>
              <a:t>möglich</a:t>
            </a:r>
            <a:endParaRPr lang="en-US" altLang="de-DE" dirty="0"/>
          </a:p>
          <a:p>
            <a:pPr algn="l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 err="1"/>
              <a:t>Untersuchungen</a:t>
            </a:r>
            <a:r>
              <a:rPr lang="en-US" altLang="de-DE" dirty="0"/>
              <a:t> </a:t>
            </a:r>
            <a:r>
              <a:rPr lang="en-US" altLang="de-DE" dirty="0" err="1" smtClean="0"/>
              <a:t>laufen</a:t>
            </a:r>
            <a:r>
              <a:rPr lang="en-US" altLang="de-DE" dirty="0" smtClean="0"/>
              <a:t>: </a:t>
            </a:r>
          </a:p>
          <a:p>
            <a:pPr lvl="1" algn="l">
              <a:buFontTx/>
              <a:buChar char="•"/>
            </a:pPr>
            <a:r>
              <a:rPr lang="en-US" altLang="de-DE" dirty="0">
                <a:solidFill>
                  <a:srgbClr val="FF0000"/>
                </a:solidFill>
              </a:rPr>
              <a:t> </a:t>
            </a:r>
            <a:r>
              <a:rPr lang="en-US" altLang="de-DE" dirty="0" smtClean="0">
                <a:solidFill>
                  <a:srgbClr val="FF0000"/>
                </a:solidFill>
              </a:rPr>
              <a:t>2013 Laser-</a:t>
            </a:r>
            <a:r>
              <a:rPr lang="en-US" altLang="de-DE" dirty="0" err="1" smtClean="0">
                <a:solidFill>
                  <a:srgbClr val="FF0000"/>
                </a:solidFill>
              </a:rPr>
              <a:t>Vibrometer</a:t>
            </a:r>
            <a:endParaRPr lang="en-US" altLang="de-DE" dirty="0" smtClean="0">
              <a:solidFill>
                <a:srgbClr val="FF0000"/>
              </a:solidFill>
            </a:endParaRPr>
          </a:p>
          <a:p>
            <a:pPr lvl="1" algn="l">
              <a:buFontTx/>
              <a:buChar char="•"/>
            </a:pPr>
            <a:r>
              <a:rPr lang="en-US" altLang="de-DE" dirty="0">
                <a:solidFill>
                  <a:srgbClr val="FF0000"/>
                </a:solidFill>
              </a:rPr>
              <a:t> </a:t>
            </a:r>
            <a:r>
              <a:rPr lang="en-US" altLang="de-DE" dirty="0" smtClean="0">
                <a:solidFill>
                  <a:srgbClr val="FF0000"/>
                </a:solidFill>
              </a:rPr>
              <a:t>2015 Pre-</a:t>
            </a:r>
            <a:r>
              <a:rPr lang="en-US" altLang="de-DE" dirty="0" err="1" smtClean="0">
                <a:solidFill>
                  <a:srgbClr val="FF0000"/>
                </a:solidFill>
              </a:rPr>
              <a:t>Puls</a:t>
            </a:r>
            <a:endParaRPr lang="en-US" altLang="de-DE" dirty="0" smtClean="0">
              <a:solidFill>
                <a:srgbClr val="FF0000"/>
              </a:solidFill>
            </a:endParaRPr>
          </a:p>
          <a:p>
            <a:pPr lvl="1" algn="l">
              <a:buFontTx/>
              <a:buChar char="•"/>
            </a:pPr>
            <a:r>
              <a:rPr lang="en-US" altLang="de-DE" dirty="0">
                <a:solidFill>
                  <a:srgbClr val="FF0000"/>
                </a:solidFill>
              </a:rPr>
              <a:t> </a:t>
            </a:r>
            <a:r>
              <a:rPr lang="en-US" altLang="de-DE" dirty="0" err="1" smtClean="0">
                <a:solidFill>
                  <a:srgbClr val="FF0000"/>
                </a:solidFill>
              </a:rPr>
              <a:t>weitere</a:t>
            </a:r>
            <a:r>
              <a:rPr lang="en-US" altLang="de-DE" dirty="0" smtClean="0">
                <a:solidFill>
                  <a:srgbClr val="FF0000"/>
                </a:solidFill>
              </a:rPr>
              <a:t> </a:t>
            </a:r>
            <a:r>
              <a:rPr lang="en-US" altLang="de-DE" dirty="0" err="1" smtClean="0">
                <a:solidFill>
                  <a:srgbClr val="FF0000"/>
                </a:solidFill>
              </a:rPr>
              <a:t>geplant</a:t>
            </a:r>
            <a:endParaRPr lang="en-US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29C0A-35DF-41F8-952C-A597E701BE90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UNILAC Abschnitte: HLI</a:t>
            </a: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HLI: HF-Betrieb IH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4376738" y="2514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4051300" y="1337737"/>
            <a:ext cx="58547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de-DE" dirty="0"/>
              <a:t> Tank hat </a:t>
            </a:r>
            <a:r>
              <a:rPr lang="en-US" altLang="de-DE" dirty="0" err="1"/>
              <a:t>kleine</a:t>
            </a:r>
            <a:r>
              <a:rPr lang="en-US" altLang="de-DE" dirty="0"/>
              <a:t> </a:t>
            </a:r>
            <a:r>
              <a:rPr lang="en-US" altLang="de-DE" dirty="0" err="1"/>
              <a:t>Konstruktionsfehler</a:t>
            </a:r>
            <a:r>
              <a:rPr lang="en-US" altLang="de-DE" dirty="0"/>
              <a:t>, </a:t>
            </a:r>
            <a:r>
              <a:rPr lang="en-US" altLang="de-DE" dirty="0" err="1"/>
              <a:t>daher</a:t>
            </a:r>
            <a:r>
              <a:rPr lang="en-US" altLang="de-DE" dirty="0"/>
              <a:t> </a:t>
            </a:r>
            <a:r>
              <a:rPr lang="en-US" altLang="de-DE" dirty="0" err="1"/>
              <a:t>Tauchkolbeneinstellung</a:t>
            </a:r>
            <a:r>
              <a:rPr lang="en-US" altLang="de-DE" dirty="0"/>
              <a:t> </a:t>
            </a:r>
            <a:r>
              <a:rPr lang="en-US" altLang="de-DE" dirty="0" err="1" smtClean="0"/>
              <a:t>schwierig</a:t>
            </a:r>
            <a:endParaRPr lang="en-US" altLang="de-DE" dirty="0" smtClean="0"/>
          </a:p>
          <a:p>
            <a:pPr algn="l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 err="1" smtClean="0"/>
              <a:t>Abhilfe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geplant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aufwendig</a:t>
            </a:r>
            <a:endParaRPr lang="en-US" altLang="de-DE" dirty="0"/>
          </a:p>
          <a:p>
            <a:pPr algn="l">
              <a:buFontTx/>
              <a:buChar char="•"/>
            </a:pPr>
            <a:r>
              <a:rPr lang="en-US" altLang="de-DE" dirty="0" smtClean="0"/>
              <a:t> </a:t>
            </a:r>
            <a:r>
              <a:rPr lang="en-US" altLang="de-DE" dirty="0" err="1" smtClean="0"/>
              <a:t>Kühlkreis</a:t>
            </a:r>
            <a:r>
              <a:rPr lang="en-US" altLang="de-DE" dirty="0" smtClean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A3 </a:t>
            </a:r>
            <a:r>
              <a:rPr lang="en-US" altLang="de-DE" dirty="0" err="1"/>
              <a:t>gekoppelt</a:t>
            </a:r>
            <a:r>
              <a:rPr lang="en-US" altLang="de-DE" dirty="0"/>
              <a:t>, </a:t>
            </a:r>
            <a:r>
              <a:rPr lang="en-US" altLang="de-DE" dirty="0" err="1"/>
              <a:t>zu</a:t>
            </a:r>
            <a:r>
              <a:rPr lang="en-US" altLang="de-DE" dirty="0"/>
              <a:t> warm; </a:t>
            </a:r>
            <a:r>
              <a:rPr lang="en-US" altLang="de-DE" dirty="0" err="1"/>
              <a:t>Tauchkolben</a:t>
            </a:r>
            <a:r>
              <a:rPr lang="en-US" altLang="de-DE" dirty="0"/>
              <a:t> </a:t>
            </a:r>
            <a:r>
              <a:rPr lang="en-US" altLang="de-DE" dirty="0" err="1"/>
              <a:t>stehen</a:t>
            </a:r>
            <a:r>
              <a:rPr lang="en-US" altLang="de-DE" dirty="0"/>
              <a:t> fast </a:t>
            </a:r>
            <a:r>
              <a:rPr lang="en-US" altLang="de-DE" dirty="0" err="1"/>
              <a:t>immer</a:t>
            </a:r>
            <a:r>
              <a:rPr lang="en-US" altLang="de-DE" dirty="0"/>
              <a:t> am </a:t>
            </a:r>
            <a:r>
              <a:rPr lang="en-US" altLang="de-DE" dirty="0" err="1" smtClean="0"/>
              <a:t>Anschlag</a:t>
            </a:r>
            <a:endParaRPr lang="en-US" altLang="de-DE" dirty="0" smtClean="0"/>
          </a:p>
          <a:p>
            <a:pPr algn="l">
              <a:buFontTx/>
              <a:buChar char="•"/>
            </a:pPr>
            <a:endParaRPr lang="en-US" altLang="de-DE" dirty="0"/>
          </a:p>
          <a:p>
            <a:pPr algn="l">
              <a:buFontTx/>
              <a:buChar char="•"/>
            </a:pPr>
            <a:r>
              <a:rPr lang="en-US" altLang="de-DE" dirty="0" smtClean="0">
                <a:solidFill>
                  <a:srgbClr val="FF0000"/>
                </a:solidFill>
              </a:rPr>
              <a:t> 2014: </a:t>
            </a:r>
            <a:r>
              <a:rPr lang="en-US" altLang="de-DE" dirty="0" err="1" smtClean="0">
                <a:solidFill>
                  <a:srgbClr val="FF0000"/>
                </a:solidFill>
              </a:rPr>
              <a:t>Kühlwasser</a:t>
            </a:r>
            <a:r>
              <a:rPr lang="en-US" altLang="de-DE" dirty="0" smtClean="0">
                <a:solidFill>
                  <a:srgbClr val="FF0000"/>
                </a:solidFill>
              </a:rPr>
              <a:t> HLI-IH / A3 </a:t>
            </a:r>
            <a:r>
              <a:rPr lang="en-US" altLang="de-DE" dirty="0" err="1" smtClean="0">
                <a:solidFill>
                  <a:srgbClr val="FF0000"/>
                </a:solidFill>
              </a:rPr>
              <a:t>entkoppelt</a:t>
            </a:r>
            <a:r>
              <a:rPr lang="en-US" altLang="de-DE" dirty="0" smtClean="0">
                <a:solidFill>
                  <a:srgbClr val="FF0000"/>
                </a:solidFill>
              </a:rPr>
              <a:t>, </a:t>
            </a:r>
            <a:r>
              <a:rPr lang="en-US" altLang="de-DE" dirty="0" err="1" smtClean="0">
                <a:solidFill>
                  <a:srgbClr val="FF0000"/>
                </a:solidFill>
              </a:rPr>
              <a:t>leider</a:t>
            </a:r>
            <a:r>
              <a:rPr lang="en-US" altLang="de-DE" dirty="0" smtClean="0">
                <a:solidFill>
                  <a:srgbClr val="FF0000"/>
                </a:solidFill>
              </a:rPr>
              <a:t> </a:t>
            </a:r>
            <a:r>
              <a:rPr lang="en-US" altLang="de-DE" dirty="0" err="1" smtClean="0">
                <a:solidFill>
                  <a:srgbClr val="FF0000"/>
                </a:solidFill>
              </a:rPr>
              <a:t>nur</a:t>
            </a:r>
            <a:r>
              <a:rPr lang="en-US" altLang="de-DE" dirty="0" smtClean="0">
                <a:solidFill>
                  <a:srgbClr val="FF0000"/>
                </a:solidFill>
              </a:rPr>
              <a:t> </a:t>
            </a:r>
            <a:r>
              <a:rPr lang="en-US" altLang="de-DE" dirty="0" err="1" smtClean="0">
                <a:solidFill>
                  <a:srgbClr val="FF0000"/>
                </a:solidFill>
              </a:rPr>
              <a:t>geringe</a:t>
            </a:r>
            <a:r>
              <a:rPr lang="en-US" altLang="de-DE" dirty="0" smtClean="0">
                <a:solidFill>
                  <a:srgbClr val="FF0000"/>
                </a:solidFill>
              </a:rPr>
              <a:t> </a:t>
            </a:r>
            <a:r>
              <a:rPr lang="en-US" altLang="de-DE" dirty="0" err="1" smtClean="0">
                <a:solidFill>
                  <a:srgbClr val="FF0000"/>
                </a:solidFill>
              </a:rPr>
              <a:t>Auswirkung</a:t>
            </a:r>
            <a:r>
              <a:rPr lang="en-US" altLang="de-DE" dirty="0" smtClean="0">
                <a:solidFill>
                  <a:srgbClr val="FF0000"/>
                </a:solidFill>
              </a:rPr>
              <a:t> auf </a:t>
            </a:r>
            <a:r>
              <a:rPr lang="en-US" altLang="de-DE" dirty="0" err="1" smtClean="0">
                <a:solidFill>
                  <a:srgbClr val="FF0000"/>
                </a:solidFill>
              </a:rPr>
              <a:t>Tauchkolbenposition</a:t>
            </a:r>
            <a:endParaRPr lang="en-US" altLang="de-DE" dirty="0"/>
          </a:p>
        </p:txBody>
      </p:sp>
      <p:pic>
        <p:nvPicPr>
          <p:cNvPr id="473096" name="Picture 8" descr="PA221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3494088" cy="4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Operateursschulung, Februar 2016</a:t>
            </a:r>
            <a:endParaRPr lang="en-US" altLang="de-DE" i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C4E1A-FD19-4960-99F7-FDC6DC3ED27D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474127" name="Rectangle 15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Anpassung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RFQ - IH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0" y="846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dirty="0" smtClean="0"/>
              <a:t>HLI-RQF </a:t>
            </a:r>
            <a:r>
              <a:rPr lang="en-GB" altLang="de-DE" dirty="0" err="1" smtClean="0"/>
              <a:t>Eingangs</a:t>
            </a:r>
            <a:r>
              <a:rPr lang="en-GB" altLang="de-DE" dirty="0" smtClean="0"/>
              <a:t>- und </a:t>
            </a:r>
            <a:r>
              <a:rPr lang="en-GB" altLang="de-DE" dirty="0" err="1" smtClean="0"/>
              <a:t>Ausgangs</a:t>
            </a:r>
            <a:r>
              <a:rPr lang="en-GB" altLang="de-DE" dirty="0" smtClean="0"/>
              <a:t>-Emittanz</a:t>
            </a:r>
            <a:endParaRPr lang="en-GB" altLang="de-DE" dirty="0"/>
          </a:p>
        </p:txBody>
      </p:sp>
      <p:pic>
        <p:nvPicPr>
          <p:cNvPr id="474122" name="Picture 10" descr="CDR HLI-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290638"/>
            <a:ext cx="6815137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23" name="Oval 11"/>
          <p:cNvSpPr>
            <a:spLocks noChangeArrowheads="1"/>
          </p:cNvSpPr>
          <p:nvPr/>
        </p:nvSpPr>
        <p:spPr bwMode="auto">
          <a:xfrm rot="-2037923">
            <a:off x="2481263" y="2079625"/>
            <a:ext cx="641350" cy="1936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24" name="Oval 12"/>
          <p:cNvSpPr>
            <a:spLocks noChangeArrowheads="1"/>
          </p:cNvSpPr>
          <p:nvPr/>
        </p:nvSpPr>
        <p:spPr bwMode="auto">
          <a:xfrm rot="-2037923">
            <a:off x="4645025" y="2076450"/>
            <a:ext cx="641350" cy="1936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25" name="Oval 13"/>
          <p:cNvSpPr>
            <a:spLocks noChangeArrowheads="1"/>
          </p:cNvSpPr>
          <p:nvPr/>
        </p:nvSpPr>
        <p:spPr bwMode="auto">
          <a:xfrm rot="4574590">
            <a:off x="2749550" y="4567238"/>
            <a:ext cx="161925" cy="1050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26" name="Oval 14"/>
          <p:cNvSpPr>
            <a:spLocks noChangeArrowheads="1"/>
          </p:cNvSpPr>
          <p:nvPr/>
        </p:nvSpPr>
        <p:spPr bwMode="auto">
          <a:xfrm rot="6289556">
            <a:off x="4889500" y="4565650"/>
            <a:ext cx="161925" cy="1050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">
  <a:themeElements>
    <a:clrScheme name="GS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P:\Office2000\English\Templates\GSI.pot</Template>
  <TotalTime>0</TotalTime>
  <Words>2639</Words>
  <Application>Microsoft Office PowerPoint</Application>
  <PresentationFormat>A4-Papier (210x297 mm)</PresentationFormat>
  <Paragraphs>510</Paragraphs>
  <Slides>59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2" baseType="lpstr">
      <vt:lpstr>GSI</vt:lpstr>
      <vt:lpstr>CorelDRAW</vt:lpstr>
      <vt:lpstr>Graph</vt:lpstr>
      <vt:lpstr>UNILAC Betriebsarten und Parameter</vt:lpstr>
      <vt:lpstr>UNILAC Abschnitte: Allgemeines</vt:lpstr>
      <vt:lpstr>UNILAC Abschnitte: HLI</vt:lpstr>
      <vt:lpstr>UNILAC Abschnitte: HLI</vt:lpstr>
      <vt:lpstr>UNILAC Abschnitte: HLI</vt:lpstr>
      <vt:lpstr>UNILAC Abschnitte: HLI</vt:lpstr>
      <vt:lpstr>UNILAC Abschnitte: HLI</vt:lpstr>
      <vt:lpstr>UNILAC Abschnitte: HLI</vt:lpstr>
      <vt:lpstr>Anpassung RFQ - IH</vt:lpstr>
      <vt:lpstr>PowerPoint-Präsentation</vt:lpstr>
      <vt:lpstr>PowerPoint-Präsentation</vt:lpstr>
      <vt:lpstr>PowerPoint-Präsentation</vt:lpstr>
      <vt:lpstr>UNILAC Abschnitte: HLI</vt:lpstr>
      <vt:lpstr>UNILAC Abschnitte: HSI</vt:lpstr>
      <vt:lpstr>UNILAC Abschnitte: HSI</vt:lpstr>
      <vt:lpstr>UNILAC Abschnitte: HSI</vt:lpstr>
      <vt:lpstr>UNILAC Abschnitte: HSI</vt:lpstr>
      <vt:lpstr>UNILAC Abschnitte: Gasstripper</vt:lpstr>
      <vt:lpstr>GSI-Gasstripperbereich</vt:lpstr>
      <vt:lpstr>Stripperkammer</vt:lpstr>
      <vt:lpstr>UNILAC Abschnitte: Gasstripper</vt:lpstr>
      <vt:lpstr>UNILAC-HF </vt:lpstr>
      <vt:lpstr>UNILAC Abschnitte: Poststripper - Alvarez </vt:lpstr>
      <vt:lpstr>PowerPoint-Präsentation</vt:lpstr>
      <vt:lpstr>UNILAC Abschnitte: Poststripper - Alvarez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UNILAC Abschnitte: Poststripper - Alvarez </vt:lpstr>
      <vt:lpstr>UNILAC Abschnitte: Poststripper - Alvarez </vt:lpstr>
      <vt:lpstr>UNILAC Abschnitte: Poststripper - Alvarez </vt:lpstr>
      <vt:lpstr>UNILAC Abschnitte: Poststripper - Alvarez </vt:lpstr>
      <vt:lpstr>UNILAC Abschnitte: Poststripper – Einzelresonatoren und Tunnel</vt:lpstr>
      <vt:lpstr>UNILAC Abschnitte: Einzelresonatoren</vt:lpstr>
      <vt:lpstr>UNILAC Abschnitte: Einzelresonatoren</vt:lpstr>
      <vt:lpstr>UNILAC Abschnitte: Einzelresonatoren</vt:lpstr>
      <vt:lpstr>UNILAC Abschnitte: Transferkanal</vt:lpstr>
      <vt:lpstr>UNILAC Abschnitte: Transferkanal</vt:lpstr>
      <vt:lpstr>UNILAC Abschnitte: Transferkanal</vt:lpstr>
      <vt:lpstr>UNILAC Abschnitte: Transferkanal</vt:lpstr>
      <vt:lpstr>UNILAC Abschnitte: Transferkanal</vt:lpstr>
      <vt:lpstr>UNILAC Abschnitte: Transferkanal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Strahlparameter</dc:subject>
  <dc:creator>Peter Gerhard</dc:creator>
  <cp:lastModifiedBy>Gerhard, Peter Dr.</cp:lastModifiedBy>
  <cp:revision>786</cp:revision>
  <cp:lastPrinted>1998-03-12T15:42:36Z</cp:lastPrinted>
  <dcterms:created xsi:type="dcterms:W3CDTF">2001-11-14T16:23:13Z</dcterms:created>
  <dcterms:modified xsi:type="dcterms:W3CDTF">2016-02-03T07:36:59Z</dcterms:modified>
</cp:coreProperties>
</file>