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6D27-B0DF-4E98-85C6-8BD5834E4FC4}" type="datetimeFigureOut">
              <a:rPr lang="de-DE" smtClean="0"/>
              <a:t>01.02.2016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3218E-6D67-4F1D-94A4-5AA50F40D8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86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412776"/>
            <a:ext cx="7918704" cy="46573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7171"/>
            <a:ext cx="8784976" cy="116958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5544616" cy="147678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84400"/>
            <a:ext cx="1306488" cy="273600"/>
          </a:xfrm>
        </p:spPr>
        <p:txBody>
          <a:bodyPr/>
          <a:lstStyle>
            <a:lvl1pPr>
              <a:defRPr sz="1200"/>
            </a:lvl1pPr>
          </a:lstStyle>
          <a:p>
            <a:fld id="{B418CCE3-ADF8-4D6E-B263-90E85820EC44}" type="datetime1">
              <a:rPr lang="de-DE" smtClean="0"/>
              <a:pPr/>
              <a:t>01.02.2016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3728" y="6584400"/>
            <a:ext cx="4824536" cy="273600"/>
          </a:xfr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0000" y="6584400"/>
            <a:ext cx="1378496" cy="273600"/>
          </a:xfrm>
        </p:spPr>
        <p:txBody>
          <a:bodyPr/>
          <a:lstStyle>
            <a:lvl1pPr>
              <a:defRPr sz="1200"/>
            </a:lvl1pPr>
          </a:lstStyle>
          <a:p>
            <a:fld id="{614DD408-A132-4815-A232-DF74F09DA4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4E4F-0125-4AD2-8584-167B6DA5606F}" type="datetime1">
              <a:rPr lang="de-DE" smtClean="0"/>
              <a:t>01.02.2016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2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8600-0E23-484E-9747-10E22BA18989}" type="datetime1">
              <a:rPr lang="de-DE" smtClean="0"/>
              <a:t>01.02.2016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8A1-4302-42C8-B31D-D1430F6AE143}" type="datetime1">
              <a:rPr lang="de-DE" smtClean="0"/>
              <a:t>01.02.2016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11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24CB-05FB-4179-B2D0-92DB10EA4650}" type="datetime1">
              <a:rPr lang="de-DE" smtClean="0"/>
              <a:t>01.02.2016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11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4710-0C99-4DBD-B4EA-4EE375B296BE}" type="datetime1">
              <a:rPr lang="de-DE" smtClean="0"/>
              <a:t>01.02.2016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42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EF29-F2FB-47AB-A486-8D1D28D3E553}" type="datetime1">
              <a:rPr lang="de-DE" smtClean="0"/>
              <a:t>01.02.2016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70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90F6-3F8D-49C7-A37A-0A1651CD0B0C}" type="datetime1">
              <a:rPr lang="de-DE" smtClean="0"/>
              <a:t>01.02.2016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F587-CFED-4FD5-B3AD-083C2065DE82}" type="datetime1">
              <a:rPr lang="de-DE" smtClean="0"/>
              <a:t>01.02.2016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44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867-F109-4833-817E-D342D1CD7196}" type="datetime1">
              <a:rPr lang="de-DE" smtClean="0"/>
              <a:t>01.02.2016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01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27EE-5B06-4FE1-A707-B61678AF74C0}" type="datetime1">
              <a:rPr lang="de-DE" smtClean="0"/>
              <a:t>01.02.2016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35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" y="0"/>
            <a:ext cx="9143755" cy="118774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2880" y="22373"/>
            <a:ext cx="87873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3283" y="1600200"/>
            <a:ext cx="8718697" cy="467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84400"/>
            <a:ext cx="13068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7C9C-F712-412E-9DE7-744EF926ADAF}" type="datetime1">
              <a:rPr lang="de-DE" smtClean="0"/>
              <a:t>01.02.2016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4000" y="6584400"/>
            <a:ext cx="48240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60000" y="6584400"/>
            <a:ext cx="1378800" cy="27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DD408-A132-4815-A232-DF74F09DA447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245" y="6325200"/>
            <a:ext cx="9143755" cy="296418"/>
            <a:chOff x="245" y="6325200"/>
            <a:chExt cx="9143755" cy="296418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600" y="6325200"/>
              <a:ext cx="914400" cy="296418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 userDrawn="1"/>
          </p:nvCxnSpPr>
          <p:spPr>
            <a:xfrm>
              <a:off x="245" y="6552000"/>
              <a:ext cx="7545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8611200" y="6552000"/>
              <a:ext cx="53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096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SIS 18 Änderungen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Petra Schütt</a:t>
            </a:r>
          </a:p>
          <a:p>
            <a:r>
              <a:rPr lang="de-DE" dirty="0" smtClean="0"/>
              <a:t>Operateurs-Schulung 3.2.2016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nummernplatzhalt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914400" eaLnBrk="0" hangingPunct="0"/>
            <a:fld id="{4F6A047E-907F-4EF6-A2A8-5C4A849D785E}" type="slidenum">
              <a:rPr lang="de-DE" altLang="de-DE" sz="1400"/>
              <a:pPr algn="r" defTabSz="914400" eaLnBrk="0" hangingPunct="0"/>
              <a:t>10</a:t>
            </a:fld>
            <a:endParaRPr lang="de-DE" altLang="de-DE" sz="1400"/>
          </a:p>
        </p:txBody>
      </p:sp>
      <p:sp>
        <p:nvSpPr>
          <p:cNvPr id="2" name="Rechteck 1"/>
          <p:cNvSpPr/>
          <p:nvPr/>
        </p:nvSpPr>
        <p:spPr>
          <a:xfrm>
            <a:off x="6948488" y="2997200"/>
            <a:ext cx="5032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en-US" sz="2400"/>
          </a:p>
        </p:txBody>
      </p:sp>
      <p:sp>
        <p:nvSpPr>
          <p:cNvPr id="113669" name="Text Box 4"/>
          <p:cNvSpPr txBox="1">
            <a:spLocks noChangeArrowheads="1"/>
          </p:cNvSpPr>
          <p:nvPr/>
        </p:nvSpPr>
        <p:spPr bwMode="auto">
          <a:xfrm>
            <a:off x="276225" y="1374775"/>
            <a:ext cx="73437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US" altLang="de-DE" sz="1600" b="1" dirty="0"/>
              <a:t>Status:</a:t>
            </a:r>
            <a:r>
              <a:rPr lang="en-US" altLang="de-DE" sz="1600" dirty="0"/>
              <a:t> 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altLang="de-DE" sz="1600" dirty="0"/>
              <a:t> Multi-harmonic cavity synchronization system available in SIS18  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altLang="de-DE" sz="1600" dirty="0"/>
              <a:t> Several beam experiments successfully performed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altLang="de-DE" sz="1600" dirty="0"/>
              <a:t> Optimization and control system integration ongoing</a:t>
            </a:r>
          </a:p>
        </p:txBody>
      </p:sp>
      <p:pic>
        <p:nvPicPr>
          <p:cNvPr id="1136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24200"/>
            <a:ext cx="21590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1196"/>
          <a:stretch>
            <a:fillRect/>
          </a:stretch>
        </p:blipFill>
        <p:spPr bwMode="auto">
          <a:xfrm>
            <a:off x="3986213" y="4686300"/>
            <a:ext cx="256698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149225" y="4841875"/>
            <a:ext cx="3494088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0" hangingPunct="0"/>
            <a:r>
              <a:rPr lang="de-DE" altLang="de-DE" sz="1400" b="1"/>
              <a:t>Test with b</a:t>
            </a:r>
            <a:r>
              <a:rPr lang="en-US" altLang="de-DE" sz="1400" b="1"/>
              <a:t>unch </a:t>
            </a:r>
            <a:r>
              <a:rPr lang="de-DE" altLang="de-DE" sz="1400" b="1"/>
              <a:t>m</a:t>
            </a:r>
            <a:r>
              <a:rPr lang="en-US" altLang="de-DE" sz="1400" b="1"/>
              <a:t>erging</a:t>
            </a:r>
            <a:endParaRPr lang="en-US" altLang="de-DE" sz="1400" i="1"/>
          </a:p>
        </p:txBody>
      </p:sp>
      <p:grpSp>
        <p:nvGrpSpPr>
          <p:cNvPr id="113673" name="Gruppieren 5"/>
          <p:cNvGrpSpPr>
            <a:grpSpLocks/>
          </p:cNvGrpSpPr>
          <p:nvPr/>
        </p:nvGrpSpPr>
        <p:grpSpPr bwMode="auto">
          <a:xfrm>
            <a:off x="2233989" y="2774950"/>
            <a:ext cx="4830385" cy="1806575"/>
            <a:chOff x="3890487" y="3279263"/>
            <a:chExt cx="5137326" cy="2323415"/>
          </a:xfrm>
        </p:grpSpPr>
        <p:sp>
          <p:nvSpPr>
            <p:cNvPr id="113674" name="Rechteck 3"/>
            <p:cNvSpPr>
              <a:spLocks noChangeArrowheads="1"/>
            </p:cNvSpPr>
            <p:nvPr/>
          </p:nvSpPr>
          <p:spPr bwMode="auto">
            <a:xfrm>
              <a:off x="5267801" y="3401763"/>
              <a:ext cx="216112" cy="45733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1"/>
              </a:solidFill>
              <a:round/>
              <a:headEnd type="stealth" w="lg" len="lg"/>
              <a:tailEnd type="stealth" w="lg" len="lg"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/>
              <a:endParaRPr lang="de-DE" altLang="de-DE" sz="1600"/>
            </a:p>
          </p:txBody>
        </p:sp>
        <p:pic>
          <p:nvPicPr>
            <p:cNvPr id="113675" name="Picture 24" descr="C3_0065_pts2_trc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4"/>
            <a:stretch>
              <a:fillRect/>
            </a:stretch>
          </p:blipFill>
          <p:spPr bwMode="auto">
            <a:xfrm>
              <a:off x="5578350" y="3633226"/>
              <a:ext cx="2642558" cy="196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6" name="Text Box 25"/>
            <p:cNvSpPr txBox="1">
              <a:spLocks noChangeArrowheads="1"/>
            </p:cNvSpPr>
            <p:nvPr/>
          </p:nvSpPr>
          <p:spPr bwMode="auto">
            <a:xfrm>
              <a:off x="4764665" y="3279263"/>
              <a:ext cx="1612398" cy="5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/>
              <a:r>
                <a:rPr lang="de-DE" altLang="de-DE" sz="1200">
                  <a:solidFill>
                    <a:srgbClr val="008000"/>
                  </a:solidFill>
                </a:rPr>
                <a:t>Ion Bunch Shape </a:t>
              </a:r>
              <a:br>
                <a:rPr lang="de-DE" altLang="de-DE" sz="1200">
                  <a:solidFill>
                    <a:srgbClr val="008000"/>
                  </a:solidFill>
                </a:rPr>
              </a:br>
              <a:r>
                <a:rPr lang="de-DE" altLang="de-DE" sz="1200"/>
                <a:t>before manipulation</a:t>
              </a:r>
            </a:p>
          </p:txBody>
        </p:sp>
        <p:sp>
          <p:nvSpPr>
            <p:cNvPr id="113677" name="Text Box 26"/>
            <p:cNvSpPr txBox="1">
              <a:spLocks noChangeArrowheads="1"/>
            </p:cNvSpPr>
            <p:nvPr/>
          </p:nvSpPr>
          <p:spPr bwMode="auto">
            <a:xfrm>
              <a:off x="7096311" y="3593679"/>
              <a:ext cx="1931502" cy="35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/>
              <a:r>
                <a:rPr lang="de-DE" altLang="de-DE" sz="1200">
                  <a:solidFill>
                    <a:srgbClr val="0066CC"/>
                  </a:solidFill>
                </a:rPr>
                <a:t>after manipulation</a:t>
              </a:r>
            </a:p>
          </p:txBody>
        </p:sp>
        <p:sp>
          <p:nvSpPr>
            <p:cNvPr id="113678" name="Text Box 27"/>
            <p:cNvSpPr txBox="1">
              <a:spLocks noChangeArrowheads="1"/>
            </p:cNvSpPr>
            <p:nvPr/>
          </p:nvSpPr>
          <p:spPr bwMode="auto">
            <a:xfrm>
              <a:off x="3890487" y="3867263"/>
              <a:ext cx="2465028" cy="353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defTabSz="914400"/>
              <a:r>
                <a:rPr lang="de-DE" altLang="de-DE" sz="1200" dirty="0" err="1">
                  <a:solidFill>
                    <a:srgbClr val="FF0000"/>
                  </a:solidFill>
                </a:rPr>
                <a:t>during</a:t>
              </a:r>
              <a:r>
                <a:rPr lang="de-DE" altLang="de-DE" sz="1200" dirty="0">
                  <a:solidFill>
                    <a:srgbClr val="FF0000"/>
                  </a:solidFill>
                </a:rPr>
                <a:t> dual </a:t>
              </a:r>
              <a:r>
                <a:rPr lang="de-DE" altLang="de-DE" sz="1200" dirty="0" err="1">
                  <a:solidFill>
                    <a:srgbClr val="FF0000"/>
                  </a:solidFill>
                </a:rPr>
                <a:t>harmonic</a:t>
              </a:r>
              <a:r>
                <a:rPr lang="de-DE" altLang="de-DE" sz="1200" dirty="0">
                  <a:solidFill>
                    <a:srgbClr val="FF0000"/>
                  </a:solidFill>
                </a:rPr>
                <a:t> RF</a:t>
              </a:r>
            </a:p>
          </p:txBody>
        </p:sp>
        <p:sp>
          <p:nvSpPr>
            <p:cNvPr id="113679" name="AutoShape 28"/>
            <p:cNvSpPr>
              <a:spLocks noChangeArrowheads="1"/>
            </p:cNvSpPr>
            <p:nvPr/>
          </p:nvSpPr>
          <p:spPr bwMode="auto">
            <a:xfrm rot="1496535">
              <a:off x="6476678" y="3324180"/>
              <a:ext cx="195851" cy="747249"/>
            </a:xfrm>
            <a:prstGeom prst="rightArrow">
              <a:avLst>
                <a:gd name="adj1" fmla="val 50000"/>
                <a:gd name="adj2" fmla="val 24639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/>
              <a:endParaRPr lang="de-DE" altLang="de-DE" sz="1600"/>
            </a:p>
          </p:txBody>
        </p:sp>
        <p:sp>
          <p:nvSpPr>
            <p:cNvPr id="113680" name="AutoShape 29"/>
            <p:cNvSpPr>
              <a:spLocks noChangeArrowheads="1"/>
            </p:cNvSpPr>
            <p:nvPr/>
          </p:nvSpPr>
          <p:spPr bwMode="auto">
            <a:xfrm rot="8298646">
              <a:off x="6998386" y="3595721"/>
              <a:ext cx="195851" cy="747250"/>
            </a:xfrm>
            <a:prstGeom prst="rightArrow">
              <a:avLst>
                <a:gd name="adj1" fmla="val 50000"/>
                <a:gd name="adj2" fmla="val 25352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/>
              <a:endParaRPr lang="de-DE" altLang="de-DE" sz="1600"/>
            </a:p>
          </p:txBody>
        </p:sp>
        <p:sp>
          <p:nvSpPr>
            <p:cNvPr id="113681" name="AutoShape 30"/>
            <p:cNvSpPr>
              <a:spLocks noChangeArrowheads="1"/>
            </p:cNvSpPr>
            <p:nvPr/>
          </p:nvSpPr>
          <p:spPr bwMode="auto">
            <a:xfrm rot="1303040">
              <a:off x="6429403" y="3754971"/>
              <a:ext cx="195852" cy="747249"/>
            </a:xfrm>
            <a:prstGeom prst="rightArrow">
              <a:avLst>
                <a:gd name="adj1" fmla="val 50000"/>
                <a:gd name="adj2" fmla="val 24639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/>
              <a:endParaRPr lang="de-DE" altLang="de-DE" sz="1600"/>
            </a:p>
          </p:txBody>
        </p:sp>
      </p:grpSp>
      <p:sp>
        <p:nvSpPr>
          <p:cNvPr id="113682" name="Text Box 9"/>
          <p:cNvSpPr txBox="1">
            <a:spLocks noChangeArrowheads="1"/>
          </p:cNvSpPr>
          <p:nvPr/>
        </p:nvSpPr>
        <p:spPr bwMode="auto">
          <a:xfrm>
            <a:off x="149225" y="3609975"/>
            <a:ext cx="3494088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0" hangingPunct="0"/>
            <a:r>
              <a:rPr lang="de-DE" altLang="de-DE" sz="1400" b="1"/>
              <a:t>Test with d</a:t>
            </a:r>
            <a:r>
              <a:rPr lang="en-US" altLang="de-DE" sz="1400" b="1"/>
              <a:t>ual </a:t>
            </a:r>
            <a:r>
              <a:rPr lang="de-DE" altLang="de-DE" sz="1400" b="1"/>
              <a:t>h</a:t>
            </a:r>
            <a:r>
              <a:rPr lang="en-US" altLang="de-DE" sz="1400" b="1"/>
              <a:t>armonic </a:t>
            </a:r>
            <a:r>
              <a:rPr lang="de-DE" altLang="de-DE" sz="1400" b="1"/>
              <a:t>o</a:t>
            </a:r>
            <a:r>
              <a:rPr lang="en-US" altLang="de-DE" sz="1400" b="1"/>
              <a:t>peration</a:t>
            </a:r>
            <a:endParaRPr lang="en-US" altLang="de-DE" sz="1400" i="1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</a:t>
            </a:r>
            <a:r>
              <a:rPr lang="en-US" dirty="0" smtClean="0"/>
              <a:t>digital </a:t>
            </a:r>
            <a:r>
              <a:rPr lang="en-US" dirty="0"/>
              <a:t>RF </a:t>
            </a:r>
            <a:r>
              <a:rPr lang="en-US" dirty="0" smtClean="0"/>
              <a:t>controls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84172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4797507" cy="49035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Profile </a:t>
            </a:r>
            <a:r>
              <a:rPr lang="en-US" dirty="0">
                <a:solidFill>
                  <a:srgbClr val="00B050"/>
                </a:solidFill>
              </a:rPr>
              <a:t>and beam position verification in front of injection septum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BPM’s: Digital</a:t>
            </a:r>
            <a:r>
              <a:rPr lang="en-US" dirty="0"/>
              <a:t>, programmable front-end electronics for </a:t>
            </a:r>
            <a:r>
              <a:rPr lang="en-US" dirty="0" smtClean="0"/>
              <a:t>BPMs, </a:t>
            </a:r>
            <a:r>
              <a:rPr lang="en-US" dirty="0"/>
              <a:t>n</a:t>
            </a:r>
            <a:r>
              <a:rPr lang="en-US" dirty="0" smtClean="0"/>
              <a:t>ew</a:t>
            </a:r>
            <a:r>
              <a:rPr lang="en-US" dirty="0"/>
              <a:t>, stable </a:t>
            </a:r>
            <a:r>
              <a:rPr lang="en-US" dirty="0" smtClean="0"/>
              <a:t>preamplifiers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Feed </a:t>
            </a:r>
            <a:r>
              <a:rPr lang="en-US" dirty="0"/>
              <a:t>back systems (TFS and LFS) need own, independent diagnostics</a:t>
            </a:r>
          </a:p>
          <a:p>
            <a:pPr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High </a:t>
            </a:r>
            <a:r>
              <a:rPr lang="en-US" dirty="0">
                <a:solidFill>
                  <a:srgbClr val="00B050"/>
                </a:solidFill>
              </a:rPr>
              <a:t>current transformer (5 A</a:t>
            </a:r>
            <a:r>
              <a:rPr lang="en-US" dirty="0" smtClean="0">
                <a:solidFill>
                  <a:srgbClr val="00B050"/>
                </a:solidFill>
              </a:rPr>
              <a:t>) installed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</a:rPr>
              <a:t>Fast </a:t>
            </a:r>
            <a:r>
              <a:rPr lang="en-US" dirty="0">
                <a:solidFill>
                  <a:srgbClr val="00B050"/>
                </a:solidFill>
              </a:rPr>
              <a:t>transformer in extraction channel </a:t>
            </a:r>
            <a:r>
              <a:rPr lang="en-US" dirty="0" smtClean="0">
                <a:solidFill>
                  <a:srgbClr val="00B050"/>
                </a:solidFill>
              </a:rPr>
              <a:t>installed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Q </a:t>
            </a:r>
            <a:r>
              <a:rPr lang="en-US" dirty="0"/>
              <a:t>- value measurement </a:t>
            </a:r>
            <a:r>
              <a:rPr lang="en-US" dirty="0" smtClean="0"/>
              <a:t>working (in exp. mode)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Radial feedback / steering during </a:t>
            </a:r>
            <a:r>
              <a:rPr lang="en-US" dirty="0"/>
              <a:t>ramping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New</a:t>
            </a:r>
            <a:r>
              <a:rPr lang="en-US" dirty="0"/>
              <a:t>, residual gas profile monitor for high time and spatial </a:t>
            </a: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88C8-9952-40BF-BF0B-34CF3734C8DE}" type="slidenum">
              <a:rPr lang="en-GB" altLang="de-DE"/>
              <a:pPr/>
              <a:t>11</a:t>
            </a:fld>
            <a:endParaRPr lang="en-GB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SIS18: Upgrade beam </a:t>
            </a:r>
            <a:r>
              <a:rPr lang="de-DE" dirty="0" err="1"/>
              <a:t>diagnostics</a:t>
            </a:r>
            <a:r>
              <a:rPr lang="de-DE" dirty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5381640" y="1468439"/>
            <a:ext cx="3548773" cy="2255137"/>
            <a:chOff x="185347" y="1052736"/>
            <a:chExt cx="8705850" cy="6096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47" y="1052736"/>
              <a:ext cx="870585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47" y="4100736"/>
              <a:ext cx="870585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930476" y="3723577"/>
            <a:ext cx="24511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de-DE" altLang="de-DE" sz="1100" dirty="0"/>
              <a:t>IPM </a:t>
            </a:r>
            <a:r>
              <a:rPr lang="de-DE" altLang="de-DE" sz="1100" dirty="0" err="1"/>
              <a:t>with</a:t>
            </a:r>
            <a:r>
              <a:rPr lang="de-DE" altLang="de-DE" sz="1100" dirty="0"/>
              <a:t> </a:t>
            </a:r>
            <a:r>
              <a:rPr lang="de-DE" altLang="de-DE" sz="1100" dirty="0" err="1"/>
              <a:t>magnet</a:t>
            </a:r>
            <a:r>
              <a:rPr lang="de-DE" altLang="de-DE" sz="1100" dirty="0"/>
              <a:t> </a:t>
            </a:r>
            <a:r>
              <a:rPr lang="de-DE" altLang="de-DE" sz="1100" dirty="0" err="1"/>
              <a:t>system</a:t>
            </a:r>
            <a:endParaRPr lang="de-DE" altLang="de-DE" sz="11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5333336" y="4064891"/>
            <a:ext cx="3645379" cy="2388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/>
              <a:t>Fast, turn-by-turn measurement of the transverse beam size, e.g. during injection process.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/>
              <a:t>Magnetic and electric field for imaging of the ionized residual gas ions onto a phosphor screen (even under the influence of strong beam space charge).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1600" dirty="0" smtClean="0"/>
              <a:t>High voltage boxes and UHV tank delivered.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/>
              <a:t>Magnet system and power supplies in tendering process.</a:t>
            </a:r>
          </a:p>
        </p:txBody>
      </p:sp>
    </p:spTree>
    <p:extLst>
      <p:ext uri="{BB962C8B-B14F-4D97-AF65-F5344CB8AC3E}">
        <p14:creationId xmlns:p14="http://schemas.microsoft.com/office/powerpoint/2010/main" val="3571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94" y="1628801"/>
            <a:ext cx="4341806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 Existing Facility – Civil </a:t>
            </a:r>
            <a:r>
              <a:rPr lang="en-US" dirty="0" smtClean="0"/>
              <a:t>Construction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2565" y="1450685"/>
            <a:ext cx="4379629" cy="49035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/>
              <a:t>Project leader: A. Schuhmann (GSI)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External planning companies: STEAG (buildings, infrastructure), </a:t>
            </a:r>
            <a:r>
              <a:rPr lang="en-US" sz="1200" dirty="0" err="1" smtClean="0"/>
              <a:t>Müller&amp;Bleher</a:t>
            </a:r>
            <a:r>
              <a:rPr lang="en-US" sz="1200" dirty="0" smtClean="0"/>
              <a:t> (electrical systems)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400" dirty="0" smtClean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/>
              <a:t>Radiation </a:t>
            </a:r>
            <a:r>
              <a:rPr lang="en-US" sz="1400" dirty="0"/>
              <a:t>protection measures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Various shielding thickness enhancements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err="1" smtClean="0"/>
              <a:t>Underpressure</a:t>
            </a:r>
            <a:r>
              <a:rPr lang="en-US" sz="1200" dirty="0" smtClean="0"/>
              <a:t> </a:t>
            </a:r>
            <a:r>
              <a:rPr lang="en-US" sz="1200" dirty="0"/>
              <a:t>generation in the tunnel </a:t>
            </a:r>
            <a:r>
              <a:rPr lang="en-US" sz="1200" dirty="0" smtClean="0"/>
              <a:t>(</a:t>
            </a:r>
            <a:r>
              <a:rPr lang="en-US" sz="1200" dirty="0"/>
              <a:t>treatment of radioactive air</a:t>
            </a:r>
            <a:r>
              <a:rPr lang="en-US" sz="1200" dirty="0" smtClean="0"/>
              <a:t>). </a:t>
            </a:r>
            <a:r>
              <a:rPr lang="en-US" sz="1200" dirty="0" smtClean="0">
                <a:sym typeface="Wingdings" panose="05000000000000000000" pitchFamily="2" charset="2"/>
              </a:rPr>
              <a:t> Sealing of every little air leak...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Cooling water circuit for magnetic extraction septa will be separated.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/>
              <a:t>Link </a:t>
            </a:r>
            <a:r>
              <a:rPr lang="en-US" sz="1400" dirty="0"/>
              <a:t>to FAIR </a:t>
            </a:r>
            <a:r>
              <a:rPr lang="en-US" sz="1400" dirty="0" smtClean="0"/>
              <a:t>via p-LINAC and tunnel T101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Wall openings, static enhancements.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Re-routing of cable trays and other infrastructure.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p-LINAC beam dump between injection and reinjection channels.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sz="120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400" u="sng" dirty="0" smtClean="0"/>
              <a:t>Status: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Currently in LPh4 (HOAI </a:t>
            </a:r>
            <a:r>
              <a:rPr lang="en-US" sz="1200" dirty="0" err="1" smtClean="0"/>
              <a:t>Leistungsphase</a:t>
            </a:r>
            <a:r>
              <a:rPr lang="en-US" sz="1200" dirty="0" smtClean="0"/>
              <a:t> 4 = </a:t>
            </a:r>
            <a:r>
              <a:rPr lang="en-US" sz="1200" dirty="0" err="1" smtClean="0"/>
              <a:t>licence</a:t>
            </a:r>
            <a:r>
              <a:rPr lang="en-US" sz="1200" dirty="0" smtClean="0"/>
              <a:t> planning)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200" dirty="0" smtClean="0"/>
              <a:t>Permit to build will be submitted to authorities in May 2015</a:t>
            </a: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40E1D188-02A1-45B2-8ABB-168BDB6D04F3}" type="slidenum">
              <a:rPr lang="en-GB" altLang="de-DE"/>
              <a:pPr/>
              <a:t>12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705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2565" y="1450685"/>
            <a:ext cx="4653491" cy="2410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Concrete bars in TR hall (red: hematite concrete because of space restrictions).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Table construction on top of the SIS18 tunnel to support the additional earth shielding. The additional </a:t>
            </a:r>
            <a:r>
              <a:rPr lang="en-GB" altLang="de-DE" dirty="0" smtClean="0">
                <a:latin typeface="Helvetica" pitchFamily="34" charset="0"/>
              </a:rPr>
              <a:t>1.5 </a:t>
            </a:r>
            <a:r>
              <a:rPr lang="en-GB" altLang="de-DE" dirty="0">
                <a:latin typeface="Helvetica" pitchFamily="34" charset="0"/>
              </a:rPr>
              <a:t>m earth corresponds to </a:t>
            </a:r>
            <a:r>
              <a:rPr lang="en-GB" altLang="de-DE" dirty="0" smtClean="0">
                <a:latin typeface="Helvetica" pitchFamily="34" charset="0"/>
              </a:rPr>
              <a:t>1% </a:t>
            </a:r>
            <a:r>
              <a:rPr lang="en-GB" altLang="de-DE" dirty="0">
                <a:latin typeface="Helvetica" pitchFamily="34" charset="0"/>
              </a:rPr>
              <a:t>continuous beam loss at maximum </a:t>
            </a:r>
            <a:r>
              <a:rPr lang="en-GB" altLang="de-DE" dirty="0" smtClean="0">
                <a:latin typeface="Helvetica" pitchFamily="34" charset="0"/>
              </a:rPr>
              <a:t>SIS18 energy </a:t>
            </a:r>
            <a:r>
              <a:rPr lang="en-GB" altLang="de-DE" dirty="0">
                <a:latin typeface="Helvetica" pitchFamily="34" charset="0"/>
              </a:rPr>
              <a:t>and 8 600 h operation per </a:t>
            </a:r>
            <a:r>
              <a:rPr lang="en-GB" altLang="de-DE" dirty="0" smtClean="0">
                <a:latin typeface="Helvetica" pitchFamily="34" charset="0"/>
              </a:rPr>
              <a:t>year.</a:t>
            </a: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existing facility – Civil construction</a:t>
            </a:r>
            <a:endParaRPr lang="en-GB" dirty="0"/>
          </a:p>
        </p:txBody>
      </p:sp>
      <p:pic>
        <p:nvPicPr>
          <p:cNvPr id="277506" name="Picture 2" descr="H:\1_FAIRGSI$docu\1_Machines\2.14_Common_Systems\2.14.11_Link_Existing_Facilities\0_Overall_SIS18\Drawings_Plans\Abschirmblöcke Ausleitung TR-T101\H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928437" cy="22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8324" r="5952" b="13650"/>
          <a:stretch/>
        </p:blipFill>
        <p:spPr bwMode="auto">
          <a:xfrm>
            <a:off x="5235467" y="3858726"/>
            <a:ext cx="376902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2" t="30769" r="24128" b="20924"/>
          <a:stretch/>
        </p:blipFill>
        <p:spPr bwMode="auto">
          <a:xfrm>
            <a:off x="1835696" y="3789040"/>
            <a:ext cx="2873987" cy="241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572000" y="1772816"/>
            <a:ext cx="21602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40E1D188-02A1-45B2-8ABB-168BDB6D04F3}" type="slidenum">
              <a:rPr lang="en-GB" altLang="de-DE"/>
              <a:pPr/>
              <a:t>13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99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SIS18 Upgrade </a:t>
            </a:r>
            <a:r>
              <a:rPr lang="en-GB" sz="1800" smtClean="0"/>
              <a:t>and Maintenance</a:t>
            </a:r>
            <a:endParaRPr lang="en-GB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Ramp rate (dipole power converters</a:t>
            </a:r>
            <a:r>
              <a:rPr lang="en-GB" sz="16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renewal of water cooled power cables</a:t>
            </a:r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h=2 acceleration </a:t>
            </a:r>
            <a:r>
              <a:rPr lang="en-GB" sz="1600" dirty="0" smtClean="0"/>
              <a:t>cavities, renewal of cooling disks in the ferrite cavities.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new alignment of extraction septum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Control system and Diagnostics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Beam </a:t>
            </a:r>
            <a:r>
              <a:rPr lang="en-GB" sz="1600" dirty="0"/>
              <a:t>diagnostics, </a:t>
            </a:r>
            <a:r>
              <a:rPr lang="en-GB" sz="1600" dirty="0" smtClean="0"/>
              <a:t>IPM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New electronics for beam position monitors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for 2016 legacy software will still be available (</a:t>
            </a:r>
            <a:r>
              <a:rPr lang="en-GB" sz="1600" dirty="0" err="1" smtClean="0"/>
              <a:t>SISModi</a:t>
            </a:r>
            <a:r>
              <a:rPr lang="en-GB" sz="1600" dirty="0" smtClean="0"/>
              <a:t>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for 2018 “retrofitting” of FAIR control system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/>
              <a:t>Link to existing facilities (</a:t>
            </a:r>
            <a:r>
              <a:rPr lang="en-GB" sz="1800" dirty="0" err="1"/>
              <a:t>GaF</a:t>
            </a:r>
            <a:r>
              <a:rPr lang="en-GB" sz="1800" dirty="0"/>
              <a:t>) – civil </a:t>
            </a:r>
            <a:r>
              <a:rPr lang="en-GB" sz="1800" dirty="0" smtClean="0"/>
              <a:t>construction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dirty="0"/>
          </a:p>
          <a:p>
            <a:pPr marL="285750" indent="-285750">
              <a:buFont typeface="Arial" pitchFamily="34" charset="0"/>
              <a:buChar char="•"/>
            </a:pPr>
            <a:endParaRPr lang="en-GB" sz="1800" dirty="0" smtClean="0"/>
          </a:p>
          <a:p>
            <a:r>
              <a:rPr lang="en-GB" sz="1800" dirty="0" smtClean="0"/>
              <a:t>Many thanks </a:t>
            </a:r>
            <a:r>
              <a:rPr lang="en-GB" sz="1800" dirty="0"/>
              <a:t>C. Omet and J. </a:t>
            </a:r>
            <a:r>
              <a:rPr lang="en-GB" sz="1800" dirty="0" smtClean="0"/>
              <a:t>Stadlmann for the permit to copy their slides from the report “SIS18 Status” at 13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MAC, 27.04.2015.</a:t>
            </a:r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8A1-4302-42C8-B31D-D1430F6AE143}" type="datetime1">
              <a:rPr lang="de-DE" smtClean="0"/>
              <a:t>01.02.2016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D408-A132-4815-A232-DF74F09DA4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ACD1-EDA9-495D-B45B-FECB92323EAD}" type="slidenum">
              <a:rPr lang="en-GB" altLang="de-DE" smtClean="0"/>
              <a:pPr/>
              <a:t>3</a:t>
            </a:fld>
            <a:endParaRPr lang="en-GB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SIS18 upgrade </a:t>
            </a:r>
            <a:r>
              <a:rPr lang="de-DE" altLang="de-DE" dirty="0" err="1"/>
              <a:t>p</a:t>
            </a:r>
            <a:r>
              <a:rPr lang="de-DE" altLang="de-DE" dirty="0" err="1" smtClean="0"/>
              <a:t>rogram</a:t>
            </a:r>
            <a:endParaRPr lang="de-DE" dirty="0"/>
          </a:p>
        </p:txBody>
      </p:sp>
      <p:pic>
        <p:nvPicPr>
          <p:cNvPr id="268290" name="Picture 2" descr="IngoS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80728"/>
            <a:ext cx="35814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36491"/>
            <a:ext cx="22098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8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813059"/>
              </p:ext>
            </p:extLst>
          </p:nvPr>
        </p:nvGraphicFramePr>
        <p:xfrm>
          <a:off x="755650" y="1412776"/>
          <a:ext cx="2376488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5" imgW="11050542" imgH="8621328" progId="MSPhotoEd.3">
                  <p:embed/>
                </p:oleObj>
              </mc:Choice>
              <mc:Fallback>
                <p:oleObj name="Photo Editor Photo" r:id="rId5" imgW="11050542" imgH="862132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527" b="4176"/>
                      <a:stretch>
                        <a:fillRect/>
                      </a:stretch>
                    </p:blipFill>
                    <p:spPr bwMode="auto">
                      <a:xfrm>
                        <a:off x="755650" y="1412776"/>
                        <a:ext cx="2376488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8293" name="Picture 5" descr="Kavität_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96489"/>
            <a:ext cx="19034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4" name="Picture 6" descr="Kolli komplet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10853"/>
            <a:ext cx="12954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5940152" y="5744289"/>
            <a:ext cx="32038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200" dirty="0" smtClean="0"/>
              <a:t>h=2 acceleration cavities for faster ramping</a:t>
            </a:r>
            <a:endParaRPr lang="en-GB" altLang="de-DE" sz="1200" dirty="0"/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6553200" y="230145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dirty="0" err="1"/>
              <a:t>Scrapers</a:t>
            </a:r>
            <a:r>
              <a:rPr lang="de-DE" altLang="de-DE" sz="1200" dirty="0"/>
              <a:t> </a:t>
            </a:r>
            <a:r>
              <a:rPr lang="de-DE" altLang="de-DE" sz="1200" dirty="0" err="1"/>
              <a:t>and</a:t>
            </a:r>
            <a:r>
              <a:rPr lang="de-DE" altLang="de-DE" sz="1200" dirty="0"/>
              <a:t> NEG </a:t>
            </a:r>
            <a:r>
              <a:rPr lang="de-DE" altLang="de-DE" sz="1200" dirty="0" err="1"/>
              <a:t>coating</a:t>
            </a:r>
            <a:r>
              <a:rPr lang="de-DE" altLang="de-DE" sz="1200" dirty="0"/>
              <a:t> </a:t>
            </a:r>
            <a:r>
              <a:rPr lang="de-DE" altLang="de-DE" sz="1200" dirty="0" err="1"/>
              <a:t>for</a:t>
            </a:r>
            <a:r>
              <a:rPr lang="de-DE" altLang="de-DE" sz="1200" dirty="0"/>
              <a:t> </a:t>
            </a:r>
            <a:r>
              <a:rPr lang="de-DE" altLang="de-DE" sz="1200" dirty="0" err="1"/>
              <a:t>pressure</a:t>
            </a:r>
            <a:r>
              <a:rPr lang="de-DE" altLang="de-DE" sz="1200" dirty="0"/>
              <a:t> </a:t>
            </a:r>
            <a:r>
              <a:rPr lang="de-DE" altLang="de-DE" sz="1200" dirty="0" err="1"/>
              <a:t>stabilization</a:t>
            </a:r>
            <a:endParaRPr lang="de-DE" altLang="de-DE" sz="1200" dirty="0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971550" y="27796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Injection system for low charged state heavy ions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50825" y="4101678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Charge separator for higher intensity and high quality beams</a:t>
            </a:r>
            <a:endParaRPr lang="de-DE" altLang="de-DE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47700" y="6107261"/>
            <a:ext cx="7848600" cy="3460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 dirty="0" smtClean="0"/>
              <a:t>The SIS18 upgrade program: Booster operation with low charge state heavy ions</a:t>
            </a:r>
            <a:endParaRPr lang="en-GB" altLang="de-DE" sz="1600" dirty="0"/>
          </a:p>
        </p:txBody>
      </p:sp>
      <p:pic>
        <p:nvPicPr>
          <p:cNvPr id="268301" name="Picture 13" descr="DSC_0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58653"/>
            <a:ext cx="18383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02" name="Picture 14" descr="1_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04916"/>
            <a:ext cx="20161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395288" y="5757441"/>
            <a:ext cx="1908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Power grid connection</a:t>
            </a:r>
          </a:p>
        </p:txBody>
      </p:sp>
      <p:cxnSp>
        <p:nvCxnSpPr>
          <p:cNvPr id="6" name="Gerade Verbindung mit Pfeil 5"/>
          <p:cNvCxnSpPr>
            <a:stCxn id="268293" idx="1"/>
          </p:cNvCxnSpPr>
          <p:nvPr/>
        </p:nvCxnSpPr>
        <p:spPr>
          <a:xfrm flipH="1" flipV="1">
            <a:off x="5724128" y="3789040"/>
            <a:ext cx="752872" cy="1215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268291" idx="3"/>
          </p:cNvCxnSpPr>
          <p:nvPr/>
        </p:nvCxnSpPr>
        <p:spPr>
          <a:xfrm>
            <a:off x="2605088" y="3664322"/>
            <a:ext cx="166712" cy="106082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268292" idx="3"/>
          </p:cNvCxnSpPr>
          <p:nvPr/>
        </p:nvCxnSpPr>
        <p:spPr>
          <a:xfrm>
            <a:off x="3132138" y="2096194"/>
            <a:ext cx="431750" cy="68341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766F-065F-46F5-BA11-6422D613524E}" type="slidenum">
              <a:rPr lang="en-GB" altLang="de-DE" smtClean="0"/>
              <a:pPr/>
              <a:t>4</a:t>
            </a:fld>
            <a:endParaRPr lang="en-GB" alt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SIS18 upgrade </a:t>
            </a:r>
            <a:r>
              <a:rPr lang="de-DE" altLang="de-DE" dirty="0" err="1" smtClean="0"/>
              <a:t>program</a:t>
            </a:r>
            <a:endParaRPr lang="de-DE" dirty="0"/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467544" y="1484784"/>
            <a:ext cx="8352928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altLang="de-DE" sz="1600" b="1" dirty="0" smtClean="0">
                <a:solidFill>
                  <a:srgbClr val="00B050"/>
                </a:solidFill>
                <a:latin typeface="+mn-lt"/>
              </a:rPr>
              <a:t>Pulse power connection - completed</a:t>
            </a:r>
            <a: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altLang="de-DE" sz="1600" dirty="0" smtClean="0">
                <a:latin typeface="+mn-lt"/>
              </a:rPr>
              <a:t>Dedicated 110 kV power connection and transformer for fast ramping </a:t>
            </a:r>
            <a:r>
              <a:rPr lang="en-GB" altLang="de-DE" sz="1600" b="1" dirty="0" smtClean="0">
                <a:latin typeface="+mn-lt"/>
              </a:rPr>
              <a:t>(2006 and 2010)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  <a:t>Replacement of Main Dipole Power Supplies</a:t>
            </a:r>
            <a:r>
              <a:rPr lang="en-GB" altLang="de-DE" sz="1600" b="1" dirty="0" smtClean="0">
                <a:latin typeface="+mn-lt"/>
              </a:rPr>
              <a:t/>
            </a:r>
            <a:br>
              <a:rPr lang="en-GB" altLang="de-DE" sz="1600" b="1" dirty="0" smtClean="0">
                <a:latin typeface="+mn-lt"/>
              </a:rPr>
            </a:br>
            <a:r>
              <a:rPr lang="en-GB" altLang="de-DE" sz="1600" dirty="0" smtClean="0">
                <a:latin typeface="+mn-lt"/>
              </a:rPr>
              <a:t>Operation with 10 T/s up to 18 Tm</a:t>
            </a:r>
            <a:r>
              <a:rPr lang="en-GB" altLang="de-DE" sz="1600" b="1" dirty="0" smtClean="0">
                <a:latin typeface="+mn-lt"/>
              </a:rPr>
              <a:t> (2015)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  <a:t>RF System</a:t>
            </a:r>
            <a:b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altLang="de-DE" sz="1600" dirty="0" smtClean="0">
                <a:latin typeface="+mn-lt"/>
              </a:rPr>
              <a:t>New h=2 acceleration cavities </a:t>
            </a:r>
            <a:r>
              <a:rPr lang="en-GB" altLang="de-DE" sz="1600" b="1" dirty="0" smtClean="0">
                <a:latin typeface="+mn-lt"/>
              </a:rPr>
              <a:t>(1</a:t>
            </a:r>
            <a:r>
              <a:rPr lang="en-GB" altLang="de-DE" sz="1600" b="1" baseline="30000" dirty="0" smtClean="0">
                <a:latin typeface="+mn-lt"/>
              </a:rPr>
              <a:t>st</a:t>
            </a:r>
            <a:r>
              <a:rPr lang="en-GB" altLang="de-DE" sz="1600" b="1" dirty="0" smtClean="0">
                <a:latin typeface="+mn-lt"/>
              </a:rPr>
              <a:t> </a:t>
            </a:r>
            <a:r>
              <a:rPr lang="en-GB" altLang="de-DE" sz="1600" b="1" dirty="0" err="1" smtClean="0">
                <a:latin typeface="+mn-lt"/>
              </a:rPr>
              <a:t>cavitiy</a:t>
            </a:r>
            <a:r>
              <a:rPr lang="en-GB" altLang="de-DE" sz="1600" b="1" dirty="0" smtClean="0">
                <a:latin typeface="+mn-lt"/>
              </a:rPr>
              <a:t> 2014)</a:t>
            </a:r>
            <a:br>
              <a:rPr lang="en-GB" altLang="de-DE" sz="1600" b="1" dirty="0" smtClean="0">
                <a:latin typeface="+mn-lt"/>
              </a:rPr>
            </a:br>
            <a:r>
              <a:rPr lang="en-GB" altLang="de-DE" sz="1600" dirty="0">
                <a:latin typeface="+mn-lt"/>
              </a:rPr>
              <a:t>Bunch compression system </a:t>
            </a:r>
            <a:r>
              <a:rPr lang="en-GB" altLang="de-DE" sz="1600" b="1" dirty="0">
                <a:latin typeface="+mn-lt"/>
              </a:rPr>
              <a:t>(2012)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altLang="de-DE" sz="1600" b="1" dirty="0" smtClean="0">
                <a:solidFill>
                  <a:srgbClr val="00B050"/>
                </a:solidFill>
                <a:latin typeface="+mn-lt"/>
              </a:rPr>
              <a:t>UHV System - completed</a:t>
            </a:r>
            <a:br>
              <a:rPr lang="en-GB" altLang="de-DE" sz="1600" b="1" dirty="0" smtClean="0">
                <a:solidFill>
                  <a:srgbClr val="00B050"/>
                </a:solidFill>
                <a:latin typeface="+mn-lt"/>
              </a:rPr>
            </a:br>
            <a:r>
              <a:rPr lang="en-GB" altLang="de-DE" sz="1600" dirty="0" smtClean="0">
                <a:latin typeface="+mn-lt"/>
              </a:rPr>
              <a:t>New, NEG coated dipole- and quadrupole chambers </a:t>
            </a:r>
            <a:r>
              <a:rPr lang="en-GB" altLang="de-DE" sz="1600" b="1" dirty="0" smtClean="0">
                <a:latin typeface="+mn-lt"/>
              </a:rPr>
              <a:t>(2009)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altLang="de-DE" sz="1600" b="1" dirty="0" smtClean="0">
                <a:solidFill>
                  <a:srgbClr val="00B050"/>
                </a:solidFill>
                <a:latin typeface="+mn-lt"/>
              </a:rPr>
              <a:t>Insertions - completed</a:t>
            </a:r>
            <a:br>
              <a:rPr lang="en-GB" altLang="de-DE" sz="1600" b="1" dirty="0" smtClean="0">
                <a:solidFill>
                  <a:srgbClr val="00B050"/>
                </a:solidFill>
                <a:latin typeface="+mn-lt"/>
              </a:rPr>
            </a:br>
            <a:r>
              <a:rPr lang="en-GB" altLang="de-DE" sz="1600" dirty="0" smtClean="0">
                <a:latin typeface="+mn-lt"/>
              </a:rPr>
              <a:t>Set-up of a „low-desorption“ scraper system </a:t>
            </a:r>
            <a:r>
              <a:rPr lang="en-GB" altLang="de-DE" sz="1600" b="1" dirty="0" smtClean="0">
                <a:latin typeface="+mn-lt"/>
              </a:rPr>
              <a:t>(2009)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altLang="de-DE" sz="1600" b="1" dirty="0" smtClean="0">
                <a:solidFill>
                  <a:srgbClr val="00B050"/>
                </a:solidFill>
                <a:latin typeface="+mn-lt"/>
              </a:rPr>
              <a:t>Injection / extraction systems - completed</a:t>
            </a:r>
            <a:br>
              <a:rPr lang="en-GB" altLang="de-DE" sz="1600" b="1" dirty="0" smtClean="0">
                <a:solidFill>
                  <a:srgbClr val="00B050"/>
                </a:solidFill>
                <a:latin typeface="+mn-lt"/>
              </a:rPr>
            </a:br>
            <a:r>
              <a:rPr lang="en-GB" altLang="de-DE" sz="1600" dirty="0" smtClean="0">
                <a:latin typeface="+mn-lt"/>
              </a:rPr>
              <a:t>New, large acceptance injection system plus HV power supply </a:t>
            </a:r>
            <a:r>
              <a:rPr lang="en-GB" altLang="de-DE" sz="1600" b="1" dirty="0" smtClean="0">
                <a:latin typeface="+mn-lt"/>
              </a:rPr>
              <a:t>(2007)</a:t>
            </a:r>
            <a:br>
              <a:rPr lang="en-GB" altLang="de-DE" sz="1600" b="1" dirty="0" smtClean="0">
                <a:latin typeface="+mn-lt"/>
              </a:rPr>
            </a:br>
            <a:r>
              <a:rPr lang="en-GB" altLang="de-DE" sz="1600" dirty="0">
                <a:latin typeface="+mn-lt"/>
              </a:rPr>
              <a:t>Set-up of a TK charge separator </a:t>
            </a:r>
            <a:r>
              <a:rPr lang="en-GB" altLang="de-DE" sz="1600" b="1" dirty="0">
                <a:latin typeface="+mn-lt"/>
              </a:rPr>
              <a:t>(2007)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  <a:t>Beam diagnostics systems</a:t>
            </a:r>
            <a:r>
              <a:rPr lang="en-GB" altLang="de-DE" sz="1600" b="1" dirty="0" smtClean="0">
                <a:latin typeface="+mn-lt"/>
              </a:rPr>
              <a:t/>
            </a:r>
            <a:br>
              <a:rPr lang="en-GB" altLang="de-DE" sz="1600" b="1" dirty="0" smtClean="0">
                <a:latin typeface="+mn-lt"/>
              </a:rPr>
            </a:br>
            <a:r>
              <a:rPr lang="en-GB" altLang="de-DE" sz="1600" dirty="0" smtClean="0">
                <a:latin typeface="+mn-lt"/>
              </a:rPr>
              <a:t>Fast residual gas profile monitor and high current transformer </a:t>
            </a:r>
            <a:r>
              <a:rPr lang="en-GB" altLang="de-DE" sz="1600" b="1" dirty="0" smtClean="0">
                <a:latin typeface="+mn-lt"/>
              </a:rPr>
              <a:t>(2008)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  <a:t>Development of high current operation</a:t>
            </a:r>
            <a:br>
              <a:rPr lang="en-GB" altLang="de-DE" sz="1600" b="1" dirty="0" smtClean="0">
                <a:solidFill>
                  <a:schemeClr val="accent1"/>
                </a:solidFill>
                <a:latin typeface="+mn-lt"/>
              </a:rPr>
            </a:br>
            <a:r>
              <a:rPr lang="en-GB" altLang="de-DE" sz="1600" dirty="0" smtClean="0">
                <a:latin typeface="+mn-lt"/>
              </a:rPr>
              <a:t>Compensation of resonances, impedance issues etc.</a:t>
            </a:r>
            <a:r>
              <a:rPr lang="en-GB" altLang="de-DE" sz="1600" b="1" dirty="0" smtClean="0">
                <a:latin typeface="+mn-lt"/>
              </a:rPr>
              <a:t> (ongoing)</a:t>
            </a:r>
            <a:endParaRPr lang="en-GB" altLang="de-DE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FD63B-B107-459A-B78D-E2EEC9769F01}" type="slidenum">
              <a:rPr lang="en-GB" altLang="de-DE"/>
              <a:pPr/>
              <a:t>5</a:t>
            </a:fld>
            <a:endParaRPr lang="en-GB" alt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SIS18 fast </a:t>
            </a:r>
            <a:r>
              <a:rPr lang="de-DE" dirty="0" err="1" smtClean="0"/>
              <a:t>ramping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48771" y="1466671"/>
            <a:ext cx="5719373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latin typeface="+mn-lt"/>
              </a:rPr>
              <a:t>High average beam intensity require short cycle times with fast ramping.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latin typeface="+mn-lt"/>
              </a:rPr>
              <a:t>Shortening of cycle time (low charge state operation).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latin typeface="+mn-lt"/>
              </a:rPr>
              <a:t>Higher repetition rate (booster operation 2.7 – 4 Hz).</a:t>
            </a:r>
          </a:p>
          <a:p>
            <a:pPr marL="361950" indent="-3619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400" dirty="0" smtClean="0">
                <a:latin typeface="+mn-lt"/>
              </a:rPr>
              <a:t>Increase average intensity (</a:t>
            </a:r>
            <a:r>
              <a:rPr lang="en-GB" altLang="de-DE" sz="1400" dirty="0" smtClean="0">
                <a:latin typeface="+mn-lt"/>
                <a:sym typeface="Symbol" pitchFamily="18" charset="2"/>
              </a:rPr>
              <a:t>x </a:t>
            </a:r>
            <a:r>
              <a:rPr lang="en-GB" altLang="de-DE" sz="1400" dirty="0" smtClean="0">
                <a:latin typeface="+mn-lt"/>
              </a:rPr>
              <a:t>2...9).</a:t>
            </a:r>
            <a:endParaRPr lang="en-GB" altLang="de-DE" sz="1400" dirty="0">
              <a:latin typeface="+mn-lt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28600" y="3044567"/>
            <a:ext cx="578356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66700" indent="-266700">
              <a:spcAft>
                <a:spcPts val="600"/>
              </a:spcAft>
              <a:buFont typeface="Times" pitchFamily="18" charset="0"/>
              <a:buAutoNum type="alphaUcPeriod"/>
            </a:pPr>
            <a:r>
              <a:rPr lang="en-US" altLang="de-DE" sz="1400" b="1" dirty="0" smtClean="0">
                <a:latin typeface="Arial" charset="0"/>
              </a:rPr>
              <a:t>SIS12 Mode </a:t>
            </a:r>
            <a:r>
              <a:rPr lang="en-US" altLang="de-DE" sz="1400" dirty="0" smtClean="0">
                <a:latin typeface="Arial" charset="0"/>
              </a:rPr>
              <a:t>(max. 0.5 </a:t>
            </a:r>
            <a:r>
              <a:rPr lang="en-US" altLang="de-DE" sz="1400" dirty="0">
                <a:latin typeface="Arial" charset="0"/>
              </a:rPr>
              <a:t>MeV/u U</a:t>
            </a:r>
            <a:r>
              <a:rPr lang="en-US" altLang="de-DE" sz="1400" baseline="30000" dirty="0">
                <a:latin typeface="Arial" charset="0"/>
              </a:rPr>
              <a:t>73+</a:t>
            </a:r>
            <a:r>
              <a:rPr lang="en-US" altLang="de-DE" sz="1400" dirty="0" smtClean="0">
                <a:latin typeface="Arial" charset="0"/>
              </a:rPr>
              <a:t>)</a:t>
            </a:r>
            <a:br>
              <a:rPr lang="en-US" altLang="de-DE" sz="1400" dirty="0" smtClean="0">
                <a:latin typeface="Arial" charset="0"/>
              </a:rPr>
            </a:br>
            <a:r>
              <a:rPr lang="en-US" altLang="de-DE" sz="1400" dirty="0">
                <a:latin typeface="Arial" charset="0"/>
              </a:rPr>
              <a:t>4 power converters in series supply 4 groups of 6 dipoles</a:t>
            </a:r>
            <a:br>
              <a:rPr lang="en-US" altLang="de-DE" sz="1400" dirty="0">
                <a:latin typeface="Arial" charset="0"/>
              </a:rPr>
            </a:br>
            <a:r>
              <a:rPr lang="en-US" altLang="de-DE" sz="1400" b="1" dirty="0" err="1" smtClean="0">
                <a:latin typeface="Arial" charset="0"/>
              </a:rPr>
              <a:t>B</a:t>
            </a:r>
            <a:r>
              <a:rPr lang="en-US" altLang="de-DE" sz="1400" b="1" baseline="-25000" dirty="0" err="1" smtClean="0">
                <a:latin typeface="Arial" charset="0"/>
              </a:rPr>
              <a:t>max</a:t>
            </a:r>
            <a:r>
              <a:rPr lang="en-US" altLang="de-DE" sz="1400" b="1" dirty="0" smtClean="0">
                <a:latin typeface="Arial" charset="0"/>
              </a:rPr>
              <a:t> </a:t>
            </a:r>
            <a:r>
              <a:rPr lang="en-US" altLang="de-DE" sz="1400" b="1" dirty="0">
                <a:latin typeface="Arial" charset="0"/>
              </a:rPr>
              <a:t>= 1.2 </a:t>
            </a:r>
            <a:r>
              <a:rPr lang="en-US" altLang="de-DE" sz="1400" b="1" dirty="0" smtClean="0">
                <a:latin typeface="Arial" charset="0"/>
              </a:rPr>
              <a:t>T; dB/</a:t>
            </a:r>
            <a:r>
              <a:rPr lang="en-US" altLang="de-DE" sz="1400" b="1" dirty="0" err="1" smtClean="0">
                <a:latin typeface="Arial" charset="0"/>
              </a:rPr>
              <a:t>dt</a:t>
            </a:r>
            <a:r>
              <a:rPr lang="en-US" altLang="de-DE" sz="1400" b="1" dirty="0" smtClean="0">
                <a:latin typeface="Arial" charset="0"/>
              </a:rPr>
              <a:t> </a:t>
            </a:r>
            <a:r>
              <a:rPr lang="en-US" altLang="de-DE" sz="1400" b="1" dirty="0">
                <a:latin typeface="Arial" charset="0"/>
              </a:rPr>
              <a:t>= 10 </a:t>
            </a:r>
            <a:r>
              <a:rPr lang="en-US" altLang="de-DE" sz="1400" b="1" dirty="0" smtClean="0">
                <a:latin typeface="Arial" charset="0"/>
              </a:rPr>
              <a:t>T/s</a:t>
            </a:r>
            <a:r>
              <a:rPr lang="en-US" altLang="de-DE" sz="1400" dirty="0" smtClean="0">
                <a:latin typeface="Arial" charset="0"/>
              </a:rPr>
              <a:t/>
            </a:r>
            <a:br>
              <a:rPr lang="en-US" altLang="de-DE" sz="1400" dirty="0" smtClean="0">
                <a:latin typeface="Arial" charset="0"/>
              </a:rPr>
            </a:br>
            <a:r>
              <a:rPr lang="en-US" altLang="de-DE" sz="1400" dirty="0" err="1" smtClean="0">
                <a:latin typeface="Arial" charset="0"/>
              </a:rPr>
              <a:t>P</a:t>
            </a:r>
            <a:r>
              <a:rPr lang="en-US" altLang="de-DE" sz="1400" b="1" baseline="-25000" dirty="0" err="1" smtClean="0">
                <a:latin typeface="Arial" charset="0"/>
              </a:rPr>
              <a:t>max</a:t>
            </a:r>
            <a:r>
              <a:rPr lang="en-US" altLang="de-DE" sz="1400" dirty="0" smtClean="0">
                <a:latin typeface="Arial" charset="0"/>
              </a:rPr>
              <a:t> = +26</a:t>
            </a:r>
            <a:r>
              <a:rPr lang="en-US" altLang="de-DE" sz="1400" dirty="0">
                <a:latin typeface="Arial" charset="0"/>
              </a:rPr>
              <a:t>/-23 </a:t>
            </a:r>
            <a:r>
              <a:rPr lang="en-US" altLang="de-DE" sz="1400" dirty="0" smtClean="0">
                <a:latin typeface="Arial" charset="0"/>
              </a:rPr>
              <a:t>MW</a:t>
            </a:r>
          </a:p>
          <a:p>
            <a:pPr marL="266700" indent="-266700">
              <a:spcAft>
                <a:spcPts val="600"/>
              </a:spcAft>
              <a:buFont typeface="Times" pitchFamily="18" charset="0"/>
              <a:buAutoNum type="alphaUcPeriod"/>
            </a:pPr>
            <a:endParaRPr lang="en-US" altLang="de-DE" sz="1400" dirty="0" smtClean="0">
              <a:latin typeface="Arial" charset="0"/>
            </a:endParaRPr>
          </a:p>
          <a:p>
            <a:pPr marL="266700" indent="-266700">
              <a:spcAft>
                <a:spcPts val="600"/>
              </a:spcAft>
              <a:buFont typeface="Times" pitchFamily="18" charset="0"/>
              <a:buAutoNum type="alphaUcPeriod"/>
            </a:pPr>
            <a:r>
              <a:rPr lang="en-US" altLang="de-DE" sz="1400" b="1" dirty="0">
                <a:latin typeface="Arial" charset="0"/>
              </a:rPr>
              <a:t>SIS18 Mode </a:t>
            </a:r>
            <a:r>
              <a:rPr lang="en-US" altLang="de-DE" sz="1400" dirty="0" smtClean="0">
                <a:latin typeface="Arial" charset="0"/>
              </a:rPr>
              <a:t>(max</a:t>
            </a:r>
            <a:r>
              <a:rPr lang="en-US" altLang="de-DE" sz="1400" dirty="0">
                <a:latin typeface="Arial" charset="0"/>
              </a:rPr>
              <a:t>. 1 GeV/u U</a:t>
            </a:r>
            <a:r>
              <a:rPr lang="en-US" altLang="de-DE" sz="1400" baseline="30000" dirty="0">
                <a:latin typeface="Arial" charset="0"/>
              </a:rPr>
              <a:t>73+</a:t>
            </a:r>
            <a:r>
              <a:rPr lang="en-US" altLang="de-DE" sz="1400" dirty="0" smtClean="0">
                <a:latin typeface="Arial" charset="0"/>
              </a:rPr>
              <a:t>)</a:t>
            </a:r>
            <a:r>
              <a:rPr lang="en-US" altLang="de-DE" sz="1400" dirty="0">
                <a:latin typeface="Arial" charset="0"/>
              </a:rPr>
              <a:t/>
            </a:r>
            <a:br>
              <a:rPr lang="en-US" altLang="de-DE" sz="1400" dirty="0">
                <a:latin typeface="Arial" charset="0"/>
              </a:rPr>
            </a:br>
            <a:r>
              <a:rPr lang="en-US" altLang="de-DE" sz="1400" dirty="0">
                <a:latin typeface="Arial" charset="0"/>
              </a:rPr>
              <a:t>2 groups of 2 parallel power converters supply 2 groups of 12 dipoles</a:t>
            </a:r>
            <a:br>
              <a:rPr lang="en-US" altLang="de-DE" sz="1400" dirty="0">
                <a:latin typeface="Arial" charset="0"/>
              </a:rPr>
            </a:br>
            <a:r>
              <a:rPr lang="en-US" altLang="de-DE" sz="1400" b="1" dirty="0" err="1" smtClean="0">
                <a:latin typeface="Arial" charset="0"/>
              </a:rPr>
              <a:t>B</a:t>
            </a:r>
            <a:r>
              <a:rPr lang="en-US" altLang="de-DE" sz="1400" b="1" baseline="-25000" dirty="0" err="1" smtClean="0">
                <a:latin typeface="Arial" charset="0"/>
              </a:rPr>
              <a:t>max</a:t>
            </a:r>
            <a:r>
              <a:rPr lang="en-US" altLang="de-DE" sz="1400" b="1" dirty="0">
                <a:latin typeface="Arial" charset="0"/>
              </a:rPr>
              <a:t>= 1.8 T; dB/</a:t>
            </a:r>
            <a:r>
              <a:rPr lang="en-US" altLang="de-DE" sz="1400" b="1" dirty="0" err="1">
                <a:latin typeface="Arial" charset="0"/>
              </a:rPr>
              <a:t>dt</a:t>
            </a:r>
            <a:r>
              <a:rPr lang="en-US" altLang="de-DE" sz="1400" b="1" dirty="0">
                <a:latin typeface="Arial" charset="0"/>
              </a:rPr>
              <a:t> = 4 T/s</a:t>
            </a:r>
            <a:r>
              <a:rPr lang="en-US" altLang="de-DE" sz="1400" dirty="0">
                <a:latin typeface="Arial" charset="0"/>
              </a:rPr>
              <a:t/>
            </a:r>
            <a:br>
              <a:rPr lang="en-US" altLang="de-DE" sz="1400" dirty="0">
                <a:latin typeface="Arial" charset="0"/>
              </a:rPr>
            </a:br>
            <a:r>
              <a:rPr lang="en-US" altLang="de-DE" sz="1400" dirty="0" err="1" smtClean="0">
                <a:latin typeface="Arial" charset="0"/>
              </a:rPr>
              <a:t>P</a:t>
            </a:r>
            <a:r>
              <a:rPr lang="en-US" altLang="de-DE" sz="1400" b="1" baseline="-25000" dirty="0" err="1" smtClean="0">
                <a:latin typeface="Arial" charset="0"/>
              </a:rPr>
              <a:t>max</a:t>
            </a:r>
            <a:r>
              <a:rPr lang="en-US" altLang="de-DE" sz="1400" dirty="0" smtClean="0">
                <a:latin typeface="Arial" charset="0"/>
              </a:rPr>
              <a:t> </a:t>
            </a:r>
            <a:r>
              <a:rPr lang="en-US" altLang="de-DE" sz="1400" dirty="0">
                <a:latin typeface="Arial" charset="0"/>
              </a:rPr>
              <a:t>= +19/-17 </a:t>
            </a:r>
            <a:r>
              <a:rPr lang="en-US" altLang="de-DE" sz="1400" dirty="0" smtClean="0">
                <a:latin typeface="Arial" charset="0"/>
              </a:rPr>
              <a:t>MW</a:t>
            </a:r>
            <a:endParaRPr lang="en-US" altLang="de-DE" sz="1400" dirty="0">
              <a:latin typeface="Arial" charset="0"/>
            </a:endParaRPr>
          </a:p>
        </p:txBody>
      </p:sp>
      <p:pic>
        <p:nvPicPr>
          <p:cNvPr id="117766" name="Picture 6" descr="schalt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71458"/>
            <a:ext cx="2922835" cy="356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28599" y="5807005"/>
            <a:ext cx="8706395" cy="5847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 dirty="0" smtClean="0"/>
              <a:t>Power converter upgrade for 10 T/s up to 18 Tm is near to be finished. Current operation possible up to </a:t>
            </a:r>
            <a:r>
              <a:rPr lang="en-GB" altLang="de-DE" sz="1600" dirty="0" smtClean="0">
                <a:latin typeface="Arial" charset="0"/>
              </a:rPr>
              <a:t>dB/</a:t>
            </a:r>
            <a:r>
              <a:rPr lang="en-GB" altLang="de-DE" sz="1600" dirty="0" err="1" smtClean="0">
                <a:latin typeface="Arial" charset="0"/>
              </a:rPr>
              <a:t>dt</a:t>
            </a:r>
            <a:r>
              <a:rPr lang="en-GB" altLang="de-DE" sz="1600" dirty="0" smtClean="0">
                <a:latin typeface="Arial" charset="0"/>
              </a:rPr>
              <a:t> = 4 T/s ~ 1 Hz.</a:t>
            </a:r>
            <a:endParaRPr lang="en-GB" altLang="de-DE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161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6" name="Picture 142" descr="Leistungsgrenze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8437"/>
          <a:stretch>
            <a:fillRect/>
          </a:stretch>
        </p:blipFill>
        <p:spPr bwMode="auto">
          <a:xfrm>
            <a:off x="3707904" y="4005064"/>
            <a:ext cx="5368256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455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63824"/>
              </p:ext>
            </p:extLst>
          </p:nvPr>
        </p:nvGraphicFramePr>
        <p:xfrm>
          <a:off x="5508104" y="1352004"/>
          <a:ext cx="3240360" cy="273726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936104"/>
                <a:gridCol w="1224136"/>
                <a:gridCol w="1080120"/>
              </a:tblGrid>
              <a:tr h="48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Machine / mode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Pulse power [MW]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Max. </a:t>
                      </a:r>
                      <a:r>
                        <a:rPr kumimoji="0" lang="de-DE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ramp</a:t>
                      </a: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rate [T/s]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</a:tr>
              <a:tr h="204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SIS18 </a:t>
                      </a:r>
                      <a:r>
                        <a:rPr kumimoji="0" lang="de-DE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DE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now</a:t>
                      </a:r>
                      <a:r>
                        <a:rPr kumimoji="0" lang="de-DE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+20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</a:tr>
              <a:tr h="39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de-DE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kumimoji="0" lang="de-DE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-24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+27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</a:tr>
              <a:tr h="199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SIS18  </a:t>
                      </a:r>
                      <a:r>
                        <a:rPr kumimoji="0" lang="de-DE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(FAIR)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±42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</a:tr>
              <a:tr h="18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SIS100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±26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</a:tr>
              <a:tr h="133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SIS300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±23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/>
                </a:tc>
              </a:tr>
            </a:tbl>
          </a:graphicData>
        </a:graphic>
      </p:graphicFrame>
      <p:sp>
        <p:nvSpPr>
          <p:cNvPr id="33825" name="Text Box 57"/>
          <p:cNvSpPr txBox="1">
            <a:spLocks noChangeArrowheads="1"/>
          </p:cNvSpPr>
          <p:nvPr/>
        </p:nvSpPr>
        <p:spPr bwMode="auto">
          <a:xfrm>
            <a:off x="252140" y="1412776"/>
            <a:ext cx="5039940" cy="23083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altLang="de-DE" sz="1600" dirty="0" smtClean="0"/>
              <a:t>Study of electromechanical resonance (damping) of </a:t>
            </a:r>
            <a:r>
              <a:rPr lang="en-GB" altLang="de-DE" sz="1600" dirty="0" err="1" smtClean="0"/>
              <a:t>Biblis</a:t>
            </a:r>
            <a:r>
              <a:rPr lang="en-GB" altLang="de-DE" sz="1600" dirty="0" smtClean="0"/>
              <a:t> B generator shaft done.</a:t>
            </a:r>
          </a:p>
          <a:p>
            <a:pPr marL="342900" indent="-342900">
              <a:spcBef>
                <a:spcPct val="500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altLang="de-DE" sz="1600" dirty="0" smtClean="0"/>
              <a:t>Measurements of torsion and power oscillation in the grid done.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altLang="de-DE" sz="1600" dirty="0" smtClean="0"/>
              <a:t>Transformer station “</a:t>
            </a:r>
            <a:r>
              <a:rPr lang="en-GB" altLang="de-DE" sz="1600" dirty="0" err="1" smtClean="0"/>
              <a:t>Leonhardstanne</a:t>
            </a:r>
            <a:r>
              <a:rPr lang="en-GB" altLang="de-DE" sz="1600" dirty="0" smtClean="0"/>
              <a:t>” at GSI has to be modified in conjunction with new FAIR transformer stations. Then, full power can be drawn.</a:t>
            </a:r>
            <a:endParaRPr lang="en-GB" altLang="de-DE" sz="1600" dirty="0"/>
          </a:p>
        </p:txBody>
      </p:sp>
      <p:pic>
        <p:nvPicPr>
          <p:cNvPr id="33827" name="Picture 144" descr="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4149080"/>
            <a:ext cx="32416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8" name="Text Box 145"/>
          <p:cNvSpPr txBox="1">
            <a:spLocks noChangeArrowheads="1"/>
          </p:cNvSpPr>
          <p:nvPr/>
        </p:nvSpPr>
        <p:spPr bwMode="auto">
          <a:xfrm>
            <a:off x="250822" y="3669908"/>
            <a:ext cx="3241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de-DE" altLang="de-DE" sz="2400" dirty="0">
                <a:solidFill>
                  <a:srgbClr val="00B050"/>
                </a:solidFill>
              </a:rPr>
              <a:t>Project </a:t>
            </a:r>
            <a:r>
              <a:rPr lang="de-DE" altLang="de-DE" sz="2400" dirty="0" err="1">
                <a:solidFill>
                  <a:srgbClr val="00B050"/>
                </a:solidFill>
              </a:rPr>
              <a:t>completed</a:t>
            </a:r>
            <a:endParaRPr lang="en-US" altLang="de-DE" sz="2400" dirty="0">
              <a:solidFill>
                <a:srgbClr val="00B05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110 kV </a:t>
            </a:r>
            <a:r>
              <a:rPr lang="de-DE" dirty="0" smtClean="0"/>
              <a:t>power </a:t>
            </a:r>
            <a:r>
              <a:rPr lang="de-DE" dirty="0" err="1"/>
              <a:t>c</a:t>
            </a:r>
            <a:r>
              <a:rPr lang="de-DE" dirty="0" err="1" smtClean="0"/>
              <a:t>onnection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D5D68752-41A1-4518-B6D2-30711DB01553}" type="slidenum">
              <a:rPr lang="en-GB" altLang="de-DE"/>
              <a:pPr/>
              <a:t>6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8212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936775"/>
            <a:ext cx="3156347" cy="20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142580"/>
            <a:ext cx="3156347" cy="209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56" y="3543300"/>
            <a:ext cx="3101975" cy="206057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Q:\Eigene Dateien\Bilder_Zeichnungen\GSI_Beschleuniger\SIS18\EET\Filtercontainer_Auswahl\DSC_01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4" y="3241699"/>
            <a:ext cx="20145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dipole power converter </a:t>
            </a:r>
            <a:r>
              <a:rPr lang="en-US" dirty="0"/>
              <a:t>for </a:t>
            </a:r>
            <a:r>
              <a:rPr lang="en-US" dirty="0" smtClean="0"/>
              <a:t>ramping </a:t>
            </a:r>
            <a:r>
              <a:rPr lang="en-US" dirty="0"/>
              <a:t>with 10 </a:t>
            </a:r>
            <a:r>
              <a:rPr lang="en-US" dirty="0" smtClean="0"/>
              <a:t>T/s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2565" y="1450686"/>
            <a:ext cx="8211834" cy="1791014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de-DE" sz="1600" b="1" dirty="0" smtClean="0">
                <a:latin typeface="Arial" charset="0"/>
              </a:rPr>
              <a:t>Upgrade of SIS18 Main Dipole Power Converter System for 19kA/s up to 3500A</a:t>
            </a:r>
          </a:p>
          <a:p>
            <a:pPr>
              <a:spcBef>
                <a:spcPct val="50000"/>
              </a:spcBef>
            </a:pPr>
            <a:endParaRPr lang="en-GB" altLang="de-DE" sz="140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altLang="de-DE" sz="1400" dirty="0" smtClean="0">
                <a:latin typeface="Arial" charset="0"/>
              </a:rPr>
              <a:t>Contract signed in December 2012 with GE (USA)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altLang="de-DE" sz="1400" dirty="0" smtClean="0">
                <a:latin typeface="Arial" charset="0"/>
              </a:rPr>
              <a:t>Delivery of power grid filter unit mid of 2013 completed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GB" altLang="de-DE" sz="1400" dirty="0" smtClean="0">
                <a:latin typeface="Arial" charset="0"/>
              </a:rPr>
              <a:t>Scheduled final commissioning in 2016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D5D68752-41A1-4518-B6D2-30711DB01553}" type="slidenum">
              <a:rPr lang="en-GB" altLang="de-DE"/>
              <a:pPr/>
              <a:t>7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6062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300192" y="5856182"/>
            <a:ext cx="2627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200" dirty="0" smtClean="0"/>
              <a:t>Installation of first module completed, tested with beam.</a:t>
            </a:r>
            <a:endParaRPr lang="en-GB" altLang="de-DE" sz="1200" dirty="0"/>
          </a:p>
        </p:txBody>
      </p:sp>
      <p:pic>
        <p:nvPicPr>
          <p:cNvPr id="35846" name="Picture 8" descr="2hbuck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1837113" cy="1625138"/>
          </a:xfrm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51520" y="1412776"/>
            <a:ext cx="4464496" cy="4968552"/>
          </a:xfrm>
        </p:spPr>
        <p:txBody>
          <a:bodyPr>
            <a:normAutofit/>
          </a:bodyPr>
          <a:lstStyle/>
          <a:p>
            <a:pPr marL="438150">
              <a:buFont typeface="Wingdings" panose="05000000000000000000" pitchFamily="2" charset="2"/>
              <a:buChar char="§"/>
              <a:defRPr/>
            </a:pPr>
            <a:r>
              <a:rPr lang="en-GB" sz="1800" smtClean="0">
                <a:latin typeface="Arial" charset="0"/>
              </a:rPr>
              <a:t>Sufficient RF voltage for fast ramping with low charge state heavy ions</a:t>
            </a:r>
          </a:p>
          <a:p>
            <a:pPr marL="838200" lvl="1">
              <a:buFont typeface="Wingdings" panose="05000000000000000000" pitchFamily="2" charset="2"/>
              <a:buChar char="§"/>
              <a:defRPr/>
            </a:pPr>
            <a:r>
              <a:rPr lang="en-GB" sz="1600" i="1" smtClean="0">
                <a:latin typeface="Arial" charset="0"/>
              </a:rPr>
              <a:t>2x10</a:t>
            </a:r>
            <a:r>
              <a:rPr lang="en-GB" sz="1600" i="1" baseline="30000" smtClean="0">
                <a:latin typeface="Arial" charset="0"/>
              </a:rPr>
              <a:t>10  </a:t>
            </a:r>
            <a:r>
              <a:rPr lang="en-GB" sz="1600" i="1" smtClean="0">
                <a:latin typeface="Arial" charset="0"/>
              </a:rPr>
              <a:t>U</a:t>
            </a:r>
            <a:r>
              <a:rPr lang="en-GB" sz="1600" i="1" baseline="30000" smtClean="0">
                <a:latin typeface="Arial" charset="0"/>
              </a:rPr>
              <a:t>73+</a:t>
            </a:r>
            <a:r>
              <a:rPr lang="en-GB" sz="1600" i="1" smtClean="0">
                <a:latin typeface="Arial" charset="0"/>
              </a:rPr>
              <a:t> acceleration with 4 T/s</a:t>
            </a:r>
          </a:p>
          <a:p>
            <a:pPr marL="838200" lvl="1">
              <a:buFont typeface="Wingdings" panose="05000000000000000000" pitchFamily="2" charset="2"/>
              <a:buChar char="§"/>
              <a:defRPr/>
            </a:pPr>
            <a:r>
              <a:rPr lang="en-GB" sz="1600" i="1" smtClean="0">
                <a:latin typeface="Arial" charset="0"/>
              </a:rPr>
              <a:t>1.5x10</a:t>
            </a:r>
            <a:r>
              <a:rPr lang="en-GB" sz="1600" i="1" baseline="30000" smtClean="0">
                <a:latin typeface="Arial" charset="0"/>
              </a:rPr>
              <a:t>11 </a:t>
            </a:r>
            <a:r>
              <a:rPr lang="en-GB" sz="1600" i="1" smtClean="0">
                <a:latin typeface="Arial" charset="0"/>
              </a:rPr>
              <a:t>U</a:t>
            </a:r>
            <a:r>
              <a:rPr lang="en-GB" sz="1600" i="1" baseline="30000" smtClean="0">
                <a:latin typeface="Arial" charset="0"/>
              </a:rPr>
              <a:t>28+</a:t>
            </a:r>
            <a:r>
              <a:rPr lang="en-GB" sz="1600" i="1" smtClean="0">
                <a:latin typeface="Arial" charset="0"/>
              </a:rPr>
              <a:t> acceleration with 10 T/s</a:t>
            </a:r>
          </a:p>
          <a:p>
            <a:pPr marL="438150">
              <a:buFont typeface="Wingdings" panose="05000000000000000000" pitchFamily="2" charset="2"/>
              <a:buChar char="§"/>
              <a:defRPr/>
            </a:pPr>
            <a:r>
              <a:rPr lang="en-GB" sz="1800" smtClean="0">
                <a:latin typeface="Arial" charset="0"/>
              </a:rPr>
              <a:t>Sufficient bucket area for minimum loss (30% safety)</a:t>
            </a:r>
          </a:p>
          <a:p>
            <a:pPr marL="438150">
              <a:buFont typeface="Wingdings" panose="05000000000000000000" pitchFamily="2" charset="2"/>
              <a:buChar char="§"/>
              <a:defRPr/>
            </a:pPr>
            <a:r>
              <a:rPr lang="en-GB" sz="1800" smtClean="0">
                <a:latin typeface="Arial" charset="0"/>
              </a:rPr>
              <a:t>50 kV (0.5 – 50 kV) – high power requirements</a:t>
            </a:r>
          </a:p>
          <a:p>
            <a:pPr marL="438150">
              <a:buFont typeface="Wingdings" panose="05000000000000000000" pitchFamily="2" charset="2"/>
              <a:buChar char="§"/>
              <a:defRPr/>
            </a:pPr>
            <a:r>
              <a:rPr lang="en-GB" sz="1800" smtClean="0">
                <a:latin typeface="Arial" charset="0"/>
              </a:rPr>
              <a:t>Flat bunch profile (high Bf) for lower incoherent tune shift</a:t>
            </a:r>
          </a:p>
          <a:p>
            <a:pPr marL="438150">
              <a:buFont typeface="Wingdings" panose="05000000000000000000" pitchFamily="2" charset="2"/>
              <a:buChar char="§"/>
              <a:defRPr/>
            </a:pPr>
            <a:r>
              <a:rPr lang="en-GB" sz="1800" i="1" smtClean="0">
                <a:solidFill>
                  <a:schemeClr val="accent1"/>
                </a:solidFill>
                <a:latin typeface="Arial" charset="0"/>
              </a:rPr>
              <a:t>Two harmonic acceleration</a:t>
            </a:r>
          </a:p>
          <a:p>
            <a:pPr marL="838200" lvl="1">
              <a:buFont typeface="Wingdings" panose="05000000000000000000" pitchFamily="2" charset="2"/>
              <a:buChar char="§"/>
              <a:defRPr/>
            </a:pPr>
            <a:r>
              <a:rPr lang="en-GB" sz="1600" i="1" smtClean="0">
                <a:latin typeface="Arial" charset="0"/>
              </a:rPr>
              <a:t>h=4 (existing cavities)</a:t>
            </a:r>
          </a:p>
          <a:p>
            <a:pPr marL="838200" lvl="1">
              <a:buFont typeface="Wingdings" panose="05000000000000000000" pitchFamily="2" charset="2"/>
              <a:buChar char="§"/>
              <a:defRPr/>
            </a:pPr>
            <a:r>
              <a:rPr lang="en-GB" sz="1600" i="1" smtClean="0">
                <a:latin typeface="Arial" charset="0"/>
              </a:rPr>
              <a:t>h=2 (new cavities)</a:t>
            </a:r>
          </a:p>
          <a:p>
            <a:pPr marL="438150">
              <a:buFont typeface="Wingdings" panose="05000000000000000000" pitchFamily="2" charset="2"/>
              <a:buChar char="§"/>
              <a:defRPr/>
            </a:pPr>
            <a:r>
              <a:rPr lang="en-GB" sz="1800" smtClean="0">
                <a:latin typeface="Arial" charset="0"/>
              </a:rPr>
              <a:t>Compatibility with SIS100 RF cycle</a:t>
            </a:r>
            <a:endParaRPr lang="en-GB" sz="2000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SIS18 h=2 acceleration system</a:t>
            </a:r>
            <a:endParaRPr lang="en-GB" dirty="0"/>
          </a:p>
        </p:txBody>
      </p:sp>
      <p:pic>
        <p:nvPicPr>
          <p:cNvPr id="3584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6273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H 2 Kavitaet 3er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246"/>
          <a:stretch/>
        </p:blipFill>
        <p:spPr bwMode="auto">
          <a:xfrm>
            <a:off x="4716016" y="1412776"/>
            <a:ext cx="2592288" cy="171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D5D68752-41A1-4518-B6D2-30711DB01553}" type="slidenum">
              <a:rPr lang="en-GB" altLang="de-DE"/>
              <a:pPr/>
              <a:t>8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11382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8"/>
          <a:stretch>
            <a:fillRect/>
          </a:stretch>
        </p:blipFill>
        <p:spPr bwMode="auto">
          <a:xfrm>
            <a:off x="360363" y="2849563"/>
            <a:ext cx="5792787" cy="360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563688"/>
            <a:ext cx="1838325" cy="2608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7" descr="W:\Projekte\SIS18-h=2_Cavity\Fotos_h_2_Anlage\fotos_H2\CIMG04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4950"/>
            <a:ext cx="3200400" cy="2408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22565" y="1450685"/>
            <a:ext cx="6473535" cy="12582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b="1" dirty="0"/>
              <a:t>Status: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B050"/>
                </a:solidFill>
              </a:rPr>
              <a:t>1</a:t>
            </a:r>
            <a:r>
              <a:rPr lang="en-US" sz="1600" baseline="30000" dirty="0" smtClean="0">
                <a:solidFill>
                  <a:srgbClr val="00B050"/>
                </a:solidFill>
              </a:rPr>
              <a:t>st</a:t>
            </a:r>
            <a:r>
              <a:rPr lang="en-US" sz="1600" dirty="0" smtClean="0">
                <a:solidFill>
                  <a:srgbClr val="00B050"/>
                </a:solidFill>
              </a:rPr>
              <a:t> supply </a:t>
            </a:r>
            <a:r>
              <a:rPr lang="en-US" sz="1600" dirty="0">
                <a:solidFill>
                  <a:srgbClr val="00B050"/>
                </a:solidFill>
              </a:rPr>
              <a:t>unit delivered by OCEM </a:t>
            </a:r>
            <a:r>
              <a:rPr lang="en-US" sz="1600" dirty="0" smtClean="0">
                <a:solidFill>
                  <a:srgbClr val="00B050"/>
                </a:solidFill>
              </a:rPr>
              <a:t>in </a:t>
            </a:r>
            <a:r>
              <a:rPr lang="en-US" sz="1600" dirty="0">
                <a:solidFill>
                  <a:srgbClr val="00B050"/>
                </a:solidFill>
              </a:rPr>
              <a:t>August </a:t>
            </a:r>
            <a:r>
              <a:rPr lang="en-US" sz="1600" dirty="0" smtClean="0">
                <a:solidFill>
                  <a:srgbClr val="00B050"/>
                </a:solidFill>
              </a:rPr>
              <a:t>2012.</a:t>
            </a:r>
            <a:endParaRPr lang="en-US" sz="1600" dirty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B050"/>
                </a:solidFill>
              </a:rPr>
              <a:t>Delivery </a:t>
            </a:r>
            <a:r>
              <a:rPr lang="en-US" sz="1600" dirty="0">
                <a:solidFill>
                  <a:srgbClr val="00B050"/>
                </a:solidFill>
              </a:rPr>
              <a:t>of all remaining (</a:t>
            </a:r>
            <a:r>
              <a:rPr lang="en-US" sz="1600" dirty="0" smtClean="0">
                <a:solidFill>
                  <a:srgbClr val="00B050"/>
                </a:solidFill>
              </a:rPr>
              <a:t>2</a:t>
            </a:r>
            <a:r>
              <a:rPr lang="en-US" sz="1600" baseline="30000" dirty="0" smtClean="0">
                <a:solidFill>
                  <a:srgbClr val="00B050"/>
                </a:solidFill>
              </a:rPr>
              <a:t>nd</a:t>
            </a:r>
            <a:r>
              <a:rPr lang="en-US" sz="1600" dirty="0" smtClean="0">
                <a:solidFill>
                  <a:srgbClr val="00B050"/>
                </a:solidFill>
              </a:rPr>
              <a:t> and 3</a:t>
            </a:r>
            <a:r>
              <a:rPr lang="en-US" sz="1600" baseline="30000" dirty="0" smtClean="0">
                <a:solidFill>
                  <a:srgbClr val="00B050"/>
                </a:solidFill>
              </a:rPr>
              <a:t>rd</a:t>
            </a:r>
            <a:r>
              <a:rPr lang="en-US" sz="1600" dirty="0" smtClean="0">
                <a:solidFill>
                  <a:srgbClr val="00B050"/>
                </a:solidFill>
              </a:rPr>
              <a:t>) </a:t>
            </a:r>
            <a:r>
              <a:rPr lang="en-US" sz="1600" dirty="0">
                <a:solidFill>
                  <a:srgbClr val="00B050"/>
                </a:solidFill>
              </a:rPr>
              <a:t>supply units and cavities </a:t>
            </a:r>
            <a:r>
              <a:rPr lang="en-US" sz="1600" dirty="0" smtClean="0">
                <a:solidFill>
                  <a:srgbClr val="00B050"/>
                </a:solidFill>
              </a:rPr>
              <a:t>completed</a:t>
            </a:r>
          </a:p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cavity awaiting </a:t>
            </a:r>
            <a:r>
              <a:rPr lang="en-US" sz="1600" dirty="0"/>
              <a:t>assembly in tunnel (radiation in this area has to decay</a:t>
            </a:r>
            <a:r>
              <a:rPr lang="en-US" sz="1600" dirty="0" smtClean="0"/>
              <a:t>).</a:t>
            </a:r>
            <a:endParaRPr lang="en-US" sz="1600" dirty="0"/>
          </a:p>
          <a:p>
            <a:endParaRPr lang="en-US" sz="1600" dirty="0"/>
          </a:p>
          <a:p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Supply </a:t>
            </a:r>
            <a:r>
              <a:rPr lang="en-US" dirty="0" smtClean="0"/>
              <a:t>units </a:t>
            </a:r>
            <a:r>
              <a:rPr lang="en-US" dirty="0"/>
              <a:t>for new SIS18 </a:t>
            </a:r>
            <a:r>
              <a:rPr lang="en-US" dirty="0" smtClean="0"/>
              <a:t>acceleration cavities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</p:spPr>
        <p:txBody>
          <a:bodyPr/>
          <a:lstStyle/>
          <a:p>
            <a:fld id="{D5D68752-41A1-4518-B6D2-30711DB01553}" type="slidenum">
              <a:rPr lang="en-GB" altLang="de-DE"/>
              <a:pPr/>
              <a:t>9</a:t>
            </a:fld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8139554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I-Bri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</Template>
  <TotalTime>0</TotalTime>
  <Words>951</Words>
  <Application>Microsoft Office PowerPoint</Application>
  <PresentationFormat>Bildschirmpräsentation (4:3)</PresentationFormat>
  <Paragraphs>149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GSI</vt:lpstr>
      <vt:lpstr>Photo Editor Photo</vt:lpstr>
      <vt:lpstr>SIS 18 Änderungen</vt:lpstr>
      <vt:lpstr>Overview</vt:lpstr>
      <vt:lpstr>SIS18 upgrade program</vt:lpstr>
      <vt:lpstr>SIS18 upgrade program</vt:lpstr>
      <vt:lpstr>SIS18 fast ramping </vt:lpstr>
      <vt:lpstr>110 kV power connection</vt:lpstr>
      <vt:lpstr>New dipole power converter for ramping with 10 T/s</vt:lpstr>
      <vt:lpstr>New SIS18 h=2 acceleration system</vt:lpstr>
      <vt:lpstr>Supply units for new SIS18 acceleration cavities</vt:lpstr>
      <vt:lpstr>Test of digital RF controls</vt:lpstr>
      <vt:lpstr>SIS18: Upgrade beam diagnostics system</vt:lpstr>
      <vt:lpstr>Link Existing Facility – Civil Construction</vt:lpstr>
      <vt:lpstr>Link existing facility – Civil construction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 18 Änderungen</dc:title>
  <dc:creator>Schuett, Petra Dr.</dc:creator>
  <cp:lastModifiedBy>Schuett, Petra Dr.</cp:lastModifiedBy>
  <cp:revision>9</cp:revision>
  <dcterms:created xsi:type="dcterms:W3CDTF">2016-02-01T12:19:59Z</dcterms:created>
  <dcterms:modified xsi:type="dcterms:W3CDTF">2016-02-01T15:24:21Z</dcterms:modified>
</cp:coreProperties>
</file>