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5" r:id="rId2"/>
    <p:sldId id="335" r:id="rId3"/>
    <p:sldId id="311" r:id="rId4"/>
    <p:sldId id="312" r:id="rId5"/>
    <p:sldId id="306" r:id="rId6"/>
    <p:sldId id="327" r:id="rId7"/>
    <p:sldId id="332" r:id="rId8"/>
    <p:sldId id="319" r:id="rId9"/>
    <p:sldId id="334" r:id="rId10"/>
    <p:sldId id="343" r:id="rId11"/>
    <p:sldId id="336" r:id="rId12"/>
    <p:sldId id="321" r:id="rId13"/>
    <p:sldId id="340" r:id="rId14"/>
    <p:sldId id="341" r:id="rId15"/>
    <p:sldId id="326" r:id="rId16"/>
    <p:sldId id="337" r:id="rId17"/>
    <p:sldId id="342" r:id="rId18"/>
    <p:sldId id="308" r:id="rId19"/>
    <p:sldId id="339" r:id="rId20"/>
  </p:sldIdLst>
  <p:sldSz cx="9144000" cy="6858000" type="screen4x3"/>
  <p:notesSz cx="6794500" cy="99314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DDA"/>
    <a:srgbClr val="FE8812"/>
    <a:srgbClr val="FBA129"/>
    <a:srgbClr val="FDFBA5"/>
    <a:srgbClr val="FDFFE1"/>
    <a:srgbClr val="FDFBD7"/>
    <a:srgbClr val="E6FAA6"/>
    <a:srgbClr val="FAD366"/>
    <a:srgbClr val="EB758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91" autoAdjust="0"/>
  </p:normalViewPr>
  <p:slideViewPr>
    <p:cSldViewPr snapToGrid="0" snapToObjects="1">
      <p:cViewPr varScale="1">
        <p:scale>
          <a:sx n="98" d="100"/>
          <a:sy n="98" d="100"/>
        </p:scale>
        <p:origin x="-8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8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14.09.16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433108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8" y="9433108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8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14.09.16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7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33108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8" y="9433108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charset="0"/>
              </a:rPr>
              <a:t>replaced 'burned' epoxy with </a:t>
            </a:r>
            <a:r>
              <a:rPr lang="en-US" altLang="en-US" dirty="0" err="1" smtClean="0">
                <a:latin typeface="Arial" charset="0"/>
              </a:rPr>
              <a:t>Kapton</a:t>
            </a:r>
            <a:r>
              <a:rPr lang="en-US" altLang="en-US" dirty="0" smtClean="0">
                <a:latin typeface="Arial" charset="0"/>
              </a:rPr>
              <a:t> foils darkened by ion-beam induced graphitization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82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1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de-DE" altLang="de-DE" smtClean="0">
                <a:solidFill>
                  <a:srgbClr val="000000"/>
                </a:solidFill>
                <a:ea typeface="ヒラギノ角ゴ Pro W3"/>
                <a:cs typeface="Arial Unicode MS" pitchFamily="34" charset="-128"/>
              </a:rPr>
              <a:t>05.09.13</a:t>
            </a:r>
          </a:p>
        </p:txBody>
      </p:sp>
      <p:sp>
        <p:nvSpPr>
          <p:cNvPr id="38915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SzPct val="100000"/>
            </a:pPr>
            <a:fld id="{72626B27-E99F-49AD-9A08-3FBA90DA0546}" type="slidenum">
              <a:rPr lang="de-DE" altLang="de-DE">
                <a:solidFill>
                  <a:srgbClr val="000000"/>
                </a:solidFill>
              </a:rPr>
              <a:pPr>
                <a:buSzPct val="100000"/>
              </a:pPr>
              <a:t>12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89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smtClean="0">
                <a:latin typeface="Times New Roman" pitchFamily="18" charset="0"/>
              </a:rPr>
              <a:t>Damit kann man die gezeigten Modifikationen wie folgt zuordnen …</a:t>
            </a:r>
          </a:p>
        </p:txBody>
      </p:sp>
    </p:spTree>
    <p:extLst>
      <p:ext uri="{BB962C8B-B14F-4D97-AF65-F5344CB8AC3E}">
        <p14:creationId xmlns:p14="http://schemas.microsoft.com/office/powerpoint/2010/main" val="16745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Marika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Schleberger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in-situ AFM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facility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morphological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modification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graphene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swift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heavy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irradiation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wehn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irradiated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gracing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heavy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graphene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folds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trajectory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bilayer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edge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On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graphene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PMMA,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irradiated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750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MeV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angle. The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graphene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zipped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folding efficiency of SLG is typically around 100%. This can be used to test for successful irradiation. 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thought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 creates a line of defects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graphene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sheet by direct damage due to electronic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excitation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from the substrate and/or the interfacial layer between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graphene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 and the substrate is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ejected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3A82-59D5-4E5E-BFB5-854772A3AE5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764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check </a:t>
            </a:r>
            <a:r>
              <a:rPr lang="de-DE" dirty="0" err="1" smtClean="0"/>
              <a:t>this</a:t>
            </a:r>
            <a:r>
              <a:rPr lang="de-DE" dirty="0" smtClean="0"/>
              <a:t>,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performed</a:t>
            </a:r>
            <a:r>
              <a:rPr lang="de-DE" dirty="0" smtClean="0"/>
              <a:t> </a:t>
            </a:r>
            <a:r>
              <a:rPr lang="de-DE" dirty="0" err="1" smtClean="0"/>
              <a:t>another</a:t>
            </a:r>
            <a:r>
              <a:rPr lang="de-DE" baseline="0" dirty="0" smtClean="0"/>
              <a:t> </a:t>
            </a:r>
            <a:r>
              <a:rPr lang="de-DE" dirty="0" err="1" smtClean="0"/>
              <a:t>experiment</a:t>
            </a:r>
            <a:r>
              <a:rPr lang="de-DE" baseline="0" dirty="0" smtClean="0"/>
              <a:t> </a:t>
            </a:r>
            <a:r>
              <a:rPr lang="de-DE" dirty="0" err="1" smtClean="0"/>
              <a:t>irradiating</a:t>
            </a:r>
            <a:r>
              <a:rPr lang="de-DE" dirty="0" smtClean="0"/>
              <a:t> a SGL </a:t>
            </a:r>
            <a:r>
              <a:rPr lang="de-DE" dirty="0" err="1" smtClean="0"/>
              <a:t>previously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tranferred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pre-structured</a:t>
            </a:r>
            <a:r>
              <a:rPr lang="de-DE" baseline="0" dirty="0" smtClean="0"/>
              <a:t> Si </a:t>
            </a:r>
            <a:r>
              <a:rPr lang="de-DE" baseline="0" dirty="0" err="1" smtClean="0"/>
              <a:t>substrate</a:t>
            </a:r>
            <a:r>
              <a:rPr lang="de-DE" baseline="0" dirty="0" smtClean="0"/>
              <a:t>.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circle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parts</a:t>
            </a:r>
            <a:r>
              <a:rPr lang="de-DE" baseline="0" dirty="0" smtClean="0"/>
              <a:t> (in </a:t>
            </a:r>
            <a:r>
              <a:rPr lang="de-DE" baseline="0" dirty="0" err="1" smtClean="0"/>
              <a:t>blue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SGL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suspended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while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rest</a:t>
            </a:r>
            <a:r>
              <a:rPr lang="de-DE" baseline="0" dirty="0" smtClean="0"/>
              <a:t> (orange)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SGL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lying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Si </a:t>
            </a:r>
            <a:r>
              <a:rPr lang="de-DE" baseline="0" dirty="0" err="1" smtClean="0"/>
              <a:t>substrate</a:t>
            </a:r>
            <a:r>
              <a:rPr lang="de-DE" baseline="0" dirty="0" smtClean="0"/>
              <a:t>. The </a:t>
            </a:r>
            <a:r>
              <a:rPr lang="de-DE" baseline="0" dirty="0" err="1" smtClean="0"/>
              <a:t>tracks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supported</a:t>
            </a:r>
            <a:r>
              <a:rPr lang="de-DE" baseline="0" dirty="0" smtClean="0"/>
              <a:t> SGL </a:t>
            </a:r>
            <a:r>
              <a:rPr lang="de-DE" baseline="0" dirty="0" err="1" smtClean="0"/>
              <a:t>display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morphology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tracks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previous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altrhough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smaller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question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shorter</a:t>
            </a:r>
            <a:r>
              <a:rPr lang="de-DE" baseline="0" dirty="0" smtClean="0"/>
              <a:t>?).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freestanding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nano-rifts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observed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ejection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material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underlying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suspended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graphene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linear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riffles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irradiating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energies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experimentally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threshold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defect creation directly by the SHI projectile is around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=5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keV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nm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C3A82-59D5-4E5E-BFB5-854772A3AE5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13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SPARC Workshop, </a:t>
            </a:r>
            <a:r>
              <a:rPr lang="de-DE" dirty="0" err="1" smtClean="0"/>
              <a:t>Krakow</a:t>
            </a:r>
            <a:r>
              <a:rPr lang="de-DE" dirty="0" smtClean="0"/>
              <a:t> 17.09.2016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SPARC Workshop, </a:t>
            </a:r>
            <a:r>
              <a:rPr lang="de-DE" dirty="0" err="1" smtClean="0"/>
              <a:t>Krakow</a:t>
            </a:r>
            <a:r>
              <a:rPr lang="de-DE" dirty="0" smtClean="0"/>
              <a:t> 17.09.2016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SPARC Workshop, </a:t>
            </a:r>
            <a:r>
              <a:rPr lang="de-DE" dirty="0" err="1" smtClean="0"/>
              <a:t>Krakow</a:t>
            </a:r>
            <a:r>
              <a:rPr lang="de-DE" dirty="0" smtClean="0"/>
              <a:t> 17.09.2016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SPARC Workshop, </a:t>
            </a:r>
            <a:r>
              <a:rPr lang="de-DE" dirty="0" err="1" smtClean="0"/>
              <a:t>Krakow</a:t>
            </a:r>
            <a:r>
              <a:rPr lang="de-DE" dirty="0" smtClean="0"/>
              <a:t> 17.09.2016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912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SPARC Workshop, </a:t>
            </a:r>
            <a:r>
              <a:rPr lang="de-DE" dirty="0" err="1" smtClean="0"/>
              <a:t>Krakow</a:t>
            </a:r>
            <a:r>
              <a:rPr lang="de-DE" dirty="0" smtClean="0"/>
              <a:t> 17.09.2016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424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SPARC Workshop, </a:t>
            </a:r>
            <a:r>
              <a:rPr lang="de-DE" dirty="0" err="1" smtClean="0"/>
              <a:t>Krakow</a:t>
            </a:r>
            <a:r>
              <a:rPr lang="de-DE" dirty="0" smtClean="0"/>
              <a:t> 17.09.2016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78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SPARC Workshop, </a:t>
            </a:r>
            <a:r>
              <a:rPr lang="de-DE" dirty="0" err="1" smtClean="0"/>
              <a:t>Krakow</a:t>
            </a:r>
            <a:r>
              <a:rPr lang="de-DE" dirty="0" smtClean="0"/>
              <a:t> 17.09.2016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44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6" y="6616075"/>
            <a:ext cx="87087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Daniel Severin, GSI 				SPARC Workshop  2016</a:t>
            </a:r>
            <a:r>
              <a:rPr lang="de-DE" sz="1000" baseline="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lang="de-DE" sz="1000" dirty="0" err="1" smtClean="0">
                <a:solidFill>
                  <a:srgbClr val="333333"/>
                </a:solidFill>
                <a:latin typeface="Arial"/>
                <a:cs typeface="Arial"/>
              </a:rPr>
              <a:t>Krakow</a:t>
            </a: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							</a:t>
            </a:r>
            <a:fld id="{125CBDDA-5CCF-8748-8988-9DC6C8981774}" type="slidenum">
              <a:rPr lang="de-DE" sz="1000" smtClean="0"/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000" dirty="0" smtClean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9" r:id="rId7"/>
    <p:sldLayoutId id="2147483663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4" Type="http://schemas.openxmlformats.org/officeDocument/2006/relationships/image" Target="../media/image50.tiff"/><Relationship Id="rId5" Type="http://schemas.openxmlformats.org/officeDocument/2006/relationships/image" Target="../media/image51.tiff"/><Relationship Id="rId6" Type="http://schemas.openxmlformats.org/officeDocument/2006/relationships/image" Target="../media/image52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20" Type="http://schemas.openxmlformats.org/officeDocument/2006/relationships/image" Target="../media/image28.wmf"/><Relationship Id="rId21" Type="http://schemas.openxmlformats.org/officeDocument/2006/relationships/image" Target="../media/image29.jpeg"/><Relationship Id="rId22" Type="http://schemas.openxmlformats.org/officeDocument/2006/relationships/image" Target="../media/image4.jpeg"/><Relationship Id="rId23" Type="http://schemas.openxmlformats.org/officeDocument/2006/relationships/image" Target="../media/image7.jpeg"/><Relationship Id="rId24" Type="http://schemas.openxmlformats.org/officeDocument/2006/relationships/image" Target="../media/image8.jpeg"/><Relationship Id="rId25" Type="http://schemas.openxmlformats.org/officeDocument/2006/relationships/image" Target="../media/image30.emf"/><Relationship Id="rId26" Type="http://schemas.openxmlformats.org/officeDocument/2006/relationships/image" Target="../media/image31.png"/><Relationship Id="rId10" Type="http://schemas.openxmlformats.org/officeDocument/2006/relationships/image" Target="../media/image18.png"/><Relationship Id="rId11" Type="http://schemas.openxmlformats.org/officeDocument/2006/relationships/image" Target="../media/image19.wmf"/><Relationship Id="rId12" Type="http://schemas.openxmlformats.org/officeDocument/2006/relationships/image" Target="../media/image20.wmf"/><Relationship Id="rId13" Type="http://schemas.openxmlformats.org/officeDocument/2006/relationships/image" Target="../media/image21.jpeg"/><Relationship Id="rId14" Type="http://schemas.openxmlformats.org/officeDocument/2006/relationships/image" Target="../media/image22.jpe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image" Target="../media/image15.jpeg"/><Relationship Id="rId8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.bin"/><Relationship Id="rId12" Type="http://schemas.openxmlformats.org/officeDocument/2006/relationships/image" Target="../media/image32.wmf"/><Relationship Id="rId13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wmf"/><Relationship Id="rId6" Type="http://schemas.openxmlformats.org/officeDocument/2006/relationships/image" Target="../media/image36.png"/><Relationship Id="rId7" Type="http://schemas.openxmlformats.org/officeDocument/2006/relationships/image" Target="../media/image37.jpe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fair-mes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18427" y="2539759"/>
            <a:ext cx="7577146" cy="4012883"/>
          </a:xfrm>
        </p:spPr>
        <p:txBody>
          <a:bodyPr anchor="t">
            <a:normAutofit/>
          </a:bodyPr>
          <a:lstStyle/>
          <a:p>
            <a:pPr algn="ctr"/>
            <a:r>
              <a:rPr lang="de-DE" sz="3600" dirty="0" smtClean="0"/>
              <a:t>Status APPA – Cave</a:t>
            </a:r>
            <a:br>
              <a:rPr lang="de-DE" sz="3600" dirty="0" smtClean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 err="1" smtClean="0"/>
              <a:t>and</a:t>
            </a:r>
            <a:r>
              <a:rPr lang="de-DE" sz="3600" dirty="0" smtClean="0"/>
              <a:t> BIOMAT</a:t>
            </a:r>
            <a:br>
              <a:rPr lang="de-DE" sz="3600" dirty="0" smtClean="0"/>
            </a:br>
            <a:r>
              <a:rPr lang="de-DE" sz="3600" dirty="0"/>
              <a:t/>
            </a:r>
            <a:br>
              <a:rPr lang="de-DE" sz="3600" dirty="0"/>
            </a:br>
            <a:r>
              <a:rPr lang="de-DE" sz="1800" b="0" dirty="0" smtClean="0"/>
              <a:t>Daniel Severin, GSI</a:t>
            </a: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2340418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el 1"/>
          <p:cNvSpPr txBox="1">
            <a:spLocks/>
          </p:cNvSpPr>
          <p:nvPr/>
        </p:nvSpPr>
        <p:spPr>
          <a:xfrm>
            <a:off x="0" y="18864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High-pressure experiments </a:t>
            </a:r>
            <a:endParaRPr lang="en-US" dirty="0"/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1917885" y="1774121"/>
            <a:ext cx="7254139" cy="4829498"/>
            <a:chOff x="158" y="709"/>
            <a:chExt cx="5315" cy="3538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158" y="709"/>
              <a:ext cx="5315" cy="3538"/>
              <a:chOff x="249" y="572"/>
              <a:chExt cx="5587" cy="3947"/>
            </a:xfrm>
          </p:grpSpPr>
          <p:pic>
            <p:nvPicPr>
              <p:cNvPr id="54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0" t="5666" r="10576" b="5237"/>
              <a:stretch>
                <a:fillRect/>
              </a:stretch>
            </p:blipFill>
            <p:spPr bwMode="auto">
              <a:xfrm>
                <a:off x="249" y="572"/>
                <a:ext cx="5587" cy="39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 l="5130" t="5666" r="10576" b="5237"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Line 6"/>
              <p:cNvSpPr>
                <a:spLocks noChangeShapeType="1"/>
              </p:cNvSpPr>
              <p:nvPr/>
            </p:nvSpPr>
            <p:spPr bwMode="auto">
              <a:xfrm>
                <a:off x="3681" y="2676"/>
                <a:ext cx="1" cy="131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6" name="Line 7"/>
              <p:cNvSpPr>
                <a:spLocks noChangeShapeType="1"/>
              </p:cNvSpPr>
              <p:nvPr/>
            </p:nvSpPr>
            <p:spPr bwMode="auto">
              <a:xfrm>
                <a:off x="3320" y="3061"/>
                <a:ext cx="1" cy="9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Line 8"/>
              <p:cNvSpPr>
                <a:spLocks noChangeShapeType="1"/>
              </p:cNvSpPr>
              <p:nvPr/>
            </p:nvSpPr>
            <p:spPr bwMode="auto">
              <a:xfrm>
                <a:off x="4297" y="3583"/>
                <a:ext cx="1" cy="408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8" name="Line 9"/>
              <p:cNvSpPr>
                <a:spLocks noChangeShapeType="1"/>
              </p:cNvSpPr>
              <p:nvPr/>
            </p:nvSpPr>
            <p:spPr bwMode="auto">
              <a:xfrm>
                <a:off x="4955" y="3583"/>
                <a:ext cx="1" cy="408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4241" y="709"/>
              <a:ext cx="1178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2640" rIns="90000" bIns="45000"/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Font typeface="Times New Roman" charset="0"/>
                <a:buNone/>
              </a:pPr>
              <a:r>
                <a:rPr lang="de-DE" sz="1600" b="1" dirty="0" smtClean="0">
                  <a:solidFill>
                    <a:srgbClr val="0000FF"/>
                  </a:solidFill>
                  <a:cs typeface="Tahoma" charset="0"/>
                </a:rPr>
                <a:t>1.5</a:t>
              </a:r>
              <a:r>
                <a:rPr lang="de-DE" sz="1600" b="1" dirty="0">
                  <a:solidFill>
                    <a:srgbClr val="0000FF"/>
                  </a:solidFill>
                  <a:cs typeface="Tahoma" charset="0"/>
                </a:rPr>
                <a:t>×10</a:t>
              </a:r>
              <a:r>
                <a:rPr lang="de-DE" sz="1600" b="1" baseline="33000" dirty="0">
                  <a:solidFill>
                    <a:srgbClr val="0000FF"/>
                  </a:solidFill>
                  <a:cs typeface="Tahoma" charset="0"/>
                </a:rPr>
                <a:t>11</a:t>
              </a:r>
              <a:r>
                <a:rPr lang="de-DE" sz="1600" b="1" dirty="0">
                  <a:solidFill>
                    <a:srgbClr val="0000FF"/>
                  </a:solidFill>
                  <a:cs typeface="Tahoma" charset="0"/>
                </a:rPr>
                <a:t> U/cm</a:t>
              </a:r>
              <a:r>
                <a:rPr lang="de-DE" sz="1600" b="1" baseline="33000" dirty="0">
                  <a:solidFill>
                    <a:srgbClr val="0000FF"/>
                  </a:solidFill>
                  <a:cs typeface="Tahoma" charset="0"/>
                </a:rPr>
                <a:t>2</a:t>
              </a:r>
              <a:r>
                <a:rPr lang="de-DE" sz="1600" b="1" dirty="0">
                  <a:solidFill>
                    <a:srgbClr val="0000FF"/>
                  </a:solidFill>
                  <a:cs typeface="Tahoma" charset="0"/>
                </a:rPr>
                <a:t>    </a:t>
              </a: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3696" y="2478"/>
              <a:ext cx="1543" cy="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2640" rIns="90000" bIns="45000"/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Font typeface="Times New Roman" charset="0"/>
                <a:buNone/>
              </a:pPr>
              <a:r>
                <a:rPr lang="de-DE" sz="1600" b="1" dirty="0" smtClean="0">
                  <a:solidFill>
                    <a:srgbClr val="FF0000"/>
                  </a:solidFill>
                  <a:cs typeface="Tahoma" charset="0"/>
                </a:rPr>
                <a:t>1.5</a:t>
              </a:r>
              <a:r>
                <a:rPr lang="de-DE" sz="1600" b="1" dirty="0">
                  <a:solidFill>
                    <a:srgbClr val="FF0000"/>
                  </a:solidFill>
                  <a:cs typeface="Tahoma" charset="0"/>
                </a:rPr>
                <a:t>×10</a:t>
              </a:r>
              <a:r>
                <a:rPr lang="de-DE" sz="1600" b="1" baseline="33000" dirty="0">
                  <a:solidFill>
                    <a:srgbClr val="FF0000"/>
                  </a:solidFill>
                  <a:cs typeface="Tahoma" charset="0"/>
                </a:rPr>
                <a:t>11</a:t>
              </a:r>
              <a:r>
                <a:rPr lang="de-DE" sz="1600" b="1" dirty="0">
                  <a:solidFill>
                    <a:srgbClr val="FF0000"/>
                  </a:solidFill>
                  <a:cs typeface="Tahoma" charset="0"/>
                </a:rPr>
                <a:t> U/cm</a:t>
              </a:r>
              <a:r>
                <a:rPr lang="de-DE" sz="1600" b="1" baseline="33000" dirty="0">
                  <a:solidFill>
                    <a:srgbClr val="FF0000"/>
                  </a:solidFill>
                  <a:cs typeface="Tahoma" charset="0"/>
                </a:rPr>
                <a:t>2</a:t>
              </a:r>
            </a:p>
            <a:p>
              <a:pPr eaLnBrk="1">
                <a:buClr>
                  <a:srgbClr val="000000"/>
                </a:buClr>
                <a:buFont typeface="Times New Roman" charset="0"/>
                <a:buNone/>
              </a:pPr>
              <a:r>
                <a:rPr lang="de-DE" sz="1600" b="1" dirty="0">
                  <a:solidFill>
                    <a:srgbClr val="FF0000"/>
                  </a:solidFill>
                  <a:cs typeface="Tahoma" charset="0"/>
                </a:rPr>
                <a:t>P = 11 </a:t>
              </a:r>
              <a:r>
                <a:rPr lang="de-DE" sz="1600" b="1" dirty="0" err="1" smtClean="0">
                  <a:solidFill>
                    <a:srgbClr val="FF0000"/>
                  </a:solidFill>
                  <a:cs typeface="Tahoma" charset="0"/>
                </a:rPr>
                <a:t>GPa</a:t>
              </a:r>
              <a:r>
                <a:rPr lang="de-DE" sz="1600" b="1" dirty="0" smtClean="0">
                  <a:solidFill>
                    <a:srgbClr val="FF0000"/>
                  </a:solidFill>
                  <a:cs typeface="Tahoma" charset="0"/>
                </a:rPr>
                <a:t> </a:t>
              </a:r>
            </a:p>
            <a:p>
              <a:pPr eaLnBrk="1">
                <a:buClr>
                  <a:srgbClr val="000000"/>
                </a:buClr>
                <a:buFont typeface="Times New Roman" charset="0"/>
                <a:buNone/>
              </a:pPr>
              <a:r>
                <a:rPr lang="de-DE" sz="1400" dirty="0" smtClean="0">
                  <a:solidFill>
                    <a:srgbClr val="FF0000"/>
                  </a:solidFill>
                  <a:cs typeface="Tahoma" charset="0"/>
                </a:rPr>
                <a:t>(relaxed after 2 </a:t>
              </a:r>
              <a:r>
                <a:rPr lang="de-DE" sz="1400" dirty="0" err="1" smtClean="0">
                  <a:solidFill>
                    <a:srgbClr val="FF0000"/>
                  </a:solidFill>
                  <a:cs typeface="Tahoma" charset="0"/>
                </a:rPr>
                <a:t>weeks</a:t>
              </a:r>
              <a:r>
                <a:rPr lang="de-DE" sz="1400" dirty="0" smtClean="0">
                  <a:solidFill>
                    <a:srgbClr val="FF0000"/>
                  </a:solidFill>
                  <a:cs typeface="Tahoma" charset="0"/>
                </a:rPr>
                <a:t>)</a:t>
              </a:r>
              <a:endParaRPr lang="de-DE" sz="1400" dirty="0">
                <a:solidFill>
                  <a:srgbClr val="000000"/>
                </a:solidFill>
                <a:cs typeface="Tahoma" charset="0"/>
              </a:endParaRPr>
            </a:p>
          </p:txBody>
        </p:sp>
        <p:sp>
          <p:nvSpPr>
            <p:cNvPr id="52" name="Text Box 12"/>
            <p:cNvSpPr txBox="1">
              <a:spLocks noChangeArrowheads="1"/>
            </p:cNvSpPr>
            <p:nvPr/>
          </p:nvSpPr>
          <p:spPr bwMode="auto">
            <a:xfrm>
              <a:off x="987" y="2352"/>
              <a:ext cx="1738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2640" rIns="90000" bIns="45000"/>
            <a:lstStyle>
              <a:lvl1pPr defTabSz="449263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49263" eaLnBrk="0" hangingPunct="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>
                <a:buClr>
                  <a:srgbClr val="000000"/>
                </a:buClr>
                <a:buFont typeface="Times New Roman" charset="0"/>
                <a:buNone/>
              </a:pPr>
              <a:endParaRPr lang="de-DE" sz="1600" b="1" u="sng" dirty="0">
                <a:solidFill>
                  <a:srgbClr val="008000"/>
                </a:solidFill>
                <a:cs typeface="Tahoma" charset="0"/>
              </a:endParaRPr>
            </a:p>
            <a:p>
              <a:pPr eaLnBrk="1">
                <a:buClr>
                  <a:srgbClr val="000000"/>
                </a:buClr>
                <a:buFont typeface="Times New Roman" charset="0"/>
                <a:buNone/>
              </a:pPr>
              <a:r>
                <a:rPr lang="de-DE" sz="1600" b="1" dirty="0">
                  <a:solidFill>
                    <a:srgbClr val="008000"/>
                  </a:solidFill>
                  <a:cs typeface="Tahoma" charset="0"/>
                </a:rPr>
                <a:t>P=11 </a:t>
              </a:r>
              <a:r>
                <a:rPr lang="de-DE" sz="1600" b="1" dirty="0" err="1" smtClean="0">
                  <a:solidFill>
                    <a:srgbClr val="008000"/>
                  </a:solidFill>
                  <a:cs typeface="Tahoma" charset="0"/>
                </a:rPr>
                <a:t>Gpa</a:t>
              </a:r>
              <a:endParaRPr lang="de-DE" sz="1600" b="1" dirty="0">
                <a:solidFill>
                  <a:srgbClr val="008000"/>
                </a:solidFill>
                <a:cs typeface="Tahoma" charset="0"/>
              </a:endParaRPr>
            </a:p>
            <a:p>
              <a:pPr eaLnBrk="1">
                <a:buClr>
                  <a:srgbClr val="000000"/>
                </a:buClr>
                <a:buFont typeface="Times New Roman" charset="0"/>
                <a:buNone/>
              </a:pPr>
              <a:r>
                <a:rPr lang="de-DE" sz="1400" dirty="0" smtClean="0">
                  <a:solidFill>
                    <a:srgbClr val="008000"/>
                  </a:solidFill>
                  <a:cs typeface="Tahoma" charset="0"/>
                </a:rPr>
                <a:t>(r</a:t>
              </a:r>
              <a:r>
                <a:rPr lang="de-DE" sz="1400" dirty="0" smtClean="0">
                  <a:solidFill>
                    <a:srgbClr val="008000"/>
                  </a:solidFill>
                  <a:cs typeface="Tahoma" charset="0"/>
                </a:rPr>
                <a:t>elaxed after 2 </a:t>
              </a:r>
              <a:r>
                <a:rPr lang="de-DE" sz="1400" dirty="0" err="1" smtClean="0">
                  <a:solidFill>
                    <a:srgbClr val="008000"/>
                  </a:solidFill>
                  <a:cs typeface="Tahoma" charset="0"/>
                </a:rPr>
                <a:t>weeks</a:t>
              </a:r>
              <a:r>
                <a:rPr lang="de-DE" sz="1400" dirty="0" smtClean="0">
                  <a:solidFill>
                    <a:srgbClr val="008000"/>
                  </a:solidFill>
                  <a:cs typeface="Tahoma" charset="0"/>
                </a:rPr>
                <a:t>)</a:t>
              </a:r>
              <a:endParaRPr lang="de-DE" sz="1400" dirty="0">
                <a:solidFill>
                  <a:srgbClr val="008000"/>
                </a:solidFill>
                <a:cs typeface="Tahoma" charset="0"/>
              </a:endParaRPr>
            </a:p>
          </p:txBody>
        </p:sp>
      </p:grpSp>
      <p:cxnSp>
        <p:nvCxnSpPr>
          <p:cNvPr id="6" name="Gerade Verbindung mit Pfeil 5"/>
          <p:cNvCxnSpPr/>
          <p:nvPr/>
        </p:nvCxnSpPr>
        <p:spPr>
          <a:xfrm>
            <a:off x="1580965" y="3977362"/>
            <a:ext cx="0" cy="194059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4768811" y="1580871"/>
            <a:ext cx="3369268" cy="0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906557" y="1146749"/>
            <a:ext cx="119827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irradiation</a:t>
            </a:r>
            <a:endParaRPr lang="de-DE" dirty="0" smtClean="0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712729" y="4622594"/>
            <a:ext cx="1082748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mtClean="0"/>
              <a:t>pressure</a:t>
            </a:r>
            <a:endParaRPr lang="en-US" smtClean="0"/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4333009" y="2020710"/>
            <a:ext cx="1211263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>
                <a:cs typeface="Tahoma" charset="0"/>
              </a:rPr>
              <a:t>monoklin</a:t>
            </a:r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7532447" y="2334419"/>
            <a:ext cx="1211263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>
                <a:cs typeface="Tahoma" charset="0"/>
              </a:rPr>
              <a:t>monoklin</a:t>
            </a:r>
          </a:p>
        </p:txBody>
      </p:sp>
      <p:sp>
        <p:nvSpPr>
          <p:cNvPr id="68" name="Text Box 18"/>
          <p:cNvSpPr txBox="1">
            <a:spLocks noChangeArrowheads="1"/>
          </p:cNvSpPr>
          <p:nvPr/>
        </p:nvSpPr>
        <p:spPr bwMode="auto">
          <a:xfrm>
            <a:off x="4163179" y="4229188"/>
            <a:ext cx="1211263" cy="3683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>
                <a:cs typeface="Tahoma" charset="0"/>
              </a:rPr>
              <a:t>monoklin</a:t>
            </a:r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7513181" y="5025743"/>
            <a:ext cx="1289050" cy="366713"/>
          </a:xfrm>
          <a:prstGeom prst="rect">
            <a:avLst/>
          </a:prstGeom>
          <a:solidFill>
            <a:srgbClr val="FE8812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b="1" dirty="0">
                <a:solidFill>
                  <a:srgbClr val="663300"/>
                </a:solidFill>
                <a:cs typeface="Tahoma" charset="0"/>
              </a:rPr>
              <a:t>tetragonal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602415" y="5209100"/>
            <a:ext cx="18466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endParaRPr lang="de-DE" dirty="0" smtClean="0"/>
          </a:p>
        </p:txBody>
      </p: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622369" y="1380846"/>
            <a:ext cx="2798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000" b="1" dirty="0" err="1">
                <a:solidFill>
                  <a:srgbClr val="002060"/>
                </a:solidFill>
              </a:rPr>
              <a:t>Zirconiumdioxid</a:t>
            </a:r>
            <a:r>
              <a:rPr lang="de-DE" sz="2000" b="1" dirty="0">
                <a:solidFill>
                  <a:srgbClr val="002060"/>
                </a:solidFill>
              </a:rPr>
              <a:t> ZrO</a:t>
            </a:r>
            <a:r>
              <a:rPr lang="de-DE" sz="2000" b="1" baseline="-25000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860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xtraktion_Stand201607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68" y="1285704"/>
            <a:ext cx="8541882" cy="4263819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6" name="Textfeld 1"/>
          <p:cNvSpPr txBox="1"/>
          <p:nvPr/>
        </p:nvSpPr>
        <p:spPr>
          <a:xfrm>
            <a:off x="6049883" y="1267086"/>
            <a:ext cx="2952328" cy="1431161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defTabSz="1071563"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Topics:	</a:t>
            </a:r>
          </a:p>
          <a:p>
            <a:pPr marL="285750" indent="-285750" defTabSz="107156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desorption</a:t>
            </a:r>
          </a:p>
          <a:p>
            <a:pPr marL="285750" indent="-285750" defTabSz="107156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sputtering processes</a:t>
            </a:r>
          </a:p>
          <a:p>
            <a:pPr marL="285750" indent="-285750" defTabSz="1071563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luminescence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9"/>
          <p:cNvSpPr txBox="1"/>
          <p:nvPr/>
        </p:nvSpPr>
        <p:spPr>
          <a:xfrm>
            <a:off x="5718552" y="3960506"/>
            <a:ext cx="3384376" cy="2616101"/>
          </a:xfrm>
          <a:prstGeom prst="rect">
            <a:avLst/>
          </a:prstGeom>
          <a:solidFill>
            <a:srgbClr val="FFFFFF"/>
          </a:solidFill>
          <a:ln w="254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 Setup: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extracted beams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demanding UHV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</a:rPr>
              <a:t>Instrumentation: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beam line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irradiation chamber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in-situ </a:t>
            </a:r>
            <a:r>
              <a:rPr lang="en-US" sz="1600" dirty="0" smtClean="0">
                <a:solidFill>
                  <a:srgbClr val="000000"/>
                </a:solidFill>
              </a:rPr>
              <a:t>analysis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Funding:</a:t>
            </a:r>
            <a:endParaRPr lang="en-US" sz="16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rgbClr val="000000"/>
                </a:solidFill>
              </a:rPr>
              <a:t>Verbundforschung</a:t>
            </a:r>
            <a:r>
              <a:rPr lang="en-US" sz="1600" dirty="0" smtClean="0">
                <a:solidFill>
                  <a:srgbClr val="000000"/>
                </a:solidFill>
              </a:rPr>
              <a:t> (2016-2019)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0"/>
            <a:ext cx="8541881" cy="9643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altLang="de-DE" dirty="0" smtClean="0"/>
              <a:t>MAT </a:t>
            </a:r>
            <a:r>
              <a:rPr lang="de-DE" altLang="de-DE" dirty="0" err="1" smtClean="0"/>
              <a:t>at</a:t>
            </a:r>
            <a:r>
              <a:rPr lang="de-DE" altLang="de-DE" dirty="0" smtClean="0"/>
              <a:t> </a:t>
            </a:r>
            <a:r>
              <a:rPr lang="de-DE" altLang="de-DE" dirty="0" smtClean="0"/>
              <a:t>CRYRING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73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" y="1403350"/>
            <a:ext cx="6894635" cy="379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Rechteck 11"/>
          <p:cNvSpPr>
            <a:spLocks noChangeArrowheads="1"/>
          </p:cNvSpPr>
          <p:nvPr/>
        </p:nvSpPr>
        <p:spPr bwMode="auto">
          <a:xfrm>
            <a:off x="650631" y="4221164"/>
            <a:ext cx="1994389" cy="158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1">
                <a:solidFill>
                  <a:srgbClr val="004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endParaRPr lang="de-DE" altLang="de-DE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1348154" y="1295400"/>
            <a:ext cx="5915758" cy="647700"/>
          </a:xfrm>
          <a:prstGeom prst="roundRect">
            <a:avLst>
              <a:gd name="adj" fmla="val 241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1">
                <a:solidFill>
                  <a:srgbClr val="004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endParaRPr lang="de-DE" altLang="de-DE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49" name="Rechteck 10"/>
          <p:cNvSpPr>
            <a:spLocks noChangeArrowheads="1"/>
          </p:cNvSpPr>
          <p:nvPr/>
        </p:nvSpPr>
        <p:spPr bwMode="auto">
          <a:xfrm>
            <a:off x="2113085" y="1951038"/>
            <a:ext cx="5316415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1">
                <a:solidFill>
                  <a:srgbClr val="004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endParaRPr lang="de-DE" altLang="de-DE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50" name="Rechteck 1"/>
          <p:cNvSpPr>
            <a:spLocks noChangeArrowheads="1"/>
          </p:cNvSpPr>
          <p:nvPr/>
        </p:nvSpPr>
        <p:spPr bwMode="auto">
          <a:xfrm>
            <a:off x="3242897" y="4221164"/>
            <a:ext cx="1994388" cy="158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1">
                <a:solidFill>
                  <a:srgbClr val="004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endParaRPr lang="de-DE" altLang="de-DE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51" name="Rechteck 13"/>
          <p:cNvSpPr>
            <a:spLocks noChangeArrowheads="1"/>
          </p:cNvSpPr>
          <p:nvPr/>
        </p:nvSpPr>
        <p:spPr bwMode="auto">
          <a:xfrm>
            <a:off x="5851282" y="4221164"/>
            <a:ext cx="1994388" cy="1584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1">
                <a:solidFill>
                  <a:srgbClr val="004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endParaRPr lang="de-DE" altLang="de-DE" sz="18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752" name="Rechteck 4"/>
          <p:cNvSpPr>
            <a:spLocks noChangeArrowheads="1"/>
          </p:cNvSpPr>
          <p:nvPr/>
        </p:nvSpPr>
        <p:spPr bwMode="auto">
          <a:xfrm>
            <a:off x="2113085" y="1236664"/>
            <a:ext cx="6846277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1">
                <a:solidFill>
                  <a:srgbClr val="004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de-DE" altLang="de-DE" sz="2400" b="0" dirty="0" err="1">
                <a:solidFill>
                  <a:schemeClr val="tx2"/>
                </a:solidFill>
                <a:latin typeface="Calibri" pitchFamily="34" charset="0"/>
              </a:rPr>
              <a:t>keV</a:t>
            </a:r>
            <a:r>
              <a:rPr lang="de-DE" altLang="de-DE" sz="2400" b="0" dirty="0">
                <a:solidFill>
                  <a:schemeClr val="tx2"/>
                </a:solidFill>
                <a:latin typeface="Calibri" pitchFamily="34" charset="0"/>
              </a:rPr>
              <a:t>		 </a:t>
            </a:r>
            <a:r>
              <a:rPr lang="de-DE" altLang="de-DE" sz="2400" b="0" dirty="0" err="1">
                <a:solidFill>
                  <a:schemeClr val="tx2"/>
                </a:solidFill>
                <a:latin typeface="Calibri" pitchFamily="34" charset="0"/>
              </a:rPr>
              <a:t>MeV</a:t>
            </a:r>
            <a:r>
              <a:rPr lang="de-DE" altLang="de-DE" sz="2400" b="0" dirty="0">
                <a:solidFill>
                  <a:schemeClr val="tx2"/>
                </a:solidFill>
                <a:latin typeface="Calibri" pitchFamily="34" charset="0"/>
              </a:rPr>
              <a:t>    	       </a:t>
            </a:r>
            <a:r>
              <a:rPr lang="de-DE" altLang="de-DE" sz="2400" b="0" dirty="0" err="1">
                <a:solidFill>
                  <a:schemeClr val="tx2"/>
                </a:solidFill>
                <a:latin typeface="Calibri" pitchFamily="34" charset="0"/>
              </a:rPr>
              <a:t>keV</a:t>
            </a:r>
            <a:r>
              <a:rPr lang="de-DE" altLang="de-DE" sz="2400" b="0" dirty="0">
                <a:solidFill>
                  <a:schemeClr val="tx2"/>
                </a:solidFill>
                <a:latin typeface="Calibri" pitchFamily="34" charset="0"/>
              </a:rPr>
              <a:t> &amp; q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None/>
            </a:pPr>
            <a:r>
              <a:rPr lang="de-DE" altLang="de-DE" sz="2400" b="0" dirty="0" err="1">
                <a:solidFill>
                  <a:schemeClr val="tx2"/>
                </a:solidFill>
                <a:latin typeface="Calibri" pitchFamily="34" charset="0"/>
              </a:rPr>
              <a:t>Collisions</a:t>
            </a:r>
            <a:r>
              <a:rPr lang="de-DE" altLang="de-DE" sz="2400" b="0" dirty="0">
                <a:solidFill>
                  <a:schemeClr val="tx2"/>
                </a:solidFill>
                <a:latin typeface="Calibri" pitchFamily="34" charset="0"/>
              </a:rPr>
              <a:t>	 </a:t>
            </a:r>
            <a:r>
              <a:rPr lang="de-DE" altLang="de-DE" sz="2400" b="0" dirty="0" err="1">
                <a:solidFill>
                  <a:schemeClr val="tx2"/>
                </a:solidFill>
                <a:latin typeface="Calibri" pitchFamily="34" charset="0"/>
              </a:rPr>
              <a:t>Ionization</a:t>
            </a:r>
            <a:r>
              <a:rPr lang="de-DE" altLang="de-DE" sz="2400" b="0" dirty="0">
                <a:solidFill>
                  <a:schemeClr val="tx2"/>
                </a:solidFill>
                <a:latin typeface="Calibri" pitchFamily="34" charset="0"/>
              </a:rPr>
              <a:t>	       </a:t>
            </a:r>
            <a:r>
              <a:rPr lang="de-DE" altLang="de-DE" sz="2400" b="0" dirty="0" err="1">
                <a:solidFill>
                  <a:schemeClr val="tx2"/>
                </a:solidFill>
                <a:latin typeface="Calibri" pitchFamily="34" charset="0"/>
              </a:rPr>
              <a:t>Collisions</a:t>
            </a:r>
            <a:r>
              <a:rPr lang="de-DE" altLang="de-DE" sz="2400" b="0" dirty="0">
                <a:solidFill>
                  <a:schemeClr val="tx2"/>
                </a:solidFill>
                <a:latin typeface="Calibri" pitchFamily="34" charset="0"/>
              </a:rPr>
              <a:t> &amp; </a:t>
            </a:r>
            <a:r>
              <a:rPr lang="de-DE" altLang="de-DE" sz="2400" b="0" dirty="0" err="1" smtClean="0">
                <a:solidFill>
                  <a:schemeClr val="tx2"/>
                </a:solidFill>
                <a:latin typeface="Calibri" pitchFamily="34" charset="0"/>
              </a:rPr>
              <a:t>Ionization</a:t>
            </a:r>
            <a:r>
              <a:rPr lang="de-DE" altLang="de-DE" sz="2400" b="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de-DE" altLang="de-DE" sz="2400" b="0" dirty="0">
                <a:solidFill>
                  <a:schemeClr val="tx2"/>
                </a:solidFill>
                <a:latin typeface="Calibri" pitchFamily="34" charset="0"/>
              </a:rPr>
              <a:t>		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de-DE" altLang="de-DE" sz="2400" b="0" dirty="0">
                <a:solidFill>
                  <a:schemeClr val="tx1"/>
                </a:solidFill>
                <a:latin typeface="Calibri" pitchFamily="34" charset="0"/>
              </a:rPr>
              <a:t>					</a:t>
            </a:r>
          </a:p>
        </p:txBody>
      </p:sp>
      <p:sp>
        <p:nvSpPr>
          <p:cNvPr id="31753" name="Textfeld 3"/>
          <p:cNvSpPr txBox="1">
            <a:spLocks noChangeArrowheads="1"/>
          </p:cNvSpPr>
          <p:nvPr/>
        </p:nvSpPr>
        <p:spPr bwMode="auto">
          <a:xfrm>
            <a:off x="5851281" y="5611813"/>
            <a:ext cx="232556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1">
                <a:solidFill>
                  <a:srgbClr val="004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de-DE" altLang="de-DE" sz="800" b="0">
                <a:solidFill>
                  <a:schemeClr val="bg1"/>
                </a:solidFill>
                <a:latin typeface="Calibri" pitchFamily="34" charset="0"/>
              </a:rPr>
              <a:t>Tona et al., Phys. Rev. B 77 (2008) 155427</a:t>
            </a:r>
          </a:p>
        </p:txBody>
      </p:sp>
      <p:sp>
        <p:nvSpPr>
          <p:cNvPr id="31754" name="Titel 1"/>
          <p:cNvSpPr>
            <a:spLocks noGrp="1"/>
          </p:cNvSpPr>
          <p:nvPr>
            <p:ph type="title" idx="4294967295"/>
          </p:nvPr>
        </p:nvSpPr>
        <p:spPr>
          <a:xfrm>
            <a:off x="0" y="36851"/>
            <a:ext cx="6289431" cy="863600"/>
          </a:xfrm>
        </p:spPr>
        <p:txBody>
          <a:bodyPr anchor="ctr"/>
          <a:lstStyle/>
          <a:p>
            <a:pPr eaLnBrk="1" hangingPunct="1"/>
            <a:r>
              <a:rPr lang="de-DE" altLang="de-DE" dirty="0" smtClean="0">
                <a:latin typeface="Arial" pitchFamily="34" charset="0"/>
                <a:ea typeface="ヒラギノ角ゴ Pro W3"/>
                <a:cs typeface="Arial" pitchFamily="34" charset="0"/>
              </a:rPr>
              <a:t>Irradiation </a:t>
            </a:r>
            <a:r>
              <a:rPr lang="de-DE" altLang="de-DE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Effects</a:t>
            </a:r>
            <a:r>
              <a:rPr lang="de-DE" altLang="de-DE" dirty="0" smtClean="0">
                <a:latin typeface="Arial" pitchFamily="34" charset="0"/>
                <a:ea typeface="ヒラギノ角ゴ Pro W3"/>
                <a:cs typeface="Arial" pitchFamily="34" charset="0"/>
              </a:rPr>
              <a:t> in </a:t>
            </a:r>
            <a:r>
              <a:rPr lang="de-DE" altLang="de-DE" dirty="0" err="1" smtClean="0">
                <a:latin typeface="Arial" pitchFamily="34" charset="0"/>
                <a:ea typeface="ヒラギノ角ゴ Pro W3"/>
                <a:cs typeface="Arial" pitchFamily="34" charset="0"/>
              </a:rPr>
              <a:t>Solids</a:t>
            </a:r>
            <a:endParaRPr lang="de-DE" altLang="de-DE" dirty="0" smtClean="0">
              <a:latin typeface="Arial" pitchFamily="34" charset="0"/>
              <a:ea typeface="ヒラギノ角ゴ Pro W3"/>
              <a:cs typeface="Arial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357805" y="2060576"/>
            <a:ext cx="90854" cy="106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2403231" y="2232026"/>
            <a:ext cx="0" cy="511175"/>
          </a:xfrm>
          <a:prstGeom prst="straightConnector1">
            <a:avLst/>
          </a:prstGeom>
          <a:ln>
            <a:solidFill>
              <a:srgbClr val="F40C0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246685" y="2239964"/>
            <a:ext cx="0" cy="511175"/>
          </a:xfrm>
          <a:prstGeom prst="straightConnector1">
            <a:avLst/>
          </a:prstGeom>
          <a:ln>
            <a:solidFill>
              <a:srgbClr val="F40C0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159012" y="2079626"/>
            <a:ext cx="92319" cy="106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6204438" y="2252664"/>
            <a:ext cx="0" cy="509587"/>
          </a:xfrm>
          <a:prstGeom prst="straightConnector1">
            <a:avLst/>
          </a:prstGeom>
          <a:ln>
            <a:solidFill>
              <a:srgbClr val="F40C0C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4201259" y="2060576"/>
            <a:ext cx="90854" cy="1063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1761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/>
          <a:stretch>
            <a:fillRect/>
          </a:stretch>
        </p:blipFill>
        <p:spPr bwMode="auto">
          <a:xfrm>
            <a:off x="1170843" y="4292600"/>
            <a:ext cx="142728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87" b="50941"/>
          <a:stretch>
            <a:fillRect/>
          </a:stretch>
        </p:blipFill>
        <p:spPr bwMode="auto">
          <a:xfrm>
            <a:off x="3319097" y="4292600"/>
            <a:ext cx="187569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4" name="Textfeld 6"/>
          <p:cNvSpPr txBox="1">
            <a:spLocks noChangeArrowheads="1"/>
          </p:cNvSpPr>
          <p:nvPr/>
        </p:nvSpPr>
        <p:spPr bwMode="auto">
          <a:xfrm>
            <a:off x="3371851" y="5316538"/>
            <a:ext cx="1114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1">
                <a:solidFill>
                  <a:srgbClr val="004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 dirty="0" smtClean="0">
                <a:solidFill>
                  <a:schemeClr val="bg1"/>
                </a:solidFill>
                <a:latin typeface="Calibri" pitchFamily="34" charset="0"/>
              </a:rPr>
              <a:t>Graphene</a:t>
            </a:r>
            <a:endParaRPr lang="de-DE" altLang="de-DE" sz="1800" b="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765" name="Textfeld 25"/>
          <p:cNvSpPr txBox="1">
            <a:spLocks noChangeArrowheads="1"/>
          </p:cNvSpPr>
          <p:nvPr/>
        </p:nvSpPr>
        <p:spPr bwMode="auto">
          <a:xfrm>
            <a:off x="4473820" y="5316538"/>
            <a:ext cx="5309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1">
                <a:solidFill>
                  <a:srgbClr val="004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bg1"/>
                </a:solidFill>
                <a:latin typeface="Calibri" pitchFamily="34" charset="0"/>
              </a:rPr>
              <a:t>PET</a:t>
            </a:r>
          </a:p>
        </p:txBody>
      </p:sp>
      <p:pic>
        <p:nvPicPr>
          <p:cNvPr id="31766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85" y="4279900"/>
            <a:ext cx="140823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7" name="Textfeld 26"/>
          <p:cNvSpPr txBox="1">
            <a:spLocks noChangeArrowheads="1"/>
          </p:cNvSpPr>
          <p:nvPr/>
        </p:nvSpPr>
        <p:spPr bwMode="auto">
          <a:xfrm>
            <a:off x="6627936" y="5303839"/>
            <a:ext cx="7399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1">
                <a:solidFill>
                  <a:srgbClr val="004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0">
                <a:solidFill>
                  <a:schemeClr val="bg1"/>
                </a:solidFill>
                <a:latin typeface="Calibri" pitchFamily="34" charset="0"/>
              </a:rPr>
              <a:t> MoS</a:t>
            </a:r>
            <a:r>
              <a:rPr lang="de-DE" altLang="de-DE" sz="1800" b="0" baseline="-2500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cxnSp>
        <p:nvCxnSpPr>
          <p:cNvPr id="10" name="Gerader Verbinder 9"/>
          <p:cNvCxnSpPr/>
          <p:nvPr/>
        </p:nvCxnSpPr>
        <p:spPr>
          <a:xfrm>
            <a:off x="5993423" y="5553075"/>
            <a:ext cx="422031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69" name="Textfeld 10"/>
          <p:cNvSpPr txBox="1">
            <a:spLocks noChangeArrowheads="1"/>
          </p:cNvSpPr>
          <p:nvPr/>
        </p:nvSpPr>
        <p:spPr bwMode="auto">
          <a:xfrm>
            <a:off x="5898174" y="5546726"/>
            <a:ext cx="5012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 sz="2800" b="1">
                <a:solidFill>
                  <a:srgbClr val="004C93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itchFamily="34" charset="0"/>
                <a:ea typeface="ヒラギノ角ゴ Pro W3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b="0">
                <a:solidFill>
                  <a:schemeClr val="bg1"/>
                </a:solidFill>
                <a:latin typeface="Calibri" pitchFamily="34" charset="0"/>
              </a:rPr>
              <a:t>5 nm</a:t>
            </a:r>
          </a:p>
        </p:txBody>
      </p:sp>
    </p:spTree>
    <p:extLst>
      <p:ext uri="{BB962C8B-B14F-4D97-AF65-F5344CB8AC3E}">
        <p14:creationId xmlns:p14="http://schemas.microsoft.com/office/powerpoint/2010/main" val="3865549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28" y="260648"/>
            <a:ext cx="914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Modifying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graphene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with heavy ions</a:t>
            </a:r>
            <a:endParaRPr lang="de-D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5077837" y="1280777"/>
            <a:ext cx="4066162" cy="1634284"/>
            <a:chOff x="5076056" y="1165687"/>
            <a:chExt cx="4066162" cy="163428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789" y="1165687"/>
              <a:ext cx="3859429" cy="1634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/>
          </p:nvSpPr>
          <p:spPr>
            <a:xfrm>
              <a:off x="5076056" y="2210632"/>
              <a:ext cx="796250" cy="589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5587931" y="2504361"/>
              <a:ext cx="1990625" cy="294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531056" y="2336954"/>
              <a:ext cx="796250" cy="314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 flipV="1">
              <a:off x="6694091" y="1830076"/>
              <a:ext cx="768913" cy="559096"/>
            </a:xfrm>
            <a:prstGeom prst="straightConnector1">
              <a:avLst/>
            </a:prstGeom>
            <a:ln w="762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/>
            <p:cNvSpPr/>
            <p:nvPr/>
          </p:nvSpPr>
          <p:spPr>
            <a:xfrm>
              <a:off x="6444208" y="2420888"/>
              <a:ext cx="108000" cy="108000"/>
            </a:xfrm>
            <a:prstGeom prst="ellipse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5" name="Gruppieren 44"/>
          <p:cNvGrpSpPr>
            <a:grpSpLocks noChangeAspect="1"/>
          </p:cNvGrpSpPr>
          <p:nvPr/>
        </p:nvGrpSpPr>
        <p:grpSpPr>
          <a:xfrm>
            <a:off x="53426" y="1079930"/>
            <a:ext cx="5033994" cy="5266252"/>
            <a:chOff x="52429" y="1088752"/>
            <a:chExt cx="5508609" cy="576276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9" y="1919518"/>
              <a:ext cx="5508609" cy="49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feld 13"/>
            <p:cNvSpPr txBox="1"/>
            <p:nvPr/>
          </p:nvSpPr>
          <p:spPr>
            <a:xfrm>
              <a:off x="2514646" y="1340768"/>
              <a:ext cx="2162325" cy="3704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3333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z="1600" b="1" dirty="0" smtClean="0">
                  <a:solidFill>
                    <a:srgbClr val="333399"/>
                  </a:solidFill>
                </a:rPr>
                <a:t>749 </a:t>
              </a:r>
              <a:r>
                <a:rPr lang="de-DE" sz="1600" b="1" dirty="0" err="1">
                  <a:solidFill>
                    <a:srgbClr val="333399"/>
                  </a:solidFill>
                </a:rPr>
                <a:t>MeV</a:t>
              </a:r>
              <a:r>
                <a:rPr lang="de-DE" sz="1600" b="1" dirty="0">
                  <a:solidFill>
                    <a:srgbClr val="333399"/>
                  </a:solidFill>
                </a:rPr>
                <a:t> </a:t>
              </a:r>
              <a:r>
                <a:rPr lang="de-DE" sz="1600" b="1" dirty="0" err="1" smtClean="0">
                  <a:solidFill>
                    <a:srgbClr val="333399"/>
                  </a:solidFill>
                </a:rPr>
                <a:t>Pb</a:t>
              </a:r>
              <a:r>
                <a:rPr lang="de-DE" sz="1600" b="1" dirty="0" smtClean="0">
                  <a:solidFill>
                    <a:srgbClr val="333399"/>
                  </a:solidFill>
                </a:rPr>
                <a:t>, </a:t>
              </a:r>
              <a:r>
                <a:rPr lang="de-DE" sz="1600" b="1" dirty="0">
                  <a:solidFill>
                    <a:srgbClr val="333399"/>
                  </a:solidFill>
                  <a:latin typeface="Symbol" panose="05050102010706020507" pitchFamily="18" charset="2"/>
                </a:rPr>
                <a:t>q</a:t>
              </a:r>
              <a:r>
                <a:rPr lang="de-DE" sz="1600" b="1" dirty="0" smtClean="0">
                  <a:solidFill>
                    <a:srgbClr val="333399"/>
                  </a:solidFill>
                </a:rPr>
                <a:t> = 2</a:t>
              </a:r>
              <a:r>
                <a:rPr lang="de-DE" sz="1600" b="1" dirty="0">
                  <a:solidFill>
                    <a:srgbClr val="333399"/>
                  </a:solidFill>
                </a:rPr>
                <a:t>° </a:t>
              </a:r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3979003" y="2569348"/>
              <a:ext cx="241176" cy="1512000"/>
            </a:xfrm>
            <a:prstGeom prst="straightConnector1">
              <a:avLst/>
            </a:prstGeom>
            <a:ln w="762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3921802" y="2389172"/>
              <a:ext cx="108000" cy="108000"/>
            </a:xfrm>
            <a:prstGeom prst="ellipse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8" name="Gerade Verbindung mit Pfeil 27"/>
            <p:cNvCxnSpPr/>
            <p:nvPr/>
          </p:nvCxnSpPr>
          <p:spPr>
            <a:xfrm>
              <a:off x="429402" y="1273036"/>
              <a:ext cx="288032" cy="900000"/>
            </a:xfrm>
            <a:prstGeom prst="straightConnector1">
              <a:avLst/>
            </a:prstGeom>
            <a:ln w="762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>
              <a:off x="325678" y="1088752"/>
              <a:ext cx="108000" cy="108000"/>
            </a:xfrm>
            <a:prstGeom prst="ellipse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 Verbindung mit Pfeil 33"/>
            <p:cNvCxnSpPr/>
            <p:nvPr/>
          </p:nvCxnSpPr>
          <p:spPr>
            <a:xfrm>
              <a:off x="2155444" y="1597060"/>
              <a:ext cx="288032" cy="900000"/>
            </a:xfrm>
            <a:prstGeom prst="straightConnector1">
              <a:avLst/>
            </a:prstGeom>
            <a:ln w="762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/>
            <p:nvPr/>
          </p:nvSpPr>
          <p:spPr>
            <a:xfrm>
              <a:off x="2051720" y="1412776"/>
              <a:ext cx="108000" cy="108000"/>
            </a:xfrm>
            <a:prstGeom prst="ellipse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Rechteck 36"/>
          <p:cNvSpPr/>
          <p:nvPr/>
        </p:nvSpPr>
        <p:spPr>
          <a:xfrm>
            <a:off x="6120772" y="5392418"/>
            <a:ext cx="2304256" cy="2828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6264170" y="5193582"/>
            <a:ext cx="1080738" cy="72008"/>
          </a:xfrm>
          <a:prstGeom prst="straightConnector1">
            <a:avLst/>
          </a:prstGeom>
          <a:ln w="5715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5712349" y="4352137"/>
            <a:ext cx="3084498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b="1" dirty="0">
                <a:solidFill>
                  <a:srgbClr val="333399"/>
                </a:solidFill>
                <a:latin typeface="+mj-lt"/>
              </a:rPr>
              <a:t>I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on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irradiation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under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</a:t>
            </a:r>
          </a:p>
          <a:p>
            <a:pPr algn="ctr"/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glancing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incidence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(</a:t>
            </a:r>
            <a:r>
              <a:rPr lang="de-DE" b="1" dirty="0" smtClean="0">
                <a:solidFill>
                  <a:srgbClr val="333399"/>
                </a:solidFill>
                <a:latin typeface="Symbol" panose="05050102010706020507" pitchFamily="18" charset="2"/>
              </a:rPr>
              <a:t>q</a:t>
            </a:r>
            <a:r>
              <a:rPr lang="de-DE" b="1" dirty="0" smtClean="0">
                <a:solidFill>
                  <a:srgbClr val="333399"/>
                </a:solidFill>
              </a:rPr>
              <a:t> = 2°) </a:t>
            </a:r>
            <a:endParaRPr lang="de-DE" b="1" dirty="0">
              <a:solidFill>
                <a:srgbClr val="333399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001049" y="5766355"/>
            <a:ext cx="250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single</a:t>
            </a:r>
            <a:r>
              <a:rPr lang="de-DE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graphene</a:t>
            </a:r>
            <a:r>
              <a:rPr lang="de-DE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layer</a:t>
            </a:r>
            <a:r>
              <a:rPr lang="de-DE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/>
            <a:r>
              <a:rPr lang="de-DE" sz="2000" b="1" dirty="0" smtClean="0"/>
              <a:t>on</a:t>
            </a:r>
            <a:r>
              <a:rPr lang="de-DE" sz="2000" b="1" dirty="0" smtClean="0">
                <a:solidFill>
                  <a:srgbClr val="333399"/>
                </a:solidFill>
              </a:rPr>
              <a:t> </a:t>
            </a:r>
            <a:r>
              <a:rPr lang="de-DE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PMMA</a:t>
            </a:r>
            <a:endParaRPr lang="de-DE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" name="Gerade Verbindung 42"/>
          <p:cNvCxnSpPr/>
          <p:nvPr/>
        </p:nvCxnSpPr>
        <p:spPr>
          <a:xfrm>
            <a:off x="6120772" y="5374489"/>
            <a:ext cx="2304256" cy="0"/>
          </a:xfrm>
          <a:prstGeom prst="line">
            <a:avLst/>
          </a:prstGeom>
          <a:ln w="571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5545255" y="3369186"/>
            <a:ext cx="3479807" cy="58477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333399"/>
                </a:solidFill>
                <a:latin typeface="+mj-lt"/>
              </a:rPr>
              <a:t> Formation </a:t>
            </a:r>
            <a:r>
              <a:rPr lang="de-DE" sz="1600" b="1" dirty="0" err="1" smtClean="0">
                <a:solidFill>
                  <a:srgbClr val="333399"/>
                </a:solidFill>
                <a:latin typeface="+mj-lt"/>
              </a:rPr>
              <a:t>of</a:t>
            </a:r>
            <a:r>
              <a:rPr lang="de-DE" sz="1600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rgbClr val="333399"/>
                </a:solidFill>
                <a:latin typeface="+mj-lt"/>
              </a:rPr>
              <a:t>closed</a:t>
            </a:r>
            <a:r>
              <a:rPr lang="de-DE" sz="1600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rgbClr val="333399"/>
                </a:solidFill>
                <a:latin typeface="+mj-lt"/>
              </a:rPr>
              <a:t>bilayer</a:t>
            </a:r>
            <a:r>
              <a:rPr lang="de-DE" sz="1600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rgbClr val="333399"/>
                </a:solidFill>
                <a:latin typeface="+mj-lt"/>
              </a:rPr>
              <a:t>edge</a:t>
            </a:r>
            <a:r>
              <a:rPr lang="de-DE" sz="1600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rgbClr val="333399"/>
                </a:solidFill>
                <a:latin typeface="+mj-lt"/>
              </a:rPr>
              <a:t>graphene</a:t>
            </a:r>
            <a:r>
              <a:rPr lang="de-DE" sz="1600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sz="1600" b="1" dirty="0" err="1" smtClean="0">
                <a:solidFill>
                  <a:srgbClr val="333399"/>
                </a:solidFill>
                <a:latin typeface="+mj-lt"/>
              </a:rPr>
              <a:t>structure</a:t>
            </a:r>
            <a:endParaRPr lang="de-DE" sz="1600" b="1" dirty="0">
              <a:solidFill>
                <a:srgbClr val="333399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3426" y="6237252"/>
            <a:ext cx="61180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altLang="zh-CN" sz="1600" dirty="0">
                <a:latin typeface="Arial" pitchFamily="34" charset="0"/>
                <a:ea typeface="SimSun" pitchFamily="2" charset="-122"/>
              </a:rPr>
              <a:t>University of </a:t>
            </a:r>
            <a:r>
              <a:rPr lang="en-GB" altLang="zh-CN" sz="1600" dirty="0" smtClean="0">
                <a:latin typeface="Arial" pitchFamily="34" charset="0"/>
                <a:ea typeface="SimSun" pitchFamily="2" charset="-122"/>
              </a:rPr>
              <a:t>Duisburg-Essen, </a:t>
            </a:r>
            <a:r>
              <a:rPr lang="en-GB" altLang="zh-CN" sz="1600" dirty="0" err="1" smtClean="0">
                <a:latin typeface="Arial" pitchFamily="34" charset="0"/>
                <a:ea typeface="SimSun" pitchFamily="2" charset="-122"/>
              </a:rPr>
              <a:t>Prof.</a:t>
            </a:r>
            <a:r>
              <a:rPr lang="en-GB" altLang="zh-CN" sz="1600" dirty="0" smtClean="0">
                <a:latin typeface="Arial" pitchFamily="34" charset="0"/>
                <a:ea typeface="SimSun" pitchFamily="2" charset="-122"/>
              </a:rPr>
              <a:t> M. </a:t>
            </a:r>
            <a:r>
              <a:rPr lang="en-GB" altLang="zh-CN" sz="1600" dirty="0" err="1" smtClean="0">
                <a:latin typeface="Arial" pitchFamily="34" charset="0"/>
                <a:ea typeface="SimSun" pitchFamily="2" charset="-122"/>
              </a:rPr>
              <a:t>Schleberger</a:t>
            </a:r>
            <a:endParaRPr lang="de-DE" altLang="de-DE" sz="16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6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2276" y="2982650"/>
            <a:ext cx="3172178" cy="3296356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3828" y="260648"/>
            <a:ext cx="9140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Modifying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graphene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with heavy ions</a:t>
            </a:r>
            <a:endParaRPr lang="de-DE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87" y="1741160"/>
            <a:ext cx="2337870" cy="136815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46" y="3879266"/>
            <a:ext cx="2324911" cy="235761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78348" y="1267205"/>
            <a:ext cx="231250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333399"/>
                </a:solidFill>
              </a:rPr>
              <a:t>749 </a:t>
            </a:r>
            <a:r>
              <a:rPr lang="de-DE" b="1" dirty="0" err="1">
                <a:solidFill>
                  <a:srgbClr val="333399"/>
                </a:solidFill>
              </a:rPr>
              <a:t>MeV</a:t>
            </a:r>
            <a:r>
              <a:rPr lang="de-DE" b="1" dirty="0">
                <a:solidFill>
                  <a:srgbClr val="333399"/>
                </a:solidFill>
              </a:rPr>
              <a:t> </a:t>
            </a:r>
            <a:r>
              <a:rPr lang="de-DE" b="1" dirty="0" err="1" smtClean="0">
                <a:solidFill>
                  <a:srgbClr val="333399"/>
                </a:solidFill>
              </a:rPr>
              <a:t>Pb</a:t>
            </a:r>
            <a:r>
              <a:rPr lang="de-DE" b="1" dirty="0" smtClean="0">
                <a:solidFill>
                  <a:srgbClr val="333399"/>
                </a:solidFill>
              </a:rPr>
              <a:t>, </a:t>
            </a:r>
            <a:r>
              <a:rPr lang="de-DE" b="1" dirty="0">
                <a:solidFill>
                  <a:srgbClr val="333399"/>
                </a:solidFill>
                <a:latin typeface="Symbol" panose="05050102010706020507" pitchFamily="18" charset="2"/>
              </a:rPr>
              <a:t>q</a:t>
            </a:r>
            <a:r>
              <a:rPr lang="de-DE" b="1" dirty="0" smtClean="0">
                <a:solidFill>
                  <a:srgbClr val="333399"/>
                </a:solidFill>
              </a:rPr>
              <a:t> = 2</a:t>
            </a:r>
            <a:r>
              <a:rPr lang="de-DE" b="1" dirty="0">
                <a:solidFill>
                  <a:srgbClr val="333399"/>
                </a:solidFill>
              </a:rPr>
              <a:t>°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45237" y="274913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SiO</a:t>
            </a:r>
            <a:r>
              <a:rPr lang="de-DE" b="1" baseline="-25000" dirty="0" smtClean="0">
                <a:solidFill>
                  <a:schemeClr val="bg1"/>
                </a:solidFill>
              </a:rPr>
              <a:t>2</a:t>
            </a:r>
            <a:endParaRPr lang="de-DE" b="1" baseline="-25000" dirty="0">
              <a:solidFill>
                <a:schemeClr val="bg1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651" y="3974230"/>
            <a:ext cx="2518829" cy="227134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256806" y="3213019"/>
            <a:ext cx="2334051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Closed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bilayer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edge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structure</a:t>
            </a:r>
            <a:endParaRPr lang="de-DE" b="1" dirty="0">
              <a:solidFill>
                <a:srgbClr val="333399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01659" y="2832328"/>
            <a:ext cx="2411121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333399"/>
                </a:solidFill>
                <a:latin typeface="+mj-lt"/>
              </a:rPr>
              <a:t>Nano-riffle</a:t>
            </a:r>
            <a:endParaRPr lang="de-DE" sz="2000" b="1" dirty="0">
              <a:solidFill>
                <a:srgbClr val="333399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104151" y="5513983"/>
            <a:ext cx="330507" cy="148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>
            <a:stCxn id="19" idx="3"/>
          </p:cNvCxnSpPr>
          <p:nvPr/>
        </p:nvCxnSpPr>
        <p:spPr>
          <a:xfrm>
            <a:off x="6392532" y="5219376"/>
            <a:ext cx="105059" cy="662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275856" y="1343622"/>
            <a:ext cx="561517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333399"/>
                </a:solidFill>
                <a:latin typeface="+mj-lt"/>
              </a:rPr>
              <a:t> SHI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induced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morphology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changes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on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supported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and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free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-standing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graphene</a:t>
            </a:r>
            <a:r>
              <a:rPr lang="de-DE" b="1" dirty="0" smtClean="0">
                <a:solidFill>
                  <a:srgbClr val="333399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rgbClr val="333399"/>
                </a:solidFill>
                <a:latin typeface="+mj-lt"/>
              </a:rPr>
              <a:t>layers</a:t>
            </a:r>
            <a:endParaRPr lang="de-DE" b="1" dirty="0">
              <a:solidFill>
                <a:srgbClr val="333399"/>
              </a:solidFill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676" y="6261754"/>
            <a:ext cx="61180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GB" altLang="zh-CN" sz="1600" dirty="0">
                <a:latin typeface="Arial" pitchFamily="34" charset="0"/>
                <a:ea typeface="SimSun" pitchFamily="2" charset="-122"/>
              </a:rPr>
              <a:t>University of </a:t>
            </a:r>
            <a:r>
              <a:rPr lang="en-GB" altLang="zh-CN" sz="1600" dirty="0" smtClean="0">
                <a:latin typeface="Arial" pitchFamily="34" charset="0"/>
                <a:ea typeface="SimSun" pitchFamily="2" charset="-122"/>
              </a:rPr>
              <a:t>Duisburg-Essen, </a:t>
            </a:r>
            <a:r>
              <a:rPr lang="en-GB" altLang="zh-CN" sz="1600" dirty="0" err="1" smtClean="0">
                <a:latin typeface="Arial" pitchFamily="34" charset="0"/>
                <a:ea typeface="SimSun" pitchFamily="2" charset="-122"/>
              </a:rPr>
              <a:t>Prof.</a:t>
            </a:r>
            <a:r>
              <a:rPr lang="en-GB" altLang="zh-CN" sz="1600" dirty="0" smtClean="0">
                <a:latin typeface="Arial" pitchFamily="34" charset="0"/>
                <a:ea typeface="SimSun" pitchFamily="2" charset="-122"/>
              </a:rPr>
              <a:t> M. </a:t>
            </a:r>
            <a:r>
              <a:rPr lang="en-GB" altLang="zh-CN" sz="1600" dirty="0" err="1" smtClean="0">
                <a:latin typeface="Arial" pitchFamily="34" charset="0"/>
                <a:ea typeface="SimSun" pitchFamily="2" charset="-122"/>
              </a:rPr>
              <a:t>Schleberger</a:t>
            </a:r>
            <a:endParaRPr lang="de-DE" altLang="de-DE" sz="1600" dirty="0">
              <a:latin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104151" y="5154586"/>
            <a:ext cx="288381" cy="2946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Freihandform 18"/>
          <p:cNvSpPr/>
          <p:nvPr/>
        </p:nvSpPr>
        <p:spPr>
          <a:xfrm>
            <a:off x="5797621" y="4020724"/>
            <a:ext cx="661013" cy="1219777"/>
          </a:xfrm>
          <a:custGeom>
            <a:avLst/>
            <a:gdLst>
              <a:gd name="connsiteX0" fmla="*/ 0 w 661013"/>
              <a:gd name="connsiteY0" fmla="*/ 7443 h 489648"/>
              <a:gd name="connsiteX1" fmla="*/ 286439 w 661013"/>
              <a:gd name="connsiteY1" fmla="*/ 51510 h 489648"/>
              <a:gd name="connsiteX2" fmla="*/ 352540 w 661013"/>
              <a:gd name="connsiteY2" fmla="*/ 393033 h 489648"/>
              <a:gd name="connsiteX3" fmla="*/ 594911 w 661013"/>
              <a:gd name="connsiteY3" fmla="*/ 481168 h 489648"/>
              <a:gd name="connsiteX4" fmla="*/ 661013 w 661013"/>
              <a:gd name="connsiteY4" fmla="*/ 481168 h 489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013" h="489648">
                <a:moveTo>
                  <a:pt x="0" y="7443"/>
                </a:moveTo>
                <a:cubicBezTo>
                  <a:pt x="113841" y="-2656"/>
                  <a:pt x="227682" y="-12755"/>
                  <a:pt x="286439" y="51510"/>
                </a:cubicBezTo>
                <a:cubicBezTo>
                  <a:pt x="345196" y="115775"/>
                  <a:pt x="301128" y="321423"/>
                  <a:pt x="352540" y="393033"/>
                </a:cubicBezTo>
                <a:cubicBezTo>
                  <a:pt x="403952" y="464643"/>
                  <a:pt x="543499" y="466479"/>
                  <a:pt x="594911" y="481168"/>
                </a:cubicBezTo>
                <a:cubicBezTo>
                  <a:pt x="646323" y="495857"/>
                  <a:pt x="653668" y="488512"/>
                  <a:pt x="661013" y="48116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82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67671"/>
            <a:ext cx="6242342" cy="787557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137473" y="1450685"/>
            <a:ext cx="8211834" cy="4903585"/>
          </a:xfrm>
        </p:spPr>
        <p:txBody>
          <a:bodyPr/>
          <a:lstStyle/>
          <a:p>
            <a:r>
              <a:rPr lang="en-US" dirty="0" smtClean="0"/>
              <a:t>Status APPA Cave</a:t>
            </a:r>
          </a:p>
          <a:p>
            <a:pPr lvl="1"/>
            <a:r>
              <a:rPr lang="en-US" dirty="0" smtClean="0"/>
              <a:t>We are on track</a:t>
            </a:r>
          </a:p>
          <a:p>
            <a:pPr lvl="1"/>
            <a:r>
              <a:rPr lang="en-US" dirty="0" smtClean="0"/>
              <a:t>Next tasks:</a:t>
            </a:r>
          </a:p>
          <a:p>
            <a:pPr lvl="2"/>
            <a:r>
              <a:rPr lang="en-US" dirty="0" smtClean="0"/>
              <a:t>TDR SPARC+BIOMAT </a:t>
            </a:r>
            <a:r>
              <a:rPr lang="en-US" dirty="0" err="1" smtClean="0"/>
              <a:t>beamline</a:t>
            </a:r>
            <a:endParaRPr lang="en-US" dirty="0" smtClean="0"/>
          </a:p>
          <a:p>
            <a:pPr lvl="2"/>
            <a:r>
              <a:rPr lang="en-US" dirty="0" smtClean="0"/>
              <a:t>Beam dumps design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BIOMAT</a:t>
            </a:r>
          </a:p>
          <a:p>
            <a:pPr lvl="1"/>
            <a:r>
              <a:rPr lang="en-US" dirty="0" smtClean="0"/>
              <a:t>Unique user facility</a:t>
            </a:r>
          </a:p>
          <a:p>
            <a:pPr lvl="1"/>
            <a:r>
              <a:rPr lang="en-US" dirty="0" smtClean="0"/>
              <a:t>Example of MAT experiments:</a:t>
            </a:r>
          </a:p>
          <a:p>
            <a:pPr lvl="2"/>
            <a:r>
              <a:rPr lang="en-US" dirty="0" smtClean="0"/>
              <a:t>High pressure cells</a:t>
            </a:r>
          </a:p>
          <a:p>
            <a:pPr lvl="2"/>
            <a:r>
              <a:rPr lang="en-US" dirty="0" err="1" smtClean="0"/>
              <a:t>Cryring</a:t>
            </a: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7" name="Picture 4" descr="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335" y="1266220"/>
            <a:ext cx="4378665" cy="213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ieren 45"/>
          <p:cNvGrpSpPr/>
          <p:nvPr/>
        </p:nvGrpSpPr>
        <p:grpSpPr>
          <a:xfrm>
            <a:off x="5770418" y="5006174"/>
            <a:ext cx="3269912" cy="1314253"/>
            <a:chOff x="5076056" y="1165687"/>
            <a:chExt cx="4066162" cy="163428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2789" y="1165687"/>
              <a:ext cx="3859429" cy="1634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hteck 15"/>
            <p:cNvSpPr/>
            <p:nvPr/>
          </p:nvSpPr>
          <p:spPr>
            <a:xfrm>
              <a:off x="5076056" y="2210632"/>
              <a:ext cx="796250" cy="589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587931" y="2504361"/>
              <a:ext cx="1990625" cy="294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5531056" y="2336954"/>
              <a:ext cx="796250" cy="314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 flipV="1">
              <a:off x="6694091" y="1830076"/>
              <a:ext cx="768913" cy="559096"/>
            </a:xfrm>
            <a:prstGeom prst="straightConnector1">
              <a:avLst/>
            </a:prstGeom>
            <a:ln w="76200"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23"/>
            <p:cNvSpPr/>
            <p:nvPr/>
          </p:nvSpPr>
          <p:spPr>
            <a:xfrm>
              <a:off x="6444208" y="2420888"/>
              <a:ext cx="108000" cy="108000"/>
            </a:xfrm>
            <a:prstGeom prst="ellipse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92" y="3845151"/>
            <a:ext cx="1712446" cy="1222503"/>
          </a:xfrm>
          <a:prstGeom prst="rect">
            <a:avLst/>
          </a:prstGeom>
          <a:noFill/>
          <a:ln w="38100" algn="ctr">
            <a:solidFill>
              <a:srgbClr val="008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682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464336" y="2875884"/>
            <a:ext cx="6242342" cy="2696038"/>
          </a:xfrm>
        </p:spPr>
        <p:txBody>
          <a:bodyPr>
            <a:noAutofit/>
          </a:bodyPr>
          <a:lstStyle/>
          <a:p>
            <a:pPr algn="ctr"/>
            <a:r>
              <a:rPr lang="en-US" sz="3600" smtClean="0"/>
              <a:t>Thanks for your attention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b="0" smtClean="0"/>
              <a:t>and special thanks to Angela, Radek, Stephan and Abel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86361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192132"/>
            <a:ext cx="9144000" cy="541642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dirty="0" smtClean="0"/>
              <a:t>End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455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7083"/>
            <a:ext cx="6242342" cy="787557"/>
          </a:xfrm>
        </p:spPr>
        <p:txBody>
          <a:bodyPr/>
          <a:lstStyle/>
          <a:p>
            <a:r>
              <a:rPr lang="en-GB" dirty="0">
                <a:latin typeface="Arial" charset="0"/>
              </a:rPr>
              <a:t>Next Steps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80" y="1316602"/>
            <a:ext cx="7735903" cy="514007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80" y="1302635"/>
            <a:ext cx="7735903" cy="51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5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576064"/>
          </a:xfrm>
        </p:spPr>
        <p:txBody>
          <a:bodyPr/>
          <a:lstStyle/>
          <a:p>
            <a:r>
              <a:rPr lang="en-US" dirty="0" smtClean="0"/>
              <a:t>Irradiation of material under extreme pressure</a:t>
            </a:r>
            <a:endParaRPr lang="en-US" dirty="0"/>
          </a:p>
        </p:txBody>
      </p:sp>
      <p:pic>
        <p:nvPicPr>
          <p:cNvPr id="4" name="Picture 2" descr="DAC_irr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701"/>
          <a:stretch>
            <a:fillRect/>
          </a:stretch>
        </p:blipFill>
        <p:spPr bwMode="auto">
          <a:xfrm>
            <a:off x="2015803" y="4498975"/>
            <a:ext cx="4733925" cy="203041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037486" y="1085850"/>
            <a:ext cx="2306638" cy="1817688"/>
            <a:chOff x="4298" y="652"/>
            <a:chExt cx="1453" cy="1145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4298" y="1076"/>
              <a:ext cx="607" cy="72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4298" y="1507"/>
              <a:ext cx="1030" cy="2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F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652"/>
              <a:ext cx="855" cy="855"/>
            </a:xfrm>
            <a:prstGeom prst="rect">
              <a:avLst/>
            </a:prstGeom>
            <a:solidFill>
              <a:srgbClr val="4750C7"/>
            </a:solidFill>
          </p:spPr>
        </p:pic>
      </p:grpSp>
      <p:pic>
        <p:nvPicPr>
          <p:cNvPr id="5" name="Picture 4" descr="Fig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11275"/>
            <a:ext cx="6300787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2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140421"/>
            <a:ext cx="6242342" cy="787557"/>
          </a:xfrm>
        </p:spPr>
        <p:txBody>
          <a:bodyPr/>
          <a:lstStyle/>
          <a:p>
            <a:r>
              <a:rPr lang="de-DE" dirty="0" smtClean="0"/>
              <a:t>APPA Cave</a:t>
            </a:r>
            <a:endParaRPr lang="de-DE" dirty="0"/>
          </a:p>
        </p:txBody>
      </p:sp>
      <p:pic>
        <p:nvPicPr>
          <p:cNvPr id="5" name="Picture 3" descr="c1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"/>
          <a:stretch/>
        </p:blipFill>
        <p:spPr bwMode="auto">
          <a:xfrm>
            <a:off x="343413" y="1376828"/>
            <a:ext cx="8366477" cy="503703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766632" y="3952178"/>
            <a:ext cx="894152" cy="634940"/>
          </a:xfrm>
          <a:prstGeom prst="ellipse">
            <a:avLst/>
          </a:prstGeom>
          <a:noFill/>
          <a:ln w="76200" cmpd="sng">
            <a:solidFill>
              <a:srgbClr val="FE881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52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79388" y="1235433"/>
            <a:ext cx="8964612" cy="4330700"/>
            <a:chOff x="113" y="618"/>
            <a:chExt cx="5647" cy="2728"/>
          </a:xfrm>
        </p:grpSpPr>
        <p:pic>
          <p:nvPicPr>
            <p:cNvPr id="16388" name="Picture 4" descr="bil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618"/>
              <a:ext cx="5602" cy="2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476" y="2704"/>
              <a:ext cx="2586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3061" y="2704"/>
              <a:ext cx="2449" cy="0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396" name="Group 12"/>
            <p:cNvGrpSpPr>
              <a:grpSpLocks/>
            </p:cNvGrpSpPr>
            <p:nvPr/>
          </p:nvGrpSpPr>
          <p:grpSpPr bwMode="auto">
            <a:xfrm>
              <a:off x="113" y="1797"/>
              <a:ext cx="231" cy="726"/>
              <a:chOff x="158" y="2069"/>
              <a:chExt cx="231" cy="726"/>
            </a:xfrm>
          </p:grpSpPr>
          <p:sp>
            <p:nvSpPr>
              <p:cNvPr id="16393" name="Line 9"/>
              <p:cNvSpPr>
                <a:spLocks noChangeShapeType="1"/>
              </p:cNvSpPr>
              <p:nvPr/>
            </p:nvSpPr>
            <p:spPr bwMode="auto">
              <a:xfrm>
                <a:off x="385" y="2069"/>
                <a:ext cx="0" cy="726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394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-44" y="2271"/>
                <a:ext cx="63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800" b="1"/>
                  <a:t>- 12 m</a:t>
                </a:r>
              </a:p>
            </p:txBody>
          </p:sp>
        </p:grpSp>
      </p:grp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756"/>
            <a:ext cx="6242342" cy="787557"/>
          </a:xfrm>
        </p:spPr>
        <p:txBody>
          <a:bodyPr/>
          <a:lstStyle/>
          <a:p>
            <a:r>
              <a:rPr lang="en-GB" dirty="0">
                <a:latin typeface="Arial" charset="0"/>
              </a:rPr>
              <a:t>APPA facility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00113" y="4566643"/>
            <a:ext cx="36718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dirty="0"/>
              <a:t>Experimental Hall ~ 50 x 23 m</a:t>
            </a:r>
            <a:r>
              <a:rPr lang="en-GB" sz="1800" b="1" baseline="30000" dirty="0"/>
              <a:t>2</a:t>
            </a:r>
          </a:p>
          <a:p>
            <a:pPr>
              <a:spcBef>
                <a:spcPct val="50000"/>
              </a:spcBef>
            </a:pPr>
            <a:r>
              <a:rPr lang="en-GB" sz="1800" b="1" dirty="0"/>
              <a:t>two beam lines with 5 target points</a:t>
            </a:r>
          </a:p>
          <a:p>
            <a:pPr>
              <a:spcBef>
                <a:spcPct val="50000"/>
              </a:spcBef>
            </a:pPr>
            <a:r>
              <a:rPr lang="en-GB" sz="1800" b="1" baseline="30000" dirty="0"/>
              <a:t> 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932363" y="4547037"/>
            <a:ext cx="39957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 dirty="0"/>
              <a:t>Auxiliary building and  transfer beam line: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 b="1" dirty="0"/>
              <a:t>laboratories , testing rooms, control rooms, meeting rooms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 b="1" dirty="0"/>
              <a:t>General infrastructure: PS, media, IT, electronics for controls</a:t>
            </a:r>
          </a:p>
        </p:txBody>
      </p:sp>
    </p:spTree>
    <p:extLst>
      <p:ext uri="{BB962C8B-B14F-4D97-AF65-F5344CB8AC3E}">
        <p14:creationId xmlns:p14="http://schemas.microsoft.com/office/powerpoint/2010/main" val="48711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77" y="128797"/>
            <a:ext cx="6242342" cy="787557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APPA Experimental Hall</a:t>
            </a:r>
            <a:endParaRPr lang="en-US">
              <a:latin typeface="Arial" charset="0"/>
            </a:endParaRPr>
          </a:p>
        </p:txBody>
      </p:sp>
      <p:pic>
        <p:nvPicPr>
          <p:cNvPr id="5125" name="Picture 7" descr="bil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0" y="1268413"/>
            <a:ext cx="890173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700338" y="1700213"/>
            <a:ext cx="1223962" cy="981075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err="1"/>
              <a:t>HEDgeHOB</a:t>
            </a:r>
            <a:endParaRPr lang="en-GB" sz="1400" b="1" dirty="0"/>
          </a:p>
          <a:p>
            <a:pPr algn="ctr" eaLnBrk="1" hangingPunct="1">
              <a:spcBef>
                <a:spcPct val="50000"/>
              </a:spcBef>
            </a:pPr>
            <a:r>
              <a:rPr lang="en-GB" sz="1400" b="1" dirty="0"/>
              <a:t>WDM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400" b="1" dirty="0"/>
              <a:t>PRIOR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6877050" y="4662388"/>
            <a:ext cx="863600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/>
              <a:t>SPARC</a:t>
            </a:r>
            <a:endParaRPr lang="en-GB" sz="1400" b="1" dirty="0"/>
          </a:p>
        </p:txBody>
      </p:sp>
      <p:sp>
        <p:nvSpPr>
          <p:cNvPr id="5128" name="AutoShape 11"/>
          <p:cNvSpPr>
            <a:spLocks noChangeArrowheads="1"/>
          </p:cNvSpPr>
          <p:nvPr/>
        </p:nvSpPr>
        <p:spPr bwMode="auto">
          <a:xfrm rot="-1286974">
            <a:off x="3492500" y="2708275"/>
            <a:ext cx="215900" cy="1008063"/>
          </a:xfrm>
          <a:prstGeom prst="downArrow">
            <a:avLst>
              <a:gd name="adj1" fmla="val 50000"/>
              <a:gd name="adj2" fmla="val 116728"/>
            </a:avLst>
          </a:prstGeom>
          <a:solidFill>
            <a:srgbClr val="FF66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GB"/>
          </a:p>
        </p:txBody>
      </p:sp>
      <p:sp>
        <p:nvSpPr>
          <p:cNvPr id="5129" name="AutoShape 12"/>
          <p:cNvSpPr>
            <a:spLocks noChangeArrowheads="1"/>
          </p:cNvSpPr>
          <p:nvPr/>
        </p:nvSpPr>
        <p:spPr bwMode="auto">
          <a:xfrm rot="6639701">
            <a:off x="6076157" y="3969543"/>
            <a:ext cx="215900" cy="1223963"/>
          </a:xfrm>
          <a:prstGeom prst="downArrow">
            <a:avLst>
              <a:gd name="adj1" fmla="val 50000"/>
              <a:gd name="adj2" fmla="val 141728"/>
            </a:avLst>
          </a:prstGeom>
          <a:solidFill>
            <a:srgbClr val="FF66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6639701">
            <a:off x="5302267" y="4129358"/>
            <a:ext cx="186355" cy="2137838"/>
          </a:xfrm>
          <a:prstGeom prst="downArrow">
            <a:avLst>
              <a:gd name="adj1" fmla="val 50000"/>
              <a:gd name="adj2" fmla="val 141728"/>
            </a:avLst>
          </a:prstGeom>
          <a:solidFill>
            <a:srgbClr val="FF66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597649" y="5467215"/>
            <a:ext cx="133308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F05DD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400" b="1" dirty="0" smtClean="0"/>
              <a:t>BIOMAT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6425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254918"/>
            <a:ext cx="8229600" cy="2620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charset="0"/>
              <a:buChar char="Ø"/>
            </a:pPr>
            <a:r>
              <a:rPr lang="en-GB" dirty="0" smtClean="0">
                <a:solidFill>
                  <a:srgbClr val="0F05DD"/>
                </a:solidFill>
                <a:latin typeface="Arial" charset="0"/>
              </a:rPr>
              <a:t>SPARC in </a:t>
            </a:r>
            <a:r>
              <a:rPr lang="en-GB" dirty="0">
                <a:solidFill>
                  <a:srgbClr val="0F05DD"/>
                </a:solidFill>
                <a:latin typeface="Arial" charset="0"/>
              </a:rPr>
              <a:t>APPA cave is </a:t>
            </a:r>
            <a:r>
              <a:rPr lang="en-GB" dirty="0" smtClean="0">
                <a:solidFill>
                  <a:srgbClr val="0F05DD"/>
                </a:solidFill>
                <a:latin typeface="Arial" charset="0"/>
              </a:rPr>
              <a:t>well </a:t>
            </a:r>
            <a:r>
              <a:rPr lang="en-GB" dirty="0">
                <a:solidFill>
                  <a:srgbClr val="0F05DD"/>
                </a:solidFill>
                <a:latin typeface="Arial" charset="0"/>
              </a:rPr>
              <a:t>on </a:t>
            </a:r>
            <a:r>
              <a:rPr lang="en-GB" dirty="0" smtClean="0">
                <a:solidFill>
                  <a:srgbClr val="0F05DD"/>
                </a:solidFill>
                <a:latin typeface="Arial" charset="0"/>
              </a:rPr>
              <a:t>the way</a:t>
            </a:r>
            <a:endParaRPr lang="en-GB" dirty="0">
              <a:solidFill>
                <a:srgbClr val="0F05DD"/>
              </a:solidFill>
              <a:latin typeface="Arial" charset="0"/>
            </a:endParaRPr>
          </a:p>
          <a:p>
            <a:pPr>
              <a:buFont typeface="Wingdings" charset="0"/>
              <a:buChar char="Ø"/>
            </a:pPr>
            <a:r>
              <a:rPr lang="en-GB" dirty="0">
                <a:solidFill>
                  <a:srgbClr val="0F05DD"/>
                </a:solidFill>
                <a:latin typeface="Arial" charset="0"/>
              </a:rPr>
              <a:t> Support and contributions are welcome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425626"/>
            <a:ext cx="7282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/>
              <a:t>Summary of  A. </a:t>
            </a:r>
            <a:r>
              <a:rPr lang="en-US" sz="2400" b="1" dirty="0" err="1" smtClean="0"/>
              <a:t>Braening-Deminan</a:t>
            </a:r>
            <a:r>
              <a:rPr lang="en-US" sz="2400" b="1" dirty="0" smtClean="0"/>
              <a:t> 1 year ago</a:t>
            </a:r>
            <a:endParaRPr lang="en-US" sz="24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8313" y="2353010"/>
            <a:ext cx="6481762" cy="35036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800" dirty="0"/>
              <a:t> Design completion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 dirty="0"/>
              <a:t> Preparation of the TDR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 dirty="0"/>
              <a:t> Costs evaluation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sz="1800" dirty="0"/>
              <a:t> Particle detector R&amp;D (synergy with  CRYRING and FISIC,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sz="1800" dirty="0"/>
              <a:t>  M. </a:t>
            </a:r>
            <a:r>
              <a:rPr lang="en-GB" sz="1800" dirty="0" err="1"/>
              <a:t>Lestinsky</a:t>
            </a:r>
            <a:r>
              <a:rPr lang="en-GB" sz="1800" dirty="0"/>
              <a:t> and D. </a:t>
            </a:r>
            <a:r>
              <a:rPr lang="en-GB" sz="1800" dirty="0" err="1" smtClean="0"/>
              <a:t>Vernhet</a:t>
            </a:r>
            <a:r>
              <a:rPr lang="en-GB" sz="1800" dirty="0"/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 dirty="0"/>
              <a:t> Beam Dump design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 dirty="0"/>
              <a:t> Stripper Design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 dirty="0"/>
              <a:t> Funding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 dirty="0"/>
              <a:t> Civil construction (input)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89416" y="1140300"/>
            <a:ext cx="618729" cy="70788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z="40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de-DE" sz="4000" dirty="0" smtClean="0">
              <a:solidFill>
                <a:srgbClr val="008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rot="19905913">
            <a:off x="3514594" y="2620905"/>
            <a:ext cx="1590556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8000"/>
                </a:solidFill>
              </a:rPr>
              <a:t>ongoing</a:t>
            </a:r>
            <a:endParaRPr lang="en-US" sz="2400" b="1" dirty="0" smtClean="0">
              <a:solidFill>
                <a:srgbClr val="008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37050" y="4185421"/>
            <a:ext cx="2241859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400" dirty="0" smtClean="0">
                <a:solidFill>
                  <a:srgbClr val="FBA129"/>
                </a:solidFill>
              </a:rPr>
              <a:t>started</a:t>
            </a:r>
            <a:endParaRPr lang="en-US" sz="2400" dirty="0" smtClean="0">
              <a:solidFill>
                <a:srgbClr val="FBA129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50798" y="4587337"/>
            <a:ext cx="5561364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2400" dirty="0" smtClean="0">
                <a:solidFill>
                  <a:srgbClr val="FBA129"/>
                </a:solidFill>
              </a:rPr>
              <a:t>addressed to the acc. depart.</a:t>
            </a:r>
            <a:endParaRPr lang="en-US" sz="2400" dirty="0" smtClean="0">
              <a:solidFill>
                <a:srgbClr val="FBA129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9905913">
            <a:off x="6306644" y="3165566"/>
            <a:ext cx="2833475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</a:rPr>
              <a:t>Beamtime</a:t>
            </a:r>
            <a:r>
              <a:rPr lang="en-US" b="1" dirty="0" smtClean="0">
                <a:solidFill>
                  <a:srgbClr val="008000"/>
                </a:solidFill>
              </a:rPr>
              <a:t> 2016</a:t>
            </a:r>
          </a:p>
          <a:p>
            <a:pPr algn="ctr"/>
            <a:r>
              <a:rPr lang="en-US" b="1" dirty="0" smtClean="0">
                <a:solidFill>
                  <a:srgbClr val="008000"/>
                </a:solidFill>
              </a:rPr>
              <a:t>Diamond detector tests</a:t>
            </a:r>
            <a:endParaRPr lang="en-US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1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41756"/>
            <a:ext cx="6242342" cy="787557"/>
          </a:xfrm>
        </p:spPr>
        <p:txBody>
          <a:bodyPr/>
          <a:lstStyle/>
          <a:p>
            <a:r>
              <a:rPr lang="de-DE" dirty="0" smtClean="0"/>
              <a:t>Cave </a:t>
            </a:r>
            <a:r>
              <a:rPr lang="de-DE" dirty="0" err="1" smtClean="0"/>
              <a:t>and</a:t>
            </a:r>
            <a:r>
              <a:rPr lang="de-DE" dirty="0" smtClean="0"/>
              <a:t> beam </a:t>
            </a:r>
            <a:r>
              <a:rPr lang="de-DE" dirty="0" err="1" smtClean="0"/>
              <a:t>dumps</a:t>
            </a:r>
            <a:endParaRPr lang="de-DE" dirty="0"/>
          </a:p>
        </p:txBody>
      </p:sp>
      <p:pic>
        <p:nvPicPr>
          <p:cNvPr id="5" name="Bild 4" descr="Bildschirmfoto 2016-09-15 um 13.48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7" y="1386502"/>
            <a:ext cx="8572068" cy="495528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 rot="19984123">
            <a:off x="731954" y="5776917"/>
            <a:ext cx="661719" cy="397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cxnSp>
        <p:nvCxnSpPr>
          <p:cNvPr id="8" name="Gerade Verbindung 7"/>
          <p:cNvCxnSpPr>
            <a:endCxn id="5" idx="3"/>
          </p:cNvCxnSpPr>
          <p:nvPr/>
        </p:nvCxnSpPr>
        <p:spPr>
          <a:xfrm>
            <a:off x="2954589" y="3174700"/>
            <a:ext cx="5863696" cy="689443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1580964" y="4289085"/>
            <a:ext cx="7237321" cy="0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2552869" y="4289085"/>
            <a:ext cx="1477294" cy="868183"/>
          </a:xfrm>
          <a:prstGeom prst="line">
            <a:avLst/>
          </a:prstGeom>
          <a:ln w="762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flipV="1">
            <a:off x="1218120" y="1917778"/>
            <a:ext cx="6051724" cy="25916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1218120" y="1943694"/>
            <a:ext cx="0" cy="3213574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V="1">
            <a:off x="2552869" y="4625991"/>
            <a:ext cx="4367090" cy="1138728"/>
          </a:xfrm>
          <a:prstGeom prst="line">
            <a:avLst/>
          </a:prstGeom>
          <a:ln w="762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 rot="155956">
            <a:off x="515177" y="2728700"/>
            <a:ext cx="661719" cy="397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515177" y="4090232"/>
            <a:ext cx="661719" cy="397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 rot="16529763">
            <a:off x="2339250" y="5824304"/>
            <a:ext cx="661719" cy="397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02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493E-7 -3.27466E-6 L 0.11608 -0.07364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ounded Rectangle 11"/>
          <p:cNvSpPr>
            <a:spLocks noChangeArrowheads="1"/>
          </p:cNvSpPr>
          <p:nvPr/>
        </p:nvSpPr>
        <p:spPr bwMode="auto">
          <a:xfrm>
            <a:off x="251717" y="3355975"/>
            <a:ext cx="4248275" cy="3168650"/>
          </a:xfrm>
          <a:prstGeom prst="roundRect">
            <a:avLst>
              <a:gd name="adj" fmla="val 9204"/>
            </a:avLst>
          </a:prstGeom>
          <a:noFill/>
          <a:ln w="63500" algn="ctr">
            <a:solidFill>
              <a:srgbClr val="FFD347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61444" name="Picture 9" descr="Auror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6381"/>
            <a:ext cx="2189799" cy="16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642813" y="881871"/>
            <a:ext cx="1641475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>
            <a:sp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Biophysics</a:t>
            </a:r>
          </a:p>
        </p:txBody>
      </p:sp>
      <p:pic>
        <p:nvPicPr>
          <p:cNvPr id="61447" name="Picture 5" descr="Fig"/>
          <p:cNvPicPr>
            <a:picLocks noChangeAspect="1" noChangeArrowheads="1"/>
          </p:cNvPicPr>
          <p:nvPr/>
        </p:nvPicPr>
        <p:blipFill>
          <a:blip r:embed="rId4" cstate="screen">
            <a:lum brigh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173" y="1484784"/>
            <a:ext cx="1661067" cy="164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95536" y="3645024"/>
            <a:ext cx="4032448" cy="268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3200" indent="-233363">
              <a:spcBef>
                <a:spcPts val="600"/>
              </a:spcBef>
              <a:buClr>
                <a:srgbClr val="0066CC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1"/>
                </a:solidFill>
                <a:latin typeface="Arial"/>
              </a:rPr>
              <a:t>Space radiation biophysics</a:t>
            </a:r>
          </a:p>
          <a:p>
            <a:pPr marL="203200" indent="-233363">
              <a:buClr>
                <a:srgbClr val="0066CC"/>
              </a:buClr>
              <a:buSzPct val="200000"/>
              <a:defRPr/>
            </a:pPr>
            <a:r>
              <a:rPr lang="en-US" kern="0" dirty="0">
                <a:latin typeface="Arial"/>
              </a:rPr>
              <a:t> </a:t>
            </a:r>
            <a:r>
              <a:rPr lang="en-US" kern="0" dirty="0" smtClean="0">
                <a:latin typeface="Arial"/>
              </a:rPr>
              <a:t>  </a:t>
            </a:r>
            <a:r>
              <a:rPr lang="en-US" sz="1600" b="1" kern="0" dirty="0" smtClean="0">
                <a:latin typeface="Arial"/>
              </a:rPr>
              <a:t>Gap in knowledge of biological effects of very high energetic ions                Main hindrance toward manned space exploration</a:t>
            </a:r>
          </a:p>
          <a:p>
            <a:pPr marL="203200" indent="-233363">
              <a:buClr>
                <a:srgbClr val="0066CC"/>
              </a:buClr>
              <a:buSzPct val="200000"/>
              <a:defRPr/>
            </a:pPr>
            <a:endParaRPr lang="en-US" sz="1600" b="1" kern="0" dirty="0" smtClean="0">
              <a:latin typeface="Arial"/>
            </a:endParaRPr>
          </a:p>
          <a:p>
            <a:pPr marL="203200" indent="-233363">
              <a:spcBef>
                <a:spcPts val="600"/>
              </a:spcBef>
              <a:buClr>
                <a:srgbClr val="0066CC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1"/>
                </a:solidFill>
                <a:latin typeface="Arial"/>
              </a:rPr>
              <a:t>Particle therapy: “</a:t>
            </a:r>
            <a:r>
              <a:rPr lang="en-US" b="1" kern="0" dirty="0" err="1" smtClean="0">
                <a:solidFill>
                  <a:schemeClr val="accent1"/>
                </a:solidFill>
                <a:latin typeface="Arial"/>
              </a:rPr>
              <a:t>theranostics</a:t>
            </a:r>
            <a:r>
              <a:rPr lang="en-US" b="1" kern="0" dirty="0" smtClean="0">
                <a:solidFill>
                  <a:schemeClr val="accent1"/>
                </a:solidFill>
                <a:latin typeface="Arial"/>
              </a:rPr>
              <a:t>”</a:t>
            </a:r>
          </a:p>
          <a:p>
            <a:pPr>
              <a:buClr>
                <a:srgbClr val="0066CC"/>
              </a:buClr>
              <a:buSzPct val="200000"/>
              <a:defRPr/>
            </a:pPr>
            <a:r>
              <a:rPr lang="en-US" sz="1600" b="1" kern="0" dirty="0" smtClean="0">
                <a:latin typeface="Arial"/>
              </a:rPr>
              <a:t>    Use of high energetic proton beams for</a:t>
            </a:r>
          </a:p>
          <a:p>
            <a:pPr>
              <a:buClr>
                <a:srgbClr val="0066CC"/>
              </a:buClr>
              <a:buSzPct val="200000"/>
              <a:defRPr/>
            </a:pPr>
            <a:r>
              <a:rPr lang="en-US" sz="1600" b="1" kern="0" dirty="0" smtClean="0">
                <a:latin typeface="Arial"/>
              </a:rPr>
              <a:t>    simultaneous diagnostics and therapy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502578" y="881871"/>
            <a:ext cx="28084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anchor="t" anchorCtr="0">
            <a:spAutoFit/>
          </a:bodyPr>
          <a:lstStyle/>
          <a:p>
            <a:pPr>
              <a:defRPr/>
            </a:pPr>
            <a:r>
              <a:rPr lang="en-US" sz="2400" b="1" kern="0" dirty="0" smtClean="0">
                <a:solidFill>
                  <a:srgbClr val="800000"/>
                </a:solidFill>
                <a:latin typeface="Arial"/>
              </a:rPr>
              <a:t>Materials Research</a:t>
            </a:r>
            <a:endParaRPr lang="en-US" sz="2400" b="1" kern="0" dirty="0">
              <a:solidFill>
                <a:srgbClr val="800000"/>
              </a:solidFill>
              <a:latin typeface="Arial"/>
            </a:endParaRPr>
          </a:p>
        </p:txBody>
      </p:sp>
      <p:pic>
        <p:nvPicPr>
          <p:cNvPr id="12" name="Picture 27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1"/>
          <a:stretch/>
        </p:blipFill>
        <p:spPr bwMode="auto">
          <a:xfrm>
            <a:off x="6955463" y="1504763"/>
            <a:ext cx="2009025" cy="162681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1504084"/>
            <a:ext cx="2139417" cy="162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788024" y="3573016"/>
            <a:ext cx="4104456" cy="283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03200" indent="-233363">
              <a:spcBef>
                <a:spcPts val="600"/>
              </a:spcBef>
              <a:buClr>
                <a:srgbClr val="0066CC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1"/>
                </a:solidFill>
                <a:latin typeface="Arial"/>
              </a:rPr>
              <a:t>Materials behavior under extreme conditions</a:t>
            </a:r>
          </a:p>
          <a:p>
            <a:pPr marL="203200" indent="-233363">
              <a:spcBef>
                <a:spcPts val="600"/>
              </a:spcBef>
              <a:buClr>
                <a:srgbClr val="0066CC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1"/>
                </a:solidFill>
                <a:latin typeface="Arial"/>
              </a:rPr>
              <a:t>Irradiations under </a:t>
            </a:r>
            <a:r>
              <a:rPr lang="en-US" b="1" kern="0" dirty="0">
                <a:solidFill>
                  <a:schemeClr val="accent1"/>
                </a:solidFill>
                <a:latin typeface="Arial"/>
              </a:rPr>
              <a:t>high </a:t>
            </a:r>
            <a:r>
              <a:rPr lang="en-US" b="1" kern="0" dirty="0" smtClean="0">
                <a:solidFill>
                  <a:schemeClr val="accent1"/>
                </a:solidFill>
                <a:latin typeface="Arial"/>
              </a:rPr>
              <a:t>pressure </a:t>
            </a:r>
            <a:r>
              <a:rPr lang="en-US" sz="1600" b="1" kern="0" dirty="0" smtClean="0">
                <a:latin typeface="Arial"/>
              </a:rPr>
              <a:t>solids with new phases,  unknown phase transitions </a:t>
            </a:r>
            <a:r>
              <a:rPr lang="en-US" sz="1600" b="1" kern="0" dirty="0">
                <a:latin typeface="Arial"/>
              </a:rPr>
              <a:t>in </a:t>
            </a:r>
            <a:r>
              <a:rPr lang="en-US" sz="1600" b="1" kern="0" dirty="0" smtClean="0">
                <a:latin typeface="Arial"/>
              </a:rPr>
              <a:t>mineralogy and </a:t>
            </a:r>
            <a:r>
              <a:rPr lang="en-US" sz="1600" b="1" kern="0" dirty="0">
                <a:latin typeface="Arial"/>
              </a:rPr>
              <a:t>geophysics</a:t>
            </a:r>
          </a:p>
          <a:p>
            <a:pPr marL="203200" indent="-233363">
              <a:spcBef>
                <a:spcPts val="600"/>
              </a:spcBef>
              <a:buClr>
                <a:srgbClr val="0066CC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en-US" b="1" kern="0" dirty="0">
                <a:solidFill>
                  <a:schemeClr val="accent1"/>
                </a:solidFill>
                <a:latin typeface="Arial"/>
              </a:rPr>
              <a:t>Radiation hardness </a:t>
            </a:r>
            <a:r>
              <a:rPr lang="en-US" b="1" kern="0" dirty="0">
                <a:latin typeface="Arial"/>
              </a:rPr>
              <a:t>of accelerator and spacecraft components </a:t>
            </a:r>
          </a:p>
          <a:p>
            <a:pPr marL="203200" indent="-233363">
              <a:spcBef>
                <a:spcPts val="600"/>
              </a:spcBef>
              <a:buClr>
                <a:srgbClr val="0066CC"/>
              </a:buClr>
              <a:buSzPct val="200000"/>
              <a:buFont typeface="Arial" panose="020B0604020202020204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1"/>
                </a:solidFill>
                <a:latin typeface="Arial"/>
              </a:rPr>
              <a:t>Ion-matter interaction </a:t>
            </a:r>
            <a:r>
              <a:rPr lang="en-US" sz="1600" b="1" kern="0" dirty="0" smtClean="0">
                <a:latin typeface="Arial"/>
              </a:rPr>
              <a:t>at relativistic beam energies</a:t>
            </a:r>
          </a:p>
        </p:txBody>
      </p:sp>
      <p:sp>
        <p:nvSpPr>
          <p:cNvPr id="16" name="Rounded Rectangle 11"/>
          <p:cNvSpPr>
            <a:spLocks noChangeArrowheads="1"/>
          </p:cNvSpPr>
          <p:nvPr/>
        </p:nvSpPr>
        <p:spPr bwMode="auto">
          <a:xfrm>
            <a:off x="4644205" y="3356992"/>
            <a:ext cx="4248275" cy="3168650"/>
          </a:xfrm>
          <a:prstGeom prst="roundRect">
            <a:avLst>
              <a:gd name="adj" fmla="val 9204"/>
            </a:avLst>
          </a:prstGeom>
          <a:noFill/>
          <a:ln w="63500" algn="ctr">
            <a:solidFill>
              <a:srgbClr val="FFD347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0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Bild 10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185" y="2260979"/>
            <a:ext cx="5671219" cy="40567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576064"/>
          </a:xfrm>
        </p:spPr>
        <p:txBody>
          <a:bodyPr/>
          <a:lstStyle/>
          <a:p>
            <a:r>
              <a:rPr lang="en-US" dirty="0" smtClean="0"/>
              <a:t>BIOMAT: a u</a:t>
            </a:r>
            <a:r>
              <a:rPr lang="en-US" dirty="0" smtClean="0"/>
              <a:t>nique user facility</a:t>
            </a:r>
            <a:endParaRPr lang="en-US" dirty="0"/>
          </a:p>
        </p:txBody>
      </p:sp>
      <p:grpSp>
        <p:nvGrpSpPr>
          <p:cNvPr id="355" name="Group 389"/>
          <p:cNvGrpSpPr>
            <a:grpSpLocks/>
          </p:cNvGrpSpPr>
          <p:nvPr/>
        </p:nvGrpSpPr>
        <p:grpSpPr bwMode="auto">
          <a:xfrm>
            <a:off x="2944901" y="4528007"/>
            <a:ext cx="1347787" cy="2036762"/>
            <a:chOff x="-21" y="572"/>
            <a:chExt cx="849" cy="1283"/>
          </a:xfrm>
        </p:grpSpPr>
        <p:sp>
          <p:nvSpPr>
            <p:cNvPr id="356" name="Rectangle 386"/>
            <p:cNvSpPr>
              <a:spLocks noChangeArrowheads="1"/>
            </p:cNvSpPr>
            <p:nvPr/>
          </p:nvSpPr>
          <p:spPr bwMode="auto">
            <a:xfrm>
              <a:off x="-21" y="584"/>
              <a:ext cx="840" cy="127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7" name="Rectangle 358"/>
            <p:cNvSpPr>
              <a:spLocks noChangeArrowheads="1"/>
            </p:cNvSpPr>
            <p:nvPr/>
          </p:nvSpPr>
          <p:spPr bwMode="auto">
            <a:xfrm>
              <a:off x="-19" y="584"/>
              <a:ext cx="839" cy="293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358" name="Picture 361" descr="microprob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" y="880"/>
              <a:ext cx="835" cy="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9" name="Text Box 363"/>
            <p:cNvSpPr txBox="1">
              <a:spLocks noChangeArrowheads="1"/>
            </p:cNvSpPr>
            <p:nvPr/>
          </p:nvSpPr>
          <p:spPr bwMode="auto">
            <a:xfrm>
              <a:off x="-19" y="572"/>
              <a:ext cx="84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0967" tIns="10484" rIns="20967" bIns="10484">
              <a:spAutoFit/>
            </a:bodyPr>
            <a:lstStyle>
              <a:lvl1pPr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0477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20955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31432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41910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8763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13335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7907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22479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altLang="de-DE" sz="1400" dirty="0">
                  <a:solidFill>
                    <a:schemeClr val="bg1"/>
                  </a:solidFill>
                </a:rPr>
                <a:t>Microprobe</a:t>
              </a:r>
            </a:p>
            <a:p>
              <a:pPr algn="ctr">
                <a:spcBef>
                  <a:spcPts val="0"/>
                </a:spcBef>
              </a:pPr>
              <a:r>
                <a:rPr lang="en-GB" altLang="de-DE" sz="1100" dirty="0">
                  <a:solidFill>
                    <a:schemeClr val="bg1"/>
                  </a:solidFill>
                </a:rPr>
                <a:t>Single Ion Control</a:t>
              </a:r>
            </a:p>
          </p:txBody>
        </p:sp>
        <p:grpSp>
          <p:nvGrpSpPr>
            <p:cNvPr id="360" name="Group 365"/>
            <p:cNvGrpSpPr>
              <a:grpSpLocks/>
            </p:cNvGrpSpPr>
            <p:nvPr/>
          </p:nvGrpSpPr>
          <p:grpSpPr bwMode="auto">
            <a:xfrm>
              <a:off x="0" y="1522"/>
              <a:ext cx="381" cy="297"/>
              <a:chOff x="3813" y="845"/>
              <a:chExt cx="1879" cy="1495"/>
            </a:xfrm>
          </p:grpSpPr>
          <p:pic>
            <p:nvPicPr>
              <p:cNvPr id="364" name="Picture 366"/>
              <p:cNvPicPr>
                <a:picLocks noChangeAspect="1" noChangeArrowheads="1"/>
              </p:cNvPicPr>
              <p:nvPr/>
            </p:nvPicPr>
            <p:blipFill>
              <a:blip r:embed="rId5">
                <a:lum brigh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3" y="847"/>
                <a:ext cx="1879" cy="14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5" name="Rectangle 367"/>
              <p:cNvSpPr>
                <a:spLocks noChangeArrowheads="1"/>
              </p:cNvSpPr>
              <p:nvPr/>
            </p:nvSpPr>
            <p:spPr bwMode="auto">
              <a:xfrm>
                <a:off x="4291" y="845"/>
                <a:ext cx="720" cy="2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0967" tIns="10484" rIns="20967" bIns="10484">
                <a:spAutoFit/>
              </a:bodyPr>
              <a:lstStyle>
                <a:lvl1pPr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0477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20955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31432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41910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8763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13335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7907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22479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de-DE" sz="400" b="1">
                    <a:solidFill>
                      <a:srgbClr val="FFFFCC"/>
                    </a:solidFill>
                    <a:cs typeface="Arial" pitchFamily="34" charset="0"/>
                  </a:rPr>
                  <a:t>ordered</a:t>
                </a:r>
                <a:endParaRPr lang="en-US" altLang="de-DE" sz="400" b="1">
                  <a:cs typeface="Arial" pitchFamily="34" charset="0"/>
                </a:endParaRPr>
              </a:p>
            </p:txBody>
          </p:sp>
        </p:grpSp>
        <p:grpSp>
          <p:nvGrpSpPr>
            <p:cNvPr id="361" name="Group 371"/>
            <p:cNvGrpSpPr>
              <a:grpSpLocks/>
            </p:cNvGrpSpPr>
            <p:nvPr/>
          </p:nvGrpSpPr>
          <p:grpSpPr bwMode="auto">
            <a:xfrm>
              <a:off x="409" y="1517"/>
              <a:ext cx="395" cy="296"/>
              <a:chOff x="8038" y="16566"/>
              <a:chExt cx="1481" cy="1135"/>
            </a:xfrm>
          </p:grpSpPr>
          <p:pic>
            <p:nvPicPr>
              <p:cNvPr id="362" name="Picture 372" descr="H2AX-crosses-5x5ions"/>
              <p:cNvPicPr>
                <a:picLocks noChangeAspect="1" noChangeArrowheads="1"/>
              </p:cNvPicPr>
              <p:nvPr/>
            </p:nvPicPr>
            <p:blipFill>
              <a:blip r:embed="rId6">
                <a:lum bright="14000" contrast="32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8" y="16566"/>
                <a:ext cx="1481" cy="11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3" name="Text Box 373"/>
              <p:cNvSpPr txBox="1">
                <a:spLocks noChangeArrowheads="1"/>
              </p:cNvSpPr>
              <p:nvPr/>
            </p:nvSpPr>
            <p:spPr bwMode="auto">
              <a:xfrm>
                <a:off x="8507" y="16616"/>
                <a:ext cx="367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0967" tIns="10484" rIns="20967" bIns="10484">
                <a:spAutoFit/>
              </a:bodyPr>
              <a:lstStyle>
                <a:lvl1pPr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0477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20955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31432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41910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8763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13335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7907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22479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de-DE" sz="400" b="1">
                    <a:solidFill>
                      <a:schemeClr val="bg1"/>
                    </a:solidFill>
                  </a:rPr>
                  <a:t>cells</a:t>
                </a:r>
              </a:p>
            </p:txBody>
          </p:sp>
        </p:grpSp>
      </p:grpSp>
      <p:grpSp>
        <p:nvGrpSpPr>
          <p:cNvPr id="372" name="Group 388"/>
          <p:cNvGrpSpPr>
            <a:grpSpLocks/>
          </p:cNvGrpSpPr>
          <p:nvPr/>
        </p:nvGrpSpPr>
        <p:grpSpPr bwMode="auto">
          <a:xfrm>
            <a:off x="24012" y="3558967"/>
            <a:ext cx="1336675" cy="2055812"/>
            <a:chOff x="-1058" y="557"/>
            <a:chExt cx="842" cy="1295"/>
          </a:xfrm>
        </p:grpSpPr>
        <p:sp>
          <p:nvSpPr>
            <p:cNvPr id="373" name="Rectangle 385"/>
            <p:cNvSpPr>
              <a:spLocks noChangeArrowheads="1"/>
            </p:cNvSpPr>
            <p:nvPr/>
          </p:nvSpPr>
          <p:spPr bwMode="auto">
            <a:xfrm>
              <a:off x="-1058" y="581"/>
              <a:ext cx="839" cy="127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4" name="Rectangle 359"/>
            <p:cNvSpPr>
              <a:spLocks noChangeArrowheads="1"/>
            </p:cNvSpPr>
            <p:nvPr/>
          </p:nvSpPr>
          <p:spPr bwMode="auto">
            <a:xfrm>
              <a:off x="-1056" y="581"/>
              <a:ext cx="840" cy="293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5" name="Text Box 362"/>
            <p:cNvSpPr txBox="1">
              <a:spLocks noChangeArrowheads="1"/>
            </p:cNvSpPr>
            <p:nvPr/>
          </p:nvSpPr>
          <p:spPr bwMode="auto">
            <a:xfrm>
              <a:off x="-1004" y="557"/>
              <a:ext cx="727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0967" tIns="10484" rIns="20967" bIns="10484">
              <a:spAutoFit/>
            </a:bodyPr>
            <a:lstStyle>
              <a:lvl1pPr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0477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20955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31432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41910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8763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13335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7907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22479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altLang="de-DE" sz="1400" dirty="0">
                  <a:solidFill>
                    <a:schemeClr val="bg1"/>
                  </a:solidFill>
                </a:rPr>
                <a:t>X0</a:t>
              </a:r>
            </a:p>
            <a:p>
              <a:pPr algn="ctr">
                <a:spcBef>
                  <a:spcPts val="0"/>
                </a:spcBef>
              </a:pPr>
              <a:r>
                <a:rPr lang="en-GB" altLang="de-DE" sz="1100" dirty="0" err="1">
                  <a:solidFill>
                    <a:schemeClr val="bg1"/>
                  </a:solidFill>
                </a:rPr>
                <a:t>Autosampler</a:t>
              </a:r>
              <a:endParaRPr lang="en-GB" altLang="de-DE" sz="1100" dirty="0">
                <a:solidFill>
                  <a:schemeClr val="bg1"/>
                </a:solidFill>
              </a:endParaRPr>
            </a:p>
          </p:txBody>
        </p:sp>
        <p:grpSp>
          <p:nvGrpSpPr>
            <p:cNvPr id="376" name="Group 368"/>
            <p:cNvGrpSpPr>
              <a:grpSpLocks/>
            </p:cNvGrpSpPr>
            <p:nvPr/>
          </p:nvGrpSpPr>
          <p:grpSpPr bwMode="auto">
            <a:xfrm>
              <a:off x="-632" y="1521"/>
              <a:ext cx="394" cy="315"/>
              <a:chOff x="113" y="846"/>
              <a:chExt cx="1834" cy="1494"/>
            </a:xfrm>
          </p:grpSpPr>
          <p:pic>
            <p:nvPicPr>
              <p:cNvPr id="382" name="Picture 369" descr="Kapton-Kr-back"/>
              <p:cNvPicPr>
                <a:picLocks noChangeAspect="1" noChangeArrowheads="1"/>
              </p:cNvPicPr>
              <p:nvPr/>
            </p:nvPicPr>
            <p:blipFill>
              <a:blip r:embed="rId7">
                <a:lum bright="-30000" contrast="1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847"/>
                <a:ext cx="1834" cy="1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3" name="Rectangle 370"/>
              <p:cNvSpPr>
                <a:spLocks noChangeArrowheads="1"/>
              </p:cNvSpPr>
              <p:nvPr/>
            </p:nvSpPr>
            <p:spPr bwMode="auto">
              <a:xfrm>
                <a:off x="574" y="846"/>
                <a:ext cx="670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0967" tIns="10484" rIns="20967" bIns="10484">
                <a:spAutoFit/>
              </a:bodyPr>
              <a:lstStyle>
                <a:lvl1pPr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0477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20955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31432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41910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8763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13335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7907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22479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de-DE" sz="400" b="1">
                    <a:solidFill>
                      <a:srgbClr val="FFFFCC"/>
                    </a:solidFill>
                    <a:cs typeface="Arial" pitchFamily="34" charset="0"/>
                  </a:rPr>
                  <a:t>random</a:t>
                </a:r>
                <a:endParaRPr lang="en-US" altLang="de-DE" sz="400" b="1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377" name="Picture 379" descr="XO-Probenschleus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6" y="867"/>
              <a:ext cx="837" cy="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" name="Picture 380" descr="1E12_bes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3" y="905"/>
              <a:ext cx="171" cy="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9" name="Group 381"/>
            <p:cNvGrpSpPr>
              <a:grpSpLocks/>
            </p:cNvGrpSpPr>
            <p:nvPr/>
          </p:nvGrpSpPr>
          <p:grpSpPr bwMode="auto">
            <a:xfrm>
              <a:off x="-1035" y="1513"/>
              <a:ext cx="388" cy="309"/>
              <a:chOff x="1973" y="846"/>
              <a:chExt cx="1805" cy="1494"/>
            </a:xfrm>
          </p:grpSpPr>
          <p:pic>
            <p:nvPicPr>
              <p:cNvPr id="380" name="Picture 382" descr="cone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" y="848"/>
                <a:ext cx="1805" cy="14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Rectangle 383"/>
              <p:cNvSpPr>
                <a:spLocks noChangeArrowheads="1"/>
              </p:cNvSpPr>
              <p:nvPr/>
            </p:nvSpPr>
            <p:spPr bwMode="auto">
              <a:xfrm>
                <a:off x="2350" y="846"/>
                <a:ext cx="828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0967" tIns="10484" rIns="20967" bIns="10484">
                <a:spAutoFit/>
              </a:bodyPr>
              <a:lstStyle>
                <a:lvl1pPr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0477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20955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31432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41910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8763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13335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7907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22479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r>
                  <a:rPr lang="en-US" altLang="de-DE" sz="400" b="1">
                    <a:solidFill>
                      <a:srgbClr val="FFFFCC"/>
                    </a:solidFill>
                    <a:cs typeface="Arial" pitchFamily="34" charset="0"/>
                  </a:rPr>
                  <a:t>single ion</a:t>
                </a:r>
                <a:endParaRPr lang="en-US" altLang="de-DE" sz="400" b="1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25" name="Gruppierung 1024"/>
          <p:cNvGrpSpPr/>
          <p:nvPr/>
        </p:nvGrpSpPr>
        <p:grpSpPr>
          <a:xfrm>
            <a:off x="41606" y="1240011"/>
            <a:ext cx="4577035" cy="2049377"/>
            <a:chOff x="203999" y="1120304"/>
            <a:chExt cx="5226050" cy="2339975"/>
          </a:xfrm>
        </p:grpSpPr>
        <p:sp>
          <p:nvSpPr>
            <p:cNvPr id="3" name="Rectangle 399"/>
            <p:cNvSpPr>
              <a:spLocks noChangeArrowheads="1"/>
            </p:cNvSpPr>
            <p:nvPr/>
          </p:nvSpPr>
          <p:spPr bwMode="auto">
            <a:xfrm>
              <a:off x="208762" y="1120304"/>
              <a:ext cx="5221287" cy="233997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4" name="Rectangle 393"/>
            <p:cNvSpPr>
              <a:spLocks noChangeArrowheads="1"/>
            </p:cNvSpPr>
            <p:nvPr/>
          </p:nvSpPr>
          <p:spPr bwMode="auto">
            <a:xfrm>
              <a:off x="203999" y="1126654"/>
              <a:ext cx="5221288" cy="5667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5" name="Text Box 394"/>
            <p:cNvSpPr txBox="1">
              <a:spLocks noChangeArrowheads="1"/>
            </p:cNvSpPr>
            <p:nvPr/>
          </p:nvSpPr>
          <p:spPr bwMode="auto">
            <a:xfrm>
              <a:off x="208762" y="1172757"/>
              <a:ext cx="5221287" cy="513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0967" tIns="10484" rIns="20967" bIns="10484">
              <a:spAutoFit/>
            </a:bodyPr>
            <a:lstStyle>
              <a:lvl1pPr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0477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20955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31432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41910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8763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13335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7907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22479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altLang="de-DE" sz="1400" b="1" dirty="0" smtClean="0">
                  <a:solidFill>
                    <a:schemeClr val="bg1"/>
                  </a:solidFill>
                </a:rPr>
                <a:t>M-Branch</a:t>
              </a:r>
            </a:p>
            <a:p>
              <a:pPr algn="ctr">
                <a:spcBef>
                  <a:spcPts val="0"/>
                </a:spcBef>
              </a:pPr>
              <a:r>
                <a:rPr lang="en-GB" altLang="de-DE" sz="1400" b="1" dirty="0" smtClean="0">
                  <a:solidFill>
                    <a:schemeClr val="bg1"/>
                  </a:solidFill>
                </a:rPr>
                <a:t> </a:t>
              </a:r>
              <a:r>
                <a:rPr lang="en-GB" altLang="de-DE" sz="1400" dirty="0">
                  <a:solidFill>
                    <a:schemeClr val="bg1"/>
                  </a:solidFill>
                </a:rPr>
                <a:t>In-situ and On-line Analysis of Irradiated Material</a:t>
              </a:r>
            </a:p>
          </p:txBody>
        </p:sp>
        <p:sp>
          <p:nvSpPr>
            <p:cNvPr id="386" name="Text Box 395"/>
            <p:cNvSpPr txBox="1">
              <a:spLocks noChangeArrowheads="1"/>
            </p:cNvSpPr>
            <p:nvPr/>
          </p:nvSpPr>
          <p:spPr bwMode="auto">
            <a:xfrm>
              <a:off x="698491" y="1680692"/>
              <a:ext cx="755680" cy="405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0967" tIns="10484" rIns="20967" bIns="10484">
              <a:spAutoFit/>
            </a:bodyPr>
            <a:lstStyle>
              <a:lvl1pPr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0477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20955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31432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41910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8763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13335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7907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22479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altLang="de-DE" sz="1400" dirty="0"/>
                <a:t>M1</a:t>
              </a:r>
            </a:p>
            <a:p>
              <a:pPr algn="ctr">
                <a:spcBef>
                  <a:spcPts val="0"/>
                </a:spcBef>
              </a:pPr>
              <a:r>
                <a:rPr lang="en-GB" altLang="de-DE" sz="1100" dirty="0"/>
                <a:t>Microscopy</a:t>
              </a:r>
            </a:p>
          </p:txBody>
        </p:sp>
        <p:sp>
          <p:nvSpPr>
            <p:cNvPr id="387" name="Text Box 396"/>
            <p:cNvSpPr txBox="1">
              <a:spLocks noChangeArrowheads="1"/>
            </p:cNvSpPr>
            <p:nvPr/>
          </p:nvSpPr>
          <p:spPr bwMode="auto">
            <a:xfrm>
              <a:off x="2062035" y="1680692"/>
              <a:ext cx="1108341" cy="405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0967" tIns="10484" rIns="20967" bIns="10484">
              <a:spAutoFit/>
            </a:bodyPr>
            <a:lstStyle>
              <a:lvl1pPr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0477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20955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31432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41910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8763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13335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7907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22479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altLang="de-DE" sz="1400" dirty="0"/>
                <a:t>M2</a:t>
              </a:r>
            </a:p>
            <a:p>
              <a:pPr algn="ctr">
                <a:spcBef>
                  <a:spcPts val="0"/>
                </a:spcBef>
              </a:pPr>
              <a:r>
                <a:rPr lang="en-GB" altLang="de-DE" sz="1100" dirty="0"/>
                <a:t>X-Ray Diffraction</a:t>
              </a:r>
            </a:p>
          </p:txBody>
        </p:sp>
        <p:sp>
          <p:nvSpPr>
            <p:cNvPr id="388" name="Text Box 397"/>
            <p:cNvSpPr txBox="1">
              <a:spLocks noChangeArrowheads="1"/>
            </p:cNvSpPr>
            <p:nvPr/>
          </p:nvSpPr>
          <p:spPr bwMode="auto">
            <a:xfrm>
              <a:off x="3589913" y="1687042"/>
              <a:ext cx="1619698" cy="405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0967" tIns="10484" rIns="20967" bIns="10484">
              <a:spAutoFit/>
            </a:bodyPr>
            <a:lstStyle>
              <a:lvl1pPr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0477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20955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31432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41910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8763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13335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7907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22479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altLang="de-DE" sz="1400" dirty="0"/>
                <a:t>M3</a:t>
              </a:r>
            </a:p>
            <a:p>
              <a:pPr algn="ctr">
                <a:spcBef>
                  <a:spcPts val="0"/>
                </a:spcBef>
              </a:pPr>
              <a:r>
                <a:rPr lang="en-GB" altLang="de-DE" sz="1100" dirty="0"/>
                <a:t>Multi-Analysing Chamber</a:t>
              </a:r>
            </a:p>
          </p:txBody>
        </p:sp>
        <p:pic>
          <p:nvPicPr>
            <p:cNvPr id="389" name="Picture 398" descr="Figure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849" y="2485554"/>
              <a:ext cx="1333500" cy="760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0" name="Group 400"/>
            <p:cNvGrpSpPr>
              <a:grpSpLocks/>
            </p:cNvGrpSpPr>
            <p:nvPr/>
          </p:nvGrpSpPr>
          <p:grpSpPr bwMode="auto">
            <a:xfrm>
              <a:off x="3688505" y="2170811"/>
              <a:ext cx="1452679" cy="945576"/>
              <a:chOff x="9482" y="14796"/>
              <a:chExt cx="3952" cy="2630"/>
            </a:xfrm>
          </p:grpSpPr>
          <p:pic>
            <p:nvPicPr>
              <p:cNvPr id="392" name="Picture 402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2" y="15153"/>
                <a:ext cx="3450" cy="20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3" name="Line 403"/>
              <p:cNvSpPr>
                <a:spLocks noChangeShapeType="1"/>
              </p:cNvSpPr>
              <p:nvPr/>
            </p:nvSpPr>
            <p:spPr bwMode="auto">
              <a:xfrm flipV="1">
                <a:off x="10844" y="15843"/>
                <a:ext cx="427" cy="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4" name="Line 404"/>
              <p:cNvSpPr>
                <a:spLocks noChangeShapeType="1"/>
              </p:cNvSpPr>
              <p:nvPr/>
            </p:nvSpPr>
            <p:spPr bwMode="auto">
              <a:xfrm flipH="1">
                <a:off x="10961" y="15494"/>
                <a:ext cx="815" cy="69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5" name="Rectangle 405"/>
              <p:cNvSpPr>
                <a:spLocks noChangeArrowheads="1"/>
              </p:cNvSpPr>
              <p:nvPr/>
            </p:nvSpPr>
            <p:spPr bwMode="auto">
              <a:xfrm>
                <a:off x="11310" y="15727"/>
                <a:ext cx="39" cy="233"/>
              </a:xfrm>
              <a:prstGeom prst="rect">
                <a:avLst/>
              </a:prstGeom>
              <a:solidFill>
                <a:srgbClr val="F98E0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6" name="Line 406"/>
              <p:cNvSpPr>
                <a:spLocks noChangeShapeType="1"/>
              </p:cNvSpPr>
              <p:nvPr/>
            </p:nvSpPr>
            <p:spPr bwMode="auto">
              <a:xfrm>
                <a:off x="10728" y="15650"/>
                <a:ext cx="543" cy="193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7" name="Line 407"/>
              <p:cNvSpPr>
                <a:spLocks noChangeShapeType="1"/>
              </p:cNvSpPr>
              <p:nvPr/>
            </p:nvSpPr>
            <p:spPr bwMode="auto">
              <a:xfrm flipV="1">
                <a:off x="9822" y="15920"/>
                <a:ext cx="751" cy="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8" name="Line 408"/>
              <p:cNvSpPr>
                <a:spLocks noChangeShapeType="1"/>
              </p:cNvSpPr>
              <p:nvPr/>
            </p:nvSpPr>
            <p:spPr bwMode="auto">
              <a:xfrm flipH="1">
                <a:off x="11349" y="15766"/>
                <a:ext cx="737" cy="77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9" name="Line 409"/>
              <p:cNvSpPr>
                <a:spLocks noChangeShapeType="1"/>
              </p:cNvSpPr>
              <p:nvPr/>
            </p:nvSpPr>
            <p:spPr bwMode="auto">
              <a:xfrm flipV="1">
                <a:off x="12304" y="15697"/>
                <a:ext cx="505" cy="37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0" name="Line 410"/>
              <p:cNvSpPr>
                <a:spLocks noChangeShapeType="1"/>
              </p:cNvSpPr>
              <p:nvPr/>
            </p:nvSpPr>
            <p:spPr bwMode="auto">
              <a:xfrm flipH="1">
                <a:off x="11339" y="15797"/>
                <a:ext cx="76" cy="3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1" name="Line 411"/>
              <p:cNvSpPr>
                <a:spLocks noChangeShapeType="1"/>
              </p:cNvSpPr>
              <p:nvPr/>
            </p:nvSpPr>
            <p:spPr bwMode="auto">
              <a:xfrm flipH="1" flipV="1">
                <a:off x="10069" y="15416"/>
                <a:ext cx="426" cy="15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2" name="Rectangle 412"/>
              <p:cNvSpPr>
                <a:spLocks noChangeArrowheads="1"/>
              </p:cNvSpPr>
              <p:nvPr/>
            </p:nvSpPr>
            <p:spPr bwMode="auto">
              <a:xfrm rot="285927">
                <a:off x="11233" y="16504"/>
                <a:ext cx="153" cy="349"/>
              </a:xfrm>
              <a:prstGeom prst="rect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3" name="Rectangle 413"/>
              <p:cNvSpPr>
                <a:spLocks noChangeArrowheads="1"/>
              </p:cNvSpPr>
              <p:nvPr/>
            </p:nvSpPr>
            <p:spPr bwMode="auto">
              <a:xfrm rot="285927">
                <a:off x="11271" y="16077"/>
                <a:ext cx="155" cy="155"/>
              </a:xfrm>
              <a:prstGeom prst="rect">
                <a:avLst/>
              </a:prstGeom>
              <a:gradFill rotWithShape="1">
                <a:gsLst>
                  <a:gs pos="0">
                    <a:srgbClr val="FFCC00">
                      <a:gamma/>
                      <a:shade val="46275"/>
                      <a:invGamma/>
                    </a:srgbClr>
                  </a:gs>
                  <a:gs pos="50000">
                    <a:srgbClr val="FFCC00"/>
                  </a:gs>
                  <a:gs pos="100000">
                    <a:srgbClr val="FFCC0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4" name="Rectangle 414"/>
              <p:cNvSpPr>
                <a:spLocks noChangeArrowheads="1"/>
              </p:cNvSpPr>
              <p:nvPr/>
            </p:nvSpPr>
            <p:spPr bwMode="auto">
              <a:xfrm rot="-2393159">
                <a:off x="12057" y="16443"/>
                <a:ext cx="159" cy="332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5" name="Rectangle 415"/>
              <p:cNvSpPr>
                <a:spLocks noChangeArrowheads="1"/>
              </p:cNvSpPr>
              <p:nvPr/>
            </p:nvSpPr>
            <p:spPr bwMode="auto">
              <a:xfrm>
                <a:off x="12805" y="15946"/>
                <a:ext cx="109" cy="8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6" name="Rectangle 416"/>
              <p:cNvSpPr>
                <a:spLocks noChangeArrowheads="1"/>
              </p:cNvSpPr>
              <p:nvPr/>
            </p:nvSpPr>
            <p:spPr bwMode="auto">
              <a:xfrm>
                <a:off x="12796" y="14989"/>
                <a:ext cx="101" cy="4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7" name="Rectangle 417"/>
              <p:cNvSpPr>
                <a:spLocks noChangeArrowheads="1"/>
              </p:cNvSpPr>
              <p:nvPr/>
            </p:nvSpPr>
            <p:spPr bwMode="auto">
              <a:xfrm>
                <a:off x="9941" y="14983"/>
                <a:ext cx="93" cy="20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8" name="Rectangle 418"/>
              <p:cNvSpPr>
                <a:spLocks noChangeArrowheads="1"/>
              </p:cNvSpPr>
              <p:nvPr/>
            </p:nvSpPr>
            <p:spPr bwMode="auto">
              <a:xfrm>
                <a:off x="9941" y="14916"/>
                <a:ext cx="3042" cy="1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9" name="Rectangle 419"/>
              <p:cNvSpPr>
                <a:spLocks noChangeArrowheads="1"/>
              </p:cNvSpPr>
              <p:nvPr/>
            </p:nvSpPr>
            <p:spPr bwMode="auto">
              <a:xfrm>
                <a:off x="9971" y="16950"/>
                <a:ext cx="3042" cy="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0" name="Text Box 420"/>
              <p:cNvSpPr txBox="1">
                <a:spLocks noChangeArrowheads="1"/>
              </p:cNvSpPr>
              <p:nvPr/>
            </p:nvSpPr>
            <p:spPr bwMode="auto">
              <a:xfrm>
                <a:off x="11965" y="15081"/>
                <a:ext cx="1231" cy="3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0967" tIns="10484" rIns="20967" bIns="10484">
                <a:spAutoFit/>
              </a:bodyPr>
              <a:lstStyle>
                <a:lvl1pPr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0477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20955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31432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41910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8763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13335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7907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22479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altLang="de-DE" sz="400"/>
                  <a:t>IR Spectrometer</a:t>
                </a:r>
              </a:p>
            </p:txBody>
          </p:sp>
          <p:sp>
            <p:nvSpPr>
              <p:cNvPr id="411" name="Rectangle 421"/>
              <p:cNvSpPr>
                <a:spLocks noChangeArrowheads="1"/>
              </p:cNvSpPr>
              <p:nvPr/>
            </p:nvSpPr>
            <p:spPr bwMode="auto">
              <a:xfrm>
                <a:off x="11233" y="14950"/>
                <a:ext cx="193" cy="777"/>
              </a:xfrm>
              <a:prstGeom prst="rect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412" name="Group 422"/>
              <p:cNvGrpSpPr>
                <a:grpSpLocks/>
              </p:cNvGrpSpPr>
              <p:nvPr/>
            </p:nvGrpSpPr>
            <p:grpSpPr bwMode="auto">
              <a:xfrm>
                <a:off x="11103" y="14867"/>
                <a:ext cx="504" cy="271"/>
                <a:chOff x="2445" y="696"/>
                <a:chExt cx="733" cy="394"/>
              </a:xfrm>
            </p:grpSpPr>
            <p:sp>
              <p:nvSpPr>
                <p:cNvPr id="422" name="Oval 423"/>
                <p:cNvSpPr>
                  <a:spLocks noChangeArrowheads="1"/>
                </p:cNvSpPr>
                <p:nvPr/>
              </p:nvSpPr>
              <p:spPr bwMode="auto">
                <a:xfrm>
                  <a:off x="2445" y="696"/>
                  <a:ext cx="676" cy="394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423" name="Line 424"/>
                <p:cNvSpPr>
                  <a:spLocks noChangeShapeType="1"/>
                </p:cNvSpPr>
                <p:nvPr/>
              </p:nvSpPr>
              <p:spPr bwMode="auto">
                <a:xfrm flipH="1">
                  <a:off x="3009" y="865"/>
                  <a:ext cx="112" cy="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24" name="Line 425"/>
                <p:cNvSpPr>
                  <a:spLocks noChangeShapeType="1"/>
                </p:cNvSpPr>
                <p:nvPr/>
              </p:nvSpPr>
              <p:spPr bwMode="auto">
                <a:xfrm>
                  <a:off x="3121" y="865"/>
                  <a:ext cx="57" cy="1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413" name="Line 426"/>
              <p:cNvSpPr>
                <a:spLocks noChangeShapeType="1"/>
              </p:cNvSpPr>
              <p:nvPr/>
            </p:nvSpPr>
            <p:spPr bwMode="auto">
              <a:xfrm>
                <a:off x="11415" y="14796"/>
                <a:ext cx="0" cy="100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4" name="Line 427"/>
              <p:cNvSpPr>
                <a:spLocks noChangeShapeType="1"/>
              </p:cNvSpPr>
              <p:nvPr/>
            </p:nvSpPr>
            <p:spPr bwMode="auto">
              <a:xfrm>
                <a:off x="10774" y="14827"/>
                <a:ext cx="496" cy="4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5" name="Text Box 428"/>
              <p:cNvSpPr txBox="1">
                <a:spLocks noChangeArrowheads="1"/>
              </p:cNvSpPr>
              <p:nvPr/>
            </p:nvSpPr>
            <p:spPr bwMode="auto">
              <a:xfrm>
                <a:off x="9482" y="15086"/>
                <a:ext cx="1093" cy="50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0967" tIns="10484" rIns="20967" bIns="10484">
                <a:spAutoFit/>
              </a:bodyPr>
              <a:lstStyle>
                <a:lvl1pPr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0477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20955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31432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41910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8763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13335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7907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22479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altLang="de-DE" sz="400"/>
                  <a:t>Long-distance</a:t>
                </a:r>
              </a:p>
              <a:p>
                <a:pPr eaLnBrk="1" hangingPunct="1"/>
                <a:r>
                  <a:rPr lang="en-GB" altLang="de-DE" sz="400"/>
                  <a:t>Microscopy</a:t>
                </a:r>
              </a:p>
            </p:txBody>
          </p:sp>
          <p:sp>
            <p:nvSpPr>
              <p:cNvPr id="416" name="Text Box 429"/>
              <p:cNvSpPr txBox="1">
                <a:spLocks noChangeArrowheads="1"/>
              </p:cNvSpPr>
              <p:nvPr/>
            </p:nvSpPr>
            <p:spPr bwMode="auto">
              <a:xfrm>
                <a:off x="9668" y="15872"/>
                <a:ext cx="812" cy="33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0967" tIns="10484" rIns="20967" bIns="10484">
                <a:spAutoFit/>
              </a:bodyPr>
              <a:lstStyle>
                <a:lvl1pPr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0477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20955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31432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41910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8763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13335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7907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22479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altLang="de-DE" sz="400"/>
                  <a:t>Ion Beam</a:t>
                </a:r>
              </a:p>
            </p:txBody>
          </p:sp>
          <p:sp>
            <p:nvSpPr>
              <p:cNvPr id="417" name="Text Box 430"/>
              <p:cNvSpPr txBox="1">
                <a:spLocks noChangeArrowheads="1"/>
              </p:cNvSpPr>
              <p:nvPr/>
            </p:nvSpPr>
            <p:spPr bwMode="auto">
              <a:xfrm>
                <a:off x="10657" y="16923"/>
                <a:ext cx="1054" cy="50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C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0967" tIns="10484" rIns="20967" bIns="10484">
                <a:spAutoFit/>
              </a:bodyPr>
              <a:lstStyle>
                <a:lvl1pPr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0477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20955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31432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41910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8763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13335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7907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22479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GB" altLang="de-DE" sz="400"/>
                  <a:t>Mass</a:t>
                </a:r>
              </a:p>
              <a:p>
                <a:pPr algn="ctr" eaLnBrk="1" hangingPunct="1"/>
                <a:r>
                  <a:rPr lang="en-GB" altLang="de-DE" sz="400"/>
                  <a:t>Spectrometer</a:t>
                </a:r>
              </a:p>
            </p:txBody>
          </p:sp>
          <p:sp>
            <p:nvSpPr>
              <p:cNvPr id="418" name="Text Box 431"/>
              <p:cNvSpPr txBox="1">
                <a:spLocks noChangeArrowheads="1"/>
              </p:cNvSpPr>
              <p:nvPr/>
            </p:nvSpPr>
            <p:spPr bwMode="auto">
              <a:xfrm>
                <a:off x="12203" y="16799"/>
                <a:ext cx="842" cy="50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6699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0967" tIns="10484" rIns="20967" bIns="10484">
                <a:spAutoFit/>
              </a:bodyPr>
              <a:lstStyle>
                <a:lvl1pPr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0477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20955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31432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41910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8763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13335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7907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22479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altLang="de-DE" sz="400"/>
                  <a:t>Gas Flow </a:t>
                </a:r>
              </a:p>
              <a:p>
                <a:pPr eaLnBrk="1" hangingPunct="1"/>
                <a:r>
                  <a:rPr lang="en-GB" altLang="de-DE" sz="400"/>
                  <a:t>Controller</a:t>
                </a:r>
              </a:p>
            </p:txBody>
          </p:sp>
          <p:sp>
            <p:nvSpPr>
              <p:cNvPr id="419" name="Text Box 432"/>
              <p:cNvSpPr txBox="1">
                <a:spLocks noChangeArrowheads="1"/>
              </p:cNvSpPr>
              <p:nvPr/>
            </p:nvSpPr>
            <p:spPr bwMode="auto">
              <a:xfrm>
                <a:off x="12393" y="15395"/>
                <a:ext cx="1041" cy="83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20967" tIns="10484" rIns="20967" bIns="10484">
                <a:spAutoFit/>
              </a:bodyPr>
              <a:lstStyle>
                <a:lvl1pPr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0477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20955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31432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41910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8763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13335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7907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22479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 altLang="de-DE" sz="400" dirty="0"/>
                  <a:t>Sample</a:t>
                </a:r>
              </a:p>
              <a:p>
                <a:pPr eaLnBrk="1" hangingPunct="1"/>
                <a:r>
                  <a:rPr lang="en-GB" altLang="de-DE" sz="400" dirty="0"/>
                  <a:t>Curvature</a:t>
                </a:r>
              </a:p>
              <a:p>
                <a:pPr eaLnBrk="1" hangingPunct="1"/>
                <a:r>
                  <a:rPr lang="en-GB" altLang="de-DE" sz="400" dirty="0"/>
                  <a:t>Measurement</a:t>
                </a:r>
              </a:p>
            </p:txBody>
          </p:sp>
        </p:grpSp>
        <p:pic>
          <p:nvPicPr>
            <p:cNvPr id="425" name="Picture 435" descr="DSC_005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587" y="2107729"/>
              <a:ext cx="1246187" cy="45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6" name="Text Box 436"/>
            <p:cNvSpPr txBox="1">
              <a:spLocks noChangeArrowheads="1"/>
            </p:cNvSpPr>
            <p:nvPr/>
          </p:nvSpPr>
          <p:spPr bwMode="auto">
            <a:xfrm>
              <a:off x="1904212" y="3269790"/>
              <a:ext cx="1384300" cy="144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0967" tIns="10484" rIns="20967" bIns="10484">
              <a:spAutoFit/>
            </a:bodyPr>
            <a:lstStyle>
              <a:lvl1pPr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0477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20955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31432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41910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8763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13335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7907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22479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de-DE" altLang="de-DE" sz="800" dirty="0"/>
                <a:t>Helmholzzentrum Berlin / GSI</a:t>
              </a:r>
            </a:p>
          </p:txBody>
        </p:sp>
        <p:sp>
          <p:nvSpPr>
            <p:cNvPr id="427" name="Text Box 437"/>
            <p:cNvSpPr txBox="1">
              <a:spLocks noChangeArrowheads="1"/>
            </p:cNvSpPr>
            <p:nvPr/>
          </p:nvSpPr>
          <p:spPr bwMode="auto">
            <a:xfrm>
              <a:off x="3605695" y="3126532"/>
              <a:ext cx="1638934" cy="328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0967" tIns="10484" rIns="20967" bIns="10484">
              <a:spAutoFit/>
            </a:bodyPr>
            <a:lstStyle>
              <a:lvl1pPr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0477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20955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31432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41910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8763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13335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7907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22479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de-DE" altLang="de-DE" sz="800" dirty="0" err="1"/>
                <a:t>Universities</a:t>
              </a:r>
              <a:r>
                <a:rPr lang="de-DE" altLang="de-DE" sz="800" dirty="0"/>
                <a:t> </a:t>
              </a:r>
              <a:r>
                <a:rPr lang="de-DE" altLang="de-DE" sz="800" dirty="0" err="1"/>
                <a:t>of</a:t>
              </a:r>
              <a:r>
                <a:rPr lang="de-DE" altLang="de-DE" sz="800" dirty="0"/>
                <a:t> Darmstadt, Dresden</a:t>
              </a:r>
            </a:p>
            <a:p>
              <a:pPr algn="ctr"/>
              <a:r>
                <a:rPr lang="de-DE" altLang="de-DE" sz="800" dirty="0"/>
                <a:t>Göttingen, Jena, Heidelberg</a:t>
              </a:r>
            </a:p>
          </p:txBody>
        </p:sp>
        <p:sp>
          <p:nvSpPr>
            <p:cNvPr id="428" name="Text Box 438"/>
            <p:cNvSpPr txBox="1">
              <a:spLocks noChangeArrowheads="1"/>
            </p:cNvSpPr>
            <p:nvPr/>
          </p:nvSpPr>
          <p:spPr bwMode="auto">
            <a:xfrm>
              <a:off x="246283" y="3153892"/>
              <a:ext cx="1364821" cy="26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0967" tIns="10484" rIns="20967" bIns="10484">
              <a:spAutoFit/>
            </a:bodyPr>
            <a:lstStyle>
              <a:lvl1pPr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0477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20955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31432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41910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8763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13335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7907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22479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de-DE" altLang="de-DE" sz="800" dirty="0"/>
                <a:t>University </a:t>
              </a:r>
              <a:r>
                <a:rPr lang="de-DE" altLang="de-DE" sz="800" dirty="0" err="1"/>
                <a:t>of</a:t>
              </a:r>
              <a:r>
                <a:rPr lang="de-DE" altLang="de-DE" sz="800" dirty="0"/>
                <a:t> Stuttgart</a:t>
              </a:r>
            </a:p>
            <a:p>
              <a:pPr algn="ctr">
                <a:spcBef>
                  <a:spcPts val="0"/>
                </a:spcBef>
              </a:pPr>
              <a:r>
                <a:rPr lang="de-DE" altLang="de-DE" sz="800" dirty="0"/>
                <a:t>University </a:t>
              </a:r>
              <a:r>
                <a:rPr lang="de-DE" altLang="de-DE" sz="800" dirty="0" err="1"/>
                <a:t>of</a:t>
              </a:r>
              <a:r>
                <a:rPr lang="de-DE" altLang="de-DE" sz="800" dirty="0"/>
                <a:t> Duisburg Essen</a:t>
              </a:r>
            </a:p>
          </p:txBody>
        </p:sp>
        <p:pic>
          <p:nvPicPr>
            <p:cNvPr id="429" name="Picture 439" descr="m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74" y="2149004"/>
              <a:ext cx="1439863" cy="957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0" name="Group 388"/>
          <p:cNvGrpSpPr>
            <a:grpSpLocks/>
          </p:cNvGrpSpPr>
          <p:nvPr/>
        </p:nvGrpSpPr>
        <p:grpSpPr bwMode="auto">
          <a:xfrm>
            <a:off x="1451014" y="4189124"/>
            <a:ext cx="1336675" cy="2052637"/>
            <a:chOff x="-1058" y="559"/>
            <a:chExt cx="842" cy="1293"/>
          </a:xfrm>
        </p:grpSpPr>
        <p:sp>
          <p:nvSpPr>
            <p:cNvPr id="431" name="Rectangle 385"/>
            <p:cNvSpPr>
              <a:spLocks noChangeArrowheads="1"/>
            </p:cNvSpPr>
            <p:nvPr/>
          </p:nvSpPr>
          <p:spPr bwMode="auto">
            <a:xfrm>
              <a:off x="-1058" y="581"/>
              <a:ext cx="839" cy="127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2" name="Rectangle 359"/>
            <p:cNvSpPr>
              <a:spLocks noChangeArrowheads="1"/>
            </p:cNvSpPr>
            <p:nvPr/>
          </p:nvSpPr>
          <p:spPr bwMode="auto">
            <a:xfrm>
              <a:off x="-1056" y="581"/>
              <a:ext cx="840" cy="293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3" name="Text Box 362"/>
            <p:cNvSpPr txBox="1">
              <a:spLocks noChangeArrowheads="1"/>
            </p:cNvSpPr>
            <p:nvPr/>
          </p:nvSpPr>
          <p:spPr bwMode="auto">
            <a:xfrm>
              <a:off x="-1004" y="559"/>
              <a:ext cx="727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0967" tIns="10484" rIns="20967" bIns="10484">
              <a:spAutoFit/>
            </a:bodyPr>
            <a:lstStyle>
              <a:lvl1pPr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0477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20955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31432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41910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8763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13335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7907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22479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GB" altLang="de-DE" sz="1400" dirty="0" smtClean="0">
                  <a:solidFill>
                    <a:schemeClr val="bg1"/>
                  </a:solidFill>
                </a:rPr>
                <a:t>X6</a:t>
              </a:r>
              <a:endParaRPr lang="en-GB" altLang="de-DE" sz="1400" dirty="0">
                <a:solidFill>
                  <a:schemeClr val="bg1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GB" altLang="de-DE" sz="1100" dirty="0" smtClean="0">
                  <a:solidFill>
                    <a:schemeClr val="bg1"/>
                  </a:solidFill>
                </a:rPr>
                <a:t>Cell irradiation</a:t>
              </a:r>
              <a:endParaRPr lang="en-GB" altLang="de-DE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45" name="Picture 4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" r="-8732"/>
          <a:stretch/>
        </p:blipFill>
        <p:spPr bwMode="auto">
          <a:xfrm>
            <a:off x="1463314" y="4687650"/>
            <a:ext cx="1445197" cy="96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63315" y="5700592"/>
            <a:ext cx="611618" cy="4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" name="Picture 2"/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7783" y="5692991"/>
            <a:ext cx="624277" cy="46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0" name="Gruppierung 1029"/>
          <p:cNvGrpSpPr/>
          <p:nvPr/>
        </p:nvGrpSpPr>
        <p:grpSpPr>
          <a:xfrm>
            <a:off x="5098071" y="1068128"/>
            <a:ext cx="1344900" cy="2017713"/>
            <a:chOff x="5792408" y="764704"/>
            <a:chExt cx="1344900" cy="2017713"/>
          </a:xfrm>
        </p:grpSpPr>
        <p:grpSp>
          <p:nvGrpSpPr>
            <p:cNvPr id="366" name="Group 390"/>
            <p:cNvGrpSpPr>
              <a:grpSpLocks/>
            </p:cNvGrpSpPr>
            <p:nvPr/>
          </p:nvGrpSpPr>
          <p:grpSpPr bwMode="auto">
            <a:xfrm>
              <a:off x="5792408" y="764704"/>
              <a:ext cx="1333500" cy="2017713"/>
              <a:chOff x="4678" y="2274"/>
              <a:chExt cx="840" cy="1271"/>
            </a:xfrm>
          </p:grpSpPr>
          <p:sp>
            <p:nvSpPr>
              <p:cNvPr id="367" name="Rectangle 387"/>
              <p:cNvSpPr>
                <a:spLocks noChangeArrowheads="1"/>
              </p:cNvSpPr>
              <p:nvPr/>
            </p:nvSpPr>
            <p:spPr bwMode="auto">
              <a:xfrm>
                <a:off x="4678" y="2274"/>
                <a:ext cx="839" cy="127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8" name="Rectangle 357"/>
              <p:cNvSpPr>
                <a:spLocks noChangeArrowheads="1"/>
              </p:cNvSpPr>
              <p:nvPr/>
            </p:nvSpPr>
            <p:spPr bwMode="auto">
              <a:xfrm>
                <a:off x="4679" y="2275"/>
                <a:ext cx="839" cy="293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0" name="Text Box 364"/>
              <p:cNvSpPr txBox="1">
                <a:spLocks noChangeArrowheads="1"/>
              </p:cNvSpPr>
              <p:nvPr/>
            </p:nvSpPr>
            <p:spPr bwMode="auto">
              <a:xfrm>
                <a:off x="4717" y="2282"/>
                <a:ext cx="748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20967" tIns="10484" rIns="20967" bIns="10484">
                <a:spAutoFit/>
              </a:bodyPr>
              <a:lstStyle>
                <a:lvl1pPr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0477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20955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31432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41910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8763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13335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7907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22479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altLang="de-DE" sz="1400" dirty="0">
                    <a:solidFill>
                      <a:schemeClr val="bg1"/>
                    </a:solidFill>
                  </a:rPr>
                  <a:t>Cave </a:t>
                </a:r>
                <a:r>
                  <a:rPr lang="en-GB" altLang="de-DE" sz="1400" dirty="0" smtClean="0">
                    <a:solidFill>
                      <a:schemeClr val="bg1"/>
                    </a:solidFill>
                  </a:rPr>
                  <a:t>M</a:t>
                </a:r>
                <a:endParaRPr lang="en-GB" altLang="de-DE" sz="1400" dirty="0">
                  <a:solidFill>
                    <a:schemeClr val="bg1"/>
                  </a:solidFill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GB" altLang="de-DE" sz="1100" dirty="0" smtClean="0">
                    <a:solidFill>
                      <a:schemeClr val="bg1"/>
                    </a:solidFill>
                  </a:rPr>
                  <a:t>Medical Cave</a:t>
                </a:r>
                <a:endParaRPr lang="en-GB" altLang="de-DE" sz="11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599"/>
            <a:stretch/>
          </p:blipFill>
          <p:spPr bwMode="auto">
            <a:xfrm>
              <a:off x="5808055" y="1223516"/>
              <a:ext cx="1329253" cy="11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105" y="2425228"/>
              <a:ext cx="1272783" cy="32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9" name="Gruppierung 1028"/>
          <p:cNvGrpSpPr/>
          <p:nvPr/>
        </p:nvGrpSpPr>
        <p:grpSpPr>
          <a:xfrm>
            <a:off x="4365650" y="4572586"/>
            <a:ext cx="1333500" cy="2017713"/>
            <a:chOff x="7617902" y="3855119"/>
            <a:chExt cx="1333500" cy="2017713"/>
          </a:xfrm>
        </p:grpSpPr>
        <p:grpSp>
          <p:nvGrpSpPr>
            <p:cNvPr id="442" name="Group 390"/>
            <p:cNvGrpSpPr>
              <a:grpSpLocks/>
            </p:cNvGrpSpPr>
            <p:nvPr/>
          </p:nvGrpSpPr>
          <p:grpSpPr bwMode="auto">
            <a:xfrm>
              <a:off x="7617902" y="3855119"/>
              <a:ext cx="1333500" cy="2017713"/>
              <a:chOff x="4678" y="2274"/>
              <a:chExt cx="840" cy="1271"/>
            </a:xfrm>
          </p:grpSpPr>
          <p:sp>
            <p:nvSpPr>
              <p:cNvPr id="443" name="Rectangle 387"/>
              <p:cNvSpPr>
                <a:spLocks noChangeArrowheads="1"/>
              </p:cNvSpPr>
              <p:nvPr/>
            </p:nvSpPr>
            <p:spPr bwMode="auto">
              <a:xfrm>
                <a:off x="4678" y="2274"/>
                <a:ext cx="839" cy="127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4" name="Rectangle 357"/>
              <p:cNvSpPr>
                <a:spLocks noChangeArrowheads="1"/>
              </p:cNvSpPr>
              <p:nvPr/>
            </p:nvSpPr>
            <p:spPr bwMode="auto">
              <a:xfrm>
                <a:off x="4679" y="2275"/>
                <a:ext cx="839" cy="293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6" name="Text Box 364"/>
              <p:cNvSpPr txBox="1">
                <a:spLocks noChangeArrowheads="1"/>
              </p:cNvSpPr>
              <p:nvPr/>
            </p:nvSpPr>
            <p:spPr bwMode="auto">
              <a:xfrm>
                <a:off x="4717" y="2282"/>
                <a:ext cx="748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20967" tIns="10484" rIns="20967" bIns="10484">
                <a:spAutoFit/>
              </a:bodyPr>
              <a:lstStyle>
                <a:lvl1pPr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10477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20955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314325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419100" defTabSz="2095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8763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13335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7907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2247900" defTabSz="209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altLang="de-DE" sz="1400" dirty="0">
                    <a:solidFill>
                      <a:schemeClr val="bg1"/>
                    </a:solidFill>
                  </a:rPr>
                  <a:t>Cave A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GB" altLang="de-DE" sz="1100" dirty="0" smtClean="0">
                    <a:solidFill>
                      <a:schemeClr val="bg1"/>
                    </a:solidFill>
                  </a:rPr>
                  <a:t>Irradiation Cave</a:t>
                </a:r>
                <a:endParaRPr lang="en-GB" altLang="de-DE" sz="11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47" name="Picture 378" descr="setup"/>
              <p:cNvPicPr>
                <a:picLocks noChangeAspect="1" noChangeArrowheads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1" y="3221"/>
                <a:ext cx="653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51" name="Picture 7" descr="DSCF0018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427" y="4323656"/>
              <a:ext cx="1304454" cy="978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031" name="Gruppierung 1030"/>
          <p:cNvGrpSpPr/>
          <p:nvPr/>
        </p:nvGrpSpPr>
        <p:grpSpPr>
          <a:xfrm>
            <a:off x="7645445" y="4376529"/>
            <a:ext cx="1339422" cy="2017713"/>
            <a:chOff x="7642401" y="4157438"/>
            <a:chExt cx="1339422" cy="2017713"/>
          </a:xfrm>
        </p:grpSpPr>
        <p:sp>
          <p:nvSpPr>
            <p:cNvPr id="453" name="Rectangle 387"/>
            <p:cNvSpPr>
              <a:spLocks noChangeArrowheads="1"/>
            </p:cNvSpPr>
            <p:nvPr/>
          </p:nvSpPr>
          <p:spPr bwMode="auto">
            <a:xfrm>
              <a:off x="7642401" y="4157438"/>
              <a:ext cx="1331913" cy="20177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4" name="Rectangle 357"/>
            <p:cNvSpPr>
              <a:spLocks noChangeArrowheads="1"/>
            </p:cNvSpPr>
            <p:nvPr/>
          </p:nvSpPr>
          <p:spPr bwMode="auto">
            <a:xfrm>
              <a:off x="7643989" y="4159026"/>
              <a:ext cx="1331913" cy="4651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5" name="Text Box 364"/>
            <p:cNvSpPr txBox="1">
              <a:spLocks noChangeArrowheads="1"/>
            </p:cNvSpPr>
            <p:nvPr/>
          </p:nvSpPr>
          <p:spPr bwMode="auto">
            <a:xfrm>
              <a:off x="7704314" y="4170138"/>
              <a:ext cx="1187450" cy="40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20967" tIns="10484" rIns="20967" bIns="10484">
              <a:spAutoFit/>
            </a:bodyPr>
            <a:lstStyle>
              <a:lvl1pPr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10477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20955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314325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419100" defTabSz="2095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8763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13335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7907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2247900" defTabSz="2095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altLang="de-DE" sz="1400" dirty="0" smtClean="0">
                  <a:solidFill>
                    <a:schemeClr val="bg1"/>
                  </a:solidFill>
                </a:rPr>
                <a:t>APPA Cave</a:t>
              </a:r>
              <a:endParaRPr lang="en-GB" altLang="de-DE" sz="1400" dirty="0">
                <a:solidFill>
                  <a:schemeClr val="bg1"/>
                </a:solidFill>
              </a:endParaRPr>
            </a:p>
            <a:p>
              <a:pPr algn="ctr">
                <a:spcBef>
                  <a:spcPts val="0"/>
                </a:spcBef>
              </a:pPr>
              <a:r>
                <a:rPr lang="en-GB" altLang="de-DE" sz="1100" dirty="0" smtClean="0">
                  <a:solidFill>
                    <a:schemeClr val="bg1"/>
                  </a:solidFill>
                </a:rPr>
                <a:t>High energy Cave</a:t>
              </a:r>
              <a:endParaRPr lang="en-GB" altLang="de-DE" sz="1100" dirty="0">
                <a:solidFill>
                  <a:schemeClr val="bg1"/>
                </a:solidFill>
              </a:endParaRPr>
            </a:p>
          </p:txBody>
        </p:sp>
        <p:pic>
          <p:nvPicPr>
            <p:cNvPr id="459" name="Picture 4" descr="bild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866" y="4733791"/>
              <a:ext cx="1255014" cy="61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5" name="Picture 9" descr="Aurora"/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348" y="5309490"/>
              <a:ext cx="763475" cy="57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6" name="Picture 5" descr="Fig"/>
            <p:cNvPicPr>
              <a:picLocks noChangeAspect="1" noChangeArrowheads="1"/>
            </p:cNvPicPr>
            <p:nvPr/>
          </p:nvPicPr>
          <p:blipFill>
            <a:blip r:embed="rId24" cstate="screen">
              <a:lum bright="1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1278" y="5552320"/>
              <a:ext cx="575947" cy="570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" name="Rectangle 387"/>
          <p:cNvSpPr>
            <a:spLocks noChangeArrowheads="1"/>
          </p:cNvSpPr>
          <p:nvPr/>
        </p:nvSpPr>
        <p:spPr bwMode="auto">
          <a:xfrm>
            <a:off x="7684322" y="1224567"/>
            <a:ext cx="1331913" cy="2017713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" name="Rectangle 357"/>
          <p:cNvSpPr>
            <a:spLocks noChangeArrowheads="1"/>
          </p:cNvSpPr>
          <p:nvPr/>
        </p:nvSpPr>
        <p:spPr bwMode="auto">
          <a:xfrm>
            <a:off x="7685910" y="1226155"/>
            <a:ext cx="1331913" cy="465138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473" name="Text Box 364"/>
          <p:cNvSpPr txBox="1">
            <a:spLocks noChangeArrowheads="1"/>
          </p:cNvSpPr>
          <p:nvPr/>
        </p:nvSpPr>
        <p:spPr bwMode="auto">
          <a:xfrm>
            <a:off x="7746235" y="1237267"/>
            <a:ext cx="1187450" cy="40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967" tIns="10484" rIns="20967" bIns="10484">
            <a:spAutoFit/>
          </a:bodyPr>
          <a:lstStyle>
            <a:lvl1pPr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04775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209550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314325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419100" defTabSz="2095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8763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335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7907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47900" defTabSz="209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de-DE" sz="1400" dirty="0" err="1" smtClean="0">
                <a:solidFill>
                  <a:schemeClr val="bg1"/>
                </a:solidFill>
              </a:rPr>
              <a:t>Cryring</a:t>
            </a:r>
            <a:endParaRPr lang="en-GB" altLang="de-DE" sz="14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altLang="de-DE" sz="1100" dirty="0" smtClean="0">
                <a:solidFill>
                  <a:schemeClr val="bg1"/>
                </a:solidFill>
              </a:rPr>
              <a:t>MAT </a:t>
            </a:r>
            <a:r>
              <a:rPr lang="en-GB" altLang="de-DE" sz="1100" dirty="0">
                <a:solidFill>
                  <a:schemeClr val="bg1"/>
                </a:solidFill>
              </a:rPr>
              <a:t>t</a:t>
            </a:r>
            <a:r>
              <a:rPr lang="en-GB" altLang="de-DE" sz="1100" dirty="0" smtClean="0">
                <a:solidFill>
                  <a:schemeClr val="bg1"/>
                </a:solidFill>
              </a:rPr>
              <a:t>arget station</a:t>
            </a:r>
            <a:endParaRPr lang="en-GB" altLang="de-DE" sz="1100" dirty="0">
              <a:solidFill>
                <a:schemeClr val="bg1"/>
              </a:solidFill>
            </a:endParaRPr>
          </a:p>
        </p:txBody>
      </p:sp>
      <p:pic>
        <p:nvPicPr>
          <p:cNvPr id="477" name="Grafik 5"/>
          <p:cNvPicPr>
            <a:picLocks noChangeAspect="1"/>
          </p:cNvPicPr>
          <p:nvPr/>
        </p:nvPicPr>
        <p:blipFill rotWithShape="1">
          <a:blip r:embed="rId25"/>
          <a:srcRect l="32159" t="20130" r="26482" b="18590"/>
          <a:stretch/>
        </p:blipFill>
        <p:spPr>
          <a:xfrm>
            <a:off x="7851919" y="1690516"/>
            <a:ext cx="843385" cy="1015452"/>
          </a:xfrm>
          <a:prstGeom prst="rect">
            <a:avLst/>
          </a:prstGeom>
        </p:spPr>
      </p:pic>
      <p:pic>
        <p:nvPicPr>
          <p:cNvPr id="478" name="Picture 3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4" b="30695"/>
          <a:stretch/>
        </p:blipFill>
        <p:spPr bwMode="auto">
          <a:xfrm>
            <a:off x="7694550" y="2680819"/>
            <a:ext cx="1239136" cy="52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82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573" y="3856841"/>
            <a:ext cx="2627784" cy="2439383"/>
            <a:chOff x="6084168" y="2054556"/>
            <a:chExt cx="2051180" cy="1901682"/>
          </a:xfrm>
        </p:grpSpPr>
        <p:sp>
          <p:nvSpPr>
            <p:cNvPr id="3302472" name="Rectangle 58"/>
            <p:cNvSpPr>
              <a:spLocks noChangeArrowheads="1"/>
            </p:cNvSpPr>
            <p:nvPr/>
          </p:nvSpPr>
          <p:spPr bwMode="auto">
            <a:xfrm>
              <a:off x="6740229" y="2054556"/>
              <a:ext cx="761782" cy="2185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2473" name="Rectangle 59"/>
            <p:cNvSpPr>
              <a:spLocks noChangeArrowheads="1"/>
            </p:cNvSpPr>
            <p:nvPr/>
          </p:nvSpPr>
          <p:spPr bwMode="auto">
            <a:xfrm>
              <a:off x="6084168" y="3666967"/>
              <a:ext cx="941606" cy="21851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dirty="0">
                <a:solidFill>
                  <a:prstClr val="black"/>
                </a:solidFill>
                <a:cs typeface="MS PGothic"/>
              </a:endParaRPr>
            </a:p>
          </p:txBody>
        </p:sp>
        <p:sp>
          <p:nvSpPr>
            <p:cNvPr id="3302474" name="Rectangle 60"/>
            <p:cNvSpPr>
              <a:spLocks noChangeArrowheads="1"/>
            </p:cNvSpPr>
            <p:nvPr/>
          </p:nvSpPr>
          <p:spPr bwMode="auto">
            <a:xfrm>
              <a:off x="7218443" y="3668892"/>
              <a:ext cx="916905" cy="21755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 dirty="0">
                <a:solidFill>
                  <a:prstClr val="black"/>
                </a:solidFill>
                <a:cs typeface="MS PGothic"/>
              </a:endParaRPr>
            </a:p>
          </p:txBody>
        </p:sp>
        <p:cxnSp>
          <p:nvCxnSpPr>
            <p:cNvPr id="3302475" name="Straight Connector 73"/>
            <p:cNvCxnSpPr>
              <a:cxnSpLocks noChangeShapeType="1"/>
            </p:cNvCxnSpPr>
            <p:nvPr/>
          </p:nvCxnSpPr>
          <p:spPr bwMode="auto">
            <a:xfrm rot="5400000">
              <a:off x="6878967" y="3716061"/>
              <a:ext cx="48035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3302476" name="Picture 74" descr="extr cond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750" y="2137342"/>
              <a:ext cx="1926686" cy="1722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" name="Text Box 12"/>
          <p:cNvSpPr txBox="1">
            <a:spLocks noChangeArrowheads="1"/>
          </p:cNvSpPr>
          <p:nvPr/>
        </p:nvSpPr>
        <p:spPr bwMode="auto">
          <a:xfrm>
            <a:off x="3239864" y="4265662"/>
            <a:ext cx="5486970" cy="1892826"/>
          </a:xfrm>
          <a:prstGeom prst="rect">
            <a:avLst/>
          </a:prstGeom>
          <a:solidFill>
            <a:srgbClr val="FFFF00">
              <a:alpha val="50000"/>
            </a:srgbClr>
          </a:solidFill>
          <a:ln w="63500">
            <a:solidFill>
              <a:srgbClr val="FFC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 lIns="7200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Extreme Environments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 and stabilization of </a:t>
            </a:r>
            <a:r>
              <a:rPr lang="en-US" altLang="de-DE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new materials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de-DE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nanoscale manipulation </a:t>
            </a:r>
            <a:r>
              <a:rPr lang="en-US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materials properties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recover exotic </a:t>
            </a:r>
            <a:r>
              <a:rPr lang="en-US" altLang="de-DE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high-pressure phases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de-DE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simulate radioactivity </a:t>
            </a:r>
            <a:r>
              <a:rPr lang="en-US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effects within Earth’s interior</a:t>
            </a:r>
            <a:endParaRPr lang="en-US" alt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1458" y="1837581"/>
            <a:ext cx="7930156" cy="2001629"/>
            <a:chOff x="191458" y="2132856"/>
            <a:chExt cx="7930156" cy="2001629"/>
          </a:xfrm>
        </p:grpSpPr>
        <p:grpSp>
          <p:nvGrpSpPr>
            <p:cNvPr id="3302463" name="Group 109"/>
            <p:cNvGrpSpPr>
              <a:grpSpLocks/>
            </p:cNvGrpSpPr>
            <p:nvPr/>
          </p:nvGrpSpPr>
          <p:grpSpPr bwMode="auto">
            <a:xfrm>
              <a:off x="1925432" y="2181503"/>
              <a:ext cx="4147758" cy="1432101"/>
              <a:chOff x="2836" y="3054"/>
              <a:chExt cx="2721" cy="840"/>
            </a:xfrm>
          </p:grpSpPr>
          <p:pic>
            <p:nvPicPr>
              <p:cNvPr id="3302477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" y="3054"/>
                <a:ext cx="1316" cy="840"/>
              </a:xfrm>
              <a:prstGeom prst="rect">
                <a:avLst/>
              </a:prstGeom>
              <a:noFill/>
              <a:ln w="38100" algn="ctr">
                <a:solidFill>
                  <a:srgbClr val="008000"/>
                </a:solidFill>
                <a:miter lim="800000"/>
                <a:headEnd/>
                <a:tailEnd/>
              </a:ln>
            </p:spPr>
          </p:pic>
          <p:pic>
            <p:nvPicPr>
              <p:cNvPr id="3302478" name="Picture 111" descr="Strahlrohr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6" y="3113"/>
                <a:ext cx="1042" cy="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302479" name="Group 112"/>
              <p:cNvGrpSpPr>
                <a:grpSpLocks/>
              </p:cNvGrpSpPr>
              <p:nvPr/>
            </p:nvGrpSpPr>
            <p:grpSpPr bwMode="auto">
              <a:xfrm>
                <a:off x="2971" y="3338"/>
                <a:ext cx="2132" cy="272"/>
                <a:chOff x="2200" y="2432"/>
                <a:chExt cx="2903" cy="272"/>
              </a:xfrm>
            </p:grpSpPr>
            <p:sp>
              <p:nvSpPr>
                <p:cNvPr id="3302480" name="AutoShape 11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200" y="2432"/>
                  <a:ext cx="2903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02481" name="Freeform 114"/>
                <p:cNvSpPr>
                  <a:spLocks/>
                </p:cNvSpPr>
                <p:nvPr/>
              </p:nvSpPr>
              <p:spPr bwMode="auto">
                <a:xfrm>
                  <a:off x="4732" y="2513"/>
                  <a:ext cx="25" cy="16"/>
                </a:xfrm>
                <a:custGeom>
                  <a:avLst/>
                  <a:gdLst>
                    <a:gd name="T0" fmla="*/ 0 w 149"/>
                    <a:gd name="T1" fmla="*/ 0 h 147"/>
                    <a:gd name="T2" fmla="*/ 0 w 149"/>
                    <a:gd name="T3" fmla="*/ 0 h 147"/>
                    <a:gd name="T4" fmla="*/ 0 w 149"/>
                    <a:gd name="T5" fmla="*/ 0 h 147"/>
                    <a:gd name="T6" fmla="*/ 0 w 149"/>
                    <a:gd name="T7" fmla="*/ 0 h 147"/>
                    <a:gd name="T8" fmla="*/ 0 w 149"/>
                    <a:gd name="T9" fmla="*/ 0 h 147"/>
                    <a:gd name="T10" fmla="*/ 0 w 149"/>
                    <a:gd name="T11" fmla="*/ 0 h 147"/>
                    <a:gd name="T12" fmla="*/ 0 w 149"/>
                    <a:gd name="T13" fmla="*/ 0 h 147"/>
                    <a:gd name="T14" fmla="*/ 0 w 149"/>
                    <a:gd name="T15" fmla="*/ 0 h 147"/>
                    <a:gd name="T16" fmla="*/ 0 w 149"/>
                    <a:gd name="T17" fmla="*/ 0 h 147"/>
                    <a:gd name="T18" fmla="*/ 0 w 149"/>
                    <a:gd name="T19" fmla="*/ 0 h 147"/>
                    <a:gd name="T20" fmla="*/ 0 w 149"/>
                    <a:gd name="T21" fmla="*/ 0 h 147"/>
                    <a:gd name="T22" fmla="*/ 0 w 149"/>
                    <a:gd name="T23" fmla="*/ 0 h 147"/>
                    <a:gd name="T24" fmla="*/ 0 w 149"/>
                    <a:gd name="T25" fmla="*/ 0 h 147"/>
                    <a:gd name="T26" fmla="*/ 0 w 149"/>
                    <a:gd name="T27" fmla="*/ 0 h 147"/>
                    <a:gd name="T28" fmla="*/ 0 w 149"/>
                    <a:gd name="T29" fmla="*/ 0 h 147"/>
                    <a:gd name="T30" fmla="*/ 0 w 149"/>
                    <a:gd name="T31" fmla="*/ 0 h 147"/>
                    <a:gd name="T32" fmla="*/ 0 w 149"/>
                    <a:gd name="T33" fmla="*/ 0 h 147"/>
                    <a:gd name="T34" fmla="*/ 0 w 149"/>
                    <a:gd name="T35" fmla="*/ 0 h 147"/>
                    <a:gd name="T36" fmla="*/ 0 w 149"/>
                    <a:gd name="T37" fmla="*/ 0 h 147"/>
                    <a:gd name="T38" fmla="*/ 0 w 149"/>
                    <a:gd name="T39" fmla="*/ 0 h 147"/>
                    <a:gd name="T40" fmla="*/ 0 w 149"/>
                    <a:gd name="T41" fmla="*/ 0 h 147"/>
                    <a:gd name="T42" fmla="*/ 0 w 149"/>
                    <a:gd name="T43" fmla="*/ 0 h 147"/>
                    <a:gd name="T44" fmla="*/ 0 w 149"/>
                    <a:gd name="T45" fmla="*/ 0 h 147"/>
                    <a:gd name="T46" fmla="*/ 0 w 149"/>
                    <a:gd name="T47" fmla="*/ 0 h 147"/>
                    <a:gd name="T48" fmla="*/ 0 w 149"/>
                    <a:gd name="T49" fmla="*/ 0 h 147"/>
                    <a:gd name="T50" fmla="*/ 0 w 149"/>
                    <a:gd name="T51" fmla="*/ 0 h 147"/>
                    <a:gd name="T52" fmla="*/ 0 w 149"/>
                    <a:gd name="T53" fmla="*/ 0 h 147"/>
                    <a:gd name="T54" fmla="*/ 0 w 149"/>
                    <a:gd name="T55" fmla="*/ 0 h 147"/>
                    <a:gd name="T56" fmla="*/ 0 w 149"/>
                    <a:gd name="T57" fmla="*/ 0 h 147"/>
                    <a:gd name="T58" fmla="*/ 0 w 149"/>
                    <a:gd name="T59" fmla="*/ 0 h 147"/>
                    <a:gd name="T60" fmla="*/ 0 w 149"/>
                    <a:gd name="T61" fmla="*/ 0 h 147"/>
                    <a:gd name="T62" fmla="*/ 0 w 149"/>
                    <a:gd name="T63" fmla="*/ 0 h 1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9"/>
                    <a:gd name="T97" fmla="*/ 0 h 147"/>
                    <a:gd name="T98" fmla="*/ 149 w 149"/>
                    <a:gd name="T99" fmla="*/ 147 h 1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9" h="147">
                      <a:moveTo>
                        <a:pt x="75" y="147"/>
                      </a:moveTo>
                      <a:lnTo>
                        <a:pt x="82" y="147"/>
                      </a:lnTo>
                      <a:lnTo>
                        <a:pt x="90" y="145"/>
                      </a:lnTo>
                      <a:lnTo>
                        <a:pt x="97" y="143"/>
                      </a:lnTo>
                      <a:lnTo>
                        <a:pt x="103" y="141"/>
                      </a:lnTo>
                      <a:lnTo>
                        <a:pt x="110" y="138"/>
                      </a:lnTo>
                      <a:lnTo>
                        <a:pt x="116" y="134"/>
                      </a:lnTo>
                      <a:lnTo>
                        <a:pt x="122" y="129"/>
                      </a:lnTo>
                      <a:lnTo>
                        <a:pt x="127" y="125"/>
                      </a:lnTo>
                      <a:lnTo>
                        <a:pt x="131" y="120"/>
                      </a:lnTo>
                      <a:lnTo>
                        <a:pt x="136" y="114"/>
                      </a:lnTo>
                      <a:lnTo>
                        <a:pt x="140" y="108"/>
                      </a:lnTo>
                      <a:lnTo>
                        <a:pt x="143" y="102"/>
                      </a:lnTo>
                      <a:lnTo>
                        <a:pt x="146" y="95"/>
                      </a:lnTo>
                      <a:lnTo>
                        <a:pt x="148" y="88"/>
                      </a:lnTo>
                      <a:lnTo>
                        <a:pt x="149" y="81"/>
                      </a:lnTo>
                      <a:lnTo>
                        <a:pt x="149" y="74"/>
                      </a:lnTo>
                      <a:lnTo>
                        <a:pt x="149" y="66"/>
                      </a:lnTo>
                      <a:lnTo>
                        <a:pt x="148" y="59"/>
                      </a:lnTo>
                      <a:lnTo>
                        <a:pt x="146" y="51"/>
                      </a:lnTo>
                      <a:lnTo>
                        <a:pt x="143" y="45"/>
                      </a:lnTo>
                      <a:lnTo>
                        <a:pt x="140" y="38"/>
                      </a:lnTo>
                      <a:lnTo>
                        <a:pt x="136" y="32"/>
                      </a:lnTo>
                      <a:lnTo>
                        <a:pt x="131" y="26"/>
                      </a:lnTo>
                      <a:lnTo>
                        <a:pt x="127" y="21"/>
                      </a:lnTo>
                      <a:lnTo>
                        <a:pt x="122" y="17"/>
                      </a:lnTo>
                      <a:lnTo>
                        <a:pt x="116" y="13"/>
                      </a:lnTo>
                      <a:lnTo>
                        <a:pt x="110" y="9"/>
                      </a:lnTo>
                      <a:lnTo>
                        <a:pt x="103" y="6"/>
                      </a:lnTo>
                      <a:lnTo>
                        <a:pt x="97" y="3"/>
                      </a:lnTo>
                      <a:lnTo>
                        <a:pt x="90" y="2"/>
                      </a:lnTo>
                      <a:lnTo>
                        <a:pt x="82" y="1"/>
                      </a:lnTo>
                      <a:lnTo>
                        <a:pt x="75" y="0"/>
                      </a:lnTo>
                      <a:lnTo>
                        <a:pt x="67" y="1"/>
                      </a:lnTo>
                      <a:lnTo>
                        <a:pt x="60" y="2"/>
                      </a:lnTo>
                      <a:lnTo>
                        <a:pt x="52" y="3"/>
                      </a:lnTo>
                      <a:lnTo>
                        <a:pt x="45" y="6"/>
                      </a:lnTo>
                      <a:lnTo>
                        <a:pt x="39" y="9"/>
                      </a:lnTo>
                      <a:lnTo>
                        <a:pt x="33" y="13"/>
                      </a:lnTo>
                      <a:lnTo>
                        <a:pt x="27" y="17"/>
                      </a:lnTo>
                      <a:lnTo>
                        <a:pt x="21" y="21"/>
                      </a:lnTo>
                      <a:lnTo>
                        <a:pt x="17" y="26"/>
                      </a:lnTo>
                      <a:lnTo>
                        <a:pt x="13" y="32"/>
                      </a:lnTo>
                      <a:lnTo>
                        <a:pt x="9" y="38"/>
                      </a:lnTo>
                      <a:lnTo>
                        <a:pt x="6" y="45"/>
                      </a:lnTo>
                      <a:lnTo>
                        <a:pt x="3" y="51"/>
                      </a:lnTo>
                      <a:lnTo>
                        <a:pt x="2" y="59"/>
                      </a:lnTo>
                      <a:lnTo>
                        <a:pt x="1" y="66"/>
                      </a:lnTo>
                      <a:lnTo>
                        <a:pt x="0" y="74"/>
                      </a:lnTo>
                      <a:lnTo>
                        <a:pt x="1" y="81"/>
                      </a:lnTo>
                      <a:lnTo>
                        <a:pt x="2" y="88"/>
                      </a:lnTo>
                      <a:lnTo>
                        <a:pt x="3" y="95"/>
                      </a:lnTo>
                      <a:lnTo>
                        <a:pt x="6" y="102"/>
                      </a:lnTo>
                      <a:lnTo>
                        <a:pt x="9" y="108"/>
                      </a:lnTo>
                      <a:lnTo>
                        <a:pt x="13" y="114"/>
                      </a:lnTo>
                      <a:lnTo>
                        <a:pt x="17" y="120"/>
                      </a:lnTo>
                      <a:lnTo>
                        <a:pt x="21" y="125"/>
                      </a:lnTo>
                      <a:lnTo>
                        <a:pt x="27" y="129"/>
                      </a:lnTo>
                      <a:lnTo>
                        <a:pt x="33" y="134"/>
                      </a:lnTo>
                      <a:lnTo>
                        <a:pt x="39" y="138"/>
                      </a:lnTo>
                      <a:lnTo>
                        <a:pt x="45" y="141"/>
                      </a:lnTo>
                      <a:lnTo>
                        <a:pt x="52" y="143"/>
                      </a:lnTo>
                      <a:lnTo>
                        <a:pt x="60" y="145"/>
                      </a:lnTo>
                      <a:lnTo>
                        <a:pt x="67" y="147"/>
                      </a:lnTo>
                      <a:lnTo>
                        <a:pt x="75" y="147"/>
                      </a:lnTo>
                      <a:close/>
                    </a:path>
                  </a:pathLst>
                </a:custGeom>
                <a:solidFill>
                  <a:srgbClr val="E31E2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cs typeface="MS PGothic"/>
                  </a:endParaRPr>
                </a:p>
              </p:txBody>
            </p:sp>
            <p:sp>
              <p:nvSpPr>
                <p:cNvPr id="3302482" name="Freeform 115"/>
                <p:cNvSpPr>
                  <a:spLocks/>
                </p:cNvSpPr>
                <p:nvPr/>
              </p:nvSpPr>
              <p:spPr bwMode="auto">
                <a:xfrm>
                  <a:off x="4732" y="2513"/>
                  <a:ext cx="25" cy="16"/>
                </a:xfrm>
                <a:custGeom>
                  <a:avLst/>
                  <a:gdLst>
                    <a:gd name="T0" fmla="*/ 0 w 149"/>
                    <a:gd name="T1" fmla="*/ 0 h 147"/>
                    <a:gd name="T2" fmla="*/ 0 w 149"/>
                    <a:gd name="T3" fmla="*/ 0 h 147"/>
                    <a:gd name="T4" fmla="*/ 0 w 149"/>
                    <a:gd name="T5" fmla="*/ 0 h 147"/>
                    <a:gd name="T6" fmla="*/ 0 w 149"/>
                    <a:gd name="T7" fmla="*/ 0 h 147"/>
                    <a:gd name="T8" fmla="*/ 0 w 149"/>
                    <a:gd name="T9" fmla="*/ 0 h 147"/>
                    <a:gd name="T10" fmla="*/ 0 w 149"/>
                    <a:gd name="T11" fmla="*/ 0 h 147"/>
                    <a:gd name="T12" fmla="*/ 0 w 149"/>
                    <a:gd name="T13" fmla="*/ 0 h 147"/>
                    <a:gd name="T14" fmla="*/ 0 w 149"/>
                    <a:gd name="T15" fmla="*/ 0 h 147"/>
                    <a:gd name="T16" fmla="*/ 0 w 149"/>
                    <a:gd name="T17" fmla="*/ 0 h 147"/>
                    <a:gd name="T18" fmla="*/ 0 w 149"/>
                    <a:gd name="T19" fmla="*/ 0 h 147"/>
                    <a:gd name="T20" fmla="*/ 0 w 149"/>
                    <a:gd name="T21" fmla="*/ 0 h 147"/>
                    <a:gd name="T22" fmla="*/ 0 w 149"/>
                    <a:gd name="T23" fmla="*/ 0 h 147"/>
                    <a:gd name="T24" fmla="*/ 0 w 149"/>
                    <a:gd name="T25" fmla="*/ 0 h 147"/>
                    <a:gd name="T26" fmla="*/ 0 w 149"/>
                    <a:gd name="T27" fmla="*/ 0 h 147"/>
                    <a:gd name="T28" fmla="*/ 0 w 149"/>
                    <a:gd name="T29" fmla="*/ 0 h 147"/>
                    <a:gd name="T30" fmla="*/ 0 w 149"/>
                    <a:gd name="T31" fmla="*/ 0 h 147"/>
                    <a:gd name="T32" fmla="*/ 0 w 149"/>
                    <a:gd name="T33" fmla="*/ 0 h 147"/>
                    <a:gd name="T34" fmla="*/ 0 w 149"/>
                    <a:gd name="T35" fmla="*/ 0 h 147"/>
                    <a:gd name="T36" fmla="*/ 0 w 149"/>
                    <a:gd name="T37" fmla="*/ 0 h 147"/>
                    <a:gd name="T38" fmla="*/ 0 w 149"/>
                    <a:gd name="T39" fmla="*/ 0 h 147"/>
                    <a:gd name="T40" fmla="*/ 0 w 149"/>
                    <a:gd name="T41" fmla="*/ 0 h 147"/>
                    <a:gd name="T42" fmla="*/ 0 w 149"/>
                    <a:gd name="T43" fmla="*/ 0 h 147"/>
                    <a:gd name="T44" fmla="*/ 0 w 149"/>
                    <a:gd name="T45" fmla="*/ 0 h 147"/>
                    <a:gd name="T46" fmla="*/ 0 w 149"/>
                    <a:gd name="T47" fmla="*/ 0 h 147"/>
                    <a:gd name="T48" fmla="*/ 0 w 149"/>
                    <a:gd name="T49" fmla="*/ 0 h 147"/>
                    <a:gd name="T50" fmla="*/ 0 w 149"/>
                    <a:gd name="T51" fmla="*/ 0 h 147"/>
                    <a:gd name="T52" fmla="*/ 0 w 149"/>
                    <a:gd name="T53" fmla="*/ 0 h 147"/>
                    <a:gd name="T54" fmla="*/ 0 w 149"/>
                    <a:gd name="T55" fmla="*/ 0 h 147"/>
                    <a:gd name="T56" fmla="*/ 0 w 149"/>
                    <a:gd name="T57" fmla="*/ 0 h 147"/>
                    <a:gd name="T58" fmla="*/ 0 w 149"/>
                    <a:gd name="T59" fmla="*/ 0 h 147"/>
                    <a:gd name="T60" fmla="*/ 0 w 149"/>
                    <a:gd name="T61" fmla="*/ 0 h 147"/>
                    <a:gd name="T62" fmla="*/ 0 w 149"/>
                    <a:gd name="T63" fmla="*/ 0 h 1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9"/>
                    <a:gd name="T97" fmla="*/ 0 h 147"/>
                    <a:gd name="T98" fmla="*/ 149 w 149"/>
                    <a:gd name="T99" fmla="*/ 147 h 1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9" h="147">
                      <a:moveTo>
                        <a:pt x="75" y="147"/>
                      </a:moveTo>
                      <a:lnTo>
                        <a:pt x="82" y="147"/>
                      </a:lnTo>
                      <a:lnTo>
                        <a:pt x="90" y="145"/>
                      </a:lnTo>
                      <a:lnTo>
                        <a:pt x="97" y="143"/>
                      </a:lnTo>
                      <a:lnTo>
                        <a:pt x="103" y="141"/>
                      </a:lnTo>
                      <a:lnTo>
                        <a:pt x="110" y="138"/>
                      </a:lnTo>
                      <a:lnTo>
                        <a:pt x="116" y="134"/>
                      </a:lnTo>
                      <a:lnTo>
                        <a:pt x="122" y="129"/>
                      </a:lnTo>
                      <a:lnTo>
                        <a:pt x="127" y="125"/>
                      </a:lnTo>
                      <a:lnTo>
                        <a:pt x="131" y="120"/>
                      </a:lnTo>
                      <a:lnTo>
                        <a:pt x="136" y="114"/>
                      </a:lnTo>
                      <a:lnTo>
                        <a:pt x="140" y="108"/>
                      </a:lnTo>
                      <a:lnTo>
                        <a:pt x="143" y="102"/>
                      </a:lnTo>
                      <a:lnTo>
                        <a:pt x="146" y="95"/>
                      </a:lnTo>
                      <a:lnTo>
                        <a:pt x="148" y="88"/>
                      </a:lnTo>
                      <a:lnTo>
                        <a:pt x="149" y="81"/>
                      </a:lnTo>
                      <a:lnTo>
                        <a:pt x="149" y="74"/>
                      </a:lnTo>
                      <a:lnTo>
                        <a:pt x="149" y="66"/>
                      </a:lnTo>
                      <a:lnTo>
                        <a:pt x="148" y="59"/>
                      </a:lnTo>
                      <a:lnTo>
                        <a:pt x="146" y="51"/>
                      </a:lnTo>
                      <a:lnTo>
                        <a:pt x="143" y="45"/>
                      </a:lnTo>
                      <a:lnTo>
                        <a:pt x="140" y="38"/>
                      </a:lnTo>
                      <a:lnTo>
                        <a:pt x="136" y="32"/>
                      </a:lnTo>
                      <a:lnTo>
                        <a:pt x="131" y="26"/>
                      </a:lnTo>
                      <a:lnTo>
                        <a:pt x="127" y="21"/>
                      </a:lnTo>
                      <a:lnTo>
                        <a:pt x="122" y="17"/>
                      </a:lnTo>
                      <a:lnTo>
                        <a:pt x="116" y="13"/>
                      </a:lnTo>
                      <a:lnTo>
                        <a:pt x="110" y="9"/>
                      </a:lnTo>
                      <a:lnTo>
                        <a:pt x="103" y="6"/>
                      </a:lnTo>
                      <a:lnTo>
                        <a:pt x="97" y="3"/>
                      </a:lnTo>
                      <a:lnTo>
                        <a:pt x="90" y="2"/>
                      </a:lnTo>
                      <a:lnTo>
                        <a:pt x="82" y="1"/>
                      </a:lnTo>
                      <a:lnTo>
                        <a:pt x="75" y="0"/>
                      </a:lnTo>
                      <a:lnTo>
                        <a:pt x="67" y="1"/>
                      </a:lnTo>
                      <a:lnTo>
                        <a:pt x="60" y="2"/>
                      </a:lnTo>
                      <a:lnTo>
                        <a:pt x="52" y="3"/>
                      </a:lnTo>
                      <a:lnTo>
                        <a:pt x="45" y="6"/>
                      </a:lnTo>
                      <a:lnTo>
                        <a:pt x="39" y="9"/>
                      </a:lnTo>
                      <a:lnTo>
                        <a:pt x="33" y="13"/>
                      </a:lnTo>
                      <a:lnTo>
                        <a:pt x="27" y="17"/>
                      </a:lnTo>
                      <a:lnTo>
                        <a:pt x="21" y="21"/>
                      </a:lnTo>
                      <a:lnTo>
                        <a:pt x="17" y="26"/>
                      </a:lnTo>
                      <a:lnTo>
                        <a:pt x="13" y="32"/>
                      </a:lnTo>
                      <a:lnTo>
                        <a:pt x="9" y="38"/>
                      </a:lnTo>
                      <a:lnTo>
                        <a:pt x="6" y="45"/>
                      </a:lnTo>
                      <a:lnTo>
                        <a:pt x="3" y="51"/>
                      </a:lnTo>
                      <a:lnTo>
                        <a:pt x="2" y="59"/>
                      </a:lnTo>
                      <a:lnTo>
                        <a:pt x="1" y="66"/>
                      </a:lnTo>
                      <a:lnTo>
                        <a:pt x="0" y="74"/>
                      </a:lnTo>
                      <a:lnTo>
                        <a:pt x="1" y="81"/>
                      </a:lnTo>
                      <a:lnTo>
                        <a:pt x="2" y="88"/>
                      </a:lnTo>
                      <a:lnTo>
                        <a:pt x="3" y="95"/>
                      </a:lnTo>
                      <a:lnTo>
                        <a:pt x="6" y="102"/>
                      </a:lnTo>
                      <a:lnTo>
                        <a:pt x="9" y="108"/>
                      </a:lnTo>
                      <a:lnTo>
                        <a:pt x="13" y="114"/>
                      </a:lnTo>
                      <a:lnTo>
                        <a:pt x="17" y="120"/>
                      </a:lnTo>
                      <a:lnTo>
                        <a:pt x="21" y="125"/>
                      </a:lnTo>
                      <a:lnTo>
                        <a:pt x="27" y="129"/>
                      </a:lnTo>
                      <a:lnTo>
                        <a:pt x="33" y="134"/>
                      </a:lnTo>
                      <a:lnTo>
                        <a:pt x="39" y="138"/>
                      </a:lnTo>
                      <a:lnTo>
                        <a:pt x="45" y="141"/>
                      </a:lnTo>
                      <a:lnTo>
                        <a:pt x="52" y="143"/>
                      </a:lnTo>
                      <a:lnTo>
                        <a:pt x="60" y="145"/>
                      </a:lnTo>
                      <a:lnTo>
                        <a:pt x="67" y="147"/>
                      </a:lnTo>
                      <a:lnTo>
                        <a:pt x="75" y="147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2A2A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cs typeface="MS PGothic"/>
                  </a:endParaRPr>
                </a:p>
              </p:txBody>
            </p:sp>
            <p:sp>
              <p:nvSpPr>
                <p:cNvPr id="3302483" name="Freeform 116"/>
                <p:cNvSpPr>
                  <a:spLocks/>
                </p:cNvSpPr>
                <p:nvPr/>
              </p:nvSpPr>
              <p:spPr bwMode="auto">
                <a:xfrm>
                  <a:off x="4790" y="2569"/>
                  <a:ext cx="25" cy="17"/>
                </a:xfrm>
                <a:custGeom>
                  <a:avLst/>
                  <a:gdLst>
                    <a:gd name="T0" fmla="*/ 0 w 149"/>
                    <a:gd name="T1" fmla="*/ 0 h 147"/>
                    <a:gd name="T2" fmla="*/ 0 w 149"/>
                    <a:gd name="T3" fmla="*/ 0 h 147"/>
                    <a:gd name="T4" fmla="*/ 0 w 149"/>
                    <a:gd name="T5" fmla="*/ 0 h 147"/>
                    <a:gd name="T6" fmla="*/ 0 w 149"/>
                    <a:gd name="T7" fmla="*/ 0 h 147"/>
                    <a:gd name="T8" fmla="*/ 0 w 149"/>
                    <a:gd name="T9" fmla="*/ 0 h 147"/>
                    <a:gd name="T10" fmla="*/ 0 w 149"/>
                    <a:gd name="T11" fmla="*/ 0 h 147"/>
                    <a:gd name="T12" fmla="*/ 0 w 149"/>
                    <a:gd name="T13" fmla="*/ 0 h 147"/>
                    <a:gd name="T14" fmla="*/ 0 w 149"/>
                    <a:gd name="T15" fmla="*/ 0 h 147"/>
                    <a:gd name="T16" fmla="*/ 0 w 149"/>
                    <a:gd name="T17" fmla="*/ 0 h 147"/>
                    <a:gd name="T18" fmla="*/ 0 w 149"/>
                    <a:gd name="T19" fmla="*/ 0 h 147"/>
                    <a:gd name="T20" fmla="*/ 0 w 149"/>
                    <a:gd name="T21" fmla="*/ 0 h 147"/>
                    <a:gd name="T22" fmla="*/ 0 w 149"/>
                    <a:gd name="T23" fmla="*/ 0 h 147"/>
                    <a:gd name="T24" fmla="*/ 0 w 149"/>
                    <a:gd name="T25" fmla="*/ 0 h 147"/>
                    <a:gd name="T26" fmla="*/ 0 w 149"/>
                    <a:gd name="T27" fmla="*/ 0 h 147"/>
                    <a:gd name="T28" fmla="*/ 0 w 149"/>
                    <a:gd name="T29" fmla="*/ 0 h 147"/>
                    <a:gd name="T30" fmla="*/ 0 w 149"/>
                    <a:gd name="T31" fmla="*/ 0 h 147"/>
                    <a:gd name="T32" fmla="*/ 0 w 149"/>
                    <a:gd name="T33" fmla="*/ 0 h 147"/>
                    <a:gd name="T34" fmla="*/ 0 w 149"/>
                    <a:gd name="T35" fmla="*/ 0 h 147"/>
                    <a:gd name="T36" fmla="*/ 0 w 149"/>
                    <a:gd name="T37" fmla="*/ 0 h 147"/>
                    <a:gd name="T38" fmla="*/ 0 w 149"/>
                    <a:gd name="T39" fmla="*/ 0 h 147"/>
                    <a:gd name="T40" fmla="*/ 0 w 149"/>
                    <a:gd name="T41" fmla="*/ 0 h 147"/>
                    <a:gd name="T42" fmla="*/ 0 w 149"/>
                    <a:gd name="T43" fmla="*/ 0 h 147"/>
                    <a:gd name="T44" fmla="*/ 0 w 149"/>
                    <a:gd name="T45" fmla="*/ 0 h 147"/>
                    <a:gd name="T46" fmla="*/ 0 w 149"/>
                    <a:gd name="T47" fmla="*/ 0 h 147"/>
                    <a:gd name="T48" fmla="*/ 0 w 149"/>
                    <a:gd name="T49" fmla="*/ 0 h 147"/>
                    <a:gd name="T50" fmla="*/ 0 w 149"/>
                    <a:gd name="T51" fmla="*/ 0 h 147"/>
                    <a:gd name="T52" fmla="*/ 0 w 149"/>
                    <a:gd name="T53" fmla="*/ 0 h 147"/>
                    <a:gd name="T54" fmla="*/ 0 w 149"/>
                    <a:gd name="T55" fmla="*/ 0 h 147"/>
                    <a:gd name="T56" fmla="*/ 0 w 149"/>
                    <a:gd name="T57" fmla="*/ 0 h 147"/>
                    <a:gd name="T58" fmla="*/ 0 w 149"/>
                    <a:gd name="T59" fmla="*/ 0 h 147"/>
                    <a:gd name="T60" fmla="*/ 0 w 149"/>
                    <a:gd name="T61" fmla="*/ 0 h 147"/>
                    <a:gd name="T62" fmla="*/ 0 w 149"/>
                    <a:gd name="T63" fmla="*/ 0 h 1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9"/>
                    <a:gd name="T97" fmla="*/ 0 h 147"/>
                    <a:gd name="T98" fmla="*/ 149 w 149"/>
                    <a:gd name="T99" fmla="*/ 147 h 1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9" h="147">
                      <a:moveTo>
                        <a:pt x="74" y="147"/>
                      </a:moveTo>
                      <a:lnTo>
                        <a:pt x="82" y="146"/>
                      </a:lnTo>
                      <a:lnTo>
                        <a:pt x="90" y="144"/>
                      </a:lnTo>
                      <a:lnTo>
                        <a:pt x="97" y="143"/>
                      </a:lnTo>
                      <a:lnTo>
                        <a:pt x="104" y="140"/>
                      </a:lnTo>
                      <a:lnTo>
                        <a:pt x="110" y="137"/>
                      </a:lnTo>
                      <a:lnTo>
                        <a:pt x="117" y="134"/>
                      </a:lnTo>
                      <a:lnTo>
                        <a:pt x="122" y="129"/>
                      </a:lnTo>
                      <a:lnTo>
                        <a:pt x="128" y="125"/>
                      </a:lnTo>
                      <a:lnTo>
                        <a:pt x="132" y="120"/>
                      </a:lnTo>
                      <a:lnTo>
                        <a:pt x="136" y="113"/>
                      </a:lnTo>
                      <a:lnTo>
                        <a:pt x="141" y="108"/>
                      </a:lnTo>
                      <a:lnTo>
                        <a:pt x="143" y="102"/>
                      </a:lnTo>
                      <a:lnTo>
                        <a:pt x="146" y="95"/>
                      </a:lnTo>
                      <a:lnTo>
                        <a:pt x="147" y="88"/>
                      </a:lnTo>
                      <a:lnTo>
                        <a:pt x="148" y="80"/>
                      </a:lnTo>
                      <a:lnTo>
                        <a:pt x="149" y="73"/>
                      </a:lnTo>
                      <a:lnTo>
                        <a:pt x="148" y="65"/>
                      </a:lnTo>
                      <a:lnTo>
                        <a:pt x="147" y="58"/>
                      </a:lnTo>
                      <a:lnTo>
                        <a:pt x="146" y="51"/>
                      </a:lnTo>
                      <a:lnTo>
                        <a:pt x="143" y="45"/>
                      </a:lnTo>
                      <a:lnTo>
                        <a:pt x="141" y="38"/>
                      </a:lnTo>
                      <a:lnTo>
                        <a:pt x="136" y="32"/>
                      </a:lnTo>
                      <a:lnTo>
                        <a:pt x="132" y="27"/>
                      </a:lnTo>
                      <a:lnTo>
                        <a:pt x="128" y="21"/>
                      </a:lnTo>
                      <a:lnTo>
                        <a:pt x="122" y="17"/>
                      </a:lnTo>
                      <a:lnTo>
                        <a:pt x="117" y="13"/>
                      </a:lnTo>
                      <a:lnTo>
                        <a:pt x="110" y="8"/>
                      </a:lnTo>
                      <a:lnTo>
                        <a:pt x="104" y="5"/>
                      </a:lnTo>
                      <a:lnTo>
                        <a:pt x="97" y="3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7" y="0"/>
                      </a:lnTo>
                      <a:lnTo>
                        <a:pt x="60" y="1"/>
                      </a:lnTo>
                      <a:lnTo>
                        <a:pt x="53" y="3"/>
                      </a:lnTo>
                      <a:lnTo>
                        <a:pt x="46" y="5"/>
                      </a:lnTo>
                      <a:lnTo>
                        <a:pt x="39" y="8"/>
                      </a:lnTo>
                      <a:lnTo>
                        <a:pt x="33" y="13"/>
                      </a:lnTo>
                      <a:lnTo>
                        <a:pt x="28" y="17"/>
                      </a:lnTo>
                      <a:lnTo>
                        <a:pt x="22" y="21"/>
                      </a:lnTo>
                      <a:lnTo>
                        <a:pt x="18" y="27"/>
                      </a:lnTo>
                      <a:lnTo>
                        <a:pt x="13" y="32"/>
                      </a:lnTo>
                      <a:lnTo>
                        <a:pt x="9" y="38"/>
                      </a:lnTo>
                      <a:lnTo>
                        <a:pt x="6" y="45"/>
                      </a:lnTo>
                      <a:lnTo>
                        <a:pt x="4" y="51"/>
                      </a:lnTo>
                      <a:lnTo>
                        <a:pt x="2" y="58"/>
                      </a:lnTo>
                      <a:lnTo>
                        <a:pt x="0" y="65"/>
                      </a:lnTo>
                      <a:lnTo>
                        <a:pt x="0" y="73"/>
                      </a:lnTo>
                      <a:lnTo>
                        <a:pt x="0" y="80"/>
                      </a:lnTo>
                      <a:lnTo>
                        <a:pt x="2" y="88"/>
                      </a:lnTo>
                      <a:lnTo>
                        <a:pt x="4" y="95"/>
                      </a:lnTo>
                      <a:lnTo>
                        <a:pt x="6" y="102"/>
                      </a:lnTo>
                      <a:lnTo>
                        <a:pt x="9" y="108"/>
                      </a:lnTo>
                      <a:lnTo>
                        <a:pt x="13" y="113"/>
                      </a:lnTo>
                      <a:lnTo>
                        <a:pt x="18" y="120"/>
                      </a:lnTo>
                      <a:lnTo>
                        <a:pt x="22" y="125"/>
                      </a:lnTo>
                      <a:lnTo>
                        <a:pt x="28" y="129"/>
                      </a:lnTo>
                      <a:lnTo>
                        <a:pt x="33" y="134"/>
                      </a:lnTo>
                      <a:lnTo>
                        <a:pt x="39" y="137"/>
                      </a:lnTo>
                      <a:lnTo>
                        <a:pt x="46" y="140"/>
                      </a:lnTo>
                      <a:lnTo>
                        <a:pt x="53" y="143"/>
                      </a:lnTo>
                      <a:lnTo>
                        <a:pt x="60" y="144"/>
                      </a:lnTo>
                      <a:lnTo>
                        <a:pt x="67" y="146"/>
                      </a:lnTo>
                      <a:lnTo>
                        <a:pt x="74" y="147"/>
                      </a:lnTo>
                      <a:close/>
                    </a:path>
                  </a:pathLst>
                </a:custGeom>
                <a:solidFill>
                  <a:srgbClr val="E31E2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cs typeface="MS PGothic"/>
                  </a:endParaRPr>
                </a:p>
              </p:txBody>
            </p:sp>
            <p:sp>
              <p:nvSpPr>
                <p:cNvPr id="3302484" name="Freeform 117"/>
                <p:cNvSpPr>
                  <a:spLocks/>
                </p:cNvSpPr>
                <p:nvPr/>
              </p:nvSpPr>
              <p:spPr bwMode="auto">
                <a:xfrm>
                  <a:off x="4790" y="2569"/>
                  <a:ext cx="25" cy="17"/>
                </a:xfrm>
                <a:custGeom>
                  <a:avLst/>
                  <a:gdLst>
                    <a:gd name="T0" fmla="*/ 0 w 149"/>
                    <a:gd name="T1" fmla="*/ 0 h 147"/>
                    <a:gd name="T2" fmla="*/ 0 w 149"/>
                    <a:gd name="T3" fmla="*/ 0 h 147"/>
                    <a:gd name="T4" fmla="*/ 0 w 149"/>
                    <a:gd name="T5" fmla="*/ 0 h 147"/>
                    <a:gd name="T6" fmla="*/ 0 w 149"/>
                    <a:gd name="T7" fmla="*/ 0 h 147"/>
                    <a:gd name="T8" fmla="*/ 0 w 149"/>
                    <a:gd name="T9" fmla="*/ 0 h 147"/>
                    <a:gd name="T10" fmla="*/ 0 w 149"/>
                    <a:gd name="T11" fmla="*/ 0 h 147"/>
                    <a:gd name="T12" fmla="*/ 0 w 149"/>
                    <a:gd name="T13" fmla="*/ 0 h 147"/>
                    <a:gd name="T14" fmla="*/ 0 w 149"/>
                    <a:gd name="T15" fmla="*/ 0 h 147"/>
                    <a:gd name="T16" fmla="*/ 0 w 149"/>
                    <a:gd name="T17" fmla="*/ 0 h 147"/>
                    <a:gd name="T18" fmla="*/ 0 w 149"/>
                    <a:gd name="T19" fmla="*/ 0 h 147"/>
                    <a:gd name="T20" fmla="*/ 0 w 149"/>
                    <a:gd name="T21" fmla="*/ 0 h 147"/>
                    <a:gd name="T22" fmla="*/ 0 w 149"/>
                    <a:gd name="T23" fmla="*/ 0 h 147"/>
                    <a:gd name="T24" fmla="*/ 0 w 149"/>
                    <a:gd name="T25" fmla="*/ 0 h 147"/>
                    <a:gd name="T26" fmla="*/ 0 w 149"/>
                    <a:gd name="T27" fmla="*/ 0 h 147"/>
                    <a:gd name="T28" fmla="*/ 0 w 149"/>
                    <a:gd name="T29" fmla="*/ 0 h 147"/>
                    <a:gd name="T30" fmla="*/ 0 w 149"/>
                    <a:gd name="T31" fmla="*/ 0 h 147"/>
                    <a:gd name="T32" fmla="*/ 0 w 149"/>
                    <a:gd name="T33" fmla="*/ 0 h 147"/>
                    <a:gd name="T34" fmla="*/ 0 w 149"/>
                    <a:gd name="T35" fmla="*/ 0 h 147"/>
                    <a:gd name="T36" fmla="*/ 0 w 149"/>
                    <a:gd name="T37" fmla="*/ 0 h 147"/>
                    <a:gd name="T38" fmla="*/ 0 w 149"/>
                    <a:gd name="T39" fmla="*/ 0 h 147"/>
                    <a:gd name="T40" fmla="*/ 0 w 149"/>
                    <a:gd name="T41" fmla="*/ 0 h 147"/>
                    <a:gd name="T42" fmla="*/ 0 w 149"/>
                    <a:gd name="T43" fmla="*/ 0 h 147"/>
                    <a:gd name="T44" fmla="*/ 0 w 149"/>
                    <a:gd name="T45" fmla="*/ 0 h 147"/>
                    <a:gd name="T46" fmla="*/ 0 w 149"/>
                    <a:gd name="T47" fmla="*/ 0 h 147"/>
                    <a:gd name="T48" fmla="*/ 0 w 149"/>
                    <a:gd name="T49" fmla="*/ 0 h 147"/>
                    <a:gd name="T50" fmla="*/ 0 w 149"/>
                    <a:gd name="T51" fmla="*/ 0 h 147"/>
                    <a:gd name="T52" fmla="*/ 0 w 149"/>
                    <a:gd name="T53" fmla="*/ 0 h 147"/>
                    <a:gd name="T54" fmla="*/ 0 w 149"/>
                    <a:gd name="T55" fmla="*/ 0 h 147"/>
                    <a:gd name="T56" fmla="*/ 0 w 149"/>
                    <a:gd name="T57" fmla="*/ 0 h 147"/>
                    <a:gd name="T58" fmla="*/ 0 w 149"/>
                    <a:gd name="T59" fmla="*/ 0 h 147"/>
                    <a:gd name="T60" fmla="*/ 0 w 149"/>
                    <a:gd name="T61" fmla="*/ 0 h 147"/>
                    <a:gd name="T62" fmla="*/ 0 w 149"/>
                    <a:gd name="T63" fmla="*/ 0 h 1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9"/>
                    <a:gd name="T97" fmla="*/ 0 h 147"/>
                    <a:gd name="T98" fmla="*/ 149 w 149"/>
                    <a:gd name="T99" fmla="*/ 147 h 1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9" h="147">
                      <a:moveTo>
                        <a:pt x="74" y="147"/>
                      </a:moveTo>
                      <a:lnTo>
                        <a:pt x="82" y="146"/>
                      </a:lnTo>
                      <a:lnTo>
                        <a:pt x="90" y="144"/>
                      </a:lnTo>
                      <a:lnTo>
                        <a:pt x="97" y="143"/>
                      </a:lnTo>
                      <a:lnTo>
                        <a:pt x="104" y="140"/>
                      </a:lnTo>
                      <a:lnTo>
                        <a:pt x="110" y="137"/>
                      </a:lnTo>
                      <a:lnTo>
                        <a:pt x="117" y="134"/>
                      </a:lnTo>
                      <a:lnTo>
                        <a:pt x="122" y="129"/>
                      </a:lnTo>
                      <a:lnTo>
                        <a:pt x="128" y="125"/>
                      </a:lnTo>
                      <a:lnTo>
                        <a:pt x="132" y="120"/>
                      </a:lnTo>
                      <a:lnTo>
                        <a:pt x="136" y="113"/>
                      </a:lnTo>
                      <a:lnTo>
                        <a:pt x="141" y="108"/>
                      </a:lnTo>
                      <a:lnTo>
                        <a:pt x="143" y="102"/>
                      </a:lnTo>
                      <a:lnTo>
                        <a:pt x="146" y="95"/>
                      </a:lnTo>
                      <a:lnTo>
                        <a:pt x="147" y="88"/>
                      </a:lnTo>
                      <a:lnTo>
                        <a:pt x="148" y="80"/>
                      </a:lnTo>
                      <a:lnTo>
                        <a:pt x="149" y="73"/>
                      </a:lnTo>
                      <a:lnTo>
                        <a:pt x="148" y="65"/>
                      </a:lnTo>
                      <a:lnTo>
                        <a:pt x="147" y="58"/>
                      </a:lnTo>
                      <a:lnTo>
                        <a:pt x="146" y="51"/>
                      </a:lnTo>
                      <a:lnTo>
                        <a:pt x="143" y="45"/>
                      </a:lnTo>
                      <a:lnTo>
                        <a:pt x="141" y="38"/>
                      </a:lnTo>
                      <a:lnTo>
                        <a:pt x="136" y="32"/>
                      </a:lnTo>
                      <a:lnTo>
                        <a:pt x="132" y="27"/>
                      </a:lnTo>
                      <a:lnTo>
                        <a:pt x="128" y="21"/>
                      </a:lnTo>
                      <a:lnTo>
                        <a:pt x="122" y="17"/>
                      </a:lnTo>
                      <a:lnTo>
                        <a:pt x="117" y="13"/>
                      </a:lnTo>
                      <a:lnTo>
                        <a:pt x="110" y="8"/>
                      </a:lnTo>
                      <a:lnTo>
                        <a:pt x="104" y="5"/>
                      </a:lnTo>
                      <a:lnTo>
                        <a:pt x="97" y="3"/>
                      </a:lnTo>
                      <a:lnTo>
                        <a:pt x="90" y="1"/>
                      </a:lnTo>
                      <a:lnTo>
                        <a:pt x="82" y="0"/>
                      </a:lnTo>
                      <a:lnTo>
                        <a:pt x="74" y="0"/>
                      </a:lnTo>
                      <a:lnTo>
                        <a:pt x="67" y="0"/>
                      </a:lnTo>
                      <a:lnTo>
                        <a:pt x="60" y="1"/>
                      </a:lnTo>
                      <a:lnTo>
                        <a:pt x="53" y="3"/>
                      </a:lnTo>
                      <a:lnTo>
                        <a:pt x="46" y="5"/>
                      </a:lnTo>
                      <a:lnTo>
                        <a:pt x="39" y="8"/>
                      </a:lnTo>
                      <a:lnTo>
                        <a:pt x="33" y="13"/>
                      </a:lnTo>
                      <a:lnTo>
                        <a:pt x="28" y="17"/>
                      </a:lnTo>
                      <a:lnTo>
                        <a:pt x="22" y="21"/>
                      </a:lnTo>
                      <a:lnTo>
                        <a:pt x="18" y="27"/>
                      </a:lnTo>
                      <a:lnTo>
                        <a:pt x="13" y="32"/>
                      </a:lnTo>
                      <a:lnTo>
                        <a:pt x="9" y="38"/>
                      </a:lnTo>
                      <a:lnTo>
                        <a:pt x="6" y="45"/>
                      </a:lnTo>
                      <a:lnTo>
                        <a:pt x="4" y="51"/>
                      </a:lnTo>
                      <a:lnTo>
                        <a:pt x="2" y="58"/>
                      </a:lnTo>
                      <a:lnTo>
                        <a:pt x="0" y="65"/>
                      </a:lnTo>
                      <a:lnTo>
                        <a:pt x="0" y="73"/>
                      </a:lnTo>
                      <a:lnTo>
                        <a:pt x="0" y="80"/>
                      </a:lnTo>
                      <a:lnTo>
                        <a:pt x="2" y="88"/>
                      </a:lnTo>
                      <a:lnTo>
                        <a:pt x="4" y="95"/>
                      </a:lnTo>
                      <a:lnTo>
                        <a:pt x="6" y="102"/>
                      </a:lnTo>
                      <a:lnTo>
                        <a:pt x="9" y="108"/>
                      </a:lnTo>
                      <a:lnTo>
                        <a:pt x="13" y="113"/>
                      </a:lnTo>
                      <a:lnTo>
                        <a:pt x="18" y="120"/>
                      </a:lnTo>
                      <a:lnTo>
                        <a:pt x="22" y="125"/>
                      </a:lnTo>
                      <a:lnTo>
                        <a:pt x="28" y="129"/>
                      </a:lnTo>
                      <a:lnTo>
                        <a:pt x="33" y="134"/>
                      </a:lnTo>
                      <a:lnTo>
                        <a:pt x="39" y="137"/>
                      </a:lnTo>
                      <a:lnTo>
                        <a:pt x="46" y="140"/>
                      </a:lnTo>
                      <a:lnTo>
                        <a:pt x="53" y="143"/>
                      </a:lnTo>
                      <a:lnTo>
                        <a:pt x="60" y="144"/>
                      </a:lnTo>
                      <a:lnTo>
                        <a:pt x="67" y="146"/>
                      </a:lnTo>
                      <a:lnTo>
                        <a:pt x="74" y="147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2A2A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cs typeface="MS PGothic"/>
                  </a:endParaRPr>
                </a:p>
              </p:txBody>
            </p:sp>
            <p:pic>
              <p:nvPicPr>
                <p:cNvPr id="3302485" name="Picture 118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9" y="2568"/>
                  <a:ext cx="2215" cy="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02486" name="Picture 119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2" y="2511"/>
                  <a:ext cx="2238" cy="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02487" name="Picture 120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5" y="2432"/>
                  <a:ext cx="2741" cy="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02488" name="Picture 121"/>
                <p:cNvPicPr>
                  <a:picLocks noChangeAspect="1" noChangeArrowheads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0" y="2614"/>
                  <a:ext cx="2828" cy="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302489" name="Freeform 122"/>
                <p:cNvSpPr>
                  <a:spLocks/>
                </p:cNvSpPr>
                <p:nvPr/>
              </p:nvSpPr>
              <p:spPr bwMode="auto">
                <a:xfrm>
                  <a:off x="5041" y="2686"/>
                  <a:ext cx="25" cy="17"/>
                </a:xfrm>
                <a:custGeom>
                  <a:avLst/>
                  <a:gdLst>
                    <a:gd name="T0" fmla="*/ 0 w 149"/>
                    <a:gd name="T1" fmla="*/ 0 h 147"/>
                    <a:gd name="T2" fmla="*/ 0 w 149"/>
                    <a:gd name="T3" fmla="*/ 0 h 147"/>
                    <a:gd name="T4" fmla="*/ 0 w 149"/>
                    <a:gd name="T5" fmla="*/ 0 h 147"/>
                    <a:gd name="T6" fmla="*/ 0 w 149"/>
                    <a:gd name="T7" fmla="*/ 0 h 147"/>
                    <a:gd name="T8" fmla="*/ 0 w 149"/>
                    <a:gd name="T9" fmla="*/ 0 h 147"/>
                    <a:gd name="T10" fmla="*/ 0 w 149"/>
                    <a:gd name="T11" fmla="*/ 0 h 147"/>
                    <a:gd name="T12" fmla="*/ 0 w 149"/>
                    <a:gd name="T13" fmla="*/ 0 h 147"/>
                    <a:gd name="T14" fmla="*/ 0 w 149"/>
                    <a:gd name="T15" fmla="*/ 0 h 147"/>
                    <a:gd name="T16" fmla="*/ 0 w 149"/>
                    <a:gd name="T17" fmla="*/ 0 h 147"/>
                    <a:gd name="T18" fmla="*/ 0 w 149"/>
                    <a:gd name="T19" fmla="*/ 0 h 147"/>
                    <a:gd name="T20" fmla="*/ 0 w 149"/>
                    <a:gd name="T21" fmla="*/ 0 h 147"/>
                    <a:gd name="T22" fmla="*/ 0 w 149"/>
                    <a:gd name="T23" fmla="*/ 0 h 147"/>
                    <a:gd name="T24" fmla="*/ 0 w 149"/>
                    <a:gd name="T25" fmla="*/ 0 h 147"/>
                    <a:gd name="T26" fmla="*/ 0 w 149"/>
                    <a:gd name="T27" fmla="*/ 0 h 147"/>
                    <a:gd name="T28" fmla="*/ 0 w 149"/>
                    <a:gd name="T29" fmla="*/ 0 h 147"/>
                    <a:gd name="T30" fmla="*/ 0 w 149"/>
                    <a:gd name="T31" fmla="*/ 0 h 147"/>
                    <a:gd name="T32" fmla="*/ 0 w 149"/>
                    <a:gd name="T33" fmla="*/ 0 h 147"/>
                    <a:gd name="T34" fmla="*/ 0 w 149"/>
                    <a:gd name="T35" fmla="*/ 0 h 147"/>
                    <a:gd name="T36" fmla="*/ 0 w 149"/>
                    <a:gd name="T37" fmla="*/ 0 h 147"/>
                    <a:gd name="T38" fmla="*/ 0 w 149"/>
                    <a:gd name="T39" fmla="*/ 0 h 147"/>
                    <a:gd name="T40" fmla="*/ 0 w 149"/>
                    <a:gd name="T41" fmla="*/ 0 h 147"/>
                    <a:gd name="T42" fmla="*/ 0 w 149"/>
                    <a:gd name="T43" fmla="*/ 0 h 147"/>
                    <a:gd name="T44" fmla="*/ 0 w 149"/>
                    <a:gd name="T45" fmla="*/ 0 h 147"/>
                    <a:gd name="T46" fmla="*/ 0 w 149"/>
                    <a:gd name="T47" fmla="*/ 0 h 147"/>
                    <a:gd name="T48" fmla="*/ 0 w 149"/>
                    <a:gd name="T49" fmla="*/ 0 h 147"/>
                    <a:gd name="T50" fmla="*/ 0 w 149"/>
                    <a:gd name="T51" fmla="*/ 0 h 147"/>
                    <a:gd name="T52" fmla="*/ 0 w 149"/>
                    <a:gd name="T53" fmla="*/ 0 h 147"/>
                    <a:gd name="T54" fmla="*/ 0 w 149"/>
                    <a:gd name="T55" fmla="*/ 0 h 147"/>
                    <a:gd name="T56" fmla="*/ 0 w 149"/>
                    <a:gd name="T57" fmla="*/ 0 h 147"/>
                    <a:gd name="T58" fmla="*/ 0 w 149"/>
                    <a:gd name="T59" fmla="*/ 0 h 147"/>
                    <a:gd name="T60" fmla="*/ 0 w 149"/>
                    <a:gd name="T61" fmla="*/ 0 h 147"/>
                    <a:gd name="T62" fmla="*/ 0 w 149"/>
                    <a:gd name="T63" fmla="*/ 0 h 1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9"/>
                    <a:gd name="T97" fmla="*/ 0 h 147"/>
                    <a:gd name="T98" fmla="*/ 149 w 149"/>
                    <a:gd name="T99" fmla="*/ 147 h 1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9" h="147">
                      <a:moveTo>
                        <a:pt x="75" y="147"/>
                      </a:moveTo>
                      <a:lnTo>
                        <a:pt x="83" y="146"/>
                      </a:lnTo>
                      <a:lnTo>
                        <a:pt x="89" y="145"/>
                      </a:lnTo>
                      <a:lnTo>
                        <a:pt x="97" y="144"/>
                      </a:lnTo>
                      <a:lnTo>
                        <a:pt x="103" y="141"/>
                      </a:lnTo>
                      <a:lnTo>
                        <a:pt x="110" y="137"/>
                      </a:lnTo>
                      <a:lnTo>
                        <a:pt x="116" y="134"/>
                      </a:lnTo>
                      <a:lnTo>
                        <a:pt x="122" y="130"/>
                      </a:lnTo>
                      <a:lnTo>
                        <a:pt x="127" y="126"/>
                      </a:lnTo>
                      <a:lnTo>
                        <a:pt x="132" y="120"/>
                      </a:lnTo>
                      <a:lnTo>
                        <a:pt x="136" y="115"/>
                      </a:lnTo>
                      <a:lnTo>
                        <a:pt x="140" y="109"/>
                      </a:lnTo>
                      <a:lnTo>
                        <a:pt x="144" y="102"/>
                      </a:lnTo>
                      <a:lnTo>
                        <a:pt x="146" y="96"/>
                      </a:lnTo>
                      <a:lnTo>
                        <a:pt x="148" y="88"/>
                      </a:lnTo>
                      <a:lnTo>
                        <a:pt x="149" y="81"/>
                      </a:lnTo>
                      <a:lnTo>
                        <a:pt x="149" y="73"/>
                      </a:lnTo>
                      <a:lnTo>
                        <a:pt x="149" y="66"/>
                      </a:lnTo>
                      <a:lnTo>
                        <a:pt x="148" y="59"/>
                      </a:lnTo>
                      <a:lnTo>
                        <a:pt x="146" y="52"/>
                      </a:lnTo>
                      <a:lnTo>
                        <a:pt x="144" y="45"/>
                      </a:lnTo>
                      <a:lnTo>
                        <a:pt x="140" y="39"/>
                      </a:lnTo>
                      <a:lnTo>
                        <a:pt x="136" y="32"/>
                      </a:lnTo>
                      <a:lnTo>
                        <a:pt x="132" y="27"/>
                      </a:lnTo>
                      <a:lnTo>
                        <a:pt x="127" y="22"/>
                      </a:lnTo>
                      <a:lnTo>
                        <a:pt x="122" y="17"/>
                      </a:lnTo>
                      <a:lnTo>
                        <a:pt x="116" y="13"/>
                      </a:lnTo>
                      <a:lnTo>
                        <a:pt x="110" y="9"/>
                      </a:lnTo>
                      <a:lnTo>
                        <a:pt x="103" y="6"/>
                      </a:lnTo>
                      <a:lnTo>
                        <a:pt x="97" y="4"/>
                      </a:lnTo>
                      <a:lnTo>
                        <a:pt x="89" y="1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60" y="1"/>
                      </a:lnTo>
                      <a:lnTo>
                        <a:pt x="52" y="4"/>
                      </a:lnTo>
                      <a:lnTo>
                        <a:pt x="46" y="6"/>
                      </a:lnTo>
                      <a:lnTo>
                        <a:pt x="39" y="9"/>
                      </a:lnTo>
                      <a:lnTo>
                        <a:pt x="33" y="13"/>
                      </a:lnTo>
                      <a:lnTo>
                        <a:pt x="27" y="17"/>
                      </a:lnTo>
                      <a:lnTo>
                        <a:pt x="22" y="22"/>
                      </a:lnTo>
                      <a:lnTo>
                        <a:pt x="17" y="27"/>
                      </a:lnTo>
                      <a:lnTo>
                        <a:pt x="13" y="32"/>
                      </a:lnTo>
                      <a:lnTo>
                        <a:pt x="10" y="39"/>
                      </a:lnTo>
                      <a:lnTo>
                        <a:pt x="6" y="45"/>
                      </a:lnTo>
                      <a:lnTo>
                        <a:pt x="3" y="52"/>
                      </a:lnTo>
                      <a:lnTo>
                        <a:pt x="2" y="59"/>
                      </a:lnTo>
                      <a:lnTo>
                        <a:pt x="1" y="66"/>
                      </a:lnTo>
                      <a:lnTo>
                        <a:pt x="0" y="73"/>
                      </a:lnTo>
                      <a:lnTo>
                        <a:pt x="1" y="81"/>
                      </a:lnTo>
                      <a:lnTo>
                        <a:pt x="2" y="88"/>
                      </a:lnTo>
                      <a:lnTo>
                        <a:pt x="3" y="96"/>
                      </a:lnTo>
                      <a:lnTo>
                        <a:pt x="6" y="102"/>
                      </a:lnTo>
                      <a:lnTo>
                        <a:pt x="10" y="109"/>
                      </a:lnTo>
                      <a:lnTo>
                        <a:pt x="13" y="115"/>
                      </a:lnTo>
                      <a:lnTo>
                        <a:pt x="17" y="120"/>
                      </a:lnTo>
                      <a:lnTo>
                        <a:pt x="22" y="126"/>
                      </a:lnTo>
                      <a:lnTo>
                        <a:pt x="27" y="130"/>
                      </a:lnTo>
                      <a:lnTo>
                        <a:pt x="33" y="134"/>
                      </a:lnTo>
                      <a:lnTo>
                        <a:pt x="39" y="137"/>
                      </a:lnTo>
                      <a:lnTo>
                        <a:pt x="46" y="141"/>
                      </a:lnTo>
                      <a:lnTo>
                        <a:pt x="52" y="144"/>
                      </a:lnTo>
                      <a:lnTo>
                        <a:pt x="60" y="145"/>
                      </a:lnTo>
                      <a:lnTo>
                        <a:pt x="67" y="146"/>
                      </a:lnTo>
                      <a:lnTo>
                        <a:pt x="75" y="147"/>
                      </a:lnTo>
                      <a:close/>
                    </a:path>
                  </a:pathLst>
                </a:custGeom>
                <a:solidFill>
                  <a:srgbClr val="E31E2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cs typeface="MS PGothic"/>
                  </a:endParaRPr>
                </a:p>
              </p:txBody>
            </p:sp>
            <p:sp>
              <p:nvSpPr>
                <p:cNvPr id="3302490" name="Freeform 123"/>
                <p:cNvSpPr>
                  <a:spLocks/>
                </p:cNvSpPr>
                <p:nvPr/>
              </p:nvSpPr>
              <p:spPr bwMode="auto">
                <a:xfrm>
                  <a:off x="5041" y="2686"/>
                  <a:ext cx="25" cy="17"/>
                </a:xfrm>
                <a:custGeom>
                  <a:avLst/>
                  <a:gdLst>
                    <a:gd name="T0" fmla="*/ 0 w 149"/>
                    <a:gd name="T1" fmla="*/ 0 h 147"/>
                    <a:gd name="T2" fmla="*/ 0 w 149"/>
                    <a:gd name="T3" fmla="*/ 0 h 147"/>
                    <a:gd name="T4" fmla="*/ 0 w 149"/>
                    <a:gd name="T5" fmla="*/ 0 h 147"/>
                    <a:gd name="T6" fmla="*/ 0 w 149"/>
                    <a:gd name="T7" fmla="*/ 0 h 147"/>
                    <a:gd name="T8" fmla="*/ 0 w 149"/>
                    <a:gd name="T9" fmla="*/ 0 h 147"/>
                    <a:gd name="T10" fmla="*/ 0 w 149"/>
                    <a:gd name="T11" fmla="*/ 0 h 147"/>
                    <a:gd name="T12" fmla="*/ 0 w 149"/>
                    <a:gd name="T13" fmla="*/ 0 h 147"/>
                    <a:gd name="T14" fmla="*/ 0 w 149"/>
                    <a:gd name="T15" fmla="*/ 0 h 147"/>
                    <a:gd name="T16" fmla="*/ 0 w 149"/>
                    <a:gd name="T17" fmla="*/ 0 h 147"/>
                    <a:gd name="T18" fmla="*/ 0 w 149"/>
                    <a:gd name="T19" fmla="*/ 0 h 147"/>
                    <a:gd name="T20" fmla="*/ 0 w 149"/>
                    <a:gd name="T21" fmla="*/ 0 h 147"/>
                    <a:gd name="T22" fmla="*/ 0 w 149"/>
                    <a:gd name="T23" fmla="*/ 0 h 147"/>
                    <a:gd name="T24" fmla="*/ 0 w 149"/>
                    <a:gd name="T25" fmla="*/ 0 h 147"/>
                    <a:gd name="T26" fmla="*/ 0 w 149"/>
                    <a:gd name="T27" fmla="*/ 0 h 147"/>
                    <a:gd name="T28" fmla="*/ 0 w 149"/>
                    <a:gd name="T29" fmla="*/ 0 h 147"/>
                    <a:gd name="T30" fmla="*/ 0 w 149"/>
                    <a:gd name="T31" fmla="*/ 0 h 147"/>
                    <a:gd name="T32" fmla="*/ 0 w 149"/>
                    <a:gd name="T33" fmla="*/ 0 h 147"/>
                    <a:gd name="T34" fmla="*/ 0 w 149"/>
                    <a:gd name="T35" fmla="*/ 0 h 147"/>
                    <a:gd name="T36" fmla="*/ 0 w 149"/>
                    <a:gd name="T37" fmla="*/ 0 h 147"/>
                    <a:gd name="T38" fmla="*/ 0 w 149"/>
                    <a:gd name="T39" fmla="*/ 0 h 147"/>
                    <a:gd name="T40" fmla="*/ 0 w 149"/>
                    <a:gd name="T41" fmla="*/ 0 h 147"/>
                    <a:gd name="T42" fmla="*/ 0 w 149"/>
                    <a:gd name="T43" fmla="*/ 0 h 147"/>
                    <a:gd name="T44" fmla="*/ 0 w 149"/>
                    <a:gd name="T45" fmla="*/ 0 h 147"/>
                    <a:gd name="T46" fmla="*/ 0 w 149"/>
                    <a:gd name="T47" fmla="*/ 0 h 147"/>
                    <a:gd name="T48" fmla="*/ 0 w 149"/>
                    <a:gd name="T49" fmla="*/ 0 h 147"/>
                    <a:gd name="T50" fmla="*/ 0 w 149"/>
                    <a:gd name="T51" fmla="*/ 0 h 147"/>
                    <a:gd name="T52" fmla="*/ 0 w 149"/>
                    <a:gd name="T53" fmla="*/ 0 h 147"/>
                    <a:gd name="T54" fmla="*/ 0 w 149"/>
                    <a:gd name="T55" fmla="*/ 0 h 147"/>
                    <a:gd name="T56" fmla="*/ 0 w 149"/>
                    <a:gd name="T57" fmla="*/ 0 h 147"/>
                    <a:gd name="T58" fmla="*/ 0 w 149"/>
                    <a:gd name="T59" fmla="*/ 0 h 147"/>
                    <a:gd name="T60" fmla="*/ 0 w 149"/>
                    <a:gd name="T61" fmla="*/ 0 h 147"/>
                    <a:gd name="T62" fmla="*/ 0 w 149"/>
                    <a:gd name="T63" fmla="*/ 0 h 1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9"/>
                    <a:gd name="T97" fmla="*/ 0 h 147"/>
                    <a:gd name="T98" fmla="*/ 149 w 149"/>
                    <a:gd name="T99" fmla="*/ 147 h 1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9" h="147">
                      <a:moveTo>
                        <a:pt x="75" y="147"/>
                      </a:moveTo>
                      <a:lnTo>
                        <a:pt x="83" y="146"/>
                      </a:lnTo>
                      <a:lnTo>
                        <a:pt x="89" y="145"/>
                      </a:lnTo>
                      <a:lnTo>
                        <a:pt x="97" y="144"/>
                      </a:lnTo>
                      <a:lnTo>
                        <a:pt x="103" y="141"/>
                      </a:lnTo>
                      <a:lnTo>
                        <a:pt x="110" y="137"/>
                      </a:lnTo>
                      <a:lnTo>
                        <a:pt x="116" y="134"/>
                      </a:lnTo>
                      <a:lnTo>
                        <a:pt x="122" y="130"/>
                      </a:lnTo>
                      <a:lnTo>
                        <a:pt x="127" y="126"/>
                      </a:lnTo>
                      <a:lnTo>
                        <a:pt x="132" y="120"/>
                      </a:lnTo>
                      <a:lnTo>
                        <a:pt x="136" y="115"/>
                      </a:lnTo>
                      <a:lnTo>
                        <a:pt x="140" y="109"/>
                      </a:lnTo>
                      <a:lnTo>
                        <a:pt x="144" y="102"/>
                      </a:lnTo>
                      <a:lnTo>
                        <a:pt x="146" y="96"/>
                      </a:lnTo>
                      <a:lnTo>
                        <a:pt x="148" y="88"/>
                      </a:lnTo>
                      <a:lnTo>
                        <a:pt x="149" y="81"/>
                      </a:lnTo>
                      <a:lnTo>
                        <a:pt x="149" y="73"/>
                      </a:lnTo>
                      <a:lnTo>
                        <a:pt x="149" y="66"/>
                      </a:lnTo>
                      <a:lnTo>
                        <a:pt x="148" y="59"/>
                      </a:lnTo>
                      <a:lnTo>
                        <a:pt x="146" y="52"/>
                      </a:lnTo>
                      <a:lnTo>
                        <a:pt x="144" y="45"/>
                      </a:lnTo>
                      <a:lnTo>
                        <a:pt x="140" y="39"/>
                      </a:lnTo>
                      <a:lnTo>
                        <a:pt x="136" y="32"/>
                      </a:lnTo>
                      <a:lnTo>
                        <a:pt x="132" y="27"/>
                      </a:lnTo>
                      <a:lnTo>
                        <a:pt x="127" y="22"/>
                      </a:lnTo>
                      <a:lnTo>
                        <a:pt x="122" y="17"/>
                      </a:lnTo>
                      <a:lnTo>
                        <a:pt x="116" y="13"/>
                      </a:lnTo>
                      <a:lnTo>
                        <a:pt x="110" y="9"/>
                      </a:lnTo>
                      <a:lnTo>
                        <a:pt x="103" y="6"/>
                      </a:lnTo>
                      <a:lnTo>
                        <a:pt x="97" y="4"/>
                      </a:lnTo>
                      <a:lnTo>
                        <a:pt x="89" y="1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67" y="0"/>
                      </a:lnTo>
                      <a:lnTo>
                        <a:pt x="60" y="1"/>
                      </a:lnTo>
                      <a:lnTo>
                        <a:pt x="52" y="4"/>
                      </a:lnTo>
                      <a:lnTo>
                        <a:pt x="46" y="6"/>
                      </a:lnTo>
                      <a:lnTo>
                        <a:pt x="39" y="9"/>
                      </a:lnTo>
                      <a:lnTo>
                        <a:pt x="33" y="13"/>
                      </a:lnTo>
                      <a:lnTo>
                        <a:pt x="27" y="17"/>
                      </a:lnTo>
                      <a:lnTo>
                        <a:pt x="22" y="22"/>
                      </a:lnTo>
                      <a:lnTo>
                        <a:pt x="17" y="27"/>
                      </a:lnTo>
                      <a:lnTo>
                        <a:pt x="13" y="32"/>
                      </a:lnTo>
                      <a:lnTo>
                        <a:pt x="10" y="39"/>
                      </a:lnTo>
                      <a:lnTo>
                        <a:pt x="6" y="45"/>
                      </a:lnTo>
                      <a:lnTo>
                        <a:pt x="3" y="52"/>
                      </a:lnTo>
                      <a:lnTo>
                        <a:pt x="2" y="59"/>
                      </a:lnTo>
                      <a:lnTo>
                        <a:pt x="1" y="66"/>
                      </a:lnTo>
                      <a:lnTo>
                        <a:pt x="0" y="73"/>
                      </a:lnTo>
                      <a:lnTo>
                        <a:pt x="1" y="81"/>
                      </a:lnTo>
                      <a:lnTo>
                        <a:pt x="2" y="88"/>
                      </a:lnTo>
                      <a:lnTo>
                        <a:pt x="3" y="96"/>
                      </a:lnTo>
                      <a:lnTo>
                        <a:pt x="6" y="102"/>
                      </a:lnTo>
                      <a:lnTo>
                        <a:pt x="10" y="109"/>
                      </a:lnTo>
                      <a:lnTo>
                        <a:pt x="13" y="115"/>
                      </a:lnTo>
                      <a:lnTo>
                        <a:pt x="17" y="120"/>
                      </a:lnTo>
                      <a:lnTo>
                        <a:pt x="22" y="126"/>
                      </a:lnTo>
                      <a:lnTo>
                        <a:pt x="27" y="130"/>
                      </a:lnTo>
                      <a:lnTo>
                        <a:pt x="33" y="134"/>
                      </a:lnTo>
                      <a:lnTo>
                        <a:pt x="39" y="137"/>
                      </a:lnTo>
                      <a:lnTo>
                        <a:pt x="46" y="141"/>
                      </a:lnTo>
                      <a:lnTo>
                        <a:pt x="52" y="144"/>
                      </a:lnTo>
                      <a:lnTo>
                        <a:pt x="60" y="145"/>
                      </a:lnTo>
                      <a:lnTo>
                        <a:pt x="67" y="146"/>
                      </a:lnTo>
                      <a:lnTo>
                        <a:pt x="75" y="147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2A2A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cs typeface="MS PGothic"/>
                  </a:endParaRPr>
                </a:p>
              </p:txBody>
            </p:sp>
            <p:sp>
              <p:nvSpPr>
                <p:cNvPr id="3302491" name="Freeform 124"/>
                <p:cNvSpPr>
                  <a:spLocks/>
                </p:cNvSpPr>
                <p:nvPr/>
              </p:nvSpPr>
              <p:spPr bwMode="auto">
                <a:xfrm>
                  <a:off x="5076" y="2434"/>
                  <a:ext cx="25" cy="16"/>
                </a:xfrm>
                <a:custGeom>
                  <a:avLst/>
                  <a:gdLst>
                    <a:gd name="T0" fmla="*/ 0 w 149"/>
                    <a:gd name="T1" fmla="*/ 0 h 147"/>
                    <a:gd name="T2" fmla="*/ 0 w 149"/>
                    <a:gd name="T3" fmla="*/ 0 h 147"/>
                    <a:gd name="T4" fmla="*/ 0 w 149"/>
                    <a:gd name="T5" fmla="*/ 0 h 147"/>
                    <a:gd name="T6" fmla="*/ 0 w 149"/>
                    <a:gd name="T7" fmla="*/ 0 h 147"/>
                    <a:gd name="T8" fmla="*/ 0 w 149"/>
                    <a:gd name="T9" fmla="*/ 0 h 147"/>
                    <a:gd name="T10" fmla="*/ 0 w 149"/>
                    <a:gd name="T11" fmla="*/ 0 h 147"/>
                    <a:gd name="T12" fmla="*/ 0 w 149"/>
                    <a:gd name="T13" fmla="*/ 0 h 147"/>
                    <a:gd name="T14" fmla="*/ 0 w 149"/>
                    <a:gd name="T15" fmla="*/ 0 h 147"/>
                    <a:gd name="T16" fmla="*/ 0 w 149"/>
                    <a:gd name="T17" fmla="*/ 0 h 147"/>
                    <a:gd name="T18" fmla="*/ 0 w 149"/>
                    <a:gd name="T19" fmla="*/ 0 h 147"/>
                    <a:gd name="T20" fmla="*/ 0 w 149"/>
                    <a:gd name="T21" fmla="*/ 0 h 147"/>
                    <a:gd name="T22" fmla="*/ 0 w 149"/>
                    <a:gd name="T23" fmla="*/ 0 h 147"/>
                    <a:gd name="T24" fmla="*/ 0 w 149"/>
                    <a:gd name="T25" fmla="*/ 0 h 147"/>
                    <a:gd name="T26" fmla="*/ 0 w 149"/>
                    <a:gd name="T27" fmla="*/ 0 h 147"/>
                    <a:gd name="T28" fmla="*/ 0 w 149"/>
                    <a:gd name="T29" fmla="*/ 0 h 147"/>
                    <a:gd name="T30" fmla="*/ 0 w 149"/>
                    <a:gd name="T31" fmla="*/ 0 h 147"/>
                    <a:gd name="T32" fmla="*/ 0 w 149"/>
                    <a:gd name="T33" fmla="*/ 0 h 147"/>
                    <a:gd name="T34" fmla="*/ 0 w 149"/>
                    <a:gd name="T35" fmla="*/ 0 h 147"/>
                    <a:gd name="T36" fmla="*/ 0 w 149"/>
                    <a:gd name="T37" fmla="*/ 0 h 147"/>
                    <a:gd name="T38" fmla="*/ 0 w 149"/>
                    <a:gd name="T39" fmla="*/ 0 h 147"/>
                    <a:gd name="T40" fmla="*/ 0 w 149"/>
                    <a:gd name="T41" fmla="*/ 0 h 147"/>
                    <a:gd name="T42" fmla="*/ 0 w 149"/>
                    <a:gd name="T43" fmla="*/ 0 h 147"/>
                    <a:gd name="T44" fmla="*/ 0 w 149"/>
                    <a:gd name="T45" fmla="*/ 0 h 147"/>
                    <a:gd name="T46" fmla="*/ 0 w 149"/>
                    <a:gd name="T47" fmla="*/ 0 h 147"/>
                    <a:gd name="T48" fmla="*/ 0 w 149"/>
                    <a:gd name="T49" fmla="*/ 0 h 147"/>
                    <a:gd name="T50" fmla="*/ 0 w 149"/>
                    <a:gd name="T51" fmla="*/ 0 h 147"/>
                    <a:gd name="T52" fmla="*/ 0 w 149"/>
                    <a:gd name="T53" fmla="*/ 0 h 147"/>
                    <a:gd name="T54" fmla="*/ 0 w 149"/>
                    <a:gd name="T55" fmla="*/ 0 h 147"/>
                    <a:gd name="T56" fmla="*/ 0 w 149"/>
                    <a:gd name="T57" fmla="*/ 0 h 147"/>
                    <a:gd name="T58" fmla="*/ 0 w 149"/>
                    <a:gd name="T59" fmla="*/ 0 h 147"/>
                    <a:gd name="T60" fmla="*/ 0 w 149"/>
                    <a:gd name="T61" fmla="*/ 0 h 147"/>
                    <a:gd name="T62" fmla="*/ 0 w 149"/>
                    <a:gd name="T63" fmla="*/ 0 h 1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9"/>
                    <a:gd name="T97" fmla="*/ 0 h 147"/>
                    <a:gd name="T98" fmla="*/ 149 w 149"/>
                    <a:gd name="T99" fmla="*/ 147 h 1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9" h="147">
                      <a:moveTo>
                        <a:pt x="74" y="147"/>
                      </a:moveTo>
                      <a:lnTo>
                        <a:pt x="81" y="147"/>
                      </a:lnTo>
                      <a:lnTo>
                        <a:pt x="89" y="146"/>
                      </a:lnTo>
                      <a:lnTo>
                        <a:pt x="97" y="144"/>
                      </a:lnTo>
                      <a:lnTo>
                        <a:pt x="103" y="142"/>
                      </a:lnTo>
                      <a:lnTo>
                        <a:pt x="110" y="138"/>
                      </a:lnTo>
                      <a:lnTo>
                        <a:pt x="116" y="134"/>
                      </a:lnTo>
                      <a:lnTo>
                        <a:pt x="122" y="131"/>
                      </a:lnTo>
                      <a:lnTo>
                        <a:pt x="127" y="126"/>
                      </a:lnTo>
                      <a:lnTo>
                        <a:pt x="132" y="120"/>
                      </a:lnTo>
                      <a:lnTo>
                        <a:pt x="136" y="115"/>
                      </a:lnTo>
                      <a:lnTo>
                        <a:pt x="139" y="108"/>
                      </a:lnTo>
                      <a:lnTo>
                        <a:pt x="142" y="102"/>
                      </a:lnTo>
                      <a:lnTo>
                        <a:pt x="146" y="96"/>
                      </a:lnTo>
                      <a:lnTo>
                        <a:pt x="147" y="89"/>
                      </a:lnTo>
                      <a:lnTo>
                        <a:pt x="148" y="82"/>
                      </a:lnTo>
                      <a:lnTo>
                        <a:pt x="149" y="74"/>
                      </a:lnTo>
                      <a:lnTo>
                        <a:pt x="148" y="67"/>
                      </a:lnTo>
                      <a:lnTo>
                        <a:pt x="147" y="59"/>
                      </a:lnTo>
                      <a:lnTo>
                        <a:pt x="146" y="52"/>
                      </a:lnTo>
                      <a:lnTo>
                        <a:pt x="142" y="45"/>
                      </a:lnTo>
                      <a:lnTo>
                        <a:pt x="139" y="39"/>
                      </a:lnTo>
                      <a:lnTo>
                        <a:pt x="136" y="33"/>
                      </a:lnTo>
                      <a:lnTo>
                        <a:pt x="132" y="27"/>
                      </a:lnTo>
                      <a:lnTo>
                        <a:pt x="127" y="22"/>
                      </a:lnTo>
                      <a:lnTo>
                        <a:pt x="122" y="17"/>
                      </a:lnTo>
                      <a:lnTo>
                        <a:pt x="116" y="13"/>
                      </a:lnTo>
                      <a:lnTo>
                        <a:pt x="110" y="10"/>
                      </a:lnTo>
                      <a:lnTo>
                        <a:pt x="103" y="7"/>
                      </a:lnTo>
                      <a:lnTo>
                        <a:pt x="97" y="3"/>
                      </a:lnTo>
                      <a:lnTo>
                        <a:pt x="89" y="2"/>
                      </a:lnTo>
                      <a:lnTo>
                        <a:pt x="81" y="1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60" y="2"/>
                      </a:lnTo>
                      <a:lnTo>
                        <a:pt x="52" y="3"/>
                      </a:lnTo>
                      <a:lnTo>
                        <a:pt x="46" y="7"/>
                      </a:lnTo>
                      <a:lnTo>
                        <a:pt x="39" y="10"/>
                      </a:lnTo>
                      <a:lnTo>
                        <a:pt x="32" y="13"/>
                      </a:lnTo>
                      <a:lnTo>
                        <a:pt x="27" y="17"/>
                      </a:lnTo>
                      <a:lnTo>
                        <a:pt x="22" y="22"/>
                      </a:lnTo>
                      <a:lnTo>
                        <a:pt x="17" y="27"/>
                      </a:lnTo>
                      <a:lnTo>
                        <a:pt x="13" y="33"/>
                      </a:lnTo>
                      <a:lnTo>
                        <a:pt x="9" y="39"/>
                      </a:lnTo>
                      <a:lnTo>
                        <a:pt x="5" y="45"/>
                      </a:lnTo>
                      <a:lnTo>
                        <a:pt x="3" y="52"/>
                      </a:lnTo>
                      <a:lnTo>
                        <a:pt x="1" y="59"/>
                      </a:lnTo>
                      <a:lnTo>
                        <a:pt x="0" y="67"/>
                      </a:lnTo>
                      <a:lnTo>
                        <a:pt x="0" y="74"/>
                      </a:lnTo>
                      <a:lnTo>
                        <a:pt x="0" y="82"/>
                      </a:lnTo>
                      <a:lnTo>
                        <a:pt x="1" y="89"/>
                      </a:lnTo>
                      <a:lnTo>
                        <a:pt x="3" y="96"/>
                      </a:lnTo>
                      <a:lnTo>
                        <a:pt x="5" y="102"/>
                      </a:lnTo>
                      <a:lnTo>
                        <a:pt x="9" y="108"/>
                      </a:lnTo>
                      <a:lnTo>
                        <a:pt x="13" y="115"/>
                      </a:lnTo>
                      <a:lnTo>
                        <a:pt x="17" y="120"/>
                      </a:lnTo>
                      <a:lnTo>
                        <a:pt x="22" y="126"/>
                      </a:lnTo>
                      <a:lnTo>
                        <a:pt x="27" y="131"/>
                      </a:lnTo>
                      <a:lnTo>
                        <a:pt x="32" y="134"/>
                      </a:lnTo>
                      <a:lnTo>
                        <a:pt x="39" y="138"/>
                      </a:lnTo>
                      <a:lnTo>
                        <a:pt x="46" y="142"/>
                      </a:lnTo>
                      <a:lnTo>
                        <a:pt x="52" y="144"/>
                      </a:lnTo>
                      <a:lnTo>
                        <a:pt x="60" y="146"/>
                      </a:lnTo>
                      <a:lnTo>
                        <a:pt x="66" y="147"/>
                      </a:lnTo>
                      <a:lnTo>
                        <a:pt x="74" y="147"/>
                      </a:lnTo>
                      <a:close/>
                    </a:path>
                  </a:pathLst>
                </a:custGeom>
                <a:solidFill>
                  <a:srgbClr val="E31E2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cs typeface="MS PGothic"/>
                  </a:endParaRPr>
                </a:p>
              </p:txBody>
            </p:sp>
            <p:sp>
              <p:nvSpPr>
                <p:cNvPr id="3302492" name="Freeform 125"/>
                <p:cNvSpPr>
                  <a:spLocks/>
                </p:cNvSpPr>
                <p:nvPr/>
              </p:nvSpPr>
              <p:spPr bwMode="auto">
                <a:xfrm>
                  <a:off x="5076" y="2434"/>
                  <a:ext cx="25" cy="16"/>
                </a:xfrm>
                <a:custGeom>
                  <a:avLst/>
                  <a:gdLst>
                    <a:gd name="T0" fmla="*/ 0 w 149"/>
                    <a:gd name="T1" fmla="*/ 0 h 147"/>
                    <a:gd name="T2" fmla="*/ 0 w 149"/>
                    <a:gd name="T3" fmla="*/ 0 h 147"/>
                    <a:gd name="T4" fmla="*/ 0 w 149"/>
                    <a:gd name="T5" fmla="*/ 0 h 147"/>
                    <a:gd name="T6" fmla="*/ 0 w 149"/>
                    <a:gd name="T7" fmla="*/ 0 h 147"/>
                    <a:gd name="T8" fmla="*/ 0 w 149"/>
                    <a:gd name="T9" fmla="*/ 0 h 147"/>
                    <a:gd name="T10" fmla="*/ 0 w 149"/>
                    <a:gd name="T11" fmla="*/ 0 h 147"/>
                    <a:gd name="T12" fmla="*/ 0 w 149"/>
                    <a:gd name="T13" fmla="*/ 0 h 147"/>
                    <a:gd name="T14" fmla="*/ 0 w 149"/>
                    <a:gd name="T15" fmla="*/ 0 h 147"/>
                    <a:gd name="T16" fmla="*/ 0 w 149"/>
                    <a:gd name="T17" fmla="*/ 0 h 147"/>
                    <a:gd name="T18" fmla="*/ 0 w 149"/>
                    <a:gd name="T19" fmla="*/ 0 h 147"/>
                    <a:gd name="T20" fmla="*/ 0 w 149"/>
                    <a:gd name="T21" fmla="*/ 0 h 147"/>
                    <a:gd name="T22" fmla="*/ 0 w 149"/>
                    <a:gd name="T23" fmla="*/ 0 h 147"/>
                    <a:gd name="T24" fmla="*/ 0 w 149"/>
                    <a:gd name="T25" fmla="*/ 0 h 147"/>
                    <a:gd name="T26" fmla="*/ 0 w 149"/>
                    <a:gd name="T27" fmla="*/ 0 h 147"/>
                    <a:gd name="T28" fmla="*/ 0 w 149"/>
                    <a:gd name="T29" fmla="*/ 0 h 147"/>
                    <a:gd name="T30" fmla="*/ 0 w 149"/>
                    <a:gd name="T31" fmla="*/ 0 h 147"/>
                    <a:gd name="T32" fmla="*/ 0 w 149"/>
                    <a:gd name="T33" fmla="*/ 0 h 147"/>
                    <a:gd name="T34" fmla="*/ 0 w 149"/>
                    <a:gd name="T35" fmla="*/ 0 h 147"/>
                    <a:gd name="T36" fmla="*/ 0 w 149"/>
                    <a:gd name="T37" fmla="*/ 0 h 147"/>
                    <a:gd name="T38" fmla="*/ 0 w 149"/>
                    <a:gd name="T39" fmla="*/ 0 h 147"/>
                    <a:gd name="T40" fmla="*/ 0 w 149"/>
                    <a:gd name="T41" fmla="*/ 0 h 147"/>
                    <a:gd name="T42" fmla="*/ 0 w 149"/>
                    <a:gd name="T43" fmla="*/ 0 h 147"/>
                    <a:gd name="T44" fmla="*/ 0 w 149"/>
                    <a:gd name="T45" fmla="*/ 0 h 147"/>
                    <a:gd name="T46" fmla="*/ 0 w 149"/>
                    <a:gd name="T47" fmla="*/ 0 h 147"/>
                    <a:gd name="T48" fmla="*/ 0 w 149"/>
                    <a:gd name="T49" fmla="*/ 0 h 147"/>
                    <a:gd name="T50" fmla="*/ 0 w 149"/>
                    <a:gd name="T51" fmla="*/ 0 h 147"/>
                    <a:gd name="T52" fmla="*/ 0 w 149"/>
                    <a:gd name="T53" fmla="*/ 0 h 147"/>
                    <a:gd name="T54" fmla="*/ 0 w 149"/>
                    <a:gd name="T55" fmla="*/ 0 h 147"/>
                    <a:gd name="T56" fmla="*/ 0 w 149"/>
                    <a:gd name="T57" fmla="*/ 0 h 147"/>
                    <a:gd name="T58" fmla="*/ 0 w 149"/>
                    <a:gd name="T59" fmla="*/ 0 h 147"/>
                    <a:gd name="T60" fmla="*/ 0 w 149"/>
                    <a:gd name="T61" fmla="*/ 0 h 147"/>
                    <a:gd name="T62" fmla="*/ 0 w 149"/>
                    <a:gd name="T63" fmla="*/ 0 h 1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49"/>
                    <a:gd name="T97" fmla="*/ 0 h 147"/>
                    <a:gd name="T98" fmla="*/ 149 w 149"/>
                    <a:gd name="T99" fmla="*/ 147 h 14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49" h="147">
                      <a:moveTo>
                        <a:pt x="74" y="147"/>
                      </a:moveTo>
                      <a:lnTo>
                        <a:pt x="81" y="147"/>
                      </a:lnTo>
                      <a:lnTo>
                        <a:pt x="89" y="146"/>
                      </a:lnTo>
                      <a:lnTo>
                        <a:pt x="97" y="144"/>
                      </a:lnTo>
                      <a:lnTo>
                        <a:pt x="103" y="142"/>
                      </a:lnTo>
                      <a:lnTo>
                        <a:pt x="110" y="138"/>
                      </a:lnTo>
                      <a:lnTo>
                        <a:pt x="116" y="134"/>
                      </a:lnTo>
                      <a:lnTo>
                        <a:pt x="122" y="131"/>
                      </a:lnTo>
                      <a:lnTo>
                        <a:pt x="127" y="126"/>
                      </a:lnTo>
                      <a:lnTo>
                        <a:pt x="132" y="120"/>
                      </a:lnTo>
                      <a:lnTo>
                        <a:pt x="136" y="115"/>
                      </a:lnTo>
                      <a:lnTo>
                        <a:pt x="139" y="108"/>
                      </a:lnTo>
                      <a:lnTo>
                        <a:pt x="142" y="102"/>
                      </a:lnTo>
                      <a:lnTo>
                        <a:pt x="146" y="96"/>
                      </a:lnTo>
                      <a:lnTo>
                        <a:pt x="147" y="89"/>
                      </a:lnTo>
                      <a:lnTo>
                        <a:pt x="148" y="82"/>
                      </a:lnTo>
                      <a:lnTo>
                        <a:pt x="149" y="74"/>
                      </a:lnTo>
                      <a:lnTo>
                        <a:pt x="148" y="67"/>
                      </a:lnTo>
                      <a:lnTo>
                        <a:pt x="147" y="59"/>
                      </a:lnTo>
                      <a:lnTo>
                        <a:pt x="146" y="52"/>
                      </a:lnTo>
                      <a:lnTo>
                        <a:pt x="142" y="45"/>
                      </a:lnTo>
                      <a:lnTo>
                        <a:pt x="139" y="39"/>
                      </a:lnTo>
                      <a:lnTo>
                        <a:pt x="136" y="33"/>
                      </a:lnTo>
                      <a:lnTo>
                        <a:pt x="132" y="27"/>
                      </a:lnTo>
                      <a:lnTo>
                        <a:pt x="127" y="22"/>
                      </a:lnTo>
                      <a:lnTo>
                        <a:pt x="122" y="17"/>
                      </a:lnTo>
                      <a:lnTo>
                        <a:pt x="116" y="13"/>
                      </a:lnTo>
                      <a:lnTo>
                        <a:pt x="110" y="10"/>
                      </a:lnTo>
                      <a:lnTo>
                        <a:pt x="103" y="7"/>
                      </a:lnTo>
                      <a:lnTo>
                        <a:pt x="97" y="3"/>
                      </a:lnTo>
                      <a:lnTo>
                        <a:pt x="89" y="2"/>
                      </a:lnTo>
                      <a:lnTo>
                        <a:pt x="81" y="1"/>
                      </a:lnTo>
                      <a:lnTo>
                        <a:pt x="74" y="0"/>
                      </a:lnTo>
                      <a:lnTo>
                        <a:pt x="66" y="1"/>
                      </a:lnTo>
                      <a:lnTo>
                        <a:pt x="60" y="2"/>
                      </a:lnTo>
                      <a:lnTo>
                        <a:pt x="52" y="3"/>
                      </a:lnTo>
                      <a:lnTo>
                        <a:pt x="46" y="7"/>
                      </a:lnTo>
                      <a:lnTo>
                        <a:pt x="39" y="10"/>
                      </a:lnTo>
                      <a:lnTo>
                        <a:pt x="32" y="13"/>
                      </a:lnTo>
                      <a:lnTo>
                        <a:pt x="27" y="17"/>
                      </a:lnTo>
                      <a:lnTo>
                        <a:pt x="22" y="22"/>
                      </a:lnTo>
                      <a:lnTo>
                        <a:pt x="17" y="27"/>
                      </a:lnTo>
                      <a:lnTo>
                        <a:pt x="13" y="33"/>
                      </a:lnTo>
                      <a:lnTo>
                        <a:pt x="9" y="39"/>
                      </a:lnTo>
                      <a:lnTo>
                        <a:pt x="5" y="45"/>
                      </a:lnTo>
                      <a:lnTo>
                        <a:pt x="3" y="52"/>
                      </a:lnTo>
                      <a:lnTo>
                        <a:pt x="1" y="59"/>
                      </a:lnTo>
                      <a:lnTo>
                        <a:pt x="0" y="67"/>
                      </a:lnTo>
                      <a:lnTo>
                        <a:pt x="0" y="74"/>
                      </a:lnTo>
                      <a:lnTo>
                        <a:pt x="0" y="82"/>
                      </a:lnTo>
                      <a:lnTo>
                        <a:pt x="1" y="89"/>
                      </a:lnTo>
                      <a:lnTo>
                        <a:pt x="3" y="96"/>
                      </a:lnTo>
                      <a:lnTo>
                        <a:pt x="5" y="102"/>
                      </a:lnTo>
                      <a:lnTo>
                        <a:pt x="9" y="108"/>
                      </a:lnTo>
                      <a:lnTo>
                        <a:pt x="13" y="115"/>
                      </a:lnTo>
                      <a:lnTo>
                        <a:pt x="17" y="120"/>
                      </a:lnTo>
                      <a:lnTo>
                        <a:pt x="22" y="126"/>
                      </a:lnTo>
                      <a:lnTo>
                        <a:pt x="27" y="131"/>
                      </a:lnTo>
                      <a:lnTo>
                        <a:pt x="32" y="134"/>
                      </a:lnTo>
                      <a:lnTo>
                        <a:pt x="39" y="138"/>
                      </a:lnTo>
                      <a:lnTo>
                        <a:pt x="46" y="142"/>
                      </a:lnTo>
                      <a:lnTo>
                        <a:pt x="52" y="144"/>
                      </a:lnTo>
                      <a:lnTo>
                        <a:pt x="60" y="146"/>
                      </a:lnTo>
                      <a:lnTo>
                        <a:pt x="66" y="147"/>
                      </a:lnTo>
                      <a:lnTo>
                        <a:pt x="74" y="147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2A2A2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solidFill>
                      <a:prstClr val="black"/>
                    </a:solidFill>
                    <a:cs typeface="MS PGothic"/>
                  </a:endParaRPr>
                </a:p>
              </p:txBody>
            </p:sp>
          </p:grpSp>
        </p:grpSp>
        <p:pic>
          <p:nvPicPr>
            <p:cNvPr id="3302470" name="Group 41"/>
            <p:cNvPicPr>
              <a:picLocks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49744" y="2282091"/>
              <a:ext cx="1522733" cy="69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59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0818504"/>
                </p:ext>
              </p:extLst>
            </p:nvPr>
          </p:nvGraphicFramePr>
          <p:xfrm>
            <a:off x="6444208" y="2446630"/>
            <a:ext cx="1152128" cy="901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0" name="KGPlot" r:id="rId11" imgW="3528060" imgH="4684776" progId="">
                    <p:embed/>
                  </p:oleObj>
                </mc:Choice>
                <mc:Fallback>
                  <p:oleObj name="KGPlot" r:id="rId11" imgW="3528060" imgH="4684776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4208" y="2446630"/>
                          <a:ext cx="1152128" cy="90184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02471" name="TextBox 20"/>
            <p:cNvSpPr txBox="1">
              <a:spLocks noChangeArrowheads="1"/>
            </p:cNvSpPr>
            <p:nvPr/>
          </p:nvSpPr>
          <p:spPr bwMode="auto">
            <a:xfrm>
              <a:off x="6444208" y="2213546"/>
              <a:ext cx="1549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Clr>
                  <a:prstClr val="white"/>
                </a:buClr>
                <a:buFont typeface="Arial" charset="0"/>
                <a:buNone/>
              </a:pPr>
              <a:r>
                <a:rPr lang="en-US" altLang="en-US" sz="1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Raman </a:t>
              </a:r>
              <a:r>
                <a:rPr lang="en-US" alt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signal</a:t>
              </a:r>
              <a:endParaRPr lang="en-US" altLang="en-US" sz="1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1458" y="2466890"/>
              <a:ext cx="1576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energy</a:t>
              </a:r>
            </a:p>
            <a:p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Au, </a:t>
              </a:r>
              <a:r>
                <a:rPr lang="en-US" sz="1600" b="1" dirty="0" err="1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Pb</a:t>
              </a:r>
              <a:r>
                <a:rPr lang="en-US" sz="16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U ions</a:t>
              </a:r>
              <a:endPara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Group 41"/>
            <p:cNvPicPr>
              <a:picLocks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869631" y="2853693"/>
              <a:ext cx="1790600" cy="864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20"/>
            <p:cNvSpPr txBox="1">
              <a:spLocks noChangeArrowheads="1"/>
            </p:cNvSpPr>
            <p:nvPr/>
          </p:nvSpPr>
          <p:spPr bwMode="auto">
            <a:xfrm>
              <a:off x="6572478" y="3487670"/>
              <a:ext cx="15491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buClr>
                  <a:prstClr val="white"/>
                </a:buClr>
                <a:buFont typeface="Arial" charset="0"/>
                <a:buNone/>
              </a:pPr>
              <a:r>
                <a:rPr lang="en-US" altLang="en-US" sz="1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x-ray diffraction</a:t>
              </a:r>
              <a:endParaRPr lang="en-US" altLang="en-US" sz="1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50706" y="3611265"/>
              <a:ext cx="1734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diamond anvil cell</a:t>
              </a:r>
            </a:p>
            <a:p>
              <a:pPr algn="ctr"/>
              <a:r>
                <a:rPr lang="en-US" sz="1400" b="1" dirty="0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10-1000 </a:t>
              </a:r>
              <a:r>
                <a:rPr lang="en-US" sz="1400" b="1" dirty="0" err="1" smtClean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kbar</a:t>
              </a:r>
              <a:endParaRPr lang="en-US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250706" y="2430167"/>
              <a:ext cx="6189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229090" y="2132856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2 mm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itel 1"/>
          <p:cNvSpPr txBox="1">
            <a:spLocks/>
          </p:cNvSpPr>
          <p:nvPr/>
        </p:nvSpPr>
        <p:spPr>
          <a:xfrm>
            <a:off x="0" y="188640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High-pressure experiments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6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-2014-I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gsi-folienmaster-2014-II</Template>
  <TotalTime>0</TotalTime>
  <Words>976</Words>
  <Application>Microsoft Macintosh PowerPoint</Application>
  <PresentationFormat>Bildschirmpräsentation (4:3)</PresentationFormat>
  <Paragraphs>194</Paragraphs>
  <Slides>19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1" baseType="lpstr">
      <vt:lpstr>gsi-folienmaster-2014-II</vt:lpstr>
      <vt:lpstr>KGPlot</vt:lpstr>
      <vt:lpstr>Status APPA – Cave  and BIOMAT  Daniel Severin, GSI</vt:lpstr>
      <vt:lpstr>APPA Cave</vt:lpstr>
      <vt:lpstr>APPA facility</vt:lpstr>
      <vt:lpstr>APPA Experimental Hall</vt:lpstr>
      <vt:lpstr>PowerPoint-Präsentation</vt:lpstr>
      <vt:lpstr>Cave and beam dumps</vt:lpstr>
      <vt:lpstr>Biophysics</vt:lpstr>
      <vt:lpstr>BIOMAT: a unique user facility</vt:lpstr>
      <vt:lpstr>PowerPoint-Präsentation</vt:lpstr>
      <vt:lpstr>PowerPoint-Präsentation</vt:lpstr>
      <vt:lpstr>PowerPoint-Präsentation</vt:lpstr>
      <vt:lpstr>Irradiation Effects in Solids</vt:lpstr>
      <vt:lpstr>PowerPoint-Präsentation</vt:lpstr>
      <vt:lpstr>PowerPoint-Präsentation</vt:lpstr>
      <vt:lpstr>Summary</vt:lpstr>
      <vt:lpstr>Thanks for your attention  and special thanks to Angela, Radek, Stephan and Abel  </vt:lpstr>
      <vt:lpstr>PowerPoint-Präsentation</vt:lpstr>
      <vt:lpstr>Next Steps</vt:lpstr>
      <vt:lpstr>Irradiation of material under extreme pressure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Biophysics Department @ GSI / FAIR</dc:title>
  <dc:creator>Kausch, Corinna</dc:creator>
  <cp:lastModifiedBy>Daniel Severin</cp:lastModifiedBy>
  <cp:revision>192</cp:revision>
  <cp:lastPrinted>2016-09-15T11:51:24Z</cp:lastPrinted>
  <dcterms:created xsi:type="dcterms:W3CDTF">2016-05-11T09:48:19Z</dcterms:created>
  <dcterms:modified xsi:type="dcterms:W3CDTF">2016-09-17T09:54:37Z</dcterms:modified>
</cp:coreProperties>
</file>