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7"/>
  </p:handoutMasterIdLst>
  <p:sldIdLst>
    <p:sldId id="257" r:id="rId2"/>
    <p:sldId id="282" r:id="rId3"/>
    <p:sldId id="260" r:id="rId4"/>
    <p:sldId id="264" r:id="rId5"/>
    <p:sldId id="287" r:id="rId6"/>
    <p:sldId id="288" r:id="rId7"/>
    <p:sldId id="276" r:id="rId8"/>
    <p:sldId id="290" r:id="rId9"/>
    <p:sldId id="291" r:id="rId10"/>
    <p:sldId id="263" r:id="rId11"/>
    <p:sldId id="292" r:id="rId12"/>
    <p:sldId id="293" r:id="rId13"/>
    <p:sldId id="305" r:id="rId14"/>
    <p:sldId id="280" r:id="rId15"/>
    <p:sldId id="304" r:id="rId16"/>
    <p:sldId id="281" r:id="rId17"/>
    <p:sldId id="294" r:id="rId18"/>
    <p:sldId id="265" r:id="rId19"/>
    <p:sldId id="295" r:id="rId20"/>
    <p:sldId id="275" r:id="rId21"/>
    <p:sldId id="274" r:id="rId22"/>
    <p:sldId id="267" r:id="rId23"/>
    <p:sldId id="297" r:id="rId24"/>
    <p:sldId id="266" r:id="rId25"/>
    <p:sldId id="298" r:id="rId26"/>
    <p:sldId id="271" r:id="rId27"/>
    <p:sldId id="270" r:id="rId28"/>
    <p:sldId id="299" r:id="rId29"/>
    <p:sldId id="315" r:id="rId30"/>
    <p:sldId id="314" r:id="rId31"/>
    <p:sldId id="319" r:id="rId32"/>
    <p:sldId id="308" r:id="rId33"/>
    <p:sldId id="258" r:id="rId34"/>
    <p:sldId id="283" r:id="rId35"/>
    <p:sldId id="300" r:id="rId36"/>
    <p:sldId id="284" r:id="rId37"/>
    <p:sldId id="301" r:id="rId38"/>
    <p:sldId id="302" r:id="rId39"/>
    <p:sldId id="303" r:id="rId40"/>
    <p:sldId id="310" r:id="rId41"/>
    <p:sldId id="311" r:id="rId42"/>
    <p:sldId id="312" r:id="rId43"/>
    <p:sldId id="313" r:id="rId44"/>
    <p:sldId id="320" r:id="rId45"/>
    <p:sldId id="321" r:id="rId46"/>
  </p:sldIdLst>
  <p:sldSz cx="9906000" cy="6858000" type="A4"/>
  <p:notesSz cx="9144000" cy="6858000"/>
  <p:defaultTextStyle>
    <a:defPPr>
      <a:defRPr lang="pt-BR"/>
    </a:defPPr>
    <a:lvl1pPr marL="0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1pPr>
    <a:lvl2pPr marL="478932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2pPr>
    <a:lvl3pPr marL="957864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3pPr>
    <a:lvl4pPr marL="1436796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4pPr>
    <a:lvl5pPr marL="1915727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5pPr>
    <a:lvl6pPr marL="2394659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6pPr>
    <a:lvl7pPr marL="2873591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7pPr>
    <a:lvl8pPr marL="3352523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8pPr>
    <a:lvl9pPr marL="3831455" algn="l" defTabSz="957864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93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0AB"/>
    <a:srgbClr val="0000FF"/>
    <a:srgbClr val="000000"/>
    <a:srgbClr val="0F050B"/>
    <a:srgbClr val="C9E5E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26" autoAdjust="0"/>
    <p:restoredTop sz="94660"/>
  </p:normalViewPr>
  <p:slideViewPr>
    <p:cSldViewPr>
      <p:cViewPr varScale="1">
        <p:scale>
          <a:sx n="74" d="100"/>
          <a:sy n="74" d="100"/>
        </p:scale>
        <p:origin x="-1524" y="-372"/>
      </p:cViewPr>
      <p:guideLst>
        <p:guide orient="horz" pos="3193"/>
        <p:guide pos="61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160"/>
        <p:guide pos="288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D7BD9-E5A5-4D96-8C16-3BBC4B359424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118B-9100-45E7-BCE2-FDD94D6AE0C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32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  <a:prstGeom prst="rect">
            <a:avLst/>
          </a:prstGeom>
        </p:spPr>
        <p:txBody>
          <a:bodyPr lIns="96012" tIns="48006" rIns="96012" bIns="48006" anchor="b"/>
          <a:lstStyle>
            <a:lvl1pPr algn="l">
              <a:defRPr/>
            </a:lvl1pPr>
            <a:extLst/>
          </a:lstStyle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  <a:prstGeom prst="rect">
            <a:avLst/>
          </a:prstGeom>
        </p:spPr>
        <p:txBody>
          <a:bodyPr lIns="96012" tIns="0" rIns="96012" bIns="48006"/>
          <a:lstStyle>
            <a:lvl1pPr marL="20570" indent="0" algn="l">
              <a:buNone/>
              <a:defRPr sz="1952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835" indent="0" algn="ctr">
              <a:buNone/>
            </a:lvl2pPr>
            <a:lvl3pPr marL="685670" indent="0" algn="ctr">
              <a:buNone/>
            </a:lvl3pPr>
            <a:lvl4pPr marL="1028505" indent="0" algn="ctr">
              <a:buNone/>
            </a:lvl4pPr>
            <a:lvl5pPr marL="1371339" indent="0" algn="ctr">
              <a:buNone/>
            </a:lvl5pPr>
            <a:lvl6pPr marL="1714174" indent="0" algn="ctr">
              <a:buNone/>
            </a:lvl6pPr>
            <a:lvl7pPr marL="2057009" indent="0" algn="ctr">
              <a:buNone/>
            </a:lvl7pPr>
            <a:lvl8pPr marL="2399844" indent="0" algn="ctr">
              <a:buNone/>
            </a:lvl8pPr>
            <a:lvl9pPr marL="2742679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9" name="Elipse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lIns="96012" tIns="48006" rIns="96012" bIns="48006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 vert="eaVert" lIns="96012" tIns="48006" rIns="96012" bIns="48006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  <a:prstGeom prst="rect">
            <a:avLst/>
          </a:prstGeom>
        </p:spPr>
        <p:txBody>
          <a:bodyPr vert="eaVert" lIns="96012" tIns="48006" rIns="96012" bIns="48006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  <a:prstGeom prst="rect">
            <a:avLst/>
          </a:prstGeom>
        </p:spPr>
        <p:txBody>
          <a:bodyPr vert="eaVert" lIns="96012" tIns="48006" rIns="96012" bIns="48006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lIns="96012" tIns="48006" rIns="96012" bIns="48006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 lIns="96012" tIns="48006" rIns="96012" bIns="48006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  <a:prstGeom prst="rect">
            <a:avLst/>
          </a:prstGeom>
        </p:spPr>
        <p:txBody>
          <a:bodyPr lIns="96012" tIns="48006" rIns="96012" bIns="48006" anchor="t"/>
          <a:lstStyle>
            <a:lvl1pPr algn="l">
              <a:lnSpc>
                <a:spcPts val="3374"/>
              </a:lnSpc>
              <a:buNone/>
              <a:defRPr sz="2999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  <a:prstGeom prst="rect">
            <a:avLst/>
          </a:prstGeom>
        </p:spPr>
        <p:txBody>
          <a:bodyPr lIns="96012" tIns="48006" rIns="96012" bIns="48006" anchor="b"/>
          <a:lstStyle>
            <a:lvl1pPr marL="13713" indent="0">
              <a:lnSpc>
                <a:spcPts val="1725"/>
              </a:lnSpc>
              <a:spcBef>
                <a:spcPts val="0"/>
              </a:spcBef>
              <a:buNone/>
              <a:defRPr sz="1508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47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8" name="Elipse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9" name="Elipse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  <a:prstGeom prst="rect">
            <a:avLst/>
          </a:prstGeom>
        </p:spPr>
        <p:txBody>
          <a:bodyPr lIns="96012" tIns="48006" rIns="96012" bIns="48006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  <a:prstGeom prst="rect">
            <a:avLst/>
          </a:prstGeom>
        </p:spPr>
        <p:txBody>
          <a:bodyPr lIns="96012" tIns="48006" rIns="96012" bIns="48006"/>
          <a:lstStyle>
            <a:lvl1pPr>
              <a:defRPr sz="2095"/>
            </a:lvl1pPr>
            <a:lvl2pPr>
              <a:defRPr sz="1793"/>
            </a:lvl2pPr>
            <a:lvl3pPr>
              <a:defRPr sz="1508"/>
            </a:lvl3pPr>
            <a:lvl4pPr>
              <a:defRPr sz="1349"/>
            </a:lvl4pPr>
            <a:lvl5pPr>
              <a:defRPr sz="1349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  <a:prstGeom prst="rect">
            <a:avLst/>
          </a:prstGeom>
        </p:spPr>
        <p:txBody>
          <a:bodyPr lIns="96012" tIns="48006" rIns="96012" bIns="48006"/>
          <a:lstStyle>
            <a:lvl1pPr>
              <a:defRPr sz="2095"/>
            </a:lvl1pPr>
            <a:lvl2pPr>
              <a:defRPr sz="1793"/>
            </a:lvl2pPr>
            <a:lvl3pPr>
              <a:defRPr sz="1508"/>
            </a:lvl3pPr>
            <a:lvl4pPr>
              <a:defRPr sz="1349"/>
            </a:lvl4pPr>
            <a:lvl5pPr>
              <a:defRPr sz="1349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  <a:prstGeom prst="rect">
            <a:avLst/>
          </a:prstGeom>
        </p:spPr>
        <p:txBody>
          <a:bodyPr lIns="96012" tIns="48006" rIns="96012" bIns="48006" anchor="ctr"/>
          <a:lstStyle>
            <a:lvl1pPr algn="ctr">
              <a:defRPr sz="338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lIns="96012" tIns="48006" rIns="96012" bIns="48006" anchor="ctr"/>
          <a:lstStyle>
            <a:lvl1pPr marL="47997" indent="0" algn="l">
              <a:lnSpc>
                <a:spcPct val="100000"/>
              </a:lnSpc>
              <a:spcBef>
                <a:spcPts val="75"/>
              </a:spcBef>
              <a:buNone/>
              <a:defRPr sz="1428" b="0">
                <a:solidFill>
                  <a:schemeClr val="tx1"/>
                </a:solidFill>
              </a:defRPr>
            </a:lvl1pPr>
            <a:lvl2pPr>
              <a:buNone/>
              <a:defRPr sz="1508" b="1"/>
            </a:lvl2pPr>
            <a:lvl3pPr>
              <a:buNone/>
              <a:defRPr sz="1349" b="1"/>
            </a:lvl3pPr>
            <a:lvl4pPr>
              <a:buNone/>
              <a:defRPr sz="1206" b="1"/>
            </a:lvl4pPr>
            <a:lvl5pPr>
              <a:buNone/>
              <a:defRPr sz="1206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prstGeom prst="rect">
            <a:avLst/>
          </a:prstGeo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lIns="96012" tIns="48006" rIns="96012" bIns="48006" anchor="ctr"/>
          <a:lstStyle>
            <a:lvl1pPr marL="47997" indent="0" algn="l">
              <a:lnSpc>
                <a:spcPct val="100000"/>
              </a:lnSpc>
              <a:spcBef>
                <a:spcPts val="75"/>
              </a:spcBef>
              <a:buNone/>
              <a:defRPr sz="1428" b="0">
                <a:solidFill>
                  <a:schemeClr val="tx1"/>
                </a:solidFill>
              </a:defRPr>
            </a:lvl1pPr>
            <a:lvl2pPr>
              <a:buNone/>
              <a:defRPr sz="1508" b="1"/>
            </a:lvl2pPr>
            <a:lvl3pPr>
              <a:buNone/>
              <a:defRPr sz="1349" b="1"/>
            </a:lvl3pPr>
            <a:lvl4pPr>
              <a:buNone/>
              <a:defRPr sz="1206" b="1"/>
            </a:lvl4pPr>
            <a:lvl5pPr>
              <a:buNone/>
              <a:defRPr sz="1206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lIns="96012" tIns="48006" rIns="96012" bIns="48006"/>
          <a:lstStyle>
            <a:lvl1pPr marL="294838" indent="-205701">
              <a:lnSpc>
                <a:spcPct val="100000"/>
              </a:lnSpc>
              <a:spcBef>
                <a:spcPts val="525"/>
              </a:spcBef>
              <a:defRPr sz="1793"/>
            </a:lvl1pPr>
            <a:lvl2pPr>
              <a:lnSpc>
                <a:spcPct val="100000"/>
              </a:lnSpc>
              <a:spcBef>
                <a:spcPts val="525"/>
              </a:spcBef>
              <a:defRPr sz="1508"/>
            </a:lvl2pPr>
            <a:lvl3pPr>
              <a:lnSpc>
                <a:spcPct val="100000"/>
              </a:lnSpc>
              <a:spcBef>
                <a:spcPts val="525"/>
              </a:spcBef>
              <a:defRPr sz="1349"/>
            </a:lvl3pPr>
            <a:lvl4pPr>
              <a:lnSpc>
                <a:spcPct val="100000"/>
              </a:lnSpc>
              <a:spcBef>
                <a:spcPts val="525"/>
              </a:spcBef>
              <a:defRPr sz="1206"/>
            </a:lvl4pPr>
            <a:lvl5pPr>
              <a:lnSpc>
                <a:spcPct val="100000"/>
              </a:lnSpc>
              <a:spcBef>
                <a:spcPts val="525"/>
              </a:spcBef>
              <a:defRPr sz="1206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lIns="96012" tIns="48006" rIns="96012" bIns="48006"/>
          <a:lstStyle>
            <a:lvl1pPr marL="294838" indent="-205701">
              <a:lnSpc>
                <a:spcPct val="100000"/>
              </a:lnSpc>
              <a:spcBef>
                <a:spcPts val="525"/>
              </a:spcBef>
              <a:defRPr sz="1793"/>
            </a:lvl1pPr>
            <a:lvl2pPr>
              <a:lnSpc>
                <a:spcPct val="100000"/>
              </a:lnSpc>
              <a:spcBef>
                <a:spcPts val="525"/>
              </a:spcBef>
              <a:defRPr sz="1508"/>
            </a:lvl2pPr>
            <a:lvl3pPr>
              <a:lnSpc>
                <a:spcPct val="100000"/>
              </a:lnSpc>
              <a:spcBef>
                <a:spcPts val="525"/>
              </a:spcBef>
              <a:defRPr sz="1349"/>
            </a:lvl3pPr>
            <a:lvl4pPr>
              <a:lnSpc>
                <a:spcPct val="100000"/>
              </a:lnSpc>
              <a:spcBef>
                <a:spcPts val="525"/>
              </a:spcBef>
              <a:defRPr sz="1206"/>
            </a:lvl4pPr>
            <a:lvl5pPr>
              <a:lnSpc>
                <a:spcPct val="100000"/>
              </a:lnSpc>
              <a:spcBef>
                <a:spcPts val="525"/>
              </a:spcBef>
              <a:defRPr sz="1206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  <a:prstGeom prst="rect">
            <a:avLst/>
          </a:prstGeom>
        </p:spPr>
        <p:txBody>
          <a:bodyPr lIns="96012" tIns="48006" rIns="96012" bIns="48006"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prstGeom prst="rect">
            <a:avLst/>
          </a:prstGeom>
          <a:ln>
            <a:noFill/>
          </a:ln>
        </p:spPr>
        <p:txBody>
          <a:bodyPr lIns="96012" tIns="48006" rIns="96012" bIns="48006"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  <a:prstGeom prst="rect">
            <a:avLst/>
          </a:prstGeom>
        </p:spPr>
        <p:txBody>
          <a:bodyPr lIns="96012" tIns="48006" rIns="96012" bIns="48006"/>
          <a:lstStyle>
            <a:lvl1pPr marL="34283" indent="0">
              <a:lnSpc>
                <a:spcPct val="100000"/>
              </a:lnSpc>
              <a:spcBef>
                <a:spcPts val="0"/>
              </a:spcBef>
              <a:buNone/>
              <a:defRPr sz="1047"/>
            </a:lvl1pPr>
            <a:lvl2pPr>
              <a:buNone/>
              <a:defRPr sz="905"/>
            </a:lvl2pPr>
            <a:lvl3pPr>
              <a:buNone/>
              <a:defRPr sz="746"/>
            </a:lvl3pPr>
            <a:lvl4pPr>
              <a:buNone/>
              <a:defRPr sz="682"/>
            </a:lvl4pPr>
            <a:lvl5pPr>
              <a:buNone/>
              <a:defRPr sz="682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  <a:prstGeom prst="rect">
            <a:avLst/>
          </a:prstGeom>
        </p:spPr>
        <p:txBody>
          <a:bodyPr lIns="96012" tIns="48006" rIns="96012" bIns="48006"/>
          <a:lstStyle>
            <a:lvl1pPr>
              <a:defRPr sz="2396"/>
            </a:lvl1pPr>
            <a:lvl2pPr>
              <a:defRPr sz="2095"/>
            </a:lvl2pPr>
            <a:lvl3pPr>
              <a:defRPr sz="1793"/>
            </a:lvl3pPr>
            <a:lvl4pPr>
              <a:defRPr sz="1508"/>
            </a:lvl4pPr>
            <a:lvl5pPr>
              <a:defRPr sz="1508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  <a:prstGeom prst="rect">
            <a:avLst/>
          </a:prstGeom>
        </p:spPr>
        <p:txBody>
          <a:bodyPr lIns="96012" tIns="48006" rIns="96012" bIns="48006" anchor="b">
            <a:noAutofit/>
          </a:bodyPr>
          <a:lstStyle>
            <a:lvl1pPr algn="l">
              <a:buNone/>
              <a:defRPr sz="1587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A393DA33-EFCE-4BFE-9E60-E8E20B83A1AB}" type="datetimeFigureOut">
              <a:rPr lang="pt-BR" smtClean="0"/>
              <a:pPr/>
              <a:t>16/09/2016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lIns="96012" tIns="48006" rIns="96012" bIns="48006"/>
          <a:lstStyle/>
          <a:p>
            <a:fld id="{D469E745-E3A5-4EC6-A295-D2E3E25575D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68580" tIns="205740" rIns="68580" bIns="34290" rtlCol="0" anchor="t">
            <a:normAutofit/>
          </a:bodyPr>
          <a:lstStyle/>
          <a:p>
            <a:pPr marL="0" indent="-212558" algn="l" rtl="0" eaLnBrk="1" latinLnBrk="0" hangingPunct="1">
              <a:lnSpc>
                <a:spcPts val="2250"/>
              </a:lnSpc>
              <a:spcBef>
                <a:spcPts val="45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239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432054" tIns="1296162" rIns="96012" bIns="48006" anchor="t"/>
          <a:lstStyle>
            <a:lvl1pPr marL="0" indent="0" algn="l" eaLnBrk="1" latinLnBrk="0" hangingPunct="1">
              <a:buNone/>
              <a:defRPr sz="2396"/>
            </a:lvl1pPr>
            <a:extLst/>
          </a:lstStyle>
          <a:p>
            <a:pPr marL="0" algn="l" eaLnBrk="1" latinLnBrk="0" hangingPunct="1"/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429786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  <a:prstGeom prst="rect">
            <a:avLst/>
          </a:prstGeom>
        </p:spPr>
        <p:txBody>
          <a:bodyPr lIns="96012" tIns="48006" rIns="96012" bIns="48006"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47">
                <a:solidFill>
                  <a:srgbClr val="777777"/>
                </a:solidFill>
              </a:defRPr>
            </a:lvl1pPr>
            <a:lvl2pPr>
              <a:defRPr sz="905"/>
            </a:lvl2pPr>
            <a:lvl3pPr>
              <a:defRPr sz="746"/>
            </a:lvl3pPr>
            <a:lvl4pPr>
              <a:defRPr sz="682"/>
            </a:lvl4pPr>
            <a:lvl5pPr>
              <a:defRPr sz="682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grayscl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 userDrawn="1"/>
        </p:nvSpPr>
        <p:spPr>
          <a:xfrm>
            <a:off x="462468" y="4304596"/>
            <a:ext cx="5068617" cy="2529739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20" name="Rosca 19"/>
          <p:cNvSpPr/>
          <p:nvPr userDrawn="1"/>
        </p:nvSpPr>
        <p:spPr>
          <a:xfrm rot="18872111">
            <a:off x="4422414" y="329954"/>
            <a:ext cx="3182231" cy="9071667"/>
          </a:xfrm>
          <a:prstGeom prst="donut">
            <a:avLst>
              <a:gd name="adj" fmla="val 7761"/>
            </a:avLst>
          </a:prstGeom>
          <a:gradFill flip="none" rotWithShape="1">
            <a:gsLst>
              <a:gs pos="0">
                <a:schemeClr val="bg2">
                  <a:tint val="10000"/>
                  <a:shade val="99000"/>
                  <a:satMod val="355000"/>
                  <a:alpha val="13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350" cap="rnd" cmpd="sng" algn="ctr">
            <a:solidFill>
              <a:schemeClr val="bg2">
                <a:lumMod val="9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19" name="Elipse 18"/>
          <p:cNvSpPr/>
          <p:nvPr userDrawn="1"/>
        </p:nvSpPr>
        <p:spPr>
          <a:xfrm>
            <a:off x="3449978" y="1393831"/>
            <a:ext cx="5068617" cy="2529739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7" name="Pizza 6"/>
          <p:cNvSpPr/>
          <p:nvPr/>
        </p:nvSpPr>
        <p:spPr>
          <a:xfrm>
            <a:off x="-3093947" y="-1658924"/>
            <a:ext cx="6166905" cy="330181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8" name="Elipse 7"/>
          <p:cNvSpPr/>
          <p:nvPr/>
        </p:nvSpPr>
        <p:spPr>
          <a:xfrm>
            <a:off x="27713" y="115761"/>
            <a:ext cx="5186337" cy="2484972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  <p:sp>
        <p:nvSpPr>
          <p:cNvPr id="11" name="Rosca 10"/>
          <p:cNvSpPr/>
          <p:nvPr/>
        </p:nvSpPr>
        <p:spPr>
          <a:xfrm rot="2315675">
            <a:off x="1250402" y="-454022"/>
            <a:ext cx="7428319" cy="6561433"/>
          </a:xfrm>
          <a:prstGeom prst="donut">
            <a:avLst>
              <a:gd name="adj" fmla="val 7761"/>
            </a:avLst>
          </a:prstGeom>
          <a:gradFill flip="none" rotWithShape="1">
            <a:gsLst>
              <a:gs pos="0">
                <a:schemeClr val="bg2">
                  <a:tint val="10000"/>
                  <a:shade val="99000"/>
                  <a:satMod val="355000"/>
                  <a:alpha val="13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350" cap="rnd" cmpd="sng" algn="ctr">
            <a:solidFill>
              <a:schemeClr val="bg2">
                <a:lumMod val="9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 sz="29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37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268" indent="-212558" algn="l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80000"/>
        <a:buFont typeface="Wingdings 2"/>
        <a:buChar char=""/>
        <a:defRPr kumimoji="0"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indent="-178274" algn="l" rtl="0" eaLnBrk="1" latinLnBrk="0" hangingPunct="1">
        <a:lnSpc>
          <a:spcPct val="100000"/>
        </a:lnSpc>
        <a:spcBef>
          <a:spcPts val="412"/>
        </a:spcBef>
        <a:buClr>
          <a:schemeClr val="accent1"/>
        </a:buClr>
        <a:buFont typeface="Verdana"/>
        <a:buChar char="◦"/>
        <a:defRPr kumimoji="0"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665100" indent="-171417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793" kern="1200">
          <a:solidFill>
            <a:schemeClr val="tx1"/>
          </a:solidFill>
          <a:latin typeface="+mn-lt"/>
          <a:ea typeface="+mn-ea"/>
          <a:cs typeface="+mn-cs"/>
        </a:defRPr>
      </a:lvl3pPr>
      <a:lvl4pPr marL="822804" indent="-13027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973651" indent="-13713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131355" indent="-13713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1289059" indent="-1371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1439906" indent="-1371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1597610" indent="-1371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8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6907" y="1988840"/>
            <a:ext cx="7488832" cy="108012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Multiple Electron Removal from H</a:t>
            </a:r>
            <a:r>
              <a:rPr lang="pt-BR" baseline="-25000" dirty="0">
                <a:solidFill>
                  <a:srgbClr val="FF0000"/>
                </a:solidFill>
              </a:rPr>
              <a:t>2</a:t>
            </a:r>
            <a:r>
              <a:rPr lang="pt-BR" dirty="0">
                <a:solidFill>
                  <a:srgbClr val="FF0000"/>
                </a:solidFill>
              </a:rPr>
              <a:t>O 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by light ion </a:t>
            </a:r>
            <a:r>
              <a:rPr lang="pt-BR" dirty="0">
                <a:solidFill>
                  <a:srgbClr val="FF0000"/>
                </a:solidFill>
              </a:rPr>
              <a:t>impact</a:t>
            </a:r>
          </a:p>
        </p:txBody>
      </p:sp>
      <p:pic>
        <p:nvPicPr>
          <p:cNvPr id="3" name="Picture 19" descr="C:\Users\Hugo\Dropbox\EscolaFisExp\Poster\logoif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252" y="275256"/>
            <a:ext cx="2376264" cy="452953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733320" y="4221088"/>
            <a:ext cx="5040560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Wania Wolff</a:t>
            </a:r>
          </a:p>
          <a:p>
            <a:r>
              <a:rPr lang="pt-BR" dirty="0"/>
              <a:t>Instituto de Física</a:t>
            </a:r>
          </a:p>
          <a:p>
            <a:r>
              <a:rPr lang="pt-BR" dirty="0"/>
              <a:t>Universidade Federal do Rio de Janeiro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76" y="231457"/>
            <a:ext cx="856157" cy="993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009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" y="1940995"/>
            <a:ext cx="4359275" cy="3046510"/>
          </a:xfrm>
        </p:spPr>
      </p:pic>
      <p:sp>
        <p:nvSpPr>
          <p:cNvPr id="14" name="TextBox 13"/>
          <p:cNvSpPr txBox="1"/>
          <p:nvPr/>
        </p:nvSpPr>
        <p:spPr>
          <a:xfrm>
            <a:off x="376472" y="1268760"/>
            <a:ext cx="3672408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Atomic species </a:t>
            </a:r>
          </a:p>
          <a:p>
            <a:r>
              <a:rPr lang="en-GB" dirty="0" smtClean="0"/>
              <a:t>Proton and  bare lithium ion</a:t>
            </a:r>
            <a:endParaRPr lang="en-GB" dirty="0"/>
          </a:p>
        </p:txBody>
      </p:sp>
      <p:sp>
        <p:nvSpPr>
          <p:cNvPr id="16" name="Título 6"/>
          <p:cNvSpPr txBox="1">
            <a:spLocks noGrp="1"/>
          </p:cNvSpPr>
          <p:nvPr>
            <p:ph type="title"/>
          </p:nvPr>
        </p:nvSpPr>
        <p:spPr>
          <a:xfrm>
            <a:off x="2096928" y="224644"/>
            <a:ext cx="5789961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1" dirty="0">
                <a:solidFill>
                  <a:schemeClr val="tx1"/>
                </a:solidFill>
                <a:effectLst/>
              </a:rPr>
              <a:t>systematic investigation</a:t>
            </a:r>
            <a:br>
              <a:rPr lang="pt-BR" sz="2400" b="0" i="1" dirty="0">
                <a:solidFill>
                  <a:schemeClr val="tx1"/>
                </a:solidFill>
                <a:effectLst/>
              </a:rPr>
            </a:br>
            <a:r>
              <a:rPr lang="pt-BR" sz="2400" b="0" i="1" dirty="0">
                <a:solidFill>
                  <a:schemeClr val="tx1"/>
                </a:solidFill>
                <a:effectLst/>
              </a:rPr>
              <a:t>fragment-ion  energy </a:t>
            </a:r>
            <a:r>
              <a:rPr lang="pt-BR" sz="2400" b="0" i="1" dirty="0" smtClean="0">
                <a:solidFill>
                  <a:schemeClr val="tx1"/>
                </a:solidFill>
                <a:effectLst/>
              </a:rPr>
              <a:t>distributi</a:t>
            </a:r>
            <a:r>
              <a:rPr lang="pt-BR" sz="2400" b="0" dirty="0" smtClean="0">
                <a:solidFill>
                  <a:schemeClr val="tx1"/>
                </a:solidFill>
              </a:rPr>
              <a:t>ons</a:t>
            </a:r>
            <a:endParaRPr lang="pt-BR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939" y="5373216"/>
            <a:ext cx="5148572" cy="1213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FF0000"/>
                </a:solidFill>
              </a:rPr>
              <a:t>H</a:t>
            </a:r>
            <a:r>
              <a:rPr lang="en-GB" sz="1800" baseline="30000" dirty="0">
                <a:solidFill>
                  <a:srgbClr val="FF0000"/>
                </a:solidFill>
              </a:rPr>
              <a:t>+ </a:t>
            </a:r>
            <a:r>
              <a:rPr lang="en-GB" sz="1800" dirty="0">
                <a:solidFill>
                  <a:srgbClr val="FF0000"/>
                </a:solidFill>
              </a:rPr>
              <a:t>energy distributions</a:t>
            </a:r>
          </a:p>
          <a:p>
            <a:pPr algn="just"/>
            <a:r>
              <a:rPr 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hydrogen ions </a:t>
            </a:r>
            <a:r>
              <a:rPr lang="en-US" sz="1800" dirty="0">
                <a:cs typeface="Times New Roman" panose="02020603050405020304" pitchFamily="18" charset="0"/>
              </a:rPr>
              <a:t>acquire a broad range of 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energies from eV to tens of eV</a:t>
            </a:r>
            <a:r>
              <a:rPr lang="en-US" sz="1800" dirty="0">
                <a:cs typeface="Times New Roman" panose="02020603050405020304" pitchFamily="18" charset="0"/>
              </a:rPr>
              <a:t> with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abundances varying by orders of magnitude.</a:t>
            </a:r>
            <a:r>
              <a:rPr lang="en-GB" sz="1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83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91" y="988181"/>
            <a:ext cx="4124909" cy="288272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" y="1940995"/>
            <a:ext cx="4359275" cy="3046510"/>
          </a:xfrm>
        </p:spPr>
      </p:pic>
      <p:sp>
        <p:nvSpPr>
          <p:cNvPr id="12" name="TextBox 11"/>
          <p:cNvSpPr txBox="1"/>
          <p:nvPr/>
        </p:nvSpPr>
        <p:spPr>
          <a:xfrm>
            <a:off x="3912731" y="1459902"/>
            <a:ext cx="2158356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Incident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nergy </a:t>
            </a:r>
            <a:r>
              <a:rPr lang="en-GB" dirty="0" smtClean="0"/>
              <a:t>of </a:t>
            </a:r>
          </a:p>
          <a:p>
            <a:r>
              <a:rPr lang="en-GB" dirty="0" smtClean="0"/>
              <a:t>bare lithium projectiles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6472" y="1268760"/>
            <a:ext cx="3672408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Atomic species </a:t>
            </a:r>
          </a:p>
          <a:p>
            <a:r>
              <a:rPr lang="en-GB" dirty="0" smtClean="0"/>
              <a:t>Proton and  bare lithium ion</a:t>
            </a:r>
            <a:endParaRPr lang="en-GB" dirty="0"/>
          </a:p>
        </p:txBody>
      </p:sp>
      <p:sp>
        <p:nvSpPr>
          <p:cNvPr id="16" name="Título 6"/>
          <p:cNvSpPr txBox="1">
            <a:spLocks noGrp="1"/>
          </p:cNvSpPr>
          <p:nvPr>
            <p:ph type="title"/>
          </p:nvPr>
        </p:nvSpPr>
        <p:spPr>
          <a:xfrm>
            <a:off x="2096928" y="224644"/>
            <a:ext cx="5789961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1" dirty="0">
                <a:solidFill>
                  <a:schemeClr val="tx1"/>
                </a:solidFill>
                <a:effectLst/>
              </a:rPr>
              <a:t>systematic investigation</a:t>
            </a:r>
            <a:br>
              <a:rPr lang="pt-BR" sz="2400" b="0" i="1" dirty="0">
                <a:solidFill>
                  <a:schemeClr val="tx1"/>
                </a:solidFill>
                <a:effectLst/>
              </a:rPr>
            </a:br>
            <a:r>
              <a:rPr lang="pt-BR" sz="2400" b="0" i="1" dirty="0">
                <a:solidFill>
                  <a:schemeClr val="tx1"/>
                </a:solidFill>
                <a:effectLst/>
              </a:rPr>
              <a:t>fragment-ion  energy </a:t>
            </a:r>
            <a:r>
              <a:rPr lang="pt-BR" sz="2400" b="0" i="1" dirty="0" smtClean="0">
                <a:solidFill>
                  <a:schemeClr val="tx1"/>
                </a:solidFill>
                <a:effectLst/>
              </a:rPr>
              <a:t>distributi</a:t>
            </a:r>
            <a:r>
              <a:rPr lang="pt-BR" sz="2400" b="0" dirty="0" smtClean="0">
                <a:solidFill>
                  <a:schemeClr val="tx1"/>
                </a:solidFill>
              </a:rPr>
              <a:t>ons</a:t>
            </a:r>
            <a:endParaRPr lang="pt-BR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939" y="5373216"/>
            <a:ext cx="5148572" cy="1213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FF0000"/>
                </a:solidFill>
              </a:rPr>
              <a:t>H</a:t>
            </a:r>
            <a:r>
              <a:rPr lang="en-GB" sz="1800" baseline="30000" dirty="0">
                <a:solidFill>
                  <a:srgbClr val="FF0000"/>
                </a:solidFill>
              </a:rPr>
              <a:t>+ </a:t>
            </a:r>
            <a:r>
              <a:rPr lang="en-GB" sz="1800" dirty="0">
                <a:solidFill>
                  <a:srgbClr val="FF0000"/>
                </a:solidFill>
              </a:rPr>
              <a:t>energy distributions</a:t>
            </a:r>
          </a:p>
          <a:p>
            <a:pPr algn="just"/>
            <a:r>
              <a:rPr 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hydrogen ions </a:t>
            </a:r>
            <a:r>
              <a:rPr lang="en-US" sz="1800" dirty="0">
                <a:cs typeface="Times New Roman" panose="02020603050405020304" pitchFamily="18" charset="0"/>
              </a:rPr>
              <a:t>acquire a broad range of 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energies from eV to tens of eV</a:t>
            </a:r>
            <a:r>
              <a:rPr lang="en-US" sz="1800" dirty="0">
                <a:cs typeface="Times New Roman" panose="02020603050405020304" pitchFamily="18" charset="0"/>
              </a:rPr>
              <a:t> with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abundances varying by orders of magnitude.</a:t>
            </a:r>
            <a:r>
              <a:rPr lang="en-GB" sz="1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87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91" y="988181"/>
            <a:ext cx="4124909" cy="288272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" y="1940995"/>
            <a:ext cx="4359275" cy="30465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64" y="3645025"/>
            <a:ext cx="4221136" cy="2842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2731" y="1459902"/>
            <a:ext cx="2158356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Incident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nergy </a:t>
            </a:r>
            <a:r>
              <a:rPr lang="en-GB" dirty="0" smtClean="0"/>
              <a:t>of </a:t>
            </a:r>
          </a:p>
          <a:p>
            <a:r>
              <a:rPr lang="en-GB" dirty="0" smtClean="0"/>
              <a:t>bare lithium projectiles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917327" y="3933056"/>
            <a:ext cx="2016224" cy="125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Charge state </a:t>
            </a:r>
            <a:r>
              <a:rPr lang="en-GB" dirty="0" smtClean="0"/>
              <a:t>of </a:t>
            </a:r>
          </a:p>
          <a:p>
            <a:r>
              <a:rPr lang="en-GB" dirty="0" smtClean="0"/>
              <a:t>lithium projectiles</a:t>
            </a:r>
          </a:p>
          <a:p>
            <a:r>
              <a:rPr lang="en-GB" dirty="0"/>
              <a:t>f</a:t>
            </a:r>
            <a:r>
              <a:rPr lang="en-GB" dirty="0" smtClean="0"/>
              <a:t>rom neutral to bare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6472" y="1268760"/>
            <a:ext cx="3672408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Atomic species </a:t>
            </a:r>
          </a:p>
          <a:p>
            <a:r>
              <a:rPr lang="en-GB" dirty="0" smtClean="0"/>
              <a:t>Proton and  bare lithium ion</a:t>
            </a:r>
            <a:endParaRPr lang="en-GB" dirty="0"/>
          </a:p>
        </p:txBody>
      </p:sp>
      <p:sp>
        <p:nvSpPr>
          <p:cNvPr id="16" name="Título 6"/>
          <p:cNvSpPr txBox="1">
            <a:spLocks noGrp="1"/>
          </p:cNvSpPr>
          <p:nvPr>
            <p:ph type="title"/>
          </p:nvPr>
        </p:nvSpPr>
        <p:spPr>
          <a:xfrm>
            <a:off x="2096928" y="224644"/>
            <a:ext cx="5789961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1" dirty="0">
                <a:solidFill>
                  <a:schemeClr val="tx1"/>
                </a:solidFill>
                <a:effectLst/>
              </a:rPr>
              <a:t>systematic investigation</a:t>
            </a:r>
            <a:br>
              <a:rPr lang="pt-BR" sz="2400" b="0" i="1" dirty="0">
                <a:solidFill>
                  <a:schemeClr val="tx1"/>
                </a:solidFill>
                <a:effectLst/>
              </a:rPr>
            </a:br>
            <a:r>
              <a:rPr lang="pt-BR" sz="2400" b="0" i="1" dirty="0">
                <a:solidFill>
                  <a:schemeClr val="tx1"/>
                </a:solidFill>
                <a:effectLst/>
              </a:rPr>
              <a:t>fragment-ion  energy </a:t>
            </a:r>
            <a:r>
              <a:rPr lang="pt-BR" sz="2400" b="0" i="1" dirty="0" smtClean="0">
                <a:solidFill>
                  <a:schemeClr val="tx1"/>
                </a:solidFill>
                <a:effectLst/>
              </a:rPr>
              <a:t>distributi</a:t>
            </a:r>
            <a:r>
              <a:rPr lang="pt-BR" sz="2400" b="0" dirty="0" smtClean="0">
                <a:solidFill>
                  <a:schemeClr val="tx1"/>
                </a:solidFill>
              </a:rPr>
              <a:t>ons</a:t>
            </a:r>
            <a:endParaRPr lang="pt-BR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939" y="5373216"/>
            <a:ext cx="5148572" cy="1213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FF0000"/>
                </a:solidFill>
              </a:rPr>
              <a:t>H</a:t>
            </a:r>
            <a:r>
              <a:rPr lang="en-GB" sz="1800" baseline="30000" dirty="0">
                <a:solidFill>
                  <a:srgbClr val="FF0000"/>
                </a:solidFill>
              </a:rPr>
              <a:t>+ </a:t>
            </a:r>
            <a:r>
              <a:rPr lang="en-GB" sz="1800" dirty="0">
                <a:solidFill>
                  <a:srgbClr val="FF0000"/>
                </a:solidFill>
              </a:rPr>
              <a:t>energy distributions</a:t>
            </a:r>
          </a:p>
          <a:p>
            <a:pPr algn="just"/>
            <a:r>
              <a:rPr 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hydrogen ions </a:t>
            </a:r>
            <a:r>
              <a:rPr lang="en-US" sz="1800" dirty="0">
                <a:cs typeface="Times New Roman" panose="02020603050405020304" pitchFamily="18" charset="0"/>
              </a:rPr>
              <a:t>acquire a broad range of 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energies from eV to tens of eV</a:t>
            </a:r>
            <a:r>
              <a:rPr lang="en-US" sz="1800" dirty="0">
                <a:cs typeface="Times New Roman" panose="02020603050405020304" pitchFamily="18" charset="0"/>
              </a:rPr>
              <a:t> with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abundances varying by orders of magnitude.</a:t>
            </a:r>
            <a:r>
              <a:rPr lang="en-GB" sz="1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75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4508" y="188640"/>
            <a:ext cx="4680520" cy="1536782"/>
          </a:xfrm>
        </p:spPr>
        <p:txBody>
          <a:bodyPr/>
          <a:lstStyle/>
          <a:p>
            <a:pPr algn="ctr"/>
            <a:r>
              <a:rPr lang="pt-BR" sz="2400" dirty="0" smtClean="0"/>
              <a:t>Qualitative interpretation</a:t>
            </a:r>
          </a:p>
          <a:p>
            <a:r>
              <a:rPr lang="pt-BR" sz="2400" dirty="0" smtClean="0"/>
              <a:t>fragment-ion  energy distributions </a:t>
            </a:r>
          </a:p>
          <a:p>
            <a:endParaRPr lang="pt-BR" sz="2400" dirty="0"/>
          </a:p>
          <a:p>
            <a:endParaRPr lang="pt-BR" sz="2400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" y="2088734"/>
            <a:ext cx="4493717" cy="3140466"/>
          </a:xfrm>
        </p:spPr>
      </p:pic>
      <p:sp>
        <p:nvSpPr>
          <p:cNvPr id="12" name="TextBox 11"/>
          <p:cNvSpPr txBox="1"/>
          <p:nvPr/>
        </p:nvSpPr>
        <p:spPr>
          <a:xfrm>
            <a:off x="308484" y="1725422"/>
            <a:ext cx="545028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Incident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nergy of bare lithium projectiles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84" y="5229200"/>
            <a:ext cx="572463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nergetic H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r>
              <a:rPr lang="en-GB" dirty="0" smtClean="0">
                <a:solidFill>
                  <a:srgbClr val="FF0000"/>
                </a:solidFill>
              </a:rPr>
              <a:t> ions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53145" y="2885399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56656" y="279776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17241" y="3157736"/>
            <a:ext cx="919414" cy="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50266" y="2503115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813185" y="2554005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619540" y="2775452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9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758767" y="309065"/>
            <a:ext cx="3944888" cy="2925027"/>
            <a:chOff x="5961112" y="751827"/>
            <a:chExt cx="3944888" cy="292502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12" y="751827"/>
              <a:ext cx="3944888" cy="2925027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7509284" y="944724"/>
              <a:ext cx="18002" cy="201622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049344" y="944724"/>
              <a:ext cx="18002" cy="201622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093460" y="944724"/>
              <a:ext cx="18002" cy="2016224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4508" y="188640"/>
            <a:ext cx="4680520" cy="1536782"/>
          </a:xfrm>
        </p:spPr>
        <p:txBody>
          <a:bodyPr/>
          <a:lstStyle/>
          <a:p>
            <a:pPr algn="ctr"/>
            <a:r>
              <a:rPr lang="pt-BR" sz="2400" dirty="0" smtClean="0"/>
              <a:t>Qualitative interpretation</a:t>
            </a:r>
          </a:p>
          <a:p>
            <a:r>
              <a:rPr lang="pt-BR" sz="2400" dirty="0" smtClean="0"/>
              <a:t>fragment-ion  energy distributions </a:t>
            </a:r>
          </a:p>
          <a:p>
            <a:pPr algn="ctr"/>
            <a:r>
              <a:rPr lang="pt-BR" sz="2400" dirty="0" smtClean="0"/>
              <a:t>+ </a:t>
            </a:r>
          </a:p>
          <a:p>
            <a:r>
              <a:rPr lang="pt-BR" sz="2400" dirty="0" smtClean="0"/>
              <a:t>absolute partial cross section</a:t>
            </a:r>
            <a:endParaRPr lang="pt-B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" y="2088734"/>
            <a:ext cx="4493717" cy="3140466"/>
          </a:xfrm>
        </p:spPr>
      </p:pic>
      <p:sp>
        <p:nvSpPr>
          <p:cNvPr id="12" name="TextBox 11"/>
          <p:cNvSpPr txBox="1"/>
          <p:nvPr/>
        </p:nvSpPr>
        <p:spPr>
          <a:xfrm>
            <a:off x="308484" y="1725422"/>
            <a:ext cx="545028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Incident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nergy of bare lithium projectiles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84" y="5229200"/>
            <a:ext cx="572463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nergetic H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r>
              <a:rPr lang="en-GB" dirty="0" smtClean="0">
                <a:solidFill>
                  <a:srgbClr val="FF0000"/>
                </a:solidFill>
              </a:rPr>
              <a:t> ions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53145" y="2885399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56656" y="279776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17241" y="3157736"/>
            <a:ext cx="919414" cy="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50266" y="2503115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813185" y="2554005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619540" y="2775452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flipV="1">
            <a:off x="8290179" y="620688"/>
            <a:ext cx="32403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2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758767" y="309065"/>
            <a:ext cx="3944888" cy="2925027"/>
            <a:chOff x="5961112" y="751827"/>
            <a:chExt cx="3944888" cy="292502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12" y="751827"/>
              <a:ext cx="3944888" cy="2925027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7509284" y="944724"/>
              <a:ext cx="18002" cy="201622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049344" y="944724"/>
              <a:ext cx="18002" cy="201622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093460" y="944724"/>
              <a:ext cx="18002" cy="2016224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4508" y="188640"/>
            <a:ext cx="4680520" cy="1536782"/>
          </a:xfrm>
        </p:spPr>
        <p:txBody>
          <a:bodyPr/>
          <a:lstStyle/>
          <a:p>
            <a:pPr algn="ctr"/>
            <a:r>
              <a:rPr lang="pt-BR" sz="2400" dirty="0" smtClean="0"/>
              <a:t>Qualitative interpretation</a:t>
            </a:r>
          </a:p>
          <a:p>
            <a:r>
              <a:rPr lang="pt-BR" sz="2400" dirty="0" smtClean="0"/>
              <a:t>fragment-ion  energy distributions </a:t>
            </a:r>
          </a:p>
          <a:p>
            <a:pPr algn="ctr"/>
            <a:r>
              <a:rPr lang="pt-BR" sz="2400" dirty="0" smtClean="0"/>
              <a:t>+ </a:t>
            </a:r>
          </a:p>
          <a:p>
            <a:r>
              <a:rPr lang="pt-BR" sz="2400" dirty="0" smtClean="0"/>
              <a:t>absolute partial cross section</a:t>
            </a:r>
            <a:endParaRPr lang="pt-B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" y="2088734"/>
            <a:ext cx="4493717" cy="3140466"/>
          </a:xfrm>
        </p:spPr>
      </p:pic>
      <p:sp>
        <p:nvSpPr>
          <p:cNvPr id="12" name="TextBox 11"/>
          <p:cNvSpPr txBox="1"/>
          <p:nvPr/>
        </p:nvSpPr>
        <p:spPr>
          <a:xfrm>
            <a:off x="308484" y="1725422"/>
            <a:ext cx="545028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Incident 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nergy of bare lithium projectiles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56" y="3392996"/>
            <a:ext cx="3914487" cy="3357461"/>
          </a:xfrm>
        </p:spPr>
      </p:pic>
      <p:sp>
        <p:nvSpPr>
          <p:cNvPr id="5" name="TextBox 4"/>
          <p:cNvSpPr txBox="1"/>
          <p:nvPr/>
        </p:nvSpPr>
        <p:spPr>
          <a:xfrm>
            <a:off x="308484" y="5229200"/>
            <a:ext cx="5724636" cy="1213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0000"/>
                </a:solidFill>
              </a:rPr>
              <a:t>nergetic H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r>
              <a:rPr lang="en-GB" dirty="0" smtClean="0">
                <a:solidFill>
                  <a:srgbClr val="FF0000"/>
                </a:solidFill>
              </a:rPr>
              <a:t> ions </a:t>
            </a:r>
          </a:p>
          <a:p>
            <a:r>
              <a:rPr lang="en-GB" sz="1800" dirty="0" smtClean="0"/>
              <a:t>double electron removal channels of electron capture competes with  pure ionization. </a:t>
            </a:r>
          </a:p>
          <a:p>
            <a:r>
              <a:rPr lang="en-GB" sz="1800" dirty="0"/>
              <a:t>S</a:t>
            </a:r>
            <a:r>
              <a:rPr lang="en-GB" sz="1800" dirty="0" smtClean="0"/>
              <a:t>ame behaviour applies to triple electron removal channels</a:t>
            </a:r>
            <a:endParaRPr lang="en-GB" sz="1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453145" y="2885399"/>
            <a:ext cx="8640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56656" y="2797762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17241" y="3157736"/>
            <a:ext cx="919414" cy="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69402" y="3676854"/>
            <a:ext cx="18002" cy="23084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029244" y="3676854"/>
            <a:ext cx="18002" cy="23084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083288" y="3676854"/>
            <a:ext cx="9001" cy="230843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50266" y="2503115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2813185" y="2554005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619540" y="2775452"/>
            <a:ext cx="144016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 flipV="1">
            <a:off x="8290179" y="620688"/>
            <a:ext cx="32403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8553400" y="3825044"/>
            <a:ext cx="32403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4" y="260648"/>
            <a:ext cx="4361189" cy="337594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9482" y="260648"/>
            <a:ext cx="4752414" cy="1247004"/>
          </a:xfrm>
        </p:spPr>
        <p:txBody>
          <a:bodyPr/>
          <a:lstStyle/>
          <a:p>
            <a:r>
              <a:rPr lang="pt-BR" sz="2400" dirty="0"/>
              <a:t>f</a:t>
            </a:r>
            <a:r>
              <a:rPr lang="pt-BR" sz="2400" dirty="0" smtClean="0"/>
              <a:t>ragment-ion  energy distributions </a:t>
            </a:r>
          </a:p>
          <a:p>
            <a:pPr algn="ctr"/>
            <a:r>
              <a:rPr lang="pt-BR" sz="2400" dirty="0" smtClean="0"/>
              <a:t>+ </a:t>
            </a:r>
          </a:p>
          <a:p>
            <a:r>
              <a:rPr lang="pt-BR" sz="2400" dirty="0" smtClean="0"/>
              <a:t>absolute partial cross sections</a:t>
            </a:r>
            <a:endParaRPr lang="pt-B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4602" y="5203482"/>
            <a:ext cx="5465064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lectron capture and transfer processes - disregarded</a:t>
            </a:r>
          </a:p>
          <a:p>
            <a:r>
              <a:rPr lang="en-GB" dirty="0" smtClean="0"/>
              <a:t>contribution pure single, double and triple ionization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2" y="1507652"/>
            <a:ext cx="4694912" cy="328107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8841432" y="476672"/>
            <a:ext cx="0" cy="2304256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9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4" y="260648"/>
            <a:ext cx="4361189" cy="337594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9482" y="260648"/>
            <a:ext cx="4752414" cy="1247004"/>
          </a:xfrm>
        </p:spPr>
        <p:txBody>
          <a:bodyPr/>
          <a:lstStyle/>
          <a:p>
            <a:r>
              <a:rPr lang="pt-BR" sz="2400" dirty="0"/>
              <a:t>f</a:t>
            </a:r>
            <a:r>
              <a:rPr lang="pt-BR" sz="2400" dirty="0" smtClean="0"/>
              <a:t>ragment-ion  energy distributions </a:t>
            </a:r>
          </a:p>
          <a:p>
            <a:pPr algn="ctr"/>
            <a:r>
              <a:rPr lang="pt-BR" sz="2400" dirty="0" smtClean="0"/>
              <a:t>+ </a:t>
            </a:r>
          </a:p>
          <a:p>
            <a:r>
              <a:rPr lang="pt-BR" sz="2400" dirty="0" smtClean="0"/>
              <a:t>absolute partial cross sections</a:t>
            </a:r>
            <a:endParaRPr lang="pt-B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4602" y="5203482"/>
            <a:ext cx="5465064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lectron capture and transfer processes - disregarded</a:t>
            </a:r>
          </a:p>
          <a:p>
            <a:r>
              <a:rPr lang="en-GB" dirty="0" smtClean="0"/>
              <a:t>contribution pure single, double and triple ionization</a:t>
            </a:r>
          </a:p>
          <a:p>
            <a:r>
              <a:rPr lang="en-GB" dirty="0" smtClean="0"/>
              <a:t>q</a:t>
            </a:r>
            <a:r>
              <a:rPr lang="en-GB" baseline="30000" dirty="0" smtClean="0"/>
              <a:t>2</a:t>
            </a:r>
            <a:r>
              <a:rPr lang="en-GB" dirty="0" smtClean="0"/>
              <a:t> - scaling rule applies at this velocity.</a:t>
            </a:r>
            <a:endParaRPr lang="en-GB" dirty="0"/>
          </a:p>
        </p:txBody>
      </p:sp>
      <p:pic>
        <p:nvPicPr>
          <p:cNvPr id="2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2" y="1507652"/>
            <a:ext cx="4694912" cy="328107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8841432" y="476672"/>
            <a:ext cx="0" cy="2304256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02730" y="3857833"/>
            <a:ext cx="0" cy="2304256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84" y="3392997"/>
            <a:ext cx="3897686" cy="30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8409384" y="3636596"/>
            <a:ext cx="0" cy="2304256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41131" y="6525344"/>
            <a:ext cx="3549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Black and blue symbols and lines applies to Li </a:t>
            </a:r>
            <a:r>
              <a:rPr lang="en-GB" sz="1100" baseline="30000" dirty="0" smtClean="0"/>
              <a:t>3+</a:t>
            </a:r>
            <a:r>
              <a:rPr lang="en-GB" sz="1100" dirty="0" smtClean="0"/>
              <a:t> and H </a:t>
            </a:r>
            <a:r>
              <a:rPr lang="en-GB" sz="1100" baseline="30000" dirty="0" smtClean="0"/>
              <a:t>-</a:t>
            </a:r>
            <a:endParaRPr lang="en-GB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62881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" y="1696343"/>
            <a:ext cx="3410636" cy="4877346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2480" y="1484784"/>
            <a:ext cx="4862050" cy="824760"/>
          </a:xfrm>
        </p:spPr>
        <p:txBody>
          <a:bodyPr/>
          <a:lstStyle/>
          <a:p>
            <a:pPr marL="61710" algn="just"/>
            <a:r>
              <a:rPr lang="pt-B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Calculations </a:t>
            </a:r>
            <a:r>
              <a:rPr lang="pt-B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were used to link the measured fragment-ion energy distributions to final dissociative states of water</a:t>
            </a:r>
          </a:p>
        </p:txBody>
      </p:sp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275445" y="521968"/>
            <a:ext cx="9069549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Quantitative interpretation</a:t>
            </a:r>
            <a:b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CE-CTMC model + fragment-ion  channels</a:t>
            </a:r>
            <a:endParaRPr lang="pt-BR" sz="2400" b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30" y="1446896"/>
            <a:ext cx="4148594" cy="23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352600" y="6057292"/>
            <a:ext cx="22682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58880" y="4152042"/>
            <a:ext cx="576064" cy="17062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72480" y="6057292"/>
            <a:ext cx="136815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</a:t>
            </a:r>
            <a:r>
              <a:rPr lang="en-GB" baseline="30000" dirty="0" err="1" smtClean="0"/>
              <a:t>q</a:t>
            </a:r>
            <a:r>
              <a:rPr lang="en-GB" baseline="30000" dirty="0" smtClean="0"/>
              <a:t>+</a:t>
            </a:r>
            <a:r>
              <a:rPr lang="en-GB" dirty="0" smtClean="0"/>
              <a:t> ions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28664" y="6248434"/>
            <a:ext cx="1152128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44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" y="1696343"/>
            <a:ext cx="3410636" cy="4877346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2480" y="1484784"/>
            <a:ext cx="4862050" cy="824760"/>
          </a:xfrm>
        </p:spPr>
        <p:txBody>
          <a:bodyPr/>
          <a:lstStyle/>
          <a:p>
            <a:pPr marL="61710" algn="just"/>
            <a:r>
              <a:rPr lang="pt-BR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Calculations </a:t>
            </a:r>
            <a:r>
              <a:rPr lang="pt-B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were used to link the measured fragment-ion energy distributions to final dissociative states of water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50" y="3840820"/>
            <a:ext cx="3747126" cy="2620294"/>
          </a:xfr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275445" y="521968"/>
            <a:ext cx="9069549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Quantitative interpretation</a:t>
            </a:r>
            <a:b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CE-CTMC model + fragment-ion  channels</a:t>
            </a:r>
            <a:endParaRPr lang="pt-BR" sz="2400" b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30" y="1446896"/>
            <a:ext cx="4148594" cy="23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352600" y="6057292"/>
            <a:ext cx="22682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58880" y="4152042"/>
            <a:ext cx="576064" cy="17062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72480" y="6057292"/>
            <a:ext cx="136815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</a:t>
            </a:r>
            <a:r>
              <a:rPr lang="en-GB" baseline="30000" dirty="0" err="1" smtClean="0"/>
              <a:t>q</a:t>
            </a:r>
            <a:r>
              <a:rPr lang="en-GB" baseline="30000" dirty="0" smtClean="0"/>
              <a:t>+</a:t>
            </a:r>
            <a:r>
              <a:rPr lang="en-GB" dirty="0" smtClean="0"/>
              <a:t> ions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28664" y="6248434"/>
            <a:ext cx="1152128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ions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800872" y="4135016"/>
            <a:ext cx="1720058" cy="23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60912" y="3645024"/>
            <a:ext cx="699230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1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568" y="356503"/>
            <a:ext cx="3456384" cy="756085"/>
          </a:xfrm>
        </p:spPr>
        <p:txBody>
          <a:bodyPr/>
          <a:lstStyle/>
          <a:p>
            <a:pPr algn="ctr"/>
            <a: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>MOTIVATION </a:t>
            </a:r>
            <a:r>
              <a:rPr lang="pt-BR" sz="2800" cap="none" dirty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/>
            </a:r>
            <a:br>
              <a:rPr lang="pt-BR" sz="2800" cap="none" dirty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</a:br>
            <a: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/>
            </a:r>
            <a:b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</a:br>
            <a: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>radiation physics</a:t>
            </a:r>
            <a:endParaRPr lang="pt-BR" sz="2800" cap="none" dirty="0">
              <a:solidFill>
                <a:srgbClr val="FF0000"/>
              </a:solidFill>
              <a:effectLst/>
              <a:latin typeface="Gill Sans M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35260" y="1160748"/>
            <a:ext cx="5213784" cy="547260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The irradiation of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tumors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by high-energy protons and carbon ions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- “standard”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treatment in cancer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therapy </a:t>
            </a:r>
            <a:endParaRPr lang="en-US" sz="2000" dirty="0">
              <a:latin typeface="Gill Sans MT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000" dirty="0" smtClean="0">
              <a:latin typeface="Gill Sans MT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000" dirty="0">
              <a:latin typeface="Gill Sans MT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hadron-therapy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treatments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, heavier atomic ions, like carbon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ions,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have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show advantages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over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protons. They provided a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more defined and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higher local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dose deposition. T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hey allow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a better control in irradiation of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tumors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and a lower </a:t>
            </a: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late toxicity.</a:t>
            </a:r>
          </a:p>
          <a:p>
            <a:pPr algn="just">
              <a:spcBef>
                <a:spcPts val="0"/>
              </a:spcBef>
            </a:pPr>
            <a:endParaRPr lang="en-US" sz="2000" dirty="0" smtClean="0">
              <a:latin typeface="Gill Sans MT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 smtClean="0">
                <a:latin typeface="Gill Sans MT" pitchFamily="34" charset="0"/>
                <a:cs typeface="Times New Roman" panose="02020603050405020304" pitchFamily="18" charset="0"/>
              </a:rPr>
              <a:t>Ion-beam </a:t>
            </a:r>
            <a:r>
              <a:rPr lang="en-US" sz="2000" dirty="0">
                <a:latin typeface="Gill Sans MT" pitchFamily="34" charset="0"/>
                <a:cs typeface="Times New Roman" panose="02020603050405020304" pitchFamily="18" charset="0"/>
              </a:rPr>
              <a:t>therapy strongly relies on a detailed characterization of the damage caused by energetic ion impact on </a:t>
            </a:r>
            <a:r>
              <a:rPr lang="pt-BR" sz="2000" dirty="0" smtClean="0">
                <a:latin typeface="Gill Sans MT" pitchFamily="34" charset="0"/>
                <a:cs typeface="Times New Roman" panose="02020603050405020304" pitchFamily="18" charset="0"/>
              </a:rPr>
              <a:t>H</a:t>
            </a:r>
            <a:r>
              <a:rPr lang="pt-BR" sz="2000" baseline="-25000" dirty="0" smtClean="0">
                <a:latin typeface="Gill Sans MT" pitchFamily="34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Gill Sans MT" pitchFamily="34" charset="0"/>
                <a:cs typeface="Times New Roman" panose="02020603050405020304" pitchFamily="18" charset="0"/>
              </a:rPr>
              <a:t>O</a:t>
            </a:r>
          </a:p>
          <a:p>
            <a:pPr algn="just">
              <a:spcBef>
                <a:spcPts val="0"/>
              </a:spcBef>
            </a:pPr>
            <a:endParaRPr lang="pt-BR" sz="1800" dirty="0">
              <a:solidFill>
                <a:srgbClr val="002060"/>
              </a:solidFill>
              <a:latin typeface="Gill Sans MT" pitchFamily="34" charset="0"/>
              <a:cs typeface="Times New Roman" panose="02020603050405020304" pitchFamily="18" charset="0"/>
            </a:endParaRPr>
          </a:p>
          <a:p>
            <a:pPr marL="61710" indent="0">
              <a:buNone/>
            </a:pPr>
            <a:endParaRPr lang="pt-BR" dirty="0"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23" y="2060848"/>
            <a:ext cx="4429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74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60" y="3429000"/>
            <a:ext cx="4079812" cy="285293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2" y="3538764"/>
            <a:ext cx="4593399" cy="263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69124" y="3116371"/>
            <a:ext cx="936104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b+c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005228" y="3121526"/>
            <a:ext cx="900100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d+e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6974904" y="4005064"/>
            <a:ext cx="9304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905328" y="4365104"/>
            <a:ext cx="1080120" cy="1476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085348" y="3121526"/>
            <a:ext cx="900100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f+g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8924800" y="3121526"/>
            <a:ext cx="64807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(h)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66731" y="296652"/>
            <a:ext cx="8402839" cy="149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charge </a:t>
            </a:r>
            <a:r>
              <a:rPr lang="en-GB" sz="2400" dirty="0" smtClean="0">
                <a:solidFill>
                  <a:srgbClr val="FF0000"/>
                </a:solidFill>
              </a:rPr>
              <a:t>state of transient molecule yield (</a:t>
            </a:r>
            <a:r>
              <a:rPr lang="en-GB" sz="2400" dirty="0" smtClean="0">
                <a:solidFill>
                  <a:srgbClr val="FF0000"/>
                </a:solidFill>
              </a:rPr>
              <a:t>q-electron </a:t>
            </a:r>
            <a:r>
              <a:rPr lang="en-GB" sz="2400" dirty="0" smtClean="0">
                <a:solidFill>
                  <a:srgbClr val="FF0000"/>
                </a:solidFill>
              </a:rPr>
              <a:t>removal)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f</a:t>
            </a:r>
            <a:r>
              <a:rPr lang="en-GB" sz="2400" dirty="0" smtClean="0">
                <a:solidFill>
                  <a:srgbClr val="FF0000"/>
                </a:solidFill>
              </a:rPr>
              <a:t>ragmentation channel yield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832" y="3973228"/>
            <a:ext cx="304892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382952" y="4379124"/>
            <a:ext cx="304892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2284" y="3951287"/>
            <a:ext cx="304892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2864" y="3793639"/>
            <a:ext cx="828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q</a:t>
            </a:r>
            <a:r>
              <a:rPr lang="en-GB" sz="1200" dirty="0" smtClean="0"/>
              <a:t>- </a:t>
            </a:r>
            <a:r>
              <a:rPr lang="en-GB" sz="1200" dirty="0" smtClean="0"/>
              <a:t>electron removal</a:t>
            </a:r>
          </a:p>
          <a:p>
            <a:pPr algn="r"/>
            <a:r>
              <a:rPr lang="en-GB" sz="1200" dirty="0" smtClean="0"/>
              <a:t>1</a:t>
            </a:r>
          </a:p>
          <a:p>
            <a:pPr algn="r"/>
            <a:r>
              <a:rPr lang="en-GB" sz="1200" dirty="0" smtClean="0"/>
              <a:t>2</a:t>
            </a:r>
          </a:p>
          <a:p>
            <a:pPr algn="r"/>
            <a:r>
              <a:rPr lang="en-GB" sz="1200" dirty="0" smtClean="0"/>
              <a:t>2</a:t>
            </a:r>
          </a:p>
          <a:p>
            <a:pPr algn="r"/>
            <a:r>
              <a:rPr lang="en-GB" sz="1200" dirty="0" smtClean="0"/>
              <a:t>3</a:t>
            </a:r>
          </a:p>
          <a:p>
            <a:pPr algn="r"/>
            <a:r>
              <a:rPr lang="en-GB" sz="1200" dirty="0" smtClean="0"/>
              <a:t>3</a:t>
            </a:r>
          </a:p>
          <a:p>
            <a:pPr algn="r"/>
            <a:r>
              <a:rPr lang="en-GB" sz="1200" dirty="0" smtClean="0"/>
              <a:t>4</a:t>
            </a:r>
          </a:p>
          <a:p>
            <a:pPr algn="r"/>
            <a:r>
              <a:rPr lang="en-GB" sz="1200" dirty="0" smtClean="0"/>
              <a:t>4</a:t>
            </a:r>
          </a:p>
          <a:p>
            <a:pPr algn="r"/>
            <a:r>
              <a:rPr lang="en-GB" sz="1200" dirty="0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687963" y="1773997"/>
            <a:ext cx="8402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cs typeface="Times New Roman" panose="02020603050405020304" pitchFamily="18" charset="0"/>
              </a:rPr>
              <a:t>It is important to correlate the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charge state of the transient water molecule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H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cs typeface="Times New Roman" panose="02020603050405020304" pitchFamily="18" charset="0"/>
              </a:rPr>
              <a:t>O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q+ </a:t>
            </a:r>
            <a:r>
              <a:rPr lang="en-US" sz="1800" dirty="0">
                <a:cs typeface="Times New Roman" panose="02020603050405020304" pitchFamily="18" charset="0"/>
              </a:rPr>
              <a:t>prior to dissociation </a:t>
            </a:r>
            <a:r>
              <a:rPr lang="en-US" sz="1800" dirty="0" smtClean="0">
                <a:cs typeface="Times New Roman" panose="02020603050405020304" pitchFamily="18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q-multiple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electron removal</a:t>
            </a:r>
            <a:r>
              <a:rPr lang="en-US" sz="1800" dirty="0">
                <a:cs typeface="Times New Roman" panose="02020603050405020304" pitchFamily="18" charset="0"/>
              </a:rPr>
              <a:t> with the  fragmentation channels </a:t>
            </a:r>
            <a:r>
              <a:rPr lang="en-US" sz="1800" dirty="0" smtClean="0">
                <a:cs typeface="Times New Roman" panose="02020603050405020304" pitchFamily="18" charset="0"/>
              </a:rPr>
              <a:t>– with the ejected </a:t>
            </a:r>
            <a:r>
              <a:rPr lang="en-US" sz="1800" dirty="0">
                <a:cs typeface="Times New Roman" panose="02020603050405020304" pitchFamily="18" charset="0"/>
              </a:rPr>
              <a:t>ion 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atomic species H</a:t>
            </a:r>
            <a:r>
              <a:rPr lang="en-US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, H</a:t>
            </a:r>
            <a:r>
              <a:rPr lang="en-US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 and </a:t>
            </a:r>
            <a:r>
              <a:rPr lang="en-US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O</a:t>
            </a:r>
            <a:r>
              <a:rPr lang="en-US" sz="1800" baseline="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</a:t>
            </a:r>
            <a:r>
              <a:rPr lang="en-US" sz="18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" name="Down Arrow 4"/>
          <p:cNvSpPr/>
          <p:nvPr/>
        </p:nvSpPr>
        <p:spPr>
          <a:xfrm>
            <a:off x="3057421" y="2816932"/>
            <a:ext cx="131383" cy="681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7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992561" y="332656"/>
            <a:ext cx="6740246" cy="1044116"/>
          </a:xfrm>
        </p:spPr>
        <p:txBody>
          <a:bodyPr/>
          <a:lstStyle/>
          <a:p>
            <a:r>
              <a:rPr lang="pt-BR" sz="2400" dirty="0" smtClean="0"/>
              <a:t>q</a:t>
            </a:r>
            <a:r>
              <a:rPr lang="pt-BR" sz="2400" dirty="0" smtClean="0"/>
              <a:t>-electron </a:t>
            </a:r>
            <a:r>
              <a:rPr lang="pt-BR" sz="2400" dirty="0" smtClean="0"/>
              <a:t>removal yield of </a:t>
            </a:r>
            <a:r>
              <a:rPr lang="en-GB" sz="2400" dirty="0" smtClean="0"/>
              <a:t>bare </a:t>
            </a:r>
            <a:r>
              <a:rPr lang="en-GB" sz="2400" dirty="0"/>
              <a:t>lithium </a:t>
            </a:r>
            <a:r>
              <a:rPr lang="en-GB" sz="2400" dirty="0" smtClean="0"/>
              <a:t>ions -  </a:t>
            </a:r>
            <a:r>
              <a:rPr lang="en-GB" sz="2400" dirty="0"/>
              <a:t>Li</a:t>
            </a:r>
            <a:r>
              <a:rPr lang="en-GB" sz="2400" baseline="30000" dirty="0"/>
              <a:t>3</a:t>
            </a:r>
            <a:r>
              <a:rPr lang="en-GB" sz="2400" baseline="30000" dirty="0" smtClean="0"/>
              <a:t>+</a:t>
            </a:r>
            <a:endParaRPr lang="en-GB" sz="2400" baseline="30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3" y="1596982"/>
            <a:ext cx="5511403" cy="3854020"/>
          </a:xfrm>
        </p:spPr>
      </p:pic>
      <p:sp>
        <p:nvSpPr>
          <p:cNvPr id="3" name="Rectangle 2"/>
          <p:cNvSpPr/>
          <p:nvPr/>
        </p:nvSpPr>
        <p:spPr>
          <a:xfrm>
            <a:off x="5917191" y="1534435"/>
            <a:ext cx="3780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steep decrease of yields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order of magnitude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as function of the </a:t>
            </a:r>
            <a:r>
              <a:rPr lang="en-GB" sz="2000" dirty="0" smtClean="0">
                <a:solidFill>
                  <a:srgbClr val="FF0000"/>
                </a:solidFill>
              </a:rPr>
              <a:t>q-removal </a:t>
            </a:r>
            <a:r>
              <a:rPr lang="en-GB" sz="2000" dirty="0" smtClean="0">
                <a:solidFill>
                  <a:srgbClr val="FF0000"/>
                </a:solidFill>
              </a:rPr>
              <a:t>of electrons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60363" y="3692235"/>
            <a:ext cx="3944888" cy="2925027"/>
            <a:chOff x="5961112" y="751827"/>
            <a:chExt cx="3944888" cy="29250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12" y="751827"/>
              <a:ext cx="3944888" cy="292502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7509284" y="944724"/>
              <a:ext cx="18002" cy="201622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049344" y="944724"/>
              <a:ext cx="18002" cy="201622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093460" y="944724"/>
              <a:ext cx="18002" cy="2016224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Left-Up Arrow 12"/>
          <p:cNvSpPr/>
          <p:nvPr/>
        </p:nvSpPr>
        <p:spPr>
          <a:xfrm flipV="1">
            <a:off x="5778365" y="2946633"/>
            <a:ext cx="2088232" cy="57735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1"/>
          <p:cNvSpPr/>
          <p:nvPr/>
        </p:nvSpPr>
        <p:spPr>
          <a:xfrm>
            <a:off x="3440832" y="1534435"/>
            <a:ext cx="180020" cy="1323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5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0572" y="1444422"/>
            <a:ext cx="1502732" cy="529567"/>
          </a:xfrm>
        </p:spPr>
        <p:txBody>
          <a:bodyPr/>
          <a:lstStyle/>
          <a:p>
            <a:r>
              <a:rPr lang="pt-BR" sz="2400" dirty="0"/>
              <a:t>M</a:t>
            </a:r>
            <a:r>
              <a:rPr lang="pt-BR" sz="2400" dirty="0" smtClean="0"/>
              <a:t>odel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88640"/>
            <a:ext cx="61277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" y="2744924"/>
            <a:ext cx="4772169" cy="2952328"/>
          </a:xfrm>
        </p:spPr>
      </p:pic>
    </p:spTree>
    <p:extLst>
      <p:ext uri="{BB962C8B-B14F-4D97-AF65-F5344CB8AC3E}">
        <p14:creationId xmlns:p14="http://schemas.microsoft.com/office/powerpoint/2010/main" val="174494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0572" y="1444422"/>
            <a:ext cx="1502732" cy="529567"/>
          </a:xfrm>
        </p:spPr>
        <p:txBody>
          <a:bodyPr/>
          <a:lstStyle/>
          <a:p>
            <a:r>
              <a:rPr lang="pt-BR" sz="2400" dirty="0"/>
              <a:t>M</a:t>
            </a:r>
            <a:r>
              <a:rPr lang="pt-BR" sz="2400" dirty="0" smtClean="0"/>
              <a:t>odel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88640"/>
            <a:ext cx="61277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" y="2744924"/>
            <a:ext cx="4772169" cy="2952328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96" y="2528900"/>
            <a:ext cx="4685331" cy="3276364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2684437" y="1939044"/>
            <a:ext cx="4358640" cy="640080"/>
          </a:xfrm>
        </p:spPr>
        <p:txBody>
          <a:bodyPr/>
          <a:lstStyle/>
          <a:p>
            <a:r>
              <a:rPr lang="en-GB" sz="2400" dirty="0"/>
              <a:t>i</a:t>
            </a:r>
            <a:r>
              <a:rPr lang="en-GB" sz="2400" dirty="0" smtClean="0"/>
              <a:t>sotropic angular dependence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25208" y="1477379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Experiment</a:t>
            </a:r>
            <a:endParaRPr lang="en-GB" sz="2400" dirty="0"/>
          </a:p>
        </p:txBody>
      </p:sp>
      <p:sp>
        <p:nvSpPr>
          <p:cNvPr id="2" name="Left-Right Arrow 1"/>
          <p:cNvSpPr/>
          <p:nvPr/>
        </p:nvSpPr>
        <p:spPr>
          <a:xfrm>
            <a:off x="2756756" y="1592796"/>
            <a:ext cx="3816424" cy="230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72880" y="5877272"/>
            <a:ext cx="2376264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good agreement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54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0" y="884747"/>
            <a:ext cx="4359275" cy="2696889"/>
          </a:xfrm>
        </p:spPr>
      </p:pic>
      <p:sp>
        <p:nvSpPr>
          <p:cNvPr id="16" name="Oval 15"/>
          <p:cNvSpPr/>
          <p:nvPr/>
        </p:nvSpPr>
        <p:spPr>
          <a:xfrm>
            <a:off x="1054356" y="1340768"/>
            <a:ext cx="576064" cy="17062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" y="3351966"/>
            <a:ext cx="4685331" cy="3276364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sp>
        <p:nvSpPr>
          <p:cNvPr id="2" name="Down Arrow 1"/>
          <p:cNvSpPr/>
          <p:nvPr/>
        </p:nvSpPr>
        <p:spPr>
          <a:xfrm>
            <a:off x="1162865" y="3897052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93815" y="1052736"/>
            <a:ext cx="4783721" cy="154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overcome limited information on low energy part of energy distributions, = O </a:t>
            </a:r>
            <a:r>
              <a:rPr lang="en-GB" baseline="30000" dirty="0" smtClean="0"/>
              <a:t>q+ </a:t>
            </a:r>
            <a:r>
              <a:rPr lang="en-GB" dirty="0" smtClean="0"/>
              <a:t>ions</a:t>
            </a:r>
          </a:p>
          <a:p>
            <a:r>
              <a:rPr lang="en-GB" dirty="0" smtClean="0"/>
              <a:t>            relative contribution of </a:t>
            </a:r>
            <a:r>
              <a:rPr lang="en-GB" dirty="0" smtClean="0"/>
              <a:t>q </a:t>
            </a:r>
            <a:r>
              <a:rPr lang="en-GB" dirty="0" smtClean="0"/>
              <a:t>charge </a:t>
            </a:r>
            <a:r>
              <a:rPr lang="en-GB" dirty="0" smtClean="0"/>
              <a:t>states</a:t>
            </a:r>
          </a:p>
          <a:p>
            <a:r>
              <a:rPr lang="en-GB" dirty="0"/>
              <a:t>o</a:t>
            </a:r>
            <a:r>
              <a:rPr lang="en-GB" dirty="0" smtClean="0"/>
              <a:t>f target oxygen atoms of 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07626" y="296652"/>
            <a:ext cx="1032655" cy="382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O</a:t>
            </a:r>
            <a:r>
              <a:rPr lang="en-GB" baseline="30000" dirty="0" err="1" smtClean="0"/>
              <a:t>q</a:t>
            </a:r>
            <a:r>
              <a:rPr lang="en-GB" baseline="30000" dirty="0" smtClean="0"/>
              <a:t>+ </a:t>
            </a:r>
            <a:r>
              <a:rPr lang="en-GB" dirty="0"/>
              <a:t>ions</a:t>
            </a:r>
          </a:p>
        </p:txBody>
      </p:sp>
      <p:sp>
        <p:nvSpPr>
          <p:cNvPr id="7" name="Down Arrow 6"/>
          <p:cNvSpPr/>
          <p:nvPr/>
        </p:nvSpPr>
        <p:spPr>
          <a:xfrm>
            <a:off x="1391430" y="792395"/>
            <a:ext cx="8222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247846" y="2040163"/>
            <a:ext cx="562215" cy="153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9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14200" y="405995"/>
            <a:ext cx="5364596" cy="361490"/>
          </a:xfrm>
        </p:spPr>
        <p:txBody>
          <a:bodyPr/>
          <a:lstStyle/>
          <a:p>
            <a:pPr algn="ctr"/>
            <a:r>
              <a:rPr lang="pt-BR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Time of Flight </a:t>
            </a:r>
            <a:r>
              <a:rPr lang="pt-BR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M</a:t>
            </a:r>
            <a:r>
              <a:rPr lang="pt-BR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ass </a:t>
            </a:r>
            <a:r>
              <a:rPr lang="pt-BR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Spectrometry </a:t>
            </a:r>
            <a:endParaRPr lang="pt-BR" dirty="0">
              <a:latin typeface="+mj-lt"/>
            </a:endParaRPr>
          </a:p>
        </p:txBody>
      </p:sp>
      <p:pic>
        <p:nvPicPr>
          <p:cNvPr id="8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3176972"/>
            <a:ext cx="4561864" cy="3309416"/>
          </a:xfrm>
        </p:spPr>
      </p:pic>
      <p:sp>
        <p:nvSpPr>
          <p:cNvPr id="13" name="TextBox 12"/>
          <p:cNvSpPr txBox="1"/>
          <p:nvPr/>
        </p:nvSpPr>
        <p:spPr>
          <a:xfrm>
            <a:off x="5218877" y="2679731"/>
            <a:ext cx="4436797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fragment- ions  with energy per charge  </a:t>
            </a:r>
            <a:r>
              <a:rPr lang="en-GB" dirty="0" smtClean="0"/>
              <a:t>E=</a:t>
            </a:r>
            <a:r>
              <a:rPr lang="en-GB" u="sng" dirty="0" smtClean="0"/>
              <a:t>3eV/q</a:t>
            </a:r>
            <a:r>
              <a:rPr lang="en-GB" dirty="0" smtClean="0"/>
              <a:t> </a:t>
            </a:r>
            <a:r>
              <a:rPr lang="en-GB" dirty="0" smtClean="0"/>
              <a:t>– </a:t>
            </a:r>
            <a:r>
              <a:rPr lang="en-GB" dirty="0" smtClean="0"/>
              <a:t>10eV/q  </a:t>
            </a:r>
            <a:r>
              <a:rPr lang="en-GB" dirty="0" smtClean="0"/>
              <a:t>at 10 degree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0" y="884747"/>
            <a:ext cx="4359275" cy="2696889"/>
          </a:xfrm>
        </p:spPr>
      </p:pic>
      <p:sp>
        <p:nvSpPr>
          <p:cNvPr id="16" name="Oval 15"/>
          <p:cNvSpPr/>
          <p:nvPr/>
        </p:nvSpPr>
        <p:spPr>
          <a:xfrm>
            <a:off x="1054356" y="1340768"/>
            <a:ext cx="576064" cy="17062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" y="3351966"/>
            <a:ext cx="4685331" cy="3276364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sp>
        <p:nvSpPr>
          <p:cNvPr id="2" name="Down Arrow 1"/>
          <p:cNvSpPr/>
          <p:nvPr/>
        </p:nvSpPr>
        <p:spPr>
          <a:xfrm>
            <a:off x="1162865" y="3897052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993815" y="1052736"/>
            <a:ext cx="4783721" cy="154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overcome limited information on low energy part of energy distributions, </a:t>
            </a:r>
            <a:r>
              <a:rPr lang="en-GB" dirty="0" smtClean="0"/>
              <a:t> O </a:t>
            </a:r>
            <a:r>
              <a:rPr lang="en-GB" baseline="30000" dirty="0" smtClean="0"/>
              <a:t>q+ </a:t>
            </a:r>
            <a:r>
              <a:rPr lang="en-GB" dirty="0" smtClean="0"/>
              <a:t>ions</a:t>
            </a:r>
          </a:p>
          <a:p>
            <a:r>
              <a:rPr lang="en-GB" dirty="0" smtClean="0"/>
              <a:t>            relative contribution of </a:t>
            </a:r>
            <a:r>
              <a:rPr lang="en-GB" dirty="0" smtClean="0"/>
              <a:t>q </a:t>
            </a:r>
            <a:r>
              <a:rPr lang="en-GB" dirty="0" smtClean="0"/>
              <a:t>charge </a:t>
            </a:r>
            <a:r>
              <a:rPr lang="en-GB" dirty="0" smtClean="0"/>
              <a:t>states</a:t>
            </a:r>
          </a:p>
          <a:p>
            <a:r>
              <a:rPr lang="en-GB" dirty="0" smtClean="0"/>
              <a:t>of the oxygen atoms of the H</a:t>
            </a:r>
            <a:r>
              <a:rPr lang="en-GB" baseline="-25000" dirty="0" smtClean="0"/>
              <a:t>2</a:t>
            </a:r>
            <a:r>
              <a:rPr lang="en-GB" dirty="0" smtClean="0"/>
              <a:t>O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07626" y="296652"/>
            <a:ext cx="1099981" cy="382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 </a:t>
            </a:r>
            <a:r>
              <a:rPr lang="en-GB" baseline="30000" dirty="0" smtClean="0"/>
              <a:t>q+ </a:t>
            </a:r>
            <a:r>
              <a:rPr lang="en-GB" dirty="0"/>
              <a:t>ions</a:t>
            </a:r>
          </a:p>
        </p:txBody>
      </p:sp>
      <p:sp>
        <p:nvSpPr>
          <p:cNvPr id="7" name="Down Arrow 6"/>
          <p:cNvSpPr/>
          <p:nvPr/>
        </p:nvSpPr>
        <p:spPr>
          <a:xfrm>
            <a:off x="1391430" y="792395"/>
            <a:ext cx="82220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208503" y="2040163"/>
            <a:ext cx="562215" cy="153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5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20552" y="404664"/>
            <a:ext cx="7571749" cy="720080"/>
          </a:xfrm>
        </p:spPr>
        <p:txBody>
          <a:bodyPr/>
          <a:lstStyle/>
          <a:p>
            <a:pPr algn="ctr"/>
            <a:r>
              <a:rPr lang="pt-BR" sz="2400" dirty="0" smtClean="0">
                <a:latin typeface="+mj-lt"/>
                <a:ea typeface="+mj-ea"/>
                <a:cs typeface="Times New Roman" panose="02020603050405020304" pitchFamily="18" charset="0"/>
              </a:rPr>
              <a:t>multiple charged  oxygen fragments  – O </a:t>
            </a:r>
            <a:r>
              <a:rPr lang="pt-BR" sz="2400" baseline="30000" dirty="0" smtClean="0">
                <a:latin typeface="+mj-lt"/>
                <a:ea typeface="+mj-ea"/>
                <a:cs typeface="Times New Roman" panose="02020603050405020304" pitchFamily="18" charset="0"/>
              </a:rPr>
              <a:t>q+</a:t>
            </a:r>
            <a:endParaRPr lang="pt-BR" sz="2400" baseline="30000" dirty="0" smtClean="0">
              <a:latin typeface="+mj-lt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+mj-lt"/>
                <a:ea typeface="+mj-ea"/>
                <a:cs typeface="Times New Roman" panose="02020603050405020304" pitchFamily="18" charset="0"/>
              </a:rPr>
              <a:t>i</a:t>
            </a:r>
            <a:r>
              <a:rPr lang="pt-BR" sz="2400" dirty="0" smtClean="0">
                <a:latin typeface="+mj-lt"/>
                <a:ea typeface="+mj-ea"/>
                <a:cs typeface="Times New Roman" panose="02020603050405020304" pitchFamily="18" charset="0"/>
              </a:rPr>
              <a:t>nduced by C</a:t>
            </a:r>
            <a:r>
              <a:rPr lang="pt-BR" sz="2400" baseline="30000" dirty="0" smtClean="0">
                <a:latin typeface="+mj-lt"/>
                <a:ea typeface="+mj-ea"/>
                <a:cs typeface="Times New Roman" panose="02020603050405020304" pitchFamily="18" charset="0"/>
              </a:rPr>
              <a:t>1,2+</a:t>
            </a:r>
            <a:r>
              <a:rPr lang="pt-BR" sz="2400" dirty="0" smtClean="0">
                <a:latin typeface="+mj-lt"/>
                <a:ea typeface="+mj-ea"/>
                <a:cs typeface="Times New Roman" panose="02020603050405020304" pitchFamily="18" charset="0"/>
              </a:rPr>
              <a:t> impact</a:t>
            </a:r>
            <a:endParaRPr lang="pt-BR" dirty="0">
              <a:latin typeface="+mj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844824"/>
            <a:ext cx="5262533" cy="3679990"/>
          </a:xfrm>
        </p:spPr>
      </p:pic>
      <p:sp>
        <p:nvSpPr>
          <p:cNvPr id="13" name="TextBox 12"/>
          <p:cNvSpPr txBox="1"/>
          <p:nvPr/>
        </p:nvSpPr>
        <p:spPr>
          <a:xfrm>
            <a:off x="884548" y="1254479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f</a:t>
            </a:r>
            <a:r>
              <a:rPr lang="en-GB" sz="2400" dirty="0" smtClean="0">
                <a:solidFill>
                  <a:srgbClr val="FF0000"/>
                </a:solidFill>
              </a:rPr>
              <a:t>ragment-oxygen ions with fixed </a:t>
            </a:r>
            <a:r>
              <a:rPr lang="en-GB" sz="2400" dirty="0" smtClean="0">
                <a:solidFill>
                  <a:srgbClr val="FF0000"/>
                </a:solidFill>
              </a:rPr>
              <a:t>E/q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508" y="5445224"/>
            <a:ext cx="8784976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</a:t>
            </a:r>
            <a:r>
              <a:rPr lang="en-GB" dirty="0" smtClean="0"/>
              <a:t>elative intensities of fragment ion formation normalized to the sum of all charged ions differential to selected kinetic energy of the ions in eV per charge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37076" y="2024844"/>
            <a:ext cx="414046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elative intensities quite similar</a:t>
            </a:r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7437276" y="2636912"/>
            <a:ext cx="270030" cy="684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37076" y="3501008"/>
            <a:ext cx="4140460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screened projectiles  with charges 1+ and 2+  do not have major influence on the energy transferred to the </a:t>
            </a:r>
            <a:r>
              <a:rPr lang="en-GB" dirty="0" err="1" smtClean="0"/>
              <a:t>O</a:t>
            </a:r>
            <a:r>
              <a:rPr lang="en-GB" baseline="30000" dirty="0" err="1" smtClean="0"/>
              <a:t>q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 smtClean="0"/>
              <a:t>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6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68724" y="332656"/>
            <a:ext cx="5292588" cy="684076"/>
          </a:xfrm>
        </p:spPr>
        <p:txBody>
          <a:bodyPr/>
          <a:lstStyle/>
          <a:p>
            <a:r>
              <a:rPr lang="pt-BR" sz="2400" dirty="0"/>
              <a:t>m</a:t>
            </a:r>
            <a:r>
              <a:rPr lang="pt-BR" sz="2400" dirty="0" smtClean="0"/>
              <a:t>ultiple charged oxygen fragment-ions</a:t>
            </a:r>
            <a:endParaRPr lang="pt-B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1" y="1700808"/>
            <a:ext cx="4359275" cy="3048359"/>
          </a:xfrm>
        </p:spPr>
      </p:pic>
      <p:sp>
        <p:nvSpPr>
          <p:cNvPr id="2" name="Oval 1"/>
          <p:cNvSpPr/>
          <p:nvPr/>
        </p:nvSpPr>
        <p:spPr>
          <a:xfrm>
            <a:off x="1028564" y="1880828"/>
            <a:ext cx="540060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61826" y="1963311"/>
            <a:ext cx="668893" cy="695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1550622" y="2720624"/>
            <a:ext cx="138379" cy="1404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460" y="5156877"/>
            <a:ext cx="3193082" cy="125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production </a:t>
            </a:r>
          </a:p>
          <a:p>
            <a:pPr algn="ctr"/>
            <a:r>
              <a:rPr lang="en-GB" dirty="0" smtClean="0"/>
              <a:t>at all energies (1.4 </a:t>
            </a:r>
            <a:r>
              <a:rPr lang="en-GB" dirty="0"/>
              <a:t>to 9.7 </a:t>
            </a:r>
            <a:r>
              <a:rPr lang="en-GB" dirty="0" smtClean="0"/>
              <a:t>eV/q)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singly charged oxygen ions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44501" y="5274531"/>
            <a:ext cx="1152128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E/q 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4383664" y="6011411"/>
            <a:ext cx="180020" cy="456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85542" y="5902154"/>
            <a:ext cx="1008112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r>
              <a:rPr lang="en-GB" dirty="0"/>
              <a:t>-</a:t>
            </a:r>
            <a:r>
              <a:rPr lang="en-GB" dirty="0" smtClean="0"/>
              <a:t>state</a:t>
            </a:r>
          </a:p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>
            <a:off x="4020565" y="5187564"/>
            <a:ext cx="180020" cy="4692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361601" y="1016732"/>
            <a:ext cx="303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Production of </a:t>
            </a:r>
            <a:r>
              <a:rPr lang="en-GB" sz="2400" dirty="0" err="1" smtClean="0">
                <a:solidFill>
                  <a:srgbClr val="FF0000"/>
                </a:solidFill>
              </a:rPr>
              <a:t>O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q</a:t>
            </a:r>
            <a:r>
              <a:rPr lang="en-GB" sz="2400" baseline="30000" dirty="0" smtClean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ions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784648" y="5782946"/>
            <a:ext cx="180020" cy="31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07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468724" y="332656"/>
            <a:ext cx="5292588" cy="684076"/>
          </a:xfrm>
        </p:spPr>
        <p:txBody>
          <a:bodyPr/>
          <a:lstStyle/>
          <a:p>
            <a:r>
              <a:rPr lang="pt-BR" sz="2400" dirty="0"/>
              <a:t>m</a:t>
            </a:r>
            <a:r>
              <a:rPr lang="pt-BR" sz="2400" dirty="0" smtClean="0"/>
              <a:t>ultiple charged oxygen fragment-ions</a:t>
            </a:r>
            <a:endParaRPr lang="pt-BR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20" y="1556792"/>
            <a:ext cx="4359275" cy="304835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1" y="1700808"/>
            <a:ext cx="4359275" cy="3048359"/>
          </a:xfrm>
        </p:spPr>
      </p:pic>
      <p:sp>
        <p:nvSpPr>
          <p:cNvPr id="2" name="Oval 1"/>
          <p:cNvSpPr/>
          <p:nvPr/>
        </p:nvSpPr>
        <p:spPr>
          <a:xfrm>
            <a:off x="1028564" y="1880828"/>
            <a:ext cx="540060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61826" y="1963311"/>
            <a:ext cx="668893" cy="6957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1550622" y="2720624"/>
            <a:ext cx="138379" cy="1404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460" y="5156877"/>
            <a:ext cx="3193082" cy="125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production </a:t>
            </a:r>
          </a:p>
          <a:p>
            <a:pPr algn="ctr"/>
            <a:r>
              <a:rPr lang="en-GB" dirty="0" smtClean="0"/>
              <a:t>at all energies (1.4 </a:t>
            </a:r>
            <a:r>
              <a:rPr lang="en-GB" dirty="0"/>
              <a:t>to 9.7 </a:t>
            </a:r>
            <a:r>
              <a:rPr lang="en-GB" dirty="0" smtClean="0"/>
              <a:t>eV/q)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singly charged oxygen ions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44501" y="5274531"/>
            <a:ext cx="1152128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E/q 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4383664" y="6011411"/>
            <a:ext cx="180020" cy="456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85542" y="5902154"/>
            <a:ext cx="1008112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r>
              <a:rPr lang="en-GB" dirty="0"/>
              <a:t>-</a:t>
            </a:r>
            <a:r>
              <a:rPr lang="en-GB" dirty="0" smtClean="0"/>
              <a:t>state</a:t>
            </a:r>
          </a:p>
          <a:p>
            <a:r>
              <a:rPr lang="en-GB" dirty="0" smtClean="0"/>
              <a:t>intensity</a:t>
            </a:r>
            <a:endParaRPr lang="en-GB" dirty="0"/>
          </a:p>
        </p:txBody>
      </p:sp>
      <p:sp>
        <p:nvSpPr>
          <p:cNvPr id="12" name="Up Arrow 11"/>
          <p:cNvSpPr/>
          <p:nvPr/>
        </p:nvSpPr>
        <p:spPr>
          <a:xfrm>
            <a:off x="4020565" y="5187564"/>
            <a:ext cx="180020" cy="4692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709084" y="497717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Detection of small amounts of highly  energetic oxygen ions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61601" y="1016732"/>
            <a:ext cx="303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Production of </a:t>
            </a:r>
            <a:r>
              <a:rPr lang="en-GB" sz="2400" dirty="0" err="1" smtClean="0">
                <a:solidFill>
                  <a:srgbClr val="FF0000"/>
                </a:solidFill>
              </a:rPr>
              <a:t>O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q</a:t>
            </a:r>
            <a:r>
              <a:rPr lang="en-GB" sz="2400" baseline="30000" dirty="0" smtClean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ions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116" y="101673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Energy of </a:t>
            </a:r>
            <a:r>
              <a:rPr lang="en-GB" sz="2400" dirty="0" err="1" smtClean="0">
                <a:solidFill>
                  <a:srgbClr val="FF0000"/>
                </a:solidFill>
              </a:rPr>
              <a:t>O</a:t>
            </a:r>
            <a:r>
              <a:rPr lang="en-GB" sz="2400" baseline="30000" dirty="0" err="1" smtClean="0">
                <a:solidFill>
                  <a:srgbClr val="FF0000"/>
                </a:solidFill>
              </a:rPr>
              <a:t>q</a:t>
            </a:r>
            <a:r>
              <a:rPr lang="en-GB" sz="2400" baseline="30000" dirty="0" smtClean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ions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784648" y="5782946"/>
            <a:ext cx="180020" cy="31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91257"/>
            <a:ext cx="9777536" cy="981559"/>
          </a:xfrm>
        </p:spPr>
        <p:txBody>
          <a:bodyPr/>
          <a:lstStyle/>
          <a:p>
            <a:r>
              <a:rPr lang="en-GB" sz="1400" b="1" dirty="0" smtClean="0">
                <a:solidFill>
                  <a:srgbClr val="FF0000"/>
                </a:solidFill>
                <a:effectLst/>
              </a:rPr>
              <a:t>Cross </a:t>
            </a:r>
            <a:r>
              <a:rPr lang="en-GB" sz="1400" b="1" dirty="0">
                <a:solidFill>
                  <a:srgbClr val="FF0000"/>
                </a:solidFill>
                <a:effectLst/>
              </a:rPr>
              <a:t>sections for bare and dressed carbon ions </a:t>
            </a:r>
            <a:r>
              <a:rPr lang="en-GB" sz="1400" b="1" dirty="0" smtClean="0">
                <a:solidFill>
                  <a:srgbClr val="FF0000"/>
                </a:solidFill>
                <a:effectLst/>
              </a:rPr>
              <a:t>in water </a:t>
            </a:r>
            <a:r>
              <a:rPr lang="en-GB" sz="1400" b="1" dirty="0">
                <a:solidFill>
                  <a:srgbClr val="FF0000"/>
                </a:solidFill>
                <a:effectLst/>
              </a:rPr>
              <a:t>and </a:t>
            </a:r>
            <a:r>
              <a:rPr lang="en-GB" sz="1400" b="1" dirty="0" smtClean="0">
                <a:solidFill>
                  <a:srgbClr val="FF0000"/>
                </a:solidFill>
                <a:effectLst/>
              </a:rPr>
              <a:t>neon at 6 MeV/u</a:t>
            </a:r>
            <a:br>
              <a:rPr lang="en-GB" sz="1400" b="1" dirty="0" smtClean="0">
                <a:solidFill>
                  <a:srgbClr val="FF0000"/>
                </a:solidFill>
                <a:effectLst/>
              </a:rPr>
            </a:br>
            <a:r>
              <a:rPr lang="en-GB" sz="1400" dirty="0" smtClean="0">
                <a:solidFill>
                  <a:srgbClr val="FF0000"/>
                </a:solidFill>
                <a:effectLst/>
              </a:rPr>
              <a:t>T. </a:t>
            </a:r>
            <a:r>
              <a:rPr lang="en-GB" sz="1400" dirty="0" err="1" smtClean="0">
                <a:solidFill>
                  <a:srgbClr val="FF0000"/>
                </a:solidFill>
                <a:effectLst/>
              </a:rPr>
              <a:t>Liamsuwan</a:t>
            </a:r>
            <a:r>
              <a:rPr lang="en-GB" sz="1400" dirty="0" smtClean="0">
                <a:solidFill>
                  <a:srgbClr val="FF0000"/>
                </a:solidFill>
                <a:effectLst/>
              </a:rPr>
              <a:t> et al ,</a:t>
            </a:r>
            <a:r>
              <a:rPr lang="en-GB" sz="1400" dirty="0">
                <a:solidFill>
                  <a:srgbClr val="FF0000"/>
                </a:solidFill>
                <a:effectLst/>
              </a:rPr>
              <a:t> Phys. Med. Biol. 58 (2013) </a:t>
            </a:r>
            <a:r>
              <a:rPr lang="en-GB" sz="1400" dirty="0" smtClean="0">
                <a:solidFill>
                  <a:srgbClr val="FF0000"/>
                </a:solidFill>
                <a:effectLst/>
              </a:rPr>
              <a:t>641–672, Int. J. of Rad. Biol. 2012</a:t>
            </a:r>
            <a:r>
              <a:rPr lang="en-GB" sz="1400" dirty="0">
                <a:solidFill>
                  <a:srgbClr val="FF0000"/>
                </a:solidFill>
                <a:effectLst/>
              </a:rPr>
              <a:t>; 88(1–2): </a:t>
            </a:r>
            <a:r>
              <a:rPr lang="en-GB" sz="1400" dirty="0" smtClean="0">
                <a:solidFill>
                  <a:srgbClr val="FF0000"/>
                </a:solidFill>
                <a:effectLst/>
              </a:rPr>
              <a:t>45–49</a:t>
            </a:r>
            <a:br>
              <a:rPr lang="en-GB" sz="1400" dirty="0" smtClean="0">
                <a:solidFill>
                  <a:srgbClr val="FF0000"/>
                </a:solidFill>
                <a:effectLst/>
              </a:rPr>
            </a:br>
            <a:r>
              <a:rPr lang="en-GB" sz="1400" dirty="0" smtClean="0">
                <a:solidFill>
                  <a:srgbClr val="FF0000"/>
                </a:solidFill>
                <a:effectLst/>
              </a:rPr>
              <a:t/>
            </a:r>
            <a:br>
              <a:rPr lang="en-GB" sz="1400" dirty="0" smtClean="0">
                <a:solidFill>
                  <a:srgbClr val="FF0000"/>
                </a:solidFill>
                <a:effectLst/>
              </a:rPr>
            </a:br>
            <a:r>
              <a:rPr lang="en-GB" sz="1400" b="1" dirty="0" smtClean="0">
                <a:solidFill>
                  <a:srgbClr val="FF0000"/>
                </a:solidFill>
                <a:effectLst/>
              </a:rPr>
              <a:t>Total </a:t>
            </a:r>
            <a:r>
              <a:rPr lang="en-GB" sz="1400" b="1" dirty="0">
                <a:solidFill>
                  <a:srgbClr val="FF0000"/>
                </a:solidFill>
                <a:effectLst/>
              </a:rPr>
              <a:t>cross sections for ionizing processes induced by proton impact on molecules of biological interest: </a:t>
            </a:r>
            <a:r>
              <a:rPr lang="en-GB" sz="1400" b="1" dirty="0" smtClean="0">
                <a:solidFill>
                  <a:srgbClr val="FF0000"/>
                </a:solidFill>
                <a:effectLst/>
              </a:rPr>
              <a:t> A </a:t>
            </a:r>
            <a:r>
              <a:rPr lang="en-GB" sz="1400" b="1" dirty="0">
                <a:solidFill>
                  <a:srgbClr val="FF0000"/>
                </a:solidFill>
                <a:effectLst/>
              </a:rPr>
              <a:t>classical trajectory Monte Carlo </a:t>
            </a:r>
            <a:r>
              <a:rPr lang="en-GB" sz="1400" b="1" dirty="0" smtClean="0">
                <a:solidFill>
                  <a:srgbClr val="FF0000"/>
                </a:solidFill>
                <a:effectLst/>
              </a:rPr>
              <a:t>approach,  </a:t>
            </a:r>
            <a:r>
              <a:rPr lang="en-GB" sz="1400" dirty="0">
                <a:solidFill>
                  <a:srgbClr val="FF0000"/>
                </a:solidFill>
                <a:effectLst/>
              </a:rPr>
              <a:t>H. </a:t>
            </a:r>
            <a:r>
              <a:rPr lang="en-GB" sz="1400" dirty="0" err="1">
                <a:solidFill>
                  <a:srgbClr val="FF0000"/>
                </a:solidFill>
                <a:effectLst/>
              </a:rPr>
              <a:t>Lekadir</a:t>
            </a:r>
            <a:r>
              <a:rPr lang="en-GB" sz="1400" dirty="0">
                <a:solidFill>
                  <a:srgbClr val="FF0000"/>
                </a:solidFill>
                <a:effectLst/>
              </a:rPr>
              <a:t>, et al, </a:t>
            </a:r>
            <a:r>
              <a:rPr lang="en-GB" sz="1400" dirty="0" smtClean="0">
                <a:solidFill>
                  <a:srgbClr val="FF0000"/>
                </a:solidFill>
                <a:effectLst/>
              </a:rPr>
              <a:t>NIM B </a:t>
            </a:r>
            <a:r>
              <a:rPr lang="en-GB" sz="1400" dirty="0">
                <a:solidFill>
                  <a:srgbClr val="FF0000"/>
                </a:solidFill>
                <a:effectLst/>
              </a:rPr>
              <a:t>267 (2009) 1011–1014</a:t>
            </a:r>
            <a:br>
              <a:rPr lang="en-GB" sz="1400" dirty="0">
                <a:solidFill>
                  <a:srgbClr val="FF0000"/>
                </a:solidFill>
                <a:effectLst/>
              </a:rPr>
            </a:br>
            <a:endParaRPr lang="en-GB" sz="14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472" y="224644"/>
            <a:ext cx="9433048" cy="743342"/>
          </a:xfrm>
          <a:prstGeom prst="rect">
            <a:avLst/>
          </a:prstGeom>
        </p:spPr>
        <p:txBody>
          <a:bodyPr lIns="96012" tIns="48006" rIns="96012" bIns="48006"/>
          <a:lstStyle>
            <a:lvl1pPr algn="l" rtl="0" eaLnBrk="1" latinLnBrk="0" hangingPunct="1">
              <a:spcBef>
                <a:spcPct val="0"/>
              </a:spcBef>
              <a:buNone/>
              <a:defRPr kumimoji="0" sz="3237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GB" dirty="0" smtClean="0"/>
              <a:t>Investigation at high energies</a:t>
            </a:r>
            <a:endParaRPr lang="en-GB" dirty="0"/>
          </a:p>
        </p:txBody>
      </p:sp>
      <p:pic>
        <p:nvPicPr>
          <p:cNvPr id="7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63" y="2069074"/>
            <a:ext cx="2425498" cy="223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5" y="4374469"/>
            <a:ext cx="2227476" cy="224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1" y="1952836"/>
            <a:ext cx="2828764" cy="453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61" y="2387385"/>
            <a:ext cx="4715439" cy="294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437276" y="1952836"/>
            <a:ext cx="111004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2738722">
            <a:off x="2056465" y="2855463"/>
            <a:ext cx="845860" cy="54006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0792" y="116632"/>
            <a:ext cx="2988332" cy="795312"/>
          </a:xfrm>
        </p:spPr>
        <p:txBody>
          <a:bodyPr/>
          <a:lstStyle/>
          <a:p>
            <a: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>MOTIVATION</a:t>
            </a:r>
            <a:b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</a:br>
            <a:r>
              <a:rPr lang="pt-BR" sz="2800" cap="none" dirty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/>
            </a:r>
            <a:br>
              <a:rPr lang="pt-BR" sz="2800" cap="none" dirty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</a:br>
            <a:r>
              <a:rPr lang="pt-BR" sz="2800" cap="none" dirty="0" smtClean="0">
                <a:solidFill>
                  <a:srgbClr val="FF0000"/>
                </a:solidFill>
                <a:effectLst/>
                <a:latin typeface="Gill Sans MT" pitchFamily="34" charset="0"/>
                <a:cs typeface="Times New Roman" panose="02020603050405020304" pitchFamily="18" charset="0"/>
              </a:rPr>
              <a:t>astrochemistry</a:t>
            </a:r>
            <a:endParaRPr lang="pt-BR" sz="2800" cap="none" dirty="0">
              <a:solidFill>
                <a:srgbClr val="FF0000"/>
              </a:solidFill>
              <a:effectLst/>
              <a:latin typeface="Gill Sans M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35260" y="2456892"/>
            <a:ext cx="5213784" cy="4401108"/>
          </a:xfrm>
        </p:spPr>
        <p:txBody>
          <a:bodyPr/>
          <a:lstStyle/>
          <a:p>
            <a:pPr marL="61710" indent="0" algn="just">
              <a:spcBef>
                <a:spcPts val="0"/>
              </a:spcBef>
              <a:buNone/>
            </a:pPr>
            <a:endParaRPr lang="pt-BR" sz="1800" dirty="0" smtClean="0">
              <a:solidFill>
                <a:srgbClr val="002060"/>
              </a:solidFill>
              <a:latin typeface="Gill Sans MT" pitchFamily="34" charset="0"/>
              <a:cs typeface="Times New Roman" panose="02020603050405020304" pitchFamily="18" charset="0"/>
            </a:endParaRPr>
          </a:p>
          <a:p>
            <a:pPr marL="61710" indent="0">
              <a:buNone/>
            </a:pPr>
            <a:endParaRPr lang="pt-BR" dirty="0" smtClean="0">
              <a:latin typeface="Gill Sans MT" pitchFamily="34" charset="0"/>
            </a:endParaRPr>
          </a:p>
        </p:txBody>
      </p:sp>
      <p:pic>
        <p:nvPicPr>
          <p:cNvPr id="3" name="Picture 2" descr="http://www.nasa.gov/sites/default/files/pia18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9" y="2217794"/>
            <a:ext cx="4620947" cy="27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18" y="2378648"/>
            <a:ext cx="4404287" cy="26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6553" y="912180"/>
            <a:ext cx="955016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Gill Sans MT" pitchFamily="34" charset="0"/>
                <a:cs typeface="Times New Roman" panose="02020603050405020304" pitchFamily="18" charset="0"/>
              </a:rPr>
              <a:t>In search </a:t>
            </a:r>
            <a:r>
              <a:rPr lang="pt-BR" sz="2000" dirty="0">
                <a:latin typeface="Gill Sans MT" pitchFamily="34" charset="0"/>
                <a:cs typeface="Times New Roman" panose="02020603050405020304" pitchFamily="18" charset="0"/>
              </a:rPr>
              <a:t>of earth like planets </a:t>
            </a:r>
            <a:r>
              <a:rPr lang="pt-BR" sz="2000" dirty="0" smtClean="0">
                <a:latin typeface="Gill Sans MT" pitchFamily="34" charset="0"/>
                <a:cs typeface="Times New Roman" panose="02020603050405020304" pitchFamily="18" charset="0"/>
              </a:rPr>
              <a:t>EXOplanets/EXOmoons and mass expelled from planets, </a:t>
            </a:r>
            <a:r>
              <a:rPr lang="en-GB" sz="2000" dirty="0" smtClean="0"/>
              <a:t>NASA </a:t>
            </a:r>
            <a:r>
              <a:rPr lang="en-GB" sz="2000" dirty="0"/>
              <a:t>telescopes </a:t>
            </a:r>
            <a:r>
              <a:rPr lang="en-GB" sz="2000" dirty="0" smtClean="0"/>
              <a:t>found </a:t>
            </a:r>
            <a:r>
              <a:rPr lang="en-GB" sz="2000" dirty="0" smtClean="0">
                <a:solidFill>
                  <a:srgbClr val="FF0000"/>
                </a:solidFill>
              </a:rPr>
              <a:t>water vapour </a:t>
            </a:r>
            <a:r>
              <a:rPr lang="en-GB" sz="2000" dirty="0" smtClean="0"/>
              <a:t>in 2015. Water molecules are subjected to cosmic rays, winds and stars ionizing radiation.</a:t>
            </a:r>
            <a:endParaRPr lang="en-GB" sz="2000" dirty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44092" y="5175194"/>
            <a:ext cx="4452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F</a:t>
            </a:r>
            <a:r>
              <a:rPr lang="en-GB" sz="1600" dirty="0" smtClean="0">
                <a:latin typeface="+mj-lt"/>
              </a:rPr>
              <a:t>ractional </a:t>
            </a:r>
            <a:r>
              <a:rPr lang="en-GB" sz="1600" dirty="0">
                <a:latin typeface="+mj-lt"/>
              </a:rPr>
              <a:t>abundance profiles (relative </a:t>
            </a:r>
            <a:r>
              <a:rPr lang="en-GB" sz="1600" dirty="0" smtClean="0">
                <a:latin typeface="+mj-lt"/>
              </a:rPr>
              <a:t>to H ) of water species. Peak fractional </a:t>
            </a:r>
            <a:r>
              <a:rPr lang="en-GB" sz="1600" dirty="0">
                <a:latin typeface="+mj-lt"/>
              </a:rPr>
              <a:t>abundance for H</a:t>
            </a:r>
            <a:r>
              <a:rPr lang="en-GB" sz="1600" baseline="-25000" dirty="0">
                <a:latin typeface="+mj-lt"/>
              </a:rPr>
              <a:t>2</a:t>
            </a:r>
            <a:r>
              <a:rPr lang="en-GB" sz="1600" dirty="0">
                <a:latin typeface="+mj-lt"/>
              </a:rPr>
              <a:t>O</a:t>
            </a:r>
            <a:r>
              <a:rPr lang="en-GB" sz="1600" baseline="30000" dirty="0">
                <a:latin typeface="+mj-lt"/>
              </a:rPr>
              <a:t>+</a:t>
            </a:r>
            <a:r>
              <a:rPr lang="en-GB" sz="1600" dirty="0">
                <a:latin typeface="+mj-lt"/>
              </a:rPr>
              <a:t> reaches </a:t>
            </a:r>
            <a:r>
              <a:rPr lang="en-GB" sz="1600" dirty="0" smtClean="0">
                <a:latin typeface="+mj-lt"/>
              </a:rPr>
              <a:t>10 </a:t>
            </a:r>
            <a:r>
              <a:rPr lang="en-GB" sz="1600" baseline="30000" dirty="0" smtClean="0">
                <a:latin typeface="+mj-lt"/>
              </a:rPr>
              <a:t>-10 </a:t>
            </a:r>
            <a:r>
              <a:rPr lang="en-GB" sz="1600" dirty="0">
                <a:latin typeface="+mj-lt"/>
              </a:rPr>
              <a:t>and the </a:t>
            </a:r>
            <a:r>
              <a:rPr lang="en-GB" sz="1600" dirty="0" smtClean="0">
                <a:latin typeface="+mj-lt"/>
              </a:rPr>
              <a:t>ion OH</a:t>
            </a:r>
            <a:r>
              <a:rPr lang="en-GB" sz="1600" dirty="0">
                <a:latin typeface="+mj-lt"/>
              </a:rPr>
              <a:t>+ reaches a remarkable peak value of </a:t>
            </a:r>
            <a:r>
              <a:rPr lang="en-GB" sz="1600" dirty="0" smtClean="0">
                <a:latin typeface="+mj-lt"/>
              </a:rPr>
              <a:t>10</a:t>
            </a:r>
            <a:r>
              <a:rPr lang="en-GB" sz="1600" baseline="30000" dirty="0" smtClean="0">
                <a:latin typeface="+mj-lt"/>
              </a:rPr>
              <a:t>-7 </a:t>
            </a:r>
            <a:endParaRPr lang="en-GB" sz="1600" baseline="30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0710" y="1670761"/>
            <a:ext cx="4305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Molecular formation along the atmospheric mass loss of HD </a:t>
            </a:r>
            <a:r>
              <a:rPr lang="en-GB" sz="2000" dirty="0" smtClean="0">
                <a:latin typeface="+mj-lt"/>
              </a:rPr>
              <a:t>20945</a:t>
            </a:r>
            <a:endParaRPr lang="en-GB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790" y="5045216"/>
            <a:ext cx="4293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Transmission </a:t>
            </a:r>
            <a:r>
              <a:rPr lang="en-GB" sz="1600" dirty="0"/>
              <a:t>spectrum for exoplanet </a:t>
            </a:r>
            <a:r>
              <a:rPr lang="en-GB" sz="1600" dirty="0" smtClean="0"/>
              <a:t>HAT-P-11b collected by NASA's </a:t>
            </a:r>
            <a:r>
              <a:rPr lang="en-GB" sz="1600" dirty="0"/>
              <a:t>Kepler, Hubble and Spitzer </a:t>
            </a:r>
            <a:r>
              <a:rPr lang="en-GB" sz="1600" dirty="0" smtClean="0"/>
              <a:t>observatories. The </a:t>
            </a:r>
            <a:r>
              <a:rPr lang="en-GB" sz="1600" dirty="0"/>
              <a:t>results show a </a:t>
            </a:r>
            <a:r>
              <a:rPr lang="en-GB" sz="1600" dirty="0" smtClean="0"/>
              <a:t>strong </a:t>
            </a:r>
            <a:r>
              <a:rPr lang="en-GB" sz="1600" dirty="0"/>
              <a:t>detection of water absorption </a:t>
            </a:r>
            <a:r>
              <a:rPr lang="en-GB" sz="1600" dirty="0" smtClean="0"/>
              <a:t>. NASA/ESA/</a:t>
            </a:r>
            <a:r>
              <a:rPr lang="en-GB" sz="1600" dirty="0" err="1" smtClean="0"/>
              <a:t>STSc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5291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1916832"/>
            <a:ext cx="2864768" cy="441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2602411"/>
            <a:ext cx="3672408" cy="402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2672072"/>
            <a:ext cx="3636404" cy="417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72" y="0"/>
            <a:ext cx="9433048" cy="743342"/>
          </a:xfrm>
        </p:spPr>
        <p:txBody>
          <a:bodyPr/>
          <a:lstStyle/>
          <a:p>
            <a:r>
              <a:rPr lang="en-GB" dirty="0" smtClean="0"/>
              <a:t>Investigation at high energies with highly charged states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76" y="764704"/>
            <a:ext cx="8700041" cy="2042010"/>
          </a:xfrm>
        </p:spPr>
        <p:txBody>
          <a:bodyPr/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Monte </a:t>
            </a:r>
            <a:r>
              <a:rPr lang="en-GB" sz="1400" b="1" u="sng" dirty="0">
                <a:solidFill>
                  <a:srgbClr val="FF0000"/>
                </a:solidFill>
              </a:rPr>
              <a:t>Carlo </a:t>
            </a:r>
            <a:r>
              <a:rPr lang="en-GB" sz="1400" b="1" u="sng" dirty="0" smtClean="0">
                <a:solidFill>
                  <a:srgbClr val="FF0000"/>
                </a:solidFill>
              </a:rPr>
              <a:t>simulation </a:t>
            </a:r>
            <a:r>
              <a:rPr lang="en-GB" sz="1400" b="1" dirty="0" smtClean="0">
                <a:solidFill>
                  <a:srgbClr val="FF0000"/>
                </a:solidFill>
              </a:rPr>
              <a:t>of </a:t>
            </a:r>
            <a:r>
              <a:rPr lang="en-GB" sz="1400" b="1" dirty="0">
                <a:solidFill>
                  <a:srgbClr val="FF0000"/>
                </a:solidFill>
              </a:rPr>
              <a:t>the role of multiple ionization in the production of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H</a:t>
            </a:r>
            <a:r>
              <a:rPr lang="en-GB" sz="14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1400" b="1" dirty="0" smtClean="0">
                <a:solidFill>
                  <a:srgbClr val="FF0000"/>
                </a:solidFill>
              </a:rPr>
              <a:t>O </a:t>
            </a:r>
            <a:r>
              <a:rPr lang="en-GB" sz="1400" b="1" dirty="0">
                <a:solidFill>
                  <a:srgbClr val="FF0000"/>
                </a:solidFill>
              </a:rPr>
              <a:t>and O</a:t>
            </a:r>
            <a:r>
              <a:rPr lang="en-GB" sz="1400" b="1" baseline="-25000" dirty="0">
                <a:solidFill>
                  <a:srgbClr val="FF0000"/>
                </a:solidFill>
              </a:rPr>
              <a:t>2 </a:t>
            </a:r>
            <a:r>
              <a:rPr lang="en-GB" sz="1400" b="1" dirty="0">
                <a:solidFill>
                  <a:srgbClr val="FF0000"/>
                </a:solidFill>
              </a:rPr>
              <a:t>for swift carbon </a:t>
            </a:r>
            <a:r>
              <a:rPr lang="en-GB" sz="1400" b="1" dirty="0" smtClean="0">
                <a:solidFill>
                  <a:srgbClr val="FF0000"/>
                </a:solidFill>
              </a:rPr>
              <a:t>ions from </a:t>
            </a:r>
            <a:r>
              <a:rPr lang="en-GB" sz="1400" b="1" dirty="0">
                <a:solidFill>
                  <a:srgbClr val="FF0000"/>
                </a:solidFill>
              </a:rPr>
              <a:t>1 to </a:t>
            </a:r>
            <a:r>
              <a:rPr lang="en-GB" sz="1400" b="1" dirty="0" smtClean="0">
                <a:solidFill>
                  <a:srgbClr val="FF0000"/>
                </a:solidFill>
              </a:rPr>
              <a:t>65 MeV/u  (ionization based on IEM model + Q average of capture and loss channels)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B. Gervais et al,  Chem. Phys. Lett.410 </a:t>
            </a:r>
            <a:r>
              <a:rPr lang="en-GB" sz="1400" dirty="0">
                <a:solidFill>
                  <a:srgbClr val="FF0000"/>
                </a:solidFill>
              </a:rPr>
              <a:t>(2005) </a:t>
            </a:r>
            <a:r>
              <a:rPr lang="en-GB" sz="1400" dirty="0" smtClean="0">
                <a:solidFill>
                  <a:srgbClr val="FF0000"/>
                </a:solidFill>
              </a:rPr>
              <a:t>330–334, B</a:t>
            </a:r>
            <a:r>
              <a:rPr lang="en-GB" sz="1400" dirty="0">
                <a:solidFill>
                  <a:srgbClr val="FF0000"/>
                </a:solidFill>
              </a:rPr>
              <a:t>. </a:t>
            </a:r>
            <a:r>
              <a:rPr lang="en-GB" sz="1400" dirty="0" smtClean="0">
                <a:solidFill>
                  <a:srgbClr val="FF0000"/>
                </a:solidFill>
              </a:rPr>
              <a:t>Gervais </a:t>
            </a:r>
            <a:r>
              <a:rPr lang="en-GB" sz="1400" dirty="0">
                <a:solidFill>
                  <a:srgbClr val="FF0000"/>
                </a:solidFill>
              </a:rPr>
              <a:t>et al. / </a:t>
            </a:r>
            <a:r>
              <a:rPr lang="en-GB" sz="1400" dirty="0" smtClean="0">
                <a:solidFill>
                  <a:srgbClr val="FF0000"/>
                </a:solidFill>
              </a:rPr>
              <a:t>Rad. Phys. </a:t>
            </a:r>
            <a:r>
              <a:rPr lang="en-GB" sz="1400" dirty="0">
                <a:solidFill>
                  <a:srgbClr val="FF0000"/>
                </a:solidFill>
              </a:rPr>
              <a:t>and </a:t>
            </a:r>
            <a:r>
              <a:rPr lang="en-GB" sz="1400" dirty="0" smtClean="0">
                <a:solidFill>
                  <a:srgbClr val="FF0000"/>
                </a:solidFill>
              </a:rPr>
              <a:t>Chem. </a:t>
            </a:r>
            <a:r>
              <a:rPr lang="en-GB" sz="1400" dirty="0">
                <a:solidFill>
                  <a:srgbClr val="FF0000"/>
                </a:solidFill>
              </a:rPr>
              <a:t>75 (2006) 493–513</a:t>
            </a:r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400" b="1" dirty="0">
                <a:solidFill>
                  <a:srgbClr val="FF0000"/>
                </a:solidFill>
              </a:rPr>
              <a:t>Multiple ionization in the earlier stages of water </a:t>
            </a:r>
            <a:r>
              <a:rPr lang="en-GB" sz="1400" b="1" dirty="0" smtClean="0">
                <a:solidFill>
                  <a:srgbClr val="FF0000"/>
                </a:solidFill>
              </a:rPr>
              <a:t>radiolysis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G </a:t>
            </a:r>
            <a:r>
              <a:rPr lang="en-GB" sz="1400" dirty="0">
                <a:solidFill>
                  <a:srgbClr val="FF0000"/>
                </a:solidFill>
              </a:rPr>
              <a:t>H </a:t>
            </a:r>
            <a:r>
              <a:rPr lang="en-GB" sz="1400" dirty="0" err="1" smtClean="0">
                <a:solidFill>
                  <a:srgbClr val="FF0000"/>
                </a:solidFill>
              </a:rPr>
              <a:t>Olivera</a:t>
            </a:r>
            <a:r>
              <a:rPr lang="en-GB" sz="1400" dirty="0" smtClean="0">
                <a:solidFill>
                  <a:srgbClr val="FF0000"/>
                </a:solidFill>
              </a:rPr>
              <a:t> et al, </a:t>
            </a:r>
            <a:r>
              <a:rPr lang="en-GB" sz="1400" dirty="0">
                <a:solidFill>
                  <a:srgbClr val="FF0000"/>
                </a:solidFill>
              </a:rPr>
              <a:t>Phys. Med. Biol. </a:t>
            </a:r>
            <a:r>
              <a:rPr lang="en-GB" sz="1400" b="1" dirty="0">
                <a:solidFill>
                  <a:srgbClr val="FF0000"/>
                </a:solidFill>
              </a:rPr>
              <a:t>43 </a:t>
            </a:r>
            <a:r>
              <a:rPr lang="en-GB" sz="1400" dirty="0">
                <a:solidFill>
                  <a:srgbClr val="FF0000"/>
                </a:solidFill>
              </a:rPr>
              <a:t>(1998) </a:t>
            </a:r>
            <a:r>
              <a:rPr lang="en-GB" sz="1400" dirty="0" smtClean="0">
                <a:solidFill>
                  <a:srgbClr val="FF0000"/>
                </a:solidFill>
              </a:rPr>
              <a:t>2347–2360 at 6</a:t>
            </a:r>
            <a:r>
              <a:rPr lang="en-GB" sz="1400" i="1" dirty="0" smtClean="0">
                <a:solidFill>
                  <a:srgbClr val="FF0000"/>
                </a:solidFill>
              </a:rPr>
              <a:t>:</a:t>
            </a:r>
            <a:r>
              <a:rPr lang="en-GB" sz="1400" dirty="0" smtClean="0">
                <a:solidFill>
                  <a:srgbClr val="FF0000"/>
                </a:solidFill>
              </a:rPr>
              <a:t>7 MeV/u Xe44+ </a:t>
            </a:r>
            <a:r>
              <a:rPr lang="en-GB" sz="1400" dirty="0">
                <a:solidFill>
                  <a:srgbClr val="FF0000"/>
                </a:solidFill>
              </a:rPr>
              <a:t>ions</a:t>
            </a:r>
            <a:r>
              <a:rPr lang="en-GB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Multiple ionization of water by heavy </a:t>
            </a:r>
            <a:r>
              <a:rPr lang="en-GB" sz="1400" b="1" dirty="0" smtClean="0">
                <a:solidFill>
                  <a:srgbClr val="FF0000"/>
                </a:solidFill>
              </a:rPr>
              <a:t>ions: a </a:t>
            </a:r>
            <a:r>
              <a:rPr lang="en-GB" sz="1400" b="1" u="sng" dirty="0">
                <a:solidFill>
                  <a:srgbClr val="FF0000"/>
                </a:solidFill>
              </a:rPr>
              <a:t>Monte Carlo </a:t>
            </a:r>
            <a:r>
              <a:rPr lang="en-GB" sz="1400" b="1" u="sng" dirty="0" smtClean="0">
                <a:solidFill>
                  <a:srgbClr val="FF0000"/>
                </a:solidFill>
              </a:rPr>
              <a:t>approach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C</a:t>
            </a:r>
            <a:r>
              <a:rPr lang="en-GB" sz="1400" dirty="0">
                <a:solidFill>
                  <a:srgbClr val="FF0000"/>
                </a:solidFill>
              </a:rPr>
              <a:t>. </a:t>
            </a:r>
            <a:r>
              <a:rPr lang="en-GB" sz="1400" dirty="0" smtClean="0">
                <a:solidFill>
                  <a:srgbClr val="FF0000"/>
                </a:solidFill>
              </a:rPr>
              <a:t>Champion,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NIM B </a:t>
            </a:r>
            <a:r>
              <a:rPr lang="en-GB" sz="1400" dirty="0">
                <a:solidFill>
                  <a:srgbClr val="FF0000"/>
                </a:solidFill>
              </a:rPr>
              <a:t>205 (2003) </a:t>
            </a:r>
            <a:r>
              <a:rPr lang="en-GB" sz="1400" dirty="0" smtClean="0">
                <a:solidFill>
                  <a:srgbClr val="FF0000"/>
                </a:solidFill>
              </a:rPr>
              <a:t>671–676</a:t>
            </a: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69" y="116632"/>
            <a:ext cx="4628267" cy="5923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Recent data on analogues </a:t>
            </a: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DNA molecules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Differences in fragmentation pattern</a:t>
            </a: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proton </a:t>
            </a: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and C</a:t>
            </a:r>
            <a:r>
              <a:rPr lang="pt-BR" sz="2200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3+</a:t>
            </a: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collision on pyrimidine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proton impact</a:t>
            </a: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production of molecular species 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m=26 and 53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dressed carbon ion impact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atomization process 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double ionization</a:t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917573"/>
              </p:ext>
            </p:extLst>
          </p:nvPr>
        </p:nvGraphicFramePr>
        <p:xfrm>
          <a:off x="4734920" y="2981303"/>
          <a:ext cx="4893860" cy="411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3" imgW="3885120" imgH="3159360" progId="">
                  <p:embed/>
                </p:oleObj>
              </mc:Choice>
              <mc:Fallback>
                <p:oleObj r:id="rId3" imgW="3885120" imgH="3159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4920" y="2981303"/>
                        <a:ext cx="4893860" cy="4115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923"/>
              </p:ext>
            </p:extLst>
          </p:nvPr>
        </p:nvGraphicFramePr>
        <p:xfrm>
          <a:off x="4619788" y="0"/>
          <a:ext cx="5071828" cy="345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5" imgW="3918240" imgH="3159360" progId="">
                  <p:embed/>
                </p:oleObj>
              </mc:Choice>
              <mc:Fallback>
                <p:oleObj r:id="rId5" imgW="3918240" imgH="3159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788" y="0"/>
                        <a:ext cx="5071828" cy="3452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5555492" y="5827594"/>
            <a:ext cx="3492974" cy="136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66782" y="859809"/>
            <a:ext cx="35816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55492" y="2109000"/>
            <a:ext cx="612668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CH</a:t>
            </a:r>
            <a:r>
              <a:rPr lang="en-GB" baseline="-25000" dirty="0" err="1" smtClean="0"/>
              <a:t>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53284" y="1023582"/>
            <a:ext cx="1476686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r>
              <a:rPr lang="en-GB" baseline="-25000" dirty="0" smtClean="0"/>
              <a:t>2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r>
              <a:rPr lang="en-GB" dirty="0" smtClean="0"/>
              <a:t>/ CNH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17609" y="1760561"/>
            <a:ext cx="752129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=53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869072" y="1023582"/>
            <a:ext cx="752129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m=26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80694" y="4319095"/>
            <a:ext cx="755335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M=12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08946" y="3789949"/>
            <a:ext cx="612668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CH</a:t>
            </a:r>
            <a:r>
              <a:rPr lang="en-GB" baseline="-25000" dirty="0" err="1" smtClean="0"/>
              <a:t>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168739" y="5161128"/>
            <a:ext cx="1476686" cy="38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r>
              <a:rPr lang="en-GB" baseline="-25000" dirty="0" smtClean="0"/>
              <a:t>2 </a:t>
            </a:r>
            <a:r>
              <a:rPr lang="en-GB" dirty="0" err="1" smtClean="0"/>
              <a:t>H</a:t>
            </a:r>
            <a:r>
              <a:rPr lang="en-GB" baseline="-25000" dirty="0" err="1" smtClean="0"/>
              <a:t>n</a:t>
            </a:r>
            <a:r>
              <a:rPr lang="en-GB" dirty="0" smtClean="0"/>
              <a:t>/ CNH 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>
            <a:off x="4260919" y="1859370"/>
            <a:ext cx="5766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4214773" y="4172233"/>
            <a:ext cx="609884" cy="170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836854"/>
          </a:xfrm>
        </p:spPr>
        <p:txBody>
          <a:bodyPr/>
          <a:lstStyle/>
          <a:p>
            <a:r>
              <a:rPr lang="en-GB" dirty="0" smtClean="0"/>
              <a:t>Future investigation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80" y="1850064"/>
            <a:ext cx="9469052" cy="4783292"/>
          </a:xfrm>
        </p:spPr>
        <p:txBody>
          <a:bodyPr/>
          <a:lstStyle/>
          <a:p>
            <a:r>
              <a:rPr lang="en-US" sz="2000" dirty="0">
                <a:cs typeface="Times New Roman" panose="02020603050405020304" pitchFamily="18" charset="0"/>
              </a:rPr>
              <a:t>Detailed knowledge </a:t>
            </a:r>
            <a:r>
              <a:rPr lang="en-US" sz="2000" dirty="0" smtClean="0">
                <a:cs typeface="Times New Roman" panose="02020603050405020304" pitchFamily="18" charset="0"/>
              </a:rPr>
              <a:t>absolute cross section values and of </a:t>
            </a:r>
            <a:r>
              <a:rPr lang="en-US" sz="2000" dirty="0">
                <a:cs typeface="Times New Roman" panose="02020603050405020304" pitchFamily="18" charset="0"/>
              </a:rPr>
              <a:t>features of the dissociation pattern leading to the formation  of multiply charged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water fragments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very high and 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highly charged ions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remains scarce</a:t>
            </a:r>
          </a:p>
          <a:p>
            <a:endParaRPr lang="en-US" sz="2000" dirty="0" smtClean="0">
              <a:cs typeface="Times New Roman" panose="02020603050405020304" pitchFamily="18" charset="0"/>
            </a:endParaRPr>
          </a:p>
          <a:p>
            <a:r>
              <a:rPr lang="en-US" sz="2000" dirty="0" smtClean="0">
                <a:cs typeface="Times New Roman" panose="02020603050405020304" pitchFamily="18" charset="0"/>
              </a:rPr>
              <a:t>Only </a:t>
            </a: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few systems </a:t>
            </a:r>
            <a:r>
              <a:rPr lang="en-US" sz="2000" dirty="0" smtClean="0">
                <a:cs typeface="Times New Roman" panose="02020603050405020304" pitchFamily="18" charset="0"/>
              </a:rPr>
              <a:t>measured </a:t>
            </a:r>
            <a:r>
              <a:rPr lang="en-US" sz="2000" dirty="0" smtClean="0">
                <a:cs typeface="Times New Roman" panose="02020603050405020304" pitchFamily="18" charset="0"/>
              </a:rPr>
              <a:t>at </a:t>
            </a:r>
            <a:r>
              <a:rPr lang="en-US" sz="2000" dirty="0" smtClean="0">
                <a:cs typeface="Times New Roman" panose="02020603050405020304" pitchFamily="18" charset="0"/>
              </a:rPr>
              <a:t>high MeV/u energies with  </a:t>
            </a:r>
            <a:r>
              <a:rPr lang="en-US" sz="2000" dirty="0" smtClean="0">
                <a:cs typeface="Times New Roman" panose="02020603050405020304" pitchFamily="18" charset="0"/>
              </a:rPr>
              <a:t>H, C</a:t>
            </a:r>
            <a:r>
              <a:rPr lang="en-US" sz="2000" dirty="0" smtClean="0">
                <a:cs typeface="Times New Roman" panose="02020603050405020304" pitchFamily="18" charset="0"/>
              </a:rPr>
              <a:t>, and </a:t>
            </a:r>
            <a:r>
              <a:rPr lang="en-US" sz="2000" dirty="0" err="1" smtClean="0">
                <a:cs typeface="Times New Roman" panose="02020603050405020304" pitchFamily="18" charset="0"/>
              </a:rPr>
              <a:t>Xe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ions on water and biological molecules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endParaRPr lang="en-GB" sz="2000" dirty="0" smtClean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Absolute ionization and electron loss sections </a:t>
            </a:r>
            <a:r>
              <a:rPr lang="en-GB" sz="2000" dirty="0" smtClean="0">
                <a:cs typeface="Times New Roman" pitchFamily="18" charset="0"/>
              </a:rPr>
              <a:t>with </a:t>
            </a:r>
            <a:r>
              <a:rPr lang="en-GB" sz="2000" dirty="0" smtClean="0">
                <a:cs typeface="Times New Roman" pitchFamily="18" charset="0"/>
              </a:rPr>
              <a:t>removal of </a:t>
            </a:r>
            <a:r>
              <a:rPr lang="en-GB" sz="2000" dirty="0" smtClean="0">
                <a:cs typeface="Times New Roman" pitchFamily="18" charset="0"/>
              </a:rPr>
              <a:t>q-electrons removal of the water molecule </a:t>
            </a:r>
            <a:r>
              <a:rPr lang="en-GB" sz="2000" dirty="0" smtClean="0">
                <a:cs typeface="Times New Roman" pitchFamily="18" charset="0"/>
              </a:rPr>
              <a:t>need to be measured!</a:t>
            </a:r>
            <a:endParaRPr lang="en-GB" sz="2000" dirty="0"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3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75092" y="607808"/>
            <a:ext cx="8301372" cy="54009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</a:t>
            </a:r>
            <a:b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de Física, Universidade Federal de Río de Janeiro (IF-UFRJ), Brazil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Luna</a:t>
            </a:r>
            <a: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and  Eduardo C. Montenegro</a:t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Physics, Stockholm University, Alba Nova University Center, Stockholm, Sweden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Schuch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A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IFISUR, CONICET, </a:t>
            </a:r>
            <a:r>
              <a:rPr lang="es-A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Dpto</a:t>
            </a:r>
            <a:r>
              <a:rPr lang="es-A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Física, Universidad Nacional del Sur, Bahía Blanca, Argentina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Cariatore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Otranto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Atómico Bariloche, CONICET, S. C. de Bariloche, Río Negro, Argentina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Fregenal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 Bernardi</a:t>
            </a:r>
            <a: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pt-BR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Suárez</a:t>
            </a:r>
            <a: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Theoretische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Physik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Goethe-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Universität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Frankfurt, Germany</a:t>
            </a:r>
            <a: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Pausz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M. Murakami, H. J.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Lüdde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Horbatsch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 and Astronomy, York University, Toronto, Ontario, Canada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T. Kirchner</a:t>
            </a:r>
            <a:b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" y="2027311"/>
            <a:ext cx="409547" cy="368592"/>
          </a:xfrm>
          <a:prstGeom prst="rect">
            <a:avLst/>
          </a:prstGeom>
        </p:spPr>
      </p:pic>
      <p:pic>
        <p:nvPicPr>
          <p:cNvPr id="6" name="Picture 19" descr="C:\Users\Hugo\Dropbox\EscolaFisExp\Poster\logoif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79" y="1167094"/>
            <a:ext cx="1536855" cy="292950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9" y="2888940"/>
            <a:ext cx="553800" cy="5612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3" y="4097104"/>
            <a:ext cx="521041" cy="5111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62" y="4220857"/>
            <a:ext cx="378941" cy="378941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677550" y="5206377"/>
            <a:ext cx="927077" cy="1185357"/>
            <a:chOff x="1378860" y="4235902"/>
            <a:chExt cx="927077" cy="1185357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860" y="4959578"/>
              <a:ext cx="794309" cy="46168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854" y="4235902"/>
              <a:ext cx="906083" cy="457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655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41" y="296652"/>
            <a:ext cx="9253027" cy="1080120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vs. theories</a:t>
            </a: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25" y="1376772"/>
            <a:ext cx="9541060" cy="337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Pure-ionization and single- and double-capture </a:t>
            </a:r>
            <a:r>
              <a:rPr lang="en-GB" dirty="0" smtClean="0"/>
              <a:t>cross sections </a:t>
            </a:r>
            <a:r>
              <a:rPr lang="en-GB" dirty="0"/>
              <a:t>were measured for </a:t>
            </a:r>
            <a:r>
              <a:rPr lang="en-GB" dirty="0" smtClean="0"/>
              <a:t>Li</a:t>
            </a:r>
            <a:r>
              <a:rPr lang="en-GB" baseline="30000" dirty="0" smtClean="0"/>
              <a:t>3+</a:t>
            </a:r>
            <a:r>
              <a:rPr lang="en-GB" dirty="0" smtClean="0"/>
              <a:t> impact </a:t>
            </a:r>
            <a:r>
              <a:rPr lang="en-GB" dirty="0"/>
              <a:t>on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molecules </a:t>
            </a:r>
            <a:r>
              <a:rPr lang="en-GB" dirty="0"/>
              <a:t>in the energy range from 0.75 to 5.8 </a:t>
            </a:r>
            <a:r>
              <a:rPr lang="en-GB" dirty="0" smtClean="0"/>
              <a:t>MeV. The </a:t>
            </a:r>
            <a:r>
              <a:rPr lang="en-GB" dirty="0"/>
              <a:t>results were compared to TC-BGM </a:t>
            </a:r>
            <a:r>
              <a:rPr lang="en-GB" dirty="0" smtClean="0"/>
              <a:t>IEM calculations coupled </a:t>
            </a:r>
            <a:r>
              <a:rPr lang="en-GB" dirty="0"/>
              <a:t>with Auger-electron </a:t>
            </a:r>
            <a:r>
              <a:rPr lang="en-GB" dirty="0" smtClean="0"/>
              <a:t>emission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results </a:t>
            </a:r>
            <a:r>
              <a:rPr lang="en-GB" dirty="0" smtClean="0"/>
              <a:t>show good overall agreement </a:t>
            </a:r>
            <a:r>
              <a:rPr lang="en-GB" dirty="0"/>
              <a:t>between theory and </a:t>
            </a:r>
            <a:r>
              <a:rPr lang="en-GB" dirty="0" smtClean="0"/>
              <a:t>experiment for </a:t>
            </a:r>
            <a:r>
              <a:rPr lang="en-GB" dirty="0"/>
              <a:t>the total single capture and for pure single and </a:t>
            </a:r>
            <a:r>
              <a:rPr lang="en-GB" dirty="0" smtClean="0"/>
              <a:t>double ionization. </a:t>
            </a:r>
          </a:p>
          <a:p>
            <a:pPr algn="just"/>
            <a:r>
              <a:rPr lang="en-GB" dirty="0" smtClean="0"/>
              <a:t>Cross </a:t>
            </a:r>
            <a:r>
              <a:rPr lang="en-GB" dirty="0"/>
              <a:t>sections for higher degrees of ionization </a:t>
            </a:r>
            <a:r>
              <a:rPr lang="en-GB" dirty="0" smtClean="0"/>
              <a:t>are typically</a:t>
            </a:r>
            <a:r>
              <a:rPr lang="en-GB" dirty="0"/>
              <a:t> </a:t>
            </a:r>
            <a:r>
              <a:rPr lang="en-GB" dirty="0" smtClean="0"/>
              <a:t>overestimated </a:t>
            </a:r>
            <a:r>
              <a:rPr lang="en-GB" dirty="0"/>
              <a:t>by the calculations, which </a:t>
            </a:r>
            <a:r>
              <a:rPr lang="en-GB" dirty="0" smtClean="0"/>
              <a:t>points to </a:t>
            </a:r>
            <a:r>
              <a:rPr lang="en-GB" dirty="0"/>
              <a:t>limitations of </a:t>
            </a:r>
            <a:r>
              <a:rPr lang="en-GB" dirty="0" smtClean="0"/>
              <a:t>the calculation</a:t>
            </a:r>
          </a:p>
          <a:p>
            <a:pPr algn="just"/>
            <a:r>
              <a:rPr lang="en-GB" dirty="0" smtClean="0"/>
              <a:t>Inclusion </a:t>
            </a:r>
            <a:r>
              <a:rPr lang="en-GB" dirty="0"/>
              <a:t>of </a:t>
            </a:r>
            <a:r>
              <a:rPr lang="en-GB" dirty="0" smtClean="0"/>
              <a:t>the Auger </a:t>
            </a:r>
            <a:r>
              <a:rPr lang="en-GB" dirty="0"/>
              <a:t>effect improves the agreement with </a:t>
            </a:r>
            <a:r>
              <a:rPr lang="en-GB" dirty="0" smtClean="0"/>
              <a:t>experimental data</a:t>
            </a:r>
            <a:r>
              <a:rPr lang="en-GB" dirty="0"/>
              <a:t>, notably for the capture channels σ</a:t>
            </a:r>
            <a:r>
              <a:rPr lang="en-GB" baseline="-25000" dirty="0"/>
              <a:t>10</a:t>
            </a:r>
            <a:r>
              <a:rPr lang="en-GB" dirty="0"/>
              <a:t>, σ</a:t>
            </a:r>
            <a:r>
              <a:rPr lang="en-GB" baseline="-25000" dirty="0"/>
              <a:t>20</a:t>
            </a:r>
            <a:r>
              <a:rPr lang="en-GB" dirty="0"/>
              <a:t>, </a:t>
            </a:r>
            <a:r>
              <a:rPr lang="en-GB" dirty="0" smtClean="0"/>
              <a:t>σ</a:t>
            </a:r>
            <a:r>
              <a:rPr lang="en-GB" baseline="-25000" dirty="0" smtClean="0"/>
              <a:t>21</a:t>
            </a:r>
            <a:r>
              <a:rPr lang="en-GB" dirty="0" smtClean="0"/>
              <a:t>. But </a:t>
            </a:r>
            <a:r>
              <a:rPr lang="en-GB" dirty="0"/>
              <a:t>unexplained factor of 2–3 discrepancies were </a:t>
            </a:r>
            <a:r>
              <a:rPr lang="en-GB" dirty="0" smtClean="0"/>
              <a:t>observed </a:t>
            </a:r>
            <a:r>
              <a:rPr lang="en-GB" dirty="0"/>
              <a:t>for the transfer-ionization channel σ</a:t>
            </a:r>
            <a:r>
              <a:rPr lang="en-GB" baseline="-25000" dirty="0"/>
              <a:t>11</a:t>
            </a:r>
            <a:r>
              <a:rPr lang="en-GB" baseline="-25000" dirty="0" smtClean="0"/>
              <a:t>.</a:t>
            </a:r>
          </a:p>
          <a:p>
            <a:pPr algn="just"/>
            <a:endParaRPr lang="en-GB" baseline="-25000" dirty="0" smtClean="0"/>
          </a:p>
          <a:p>
            <a:pPr algn="just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039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41" y="296652"/>
            <a:ext cx="9253027" cy="1080120"/>
          </a:xfr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 vs. theories</a:t>
            </a:r>
            <a:endParaRPr lang="en-GB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25" y="1376772"/>
            <a:ext cx="9541060" cy="4828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Pure-ionization and single- and double-capture </a:t>
            </a:r>
            <a:r>
              <a:rPr lang="en-GB" dirty="0" smtClean="0"/>
              <a:t>cross sections </a:t>
            </a:r>
            <a:r>
              <a:rPr lang="en-GB" dirty="0"/>
              <a:t>were measured for </a:t>
            </a:r>
            <a:r>
              <a:rPr lang="en-GB" dirty="0" smtClean="0"/>
              <a:t>Li</a:t>
            </a:r>
            <a:r>
              <a:rPr lang="en-GB" baseline="30000" dirty="0" smtClean="0"/>
              <a:t>3+</a:t>
            </a:r>
            <a:r>
              <a:rPr lang="en-GB" dirty="0" smtClean="0"/>
              <a:t> impact </a:t>
            </a:r>
            <a:r>
              <a:rPr lang="en-GB" dirty="0"/>
              <a:t>on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molecules </a:t>
            </a:r>
            <a:r>
              <a:rPr lang="en-GB" dirty="0"/>
              <a:t>in the energy range from 0.75 to 5.8 </a:t>
            </a:r>
            <a:r>
              <a:rPr lang="en-GB" dirty="0" smtClean="0"/>
              <a:t>MeV. The </a:t>
            </a:r>
            <a:r>
              <a:rPr lang="en-GB" dirty="0"/>
              <a:t>results were compared to TC-BGM </a:t>
            </a:r>
            <a:r>
              <a:rPr lang="en-GB" dirty="0" smtClean="0"/>
              <a:t>IEM calculations coupled </a:t>
            </a:r>
            <a:r>
              <a:rPr lang="en-GB" dirty="0"/>
              <a:t>with Auger-electron </a:t>
            </a:r>
            <a:r>
              <a:rPr lang="en-GB" dirty="0" smtClean="0"/>
              <a:t>emission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results </a:t>
            </a:r>
            <a:r>
              <a:rPr lang="en-GB" dirty="0" smtClean="0"/>
              <a:t>show good overall agreement </a:t>
            </a:r>
            <a:r>
              <a:rPr lang="en-GB" dirty="0"/>
              <a:t>between theory and </a:t>
            </a:r>
            <a:r>
              <a:rPr lang="en-GB" dirty="0" smtClean="0"/>
              <a:t>experiment for </a:t>
            </a:r>
            <a:r>
              <a:rPr lang="en-GB" dirty="0"/>
              <a:t>the total single capture and for pure single and </a:t>
            </a:r>
            <a:r>
              <a:rPr lang="en-GB" dirty="0" smtClean="0"/>
              <a:t>double ionization. </a:t>
            </a:r>
          </a:p>
          <a:p>
            <a:pPr algn="just"/>
            <a:r>
              <a:rPr lang="en-GB" dirty="0" smtClean="0"/>
              <a:t>Cross </a:t>
            </a:r>
            <a:r>
              <a:rPr lang="en-GB" dirty="0"/>
              <a:t>sections for higher degrees of ionization </a:t>
            </a:r>
            <a:r>
              <a:rPr lang="en-GB" dirty="0" smtClean="0"/>
              <a:t>are typically</a:t>
            </a:r>
            <a:r>
              <a:rPr lang="en-GB" dirty="0"/>
              <a:t> </a:t>
            </a:r>
            <a:r>
              <a:rPr lang="en-GB" dirty="0" smtClean="0"/>
              <a:t>overestimated </a:t>
            </a:r>
            <a:r>
              <a:rPr lang="en-GB" dirty="0"/>
              <a:t>by the calculations, which </a:t>
            </a:r>
            <a:r>
              <a:rPr lang="en-GB" dirty="0" smtClean="0"/>
              <a:t>points to </a:t>
            </a:r>
            <a:r>
              <a:rPr lang="en-GB" dirty="0"/>
              <a:t>limitations of </a:t>
            </a:r>
            <a:r>
              <a:rPr lang="en-GB" dirty="0" smtClean="0"/>
              <a:t>the calculation</a:t>
            </a:r>
          </a:p>
          <a:p>
            <a:pPr algn="just"/>
            <a:r>
              <a:rPr lang="en-GB" dirty="0" smtClean="0"/>
              <a:t>Inclusion </a:t>
            </a:r>
            <a:r>
              <a:rPr lang="en-GB" dirty="0"/>
              <a:t>of </a:t>
            </a:r>
            <a:r>
              <a:rPr lang="en-GB" dirty="0" smtClean="0"/>
              <a:t>the Auger </a:t>
            </a:r>
            <a:r>
              <a:rPr lang="en-GB" dirty="0"/>
              <a:t>effect improves the agreement with </a:t>
            </a:r>
            <a:r>
              <a:rPr lang="en-GB" dirty="0" smtClean="0"/>
              <a:t>experimental data</a:t>
            </a:r>
            <a:r>
              <a:rPr lang="en-GB" dirty="0"/>
              <a:t>, notably for the capture channels σ</a:t>
            </a:r>
            <a:r>
              <a:rPr lang="en-GB" baseline="-25000" dirty="0"/>
              <a:t>10</a:t>
            </a:r>
            <a:r>
              <a:rPr lang="en-GB" dirty="0"/>
              <a:t>, σ</a:t>
            </a:r>
            <a:r>
              <a:rPr lang="en-GB" baseline="-25000" dirty="0"/>
              <a:t>20</a:t>
            </a:r>
            <a:r>
              <a:rPr lang="en-GB" dirty="0"/>
              <a:t>, </a:t>
            </a:r>
            <a:r>
              <a:rPr lang="en-GB" dirty="0" smtClean="0"/>
              <a:t>σ</a:t>
            </a:r>
            <a:r>
              <a:rPr lang="en-GB" baseline="-25000" dirty="0" smtClean="0"/>
              <a:t>21</a:t>
            </a:r>
            <a:r>
              <a:rPr lang="en-GB" dirty="0" smtClean="0"/>
              <a:t>. But </a:t>
            </a:r>
            <a:r>
              <a:rPr lang="en-GB" dirty="0"/>
              <a:t>unexplained factor of 2–3 discrepancies were </a:t>
            </a:r>
            <a:r>
              <a:rPr lang="en-GB" dirty="0" smtClean="0"/>
              <a:t>observed </a:t>
            </a:r>
            <a:r>
              <a:rPr lang="en-GB" dirty="0"/>
              <a:t>for the transfer-ionization channel σ</a:t>
            </a:r>
            <a:r>
              <a:rPr lang="en-GB" baseline="-25000" dirty="0"/>
              <a:t>11</a:t>
            </a:r>
            <a:r>
              <a:rPr lang="en-GB" baseline="-25000" dirty="0" smtClean="0"/>
              <a:t>.</a:t>
            </a:r>
          </a:p>
          <a:p>
            <a:pPr algn="just"/>
            <a:endParaRPr lang="en-GB" baseline="-25000" dirty="0" smtClean="0"/>
          </a:p>
          <a:p>
            <a:pPr algn="just"/>
            <a:r>
              <a:rPr lang="en-GB" dirty="0"/>
              <a:t>With the aid of CE-CTMC calculation </a:t>
            </a:r>
            <a:r>
              <a:rPr lang="en-GB" dirty="0" smtClean="0"/>
              <a:t>the </a:t>
            </a:r>
            <a:r>
              <a:rPr lang="en-GB" dirty="0"/>
              <a:t>high-energy H</a:t>
            </a:r>
            <a:r>
              <a:rPr lang="en-GB" baseline="30000" dirty="0"/>
              <a:t>+</a:t>
            </a:r>
            <a:r>
              <a:rPr lang="en-GB" dirty="0"/>
              <a:t> fragments were  correlated with the fragmentation channels involving multiple target ionization. </a:t>
            </a:r>
          </a:p>
          <a:p>
            <a:pPr algn="just"/>
            <a:r>
              <a:rPr lang="en-GB" dirty="0"/>
              <a:t>The calculations predict that, ionization processes arise from collisions involving small impact parameters (</a:t>
            </a:r>
            <a:r>
              <a:rPr lang="en-GB" i="1" dirty="0"/>
              <a:t>b &lt; </a:t>
            </a:r>
            <a:r>
              <a:rPr lang="en-GB" dirty="0"/>
              <a:t>2 </a:t>
            </a:r>
            <a:r>
              <a:rPr lang="en-GB" dirty="0" err="1"/>
              <a:t>a.u</a:t>
            </a:r>
            <a:r>
              <a:rPr lang="en-GB" dirty="0"/>
              <a:t>.). Such close collisions lead to multiple ionization, which can be directly related to the </a:t>
            </a:r>
            <a:r>
              <a:rPr lang="en-GB" dirty="0" err="1"/>
              <a:t>O</a:t>
            </a:r>
            <a:r>
              <a:rPr lang="en-GB" i="1" baseline="30000" dirty="0" err="1"/>
              <a:t>q</a:t>
            </a:r>
            <a:r>
              <a:rPr lang="en-GB" baseline="30000" dirty="0"/>
              <a:t>+ </a:t>
            </a:r>
            <a:r>
              <a:rPr lang="en-GB" dirty="0"/>
              <a:t>production. </a:t>
            </a:r>
          </a:p>
          <a:p>
            <a:pPr algn="just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15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1700808"/>
            <a:ext cx="9145016" cy="154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A </a:t>
            </a:r>
            <a:r>
              <a:rPr lang="en-GB" dirty="0"/>
              <a:t>systematic experimental and theoretical study is </a:t>
            </a:r>
            <a:r>
              <a:rPr lang="en-GB" dirty="0" smtClean="0"/>
              <a:t>presented </a:t>
            </a:r>
            <a:r>
              <a:rPr lang="en-GB" dirty="0"/>
              <a:t>for the energy, angular distribution, and </a:t>
            </a:r>
            <a:r>
              <a:rPr lang="en-GB" dirty="0" smtClean="0"/>
              <a:t>time-of-flight </a:t>
            </a:r>
            <a:r>
              <a:rPr lang="en-GB" dirty="0"/>
              <a:t>of fragment ions from H</a:t>
            </a:r>
            <a:r>
              <a:rPr lang="en-GB" baseline="-25000" dirty="0"/>
              <a:t>2</a:t>
            </a:r>
            <a:r>
              <a:rPr lang="en-GB" dirty="0"/>
              <a:t>O dissociation produced in </a:t>
            </a:r>
            <a:r>
              <a:rPr lang="en-GB" dirty="0" smtClean="0"/>
              <a:t>collisions </a:t>
            </a:r>
            <a:r>
              <a:rPr lang="en-GB" dirty="0"/>
              <a:t>with proton, </a:t>
            </a:r>
            <a:r>
              <a:rPr lang="en-GB" dirty="0" smtClean="0"/>
              <a:t> lithium </a:t>
            </a:r>
            <a:r>
              <a:rPr lang="en-GB" dirty="0"/>
              <a:t>atom, </a:t>
            </a:r>
            <a:r>
              <a:rPr lang="en-GB" dirty="0" smtClean="0"/>
              <a:t>lithium and </a:t>
            </a:r>
            <a:r>
              <a:rPr lang="en-GB" dirty="0"/>
              <a:t>carbon ions </a:t>
            </a:r>
            <a:r>
              <a:rPr lang="en-GB" dirty="0" smtClean="0"/>
              <a:t>at </a:t>
            </a:r>
            <a:r>
              <a:rPr lang="en-GB" dirty="0"/>
              <a:t>the intermediate-energy range.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26064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- Experiments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FRAGMENT-ION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TIME-OF-FLIGHT  DISTRIBUTIONS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CROSS SECTIONS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209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1700808"/>
            <a:ext cx="9145016" cy="270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A </a:t>
            </a:r>
            <a:r>
              <a:rPr lang="en-GB" dirty="0"/>
              <a:t>systematic experimental and theoretical study is </a:t>
            </a:r>
            <a:r>
              <a:rPr lang="en-GB" dirty="0" smtClean="0"/>
              <a:t>presented </a:t>
            </a:r>
            <a:r>
              <a:rPr lang="en-GB" dirty="0"/>
              <a:t>for the energy, angular distribution, and </a:t>
            </a:r>
            <a:r>
              <a:rPr lang="en-GB" dirty="0" smtClean="0"/>
              <a:t>time-of-flight </a:t>
            </a:r>
            <a:r>
              <a:rPr lang="en-GB" dirty="0"/>
              <a:t>of fragment ions from H</a:t>
            </a:r>
            <a:r>
              <a:rPr lang="en-GB" baseline="-25000" dirty="0"/>
              <a:t>2</a:t>
            </a:r>
            <a:r>
              <a:rPr lang="en-GB" dirty="0"/>
              <a:t>O dissociation produced in </a:t>
            </a:r>
            <a:r>
              <a:rPr lang="en-GB" dirty="0" smtClean="0"/>
              <a:t>collisions </a:t>
            </a:r>
            <a:r>
              <a:rPr lang="en-GB" dirty="0"/>
              <a:t>with proton, </a:t>
            </a:r>
            <a:r>
              <a:rPr lang="en-GB" dirty="0" smtClean="0"/>
              <a:t> lithium </a:t>
            </a:r>
            <a:r>
              <a:rPr lang="en-GB" dirty="0"/>
              <a:t>atom, </a:t>
            </a:r>
            <a:r>
              <a:rPr lang="en-GB" dirty="0" smtClean="0"/>
              <a:t>lithium and </a:t>
            </a:r>
            <a:r>
              <a:rPr lang="en-GB" dirty="0"/>
              <a:t>carbon ions </a:t>
            </a:r>
            <a:r>
              <a:rPr lang="en-GB" dirty="0" smtClean="0"/>
              <a:t>at </a:t>
            </a:r>
            <a:r>
              <a:rPr lang="en-GB" dirty="0"/>
              <a:t>the intermediate-energy range.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fragment-ion energy </a:t>
            </a:r>
            <a:r>
              <a:rPr lang="en-GB" dirty="0" smtClean="0"/>
              <a:t>distribution </a:t>
            </a:r>
            <a:r>
              <a:rPr lang="en-GB" dirty="0"/>
              <a:t>of water molecule shows a clear dependence in </a:t>
            </a:r>
            <a:r>
              <a:rPr lang="en-GB" dirty="0" smtClean="0"/>
              <a:t>the </a:t>
            </a:r>
            <a:r>
              <a:rPr lang="en-GB" dirty="0"/>
              <a:t>production of higher-energy H</a:t>
            </a:r>
            <a:r>
              <a:rPr lang="en-GB" baseline="30000" dirty="0"/>
              <a:t>+</a:t>
            </a:r>
            <a:r>
              <a:rPr lang="en-GB" dirty="0"/>
              <a:t> fragments (above </a:t>
            </a:r>
            <a:r>
              <a:rPr lang="en-GB" dirty="0" smtClean="0"/>
              <a:t>20 </a:t>
            </a:r>
            <a:r>
              <a:rPr lang="en-GB" dirty="0"/>
              <a:t>eV </a:t>
            </a:r>
            <a:r>
              <a:rPr lang="en-GB" dirty="0" smtClean="0"/>
              <a:t>structure</a:t>
            </a:r>
            <a:r>
              <a:rPr lang="en-GB" dirty="0"/>
              <a:t>) with </a:t>
            </a:r>
            <a:r>
              <a:rPr lang="en-GB" dirty="0" smtClean="0"/>
              <a:t>the projectile’s incident </a:t>
            </a:r>
            <a:r>
              <a:rPr lang="en-GB" dirty="0"/>
              <a:t>energy </a:t>
            </a:r>
            <a:r>
              <a:rPr lang="en-GB" dirty="0" smtClean="0"/>
              <a:t>and </a:t>
            </a:r>
            <a:r>
              <a:rPr lang="en-GB" dirty="0"/>
              <a:t>charge state.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26064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- Experiments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FRAGMENT-ION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TIME-OF-FLIGHT  DISTRIBUTIONS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CROSS SECTIONS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340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1700808"/>
            <a:ext cx="9145016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A </a:t>
            </a:r>
            <a:r>
              <a:rPr lang="en-GB" dirty="0"/>
              <a:t>systematic experimental and theoretical study is </a:t>
            </a:r>
            <a:r>
              <a:rPr lang="en-GB" dirty="0" smtClean="0"/>
              <a:t>presented </a:t>
            </a:r>
            <a:r>
              <a:rPr lang="en-GB" dirty="0"/>
              <a:t>for the energy, angular distribution, and </a:t>
            </a:r>
            <a:r>
              <a:rPr lang="en-GB" dirty="0" smtClean="0"/>
              <a:t>time-of-flight </a:t>
            </a:r>
            <a:r>
              <a:rPr lang="en-GB" dirty="0"/>
              <a:t>of fragment ions from H</a:t>
            </a:r>
            <a:r>
              <a:rPr lang="en-GB" baseline="-25000" dirty="0"/>
              <a:t>2</a:t>
            </a:r>
            <a:r>
              <a:rPr lang="en-GB" dirty="0"/>
              <a:t>O dissociation produced in </a:t>
            </a:r>
            <a:r>
              <a:rPr lang="en-GB" dirty="0" smtClean="0"/>
              <a:t>collisions </a:t>
            </a:r>
            <a:r>
              <a:rPr lang="en-GB" dirty="0"/>
              <a:t>with proton, </a:t>
            </a:r>
            <a:r>
              <a:rPr lang="en-GB" dirty="0" smtClean="0"/>
              <a:t> lithium </a:t>
            </a:r>
            <a:r>
              <a:rPr lang="en-GB" dirty="0"/>
              <a:t>atom, </a:t>
            </a:r>
            <a:r>
              <a:rPr lang="en-GB" dirty="0" smtClean="0"/>
              <a:t>lithium and </a:t>
            </a:r>
            <a:r>
              <a:rPr lang="en-GB" dirty="0"/>
              <a:t>carbon ions </a:t>
            </a:r>
            <a:r>
              <a:rPr lang="en-GB" dirty="0" smtClean="0"/>
              <a:t>at </a:t>
            </a:r>
            <a:r>
              <a:rPr lang="en-GB" dirty="0"/>
              <a:t>the intermediate-energy range.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fragment-ion energy </a:t>
            </a:r>
            <a:r>
              <a:rPr lang="en-GB" dirty="0" smtClean="0"/>
              <a:t>distribution </a:t>
            </a:r>
            <a:r>
              <a:rPr lang="en-GB" dirty="0"/>
              <a:t>of water molecule shows a clear dependence in </a:t>
            </a:r>
            <a:r>
              <a:rPr lang="en-GB" dirty="0" smtClean="0"/>
              <a:t>the </a:t>
            </a:r>
            <a:r>
              <a:rPr lang="en-GB" dirty="0"/>
              <a:t>production of higher-energy H</a:t>
            </a:r>
            <a:r>
              <a:rPr lang="en-GB" baseline="30000" dirty="0"/>
              <a:t>+</a:t>
            </a:r>
            <a:r>
              <a:rPr lang="en-GB" dirty="0"/>
              <a:t> fragments (above </a:t>
            </a:r>
            <a:r>
              <a:rPr lang="en-GB" dirty="0" smtClean="0"/>
              <a:t>20 </a:t>
            </a:r>
            <a:r>
              <a:rPr lang="en-GB" dirty="0"/>
              <a:t>eV </a:t>
            </a:r>
            <a:r>
              <a:rPr lang="en-GB" dirty="0" smtClean="0"/>
              <a:t>structure</a:t>
            </a:r>
            <a:r>
              <a:rPr lang="en-GB" dirty="0"/>
              <a:t>) with </a:t>
            </a:r>
            <a:r>
              <a:rPr lang="en-GB" dirty="0" smtClean="0"/>
              <a:t>the projectile’s incident </a:t>
            </a:r>
            <a:r>
              <a:rPr lang="en-GB" dirty="0"/>
              <a:t>energy </a:t>
            </a:r>
            <a:r>
              <a:rPr lang="en-GB" dirty="0" smtClean="0"/>
              <a:t>and </a:t>
            </a:r>
            <a:r>
              <a:rPr lang="en-GB" dirty="0"/>
              <a:t>charge state.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/>
              <a:t>The relative intensities of the fragmentation channels or q-electron removal yields are consistent with the experimental data of absolute </a:t>
            </a:r>
            <a:r>
              <a:rPr lang="en-GB" dirty="0" smtClean="0"/>
              <a:t>q-electron removal cross sections. </a:t>
            </a:r>
            <a:endParaRPr lang="en-GB" dirty="0"/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26064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- Experiments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FRAGMENT-ION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TIME-OF-FLIGHT  DISTRIBUTIONS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CROSS SECTIONS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795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88" y="1700808"/>
            <a:ext cx="9145016" cy="531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A </a:t>
            </a:r>
            <a:r>
              <a:rPr lang="en-GB" dirty="0"/>
              <a:t>systematic experimental and theoretical study is </a:t>
            </a:r>
            <a:r>
              <a:rPr lang="en-GB" dirty="0" smtClean="0"/>
              <a:t>presented </a:t>
            </a:r>
            <a:r>
              <a:rPr lang="en-GB" dirty="0"/>
              <a:t>for the energy, angular distribution, and </a:t>
            </a:r>
            <a:r>
              <a:rPr lang="en-GB" dirty="0" smtClean="0"/>
              <a:t>time-of-flight </a:t>
            </a:r>
            <a:r>
              <a:rPr lang="en-GB" dirty="0"/>
              <a:t>of fragment ions from H</a:t>
            </a:r>
            <a:r>
              <a:rPr lang="en-GB" baseline="-25000" dirty="0"/>
              <a:t>2</a:t>
            </a:r>
            <a:r>
              <a:rPr lang="en-GB" dirty="0"/>
              <a:t>O dissociation produced in </a:t>
            </a:r>
            <a:r>
              <a:rPr lang="en-GB" dirty="0" smtClean="0"/>
              <a:t>collisions </a:t>
            </a:r>
            <a:r>
              <a:rPr lang="en-GB" dirty="0"/>
              <a:t>with proton, </a:t>
            </a:r>
            <a:r>
              <a:rPr lang="en-GB" dirty="0" smtClean="0"/>
              <a:t> lithium </a:t>
            </a:r>
            <a:r>
              <a:rPr lang="en-GB" dirty="0"/>
              <a:t>atom, </a:t>
            </a:r>
            <a:r>
              <a:rPr lang="en-GB" dirty="0" smtClean="0"/>
              <a:t>lithium and </a:t>
            </a:r>
            <a:r>
              <a:rPr lang="en-GB" dirty="0"/>
              <a:t>carbon ions </a:t>
            </a:r>
            <a:r>
              <a:rPr lang="en-GB" dirty="0" smtClean="0"/>
              <a:t>at </a:t>
            </a:r>
            <a:r>
              <a:rPr lang="en-GB" dirty="0"/>
              <a:t>the intermediate-energy range.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fragment-ion energy </a:t>
            </a:r>
            <a:r>
              <a:rPr lang="en-GB" dirty="0" smtClean="0"/>
              <a:t>distribution </a:t>
            </a:r>
            <a:r>
              <a:rPr lang="en-GB" dirty="0"/>
              <a:t>of water molecule shows a clear dependence in </a:t>
            </a:r>
            <a:r>
              <a:rPr lang="en-GB" dirty="0" smtClean="0"/>
              <a:t>the </a:t>
            </a:r>
            <a:r>
              <a:rPr lang="en-GB" dirty="0"/>
              <a:t>production of higher-energy H</a:t>
            </a:r>
            <a:r>
              <a:rPr lang="en-GB" baseline="30000" dirty="0"/>
              <a:t>+</a:t>
            </a:r>
            <a:r>
              <a:rPr lang="en-GB" dirty="0"/>
              <a:t> fragments (above </a:t>
            </a:r>
            <a:r>
              <a:rPr lang="en-GB" dirty="0" smtClean="0"/>
              <a:t>20 </a:t>
            </a:r>
            <a:r>
              <a:rPr lang="en-GB" dirty="0"/>
              <a:t>eV </a:t>
            </a:r>
            <a:r>
              <a:rPr lang="en-GB" dirty="0" smtClean="0"/>
              <a:t>structure</a:t>
            </a:r>
            <a:r>
              <a:rPr lang="en-GB" dirty="0"/>
              <a:t>) with </a:t>
            </a:r>
            <a:r>
              <a:rPr lang="en-GB" dirty="0" smtClean="0"/>
              <a:t>the projectile’s incident </a:t>
            </a:r>
            <a:r>
              <a:rPr lang="en-GB" dirty="0"/>
              <a:t>energy </a:t>
            </a:r>
            <a:r>
              <a:rPr lang="en-GB" dirty="0" smtClean="0"/>
              <a:t>and </a:t>
            </a:r>
            <a:r>
              <a:rPr lang="en-GB" dirty="0"/>
              <a:t>charge state.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/>
              <a:t>The relative intensities of the fragmentation channels or q-electron removal yields are consistent with the experimental data of absolute </a:t>
            </a:r>
            <a:r>
              <a:rPr lang="en-GB" dirty="0" smtClean="0"/>
              <a:t>q-electron removal cross sections. </a:t>
            </a:r>
            <a:endParaRPr lang="en-GB" dirty="0"/>
          </a:p>
          <a:p>
            <a:pPr algn="just"/>
            <a:endParaRPr lang="en-GB" dirty="0" smtClean="0"/>
          </a:p>
          <a:p>
            <a:pPr algn="just"/>
            <a:r>
              <a:rPr lang="en-GB" dirty="0"/>
              <a:t>The occurrence of higher ionization degrees in the fragmented H</a:t>
            </a:r>
            <a:r>
              <a:rPr lang="en-GB" baseline="-25000" dirty="0"/>
              <a:t>2</a:t>
            </a:r>
            <a:r>
              <a:rPr lang="en-GB" dirty="0"/>
              <a:t>O molecule occurs as the projectile energy decreases in the MeV</a:t>
            </a:r>
            <a:r>
              <a:rPr lang="en-GB" i="1" dirty="0"/>
              <a:t>/</a:t>
            </a:r>
            <a:r>
              <a:rPr lang="en-GB" dirty="0"/>
              <a:t>u to </a:t>
            </a:r>
            <a:r>
              <a:rPr lang="en-GB" dirty="0" err="1"/>
              <a:t>keV</a:t>
            </a:r>
            <a:r>
              <a:rPr lang="en-GB" i="1" dirty="0"/>
              <a:t>/</a:t>
            </a:r>
            <a:r>
              <a:rPr lang="en-GB" dirty="0"/>
              <a:t>u range. </a:t>
            </a:r>
          </a:p>
          <a:p>
            <a:pPr algn="just"/>
            <a:r>
              <a:rPr lang="en-GB" dirty="0"/>
              <a:t>In this energy range, transfer ionization leads to H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i="1" baseline="30000" dirty="0"/>
              <a:t>q</a:t>
            </a:r>
            <a:r>
              <a:rPr lang="en-GB" baseline="30000" dirty="0"/>
              <a:t>+</a:t>
            </a:r>
            <a:r>
              <a:rPr lang="en-GB" dirty="0"/>
              <a:t> with degrees of ionization of 2+ to 4+. This becomes as important as single direct ionization and single electron capture</a:t>
            </a:r>
            <a:r>
              <a:rPr lang="en-GB" dirty="0" smtClean="0"/>
              <a:t>. For </a:t>
            </a:r>
            <a:r>
              <a:rPr lang="en-GB" dirty="0"/>
              <a:t>higher impact energies, direct ionization prevails and higher charge states of the fragmented molecule become less abundant.</a:t>
            </a:r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8504" y="26064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- Experiments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FRAGMENT-ION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TIME-OF-FLIGHT  DISTRIBUTIONS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CROSS SECTIONS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7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476" y="476672"/>
            <a:ext cx="3037718" cy="466344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Previous work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2720" y="404664"/>
            <a:ext cx="7029418" cy="6228692"/>
          </a:xfrm>
        </p:spPr>
        <p:txBody>
          <a:bodyPr/>
          <a:lstStyle/>
          <a:p>
            <a:pPr algn="just"/>
            <a:r>
              <a:rPr lang="en-US" sz="1900" dirty="0">
                <a:latin typeface="+mj-lt"/>
                <a:cs typeface="Times New Roman" panose="02020603050405020304" pitchFamily="18" charset="0"/>
              </a:rPr>
              <a:t>There are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studies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concerning the influence of the velocity and charge state of the projectile on the dissociation of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water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with light and heavy ion at </a:t>
            </a:r>
            <a:r>
              <a:rPr lang="en-US" sz="1900" dirty="0" err="1" smtClean="0">
                <a:latin typeface="+mj-lt"/>
                <a:cs typeface="Times New Roman" panose="02020603050405020304" pitchFamily="18" charset="0"/>
              </a:rPr>
              <a:t>keV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 and tens MeV energies,</a:t>
            </a:r>
          </a:p>
          <a:p>
            <a:pPr algn="just"/>
            <a:endParaRPr lang="en-US" sz="19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927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53100" y="463854"/>
            <a:ext cx="4052900" cy="5809462"/>
          </a:xfrm>
        </p:spPr>
        <p:txBody>
          <a:bodyPr/>
          <a:lstStyle/>
          <a:p>
            <a:pPr algn="ctr"/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interaction region </a:t>
            </a: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collecting the </a:t>
            </a: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fragment-ions </a:t>
            </a: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 spectrometer</a:t>
            </a:r>
            <a:b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time-of-flight spectrometer</a:t>
            </a: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beam</a:t>
            </a:r>
            <a:b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br>
              <a:rPr 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 beam</a:t>
            </a:r>
            <a:b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2293"/>
          <a:stretch>
            <a:fillRect/>
          </a:stretch>
        </p:blipFill>
        <p:spPr>
          <a:xfrm>
            <a:off x="848544" y="1304764"/>
            <a:ext cx="4811402" cy="412273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4508" y="228216"/>
            <a:ext cx="601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Experimental setup </a:t>
            </a:r>
            <a:r>
              <a:rPr lang="pt-BR" sz="2800" dirty="0" smtClean="0">
                <a:solidFill>
                  <a:srgbClr val="002060"/>
                </a:solidFill>
              </a:rPr>
              <a:t>for distributions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1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1092" y="305369"/>
            <a:ext cx="3924436" cy="6548656"/>
          </a:xfrm>
          <a:ln w="38100">
            <a:noFill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interaction region and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collecting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emitted electrons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projectiles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interaction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coincidence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growth rate method</a:t>
            </a:r>
            <a:b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cross sections of </a:t>
            </a:r>
            <a:b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 electron removal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ionization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capture 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capture</a:t>
            </a:r>
            <a:b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0F050B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2480" y="332656"/>
            <a:ext cx="5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Experimental setup </a:t>
            </a:r>
            <a:r>
              <a:rPr lang="pt-BR" sz="2800" dirty="0" smtClean="0">
                <a:solidFill>
                  <a:srgbClr val="002060"/>
                </a:solidFill>
              </a:rPr>
              <a:t>for cross section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r="2607"/>
          <a:stretch>
            <a:fillRect/>
          </a:stretch>
        </p:blipFill>
        <p:spPr bwMode="auto">
          <a:xfrm>
            <a:off x="956556" y="1772816"/>
            <a:ext cx="4787900" cy="351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7743310" y="4266078"/>
            <a:ext cx="126014" cy="684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7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2144688" y="980728"/>
            <a:ext cx="5508612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pt-BR" sz="2400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omparison previous and present work</a:t>
            </a:r>
            <a:endParaRPr lang="pt-BR" sz="24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331288"/>
            <a:ext cx="4359275" cy="3048359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49" y="3429000"/>
            <a:ext cx="41148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00572" y="3046716"/>
            <a:ext cx="82809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b+c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144688" y="3046716"/>
            <a:ext cx="900100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d+e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228343" y="3046716"/>
            <a:ext cx="900100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f+g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268924" y="3046716"/>
            <a:ext cx="648072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(h)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514617" y="1772816"/>
            <a:ext cx="765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Single charged projectiles – C</a:t>
            </a:r>
            <a:r>
              <a:rPr lang="en-GB" sz="2400" baseline="30000" dirty="0" smtClean="0">
                <a:solidFill>
                  <a:srgbClr val="FF0000"/>
                </a:solidFill>
              </a:rPr>
              <a:t>+</a:t>
            </a:r>
            <a:r>
              <a:rPr lang="en-GB" sz="2400" dirty="0" smtClean="0">
                <a:solidFill>
                  <a:srgbClr val="FF0000"/>
                </a:solidFill>
              </a:rPr>
              <a:t> and N</a:t>
            </a:r>
            <a:r>
              <a:rPr lang="en-GB" sz="2400" baseline="30000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q-electron removal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65107" y="3861048"/>
            <a:ext cx="8280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q- electron removal</a:t>
            </a:r>
          </a:p>
          <a:p>
            <a:pPr algn="r"/>
            <a:r>
              <a:rPr lang="en-GB" sz="1100" dirty="0" smtClean="0"/>
              <a:t>1</a:t>
            </a:r>
          </a:p>
          <a:p>
            <a:pPr algn="r"/>
            <a:r>
              <a:rPr lang="en-GB" sz="1100" dirty="0" smtClean="0"/>
              <a:t>2</a:t>
            </a:r>
          </a:p>
          <a:p>
            <a:pPr algn="r"/>
            <a:r>
              <a:rPr lang="en-GB" sz="1100" dirty="0" smtClean="0"/>
              <a:t>2</a:t>
            </a:r>
          </a:p>
          <a:p>
            <a:pPr algn="r"/>
            <a:r>
              <a:rPr lang="en-GB" sz="1100" dirty="0" smtClean="0"/>
              <a:t>3</a:t>
            </a:r>
          </a:p>
          <a:p>
            <a:pPr algn="r"/>
            <a:r>
              <a:rPr lang="en-GB" sz="1100" dirty="0" smtClean="0"/>
              <a:t>3</a:t>
            </a:r>
          </a:p>
          <a:p>
            <a:pPr algn="r"/>
            <a:r>
              <a:rPr lang="en-GB" sz="1100" dirty="0" smtClean="0"/>
              <a:t>4</a:t>
            </a:r>
          </a:p>
          <a:p>
            <a:pPr algn="r"/>
            <a:r>
              <a:rPr lang="en-GB" sz="1100" dirty="0" smtClean="0"/>
              <a:t>4</a:t>
            </a:r>
          </a:p>
          <a:p>
            <a:pPr algn="r"/>
            <a:r>
              <a:rPr lang="en-GB" sz="11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3810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52700" y="584684"/>
            <a:ext cx="7488832" cy="6273316"/>
          </a:xfrm>
        </p:spPr>
        <p:txBody>
          <a:bodyPr/>
          <a:lstStyle/>
          <a:p>
            <a:pPr marL="61710" indent="0" algn="just">
              <a:buNone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Two-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body and/or three-body dissociation probabilities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were based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on </a:t>
            </a:r>
            <a:endParaRPr lang="en-US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61710" indent="0" algn="just">
              <a:buNone/>
            </a:pPr>
            <a:r>
              <a:rPr lang="pt-B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N-Body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lassical Trajectory Monte-Carlo simulations  (n-CTMC)</a:t>
            </a:r>
          </a:p>
          <a:p>
            <a:pPr marL="61710" indent="0" algn="just">
              <a:buNone/>
            </a:pPr>
            <a:r>
              <a:rPr lang="pt-B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conjugated with</a:t>
            </a:r>
          </a:p>
          <a:p>
            <a:pPr marL="61710" indent="0" algn="just">
              <a:buNone/>
            </a:pPr>
            <a:r>
              <a:rPr lang="pt-B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Coulomb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</a:t>
            </a:r>
            <a:r>
              <a:rPr lang="pt-BR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xplosion Model  (CE)</a:t>
            </a:r>
          </a:p>
          <a:p>
            <a:pPr marL="61710" indent="0" algn="just">
              <a:buNone/>
            </a:pPr>
            <a:endParaRPr lang="pt-BR" sz="2000" dirty="0" smtClean="0">
              <a:latin typeface="+mj-lt"/>
              <a:cs typeface="Times New Roman" panose="02020603050405020304" pitchFamily="18" charset="0"/>
            </a:endParaRPr>
          </a:p>
          <a:p>
            <a:pPr marL="61710" indent="0" algn="just">
              <a:buNone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61710" indent="0" algn="just">
              <a:buNone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Coulomb explosion dynamics consider projectile’s position and momenta at the time the n-electron removal takes place</a:t>
            </a: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cs typeface="Times New Roman" panose="02020603050405020304" pitchFamily="18" charset="0"/>
              </a:rPr>
              <a:t>via </a:t>
            </a:r>
            <a:r>
              <a:rPr lang="pt-BR" sz="2000" dirty="0">
                <a:cs typeface="Times New Roman" panose="02020603050405020304" pitchFamily="18" charset="0"/>
              </a:rPr>
              <a:t>ionization, charge-transfer ou transfer </a:t>
            </a:r>
            <a:r>
              <a:rPr lang="pt-BR" sz="2000" dirty="0" smtClean="0">
                <a:cs typeface="Times New Roman" panose="02020603050405020304" pitchFamily="18" charset="0"/>
              </a:rPr>
              <a:t>ionization</a:t>
            </a: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  (post-collision interaction  is included).</a:t>
            </a:r>
          </a:p>
          <a:p>
            <a:pPr marL="61710" indent="0" algn="just">
              <a:buNone/>
            </a:pPr>
            <a:r>
              <a:rPr lang="pt-BR" sz="2000" dirty="0" smtClean="0">
                <a:latin typeface="+mj-lt"/>
                <a:cs typeface="Times New Roman" panose="02020603050405020304" pitchFamily="18" charset="0"/>
              </a:rPr>
              <a:t>Two semi-empirical models were applied for the interfragment potential:  screened or dipole type + coulombic potential</a:t>
            </a:r>
          </a:p>
          <a:p>
            <a:pPr algn="just"/>
            <a:endParaRPr lang="pt-BR" sz="1800" dirty="0" smtClean="0">
              <a:latin typeface="+mj-lt"/>
              <a:cs typeface="Times New Roman" panose="02020603050405020304" pitchFamily="18" charset="0"/>
            </a:endParaRPr>
          </a:p>
          <a:p>
            <a:pPr marL="61710" indent="0" algn="just">
              <a:buNone/>
            </a:pPr>
            <a:r>
              <a:rPr lang="en-GB" sz="1800" dirty="0" smtClean="0">
                <a:latin typeface="+mj-lt"/>
                <a:cs typeface="Times New Roman" pitchFamily="18" charset="0"/>
              </a:rPr>
              <a:t> </a:t>
            </a:r>
            <a:endParaRPr lang="pt-BR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66" y="620688"/>
            <a:ext cx="2107337" cy="565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+mj-lt"/>
              </a:rPr>
              <a:t>Theoretical approach </a:t>
            </a:r>
          </a:p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en-GB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CE n-CTMC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model</a:t>
            </a:r>
          </a:p>
          <a:p>
            <a:pPr algn="ctr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42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9" y="1210972"/>
            <a:ext cx="3898470" cy="2724473"/>
          </a:xfrm>
          <a:prstGeom prst="rect">
            <a:avLst/>
          </a:prstGeom>
        </p:spPr>
      </p:pic>
      <p:pic>
        <p:nvPicPr>
          <p:cNvPr id="16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3830076"/>
            <a:ext cx="3826462" cy="267415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sp>
        <p:nvSpPr>
          <p:cNvPr id="18" name="Right Arrow 17"/>
          <p:cNvSpPr/>
          <p:nvPr/>
        </p:nvSpPr>
        <p:spPr>
          <a:xfrm>
            <a:off x="4226108" y="2573208"/>
            <a:ext cx="936104" cy="27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4380787" y="4738969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21228" y="1900973"/>
            <a:ext cx="1682150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Charge dependence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6963" y="4966847"/>
            <a:ext cx="1590679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Energy dependence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24" y="836712"/>
            <a:ext cx="2916324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Fragment-ion distributions</a:t>
            </a:r>
            <a:endParaRPr lang="en-GB" dirty="0"/>
          </a:p>
        </p:txBody>
      </p:sp>
      <p:sp>
        <p:nvSpPr>
          <p:cNvPr id="30" name="Título 6"/>
          <p:cNvSpPr txBox="1">
            <a:spLocks noGrp="1"/>
          </p:cNvSpPr>
          <p:nvPr>
            <p:ph type="body" sz="half" idx="3"/>
          </p:nvPr>
        </p:nvSpPr>
        <p:spPr>
          <a:xfrm>
            <a:off x="2514600" y="281209"/>
            <a:ext cx="4359275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pt-BR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ragmentation channel  yields</a:t>
            </a:r>
            <a:endPara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16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96" y="1287701"/>
            <a:ext cx="3603191" cy="2519644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9" y="1210972"/>
            <a:ext cx="3898470" cy="2724473"/>
          </a:xfrm>
          <a:prstGeom prst="rect">
            <a:avLst/>
          </a:prstGeom>
        </p:spPr>
      </p:pic>
      <p:pic>
        <p:nvPicPr>
          <p:cNvPr id="16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3830076"/>
            <a:ext cx="3826462" cy="267415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84" y="3892848"/>
            <a:ext cx="3758562" cy="2628292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4226108" y="2573208"/>
            <a:ext cx="936104" cy="27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4380787" y="4738969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221228" y="1900973"/>
            <a:ext cx="1682150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Charge dependence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6963" y="4966847"/>
            <a:ext cx="1590679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Energy dependence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524" y="836712"/>
            <a:ext cx="2916324" cy="38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Fragment-ion distributions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41132" y="692696"/>
            <a:ext cx="2952328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elative intensity of fragmentation channels</a:t>
            </a:r>
            <a:endParaRPr lang="en-GB" dirty="0"/>
          </a:p>
        </p:txBody>
      </p:sp>
      <p:sp>
        <p:nvSpPr>
          <p:cNvPr id="30" name="Título 6"/>
          <p:cNvSpPr txBox="1">
            <a:spLocks noGrp="1"/>
          </p:cNvSpPr>
          <p:nvPr>
            <p:ph type="body" sz="half" idx="3"/>
          </p:nvPr>
        </p:nvSpPr>
        <p:spPr>
          <a:xfrm>
            <a:off x="2514600" y="281209"/>
            <a:ext cx="4359275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</a:t>
            </a:r>
            <a:r>
              <a:rPr lang="pt-BR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ragmentation channel  yields</a:t>
            </a:r>
            <a:endParaRPr lang="pt-BR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4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476" y="476672"/>
            <a:ext cx="3037718" cy="466344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Previous work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Missing link 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2720" y="404664"/>
            <a:ext cx="7029418" cy="6228692"/>
          </a:xfrm>
        </p:spPr>
        <p:txBody>
          <a:bodyPr/>
          <a:lstStyle/>
          <a:p>
            <a:pPr algn="just"/>
            <a:r>
              <a:rPr lang="en-US" sz="1900" dirty="0">
                <a:latin typeface="+mj-lt"/>
                <a:cs typeface="Times New Roman" panose="02020603050405020304" pitchFamily="18" charset="0"/>
              </a:rPr>
              <a:t>There are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studies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concerning the influence of the velocity and charge state of the projectile on the dissociation of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water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with light and heavy ion at </a:t>
            </a:r>
            <a:r>
              <a:rPr lang="en-US" sz="1900" dirty="0" err="1" smtClean="0">
                <a:latin typeface="+mj-lt"/>
                <a:cs typeface="Times New Roman" panose="02020603050405020304" pitchFamily="18" charset="0"/>
              </a:rPr>
              <a:t>keV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 and tens MeV energies, </a:t>
            </a:r>
          </a:p>
          <a:p>
            <a:pPr marL="61710" indent="0" algn="just">
              <a:buNone/>
            </a:pPr>
            <a:endParaRPr lang="en-US" sz="19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19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etailed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knowledge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features of the dissociation pattern leading to the formation 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multiply charged </a:t>
            </a:r>
            <a:r>
              <a:rPr lang="en-US" sz="19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fragments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in the intermediate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energy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range remains scarce</a:t>
            </a:r>
            <a:r>
              <a:rPr lang="en-GB" sz="1900" dirty="0">
                <a:latin typeface="+mj-lt"/>
                <a:cs typeface="Times New Roman" pitchFamily="18" charset="0"/>
              </a:rPr>
              <a:t>.</a:t>
            </a:r>
            <a:endParaRPr lang="en-GB" sz="1900" dirty="0" smtClean="0">
              <a:latin typeface="+mj-lt"/>
              <a:cs typeface="Times New Roman" pitchFamily="18" charset="0"/>
            </a:endParaRPr>
          </a:p>
          <a:p>
            <a:pPr marL="61710" indent="0" algn="ctr">
              <a:buNone/>
            </a:pPr>
            <a:endParaRPr lang="en-GB" sz="2000" dirty="0" smtClean="0">
              <a:latin typeface="+mj-lt"/>
              <a:cs typeface="Times New Roman" pitchFamily="18" charset="0"/>
            </a:endParaRPr>
          </a:p>
          <a:p>
            <a:pPr algn="just"/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2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476" y="476672"/>
            <a:ext cx="3037718" cy="466344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Previous work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Missing link 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 smtClean="0">
              <a:solidFill>
                <a:srgbClr val="FF0000"/>
              </a:solidFill>
              <a:latin typeface="+mj-lt"/>
            </a:endParaRPr>
          </a:p>
          <a:p>
            <a:pPr marL="6171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Present work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2720" y="404664"/>
            <a:ext cx="7029418" cy="6228692"/>
          </a:xfrm>
        </p:spPr>
        <p:txBody>
          <a:bodyPr/>
          <a:lstStyle/>
          <a:p>
            <a:pPr algn="just"/>
            <a:r>
              <a:rPr lang="en-US" sz="1900" dirty="0">
                <a:latin typeface="+mj-lt"/>
                <a:cs typeface="Times New Roman" panose="02020603050405020304" pitchFamily="18" charset="0"/>
              </a:rPr>
              <a:t>There are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studies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concerning the influence of the velocity and charge state of the projectile on the dissociation of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water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with light and heavy ion at </a:t>
            </a:r>
            <a:r>
              <a:rPr lang="en-US" sz="1900" dirty="0" err="1" smtClean="0">
                <a:latin typeface="+mj-lt"/>
                <a:cs typeface="Times New Roman" panose="02020603050405020304" pitchFamily="18" charset="0"/>
              </a:rPr>
              <a:t>keV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 and only a few at Me V/u energies.</a:t>
            </a:r>
          </a:p>
          <a:p>
            <a:pPr algn="just"/>
            <a:endParaRPr lang="en-US" sz="19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19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etailed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knowledge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features of the dissociation pattern leading to the formation 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multiply charged </a:t>
            </a:r>
            <a:r>
              <a:rPr lang="en-US" sz="19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fragments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in the intermediate 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energy </a:t>
            </a:r>
            <a:r>
              <a:rPr lang="en-US" sz="1900" dirty="0" smtClean="0">
                <a:latin typeface="+mj-lt"/>
                <a:cs typeface="Times New Roman" panose="02020603050405020304" pitchFamily="18" charset="0"/>
              </a:rPr>
              <a:t>range remains scarce</a:t>
            </a:r>
            <a:r>
              <a:rPr lang="en-GB" sz="1900" dirty="0">
                <a:latin typeface="+mj-lt"/>
                <a:cs typeface="Times New Roman" pitchFamily="18" charset="0"/>
              </a:rPr>
              <a:t>.</a:t>
            </a:r>
            <a:endParaRPr lang="en-GB" sz="1900" dirty="0" smtClean="0">
              <a:latin typeface="+mj-lt"/>
              <a:cs typeface="Times New Roman" pitchFamily="18" charset="0"/>
            </a:endParaRPr>
          </a:p>
          <a:p>
            <a:pPr marL="61710" indent="0" algn="ctr">
              <a:buNone/>
            </a:pPr>
            <a:endParaRPr lang="en-GB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GB" sz="2000" dirty="0">
                <a:cs typeface="Times New Roman" pitchFamily="18" charset="0"/>
              </a:rPr>
              <a:t>Study performed at 2 </a:t>
            </a:r>
            <a:r>
              <a:rPr lang="en-GB" sz="2000" dirty="0" smtClean="0">
                <a:cs typeface="Times New Roman" pitchFamily="18" charset="0"/>
              </a:rPr>
              <a:t>laboratories almost at the same time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Bare 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ions, </a:t>
            </a:r>
            <a:r>
              <a:rPr lang="en-US" sz="2000" dirty="0">
                <a:cs typeface="Times New Roman" panose="02020603050405020304" pitchFamily="18" charset="0"/>
              </a:rPr>
              <a:t>H</a:t>
            </a:r>
            <a:r>
              <a:rPr lang="en-US" sz="2000" baseline="30000" dirty="0">
                <a:cs typeface="Times New Roman" panose="02020603050405020304" pitchFamily="18" charset="0"/>
              </a:rPr>
              <a:t>+</a:t>
            </a:r>
            <a:r>
              <a:rPr lang="en-US" sz="2000" dirty="0">
                <a:cs typeface="Times New Roman" panose="02020603050405020304" pitchFamily="18" charset="0"/>
              </a:rPr>
              <a:t>  and Li</a:t>
            </a:r>
            <a:r>
              <a:rPr lang="en-US" sz="2000" baseline="30000" dirty="0">
                <a:cs typeface="Times New Roman" panose="02020603050405020304" pitchFamily="18" charset="0"/>
              </a:rPr>
              <a:t>3+,</a:t>
            </a:r>
            <a:r>
              <a:rPr lang="en-US" sz="2000" dirty="0">
                <a:cs typeface="Times New Roman" panose="02020603050405020304" pitchFamily="18" charset="0"/>
              </a:rPr>
              <a:t> were used as a benchmark in the comparison with other 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dressed ions, </a:t>
            </a:r>
            <a:r>
              <a:rPr lang="en-US" sz="2000" dirty="0">
                <a:cs typeface="Times New Roman" panose="02020603050405020304" pitchFamily="18" charset="0"/>
              </a:rPr>
              <a:t>as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Li</a:t>
            </a:r>
            <a:r>
              <a:rPr lang="en-US" sz="2000" baseline="30000" dirty="0">
                <a:cs typeface="Times New Roman" panose="02020603050405020304" pitchFamily="18" charset="0"/>
              </a:rPr>
              <a:t>0-2+</a:t>
            </a:r>
            <a:r>
              <a:rPr lang="en-US" sz="2000" dirty="0">
                <a:cs typeface="Times New Roman" panose="02020603050405020304" pitchFamily="18" charset="0"/>
              </a:rPr>
              <a:t> , C</a:t>
            </a:r>
            <a:r>
              <a:rPr lang="en-US" sz="2000" baseline="30000" dirty="0">
                <a:cs typeface="Times New Roman" panose="02020603050405020304" pitchFamily="18" charset="0"/>
              </a:rPr>
              <a:t>1-2+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to </a:t>
            </a:r>
            <a:r>
              <a:rPr lang="en-US" sz="2000" dirty="0">
                <a:cs typeface="Times New Roman" panose="02020603050405020304" pitchFamily="18" charset="0"/>
              </a:rPr>
              <a:t>study the 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role of projectile screening in </a:t>
            </a:r>
            <a:r>
              <a:rPr lang="pt-B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molecular dissociation</a:t>
            </a:r>
            <a:r>
              <a:rPr lang="pt-BR" sz="2000" dirty="0">
                <a:cs typeface="Times New Roman" panose="02020603050405020304" pitchFamily="18" charset="0"/>
              </a:rPr>
              <a:t>. </a:t>
            </a:r>
          </a:p>
          <a:p>
            <a:pPr marL="61710" indent="0" algn="just">
              <a:buNone/>
            </a:pPr>
            <a:r>
              <a:rPr lang="pt-BR" sz="2000" dirty="0">
                <a:cs typeface="Times New Roman" panose="02020603050405020304" pitchFamily="18" charset="0"/>
              </a:rPr>
              <a:t>   projectile energy varied in the </a:t>
            </a:r>
            <a:r>
              <a:rPr lang="pt-BR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range </a:t>
            </a:r>
            <a:r>
              <a:rPr lang="pt-BR" sz="2000" dirty="0">
                <a:cs typeface="Times New Roman" panose="02020603050405020304" pitchFamily="18" charset="0"/>
              </a:rPr>
              <a:t>200-900 </a:t>
            </a:r>
            <a:r>
              <a:rPr lang="pt-BR" sz="2000" dirty="0" smtClean="0">
                <a:cs typeface="Times New Roman" panose="02020603050405020304" pitchFamily="18" charset="0"/>
              </a:rPr>
              <a:t>keV/u</a:t>
            </a:r>
          </a:p>
          <a:p>
            <a:pPr algn="just"/>
            <a:r>
              <a:rPr lang="en-US" sz="19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FOCUS:</a:t>
            </a:r>
            <a:endParaRPr lang="en-US" sz="19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10" indent="0" algn="just">
              <a:buNone/>
            </a:pPr>
            <a:r>
              <a:rPr lang="en-US" sz="19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9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9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time-of-flight distributions of </a:t>
            </a:r>
            <a:r>
              <a:rPr lang="en-US" sz="19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water ionic </a:t>
            </a:r>
            <a:r>
              <a:rPr lang="en-US" sz="19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fragments. </a:t>
            </a:r>
          </a:p>
          <a:p>
            <a:pPr marL="61710" indent="0" algn="just">
              <a:buNone/>
            </a:pPr>
            <a:r>
              <a:rPr lang="en-US" sz="19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Absolute cross section for n- electron removal measured for pure ionization and electron capture. </a:t>
            </a:r>
            <a:r>
              <a:rPr lang="en-US" sz="19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Combined results allowed a qualitative as well as quantitative interpretation of the data</a:t>
            </a:r>
            <a:endParaRPr lang="en-US" sz="19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24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89087" y="152636"/>
            <a:ext cx="891540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e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xp.  </a:t>
            </a:r>
            <a:r>
              <a:rPr lang="pt-BR" sz="2400" b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bsolute partial cross sections + TC-BGM calculation</a:t>
            </a:r>
            <a:endParaRPr lang="pt-BR" sz="2400" b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4" y="1749454"/>
            <a:ext cx="4608512" cy="3952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234" y="744377"/>
            <a:ext cx="4873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pure </a:t>
            </a:r>
            <a:r>
              <a:rPr lang="pt-BR" sz="2000" dirty="0">
                <a:solidFill>
                  <a:srgbClr val="FF0000"/>
                </a:solidFill>
              </a:rPr>
              <a:t>ionization</a:t>
            </a: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with </a:t>
            </a:r>
            <a:r>
              <a:rPr lang="pt-BR" sz="2000" dirty="0">
                <a:solidFill>
                  <a:srgbClr val="FF0000"/>
                </a:solidFill>
              </a:rPr>
              <a:t>removal of 1, 2 and 3 electrons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468" y="5491150"/>
            <a:ext cx="4955038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Cross sections for higher degrees of ionization are </a:t>
            </a:r>
            <a:r>
              <a:rPr lang="en-GB" dirty="0" smtClean="0"/>
              <a:t>overestimated </a:t>
            </a:r>
            <a:r>
              <a:rPr lang="en-GB" dirty="0"/>
              <a:t>by the calculations, which points to limitations of the </a:t>
            </a:r>
            <a:r>
              <a:rPr lang="en-GB" dirty="0" smtClean="0"/>
              <a:t>calculation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06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89087" y="152636"/>
            <a:ext cx="891540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e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xp.  </a:t>
            </a:r>
            <a:r>
              <a:rPr lang="pt-BR" sz="2400" b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bsolute partial cross sections + TC-BGM calculation</a:t>
            </a:r>
            <a:endParaRPr lang="pt-BR" sz="2400" b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91" y="620688"/>
            <a:ext cx="3914487" cy="33574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4" y="1749454"/>
            <a:ext cx="4608512" cy="3952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234" y="744377"/>
            <a:ext cx="4873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pure </a:t>
            </a:r>
            <a:r>
              <a:rPr lang="pt-BR" sz="2000" dirty="0">
                <a:solidFill>
                  <a:srgbClr val="FF0000"/>
                </a:solidFill>
              </a:rPr>
              <a:t>ionization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single                   electron capture 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with </a:t>
            </a:r>
            <a:r>
              <a:rPr lang="pt-BR" sz="2000" dirty="0">
                <a:solidFill>
                  <a:srgbClr val="FF0000"/>
                </a:solidFill>
              </a:rPr>
              <a:t>removal of 1, 2 and 3 electrons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64" y="5347134"/>
            <a:ext cx="6120679" cy="96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Inclusion </a:t>
            </a:r>
            <a:r>
              <a:rPr lang="en-GB" dirty="0"/>
              <a:t>of the Auger effect improves the agreement </a:t>
            </a:r>
            <a:r>
              <a:rPr lang="en-GB" dirty="0" smtClean="0"/>
              <a:t>for </a:t>
            </a:r>
            <a:r>
              <a:rPr lang="en-GB" dirty="0"/>
              <a:t>the capture channels σ</a:t>
            </a:r>
            <a:r>
              <a:rPr lang="en-GB" baseline="-25000" dirty="0"/>
              <a:t>10</a:t>
            </a:r>
            <a:r>
              <a:rPr lang="en-GB" dirty="0"/>
              <a:t>, </a:t>
            </a:r>
            <a:r>
              <a:rPr lang="en-GB" dirty="0" smtClean="0"/>
              <a:t>, </a:t>
            </a:r>
            <a:r>
              <a:rPr lang="en-GB" dirty="0"/>
              <a:t>unexplained factor of 2–3 discrepancies </a:t>
            </a:r>
            <a:r>
              <a:rPr lang="en-GB" dirty="0" smtClean="0"/>
              <a:t>observed </a:t>
            </a:r>
            <a:r>
              <a:rPr lang="en-GB" dirty="0"/>
              <a:t>for the transfer-ionization channel σ</a:t>
            </a:r>
            <a:r>
              <a:rPr lang="en-GB" baseline="-25000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7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89087" y="152636"/>
            <a:ext cx="891540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e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xp.  </a:t>
            </a:r>
            <a:r>
              <a:rPr lang="pt-BR" sz="2400" b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bsolute partial cross sections + TC-BGM calculation</a:t>
            </a:r>
            <a:endParaRPr lang="pt-BR" sz="2400" b="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91" y="620688"/>
            <a:ext cx="3914487" cy="33574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4" y="1749454"/>
            <a:ext cx="4608512" cy="395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76" y="3388976"/>
            <a:ext cx="3924436" cy="3365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234" y="744377"/>
            <a:ext cx="4873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pure </a:t>
            </a:r>
            <a:r>
              <a:rPr lang="pt-BR" sz="2000" dirty="0">
                <a:solidFill>
                  <a:srgbClr val="FF0000"/>
                </a:solidFill>
              </a:rPr>
              <a:t>ionization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single and double electron capture </a:t>
            </a:r>
          </a:p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with </a:t>
            </a:r>
            <a:r>
              <a:rPr lang="pt-BR" sz="2000" dirty="0">
                <a:solidFill>
                  <a:srgbClr val="FF0000"/>
                </a:solidFill>
              </a:rPr>
              <a:t>removal of 1, 2 and 3 electrons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0612" y="5913276"/>
            <a:ext cx="3204356" cy="67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TC-TGM without/with Auger inclusion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333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1923</TotalTime>
  <Words>2387</Words>
  <Application>Microsoft Office PowerPoint</Application>
  <PresentationFormat>A4 Paper (210x297 mm)</PresentationFormat>
  <Paragraphs>330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Solstício</vt:lpstr>
      <vt:lpstr>Multiple Electron Removal from H2O  by light ion impact</vt:lpstr>
      <vt:lpstr>MOTIVATION   radiation physics</vt:lpstr>
      <vt:lpstr>MOTIVATION  astrochemistry</vt:lpstr>
      <vt:lpstr>PowerPoint Presentation</vt:lpstr>
      <vt:lpstr>PowerPoint Presentation</vt:lpstr>
      <vt:lpstr>PowerPoint Presentation</vt:lpstr>
      <vt:lpstr>exp.  absolute partial cross sections + TC-BGM calculation</vt:lpstr>
      <vt:lpstr>exp.  absolute partial cross sections + TC-BGM calculation</vt:lpstr>
      <vt:lpstr>exp.  absolute partial cross sections + TC-BGM calculation</vt:lpstr>
      <vt:lpstr>systematic investigation fragment-ion  energy distributions</vt:lpstr>
      <vt:lpstr>systematic investigation fragment-ion  energy distributions</vt:lpstr>
      <vt:lpstr>systematic investigation fragment-ion  energy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Quantitative interpretation CE-CTMC model + fragment-ion  channels</vt:lpstr>
      <vt:lpstr>Quantitative interpretation CE-CTMC model + fragment-ion  channels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sections for bare and dressed carbon ions in water and neon at 6 MeV/u T. Liamsuwan et al , Phys. Med. Biol. 58 (2013) 641–672, Int. J. of Rad. Biol. 2012; 88(1–2): 45–49  Total cross sections for ionizing processes induced by proton impact on molecules of biological interest:  A classical trajectory Monte Carlo approach,  H. Lekadir, et al, NIM B 267 (2009) 1011–1014 </vt:lpstr>
      <vt:lpstr>Investigation at high energies with highly charged states</vt:lpstr>
      <vt:lpstr>Recent data on analogues DNA molecules Differences in fragmentation pattern proton and C3+ collision on pyrimidine  proton impact production of molecular species  m=26 and 53      dressed carbon ion impact atomization process  double ionization   </vt:lpstr>
      <vt:lpstr>Future investigation</vt:lpstr>
      <vt:lpstr>Collaborators  Instituto de Física, Universidade Federal de Río de Janeiro (IF-UFRJ), Brazil  H Luna   and  Eduardo C. Montenegro  Department of Physics, Stockholm University, Alba Nova University Center, Stockholm, Sweden  R Schuch   IFISUR, CONICET, Dpto de Física, Universidad Nacional del Sur, Bahía Blanca, Argentina N D Cariatore and S Otranto    Centro Atómico Bariloche, CONICET, S. C. de Bariloche, Río Negro, Argentina D Fregenal, G Bernardi and S Suárez   Institut für Theoretische Physik, Goethe-Universität, Frankfurt, Germany T. Pausz , M. Murakami, H. J. Lüdde, M. Horbatsch    Department of Physics and Astronomy, York University, Toronto, Ontario, Canada T. Kirchner   </vt:lpstr>
      <vt:lpstr>CONCLUSION  experiments vs. theories</vt:lpstr>
      <vt:lpstr>CONCLUSION  experiments vs. theories</vt:lpstr>
      <vt:lpstr>PowerPoint Presentation</vt:lpstr>
      <vt:lpstr>PowerPoint Presentation</vt:lpstr>
      <vt:lpstr>PowerPoint Presentation</vt:lpstr>
      <vt:lpstr>PowerPoint Presentation</vt:lpstr>
      <vt:lpstr>Scheme of interaction region  and  main experimental components used for collecting the fragment-ions from the target  operation  electrostatic  spectrometer or time-of-flight spectrometer           with continuous beam or pulsed beam respectively</vt:lpstr>
      <vt:lpstr> Scheme of interaction region and detectors used for collecting   emitted electrons, fragment ions  and  projectiles  after interaction in coincidence + and growth rate method    absolute cross sections of  n- electron removal for pure ionization single capture  double capture </vt:lpstr>
      <vt:lpstr>comparison previous and present work</vt:lpstr>
      <vt:lpstr>PowerPoint Presentation</vt:lpstr>
      <vt:lpstr>PowerPoint Presentation</vt:lpstr>
      <vt:lpstr>PowerPoint Presentation</vt:lpstr>
    </vt:vector>
  </TitlesOfParts>
  <Company>Marcelo Macedo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</dc:creator>
  <cp:lastModifiedBy>Elisabeth</cp:lastModifiedBy>
  <cp:revision>562</cp:revision>
  <dcterms:created xsi:type="dcterms:W3CDTF">2010-01-07T15:00:05Z</dcterms:created>
  <dcterms:modified xsi:type="dcterms:W3CDTF">2016-09-16T14:20:40Z</dcterms:modified>
</cp:coreProperties>
</file>