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2" r:id="rId1"/>
    <p:sldMasterId id="2147483687" r:id="rId2"/>
    <p:sldMasterId id="2147483714" r:id="rId3"/>
  </p:sldMasterIdLst>
  <p:notesMasterIdLst>
    <p:notesMasterId r:id="rId67"/>
  </p:notesMasterIdLst>
  <p:sldIdLst>
    <p:sldId id="397" r:id="rId4"/>
    <p:sldId id="257" r:id="rId5"/>
    <p:sldId id="398" r:id="rId6"/>
    <p:sldId id="402" r:id="rId7"/>
    <p:sldId id="401" r:id="rId8"/>
    <p:sldId id="377" r:id="rId9"/>
    <p:sldId id="454" r:id="rId10"/>
    <p:sldId id="378" r:id="rId11"/>
    <p:sldId id="386" r:id="rId12"/>
    <p:sldId id="399" r:id="rId13"/>
    <p:sldId id="380" r:id="rId14"/>
    <p:sldId id="383" r:id="rId15"/>
    <p:sldId id="387" r:id="rId16"/>
    <p:sldId id="388" r:id="rId17"/>
    <p:sldId id="389" r:id="rId18"/>
    <p:sldId id="453" r:id="rId19"/>
    <p:sldId id="455" r:id="rId20"/>
    <p:sldId id="405" r:id="rId21"/>
    <p:sldId id="404" r:id="rId22"/>
    <p:sldId id="406" r:id="rId23"/>
    <p:sldId id="391" r:id="rId24"/>
    <p:sldId id="384" r:id="rId25"/>
    <p:sldId id="396" r:id="rId26"/>
    <p:sldId id="393" r:id="rId27"/>
    <p:sldId id="394" r:id="rId28"/>
    <p:sldId id="395" r:id="rId29"/>
    <p:sldId id="410" r:id="rId30"/>
    <p:sldId id="411" r:id="rId31"/>
    <p:sldId id="412" r:id="rId32"/>
    <p:sldId id="413" r:id="rId33"/>
    <p:sldId id="414" r:id="rId34"/>
    <p:sldId id="415" r:id="rId35"/>
    <p:sldId id="419" r:id="rId36"/>
    <p:sldId id="420" r:id="rId37"/>
    <p:sldId id="421" r:id="rId38"/>
    <p:sldId id="456" r:id="rId39"/>
    <p:sldId id="422" r:id="rId40"/>
    <p:sldId id="423"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4" r:id="rId60"/>
    <p:sldId id="442" r:id="rId61"/>
    <p:sldId id="443" r:id="rId62"/>
    <p:sldId id="445" r:id="rId63"/>
    <p:sldId id="446" r:id="rId64"/>
    <p:sldId id="447" r:id="rId65"/>
    <p:sldId id="448" r:id="rId66"/>
  </p:sldIdLst>
  <p:sldSz cx="9144000" cy="5715000" type="screen16x10"/>
  <p:notesSz cx="6858000" cy="9144000"/>
  <p:embeddedFontLst>
    <p:embeddedFont>
      <p:font typeface="ZapfHumnst Dm BT" panose="020B0602050508090304" pitchFamily="34" charset="0"/>
      <p:italic r:id="rId68"/>
    </p:embeddedFont>
    <p:embeddedFont>
      <p:font typeface="Wingdings 2" panose="05020102010507070707" pitchFamily="18" charset="2"/>
      <p:regular r:id="rId69"/>
    </p:embeddedFont>
    <p:embeddedFont>
      <p:font typeface="Calibri" panose="020F0502020204030204" pitchFamily="34" charset="0"/>
      <p:regular r:id="rId70"/>
      <p:bold r:id="rId71"/>
      <p:italic r:id="rId72"/>
      <p:boldItalic r:id="rId73"/>
    </p:embeddedFont>
    <p:embeddedFont>
      <p:font typeface="Tw Cen MT" panose="020B0602020104020603" pitchFamily="34" charset="0"/>
      <p:regular r:id="rId74"/>
      <p:bold r:id="rId75"/>
      <p:italic r:id="rId76"/>
      <p:boldItalic r:id="rId77"/>
    </p:embeddedFont>
    <p:embeddedFont>
      <p:font typeface="ZapfHumnst BT" panose="020B0502050508020304" pitchFamily="34" charset="0"/>
      <p:regular r:id="rId78"/>
    </p:embeddedFont>
    <p:embeddedFont>
      <p:font typeface="Cambria Math" panose="02040503050406030204" pitchFamily="18" charset="0"/>
      <p:regular r:id="rId79"/>
    </p:embeddedFont>
    <p:embeddedFont>
      <p:font typeface="Brush Script MT" panose="03060802040406070304" pitchFamily="66" charset="0"/>
      <p:italic r:id="rId80"/>
    </p:embeddedFont>
    <p:embeddedFont>
      <p:font typeface="ＭＳ Ｐゴシック" panose="020B0604020202020204" charset="-128"/>
      <p:regular r:id="rId81"/>
    </p:embeddedFont>
    <p:embeddedFont>
      <p:font typeface="Monotype Sorts" panose="01010601010101010101" pitchFamily="2" charset="2"/>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CC"/>
    <a:srgbClr val="669900"/>
    <a:srgbClr val="385D8A"/>
    <a:srgbClr val="005C9D"/>
    <a:srgbClr val="CC3300"/>
    <a:srgbClr val="009900"/>
    <a:srgbClr val="00CC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5113" autoAdjust="0"/>
  </p:normalViewPr>
  <p:slideViewPr>
    <p:cSldViewPr showGuides="1">
      <p:cViewPr>
        <p:scale>
          <a:sx n="80" d="100"/>
          <a:sy n="80" d="100"/>
        </p:scale>
        <p:origin x="-954" y="-108"/>
      </p:cViewPr>
      <p:guideLst>
        <p:guide orient="horz" pos="1891"/>
        <p:guide pos="496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5.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C1ED1E-D467-4A3A-9BF2-0A947BB80F8C}" type="datetimeFigureOut">
              <a:rPr lang="en-US" smtClean="0"/>
              <a:pPr/>
              <a:t>9/18/2016</a:t>
            </a:fld>
            <a:endParaRPr lang="en-US" dirty="0"/>
          </a:p>
        </p:txBody>
      </p:sp>
      <p:sp>
        <p:nvSpPr>
          <p:cNvPr id="4" name="Folienbildplatzhalt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2F57F0-04BA-4696-B5FA-3CC8BAAD3BF5}" type="slidenum">
              <a:rPr lang="en-US" smtClean="0"/>
              <a:pPr/>
              <a:t>‹Nr.›</a:t>
            </a:fld>
            <a:endParaRPr lang="en-US" dirty="0"/>
          </a:p>
        </p:txBody>
      </p:sp>
    </p:spTree>
    <p:extLst>
      <p:ext uri="{BB962C8B-B14F-4D97-AF65-F5344CB8AC3E}">
        <p14:creationId xmlns:p14="http://schemas.microsoft.com/office/powerpoint/2010/main" val="4118702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685800"/>
            <a:ext cx="54864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12F57F0-04BA-4696-B5FA-3CC8BAAD3BF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22117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685800"/>
            <a:ext cx="5486400" cy="3429000"/>
          </a:xfrm>
        </p:spPr>
      </p:sp>
      <p:sp>
        <p:nvSpPr>
          <p:cNvPr id="3" name="Notizenplatzhalter 2"/>
          <p:cNvSpPr>
            <a:spLocks noGrp="1"/>
          </p:cNvSpPr>
          <p:nvPr>
            <p:ph type="body" idx="1"/>
          </p:nvPr>
        </p:nvSpPr>
        <p:spPr/>
        <p:txBody>
          <a:bodyPr>
            <a:normAutofit/>
          </a:bodyPr>
          <a:lstStyle/>
          <a:p>
            <a:r>
              <a:rPr lang="en-US" noProof="0" dirty="0" smtClean="0"/>
              <a:t>Planned Future</a:t>
            </a:r>
            <a:r>
              <a:rPr lang="en-US" baseline="0" noProof="0" dirty="0" smtClean="0"/>
              <a:t> installations of the SQUID-based Beam Current Monitor</a:t>
            </a:r>
            <a:endParaRPr lang="en-US" noProof="0" dirty="0"/>
          </a:p>
        </p:txBody>
      </p:sp>
      <p:sp>
        <p:nvSpPr>
          <p:cNvPr id="4" name="Foliennummernplatzhalter 3"/>
          <p:cNvSpPr>
            <a:spLocks noGrp="1"/>
          </p:cNvSpPr>
          <p:nvPr>
            <p:ph type="sldNum" sz="quarter" idx="10"/>
          </p:nvPr>
        </p:nvSpPr>
        <p:spPr/>
        <p:txBody>
          <a:bodyPr/>
          <a:lstStyle/>
          <a:p>
            <a:fld id="{E12F57F0-04BA-4696-B5FA-3CC8BAAD3BF5}" type="slidenum">
              <a:rPr lang="en-US" smtClean="0"/>
              <a:pPr/>
              <a:t>2</a:t>
            </a:fld>
            <a:endParaRPr lang="en-US" dirty="0"/>
          </a:p>
        </p:txBody>
      </p:sp>
    </p:spTree>
    <p:extLst>
      <p:ext uri="{BB962C8B-B14F-4D97-AF65-F5344CB8AC3E}">
        <p14:creationId xmlns:p14="http://schemas.microsoft.com/office/powerpoint/2010/main" val="2749730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685800"/>
            <a:ext cx="5486400" cy="34290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1AC966C-320C-48F6-B05E-BFB5F9A10F09}"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61225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685800"/>
            <a:ext cx="5486400" cy="3429000"/>
          </a:xfrm>
        </p:spPr>
      </p:sp>
      <p:sp>
        <p:nvSpPr>
          <p:cNvPr id="3" name="Notizenplatzhalter 2"/>
          <p:cNvSpPr>
            <a:spLocks noGrp="1"/>
          </p:cNvSpPr>
          <p:nvPr>
            <p:ph type="body" idx="1"/>
          </p:nvPr>
        </p:nvSpPr>
        <p:spPr/>
        <p:txBody>
          <a:bodyPr/>
          <a:lstStyle/>
          <a:p>
            <a:r>
              <a:rPr lang="en-US" dirty="0" smtClean="0"/>
              <a:t>Due to the periodically dependence of the voltage</a:t>
            </a:r>
            <a:r>
              <a:rPr lang="en-US" baseline="0" dirty="0" smtClean="0"/>
              <a:t> the SQUID is not useful for flux changes above 0.5 phi0 in this way because it is not clear on which point of the U-phi characteristics you are. </a:t>
            </a:r>
          </a:p>
          <a:p>
            <a:r>
              <a:rPr lang="en-US" baseline="0" dirty="0" smtClean="0"/>
              <a:t>Therefore an electronics in flux-locked loop (FLL) mode is used which runs the SQUID in the working point with maximum sensitivity. </a:t>
            </a:r>
          </a:p>
          <a:p>
            <a:r>
              <a:rPr lang="en-US" baseline="0" dirty="0" smtClean="0"/>
              <a:t>I f the flux through the SQUID is changed the voltage drop is amplified and integrated and current is applied to the feedback coil which is in our case an additional winding on the pickup coil to compensate the flux and stabilize the working point.</a:t>
            </a:r>
          </a:p>
          <a:p>
            <a:r>
              <a:rPr lang="en-US" baseline="0" dirty="0" smtClean="0"/>
              <a:t>The signal you measure is the feedback signal. With the knowledge of the overall flux sensitivity in flux/voltage you can calculate the flux trough the pickup coil and if you know the overall current sensitivity  in current/flux you can calculate the beam current.</a:t>
            </a:r>
            <a:endParaRPr lang="en-US" dirty="0"/>
          </a:p>
        </p:txBody>
      </p:sp>
      <p:sp>
        <p:nvSpPr>
          <p:cNvPr id="4" name="Foliennummernplatzhalter 3"/>
          <p:cNvSpPr>
            <a:spLocks noGrp="1"/>
          </p:cNvSpPr>
          <p:nvPr>
            <p:ph type="sldNum" sz="quarter" idx="10"/>
          </p:nvPr>
        </p:nvSpPr>
        <p:spPr/>
        <p:txBody>
          <a:bodyPr/>
          <a:lstStyle/>
          <a:p>
            <a:pPr>
              <a:defRPr/>
            </a:pPr>
            <a:fld id="{65A8D490-CB51-4BE8-BA18-8DE6F07FECA0}" type="slidenum">
              <a:rPr lang="de-DE" smtClean="0">
                <a:solidFill>
                  <a:prstClr val="black"/>
                </a:solidFill>
              </a:rPr>
              <a:pPr>
                <a:defRPr/>
              </a:pPr>
              <a:t>26</a:t>
            </a:fld>
            <a:endParaRPr lang="de-DE">
              <a:solidFill>
                <a:prstClr val="black"/>
              </a:solidFill>
            </a:endParaRPr>
          </a:p>
        </p:txBody>
      </p:sp>
    </p:spTree>
    <p:extLst>
      <p:ext uri="{BB962C8B-B14F-4D97-AF65-F5344CB8AC3E}">
        <p14:creationId xmlns:p14="http://schemas.microsoft.com/office/powerpoint/2010/main" val="238822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p:cNvSpPr/>
          <p:nvPr/>
        </p:nvSpPr>
        <p:spPr bwMode="white">
          <a:xfrm>
            <a:off x="0" y="497586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9144" y="5044440"/>
            <a:ext cx="2249424"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a:xfrm>
            <a:off x="2359152" y="5036820"/>
            <a:ext cx="6784848" cy="594360"/>
          </a:xfrm>
          <a:prstGeom prst="rect">
            <a:avLst/>
          </a:prstGeom>
          <a:solidFill>
            <a:srgbClr val="005C9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2362200" y="3365500"/>
            <a:ext cx="6477000" cy="1524000"/>
          </a:xfrm>
        </p:spPr>
        <p:txBody>
          <a:bodyPr anchor="b"/>
          <a:lstStyle>
            <a:lvl1pPr>
              <a:defRPr cap="all" baseline="0"/>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2362200" y="5041698"/>
            <a:ext cx="6705600" cy="5715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dirty="0" smtClean="0"/>
              <a:t>Formatvorlage des Untertitelmasters durch Klicken bearbeiten</a:t>
            </a:r>
            <a:endParaRPr kumimoji="0" lang="en-US" dirty="0"/>
          </a:p>
        </p:txBody>
      </p:sp>
      <p:sp>
        <p:nvSpPr>
          <p:cNvPr id="28" name="Datumsplatzhalter 27"/>
          <p:cNvSpPr>
            <a:spLocks noGrp="1"/>
          </p:cNvSpPr>
          <p:nvPr>
            <p:ph type="dt" sz="half" idx="10"/>
          </p:nvPr>
        </p:nvSpPr>
        <p:spPr>
          <a:xfrm>
            <a:off x="76200" y="5057249"/>
            <a:ext cx="2057400" cy="571500"/>
          </a:xfrm>
        </p:spPr>
        <p:txBody>
          <a:bodyPr>
            <a:noAutofit/>
          </a:bodyPr>
          <a:lstStyle>
            <a:lvl1pPr algn="ctr">
              <a:defRPr sz="2000">
                <a:solidFill>
                  <a:srgbClr val="FFFFFF"/>
                </a:solidFill>
              </a:defRPr>
            </a:lvl1pPr>
          </a:lstStyle>
          <a:p>
            <a:r>
              <a:rPr lang="de-DE" dirty="0" smtClean="0"/>
              <a:t>9/20/2016</a:t>
            </a:r>
            <a:endParaRPr lang="en-US" dirty="0"/>
          </a:p>
        </p:txBody>
      </p:sp>
      <p:sp>
        <p:nvSpPr>
          <p:cNvPr id="17" name="Fußzeilenplatzhalter 16"/>
          <p:cNvSpPr>
            <a:spLocks noGrp="1"/>
          </p:cNvSpPr>
          <p:nvPr>
            <p:ph type="ftr" sz="quarter" idx="11"/>
          </p:nvPr>
        </p:nvSpPr>
        <p:spPr>
          <a:xfrm>
            <a:off x="2085393" y="197116"/>
            <a:ext cx="5867400" cy="304271"/>
          </a:xfrm>
        </p:spPr>
        <p:txBody>
          <a:bodyPr/>
          <a:lstStyle>
            <a:lvl1pPr algn="r">
              <a:defRPr>
                <a:solidFill>
                  <a:schemeClr val="tx2"/>
                </a:solidFill>
              </a:defRPr>
            </a:lvl1pPr>
          </a:lstStyle>
          <a:p>
            <a:r>
              <a:rPr lang="en-US" dirty="0" smtClean="0"/>
              <a:t>SPAEC 2016    V. Tympel</a:t>
            </a:r>
            <a:endParaRPr lang="en-US" dirty="0"/>
          </a:p>
        </p:txBody>
      </p:sp>
      <p:sp>
        <p:nvSpPr>
          <p:cNvPr id="29" name="Foliennummernplatzhalter 28"/>
          <p:cNvSpPr>
            <a:spLocks noGrp="1"/>
          </p:cNvSpPr>
          <p:nvPr>
            <p:ph type="sldNum" sz="quarter" idx="12"/>
          </p:nvPr>
        </p:nvSpPr>
        <p:spPr>
          <a:xfrm>
            <a:off x="8001000" y="190500"/>
            <a:ext cx="838200" cy="317500"/>
          </a:xfrm>
        </p:spPr>
        <p:txBody>
          <a:bodyPr/>
          <a:lstStyle>
            <a:lvl1pPr>
              <a:defRPr>
                <a:solidFill>
                  <a:schemeClr val="tx2"/>
                </a:solidFill>
              </a:defRPr>
            </a:lvl1pPr>
          </a:lstStyle>
          <a:p>
            <a:fld id="{AB385188-198F-4BCB-8D6D-6146E3FBBFBF}" type="slidenum">
              <a:rPr lang="en-US" smtClean="0"/>
              <a:pPr/>
              <a:t>‹Nr.›</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Foliennummernplatzhalter 5"/>
          <p:cNvSpPr>
            <a:spLocks noGrp="1"/>
          </p:cNvSpPr>
          <p:nvPr>
            <p:ph type="sldNum" sz="quarter" idx="12"/>
          </p:nvPr>
        </p:nvSpPr>
        <p:spPr/>
        <p:txBody>
          <a:bodyPr/>
          <a:lstStyle/>
          <a:p>
            <a:fld id="{AB385188-198F-4BCB-8D6D-6146E3FBBFBF}" type="slidenum">
              <a:rPr lang="en-US" smtClean="0"/>
              <a:pPr/>
              <a:t>‹Nr.›</a:t>
            </a:fld>
            <a:endParaRPr lang="en-US" dirty="0"/>
          </a:p>
        </p:txBody>
      </p:sp>
      <p:sp>
        <p:nvSpPr>
          <p:cNvPr id="9"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0"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53200" y="508001"/>
            <a:ext cx="2411288" cy="4597136"/>
          </a:xfrm>
        </p:spPr>
        <p:txBody>
          <a:bodyPr vert="eaVert"/>
          <a:lstStyle>
            <a:lvl1pPr>
              <a:defRPr>
                <a:solidFill>
                  <a:srgbClr val="005C9D"/>
                </a:solidFill>
              </a:defRPr>
            </a:lvl1pPr>
          </a:lstStyle>
          <a:p>
            <a:r>
              <a:rPr kumimoji="0" lang="de-DE" dirty="0" smtClean="0"/>
              <a:t>Titelmasterformat durch Klicken bearbeiten</a:t>
            </a:r>
            <a:endParaRPr kumimoji="0" lang="en-US" dirty="0"/>
          </a:p>
        </p:txBody>
      </p:sp>
      <p:sp>
        <p:nvSpPr>
          <p:cNvPr id="3" name="Vertikaler Textplatzhalter 2"/>
          <p:cNvSpPr>
            <a:spLocks noGrp="1"/>
          </p:cNvSpPr>
          <p:nvPr>
            <p:ph type="body" orient="vert" idx="1"/>
          </p:nvPr>
        </p:nvSpPr>
        <p:spPr>
          <a:xfrm>
            <a:off x="457200" y="508000"/>
            <a:ext cx="5562600" cy="4597137"/>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Rechteck 6"/>
          <p:cNvSpPr/>
          <p:nvPr/>
        </p:nvSpPr>
        <p:spPr bwMode="white">
          <a:xfrm>
            <a:off x="6096318" y="0"/>
            <a:ext cx="320040" cy="5715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eck 7"/>
          <p:cNvSpPr/>
          <p:nvPr/>
        </p:nvSpPr>
        <p:spPr>
          <a:xfrm>
            <a:off x="6142038" y="508000"/>
            <a:ext cx="228600" cy="52070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eck 8"/>
          <p:cNvSpPr/>
          <p:nvPr/>
        </p:nvSpPr>
        <p:spPr>
          <a:xfrm>
            <a:off x="6142038" y="0"/>
            <a:ext cx="228600" cy="4445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liennummernplatzhalter 5"/>
          <p:cNvSpPr>
            <a:spLocks noGrp="1"/>
          </p:cNvSpPr>
          <p:nvPr>
            <p:ph type="sldNum" sz="quarter" idx="12"/>
          </p:nvPr>
        </p:nvSpPr>
        <p:spPr>
          <a:xfrm rot="5400000">
            <a:off x="6034088" y="100012"/>
            <a:ext cx="444500" cy="244476"/>
          </a:xfrm>
        </p:spPr>
        <p:txBody>
          <a:bodyPr/>
          <a:lstStyle/>
          <a:p>
            <a:fld id="{AB385188-198F-4BCB-8D6D-6146E3FBBFBF}" type="slidenum">
              <a:rPr lang="en-US" smtClean="0"/>
              <a:pPr/>
              <a:t>‹Nr.›</a:t>
            </a:fld>
            <a:endParaRPr lang="en-US" dirty="0"/>
          </a:p>
        </p:txBody>
      </p:sp>
      <p:sp>
        <p:nvSpPr>
          <p:cNvPr id="12"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3" name="Fußzeilenplatzhalter 13"/>
          <p:cNvSpPr>
            <a:spLocks noGrp="1"/>
          </p:cNvSpPr>
          <p:nvPr>
            <p:ph type="ftr" sz="quarter" idx="13"/>
          </p:nvPr>
        </p:nvSpPr>
        <p:spPr>
          <a:xfrm>
            <a:off x="3419872"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71600" y="228866"/>
            <a:ext cx="7200800" cy="95250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457200" y="1333501"/>
            <a:ext cx="4038600" cy="3771636"/>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333501"/>
            <a:ext cx="4038600" cy="3771636"/>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457200" y="5204354"/>
            <a:ext cx="2133600" cy="396876"/>
          </a:xfrm>
        </p:spPr>
        <p:txBody>
          <a:bodyPr/>
          <a:lstStyle>
            <a:lvl1pPr>
              <a:defRPr>
                <a:solidFill>
                  <a:srgbClr val="005C9D"/>
                </a:solidFill>
              </a:defRPr>
            </a:lvl1pPr>
          </a:lstStyle>
          <a:p>
            <a:pPr>
              <a:defRPr/>
            </a:pPr>
            <a:r>
              <a:rPr lang="de-DE" dirty="0" smtClean="0"/>
              <a:t>9/20/2016</a:t>
            </a:r>
            <a:endParaRPr lang="en-GB" dirty="0"/>
          </a:p>
        </p:txBody>
      </p:sp>
      <p:sp>
        <p:nvSpPr>
          <p:cNvPr id="6" name="Fußzeilenplatzhalter 5"/>
          <p:cNvSpPr>
            <a:spLocks noGrp="1"/>
          </p:cNvSpPr>
          <p:nvPr>
            <p:ph type="ftr" sz="quarter" idx="11"/>
          </p:nvPr>
        </p:nvSpPr>
        <p:spPr>
          <a:xfrm>
            <a:off x="3124200" y="5204354"/>
            <a:ext cx="2895600" cy="396876"/>
          </a:xfrm>
        </p:spPr>
        <p:txBody>
          <a:bodyPr/>
          <a:lstStyle>
            <a:lvl1pPr>
              <a:defRPr>
                <a:solidFill>
                  <a:srgbClr val="005C9D"/>
                </a:solidFill>
              </a:defRPr>
            </a:lvl1pPr>
          </a:lstStyle>
          <a:p>
            <a:pPr>
              <a:defRPr/>
            </a:pPr>
            <a:r>
              <a:rPr lang="en-GB" dirty="0" smtClean="0"/>
              <a:t>SPARC 2016    V. Tympel</a:t>
            </a:r>
            <a:endParaRPr lang="en-GB" dirty="0"/>
          </a:p>
        </p:txBody>
      </p:sp>
      <p:sp>
        <p:nvSpPr>
          <p:cNvPr id="7" name="Foliennummernplatzhalter 6"/>
          <p:cNvSpPr>
            <a:spLocks noGrp="1"/>
          </p:cNvSpPr>
          <p:nvPr>
            <p:ph type="sldNum" sz="quarter" idx="12"/>
          </p:nvPr>
        </p:nvSpPr>
        <p:spPr>
          <a:xfrm>
            <a:off x="6553200" y="5204354"/>
            <a:ext cx="2133600" cy="396876"/>
          </a:xfrm>
        </p:spPr>
        <p:txBody>
          <a:bodyPr/>
          <a:lstStyle>
            <a:lvl1pPr>
              <a:defRPr/>
            </a:lvl1pPr>
          </a:lstStyle>
          <a:p>
            <a:pPr>
              <a:defRPr/>
            </a:pPr>
            <a:fld id="{752D9373-029B-4BBD-924E-A75AB1475C21}" type="slidenum">
              <a:rPr lang="en-GB"/>
              <a:pPr>
                <a:defRPr/>
              </a:pPr>
              <a:t>‹Nr.›</a:t>
            </a:fld>
            <a:endParaRPr lang="en-GB"/>
          </a:p>
        </p:txBody>
      </p:sp>
    </p:spTree>
    <p:extLst>
      <p:ext uri="{BB962C8B-B14F-4D97-AF65-F5344CB8AC3E}">
        <p14:creationId xmlns:p14="http://schemas.microsoft.com/office/powerpoint/2010/main" val="11478305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71600" y="228866"/>
            <a:ext cx="7200800" cy="9525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333501"/>
            <a:ext cx="4038600" cy="3771636"/>
          </a:xfr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quarter" idx="2"/>
          </p:nvPr>
        </p:nvSpPr>
        <p:spPr>
          <a:xfrm>
            <a:off x="4648200" y="1333500"/>
            <a:ext cx="4038600" cy="1821657"/>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282158"/>
            <a:ext cx="4038600" cy="1822979"/>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p:txBody>
          <a:bodyPr/>
          <a:lstStyle>
            <a:lvl1pPr>
              <a:defRPr>
                <a:solidFill>
                  <a:srgbClr val="005C9D"/>
                </a:solidFill>
              </a:defRPr>
            </a:lvl1pPr>
          </a:lstStyle>
          <a:p>
            <a:pPr>
              <a:defRPr/>
            </a:pPr>
            <a:r>
              <a:rPr lang="de-DE" dirty="0" smtClean="0"/>
              <a:t>9/20/2016</a:t>
            </a:r>
            <a:endParaRPr lang="de-DE" dirty="0"/>
          </a:p>
        </p:txBody>
      </p:sp>
      <p:sp>
        <p:nvSpPr>
          <p:cNvPr id="7" name="Rectangle 5"/>
          <p:cNvSpPr>
            <a:spLocks noGrp="1" noChangeArrowheads="1"/>
          </p:cNvSpPr>
          <p:nvPr>
            <p:ph type="ftr" sz="quarter" idx="11"/>
          </p:nvPr>
        </p:nvSpPr>
        <p:spPr/>
        <p:txBody>
          <a:bodyPr/>
          <a:lstStyle>
            <a:lvl1pPr>
              <a:defRPr>
                <a:solidFill>
                  <a:srgbClr val="005C9D"/>
                </a:solidFill>
              </a:defRPr>
            </a:lvl1pPr>
          </a:lstStyle>
          <a:p>
            <a:pPr>
              <a:defRPr/>
            </a:pPr>
            <a:r>
              <a:rPr lang="en-GB" dirty="0" smtClean="0"/>
              <a:t>SPARC 2016    V. Tympel</a:t>
            </a:r>
            <a:endParaRPr lang="en-GB" dirty="0"/>
          </a:p>
        </p:txBody>
      </p:sp>
      <p:sp>
        <p:nvSpPr>
          <p:cNvPr id="8" name="Rectangle 6"/>
          <p:cNvSpPr>
            <a:spLocks noGrp="1" noChangeArrowheads="1"/>
          </p:cNvSpPr>
          <p:nvPr>
            <p:ph type="sldNum" sz="quarter" idx="12"/>
          </p:nvPr>
        </p:nvSpPr>
        <p:spPr/>
        <p:txBody>
          <a:bodyPr/>
          <a:lstStyle>
            <a:lvl1pPr>
              <a:defRPr/>
            </a:lvl1pPr>
          </a:lstStyle>
          <a:p>
            <a:pPr>
              <a:defRPr/>
            </a:pPr>
            <a:fld id="{023B88F5-083D-4EF7-A1AD-6FAEC8BB9DD3}" type="slidenum">
              <a:rPr lang="en-GB"/>
              <a:pPr>
                <a:defRPr/>
              </a:pPr>
              <a:t>‹Nr.›</a:t>
            </a:fld>
            <a:endParaRPr lang="en-GB"/>
          </a:p>
        </p:txBody>
      </p:sp>
    </p:spTree>
    <p:extLst>
      <p:ext uri="{BB962C8B-B14F-4D97-AF65-F5344CB8AC3E}">
        <p14:creationId xmlns:p14="http://schemas.microsoft.com/office/powerpoint/2010/main" val="19171741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5"/>
            <a:ext cx="7772400" cy="1225021"/>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66666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37672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672418"/>
            <a:ext cx="7772400" cy="1135062"/>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841620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457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4648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6" name="Fußzeilenplatzhalter 5"/>
          <p:cNvSpPr>
            <a:spLocks noGrp="1"/>
          </p:cNvSpPr>
          <p:nvPr>
            <p:ph type="ftr" sz="quarter" idx="11"/>
          </p:nvPr>
        </p:nvSpPr>
        <p:spPr/>
        <p:txBody>
          <a:bodyPr/>
          <a:lstStyle/>
          <a:p>
            <a:endParaRPr lang="en-GB">
              <a:solidFill>
                <a:prstClr val="black">
                  <a:tint val="75000"/>
                </a:prstClr>
              </a:solidFill>
            </a:endParaRPr>
          </a:p>
        </p:txBody>
      </p:sp>
      <p:sp>
        <p:nvSpPr>
          <p:cNvPr id="7" name="Foliennummernplatzhalter 6"/>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10904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866"/>
            <a:ext cx="8229600" cy="952500"/>
          </a:xfrm>
        </p:spPr>
        <p:txBody>
          <a:bodyPr/>
          <a:lstStyle>
            <a:lvl1pPr>
              <a:defRPr/>
            </a:lvl1pPr>
          </a:lstStyle>
          <a:p>
            <a:r>
              <a:rPr lang="de-DE" smtClean="0"/>
              <a:t>Titelmasterformat durch Klicken bearbeiten</a:t>
            </a:r>
            <a:endParaRPr lang="en-GB"/>
          </a:p>
        </p:txBody>
      </p:sp>
      <p:sp>
        <p:nvSpPr>
          <p:cNvPr id="3" name="Textplatzhalt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8" name="Fußzeilenplatzhalter 7"/>
          <p:cNvSpPr>
            <a:spLocks noGrp="1"/>
          </p:cNvSpPr>
          <p:nvPr>
            <p:ph type="ftr" sz="quarter" idx="11"/>
          </p:nvPr>
        </p:nvSpPr>
        <p:spPr/>
        <p:txBody>
          <a:bodyPr/>
          <a:lstStyle/>
          <a:p>
            <a:endParaRPr lang="en-GB">
              <a:solidFill>
                <a:prstClr val="black">
                  <a:tint val="75000"/>
                </a:prstClr>
              </a:solidFill>
            </a:endParaRPr>
          </a:p>
        </p:txBody>
      </p:sp>
      <p:sp>
        <p:nvSpPr>
          <p:cNvPr id="9" name="Foliennummernplatzhalter 8"/>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91485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4" name="Fußzeilenplatzhalter 3"/>
          <p:cNvSpPr>
            <a:spLocks noGrp="1"/>
          </p:cNvSpPr>
          <p:nvPr>
            <p:ph type="ftr" sz="quarter" idx="11"/>
          </p:nvPr>
        </p:nvSpPr>
        <p:spPr/>
        <p:txBody>
          <a:bodyPr/>
          <a:lstStyle/>
          <a:p>
            <a:endParaRPr lang="en-GB">
              <a:solidFill>
                <a:prstClr val="black">
                  <a:tint val="75000"/>
                </a:prstClr>
              </a:solidFill>
            </a:endParaRPr>
          </a:p>
        </p:txBody>
      </p:sp>
      <p:sp>
        <p:nvSpPr>
          <p:cNvPr id="5" name="Foliennummernplatzhalter 4"/>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69729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351813"/>
            <a:ext cx="3095256" cy="825500"/>
          </a:xfrm>
        </p:spPr>
        <p:txBody>
          <a:bodyPr/>
          <a:lstStyle>
            <a:lvl1pPr>
              <a:defRPr sz="2800"/>
            </a:lvl1pPr>
          </a:lstStyle>
          <a:p>
            <a:r>
              <a:rPr kumimoji="0" lang="de-DE" dirty="0" smtClean="0"/>
              <a:t>Titelmasterformat durch Klicken bearbeiten</a:t>
            </a:r>
            <a:endParaRPr kumimoji="0" lang="en-US" dirty="0"/>
          </a:p>
        </p:txBody>
      </p:sp>
      <p:sp>
        <p:nvSpPr>
          <p:cNvPr id="6" name="Foliennummernplatzhalter 5"/>
          <p:cNvSpPr>
            <a:spLocks noGrp="1"/>
          </p:cNvSpPr>
          <p:nvPr>
            <p:ph type="sldNum" sz="quarter" idx="12"/>
          </p:nvPr>
        </p:nvSpPr>
        <p:spPr/>
        <p:txBody>
          <a:bodyPr/>
          <a:lstStyle>
            <a:lvl1pPr>
              <a:defRPr>
                <a:solidFill>
                  <a:srgbClr val="FFFFFF"/>
                </a:solidFill>
              </a:defRPr>
            </a:lvl1pPr>
          </a:lstStyle>
          <a:p>
            <a:fld id="{AB385188-198F-4BCB-8D6D-6146E3FBBFBF}" type="slidenum">
              <a:rPr lang="en-US" smtClean="0"/>
              <a:pPr/>
              <a:t>‹Nr.›</a:t>
            </a:fld>
            <a:endParaRPr lang="en-US" dirty="0"/>
          </a:p>
        </p:txBody>
      </p:sp>
      <p:sp>
        <p:nvSpPr>
          <p:cNvPr id="8" name="Inhaltsplatzhalter 7"/>
          <p:cNvSpPr>
            <a:spLocks noGrp="1"/>
          </p:cNvSpPr>
          <p:nvPr>
            <p:ph sz="quarter" idx="1"/>
          </p:nvPr>
        </p:nvSpPr>
        <p:spPr>
          <a:xfrm>
            <a:off x="612648" y="1333500"/>
            <a:ext cx="8423848" cy="37465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de-DE" dirty="0" smtClean="0"/>
              <a:t>Textmasterformate durch Klicken bearbeiten</a:t>
            </a:r>
          </a:p>
          <a:p>
            <a:pPr lvl="1" eaLnBrk="1" latinLnBrk="0" hangingPunct="1"/>
            <a:r>
              <a:rPr lang="de-DE" dirty="0" smtClean="0"/>
              <a:t>Zweite Ebene</a:t>
            </a:r>
          </a:p>
          <a:p>
            <a:pPr lvl="2" eaLnBrk="1" latinLnBrk="0" hangingPunct="1"/>
            <a:r>
              <a:rPr lang="de-DE" dirty="0" smtClean="0"/>
              <a:t>Dritte Ebene</a:t>
            </a:r>
          </a:p>
          <a:p>
            <a:pPr lvl="3" eaLnBrk="1" latinLnBrk="0" hangingPunct="1"/>
            <a:r>
              <a:rPr lang="de-DE" dirty="0" smtClean="0"/>
              <a:t>Vierte Ebene</a:t>
            </a:r>
          </a:p>
          <a:p>
            <a:pPr lvl="4" eaLnBrk="1" latinLnBrk="0" hangingPunct="1"/>
            <a:r>
              <a:rPr lang="de-DE" dirty="0" smtClean="0"/>
              <a:t>Fünfte Ebene</a:t>
            </a:r>
            <a:endParaRPr kumimoji="0" lang="en-US" dirty="0"/>
          </a:p>
        </p:txBody>
      </p:sp>
      <p:grpSp>
        <p:nvGrpSpPr>
          <p:cNvPr id="16" name="Gruppieren 13"/>
          <p:cNvGrpSpPr>
            <a:grpSpLocks noChangeAspect="1"/>
          </p:cNvGrpSpPr>
          <p:nvPr userDrawn="1"/>
        </p:nvGrpSpPr>
        <p:grpSpPr bwMode="auto">
          <a:xfrm>
            <a:off x="3792516" y="383145"/>
            <a:ext cx="4153357" cy="474133"/>
            <a:chOff x="16104835" y="40411994"/>
            <a:chExt cx="13844590" cy="1421218"/>
          </a:xfrm>
        </p:grpSpPr>
        <p:pic>
          <p:nvPicPr>
            <p:cNvPr id="17" name="Bild 6" descr="logo.t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104835" y="40411994"/>
              <a:ext cx="1183890" cy="14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7" descr="HG_LOGO_S_ENG_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114894" y="40411994"/>
              <a:ext cx="2616085" cy="14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d 8" descr="GSI_Logo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394140" y="40411994"/>
              <a:ext cx="3468536" cy="14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7" descr="HG_Institut_Jena_RGB_en.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51886" y="40411994"/>
              <a:ext cx="2499848" cy="142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http://design-guidelines.web.cern.ch/sites/design-guidelines.web.cern.ch/files/u6/CERN-logo.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8525838" y="40411994"/>
              <a:ext cx="1423587" cy="142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
          <p:cNvPicPr preferRelativeResize="0">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28385" y="556517"/>
            <a:ext cx="1055301" cy="30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5"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3" name="Fußzeilenplatzhalter 2"/>
          <p:cNvSpPr>
            <a:spLocks noGrp="1"/>
          </p:cNvSpPr>
          <p:nvPr>
            <p:ph type="ftr" sz="quarter" idx="11"/>
          </p:nvPr>
        </p:nvSpPr>
        <p:spPr/>
        <p:txBody>
          <a:bodyPr/>
          <a:lstStyle/>
          <a:p>
            <a:endParaRPr lang="en-GB">
              <a:solidFill>
                <a:prstClr val="black">
                  <a:tint val="75000"/>
                </a:prstClr>
              </a:solidFill>
            </a:endParaRPr>
          </a:p>
        </p:txBody>
      </p:sp>
      <p:sp>
        <p:nvSpPr>
          <p:cNvPr id="4" name="Foliennummernplatzhalter 3"/>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25006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27541"/>
            <a:ext cx="3008313" cy="968376"/>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6" name="Fußzeilenplatzhalter 5"/>
          <p:cNvSpPr>
            <a:spLocks noGrp="1"/>
          </p:cNvSpPr>
          <p:nvPr>
            <p:ph type="ftr" sz="quarter" idx="11"/>
          </p:nvPr>
        </p:nvSpPr>
        <p:spPr/>
        <p:txBody>
          <a:bodyPr/>
          <a:lstStyle/>
          <a:p>
            <a:endParaRPr lang="en-GB">
              <a:solidFill>
                <a:prstClr val="black">
                  <a:tint val="75000"/>
                </a:prstClr>
              </a:solidFill>
            </a:endParaRPr>
          </a:p>
        </p:txBody>
      </p:sp>
      <p:sp>
        <p:nvSpPr>
          <p:cNvPr id="7" name="Foliennummernplatzhalter 6"/>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710929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000500"/>
            <a:ext cx="5486400" cy="472282"/>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6" name="Fußzeilenplatzhalter 5"/>
          <p:cNvSpPr>
            <a:spLocks noGrp="1"/>
          </p:cNvSpPr>
          <p:nvPr>
            <p:ph type="ftr" sz="quarter" idx="11"/>
          </p:nvPr>
        </p:nvSpPr>
        <p:spPr/>
        <p:txBody>
          <a:bodyPr/>
          <a:lstStyle/>
          <a:p>
            <a:endParaRPr lang="en-GB">
              <a:solidFill>
                <a:prstClr val="black">
                  <a:tint val="75000"/>
                </a:prstClr>
              </a:solidFill>
            </a:endParaRPr>
          </a:p>
        </p:txBody>
      </p:sp>
      <p:sp>
        <p:nvSpPr>
          <p:cNvPr id="7" name="Foliennummernplatzhalter 6"/>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232042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68836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71979"/>
            <a:ext cx="2057400" cy="3656542"/>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57200" y="171979"/>
            <a:ext cx="6019800" cy="365654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465938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5"/>
            <a:ext cx="7772400" cy="1225021"/>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Tree>
    <p:extLst>
      <p:ext uri="{BB962C8B-B14F-4D97-AF65-F5344CB8AC3E}">
        <p14:creationId xmlns:p14="http://schemas.microsoft.com/office/powerpoint/2010/main" val="44856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615225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672418"/>
            <a:ext cx="7772400" cy="1135062"/>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3143238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1214440" y="878418"/>
            <a:ext cx="3817937" cy="4733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5184775" y="878418"/>
            <a:ext cx="3817938" cy="4733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282948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866"/>
            <a:ext cx="8229600" cy="9525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25552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371602" y="2286001"/>
            <a:ext cx="7123113" cy="1394354"/>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7" name="Rechteck 6"/>
          <p:cNvSpPr/>
          <p:nvPr/>
        </p:nvSpPr>
        <p:spPr bwMode="white">
          <a:xfrm>
            <a:off x="0" y="1270000"/>
            <a:ext cx="9144000" cy="9525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0" y="1333500"/>
            <a:ext cx="1295400" cy="825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1371600" y="1333500"/>
            <a:ext cx="7772400" cy="825500"/>
          </a:xfrm>
          <a:prstGeom prst="rect">
            <a:avLst/>
          </a:prstGeom>
          <a:solidFill>
            <a:srgbClr val="005C9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solidFill>
                <a:srgbClr val="005C9D"/>
              </a:solidFill>
            </a:endParaRPr>
          </a:p>
        </p:txBody>
      </p:sp>
      <p:sp>
        <p:nvSpPr>
          <p:cNvPr id="2" name="Titel 1"/>
          <p:cNvSpPr>
            <a:spLocks noGrp="1"/>
          </p:cNvSpPr>
          <p:nvPr>
            <p:ph type="title"/>
          </p:nvPr>
        </p:nvSpPr>
        <p:spPr>
          <a:xfrm>
            <a:off x="1371600" y="1333500"/>
            <a:ext cx="7620000" cy="825500"/>
          </a:xfrm>
        </p:spPr>
        <p:txBody>
          <a:bodyPr/>
          <a:lstStyle>
            <a:lvl1pPr algn="l">
              <a:buNone/>
              <a:defRPr sz="4400" b="0" cap="none">
                <a:solidFill>
                  <a:srgbClr val="FFFFFF"/>
                </a:solidFill>
              </a:defRPr>
            </a:lvl1pPr>
          </a:lstStyle>
          <a:p>
            <a:r>
              <a:rPr kumimoji="0" lang="de-DE" dirty="0" smtClean="0"/>
              <a:t>Titelmasterformat durch Klicken bearbeiten</a:t>
            </a:r>
            <a:endParaRPr kumimoji="0" lang="en-US" dirty="0"/>
          </a:p>
        </p:txBody>
      </p:sp>
      <p:sp>
        <p:nvSpPr>
          <p:cNvPr id="13" name="Foliennummernplatzhalter 12"/>
          <p:cNvSpPr>
            <a:spLocks noGrp="1"/>
          </p:cNvSpPr>
          <p:nvPr>
            <p:ph type="sldNum" sz="quarter" idx="11"/>
          </p:nvPr>
        </p:nvSpPr>
        <p:spPr>
          <a:xfrm>
            <a:off x="0" y="1460501"/>
            <a:ext cx="1295400" cy="584730"/>
          </a:xfrm>
        </p:spPr>
        <p:txBody>
          <a:bodyPr>
            <a:noAutofit/>
          </a:bodyPr>
          <a:lstStyle>
            <a:lvl1pPr>
              <a:defRPr sz="2400">
                <a:solidFill>
                  <a:srgbClr val="FFFFFF"/>
                </a:solidFill>
              </a:defRPr>
            </a:lvl1pPr>
          </a:lstStyle>
          <a:p>
            <a:fld id="{AB385188-198F-4BCB-8D6D-6146E3FBBFBF}" type="slidenum">
              <a:rPr lang="en-US" smtClean="0"/>
              <a:pPr/>
              <a:t>‹Nr.›</a:t>
            </a:fld>
            <a:endParaRPr lang="en-US" dirty="0"/>
          </a:p>
        </p:txBody>
      </p:sp>
      <p:grpSp>
        <p:nvGrpSpPr>
          <p:cNvPr id="15" name="Gruppieren 13"/>
          <p:cNvGrpSpPr>
            <a:grpSpLocks noChangeAspect="1"/>
          </p:cNvGrpSpPr>
          <p:nvPr userDrawn="1"/>
        </p:nvGrpSpPr>
        <p:grpSpPr bwMode="auto">
          <a:xfrm>
            <a:off x="251521" y="5097749"/>
            <a:ext cx="3461137" cy="395111"/>
            <a:chOff x="16104835" y="40411994"/>
            <a:chExt cx="13844590" cy="1421218"/>
          </a:xfrm>
        </p:grpSpPr>
        <p:pic>
          <p:nvPicPr>
            <p:cNvPr id="16" name="Bild 6" descr="logo.t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104835" y="40411994"/>
              <a:ext cx="1183890" cy="14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7" descr="HG_LOGO_S_ENG_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114894" y="40411994"/>
              <a:ext cx="2616085" cy="14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 8" descr="GSI_Logo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4394140" y="40411994"/>
              <a:ext cx="3468536" cy="142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7" descr="HG_Institut_Jena_RGB_en.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51886" y="40411994"/>
              <a:ext cx="2499848" cy="142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http://design-guidelines.web.cern.ch/sites/design-guidelines.web.cern.ch/files/u6/CERN-logo.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8525838" y="40411994"/>
              <a:ext cx="1423587" cy="142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
          <p:cNvPicPr preferRelativeResize="0">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906259" y="5221670"/>
            <a:ext cx="879418" cy="25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9"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Tree>
    <p:extLst>
      <p:ext uri="{BB962C8B-B14F-4D97-AF65-F5344CB8AC3E}">
        <p14:creationId xmlns:p14="http://schemas.microsoft.com/office/powerpoint/2010/main" val="18204917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22756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27541"/>
            <a:ext cx="3008313" cy="968376"/>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572182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000500"/>
            <a:ext cx="5486400" cy="472282"/>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227506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506141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10415" y="95251"/>
            <a:ext cx="1963737" cy="5516562"/>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214440" y="95251"/>
            <a:ext cx="5743575" cy="5516562"/>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13940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190500"/>
            <a:ext cx="4439906" cy="825500"/>
          </a:xfrm>
        </p:spPr>
        <p:txBody>
          <a:bodyPr/>
          <a:lstStyle>
            <a:lvl1pPr>
              <a:defRPr sz="2800"/>
            </a:lvl1pPr>
          </a:lstStyle>
          <a:p>
            <a:r>
              <a:rPr kumimoji="0" lang="de-DE" dirty="0" smtClean="0"/>
              <a:t>Titelmasterformat durch Klicken bearbeiten</a:t>
            </a:r>
            <a:endParaRPr kumimoji="0" lang="en-US" dirty="0"/>
          </a:p>
        </p:txBody>
      </p:sp>
      <p:sp>
        <p:nvSpPr>
          <p:cNvPr id="9" name="Inhaltsplatzhalter 8"/>
          <p:cNvSpPr>
            <a:spLocks noGrp="1"/>
          </p:cNvSpPr>
          <p:nvPr>
            <p:ph sz="quarter" idx="1"/>
          </p:nvPr>
        </p:nvSpPr>
        <p:spPr>
          <a:xfrm>
            <a:off x="609600" y="1324639"/>
            <a:ext cx="3886200" cy="3810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844901" y="1324639"/>
            <a:ext cx="3886200" cy="3810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Foliennummernplatzhalter 9"/>
          <p:cNvSpPr>
            <a:spLocks noGrp="1"/>
          </p:cNvSpPr>
          <p:nvPr>
            <p:ph type="sldNum" sz="quarter" idx="16"/>
          </p:nvPr>
        </p:nvSpPr>
        <p:spPr/>
        <p:txBody>
          <a:bodyPr rtlCol="0"/>
          <a:lstStyle/>
          <a:p>
            <a:fld id="{AB385188-198F-4BCB-8D6D-6146E3FBBFBF}" type="slidenum">
              <a:rPr lang="en-US" smtClean="0"/>
              <a:pPr/>
              <a:t>‹Nr.›</a:t>
            </a:fld>
            <a:endParaRPr lang="en-US" dirty="0"/>
          </a:p>
        </p:txBody>
      </p:sp>
      <p:grpSp>
        <p:nvGrpSpPr>
          <p:cNvPr id="18" name="Gruppieren 17"/>
          <p:cNvGrpSpPr/>
          <p:nvPr userDrawn="1"/>
        </p:nvGrpSpPr>
        <p:grpSpPr>
          <a:xfrm>
            <a:off x="5079369" y="217207"/>
            <a:ext cx="3683633" cy="804330"/>
            <a:chOff x="5079367" y="260648"/>
            <a:chExt cx="3683633" cy="965196"/>
          </a:xfrm>
        </p:grpSpPr>
        <p:pic>
          <p:nvPicPr>
            <p:cNvPr id="19" name="Grafik 18" descr="HANNEUGR.BMP"/>
            <p:cNvPicPr>
              <a:picLocks noChangeAspect="1"/>
            </p:cNvPicPr>
            <p:nvPr userDrawn="1"/>
          </p:nvPicPr>
          <p:blipFill>
            <a:blip r:embed="rId2" cstate="print"/>
            <a:stretch>
              <a:fillRect/>
            </a:stretch>
          </p:blipFill>
          <p:spPr>
            <a:xfrm>
              <a:off x="5079367" y="368744"/>
              <a:ext cx="762397" cy="756000"/>
            </a:xfrm>
            <a:prstGeom prst="rect">
              <a:avLst/>
            </a:prstGeom>
          </p:spPr>
        </p:pic>
        <p:pic>
          <p:nvPicPr>
            <p:cNvPr id="20" name="Picture 2" descr="http://www.hi-jena.de/img/logo-de.png"/>
            <p:cNvPicPr>
              <a:picLocks noChangeAspect="1" noChangeArrowheads="1"/>
            </p:cNvPicPr>
            <p:nvPr userDrawn="1"/>
          </p:nvPicPr>
          <p:blipFill>
            <a:blip r:embed="rId3" cstate="print"/>
            <a:srcRect/>
            <a:stretch>
              <a:fillRect/>
            </a:stretch>
          </p:blipFill>
          <p:spPr bwMode="auto">
            <a:xfrm>
              <a:off x="5871625" y="368744"/>
              <a:ext cx="1511998" cy="756000"/>
            </a:xfrm>
            <a:prstGeom prst="rect">
              <a:avLst/>
            </a:prstGeom>
            <a:noFill/>
          </p:spPr>
        </p:pic>
        <p:pic>
          <p:nvPicPr>
            <p:cNvPr id="21" name="Bild 6" descr="GSI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13484" y="260648"/>
              <a:ext cx="1349516" cy="449839"/>
            </a:xfrm>
            <a:prstGeom prst="rect">
              <a:avLst/>
            </a:prstGeom>
          </p:spPr>
        </p:pic>
        <p:pic>
          <p:nvPicPr>
            <p:cNvPr id="22" name="Picture 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01119" y="764704"/>
              <a:ext cx="550666" cy="46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6"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27542"/>
            <a:ext cx="8153400" cy="724959"/>
          </a:xfrm>
        </p:spPr>
        <p:txBody>
          <a:bodyPr anchor="ctr"/>
          <a:lstStyle>
            <a:lvl1pPr>
              <a:defRPr/>
            </a:lvl1pPr>
          </a:lstStyle>
          <a:p>
            <a:r>
              <a:rPr kumimoji="0" lang="de-DE" smtClean="0"/>
              <a:t>Titelmasterformat durch Klicken bearbeiten</a:t>
            </a:r>
            <a:endParaRPr kumimoji="0" lang="en-US"/>
          </a:p>
        </p:txBody>
      </p:sp>
      <p:sp>
        <p:nvSpPr>
          <p:cNvPr id="11" name="Inhaltsplatzhalter 10"/>
          <p:cNvSpPr>
            <a:spLocks noGrp="1"/>
          </p:cNvSpPr>
          <p:nvPr>
            <p:ph sz="quarter" idx="2"/>
          </p:nvPr>
        </p:nvSpPr>
        <p:spPr>
          <a:xfrm>
            <a:off x="609600" y="2032000"/>
            <a:ext cx="3886200" cy="29845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800600" y="2032000"/>
            <a:ext cx="3886200" cy="29845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2" name="Foliennummernplatzhalter 11"/>
          <p:cNvSpPr>
            <a:spLocks noGrp="1"/>
          </p:cNvSpPr>
          <p:nvPr>
            <p:ph type="sldNum" sz="quarter" idx="16"/>
          </p:nvPr>
        </p:nvSpPr>
        <p:spPr/>
        <p:txBody>
          <a:bodyPr rtlCol="0"/>
          <a:lstStyle/>
          <a:p>
            <a:fld id="{AB385188-198F-4BCB-8D6D-6146E3FBBFBF}" type="slidenum">
              <a:rPr lang="en-US" smtClean="0"/>
              <a:pPr/>
              <a:t>‹Nr.›</a:t>
            </a:fld>
            <a:endParaRPr lang="en-US" dirty="0"/>
          </a:p>
        </p:txBody>
      </p:sp>
      <p:sp>
        <p:nvSpPr>
          <p:cNvPr id="16" name="Textplatzhalter 15"/>
          <p:cNvSpPr>
            <a:spLocks noGrp="1"/>
          </p:cNvSpPr>
          <p:nvPr>
            <p:ph type="body" sz="quarter" idx="1"/>
          </p:nvPr>
        </p:nvSpPr>
        <p:spPr>
          <a:xfrm>
            <a:off x="609600" y="1460500"/>
            <a:ext cx="3886200" cy="53340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de-DE" smtClean="0"/>
              <a:t>Textmasterformate durch Klicken bearbeiten</a:t>
            </a:r>
          </a:p>
        </p:txBody>
      </p:sp>
      <p:sp>
        <p:nvSpPr>
          <p:cNvPr id="15" name="Textplatzhalter 14"/>
          <p:cNvSpPr>
            <a:spLocks noGrp="1"/>
          </p:cNvSpPr>
          <p:nvPr>
            <p:ph type="body" sz="quarter" idx="3"/>
          </p:nvPr>
        </p:nvSpPr>
        <p:spPr>
          <a:xfrm>
            <a:off x="4800600" y="1460500"/>
            <a:ext cx="3886200" cy="53340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de-DE" smtClean="0"/>
              <a:t>Textmasterformate durch Klicken bearbeiten</a:t>
            </a:r>
          </a:p>
        </p:txBody>
      </p:sp>
      <p:sp>
        <p:nvSpPr>
          <p:cNvPr id="10"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4"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190500"/>
            <a:ext cx="4439906" cy="825500"/>
          </a:xfrm>
        </p:spPr>
        <p:txBody>
          <a:bodyPr/>
          <a:lstStyle>
            <a:lvl1pPr>
              <a:defRPr sz="2800"/>
            </a:lvl1pPr>
          </a:lstStyle>
          <a:p>
            <a:r>
              <a:rPr kumimoji="0" lang="de-DE" smtClean="0"/>
              <a:t>Titelmasterformat durch Klicken bearbeiten</a:t>
            </a:r>
            <a:endParaRPr kumimoji="0" lang="en-US"/>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AB385188-198F-4BCB-8D6D-6146E3FBBFBF}" type="slidenum">
              <a:rPr lang="en-US" smtClean="0"/>
              <a:pPr/>
              <a:t>‹Nr.›</a:t>
            </a:fld>
            <a:endParaRPr lang="en-US" dirty="0"/>
          </a:p>
        </p:txBody>
      </p:sp>
      <p:grpSp>
        <p:nvGrpSpPr>
          <p:cNvPr id="12" name="Gruppieren 11"/>
          <p:cNvGrpSpPr/>
          <p:nvPr userDrawn="1"/>
        </p:nvGrpSpPr>
        <p:grpSpPr>
          <a:xfrm>
            <a:off x="5079369" y="217207"/>
            <a:ext cx="3683633" cy="804330"/>
            <a:chOff x="5079367" y="260648"/>
            <a:chExt cx="3683633" cy="965196"/>
          </a:xfrm>
        </p:grpSpPr>
        <p:pic>
          <p:nvPicPr>
            <p:cNvPr id="13" name="Grafik 12" descr="HANNEUGR.BMP"/>
            <p:cNvPicPr>
              <a:picLocks noChangeAspect="1"/>
            </p:cNvPicPr>
            <p:nvPr userDrawn="1"/>
          </p:nvPicPr>
          <p:blipFill>
            <a:blip r:embed="rId2" cstate="print"/>
            <a:stretch>
              <a:fillRect/>
            </a:stretch>
          </p:blipFill>
          <p:spPr>
            <a:xfrm>
              <a:off x="5079367" y="368744"/>
              <a:ext cx="762397" cy="756000"/>
            </a:xfrm>
            <a:prstGeom prst="rect">
              <a:avLst/>
            </a:prstGeom>
          </p:spPr>
        </p:pic>
        <p:pic>
          <p:nvPicPr>
            <p:cNvPr id="14" name="Picture 2" descr="http://www.hi-jena.de/img/logo-de.png"/>
            <p:cNvPicPr>
              <a:picLocks noChangeAspect="1" noChangeArrowheads="1"/>
            </p:cNvPicPr>
            <p:nvPr userDrawn="1"/>
          </p:nvPicPr>
          <p:blipFill>
            <a:blip r:embed="rId3" cstate="print"/>
            <a:srcRect/>
            <a:stretch>
              <a:fillRect/>
            </a:stretch>
          </p:blipFill>
          <p:spPr bwMode="auto">
            <a:xfrm>
              <a:off x="5871625" y="368744"/>
              <a:ext cx="1511998" cy="756000"/>
            </a:xfrm>
            <a:prstGeom prst="rect">
              <a:avLst/>
            </a:prstGeom>
            <a:noFill/>
          </p:spPr>
        </p:pic>
        <p:pic>
          <p:nvPicPr>
            <p:cNvPr id="15" name="Bild 6" descr="GSI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13484" y="260648"/>
              <a:ext cx="1349516" cy="449839"/>
            </a:xfrm>
            <a:prstGeom prst="rect">
              <a:avLst/>
            </a:prstGeom>
          </p:spPr>
        </p:pic>
        <p:pic>
          <p:nvPicPr>
            <p:cNvPr id="16" name="Picture 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01119" y="764704"/>
              <a:ext cx="550666" cy="46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9"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0" y="5207000"/>
            <a:ext cx="533400" cy="317500"/>
          </a:xfrm>
        </p:spPr>
        <p:txBody>
          <a:bodyPr/>
          <a:lstStyle>
            <a:lvl1pPr>
              <a:defRPr>
                <a:solidFill>
                  <a:schemeClr val="tx2"/>
                </a:solidFill>
              </a:defRPr>
            </a:lvl1pPr>
          </a:lstStyle>
          <a:p>
            <a:fld id="{AB385188-198F-4BCB-8D6D-6146E3FBBFBF}" type="slidenum">
              <a:rPr lang="en-US" smtClean="0"/>
              <a:pPr/>
              <a:t>‹Nr.›</a:t>
            </a:fld>
            <a:endParaRPr lang="en-US" dirty="0"/>
          </a:p>
        </p:txBody>
      </p:sp>
      <p:sp>
        <p:nvSpPr>
          <p:cNvPr id="7"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8"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27542"/>
            <a:ext cx="8077200" cy="724959"/>
          </a:xfrm>
        </p:spPr>
        <p:txBody>
          <a:bodyPr anchor="ctr"/>
          <a:lstStyle>
            <a:lvl1pPr algn="l">
              <a:buNone/>
              <a:defRPr sz="4400" b="0"/>
            </a:lvl1pPr>
          </a:lstStyle>
          <a:p>
            <a:r>
              <a:rPr kumimoji="0" lang="de-DE" smtClean="0"/>
              <a:t>Titelmasterformat durch Klicken bearbeiten</a:t>
            </a:r>
            <a:endParaRPr kumimoji="0" lang="en-US"/>
          </a:p>
        </p:txBody>
      </p:sp>
      <p:sp>
        <p:nvSpPr>
          <p:cNvPr id="7" name="Foliennummernplatzhalter 6"/>
          <p:cNvSpPr>
            <a:spLocks noGrp="1"/>
          </p:cNvSpPr>
          <p:nvPr>
            <p:ph type="sldNum" sz="quarter" idx="12"/>
          </p:nvPr>
        </p:nvSpPr>
        <p:spPr/>
        <p:txBody>
          <a:bodyPr/>
          <a:lstStyle>
            <a:lvl1pPr>
              <a:defRPr>
                <a:solidFill>
                  <a:srgbClr val="FFFFFF"/>
                </a:solidFill>
              </a:defRPr>
            </a:lvl1pPr>
          </a:lstStyle>
          <a:p>
            <a:fld id="{AB385188-198F-4BCB-8D6D-6146E3FBBFBF}" type="slidenum">
              <a:rPr lang="en-US" smtClean="0"/>
              <a:pPr/>
              <a:t>‹Nr.›</a:t>
            </a:fld>
            <a:endParaRPr lang="en-US" dirty="0"/>
          </a:p>
        </p:txBody>
      </p:sp>
      <p:sp>
        <p:nvSpPr>
          <p:cNvPr id="3" name="Textplatzhalter 2"/>
          <p:cNvSpPr>
            <a:spLocks noGrp="1"/>
          </p:cNvSpPr>
          <p:nvPr>
            <p:ph type="body" idx="2"/>
          </p:nvPr>
        </p:nvSpPr>
        <p:spPr>
          <a:xfrm>
            <a:off x="609600" y="1460500"/>
            <a:ext cx="1600200" cy="36195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9" name="Inhaltsplatzhalter 8"/>
          <p:cNvSpPr>
            <a:spLocks noGrp="1"/>
          </p:cNvSpPr>
          <p:nvPr>
            <p:ph sz="quarter" idx="1"/>
          </p:nvPr>
        </p:nvSpPr>
        <p:spPr>
          <a:xfrm>
            <a:off x="2362200" y="1460500"/>
            <a:ext cx="6400800" cy="3683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2"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600200" y="4572000"/>
            <a:ext cx="7315200" cy="5715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smtClean="0"/>
              <a:t>Textmasterformate durch Klicken bearbeiten</a:t>
            </a:r>
          </a:p>
        </p:txBody>
      </p:sp>
      <p:sp>
        <p:nvSpPr>
          <p:cNvPr id="8" name="Rechteck 7"/>
          <p:cNvSpPr/>
          <p:nvPr/>
        </p:nvSpPr>
        <p:spPr bwMode="white">
          <a:xfrm>
            <a:off x="-9144" y="381000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eck 8"/>
          <p:cNvSpPr/>
          <p:nvPr/>
        </p:nvSpPr>
        <p:spPr>
          <a:xfrm>
            <a:off x="-9144" y="3886200"/>
            <a:ext cx="1463040"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1545336" y="3878580"/>
            <a:ext cx="7598664"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1600200" y="3873500"/>
            <a:ext cx="7315200" cy="571500"/>
          </a:xfrm>
        </p:spPr>
        <p:txBody>
          <a:bodyPr anchor="ctr"/>
          <a:lstStyle>
            <a:lvl1pPr algn="l">
              <a:buNone/>
              <a:defRPr sz="2800" b="0">
                <a:solidFill>
                  <a:srgbClr val="FFFFFF"/>
                </a:solidFill>
              </a:defRPr>
            </a:lvl1pPr>
          </a:lstStyle>
          <a:p>
            <a:r>
              <a:rPr kumimoji="0" lang="de-DE" smtClean="0"/>
              <a:t>Titelmasterformat durch Klicken bearbeiten</a:t>
            </a:r>
            <a:endParaRPr kumimoji="0" lang="en-US"/>
          </a:p>
        </p:txBody>
      </p:sp>
      <p:sp>
        <p:nvSpPr>
          <p:cNvPr id="11" name="Rechteck 10"/>
          <p:cNvSpPr/>
          <p:nvPr/>
        </p:nvSpPr>
        <p:spPr bwMode="white">
          <a:xfrm>
            <a:off x="1447800" y="0"/>
            <a:ext cx="100584" cy="572262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Foliennummernplatzhalter 12"/>
          <p:cNvSpPr>
            <a:spLocks noGrp="1"/>
          </p:cNvSpPr>
          <p:nvPr>
            <p:ph type="sldNum" sz="quarter" idx="11"/>
          </p:nvPr>
        </p:nvSpPr>
        <p:spPr>
          <a:xfrm>
            <a:off x="0" y="3889375"/>
            <a:ext cx="1447800" cy="552982"/>
          </a:xfrm>
        </p:spPr>
        <p:txBody>
          <a:bodyPr rtlCol="0"/>
          <a:lstStyle>
            <a:lvl1pPr>
              <a:defRPr sz="2800"/>
            </a:lvl1pPr>
          </a:lstStyle>
          <a:p>
            <a:fld id="{AB385188-198F-4BCB-8D6D-6146E3FBBFBF}" type="slidenum">
              <a:rPr lang="en-US" smtClean="0"/>
              <a:pPr/>
              <a:t>‹Nr.›</a:t>
            </a:fld>
            <a:endParaRPr lang="en-US" dirty="0"/>
          </a:p>
        </p:txBody>
      </p:sp>
      <p:sp>
        <p:nvSpPr>
          <p:cNvPr id="3" name="Bildplatzhalter 2"/>
          <p:cNvSpPr>
            <a:spLocks noGrp="1"/>
          </p:cNvSpPr>
          <p:nvPr>
            <p:ph type="pic" idx="1"/>
          </p:nvPr>
        </p:nvSpPr>
        <p:spPr>
          <a:xfrm>
            <a:off x="1560576" y="0"/>
            <a:ext cx="7583424" cy="3807460"/>
          </a:xfrm>
          <a:solidFill>
            <a:schemeClr val="accent1">
              <a:tint val="40000"/>
            </a:schemeClr>
          </a:solidFill>
          <a:ln>
            <a:noFill/>
          </a:ln>
        </p:spPr>
        <p:txBody>
          <a:bodyPr/>
          <a:lstStyle>
            <a:lvl1pPr marL="0" indent="0">
              <a:buNone/>
              <a:defRPr sz="3200"/>
            </a:lvl1pPr>
          </a:lstStyle>
          <a:p>
            <a:r>
              <a:rPr kumimoji="0" lang="de-DE" smtClean="0"/>
              <a:t>Bild durch Klicken auf Symbol hinzufügen</a:t>
            </a:r>
            <a:endParaRPr kumimoji="0" lang="en-US" dirty="0"/>
          </a:p>
        </p:txBody>
      </p:sp>
      <p:sp>
        <p:nvSpPr>
          <p:cNvPr id="12" name="Datumsplatzhalter 11"/>
          <p:cNvSpPr>
            <a:spLocks noGrp="1"/>
          </p:cNvSpPr>
          <p:nvPr>
            <p:ph type="dt" sz="half" idx="10"/>
          </p:nvPr>
        </p:nvSpPr>
        <p:spPr>
          <a:xfrm>
            <a:off x="7653808" y="5273531"/>
            <a:ext cx="1310680" cy="304271"/>
          </a:xfrm>
        </p:spPr>
        <p:txBody>
          <a:bodyPr/>
          <a:lstStyle>
            <a:lvl1pPr>
              <a:defRPr>
                <a:solidFill>
                  <a:srgbClr val="005C9D"/>
                </a:solidFill>
              </a:defRPr>
            </a:lvl1pPr>
          </a:lstStyle>
          <a:p>
            <a:pPr algn="r"/>
            <a:r>
              <a:rPr lang="de-DE" dirty="0"/>
              <a:t>9</a:t>
            </a:r>
            <a:r>
              <a:rPr lang="de-DE" dirty="0" smtClean="0"/>
              <a:t>/20/2016</a:t>
            </a:r>
            <a:endParaRPr lang="en-US" dirty="0"/>
          </a:p>
        </p:txBody>
      </p:sp>
      <p:sp>
        <p:nvSpPr>
          <p:cNvPr id="14" name="Fußzeilenplatzhalter 13"/>
          <p:cNvSpPr>
            <a:spLocks noGrp="1"/>
          </p:cNvSpPr>
          <p:nvPr>
            <p:ph type="ftr" sz="quarter" idx="13"/>
          </p:nvPr>
        </p:nvSpPr>
        <p:spPr>
          <a:xfrm>
            <a:off x="5076056" y="5273370"/>
            <a:ext cx="2505744" cy="304271"/>
          </a:xfrm>
        </p:spPr>
        <p:txBody>
          <a:bodyPr/>
          <a:lstStyle>
            <a:lvl1pPr>
              <a:defRPr>
                <a:solidFill>
                  <a:srgbClr val="005C9D"/>
                </a:solidFill>
              </a:defRPr>
            </a:lvl1pPr>
          </a:lstStyle>
          <a:p>
            <a:r>
              <a:rPr lang="en-US" dirty="0" smtClean="0"/>
              <a:t>SPARC 2016    V. Tympel</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90500"/>
            <a:ext cx="8153400" cy="825500"/>
          </a:xfrm>
          <a:prstGeom prst="rect">
            <a:avLst/>
          </a:prstGeom>
        </p:spPr>
        <p:txBody>
          <a:bodyPr vert="horz" anchor="ctr">
            <a:noAutofit/>
          </a:bodyPr>
          <a:lstStyle/>
          <a:p>
            <a:r>
              <a:rPr kumimoji="0" lang="de-DE" dirty="0" smtClean="0"/>
              <a:t>Titelmasterformat durch Klicken bearbeiten</a:t>
            </a:r>
            <a:endParaRPr kumimoji="0" lang="en-US" dirty="0"/>
          </a:p>
        </p:txBody>
      </p:sp>
      <p:sp>
        <p:nvSpPr>
          <p:cNvPr id="13" name="Textplatzhalter 12"/>
          <p:cNvSpPr>
            <a:spLocks noGrp="1"/>
          </p:cNvSpPr>
          <p:nvPr>
            <p:ph type="body" idx="1"/>
          </p:nvPr>
        </p:nvSpPr>
        <p:spPr>
          <a:xfrm>
            <a:off x="612648" y="1333500"/>
            <a:ext cx="8153400" cy="3771900"/>
          </a:xfrm>
          <a:prstGeom prst="rect">
            <a:avLst/>
          </a:prstGeom>
        </p:spPr>
        <p:txBody>
          <a:bodyPr vert="horz">
            <a:normAutofit/>
          </a:bodyPr>
          <a:lstStyle/>
          <a:p>
            <a:pPr lvl="0" eaLnBrk="1" latinLnBrk="0" hangingPunct="1"/>
            <a:r>
              <a:rPr kumimoji="0" lang="de-DE" dirty="0" smtClean="0"/>
              <a:t>Textmasterformate durch Klicken bearbeiten</a:t>
            </a:r>
          </a:p>
          <a:p>
            <a:pPr lvl="1" eaLnBrk="1" latinLnBrk="0" hangingPunct="1"/>
            <a:r>
              <a:rPr kumimoji="0" lang="de-DE" dirty="0" smtClean="0"/>
              <a:t>Zweite Ebene</a:t>
            </a:r>
          </a:p>
          <a:p>
            <a:pPr lvl="2" eaLnBrk="1" latinLnBrk="0" hangingPunct="1"/>
            <a:r>
              <a:rPr kumimoji="0" lang="de-DE" dirty="0" smtClean="0"/>
              <a:t>Dritte Ebene</a:t>
            </a:r>
          </a:p>
          <a:p>
            <a:pPr lvl="3" eaLnBrk="1" latinLnBrk="0" hangingPunct="1"/>
            <a:r>
              <a:rPr kumimoji="0" lang="de-DE" dirty="0" smtClean="0"/>
              <a:t>Vierte Ebene</a:t>
            </a:r>
          </a:p>
          <a:p>
            <a:pPr lvl="4" eaLnBrk="1" latinLnBrk="0" hangingPunct="1"/>
            <a:r>
              <a:rPr kumimoji="0" lang="de-DE" dirty="0" smtClean="0"/>
              <a:t>Fünfte Ebene</a:t>
            </a:r>
            <a:endParaRPr kumimoji="0" lang="en-US" dirty="0"/>
          </a:p>
        </p:txBody>
      </p:sp>
      <p:sp>
        <p:nvSpPr>
          <p:cNvPr id="14" name="Datumsplatzhalter 13"/>
          <p:cNvSpPr>
            <a:spLocks noGrp="1"/>
          </p:cNvSpPr>
          <p:nvPr>
            <p:ph type="dt" sz="half" idx="2"/>
          </p:nvPr>
        </p:nvSpPr>
        <p:spPr>
          <a:xfrm>
            <a:off x="6096000" y="5207000"/>
            <a:ext cx="2667000" cy="304271"/>
          </a:xfrm>
          <a:prstGeom prst="rect">
            <a:avLst/>
          </a:prstGeom>
        </p:spPr>
        <p:txBody>
          <a:bodyPr vert="horz" anchor="ctr" anchorCtr="0"/>
          <a:lstStyle>
            <a:lvl1pPr algn="l" eaLnBrk="1" latinLnBrk="0" hangingPunct="1">
              <a:defRPr kumimoji="0" sz="1400">
                <a:solidFill>
                  <a:srgbClr val="005C9D"/>
                </a:solidFill>
                <a:latin typeface="Arial" pitchFamily="34" charset="0"/>
                <a:cs typeface="Arial" pitchFamily="34" charset="0"/>
              </a:defRPr>
            </a:lvl1pPr>
          </a:lstStyle>
          <a:p>
            <a:r>
              <a:rPr lang="de-DE" dirty="0" smtClean="0"/>
              <a:t>9/20/2016</a:t>
            </a:r>
            <a:endParaRPr lang="en-US" dirty="0"/>
          </a:p>
        </p:txBody>
      </p:sp>
      <p:sp>
        <p:nvSpPr>
          <p:cNvPr id="3" name="Fußzeilenplatzhalter 2"/>
          <p:cNvSpPr>
            <a:spLocks noGrp="1"/>
          </p:cNvSpPr>
          <p:nvPr>
            <p:ph type="ftr" sz="quarter" idx="3"/>
          </p:nvPr>
        </p:nvSpPr>
        <p:spPr>
          <a:xfrm>
            <a:off x="609602" y="5206839"/>
            <a:ext cx="5421083" cy="304271"/>
          </a:xfrm>
          <a:prstGeom prst="rect">
            <a:avLst/>
          </a:prstGeom>
        </p:spPr>
        <p:txBody>
          <a:bodyPr vert="horz" anchor="ctr"/>
          <a:lstStyle>
            <a:lvl1pPr algn="r" eaLnBrk="1" latinLnBrk="0" hangingPunct="1">
              <a:defRPr kumimoji="0" sz="1400">
                <a:solidFill>
                  <a:srgbClr val="005C9D"/>
                </a:solidFill>
                <a:latin typeface="Arial" pitchFamily="34" charset="0"/>
                <a:cs typeface="Arial" pitchFamily="34" charset="0"/>
              </a:defRPr>
            </a:lvl1pPr>
          </a:lstStyle>
          <a:p>
            <a:r>
              <a:rPr lang="en-US" dirty="0" smtClean="0"/>
              <a:t>SPARC 2016    V. Tympel</a:t>
            </a:r>
            <a:endParaRPr lang="en-US" dirty="0"/>
          </a:p>
        </p:txBody>
      </p:sp>
      <p:sp>
        <p:nvSpPr>
          <p:cNvPr id="7" name="Rechteck 6"/>
          <p:cNvSpPr/>
          <p:nvPr/>
        </p:nvSpPr>
        <p:spPr bwMode="white">
          <a:xfrm>
            <a:off x="0" y="1028700"/>
            <a:ext cx="9144000" cy="2667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Arial" pitchFamily="34" charset="0"/>
              <a:cs typeface="Arial" pitchFamily="34" charset="0"/>
            </a:endParaRPr>
          </a:p>
        </p:txBody>
      </p:sp>
      <p:sp>
        <p:nvSpPr>
          <p:cNvPr id="8" name="Rechteck 7"/>
          <p:cNvSpPr/>
          <p:nvPr/>
        </p:nvSpPr>
        <p:spPr>
          <a:xfrm>
            <a:off x="0" y="1066800"/>
            <a:ext cx="533400" cy="190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Arial" pitchFamily="34" charset="0"/>
              <a:cs typeface="Arial" pitchFamily="34" charset="0"/>
            </a:endParaRPr>
          </a:p>
        </p:txBody>
      </p:sp>
      <p:sp>
        <p:nvSpPr>
          <p:cNvPr id="9" name="Rechteck 8"/>
          <p:cNvSpPr/>
          <p:nvPr/>
        </p:nvSpPr>
        <p:spPr>
          <a:xfrm>
            <a:off x="590550" y="1066800"/>
            <a:ext cx="8553450" cy="190500"/>
          </a:xfrm>
          <a:prstGeom prst="rect">
            <a:avLst/>
          </a:prstGeom>
          <a:solidFill>
            <a:srgbClr val="005C9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latin typeface="Arial" pitchFamily="34" charset="0"/>
              <a:cs typeface="Arial" pitchFamily="34" charset="0"/>
            </a:endParaRPr>
          </a:p>
        </p:txBody>
      </p:sp>
      <p:sp>
        <p:nvSpPr>
          <p:cNvPr id="23" name="Foliennummernplatzhalter 22"/>
          <p:cNvSpPr>
            <a:spLocks noGrp="1"/>
          </p:cNvSpPr>
          <p:nvPr>
            <p:ph type="sldNum" sz="quarter" idx="4"/>
          </p:nvPr>
        </p:nvSpPr>
        <p:spPr>
          <a:xfrm>
            <a:off x="0" y="1060186"/>
            <a:ext cx="533400" cy="203730"/>
          </a:xfrm>
          <a:prstGeom prst="rect">
            <a:avLst/>
          </a:prstGeom>
        </p:spPr>
        <p:txBody>
          <a:bodyPr vert="horz" anchor="ctr" anchorCtr="0">
            <a:normAutofit/>
          </a:bodyPr>
          <a:lstStyle>
            <a:lvl1pPr algn="ctr" eaLnBrk="1" latinLnBrk="0" hangingPunct="1">
              <a:defRPr kumimoji="0" sz="1400" b="1">
                <a:solidFill>
                  <a:srgbClr val="FFFFFF"/>
                </a:solidFill>
                <a:latin typeface="Arial" pitchFamily="34" charset="0"/>
                <a:cs typeface="Arial" pitchFamily="34" charset="0"/>
              </a:defRPr>
            </a:lvl1pPr>
          </a:lstStyle>
          <a:p>
            <a:fld id="{AB385188-198F-4BCB-8D6D-6146E3FBBFBF}"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timing>
    <p:tnLst>
      <p:par>
        <p:cTn id="1" dur="indefinite" restart="never" nodeType="tmRoot"/>
      </p:par>
    </p:tnLst>
  </p:timing>
  <p:hf hdr="0"/>
  <p:txStyles>
    <p:titleStyle>
      <a:lvl1pPr algn="l" rtl="0" eaLnBrk="1" latinLnBrk="0" hangingPunct="1">
        <a:spcBef>
          <a:spcPct val="0"/>
        </a:spcBef>
        <a:buNone/>
        <a:defRPr kumimoji="0" sz="3600" kern="1200">
          <a:solidFill>
            <a:srgbClr val="005C9D"/>
          </a:solidFill>
          <a:latin typeface="Arial" pitchFamily="34" charset="0"/>
          <a:ea typeface="+mj-ea"/>
          <a:cs typeface="Arial" pitchFamily="34" charset="0"/>
        </a:defRPr>
      </a:lvl1pPr>
    </p:titleStyle>
    <p:bodyStyle>
      <a:lvl1pPr marL="320040" indent="-320040" algn="l" rtl="0" eaLnBrk="1" latinLnBrk="0" hangingPunct="1">
        <a:spcBef>
          <a:spcPts val="700"/>
        </a:spcBef>
        <a:buClr>
          <a:schemeClr val="accent2"/>
        </a:buClr>
        <a:buSzPct val="60000"/>
        <a:buFont typeface="Wingdings"/>
        <a:buChar char=""/>
        <a:defRPr kumimoji="0" sz="2200" kern="1200">
          <a:solidFill>
            <a:schemeClr val="tx1"/>
          </a:solidFill>
          <a:latin typeface="Arial" pitchFamily="34" charset="0"/>
          <a:ea typeface="+mn-ea"/>
          <a:cs typeface="Arial" pitchFamily="34" charset="0"/>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Arial" pitchFamily="34" charset="0"/>
          <a:ea typeface="+mn-ea"/>
          <a:cs typeface="Arial" pitchFamily="34" charset="0"/>
        </a:defRPr>
      </a:lvl2pPr>
      <a:lvl3pPr marL="914400" indent="-228600" algn="l" rtl="0" eaLnBrk="1" latinLnBrk="0" hangingPunct="1">
        <a:spcBef>
          <a:spcPts val="500"/>
        </a:spcBef>
        <a:buClr>
          <a:schemeClr val="accent2"/>
        </a:buClr>
        <a:buSzPct val="75000"/>
        <a:buFont typeface="Wingdings"/>
        <a:buChar char=""/>
        <a:defRPr kumimoji="0" sz="2000" kern="1200">
          <a:solidFill>
            <a:schemeClr val="tx1"/>
          </a:solidFill>
          <a:latin typeface="Arial" pitchFamily="34" charset="0"/>
          <a:ea typeface="+mn-ea"/>
          <a:cs typeface="Arial"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rial" pitchFamily="34" charset="0"/>
          <a:ea typeface="+mn-ea"/>
          <a:cs typeface="Arial"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de-DE" smtClean="0"/>
              <a:t>Titelmasterformat durch Klicken bearbeiten</a:t>
            </a:r>
            <a:endParaRPr lang="en-GB"/>
          </a:p>
        </p:txBody>
      </p:sp>
      <p:sp>
        <p:nvSpPr>
          <p:cNvPr id="3" name="Textplatzhalt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28EA4CE-2D35-4729-8CAB-6500FAE27973}" type="datetimeFigureOut">
              <a:rPr lang="en-GB" smtClean="0">
                <a:solidFill>
                  <a:prstClr val="black">
                    <a:tint val="75000"/>
                  </a:prstClr>
                </a:solidFill>
              </a:rPr>
              <a:pPr/>
              <a:t>18/09/2016</a:t>
            </a:fld>
            <a:endParaRPr lang="en-GB">
              <a:solidFill>
                <a:prstClr val="black">
                  <a:tint val="75000"/>
                </a:prstClr>
              </a:solidFill>
            </a:endParaRPr>
          </a:p>
        </p:txBody>
      </p:sp>
      <p:sp>
        <p:nvSpPr>
          <p:cNvPr id="5" name="Fußzeilenplatzhalt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Foliennummernplatzhalt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AA0D791-695A-4178-8310-0A8C13CBB9BE}"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8915246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214438" y="95250"/>
            <a:ext cx="7859712"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de-DE" altLang="de-DE" smtClean="0"/>
              <a:t>Klicken Sie,  um das Titelformat zu bearbeiten</a:t>
            </a:r>
          </a:p>
        </p:txBody>
      </p:sp>
      <p:sp>
        <p:nvSpPr>
          <p:cNvPr id="1028" name="Rectangle 4"/>
          <p:cNvSpPr>
            <a:spLocks noGrp="1" noChangeArrowheads="1"/>
          </p:cNvSpPr>
          <p:nvPr>
            <p:ph type="body" idx="1"/>
          </p:nvPr>
        </p:nvSpPr>
        <p:spPr bwMode="auto">
          <a:xfrm>
            <a:off x="1214440" y="878418"/>
            <a:ext cx="7788275" cy="473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de-DE" altLang="de-DE" dirty="0" smtClean="0"/>
              <a:t>Klicken Sie,  um die Formate des Vorlagentextes zu bearbeiten</a:t>
            </a:r>
          </a:p>
          <a:p>
            <a:pPr lvl="1"/>
            <a:r>
              <a:rPr lang="de-DE" altLang="de-DE" dirty="0" smtClean="0"/>
              <a:t>Zweite Ebene</a:t>
            </a:r>
          </a:p>
          <a:p>
            <a:pPr lvl="2"/>
            <a:r>
              <a:rPr lang="de-DE" altLang="de-DE" dirty="0" smtClean="0"/>
              <a:t>Dritte Ebene</a:t>
            </a:r>
          </a:p>
          <a:p>
            <a:pPr lvl="3"/>
            <a:r>
              <a:rPr lang="de-DE" altLang="de-DE" dirty="0" smtClean="0"/>
              <a:t>Vierte Ebene</a:t>
            </a:r>
          </a:p>
          <a:p>
            <a:pPr lvl="4"/>
            <a:r>
              <a:rPr lang="de-DE" altLang="de-DE" dirty="0" smtClean="0"/>
              <a:t>Fünfte Ebene</a:t>
            </a:r>
          </a:p>
        </p:txBody>
      </p:sp>
    </p:spTree>
    <p:extLst>
      <p:ext uri="{BB962C8B-B14F-4D97-AF65-F5344CB8AC3E}">
        <p14:creationId xmlns:p14="http://schemas.microsoft.com/office/powerpoint/2010/main" val="361108468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81D58"/>
        </a:buClr>
        <a:buSzPct val="80000"/>
        <a:buFont typeface="Monotype Sort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1"/>
        </a:buClr>
        <a:buSzPct val="130000"/>
        <a:buFont typeface="Symbol" pitchFamily="18" charset="2"/>
        <a:buChar char="·"/>
        <a:defRPr>
          <a:solidFill>
            <a:schemeClr val="tx1"/>
          </a:solidFill>
          <a:latin typeface="+mn-lt"/>
        </a:defRPr>
      </a:lvl3pPr>
      <a:lvl4pPr marL="1600200" indent="-228600" algn="l" rtl="0" eaLnBrk="0" fontAlgn="base" hangingPunct="0">
        <a:spcBef>
          <a:spcPct val="20000"/>
        </a:spcBef>
        <a:spcAft>
          <a:spcPct val="0"/>
        </a:spcAft>
        <a:buClr>
          <a:srgbClr val="081D58"/>
        </a:buClr>
        <a:buSzPct val="100000"/>
        <a:buChar char="–"/>
        <a:defRPr i="1">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tiff"/><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1.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image" Target="../media/image15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26.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80.png"/><Relationship Id="rId7" Type="http://schemas.openxmlformats.org/officeDocument/2006/relationships/image" Target="../media/image110.pn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90.png"/><Relationship Id="rId4" Type="http://schemas.openxmlformats.org/officeDocument/2006/relationships/image" Target="../media/image43.png"/><Relationship Id="rId9" Type="http://schemas.openxmlformats.org/officeDocument/2006/relationships/image" Target="../media/image231.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1.xml"/><Relationship Id="rId1" Type="http://schemas.openxmlformats.org/officeDocument/2006/relationships/vmlDrawing" Target="../drawings/vmlDrawing1.vml"/><Relationship Id="rId4" Type="http://schemas.openxmlformats.org/officeDocument/2006/relationships/image" Target="../media/image27.wmf"/></Relationships>
</file>

<file path=ppt/slides/_rels/slide3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64.png"/><Relationship Id="rId3" Type="http://schemas.openxmlformats.org/officeDocument/2006/relationships/image" Target="../media/image140.png"/><Relationship Id="rId7" Type="http://schemas.openxmlformats.org/officeDocument/2006/relationships/image" Target="../media/image180.png"/><Relationship Id="rId12" Type="http://schemas.openxmlformats.org/officeDocument/2006/relationships/image" Target="../media/image230.png"/><Relationship Id="rId2" Type="http://schemas.openxmlformats.org/officeDocument/2006/relationships/image" Target="../media/image80.png"/><Relationship Id="rId1" Type="http://schemas.openxmlformats.org/officeDocument/2006/relationships/slideLayout" Target="../slideLayouts/slideLayout26.xml"/><Relationship Id="rId6" Type="http://schemas.openxmlformats.org/officeDocument/2006/relationships/image" Target="../media/image170.png"/><Relationship Id="rId11" Type="http://schemas.openxmlformats.org/officeDocument/2006/relationships/image" Target="../media/image220.png"/><Relationship Id="rId5" Type="http://schemas.openxmlformats.org/officeDocument/2006/relationships/image" Target="../media/image160.png"/><Relationship Id="rId10" Type="http://schemas.openxmlformats.org/officeDocument/2006/relationships/image" Target="../media/image211.png"/><Relationship Id="rId4" Type="http://schemas.openxmlformats.org/officeDocument/2006/relationships/image" Target="../media/image150.png"/><Relationship Id="rId9" Type="http://schemas.openxmlformats.org/officeDocument/2006/relationships/image" Target="../media/image200.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0.png"/><Relationship Id="rId1" Type="http://schemas.openxmlformats.org/officeDocument/2006/relationships/slideLayout" Target="../slideLayouts/slideLayout26.xml"/><Relationship Id="rId6" Type="http://schemas.openxmlformats.org/officeDocument/2006/relationships/image" Target="../media/image260.png"/><Relationship Id="rId5" Type="http://schemas.openxmlformats.org/officeDocument/2006/relationships/image" Target="../media/image66.png"/><Relationship Id="rId4" Type="http://schemas.openxmlformats.org/officeDocument/2006/relationships/hyperlink" Target="file:///C:\Programme\mini%20Ringkern-Rechner\minirk12.ex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 Id="rId5" Type="http://schemas.openxmlformats.org/officeDocument/2006/relationships/image" Target="../media/image360.png"/><Relationship Id="rId4" Type="http://schemas.openxmlformats.org/officeDocument/2006/relationships/image" Target="../media/image73.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5" Type="http://schemas.openxmlformats.org/officeDocument/2006/relationships/image" Target="../media/image360.png"/><Relationship Id="rId4" Type="http://schemas.openxmlformats.org/officeDocument/2006/relationships/image" Target="../media/image74.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 Id="rId5" Type="http://schemas.openxmlformats.org/officeDocument/2006/relationships/image" Target="../media/image76.png"/><Relationship Id="rId4" Type="http://schemas.openxmlformats.org/officeDocument/2006/relationships/image" Target="../media/image75.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1.xml"/><Relationship Id="rId1" Type="http://schemas.openxmlformats.org/officeDocument/2006/relationships/vmlDrawing" Target="../drawings/vmlDrawing2.vml"/><Relationship Id="rId4" Type="http://schemas.openxmlformats.org/officeDocument/2006/relationships/image" Target="../media/image28.w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6.vml"/><Relationship Id="rId5" Type="http://schemas.openxmlformats.org/officeDocument/2006/relationships/image" Target="../media/image78.png"/><Relationship Id="rId4" Type="http://schemas.openxmlformats.org/officeDocument/2006/relationships/image" Target="../media/image77.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6.xml"/><Relationship Id="rId1" Type="http://schemas.openxmlformats.org/officeDocument/2006/relationships/vmlDrawing" Target="../drawings/vmlDrawing7.vml"/><Relationship Id="rId4" Type="http://schemas.openxmlformats.org/officeDocument/2006/relationships/image" Target="../media/image79.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6.xml"/><Relationship Id="rId1" Type="http://schemas.openxmlformats.org/officeDocument/2006/relationships/vmlDrawing" Target="../drawings/vmlDrawing8.vml"/><Relationship Id="rId4" Type="http://schemas.openxmlformats.org/officeDocument/2006/relationships/image" Target="../media/image80.wmf"/></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6.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9.vml"/><Relationship Id="rId5" Type="http://schemas.openxmlformats.org/officeDocument/2006/relationships/image" Target="../media/image470.png"/><Relationship Id="rId4" Type="http://schemas.openxmlformats.org/officeDocument/2006/relationships/image" Target="../media/image83.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10.vml"/><Relationship Id="rId4" Type="http://schemas.openxmlformats.org/officeDocument/2006/relationships/image" Target="../media/image8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11.vml"/><Relationship Id="rId4" Type="http://schemas.openxmlformats.org/officeDocument/2006/relationships/image" Target="../media/image85.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6.xml"/><Relationship Id="rId1" Type="http://schemas.openxmlformats.org/officeDocument/2006/relationships/vmlDrawing" Target="../drawings/vmlDrawing12.vml"/><Relationship Id="rId4" Type="http://schemas.openxmlformats.org/officeDocument/2006/relationships/image" Target="../media/image86.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6.xml"/><Relationship Id="rId1" Type="http://schemas.openxmlformats.org/officeDocument/2006/relationships/vmlDrawing" Target="../drawings/vmlDrawing13.vml"/><Relationship Id="rId4" Type="http://schemas.openxmlformats.org/officeDocument/2006/relationships/image" Target="../media/image87.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6.xml"/><Relationship Id="rId1" Type="http://schemas.openxmlformats.org/officeDocument/2006/relationships/vmlDrawing" Target="../drawings/vmlDrawing14.vml"/><Relationship Id="rId4" Type="http://schemas.openxmlformats.org/officeDocument/2006/relationships/image" Target="../media/image88.wmf"/></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6.xml"/><Relationship Id="rId1" Type="http://schemas.openxmlformats.org/officeDocument/2006/relationships/vmlDrawing" Target="../drawings/vmlDrawing15.vml"/><Relationship Id="rId4" Type="http://schemas.openxmlformats.org/officeDocument/2006/relationships/image" Target="../media/image89.wmf"/></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vmlDrawing" Target="../drawings/vmlDrawing16.vml"/><Relationship Id="rId6" Type="http://schemas.openxmlformats.org/officeDocument/2006/relationships/image" Target="../media/image94.wmf"/><Relationship Id="rId5" Type="http://schemas.openxmlformats.org/officeDocument/2006/relationships/oleObject" Target="../embeddings/oleObject17.bin"/><Relationship Id="rId4" Type="http://schemas.openxmlformats.org/officeDocument/2006/relationships/image" Target="../media/image93.wmf"/></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2Z6UJbwxBZI" TargetMode="External"/><Relationship Id="rId3" Type="http://schemas.openxmlformats.org/officeDocument/2006/relationships/image" Target="../media/image380.png"/><Relationship Id="rId7" Type="http://schemas.openxmlformats.org/officeDocument/2006/relationships/image" Target="../media/image420.png"/><Relationship Id="rId2" Type="http://schemas.openxmlformats.org/officeDocument/2006/relationships/image" Target="../media/image96.png"/><Relationship Id="rId1" Type="http://schemas.openxmlformats.org/officeDocument/2006/relationships/slideLayout" Target="../slideLayouts/slideLayout26.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2Z6UJbwxBZI" TargetMode="External"/><Relationship Id="rId2" Type="http://schemas.openxmlformats.org/officeDocument/2006/relationships/image" Target="../media/image430.png"/><Relationship Id="rId1" Type="http://schemas.openxmlformats.org/officeDocument/2006/relationships/slideLayout" Target="../slideLayouts/slideLayout26.xml"/><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60.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6.xml"/><Relationship Id="rId1" Type="http://schemas.openxmlformats.org/officeDocument/2006/relationships/vmlDrawing" Target="../drawings/vmlDrawing17.v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wmf"/></Relationships>
</file>

<file path=ppt/slides/_rels/slide5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4.png"/><Relationship Id="rId3" Type="http://schemas.microsoft.com/office/2007/relationships/hdphoto" Target="../media/hdphoto2.wdp"/><Relationship Id="rId7" Type="http://schemas.openxmlformats.org/officeDocument/2006/relationships/image" Target="../media/image107.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26.xml"/><Relationship Id="rId6" Type="http://schemas.openxmlformats.org/officeDocument/2006/relationships/image" Target="../media/image106.png"/><Relationship Id="rId11" Type="http://schemas.openxmlformats.org/officeDocument/2006/relationships/image" Target="../media/image112.png"/><Relationship Id="rId5" Type="http://schemas.openxmlformats.org/officeDocument/2006/relationships/image" Target="../media/image105.png"/><Relationship Id="rId10" Type="http://schemas.openxmlformats.org/officeDocument/2006/relationships/image" Target="../media/image111.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6.xml"/><Relationship Id="rId1" Type="http://schemas.openxmlformats.org/officeDocument/2006/relationships/vmlDrawing" Target="../drawings/vmlDrawing18.vml"/><Relationship Id="rId4" Type="http://schemas.openxmlformats.org/officeDocument/2006/relationships/image" Target="../media/image11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6.xml"/><Relationship Id="rId1" Type="http://schemas.openxmlformats.org/officeDocument/2006/relationships/vmlDrawing" Target="../drawings/vmlDrawing19.vml"/><Relationship Id="rId5" Type="http://schemas.openxmlformats.org/officeDocument/2006/relationships/image" Target="../media/image118.png"/><Relationship Id="rId4" Type="http://schemas.openxmlformats.org/officeDocument/2006/relationships/image" Target="../media/image117.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6.xml"/><Relationship Id="rId1" Type="http://schemas.openxmlformats.org/officeDocument/2006/relationships/vmlDrawing" Target="../drawings/vmlDrawing20.vml"/><Relationship Id="rId5" Type="http://schemas.openxmlformats.org/officeDocument/2006/relationships/image" Target="../media/image118.png"/><Relationship Id="rId4" Type="http://schemas.openxmlformats.org/officeDocument/2006/relationships/image" Target="../media/image116.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6.xml"/><Relationship Id="rId1" Type="http://schemas.openxmlformats.org/officeDocument/2006/relationships/vmlDrawing" Target="../drawings/vmlDrawing21.vml"/><Relationship Id="rId5" Type="http://schemas.openxmlformats.org/officeDocument/2006/relationships/image" Target="../media/image120.png"/><Relationship Id="rId4" Type="http://schemas.openxmlformats.org/officeDocument/2006/relationships/image" Target="../media/image119.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vmlDrawing" Target="../drawings/vmlDrawing22.vml"/><Relationship Id="rId5" Type="http://schemas.openxmlformats.org/officeDocument/2006/relationships/image" Target="../media/image120.png"/><Relationship Id="rId4" Type="http://schemas.openxmlformats.org/officeDocument/2006/relationships/image" Target="../media/image12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251514" y="4542619"/>
            <a:ext cx="8662474" cy="547129"/>
          </a:xfrm>
          <a:prstGeom prst="rect">
            <a:avLst/>
          </a:prstGeom>
          <a:solidFill>
            <a:schemeClr val="bg1"/>
          </a:solidFill>
          <a:ln w="12700" cap="flat" cmpd="sng" algn="ctr">
            <a:no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2" name="Titel 1"/>
          <p:cNvSpPr>
            <a:spLocks noGrp="1"/>
          </p:cNvSpPr>
          <p:nvPr>
            <p:ph type="ctrTitle" idx="4294967295"/>
          </p:nvPr>
        </p:nvSpPr>
        <p:spPr>
          <a:xfrm>
            <a:off x="180280" y="-22820"/>
            <a:ext cx="8712200" cy="1120869"/>
          </a:xfrm>
        </p:spPr>
        <p:txBody>
          <a:bodyPr anchor="ctr">
            <a:normAutofit/>
          </a:bodyPr>
          <a:lstStyle/>
          <a:p>
            <a:pPr lvl="0" defTabSz="2090738" fontAlgn="base">
              <a:spcAft>
                <a:spcPct val="0"/>
              </a:spcAft>
            </a:pPr>
            <a:r>
              <a:rPr lang="en-GB" altLang="en-US" b="1" cap="none" dirty="0" smtClean="0">
                <a:solidFill>
                  <a:prstClr val="white"/>
                </a:solidFill>
                <a:latin typeface="+mn-lt"/>
                <a:ea typeface="ＭＳ Ｐゴシック" panose="020B0600070205080204" pitchFamily="34" charset="-128"/>
                <a:cs typeface="+mn-cs"/>
              </a:rPr>
              <a:t>Cryogenic </a:t>
            </a:r>
            <a:r>
              <a:rPr lang="en-GB" altLang="en-US" b="1" cap="none" dirty="0">
                <a:solidFill>
                  <a:prstClr val="white"/>
                </a:solidFill>
                <a:latin typeface="+mn-lt"/>
                <a:ea typeface="ＭＳ Ｐゴシック" panose="020B0600070205080204" pitchFamily="34" charset="-128"/>
                <a:cs typeface="+mn-cs"/>
              </a:rPr>
              <a:t>Current Comparators – </a:t>
            </a:r>
            <a:br>
              <a:rPr lang="en-GB" altLang="en-US" b="1" cap="none" dirty="0">
                <a:solidFill>
                  <a:prstClr val="white"/>
                </a:solidFill>
                <a:latin typeface="+mn-lt"/>
                <a:ea typeface="ＭＳ Ｐゴシック" panose="020B0600070205080204" pitchFamily="34" charset="-128"/>
                <a:cs typeface="+mn-cs"/>
              </a:rPr>
            </a:br>
            <a:r>
              <a:rPr lang="en-GB" altLang="en-US" b="1" cap="none" dirty="0">
                <a:solidFill>
                  <a:prstClr val="white"/>
                </a:solidFill>
                <a:latin typeface="+mn-lt"/>
                <a:ea typeface="ＭＳ Ｐゴシック" panose="020B0600070205080204" pitchFamily="34" charset="-128"/>
                <a:cs typeface="+mn-cs"/>
              </a:rPr>
              <a:t>basics and the next </a:t>
            </a:r>
            <a:r>
              <a:rPr lang="en-GB" altLang="en-US" b="1" cap="none" dirty="0" smtClean="0">
                <a:solidFill>
                  <a:prstClr val="white"/>
                </a:solidFill>
                <a:latin typeface="+mn-lt"/>
                <a:ea typeface="ＭＳ Ｐゴシック" panose="020B0600070205080204" pitchFamily="34" charset="-128"/>
                <a:cs typeface="+mn-cs"/>
              </a:rPr>
              <a:t>generation</a:t>
            </a:r>
            <a:endParaRPr lang="de-DE" dirty="0">
              <a:latin typeface="+mn-lt"/>
            </a:endParaRPr>
          </a:p>
        </p:txBody>
      </p:sp>
      <p:pic>
        <p:nvPicPr>
          <p:cNvPr id="123905" name="Picture 1"/>
          <p:cNvPicPr>
            <a:picLocks noChangeArrowheads="1"/>
          </p:cNvPicPr>
          <p:nvPr/>
        </p:nvPicPr>
        <p:blipFill>
          <a:blip r:embed="rId3" cstate="print"/>
          <a:srcRect l="22757" t="4605" r="25622" b="5293"/>
          <a:stretch>
            <a:fillRect/>
          </a:stretch>
        </p:blipFill>
        <p:spPr bwMode="auto">
          <a:xfrm rot="5400000">
            <a:off x="5780369" y="1184565"/>
            <a:ext cx="2879337" cy="3344888"/>
          </a:xfrm>
          <a:prstGeom prst="rect">
            <a:avLst/>
          </a:prstGeom>
          <a:noFill/>
          <a:ln w="9525">
            <a:noFill/>
            <a:miter lim="800000"/>
            <a:headEnd/>
            <a:tailEnd/>
          </a:ln>
          <a:effectLst/>
        </p:spPr>
      </p:pic>
      <p:sp>
        <p:nvSpPr>
          <p:cNvPr id="212993"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13</a:t>
            </a:r>
            <a:r>
              <a:rPr lang="de-DE" sz="1200" baseline="30000" dirty="0" smtClean="0">
                <a:solidFill>
                  <a:prstClr val="white"/>
                </a:solidFill>
                <a:latin typeface="Arial" charset="0"/>
                <a:cs typeface="Arial" charset="0"/>
              </a:rPr>
              <a:t>th</a:t>
            </a:r>
            <a:r>
              <a:rPr lang="de-DE" sz="1200" dirty="0" smtClean="0">
                <a:solidFill>
                  <a:prstClr val="white"/>
                </a:solidFill>
                <a:latin typeface="Arial" charset="0"/>
                <a:cs typeface="Arial" charset="0"/>
              </a:rPr>
              <a:t> </a:t>
            </a:r>
            <a:r>
              <a:rPr lang="de-DE" sz="1200" dirty="0">
                <a:solidFill>
                  <a:prstClr val="white"/>
                </a:solidFill>
                <a:latin typeface="Arial" charset="0"/>
                <a:cs typeface="Arial" charset="0"/>
              </a:rPr>
              <a:t>SPARC </a:t>
            </a:r>
            <a:r>
              <a:rPr lang="en-US" sz="1200" dirty="0" smtClean="0">
                <a:solidFill>
                  <a:prstClr val="white"/>
                </a:solidFill>
                <a:latin typeface="Arial" charset="0"/>
                <a:cs typeface="Arial" charset="0"/>
              </a:rPr>
              <a:t>Topical</a:t>
            </a:r>
            <a:r>
              <a:rPr lang="de-DE" sz="1200" dirty="0" smtClean="0">
                <a:solidFill>
                  <a:prstClr val="white"/>
                </a:solidFill>
                <a:latin typeface="Arial" charset="0"/>
                <a:cs typeface="Arial" charset="0"/>
              </a:rPr>
              <a:t> </a:t>
            </a:r>
            <a:r>
              <a:rPr lang="de-DE" sz="1200" dirty="0">
                <a:solidFill>
                  <a:prstClr val="white"/>
                </a:solidFill>
                <a:latin typeface="Arial" charset="0"/>
                <a:cs typeface="Arial" charset="0"/>
              </a:rPr>
              <a:t>Workshop </a:t>
            </a:r>
            <a:r>
              <a:rPr lang="en-GB" sz="1200" dirty="0" smtClean="0">
                <a:solidFill>
                  <a:prstClr val="white"/>
                </a:solidFill>
                <a:latin typeface="Arial" charset="0"/>
                <a:cs typeface="Arial" charset="0"/>
              </a:rPr>
              <a:t>16.–20. Sep.                                                                 </a:t>
            </a:r>
            <a:r>
              <a:rPr lang="en-GB" sz="1200" dirty="0" err="1" smtClean="0">
                <a:solidFill>
                  <a:prstClr val="white"/>
                </a:solidFill>
                <a:latin typeface="Arial" charset="0"/>
                <a:cs typeface="Arial" charset="0"/>
              </a:rPr>
              <a:t>Jagiellonian</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University in </a:t>
            </a:r>
            <a:r>
              <a:rPr lang="en-GB" sz="1200" dirty="0" err="1">
                <a:solidFill>
                  <a:prstClr val="white"/>
                </a:solidFill>
                <a:latin typeface="Arial" charset="0"/>
                <a:cs typeface="Arial" charset="0"/>
              </a:rPr>
              <a:t>Kraków</a:t>
            </a:r>
            <a:r>
              <a:rPr lang="en-GB" sz="1200" dirty="0">
                <a:solidFill>
                  <a:prstClr val="white"/>
                </a:solidFill>
                <a:latin typeface="Arial" charset="0"/>
                <a:cs typeface="Arial" charset="0"/>
              </a:rPr>
              <a:t>, </a:t>
            </a:r>
            <a:r>
              <a:rPr lang="en-GB" sz="1200" dirty="0" smtClean="0">
                <a:solidFill>
                  <a:prstClr val="white"/>
                </a:solidFill>
                <a:latin typeface="Arial" charset="0"/>
                <a:cs typeface="Arial" charset="0"/>
              </a:rPr>
              <a:t>  Poland</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pic>
        <p:nvPicPr>
          <p:cNvPr id="20" name="Picture 2"/>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643" y="4569146"/>
            <a:ext cx="1826677" cy="52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179512" y="1497349"/>
            <a:ext cx="6606486" cy="2597634"/>
          </a:xfrm>
          <a:prstGeom prst="rect">
            <a:avLst/>
          </a:prstGeom>
        </p:spPr>
        <p:txBody>
          <a:bodyPr wrap="square">
            <a:spAutoFit/>
          </a:bodyPr>
          <a:lstStyle/>
          <a:p>
            <a:pPr>
              <a:lnSpc>
                <a:spcPct val="115000"/>
              </a:lnSpc>
              <a:spcAft>
                <a:spcPts val="300"/>
              </a:spcAft>
            </a:pPr>
            <a:r>
              <a:rPr lang="de-DE" altLang="en-US" sz="1400" b="1" u="sng" dirty="0">
                <a:solidFill>
                  <a:prstClr val="white"/>
                </a:solidFill>
                <a:latin typeface="Arial" panose="020B0604020202020204" pitchFamily="34" charset="0"/>
                <a:ea typeface="Calibri" panose="020F0502020204030204" pitchFamily="34" charset="0"/>
                <a:cs typeface="Arial" panose="020B0604020202020204" pitchFamily="34" charset="0"/>
              </a:rPr>
              <a:t>Volker Tympel</a:t>
            </a:r>
            <a:r>
              <a:rPr lang="de-DE" altLang="en-US" sz="1400" b="1" u="sng" baseline="30000" dirty="0">
                <a:solidFill>
                  <a:prstClr val="white"/>
                </a:solidFill>
                <a:latin typeface="Arial" panose="020B0604020202020204" pitchFamily="34" charset="0"/>
                <a:ea typeface="Calibri" panose="020F0502020204030204" pitchFamily="34" charset="0"/>
                <a:cs typeface="Arial" panose="020B0604020202020204" pitchFamily="34" charset="0"/>
              </a:rPr>
              <a:t>1</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R.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Neubert</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1</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P.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Seidel</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1</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R.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Geithner</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2,3</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300"/>
              </a:spcAft>
            </a:pP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J. Golm</a:t>
            </a:r>
            <a:r>
              <a:rPr lang="de-DE" altLang="en-US" sz="14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1,3</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,T.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Stöhlker</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2,3,4</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F.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Kurian</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2,3,4</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300"/>
              </a:spcAft>
            </a:pP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T.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Sieber</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4</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M.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Schwickert</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4</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M. </a:t>
            </a:r>
            <a:r>
              <a:rPr lang="de-DE" altLang="en-US" sz="1400" dirty="0">
                <a:solidFill>
                  <a:prstClr val="white"/>
                </a:solidFill>
                <a:latin typeface="Arial" panose="020B0604020202020204" pitchFamily="34" charset="0"/>
                <a:ea typeface="Calibri" panose="020F0502020204030204" pitchFamily="34" charset="0"/>
                <a:cs typeface="Arial" panose="020B0604020202020204" pitchFamily="34" charset="0"/>
              </a:rPr>
              <a:t>Fernandes</a:t>
            </a:r>
            <a:r>
              <a:rPr lang="de-DE" altLang="en-US" sz="1400" baseline="30000" dirty="0">
                <a:solidFill>
                  <a:prstClr val="white"/>
                </a:solidFill>
                <a:latin typeface="Arial" panose="020B0604020202020204" pitchFamily="34" charset="0"/>
                <a:ea typeface="Calibri" panose="020F0502020204030204" pitchFamily="34" charset="0"/>
                <a:cs typeface="Arial" panose="020B0604020202020204" pitchFamily="34" charset="0"/>
              </a:rPr>
              <a:t>5,6</a:t>
            </a:r>
          </a:p>
          <a:p>
            <a:pPr>
              <a:lnSpc>
                <a:spcPct val="115000"/>
              </a:lnSpc>
              <a:spcAft>
                <a:spcPts val="300"/>
              </a:spcAft>
            </a:pPr>
            <a:endPar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300"/>
              </a:spcAft>
            </a:pPr>
            <a:r>
              <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1</a:t>
            </a:r>
            <a:r>
              <a:rPr lang="en-GB"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Institute </a:t>
            </a:r>
            <a:r>
              <a:rPr lang="en-GB"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of </a:t>
            </a:r>
            <a:r>
              <a:rPr lang="en-GB"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Solid State Physics</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University </a:t>
            </a:r>
            <a:r>
              <a:rPr lang="de-DE"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of</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Jena, Germany; </a:t>
            </a:r>
            <a:endPar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300"/>
              </a:spcAft>
            </a:pPr>
            <a:r>
              <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2</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I</a:t>
            </a:r>
            <a:r>
              <a:rPr lang="en-GB"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nstitute</a:t>
            </a:r>
            <a:r>
              <a:rPr lang="en-GB"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for Optics and Quantum Electronics</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University </a:t>
            </a:r>
            <a:r>
              <a:rPr lang="de-DE"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of</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Jena, Germany</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300"/>
              </a:spcAft>
            </a:pPr>
            <a:r>
              <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3</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Helmholtz </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Institute Jena, Germany</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300"/>
              </a:spcAft>
            </a:pPr>
            <a:r>
              <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4</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GSI</a:t>
            </a:r>
            <a:r>
              <a:rPr lang="en-GB"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en-GB"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Helmholtz </a:t>
            </a:r>
            <a:r>
              <a:rPr lang="en-GB"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Center</a:t>
            </a:r>
            <a:r>
              <a:rPr lang="en-GB"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for Heavy Ion Research, Darmstadt</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Germany</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300"/>
              </a:spcAft>
            </a:pPr>
            <a:r>
              <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5</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The </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Cockcroft Institute, University </a:t>
            </a:r>
            <a:r>
              <a:rPr lang="de-DE"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of</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Liverpool, </a:t>
            </a:r>
            <a:r>
              <a:rPr lang="de-DE"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Daresbury</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U.K</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300"/>
              </a:spcAft>
            </a:pPr>
            <a:r>
              <a:rPr lang="de-DE" altLang="en-US" sz="1200" baseline="30000" dirty="0" smtClean="0">
                <a:solidFill>
                  <a:prstClr val="white"/>
                </a:solidFill>
                <a:latin typeface="Arial" panose="020B0604020202020204" pitchFamily="34" charset="0"/>
                <a:ea typeface="Calibri" panose="020F0502020204030204" pitchFamily="34" charset="0"/>
                <a:cs typeface="Arial" panose="020B0604020202020204" pitchFamily="34" charset="0"/>
              </a:rPr>
              <a:t>6</a:t>
            </a:r>
            <a:r>
              <a:rPr lang="de-DE" altLang="en-US" sz="1200" dirty="0" smtClean="0">
                <a:solidFill>
                  <a:prstClr val="white"/>
                </a:solidFill>
                <a:latin typeface="Arial" panose="020B0604020202020204" pitchFamily="34" charset="0"/>
                <a:ea typeface="Calibri" panose="020F0502020204030204" pitchFamily="34" charset="0"/>
                <a:cs typeface="Arial" panose="020B0604020202020204" pitchFamily="34" charset="0"/>
              </a:rPr>
              <a:t>CERN </a:t>
            </a:r>
            <a:r>
              <a:rPr lang="en-GB"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European Organization for Nuclear Research</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Geneva</a:t>
            </a:r>
            <a:r>
              <a:rPr lang="de-DE" altLang="en-US" sz="1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de-DE" altLang="en-US" sz="1200" dirty="0" err="1">
                <a:solidFill>
                  <a:prstClr val="white"/>
                </a:solidFill>
                <a:latin typeface="Arial" panose="020B0604020202020204" pitchFamily="34" charset="0"/>
                <a:ea typeface="Calibri" panose="020F0502020204030204" pitchFamily="34" charset="0"/>
                <a:cs typeface="Arial" panose="020B0604020202020204" pitchFamily="34" charset="0"/>
              </a:rPr>
              <a:t>Switzerland</a:t>
            </a:r>
            <a:endParaRPr lang="en-US" altLang="en-US" sz="12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cxnSp>
        <p:nvCxnSpPr>
          <p:cNvPr id="5" name="Gerade Verbindung 4"/>
          <p:cNvCxnSpPr/>
          <p:nvPr/>
        </p:nvCxnSpPr>
        <p:spPr bwMode="auto">
          <a:xfrm>
            <a:off x="0" y="1017296"/>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cxnSp>
        <p:nvCxnSpPr>
          <p:cNvPr id="21" name="Gerade Verbindung 20"/>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5315" y="4542618"/>
            <a:ext cx="707165" cy="547129"/>
          </a:xfrm>
          <a:prstGeom prst="rect">
            <a:avLst/>
          </a:prstGeom>
        </p:spPr>
      </p:pic>
      <p:grpSp>
        <p:nvGrpSpPr>
          <p:cNvPr id="14" name="Gruppieren 13"/>
          <p:cNvGrpSpPr>
            <a:grpSpLocks noChangeAspect="1"/>
          </p:cNvGrpSpPr>
          <p:nvPr/>
        </p:nvGrpSpPr>
        <p:grpSpPr bwMode="auto">
          <a:xfrm>
            <a:off x="324156" y="4542619"/>
            <a:ext cx="5183948" cy="547129"/>
            <a:chOff x="16104835" y="40411994"/>
            <a:chExt cx="13844590" cy="1421218"/>
          </a:xfrm>
          <a:solidFill>
            <a:schemeClr val="bg1"/>
          </a:solidFill>
        </p:grpSpPr>
        <p:pic>
          <p:nvPicPr>
            <p:cNvPr id="15" name="Bild 6" descr="logo.tif"/>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104835" y="40411994"/>
              <a:ext cx="1183890" cy="1421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Bild 7" descr="HG_LOGO_S_ENG_RGB.jp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4894" y="40411994"/>
              <a:ext cx="2616085" cy="1421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Bild 8" descr="GSI_Logo_rgb.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4394140" y="40411994"/>
              <a:ext cx="3468536" cy="1421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Grafik 7" descr="HG_Institut_Jena_RGB_en.jp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7951886" y="40411994"/>
              <a:ext cx="2499848" cy="1421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2" descr="http://design-guidelines.web.cern.ch/sites/design-guidelines.web.cern.ch/files/u6/CERN-logo.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8525838" y="40411994"/>
              <a:ext cx="1423587" cy="1421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264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175" y="1720604"/>
            <a:ext cx="1059353" cy="326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hteck 69"/>
          <p:cNvSpPr/>
          <p:nvPr/>
        </p:nvSpPr>
        <p:spPr>
          <a:xfrm>
            <a:off x="3995936" y="2067090"/>
            <a:ext cx="2814212" cy="400000"/>
          </a:xfrm>
          <a:prstGeom prst="rect">
            <a:avLst/>
          </a:prstGeom>
          <a:solidFill>
            <a:srgbClr val="EADCF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Pfeil nach rechts 70"/>
          <p:cNvSpPr/>
          <p:nvPr/>
        </p:nvSpPr>
        <p:spPr>
          <a:xfrm>
            <a:off x="6998267" y="1907072"/>
            <a:ext cx="793476" cy="733371"/>
          </a:xfrm>
          <a:prstGeom prst="rightArrow">
            <a:avLst/>
          </a:prstGeom>
          <a:solidFill>
            <a:srgbClr val="EADCF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hteck 71"/>
          <p:cNvSpPr/>
          <p:nvPr/>
        </p:nvSpPr>
        <p:spPr>
          <a:xfrm>
            <a:off x="7794900" y="1427019"/>
            <a:ext cx="1169588" cy="1200329"/>
          </a:xfrm>
          <a:prstGeom prst="rect">
            <a:avLst/>
          </a:prstGeom>
        </p:spPr>
        <p:txBody>
          <a:bodyPr wrap="square">
            <a:spAutoFit/>
          </a:bodyPr>
          <a:lstStyle/>
          <a:p>
            <a:r>
              <a:rPr lang="en-US" b="1" dirty="0" smtClean="0">
                <a:solidFill>
                  <a:schemeClr val="bg1"/>
                </a:solidFill>
                <a:latin typeface="Arial" panose="020B0604020202020204" pitchFamily="34" charset="0"/>
                <a:cs typeface="Arial" panose="020B0604020202020204" pitchFamily="34" charset="0"/>
              </a:rPr>
              <a:t>charged</a:t>
            </a:r>
          </a:p>
          <a:p>
            <a:r>
              <a:rPr lang="en-US" b="1" dirty="0" smtClean="0">
                <a:solidFill>
                  <a:schemeClr val="bg1"/>
                </a:solidFill>
                <a:latin typeface="Arial" panose="020B0604020202020204" pitchFamily="34" charset="0"/>
                <a:cs typeface="Arial" panose="020B0604020202020204" pitchFamily="34" charset="0"/>
              </a:rPr>
              <a:t>particle </a:t>
            </a:r>
          </a:p>
          <a:p>
            <a:endParaRPr lang="en-US" b="1" dirty="0" smtClean="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b</a:t>
            </a:r>
            <a:r>
              <a:rPr lang="en-US" b="1" dirty="0" smtClean="0">
                <a:solidFill>
                  <a:schemeClr val="bg1"/>
                </a:solidFill>
                <a:latin typeface="Arial" panose="020B0604020202020204" pitchFamily="34" charset="0"/>
                <a:cs typeface="Arial" panose="020B0604020202020204" pitchFamily="34" charset="0"/>
              </a:rPr>
              <a:t>eam     </a:t>
            </a:r>
            <a:endParaRPr lang="en-US" b="1" dirty="0">
              <a:solidFill>
                <a:schemeClr val="bg1"/>
              </a:solidFill>
              <a:latin typeface="Arial" panose="020B0604020202020204" pitchFamily="34" charset="0"/>
              <a:cs typeface="Arial" panose="020B0604020202020204" pitchFamily="34" charset="0"/>
            </a:endParaRPr>
          </a:p>
        </p:txBody>
      </p:sp>
      <p:sp>
        <p:nvSpPr>
          <p:cNvPr id="6" name="Textfeld 5"/>
          <p:cNvSpPr txBox="1"/>
          <p:nvPr/>
        </p:nvSpPr>
        <p:spPr>
          <a:xfrm>
            <a:off x="5192773" y="1337332"/>
            <a:ext cx="807401" cy="584775"/>
          </a:xfrm>
          <a:prstGeom prst="rect">
            <a:avLst/>
          </a:prstGeom>
          <a:noFill/>
        </p:spPr>
        <p:txBody>
          <a:bodyPr wrap="none" rtlCol="0">
            <a:spAutoFit/>
          </a:bodyPr>
          <a:lstStyle/>
          <a:p>
            <a:r>
              <a:rPr lang="de-DE" sz="3200" b="1" dirty="0" smtClean="0">
                <a:solidFill>
                  <a:srgbClr val="FF0000"/>
                </a:solidFill>
                <a:latin typeface="Arial" panose="020B0604020202020204" pitchFamily="34" charset="0"/>
                <a:cs typeface="Arial" panose="020B0604020202020204" pitchFamily="34" charset="0"/>
              </a:rPr>
              <a:t>5 A</a:t>
            </a:r>
            <a:endParaRPr lang="en-GB" sz="3200" b="1" dirty="0">
              <a:solidFill>
                <a:srgbClr val="FF0000"/>
              </a:solidFill>
              <a:latin typeface="Arial" panose="020B0604020202020204" pitchFamily="34" charset="0"/>
              <a:cs typeface="Arial" panose="020B0604020202020204" pitchFamily="34" charset="0"/>
            </a:endParaRPr>
          </a:p>
        </p:txBody>
      </p:sp>
      <p:sp>
        <p:nvSpPr>
          <p:cNvPr id="13" name="Bogen 12"/>
          <p:cNvSpPr/>
          <p:nvPr/>
        </p:nvSpPr>
        <p:spPr>
          <a:xfrm>
            <a:off x="3808551" y="1483846"/>
            <a:ext cx="994787" cy="1579823"/>
          </a:xfrm>
          <a:prstGeom prst="arc">
            <a:avLst>
              <a:gd name="adj1" fmla="val 16200000"/>
              <a:gd name="adj2" fmla="val 14586828"/>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feld 13"/>
          <p:cNvSpPr txBox="1"/>
          <p:nvPr/>
        </p:nvSpPr>
        <p:spPr>
          <a:xfrm>
            <a:off x="3563888" y="1097305"/>
            <a:ext cx="481222" cy="584775"/>
          </a:xfrm>
          <a:prstGeom prst="rect">
            <a:avLst/>
          </a:prstGeom>
          <a:noFill/>
        </p:spPr>
        <p:txBody>
          <a:bodyPr wrap="none" rtlCol="0">
            <a:spAutoFit/>
          </a:bodyPr>
          <a:lstStyle/>
          <a:p>
            <a:r>
              <a:rPr lang="de-DE" sz="3200" b="1" dirty="0" smtClean="0">
                <a:solidFill>
                  <a:srgbClr val="FF0000"/>
                </a:solidFill>
                <a:latin typeface="Arial" panose="020B0604020202020204" pitchFamily="34" charset="0"/>
                <a:cs typeface="Arial" panose="020B0604020202020204" pitchFamily="34" charset="0"/>
              </a:rPr>
              <a:t>B</a:t>
            </a:r>
            <a:endParaRPr lang="en-US" sz="3200" b="1" baseline="-25000" dirty="0">
              <a:solidFill>
                <a:srgbClr val="FF0000"/>
              </a:solidFill>
              <a:latin typeface="Arial" panose="020B0604020202020204" pitchFamily="34" charset="0"/>
              <a:cs typeface="Arial" panose="020B0604020202020204" pitchFamily="34" charset="0"/>
            </a:endParaRPr>
          </a:p>
        </p:txBody>
      </p:sp>
      <p:sp>
        <p:nvSpPr>
          <p:cNvPr id="15" name="Rechteck 14"/>
          <p:cNvSpPr/>
          <p:nvPr/>
        </p:nvSpPr>
        <p:spPr>
          <a:xfrm>
            <a:off x="122683" y="1507028"/>
            <a:ext cx="3009157" cy="2062103"/>
          </a:xfrm>
          <a:prstGeom prst="rect">
            <a:avLst/>
          </a:prstGeom>
        </p:spPr>
        <p:txBody>
          <a:bodyPr wrap="none">
            <a:spAutoFit/>
          </a:bodyPr>
          <a:lstStyle/>
          <a:p>
            <a:r>
              <a:rPr lang="en-GB" sz="3200" dirty="0" smtClean="0">
                <a:solidFill>
                  <a:schemeClr val="bg1"/>
                </a:solidFill>
                <a:latin typeface="Arial" panose="020B0604020202020204" pitchFamily="34" charset="0"/>
                <a:cs typeface="Arial" panose="020B0604020202020204" pitchFamily="34" charset="0"/>
              </a:rPr>
              <a:t>Principle </a:t>
            </a:r>
            <a:r>
              <a:rPr lang="en-GB" sz="3200" dirty="0">
                <a:solidFill>
                  <a:schemeClr val="bg1"/>
                </a:solidFill>
                <a:latin typeface="Arial" panose="020B0604020202020204" pitchFamily="34" charset="0"/>
                <a:cs typeface="Arial" panose="020B0604020202020204" pitchFamily="34" charset="0"/>
              </a:rPr>
              <a:t>of the </a:t>
            </a:r>
            <a:endParaRPr lang="en-GB" sz="3200" dirty="0" smtClean="0">
              <a:solidFill>
                <a:schemeClr val="bg1"/>
              </a:solidFill>
              <a:latin typeface="Arial" panose="020B0604020202020204" pitchFamily="34" charset="0"/>
              <a:cs typeface="Arial" panose="020B0604020202020204" pitchFamily="34" charset="0"/>
            </a:endParaRPr>
          </a:p>
          <a:p>
            <a:r>
              <a:rPr lang="en-GB" altLang="en-US" sz="3200" b="1" dirty="0">
                <a:solidFill>
                  <a:schemeClr val="bg1"/>
                </a:solidFill>
                <a:latin typeface="Arial" panose="020B0604020202020204" pitchFamily="34" charset="0"/>
                <a:cs typeface="Arial" panose="020B0604020202020204" pitchFamily="34" charset="0"/>
              </a:rPr>
              <a:t>C</a:t>
            </a:r>
            <a:r>
              <a:rPr lang="en-GB" altLang="en-US" sz="3200" dirty="0">
                <a:solidFill>
                  <a:schemeClr val="bg1"/>
                </a:solidFill>
                <a:latin typeface="Arial" panose="020B0604020202020204" pitchFamily="34" charset="0"/>
                <a:cs typeface="Arial" panose="020B0604020202020204" pitchFamily="34" charset="0"/>
              </a:rPr>
              <a:t>ryogenic</a:t>
            </a:r>
            <a:r>
              <a:rPr lang="en-GB" altLang="en-US" sz="3200" b="1" dirty="0">
                <a:solidFill>
                  <a:schemeClr val="bg1"/>
                </a:solidFill>
                <a:latin typeface="Arial" panose="020B0604020202020204" pitchFamily="34" charset="0"/>
                <a:cs typeface="Arial" panose="020B0604020202020204" pitchFamily="34" charset="0"/>
              </a:rPr>
              <a:t> </a:t>
            </a:r>
            <a:endParaRPr lang="en-GB" altLang="en-US" sz="3200" b="1" dirty="0" smtClean="0">
              <a:solidFill>
                <a:schemeClr val="bg1"/>
              </a:solidFill>
              <a:latin typeface="Arial" panose="020B0604020202020204" pitchFamily="34" charset="0"/>
              <a:cs typeface="Arial" panose="020B0604020202020204" pitchFamily="34" charset="0"/>
            </a:endParaRPr>
          </a:p>
          <a:p>
            <a:r>
              <a:rPr lang="en-GB" altLang="en-US" sz="3200" b="1" dirty="0" smtClean="0">
                <a:solidFill>
                  <a:schemeClr val="bg1"/>
                </a:solidFill>
                <a:latin typeface="Arial" panose="020B0604020202020204" pitchFamily="34" charset="0"/>
                <a:cs typeface="Arial" panose="020B0604020202020204" pitchFamily="34" charset="0"/>
              </a:rPr>
              <a:t>C</a:t>
            </a:r>
            <a:r>
              <a:rPr lang="en-GB" altLang="en-US" sz="3200" dirty="0" smtClean="0">
                <a:solidFill>
                  <a:schemeClr val="bg1"/>
                </a:solidFill>
                <a:latin typeface="Arial" panose="020B0604020202020204" pitchFamily="34" charset="0"/>
                <a:cs typeface="Arial" panose="020B0604020202020204" pitchFamily="34" charset="0"/>
              </a:rPr>
              <a:t>urrent</a:t>
            </a:r>
            <a:r>
              <a:rPr lang="en-GB" altLang="en-US" sz="3200" b="1" dirty="0" smtClean="0">
                <a:solidFill>
                  <a:schemeClr val="bg1"/>
                </a:solidFill>
                <a:latin typeface="Arial" panose="020B0604020202020204" pitchFamily="34" charset="0"/>
                <a:cs typeface="Arial" panose="020B0604020202020204" pitchFamily="34" charset="0"/>
              </a:rPr>
              <a:t> </a:t>
            </a:r>
          </a:p>
          <a:p>
            <a:r>
              <a:rPr lang="en-GB" altLang="en-US" sz="3200" b="1" dirty="0" smtClean="0">
                <a:solidFill>
                  <a:schemeClr val="bg1"/>
                </a:solidFill>
                <a:latin typeface="Arial" panose="020B0604020202020204" pitchFamily="34" charset="0"/>
                <a:cs typeface="Arial" panose="020B0604020202020204" pitchFamily="34" charset="0"/>
              </a:rPr>
              <a:t>C</a:t>
            </a:r>
            <a:r>
              <a:rPr lang="en-GB" altLang="en-US" sz="3200" dirty="0" smtClean="0">
                <a:solidFill>
                  <a:schemeClr val="bg1"/>
                </a:solidFill>
                <a:latin typeface="Arial" panose="020B0604020202020204" pitchFamily="34" charset="0"/>
                <a:cs typeface="Arial" panose="020B0604020202020204" pitchFamily="34" charset="0"/>
              </a:rPr>
              <a:t>omparator</a:t>
            </a:r>
            <a:endParaRPr lang="en-GB" sz="3200" dirty="0">
              <a:solidFill>
                <a:schemeClr val="bg1"/>
              </a:solidFill>
              <a:latin typeface="Arial" panose="020B0604020202020204" pitchFamily="34" charset="0"/>
              <a:cs typeface="Arial" panose="020B0604020202020204" pitchFamily="34" charset="0"/>
            </a:endParaRPr>
          </a:p>
        </p:txBody>
      </p:sp>
      <p:sp>
        <p:nvSpPr>
          <p:cNvPr id="19"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CCC</a:t>
            </a:r>
            <a:endParaRPr lang="en-US" kern="0" dirty="0">
              <a:solidFill>
                <a:schemeClr val="bg1"/>
              </a:solidFill>
              <a:latin typeface="+mn-lt"/>
            </a:endParaRPr>
          </a:p>
        </p:txBody>
      </p:sp>
      <p:sp>
        <p:nvSpPr>
          <p:cNvPr id="20" name="Rechteck 19"/>
          <p:cNvSpPr/>
          <p:nvPr/>
        </p:nvSpPr>
        <p:spPr>
          <a:xfrm>
            <a:off x="5004049" y="217207"/>
            <a:ext cx="3098925" cy="584775"/>
          </a:xfrm>
          <a:prstGeom prst="rect">
            <a:avLst/>
          </a:prstGeom>
        </p:spPr>
        <p:txBody>
          <a:bodyPr wrap="none">
            <a:spAutoFit/>
          </a:bodyPr>
          <a:lstStyle/>
          <a:p>
            <a:r>
              <a:rPr lang="en-GB" sz="3200" b="1" strike="sngStrike" dirty="0" smtClean="0">
                <a:solidFill>
                  <a:schemeClr val="accent2"/>
                </a:solidFill>
                <a:latin typeface="Arial" panose="020B0604020202020204" pitchFamily="34" charset="0"/>
                <a:cs typeface="Arial" panose="020B0604020202020204" pitchFamily="34" charset="0"/>
              </a:rPr>
              <a:t>  strong beam  </a:t>
            </a:r>
            <a:endParaRPr lang="en-GB" sz="3200" b="1" strike="sngStrike" dirty="0">
              <a:solidFill>
                <a:schemeClr val="accent2"/>
              </a:solidFill>
              <a:latin typeface="Arial" panose="020B0604020202020204" pitchFamily="34" charset="0"/>
              <a:cs typeface="Arial" panose="020B0604020202020204" pitchFamily="34" charset="0"/>
            </a:endParaRPr>
          </a:p>
        </p:txBody>
      </p:sp>
      <p:cxnSp>
        <p:nvCxnSpPr>
          <p:cNvPr id="21" name="Gerade Verbindung 20"/>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4"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5" name="Gerade Verbindung 24"/>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9377401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hteck 70"/>
          <p:cNvSpPr/>
          <p:nvPr/>
        </p:nvSpPr>
        <p:spPr bwMode="auto">
          <a:xfrm>
            <a:off x="2923206" y="1177312"/>
            <a:ext cx="3881042" cy="3456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63" name="Rechteck 62"/>
          <p:cNvSpPr/>
          <p:nvPr/>
        </p:nvSpPr>
        <p:spPr>
          <a:xfrm>
            <a:off x="4943227" y="3417562"/>
            <a:ext cx="489984" cy="160018"/>
          </a:xfrm>
          <a:prstGeom prst="rect">
            <a:avLst/>
          </a:prstGeom>
          <a:solidFill>
            <a:srgbClr val="EADCF4"/>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Bogen 66"/>
          <p:cNvSpPr/>
          <p:nvPr/>
        </p:nvSpPr>
        <p:spPr>
          <a:xfrm>
            <a:off x="4059231" y="2755905"/>
            <a:ext cx="994787" cy="1579823"/>
          </a:xfrm>
          <a:prstGeom prst="arc">
            <a:avLst>
              <a:gd name="adj1" fmla="val 16200000"/>
              <a:gd name="adj2" fmla="val 14586828"/>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Pfeil nach rechts 59"/>
          <p:cNvSpPr/>
          <p:nvPr/>
        </p:nvSpPr>
        <p:spPr>
          <a:xfrm>
            <a:off x="5433211" y="3337553"/>
            <a:ext cx="793476" cy="320036"/>
          </a:xfrm>
          <a:prstGeom prst="rightArrow">
            <a:avLst/>
          </a:prstGeom>
          <a:solidFill>
            <a:srgbClr val="EADCF4"/>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Gerade Verbindung 31"/>
          <p:cNvCxnSpPr/>
          <p:nvPr/>
        </p:nvCxnSpPr>
        <p:spPr>
          <a:xfrm flipV="1">
            <a:off x="5913435" y="1789228"/>
            <a:ext cx="292739" cy="336230"/>
          </a:xfrm>
          <a:prstGeom prst="line">
            <a:avLst/>
          </a:prstGeom>
          <a:ln w="127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Freihandform 32"/>
          <p:cNvSpPr/>
          <p:nvPr/>
        </p:nvSpPr>
        <p:spPr>
          <a:xfrm>
            <a:off x="4163577" y="2929485"/>
            <a:ext cx="453911" cy="1220662"/>
          </a:xfrm>
          <a:custGeom>
            <a:avLst/>
            <a:gdLst>
              <a:gd name="connsiteX0" fmla="*/ 453911 w 453911"/>
              <a:gd name="connsiteY0" fmla="*/ 3289 h 1098596"/>
              <a:gd name="connsiteX1" fmla="*/ 338789 w 453911"/>
              <a:gd name="connsiteY1" fmla="*/ 0 h 1098596"/>
              <a:gd name="connsiteX2" fmla="*/ 249980 w 453911"/>
              <a:gd name="connsiteY2" fmla="*/ 29603 h 1098596"/>
              <a:gd name="connsiteX3" fmla="*/ 164461 w 453911"/>
              <a:gd name="connsiteY3" fmla="*/ 98677 h 1098596"/>
              <a:gd name="connsiteX4" fmla="*/ 92098 w 453911"/>
              <a:gd name="connsiteY4" fmla="*/ 190774 h 1098596"/>
              <a:gd name="connsiteX5" fmla="*/ 36181 w 453911"/>
              <a:gd name="connsiteY5" fmla="*/ 309186 h 1098596"/>
              <a:gd name="connsiteX6" fmla="*/ 9868 w 453911"/>
              <a:gd name="connsiteY6" fmla="*/ 397994 h 1098596"/>
              <a:gd name="connsiteX7" fmla="*/ 0 w 453911"/>
              <a:gd name="connsiteY7" fmla="*/ 496671 h 1098596"/>
              <a:gd name="connsiteX8" fmla="*/ 0 w 453911"/>
              <a:gd name="connsiteY8" fmla="*/ 601925 h 1098596"/>
              <a:gd name="connsiteX9" fmla="*/ 19735 w 453911"/>
              <a:gd name="connsiteY9" fmla="*/ 723626 h 1098596"/>
              <a:gd name="connsiteX10" fmla="*/ 69074 w 453911"/>
              <a:gd name="connsiteY10" fmla="*/ 865062 h 1098596"/>
              <a:gd name="connsiteX11" fmla="*/ 144725 w 453911"/>
              <a:gd name="connsiteY11" fmla="*/ 976895 h 1098596"/>
              <a:gd name="connsiteX12" fmla="*/ 220377 w 453911"/>
              <a:gd name="connsiteY12" fmla="*/ 1039390 h 1098596"/>
              <a:gd name="connsiteX13" fmla="*/ 289450 w 453911"/>
              <a:gd name="connsiteY13" fmla="*/ 1078861 h 1098596"/>
              <a:gd name="connsiteX14" fmla="*/ 374970 w 453911"/>
              <a:gd name="connsiteY14" fmla="*/ 1098596 h 1098596"/>
              <a:gd name="connsiteX15" fmla="*/ 424308 w 453911"/>
              <a:gd name="connsiteY15" fmla="*/ 1098596 h 1098596"/>
              <a:gd name="connsiteX16" fmla="*/ 450622 w 453911"/>
              <a:gd name="connsiteY16" fmla="*/ 1088728 h 1098596"/>
              <a:gd name="connsiteX17" fmla="*/ 394705 w 453911"/>
              <a:gd name="connsiteY17" fmla="*/ 1059125 h 1098596"/>
              <a:gd name="connsiteX18" fmla="*/ 296029 w 453911"/>
              <a:gd name="connsiteY18" fmla="*/ 983474 h 1098596"/>
              <a:gd name="connsiteX19" fmla="*/ 207220 w 453911"/>
              <a:gd name="connsiteY19" fmla="*/ 838748 h 1098596"/>
              <a:gd name="connsiteX20" fmla="*/ 167750 w 453911"/>
              <a:gd name="connsiteY20" fmla="*/ 723626 h 1098596"/>
              <a:gd name="connsiteX21" fmla="*/ 144725 w 453911"/>
              <a:gd name="connsiteY21" fmla="*/ 601925 h 1098596"/>
              <a:gd name="connsiteX22" fmla="*/ 151304 w 453911"/>
              <a:gd name="connsiteY22" fmla="*/ 473646 h 1098596"/>
              <a:gd name="connsiteX23" fmla="*/ 164461 w 453911"/>
              <a:gd name="connsiteY23" fmla="*/ 368392 h 1098596"/>
              <a:gd name="connsiteX24" fmla="*/ 194063 w 453911"/>
              <a:gd name="connsiteY24" fmla="*/ 282872 h 1098596"/>
              <a:gd name="connsiteX25" fmla="*/ 249980 w 453911"/>
              <a:gd name="connsiteY25" fmla="*/ 184196 h 1098596"/>
              <a:gd name="connsiteX26" fmla="*/ 315764 w 453911"/>
              <a:gd name="connsiteY26" fmla="*/ 105255 h 1098596"/>
              <a:gd name="connsiteX27" fmla="*/ 358524 w 453911"/>
              <a:gd name="connsiteY27" fmla="*/ 59206 h 1098596"/>
              <a:gd name="connsiteX28" fmla="*/ 411151 w 453911"/>
              <a:gd name="connsiteY28" fmla="*/ 29603 h 1098596"/>
              <a:gd name="connsiteX29" fmla="*/ 453911 w 453911"/>
              <a:gd name="connsiteY29" fmla="*/ 3289 h 109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911" h="1098596">
                <a:moveTo>
                  <a:pt x="453911" y="3289"/>
                </a:moveTo>
                <a:lnTo>
                  <a:pt x="338789" y="0"/>
                </a:lnTo>
                <a:lnTo>
                  <a:pt x="249980" y="29603"/>
                </a:lnTo>
                <a:lnTo>
                  <a:pt x="164461" y="98677"/>
                </a:lnTo>
                <a:lnTo>
                  <a:pt x="92098" y="190774"/>
                </a:lnTo>
                <a:lnTo>
                  <a:pt x="36181" y="309186"/>
                </a:lnTo>
                <a:lnTo>
                  <a:pt x="9868" y="397994"/>
                </a:lnTo>
                <a:lnTo>
                  <a:pt x="0" y="496671"/>
                </a:lnTo>
                <a:lnTo>
                  <a:pt x="0" y="601925"/>
                </a:lnTo>
                <a:lnTo>
                  <a:pt x="19735" y="723626"/>
                </a:lnTo>
                <a:lnTo>
                  <a:pt x="69074" y="865062"/>
                </a:lnTo>
                <a:lnTo>
                  <a:pt x="144725" y="976895"/>
                </a:lnTo>
                <a:lnTo>
                  <a:pt x="220377" y="1039390"/>
                </a:lnTo>
                <a:lnTo>
                  <a:pt x="289450" y="1078861"/>
                </a:lnTo>
                <a:lnTo>
                  <a:pt x="374970" y="1098596"/>
                </a:lnTo>
                <a:lnTo>
                  <a:pt x="424308" y="1098596"/>
                </a:lnTo>
                <a:lnTo>
                  <a:pt x="450622" y="1088728"/>
                </a:lnTo>
                <a:lnTo>
                  <a:pt x="394705" y="1059125"/>
                </a:lnTo>
                <a:lnTo>
                  <a:pt x="296029" y="983474"/>
                </a:lnTo>
                <a:lnTo>
                  <a:pt x="207220" y="838748"/>
                </a:lnTo>
                <a:lnTo>
                  <a:pt x="167750" y="723626"/>
                </a:lnTo>
                <a:lnTo>
                  <a:pt x="144725" y="601925"/>
                </a:lnTo>
                <a:lnTo>
                  <a:pt x="151304" y="473646"/>
                </a:lnTo>
                <a:lnTo>
                  <a:pt x="164461" y="368392"/>
                </a:lnTo>
                <a:lnTo>
                  <a:pt x="194063" y="282872"/>
                </a:lnTo>
                <a:lnTo>
                  <a:pt x="249980" y="184196"/>
                </a:lnTo>
                <a:lnTo>
                  <a:pt x="315764" y="105255"/>
                </a:lnTo>
                <a:lnTo>
                  <a:pt x="358524" y="59206"/>
                </a:lnTo>
                <a:lnTo>
                  <a:pt x="411151" y="29603"/>
                </a:lnTo>
                <a:lnTo>
                  <a:pt x="453911" y="3289"/>
                </a:lnTo>
                <a:close/>
              </a:path>
            </a:pathLst>
          </a:custGeom>
          <a:solidFill>
            <a:srgbClr val="0000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Bogen 34"/>
          <p:cNvSpPr/>
          <p:nvPr/>
        </p:nvSpPr>
        <p:spPr>
          <a:xfrm rot="10800000">
            <a:off x="4305157" y="2639599"/>
            <a:ext cx="1125416" cy="1819868"/>
          </a:xfrm>
          <a:prstGeom prst="arc">
            <a:avLst>
              <a:gd name="adj1" fmla="val 5362764"/>
              <a:gd name="adj2" fmla="val 16251772"/>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Bogen 35"/>
          <p:cNvSpPr/>
          <p:nvPr/>
        </p:nvSpPr>
        <p:spPr>
          <a:xfrm rot="10800000">
            <a:off x="3933369" y="2635883"/>
            <a:ext cx="1232613" cy="1819868"/>
          </a:xfrm>
          <a:prstGeom prst="arc">
            <a:avLst>
              <a:gd name="adj1" fmla="val 5362764"/>
              <a:gd name="adj2" fmla="val 5348253"/>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Bogen 36"/>
          <p:cNvSpPr/>
          <p:nvPr/>
        </p:nvSpPr>
        <p:spPr>
          <a:xfrm rot="10800000">
            <a:off x="4159455" y="2929887"/>
            <a:ext cx="783772" cy="1216967"/>
          </a:xfrm>
          <a:prstGeom prst="arc">
            <a:avLst>
              <a:gd name="adj1" fmla="val 5362764"/>
              <a:gd name="adj2" fmla="val 5348253"/>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Bogen 37"/>
          <p:cNvSpPr/>
          <p:nvPr/>
        </p:nvSpPr>
        <p:spPr>
          <a:xfrm rot="10800000">
            <a:off x="4311855" y="2931753"/>
            <a:ext cx="783772" cy="1216967"/>
          </a:xfrm>
          <a:prstGeom prst="arc">
            <a:avLst>
              <a:gd name="adj1" fmla="val 16716268"/>
              <a:gd name="adj2" fmla="val 4838165"/>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9" name="Gerade Verbindung 38"/>
          <p:cNvCxnSpPr/>
          <p:nvPr/>
        </p:nvCxnSpPr>
        <p:spPr>
          <a:xfrm>
            <a:off x="4534227" y="2635977"/>
            <a:ext cx="327060" cy="3622"/>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4536253" y="4455783"/>
            <a:ext cx="327060" cy="3622"/>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41" name="Freihandform 40"/>
          <p:cNvSpPr/>
          <p:nvPr/>
        </p:nvSpPr>
        <p:spPr>
          <a:xfrm>
            <a:off x="4676693" y="2644420"/>
            <a:ext cx="756518" cy="1809064"/>
          </a:xfrm>
          <a:custGeom>
            <a:avLst/>
            <a:gdLst>
              <a:gd name="connsiteX0" fmla="*/ 32892 w 756518"/>
              <a:gd name="connsiteY0" fmla="*/ 0 h 1628158"/>
              <a:gd name="connsiteX1" fmla="*/ 233533 w 756518"/>
              <a:gd name="connsiteY1" fmla="*/ 3289 h 1628158"/>
              <a:gd name="connsiteX2" fmla="*/ 335499 w 756518"/>
              <a:gd name="connsiteY2" fmla="*/ 23024 h 1628158"/>
              <a:gd name="connsiteX3" fmla="*/ 463778 w 756518"/>
              <a:gd name="connsiteY3" fmla="*/ 98676 h 1628158"/>
              <a:gd name="connsiteX4" fmla="*/ 546008 w 756518"/>
              <a:gd name="connsiteY4" fmla="*/ 187485 h 1628158"/>
              <a:gd name="connsiteX5" fmla="*/ 670998 w 756518"/>
              <a:gd name="connsiteY5" fmla="*/ 397994 h 1628158"/>
              <a:gd name="connsiteX6" fmla="*/ 736782 w 756518"/>
              <a:gd name="connsiteY6" fmla="*/ 634817 h 1628158"/>
              <a:gd name="connsiteX7" fmla="*/ 756518 w 756518"/>
              <a:gd name="connsiteY7" fmla="*/ 858483 h 1628158"/>
              <a:gd name="connsiteX8" fmla="*/ 730204 w 756518"/>
              <a:gd name="connsiteY8" fmla="*/ 1078860 h 1628158"/>
              <a:gd name="connsiteX9" fmla="*/ 618371 w 756518"/>
              <a:gd name="connsiteY9" fmla="*/ 1345286 h 1628158"/>
              <a:gd name="connsiteX10" fmla="*/ 522984 w 756518"/>
              <a:gd name="connsiteY10" fmla="*/ 1476855 h 1628158"/>
              <a:gd name="connsiteX11" fmla="*/ 397994 w 756518"/>
              <a:gd name="connsiteY11" fmla="*/ 1572242 h 1628158"/>
              <a:gd name="connsiteX12" fmla="*/ 312474 w 756518"/>
              <a:gd name="connsiteY12" fmla="*/ 1618291 h 1628158"/>
              <a:gd name="connsiteX13" fmla="*/ 240112 w 756518"/>
              <a:gd name="connsiteY13" fmla="*/ 1628158 h 1628158"/>
              <a:gd name="connsiteX14" fmla="*/ 0 w 756518"/>
              <a:gd name="connsiteY14" fmla="*/ 1628158 h 1628158"/>
              <a:gd name="connsiteX15" fmla="*/ 180906 w 756518"/>
              <a:gd name="connsiteY15" fmla="*/ 1522904 h 1628158"/>
              <a:gd name="connsiteX16" fmla="*/ 282872 w 756518"/>
              <a:gd name="connsiteY16" fmla="*/ 1434095 h 1628158"/>
              <a:gd name="connsiteX17" fmla="*/ 381548 w 756518"/>
              <a:gd name="connsiteY17" fmla="*/ 1276213 h 1628158"/>
              <a:gd name="connsiteX18" fmla="*/ 450621 w 756518"/>
              <a:gd name="connsiteY18" fmla="*/ 1131488 h 1628158"/>
              <a:gd name="connsiteX19" fmla="*/ 483513 w 756518"/>
              <a:gd name="connsiteY19" fmla="*/ 957160 h 1628158"/>
              <a:gd name="connsiteX20" fmla="*/ 499959 w 756518"/>
              <a:gd name="connsiteY20" fmla="*/ 763096 h 1628158"/>
              <a:gd name="connsiteX21" fmla="*/ 483513 w 756518"/>
              <a:gd name="connsiteY21" fmla="*/ 611793 h 1628158"/>
              <a:gd name="connsiteX22" fmla="*/ 430886 w 756518"/>
              <a:gd name="connsiteY22" fmla="*/ 440754 h 1628158"/>
              <a:gd name="connsiteX23" fmla="*/ 345367 w 756518"/>
              <a:gd name="connsiteY23" fmla="*/ 269715 h 1628158"/>
              <a:gd name="connsiteX24" fmla="*/ 177617 w 756518"/>
              <a:gd name="connsiteY24" fmla="*/ 95387 h 1628158"/>
              <a:gd name="connsiteX25" fmla="*/ 32892 w 756518"/>
              <a:gd name="connsiteY25" fmla="*/ 0 h 162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6518" h="1628158">
                <a:moveTo>
                  <a:pt x="32892" y="0"/>
                </a:moveTo>
                <a:lnTo>
                  <a:pt x="233533" y="3289"/>
                </a:lnTo>
                <a:lnTo>
                  <a:pt x="335499" y="23024"/>
                </a:lnTo>
                <a:lnTo>
                  <a:pt x="463778" y="98676"/>
                </a:lnTo>
                <a:lnTo>
                  <a:pt x="546008" y="187485"/>
                </a:lnTo>
                <a:lnTo>
                  <a:pt x="670998" y="397994"/>
                </a:lnTo>
                <a:lnTo>
                  <a:pt x="736782" y="634817"/>
                </a:lnTo>
                <a:lnTo>
                  <a:pt x="756518" y="858483"/>
                </a:lnTo>
                <a:lnTo>
                  <a:pt x="730204" y="1078860"/>
                </a:lnTo>
                <a:lnTo>
                  <a:pt x="618371" y="1345286"/>
                </a:lnTo>
                <a:lnTo>
                  <a:pt x="522984" y="1476855"/>
                </a:lnTo>
                <a:lnTo>
                  <a:pt x="397994" y="1572242"/>
                </a:lnTo>
                <a:lnTo>
                  <a:pt x="312474" y="1618291"/>
                </a:lnTo>
                <a:lnTo>
                  <a:pt x="240112" y="1628158"/>
                </a:lnTo>
                <a:lnTo>
                  <a:pt x="0" y="1628158"/>
                </a:lnTo>
                <a:lnTo>
                  <a:pt x="180906" y="1522904"/>
                </a:lnTo>
                <a:lnTo>
                  <a:pt x="282872" y="1434095"/>
                </a:lnTo>
                <a:lnTo>
                  <a:pt x="381548" y="1276213"/>
                </a:lnTo>
                <a:lnTo>
                  <a:pt x="450621" y="1131488"/>
                </a:lnTo>
                <a:lnTo>
                  <a:pt x="483513" y="957160"/>
                </a:lnTo>
                <a:lnTo>
                  <a:pt x="499959" y="763096"/>
                </a:lnTo>
                <a:lnTo>
                  <a:pt x="483513" y="611793"/>
                </a:lnTo>
                <a:lnTo>
                  <a:pt x="430886" y="440754"/>
                </a:lnTo>
                <a:lnTo>
                  <a:pt x="345367" y="269715"/>
                </a:lnTo>
                <a:lnTo>
                  <a:pt x="177617" y="95387"/>
                </a:lnTo>
                <a:lnTo>
                  <a:pt x="32892" y="0"/>
                </a:lnTo>
                <a:close/>
              </a:path>
            </a:pathLst>
          </a:custGeom>
          <a:solidFill>
            <a:srgbClr val="0000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ihandform 41"/>
          <p:cNvSpPr/>
          <p:nvPr/>
        </p:nvSpPr>
        <p:spPr>
          <a:xfrm>
            <a:off x="4389178" y="1964860"/>
            <a:ext cx="644485" cy="1026433"/>
          </a:xfrm>
          <a:custGeom>
            <a:avLst/>
            <a:gdLst>
              <a:gd name="connsiteX0" fmla="*/ 343035 w 644485"/>
              <a:gd name="connsiteY0" fmla="*/ 587170 h 923790"/>
              <a:gd name="connsiteX1" fmla="*/ 272696 w 644485"/>
              <a:gd name="connsiteY1" fmla="*/ 546976 h 923790"/>
              <a:gd name="connsiteX2" fmla="*/ 237527 w 644485"/>
              <a:gd name="connsiteY2" fmla="*/ 486686 h 923790"/>
              <a:gd name="connsiteX3" fmla="*/ 237527 w 644485"/>
              <a:gd name="connsiteY3" fmla="*/ 300792 h 923790"/>
              <a:gd name="connsiteX4" fmla="*/ 307865 w 644485"/>
              <a:gd name="connsiteY4" fmla="*/ 200308 h 923790"/>
              <a:gd name="connsiteX5" fmla="*/ 538977 w 644485"/>
              <a:gd name="connsiteY5" fmla="*/ 190260 h 923790"/>
              <a:gd name="connsiteX6" fmla="*/ 644485 w 644485"/>
              <a:gd name="connsiteY6" fmla="*/ 79728 h 923790"/>
              <a:gd name="connsiteX7" fmla="*/ 538977 w 644485"/>
              <a:gd name="connsiteY7" fmla="*/ 19438 h 923790"/>
              <a:gd name="connsiteX8" fmla="*/ 272696 w 644485"/>
              <a:gd name="connsiteY8" fmla="*/ 4365 h 923790"/>
              <a:gd name="connsiteX9" fmla="*/ 217430 w 644485"/>
              <a:gd name="connsiteY9" fmla="*/ 89776 h 923790"/>
              <a:gd name="connsiteX10" fmla="*/ 192309 w 644485"/>
              <a:gd name="connsiteY10" fmla="*/ 330937 h 923790"/>
              <a:gd name="connsiteX11" fmla="*/ 177237 w 644485"/>
              <a:gd name="connsiteY11" fmla="*/ 481662 h 923790"/>
              <a:gd name="connsiteX12" fmla="*/ 142068 w 644485"/>
              <a:gd name="connsiteY12" fmla="*/ 536928 h 923790"/>
              <a:gd name="connsiteX13" fmla="*/ 71729 w 644485"/>
              <a:gd name="connsiteY13" fmla="*/ 557025 h 923790"/>
              <a:gd name="connsiteX14" fmla="*/ 6415 w 644485"/>
              <a:gd name="connsiteY14" fmla="*/ 607267 h 923790"/>
              <a:gd name="connsiteX15" fmla="*/ 6415 w 644485"/>
              <a:gd name="connsiteY15" fmla="*/ 773064 h 923790"/>
              <a:gd name="connsiteX16" fmla="*/ 41584 w 644485"/>
              <a:gd name="connsiteY16" fmla="*/ 878572 h 923790"/>
              <a:gd name="connsiteX17" fmla="*/ 66705 w 644485"/>
              <a:gd name="connsiteY17" fmla="*/ 898669 h 923790"/>
              <a:gd name="connsiteX18" fmla="*/ 172213 w 644485"/>
              <a:gd name="connsiteY18" fmla="*/ 923790 h 92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4485" h="923790">
                <a:moveTo>
                  <a:pt x="343035" y="587170"/>
                </a:moveTo>
                <a:cubicBezTo>
                  <a:pt x="316658" y="575446"/>
                  <a:pt x="290281" y="563723"/>
                  <a:pt x="272696" y="546976"/>
                </a:cubicBezTo>
                <a:cubicBezTo>
                  <a:pt x="255111" y="530229"/>
                  <a:pt x="243388" y="527717"/>
                  <a:pt x="237527" y="486686"/>
                </a:cubicBezTo>
                <a:cubicBezTo>
                  <a:pt x="231666" y="445655"/>
                  <a:pt x="225804" y="348522"/>
                  <a:pt x="237527" y="300792"/>
                </a:cubicBezTo>
                <a:cubicBezTo>
                  <a:pt x="249250" y="253062"/>
                  <a:pt x="257623" y="218730"/>
                  <a:pt x="307865" y="200308"/>
                </a:cubicBezTo>
                <a:cubicBezTo>
                  <a:pt x="358107" y="181886"/>
                  <a:pt x="482874" y="210357"/>
                  <a:pt x="538977" y="190260"/>
                </a:cubicBezTo>
                <a:cubicBezTo>
                  <a:pt x="595080" y="170163"/>
                  <a:pt x="644485" y="108198"/>
                  <a:pt x="644485" y="79728"/>
                </a:cubicBezTo>
                <a:cubicBezTo>
                  <a:pt x="644485" y="51258"/>
                  <a:pt x="600942" y="31998"/>
                  <a:pt x="538977" y="19438"/>
                </a:cubicBezTo>
                <a:cubicBezTo>
                  <a:pt x="477012" y="6878"/>
                  <a:pt x="326287" y="-7358"/>
                  <a:pt x="272696" y="4365"/>
                </a:cubicBezTo>
                <a:cubicBezTo>
                  <a:pt x="219105" y="16088"/>
                  <a:pt x="230828" y="35347"/>
                  <a:pt x="217430" y="89776"/>
                </a:cubicBezTo>
                <a:cubicBezTo>
                  <a:pt x="204032" y="144205"/>
                  <a:pt x="199008" y="265623"/>
                  <a:pt x="192309" y="330937"/>
                </a:cubicBezTo>
                <a:cubicBezTo>
                  <a:pt x="185610" y="396251"/>
                  <a:pt x="185610" y="447330"/>
                  <a:pt x="177237" y="481662"/>
                </a:cubicBezTo>
                <a:cubicBezTo>
                  <a:pt x="168863" y="515994"/>
                  <a:pt x="159653" y="524368"/>
                  <a:pt x="142068" y="536928"/>
                </a:cubicBezTo>
                <a:cubicBezTo>
                  <a:pt x="124483" y="549488"/>
                  <a:pt x="94338" y="545302"/>
                  <a:pt x="71729" y="557025"/>
                </a:cubicBezTo>
                <a:cubicBezTo>
                  <a:pt x="49120" y="568748"/>
                  <a:pt x="17301" y="571261"/>
                  <a:pt x="6415" y="607267"/>
                </a:cubicBezTo>
                <a:cubicBezTo>
                  <a:pt x="-4471" y="643273"/>
                  <a:pt x="554" y="727847"/>
                  <a:pt x="6415" y="773064"/>
                </a:cubicBezTo>
                <a:cubicBezTo>
                  <a:pt x="12276" y="818281"/>
                  <a:pt x="31536" y="857638"/>
                  <a:pt x="41584" y="878572"/>
                </a:cubicBezTo>
                <a:cubicBezTo>
                  <a:pt x="51632" y="899506"/>
                  <a:pt x="44933" y="891133"/>
                  <a:pt x="66705" y="898669"/>
                </a:cubicBezTo>
                <a:cubicBezTo>
                  <a:pt x="88477" y="906205"/>
                  <a:pt x="130345" y="914997"/>
                  <a:pt x="172213" y="923790"/>
                </a:cubicBezTo>
              </a:path>
            </a:pathLst>
          </a:custGeom>
          <a:noFill/>
          <a:ln cap="rnd">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Bogen 42"/>
          <p:cNvSpPr/>
          <p:nvPr/>
        </p:nvSpPr>
        <p:spPr>
          <a:xfrm>
            <a:off x="4686560" y="1979477"/>
            <a:ext cx="356970" cy="200000"/>
          </a:xfrm>
          <a:prstGeom prst="arc">
            <a:avLst>
              <a:gd name="adj1" fmla="val 16200000"/>
              <a:gd name="adj2" fmla="val 5433644"/>
            </a:avLst>
          </a:prstGeom>
          <a:solidFill>
            <a:schemeClr val="bg1"/>
          </a:solidFill>
          <a:ln w="25400">
            <a:solidFill>
              <a:srgbClr val="385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Bogen 43"/>
          <p:cNvSpPr/>
          <p:nvPr/>
        </p:nvSpPr>
        <p:spPr>
          <a:xfrm rot="10800000">
            <a:off x="5128411" y="1979477"/>
            <a:ext cx="356970" cy="200000"/>
          </a:xfrm>
          <a:prstGeom prst="arc">
            <a:avLst>
              <a:gd name="adj1" fmla="val 16200000"/>
              <a:gd name="adj2" fmla="val 5433644"/>
            </a:avLst>
          </a:prstGeom>
          <a:solidFill>
            <a:schemeClr val="bg1"/>
          </a:solidFill>
          <a:ln w="25400">
            <a:solidFill>
              <a:srgbClr val="385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5" name="Gerade Verbindung 44"/>
          <p:cNvCxnSpPr/>
          <p:nvPr/>
        </p:nvCxnSpPr>
        <p:spPr>
          <a:xfrm flipH="1">
            <a:off x="5306896" y="1979477"/>
            <a:ext cx="612000"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flipH="1">
            <a:off x="5306896" y="2179477"/>
            <a:ext cx="972000"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flipH="1">
            <a:off x="6156842" y="1981097"/>
            <a:ext cx="122055"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6279255" y="1988109"/>
            <a:ext cx="0" cy="193896"/>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5933176" y="1855012"/>
            <a:ext cx="220377" cy="25217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Gerade Verbindung 49"/>
          <p:cNvCxnSpPr>
            <a:stCxn id="49" idx="4"/>
          </p:cNvCxnSpPr>
          <p:nvPr/>
        </p:nvCxnSpPr>
        <p:spPr>
          <a:xfrm flipH="1" flipV="1">
            <a:off x="6043364" y="1855012"/>
            <a:ext cx="1" cy="2521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4849653" y="1582697"/>
            <a:ext cx="614271" cy="369332"/>
          </a:xfrm>
          <a:prstGeom prst="rect">
            <a:avLst/>
          </a:prstGeom>
          <a:noFill/>
        </p:spPr>
        <p:txBody>
          <a:bodyPr wrap="none" rtlCol="0">
            <a:spAutoFit/>
          </a:bodyPr>
          <a:lstStyle/>
          <a:p>
            <a:r>
              <a:rPr lang="de-DE" b="1" dirty="0" smtClean="0"/>
              <a:t>B=0</a:t>
            </a:r>
            <a:endParaRPr lang="en-US" b="1" baseline="-25000" dirty="0"/>
          </a:p>
        </p:txBody>
      </p:sp>
      <p:cxnSp>
        <p:nvCxnSpPr>
          <p:cNvPr id="52" name="Gerade Verbindung 51"/>
          <p:cNvCxnSpPr/>
          <p:nvPr/>
        </p:nvCxnSpPr>
        <p:spPr>
          <a:xfrm flipH="1">
            <a:off x="5362853" y="1896520"/>
            <a:ext cx="276595" cy="1"/>
          </a:xfrm>
          <a:prstGeom prst="line">
            <a:avLst/>
          </a:prstGeom>
          <a:ln w="127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3970370" y="2430792"/>
            <a:ext cx="351378" cy="369332"/>
          </a:xfrm>
          <a:prstGeom prst="rect">
            <a:avLst/>
          </a:prstGeom>
          <a:noFill/>
        </p:spPr>
        <p:txBody>
          <a:bodyPr wrap="none" rtlCol="0">
            <a:spAutoFit/>
          </a:bodyPr>
          <a:lstStyle/>
          <a:p>
            <a:r>
              <a:rPr lang="de-DE" b="1" dirty="0" smtClean="0">
                <a:solidFill>
                  <a:srgbClr val="FF0000"/>
                </a:solidFill>
              </a:rPr>
              <a:t>B</a:t>
            </a:r>
            <a:endParaRPr lang="en-US" b="1" baseline="-25000" dirty="0">
              <a:solidFill>
                <a:srgbClr val="FF0000"/>
              </a:solidFill>
            </a:endParaRPr>
          </a:p>
        </p:txBody>
      </p:sp>
      <p:cxnSp>
        <p:nvCxnSpPr>
          <p:cNvPr id="54" name="Gerade Verbindung 53"/>
          <p:cNvCxnSpPr/>
          <p:nvPr/>
        </p:nvCxnSpPr>
        <p:spPr>
          <a:xfrm flipH="1">
            <a:off x="4595006" y="1896518"/>
            <a:ext cx="276595" cy="1"/>
          </a:xfrm>
          <a:prstGeom prst="line">
            <a:avLst/>
          </a:prstGeom>
          <a:ln w="127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5369967" y="1601231"/>
            <a:ext cx="311304" cy="338554"/>
          </a:xfrm>
          <a:prstGeom prst="rect">
            <a:avLst/>
          </a:prstGeom>
          <a:noFill/>
        </p:spPr>
        <p:txBody>
          <a:bodyPr wrap="none" rtlCol="0">
            <a:spAutoFit/>
          </a:bodyPr>
          <a:lstStyle/>
          <a:p>
            <a:r>
              <a:rPr lang="de-DE" sz="1600" b="1" dirty="0" smtClean="0"/>
              <a:t>-i</a:t>
            </a:r>
            <a:endParaRPr lang="en-US" sz="1600" b="1" baseline="-25000" dirty="0"/>
          </a:p>
        </p:txBody>
      </p:sp>
      <p:sp>
        <p:nvSpPr>
          <p:cNvPr id="56" name="Textfeld 55"/>
          <p:cNvSpPr txBox="1"/>
          <p:nvPr/>
        </p:nvSpPr>
        <p:spPr>
          <a:xfrm>
            <a:off x="4582261" y="1602702"/>
            <a:ext cx="242374" cy="338554"/>
          </a:xfrm>
          <a:prstGeom prst="rect">
            <a:avLst/>
          </a:prstGeom>
          <a:noFill/>
        </p:spPr>
        <p:txBody>
          <a:bodyPr wrap="none" rtlCol="0">
            <a:spAutoFit/>
          </a:bodyPr>
          <a:lstStyle/>
          <a:p>
            <a:r>
              <a:rPr lang="de-DE" sz="1600" b="1" dirty="0" smtClean="0"/>
              <a:t>i</a:t>
            </a:r>
            <a:endParaRPr lang="en-US" sz="1600" b="1" baseline="-25000" dirty="0"/>
          </a:p>
        </p:txBody>
      </p:sp>
      <p:cxnSp>
        <p:nvCxnSpPr>
          <p:cNvPr id="57" name="Gerade Verbindung mit Pfeil 56"/>
          <p:cNvCxnSpPr/>
          <p:nvPr/>
        </p:nvCxnSpPr>
        <p:spPr>
          <a:xfrm>
            <a:off x="6043364" y="1497350"/>
            <a:ext cx="1" cy="29053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5124891" y="1521416"/>
            <a:ext cx="1" cy="16000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a:off x="5139522" y="1497349"/>
            <a:ext cx="900000" cy="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1" name="Rechteck 60"/>
          <p:cNvSpPr/>
          <p:nvPr/>
        </p:nvSpPr>
        <p:spPr>
          <a:xfrm>
            <a:off x="2987825" y="3419173"/>
            <a:ext cx="1955403" cy="148827"/>
          </a:xfrm>
          <a:prstGeom prst="rect">
            <a:avLst/>
          </a:prstGeom>
          <a:solidFill>
            <a:srgbClr val="EADCF4"/>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hteck 61"/>
          <p:cNvSpPr/>
          <p:nvPr/>
        </p:nvSpPr>
        <p:spPr>
          <a:xfrm>
            <a:off x="5792896" y="2643926"/>
            <a:ext cx="1169588" cy="1200329"/>
          </a:xfrm>
          <a:prstGeom prst="rect">
            <a:avLst/>
          </a:prstGeom>
        </p:spPr>
        <p:txBody>
          <a:bodyPr wrap="square">
            <a:spAutoFit/>
          </a:bodyPr>
          <a:lstStyle/>
          <a:p>
            <a:r>
              <a:rPr lang="en-US" b="1" dirty="0" smtClean="0">
                <a:solidFill>
                  <a:schemeClr val="accent4">
                    <a:lumMod val="75000"/>
                  </a:schemeClr>
                </a:solidFill>
                <a:latin typeface="Arial" panose="020B0604020202020204" pitchFamily="34" charset="0"/>
                <a:cs typeface="Arial" panose="020B0604020202020204" pitchFamily="34" charset="0"/>
              </a:rPr>
              <a:t>charged</a:t>
            </a:r>
          </a:p>
          <a:p>
            <a:r>
              <a:rPr lang="en-US" b="1" dirty="0" smtClean="0">
                <a:solidFill>
                  <a:schemeClr val="accent4">
                    <a:lumMod val="75000"/>
                  </a:schemeClr>
                </a:solidFill>
                <a:latin typeface="Arial" panose="020B0604020202020204" pitchFamily="34" charset="0"/>
                <a:cs typeface="Arial" panose="020B0604020202020204" pitchFamily="34" charset="0"/>
              </a:rPr>
              <a:t>particle </a:t>
            </a:r>
          </a:p>
          <a:p>
            <a:endParaRPr lang="en-US" b="1" dirty="0" smtClean="0">
              <a:solidFill>
                <a:schemeClr val="accent4">
                  <a:lumMod val="75000"/>
                </a:schemeClr>
              </a:solidFill>
              <a:latin typeface="Arial" panose="020B0604020202020204" pitchFamily="34" charset="0"/>
              <a:cs typeface="Arial" panose="020B0604020202020204" pitchFamily="34" charset="0"/>
            </a:endParaRPr>
          </a:p>
          <a:p>
            <a:r>
              <a:rPr lang="en-US" b="1" dirty="0">
                <a:solidFill>
                  <a:schemeClr val="accent4">
                    <a:lumMod val="75000"/>
                  </a:schemeClr>
                </a:solidFill>
                <a:latin typeface="Arial" panose="020B0604020202020204" pitchFamily="34" charset="0"/>
                <a:cs typeface="Arial" panose="020B0604020202020204" pitchFamily="34" charset="0"/>
              </a:rPr>
              <a:t>b</a:t>
            </a:r>
            <a:r>
              <a:rPr lang="en-US" b="1" dirty="0" smtClean="0">
                <a:solidFill>
                  <a:schemeClr val="accent4">
                    <a:lumMod val="75000"/>
                  </a:schemeClr>
                </a:solidFill>
                <a:latin typeface="Arial" panose="020B0604020202020204" pitchFamily="34" charset="0"/>
                <a:cs typeface="Arial" panose="020B0604020202020204" pitchFamily="34" charset="0"/>
              </a:rPr>
              <a:t>eam     </a:t>
            </a:r>
            <a:endParaRPr lang="en-US" b="1" dirty="0">
              <a:solidFill>
                <a:schemeClr val="accent4">
                  <a:lumMod val="75000"/>
                </a:schemeClr>
              </a:solidFill>
              <a:latin typeface="Arial" panose="020B0604020202020204" pitchFamily="34" charset="0"/>
              <a:cs typeface="Arial" panose="020B0604020202020204" pitchFamily="34" charset="0"/>
            </a:endParaRPr>
          </a:p>
        </p:txBody>
      </p:sp>
      <p:sp>
        <p:nvSpPr>
          <p:cNvPr id="3" name="Rechteck 2"/>
          <p:cNvSpPr/>
          <p:nvPr/>
        </p:nvSpPr>
        <p:spPr>
          <a:xfrm>
            <a:off x="122683" y="1497349"/>
            <a:ext cx="3009157" cy="2062103"/>
          </a:xfrm>
          <a:prstGeom prst="rect">
            <a:avLst/>
          </a:prstGeom>
        </p:spPr>
        <p:txBody>
          <a:bodyPr wrap="none">
            <a:spAutoFit/>
          </a:bodyPr>
          <a:lstStyle/>
          <a:p>
            <a:r>
              <a:rPr lang="en-GB" sz="3200" dirty="0" smtClean="0">
                <a:solidFill>
                  <a:schemeClr val="bg1"/>
                </a:solidFill>
                <a:latin typeface="Arial" panose="020B0604020202020204" pitchFamily="34" charset="0"/>
                <a:cs typeface="Arial" panose="020B0604020202020204" pitchFamily="34" charset="0"/>
              </a:rPr>
              <a:t>Principle </a:t>
            </a:r>
            <a:r>
              <a:rPr lang="en-GB" sz="3200" dirty="0">
                <a:solidFill>
                  <a:schemeClr val="bg1"/>
                </a:solidFill>
                <a:latin typeface="Arial" panose="020B0604020202020204" pitchFamily="34" charset="0"/>
                <a:cs typeface="Arial" panose="020B0604020202020204" pitchFamily="34" charset="0"/>
              </a:rPr>
              <a:t>of the </a:t>
            </a:r>
            <a:endParaRPr lang="en-GB" sz="3200" dirty="0" smtClean="0">
              <a:solidFill>
                <a:schemeClr val="bg1"/>
              </a:solidFill>
              <a:latin typeface="Arial" panose="020B0604020202020204" pitchFamily="34" charset="0"/>
              <a:cs typeface="Arial" panose="020B0604020202020204" pitchFamily="34" charset="0"/>
            </a:endParaRPr>
          </a:p>
          <a:p>
            <a:r>
              <a:rPr lang="en-GB" altLang="en-US" sz="3200" b="1" dirty="0">
                <a:solidFill>
                  <a:schemeClr val="bg1"/>
                </a:solidFill>
                <a:latin typeface="Arial" panose="020B0604020202020204" pitchFamily="34" charset="0"/>
                <a:cs typeface="Arial" panose="020B0604020202020204" pitchFamily="34" charset="0"/>
              </a:rPr>
              <a:t>C</a:t>
            </a:r>
            <a:r>
              <a:rPr lang="en-GB" altLang="en-US" sz="3200" dirty="0">
                <a:solidFill>
                  <a:schemeClr val="bg1"/>
                </a:solidFill>
                <a:latin typeface="Arial" panose="020B0604020202020204" pitchFamily="34" charset="0"/>
                <a:cs typeface="Arial" panose="020B0604020202020204" pitchFamily="34" charset="0"/>
              </a:rPr>
              <a:t>ryogenic</a:t>
            </a:r>
            <a:r>
              <a:rPr lang="en-GB" altLang="en-US" sz="3200" b="1" dirty="0">
                <a:solidFill>
                  <a:schemeClr val="bg1"/>
                </a:solidFill>
                <a:latin typeface="Arial" panose="020B0604020202020204" pitchFamily="34" charset="0"/>
                <a:cs typeface="Arial" panose="020B0604020202020204" pitchFamily="34" charset="0"/>
              </a:rPr>
              <a:t> </a:t>
            </a:r>
            <a:endParaRPr lang="en-GB" altLang="en-US" sz="3200" b="1" dirty="0" smtClean="0">
              <a:solidFill>
                <a:schemeClr val="bg1"/>
              </a:solidFill>
              <a:latin typeface="Arial" panose="020B0604020202020204" pitchFamily="34" charset="0"/>
              <a:cs typeface="Arial" panose="020B0604020202020204" pitchFamily="34" charset="0"/>
            </a:endParaRPr>
          </a:p>
          <a:p>
            <a:r>
              <a:rPr lang="en-GB" altLang="en-US" sz="3200" b="1" dirty="0" smtClean="0">
                <a:solidFill>
                  <a:schemeClr val="bg1"/>
                </a:solidFill>
                <a:latin typeface="Arial" panose="020B0604020202020204" pitchFamily="34" charset="0"/>
                <a:cs typeface="Arial" panose="020B0604020202020204" pitchFamily="34" charset="0"/>
              </a:rPr>
              <a:t>C</a:t>
            </a:r>
            <a:r>
              <a:rPr lang="en-GB" altLang="en-US" sz="3200" dirty="0" smtClean="0">
                <a:solidFill>
                  <a:schemeClr val="bg1"/>
                </a:solidFill>
                <a:latin typeface="Arial" panose="020B0604020202020204" pitchFamily="34" charset="0"/>
                <a:cs typeface="Arial" panose="020B0604020202020204" pitchFamily="34" charset="0"/>
              </a:rPr>
              <a:t>urrent</a:t>
            </a:r>
            <a:r>
              <a:rPr lang="en-GB" altLang="en-US" sz="3200" b="1" dirty="0" smtClean="0">
                <a:solidFill>
                  <a:schemeClr val="bg1"/>
                </a:solidFill>
                <a:latin typeface="Arial" panose="020B0604020202020204" pitchFamily="34" charset="0"/>
                <a:cs typeface="Arial" panose="020B0604020202020204" pitchFamily="34" charset="0"/>
              </a:rPr>
              <a:t> </a:t>
            </a:r>
          </a:p>
          <a:p>
            <a:r>
              <a:rPr lang="en-GB" altLang="en-US" sz="3200" b="1" dirty="0" smtClean="0">
                <a:solidFill>
                  <a:schemeClr val="bg1"/>
                </a:solidFill>
                <a:latin typeface="Arial" panose="020B0604020202020204" pitchFamily="34" charset="0"/>
                <a:cs typeface="Arial" panose="020B0604020202020204" pitchFamily="34" charset="0"/>
              </a:rPr>
              <a:t>C</a:t>
            </a:r>
            <a:r>
              <a:rPr lang="en-GB" altLang="en-US" sz="3200" dirty="0" smtClean="0">
                <a:solidFill>
                  <a:schemeClr val="bg1"/>
                </a:solidFill>
                <a:latin typeface="Arial" panose="020B0604020202020204" pitchFamily="34" charset="0"/>
                <a:cs typeface="Arial" panose="020B0604020202020204" pitchFamily="34" charset="0"/>
              </a:rPr>
              <a:t>omparator</a:t>
            </a:r>
            <a:endParaRPr lang="en-GB" sz="3200" dirty="0">
              <a:solidFill>
                <a:schemeClr val="bg1"/>
              </a:solidFill>
              <a:latin typeface="Arial" panose="020B0604020202020204" pitchFamily="34" charset="0"/>
              <a:cs typeface="Arial" panose="020B0604020202020204" pitchFamily="34" charset="0"/>
            </a:endParaRPr>
          </a:p>
        </p:txBody>
      </p:sp>
      <p:sp>
        <p:nvSpPr>
          <p:cNvPr id="65" name="Rechteck 64"/>
          <p:cNvSpPr/>
          <p:nvPr/>
        </p:nvSpPr>
        <p:spPr>
          <a:xfrm>
            <a:off x="5414058" y="3428000"/>
            <a:ext cx="48519" cy="136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hteck 65"/>
          <p:cNvSpPr/>
          <p:nvPr/>
        </p:nvSpPr>
        <p:spPr>
          <a:xfrm>
            <a:off x="4910002" y="3428000"/>
            <a:ext cx="45719" cy="140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p:cNvSpPr txBox="1"/>
          <p:nvPr/>
        </p:nvSpPr>
        <p:spPr>
          <a:xfrm>
            <a:off x="179513" y="4638536"/>
            <a:ext cx="5323893" cy="523220"/>
          </a:xfrm>
          <a:prstGeom prst="rect">
            <a:avLst/>
          </a:prstGeom>
          <a:noFill/>
        </p:spPr>
        <p:txBody>
          <a:bodyPr wrap="none" rtlCol="0">
            <a:spAutoFit/>
          </a:bodyPr>
          <a:lstStyle/>
          <a:p>
            <a:r>
              <a:rPr lang="en-GB" sz="2800" b="1" dirty="0">
                <a:solidFill>
                  <a:srgbClr val="FFFF00"/>
                </a:solidFill>
                <a:latin typeface="Arial" panose="020B0604020202020204" pitchFamily="34" charset="0"/>
                <a:cs typeface="Arial" panose="020B0604020202020204" pitchFamily="34" charset="0"/>
              </a:rPr>
              <a:t>c</a:t>
            </a:r>
            <a:r>
              <a:rPr lang="en-GB" sz="2800" b="1" dirty="0" smtClean="0">
                <a:solidFill>
                  <a:srgbClr val="FFFF00"/>
                </a:solidFill>
                <a:latin typeface="Arial" panose="020B0604020202020204" pitchFamily="34" charset="0"/>
                <a:cs typeface="Arial" panose="020B0604020202020204" pitchFamily="34" charset="0"/>
              </a:rPr>
              <a:t>ontactless &amp; non-destructive</a:t>
            </a:r>
            <a:endParaRPr lang="en-GB" sz="2800" b="1" dirty="0">
              <a:solidFill>
                <a:srgbClr val="FFFF00"/>
              </a:solidFill>
              <a:latin typeface="Arial" panose="020B0604020202020204" pitchFamily="34" charset="0"/>
              <a:cs typeface="Arial" panose="020B0604020202020204" pitchFamily="34" charset="0"/>
            </a:endParaRPr>
          </a:p>
        </p:txBody>
      </p:sp>
      <p:sp>
        <p:nvSpPr>
          <p:cNvPr id="70" name="Textfeld 69"/>
          <p:cNvSpPr txBox="1"/>
          <p:nvPr/>
        </p:nvSpPr>
        <p:spPr>
          <a:xfrm>
            <a:off x="2923206" y="2777492"/>
            <a:ext cx="1072730" cy="584775"/>
          </a:xfrm>
          <a:prstGeom prst="rect">
            <a:avLst/>
          </a:prstGeom>
          <a:noFill/>
        </p:spPr>
        <p:txBody>
          <a:bodyPr wrap="none" rtlCol="0">
            <a:spAutoFit/>
          </a:bodyPr>
          <a:lstStyle/>
          <a:p>
            <a:r>
              <a:rPr lang="de-DE" sz="3200" b="1" dirty="0" smtClean="0">
                <a:solidFill>
                  <a:srgbClr val="FF0000"/>
                </a:solidFill>
                <a:latin typeface="Arial" panose="020B0604020202020204" pitchFamily="34" charset="0"/>
                <a:cs typeface="Arial" panose="020B0604020202020204" pitchFamily="34" charset="0"/>
              </a:rPr>
              <a:t>5 </a:t>
            </a:r>
            <a:r>
              <a:rPr lang="de-DE" sz="3200" b="1" dirty="0" err="1" smtClean="0">
                <a:solidFill>
                  <a:srgbClr val="FF0000"/>
                </a:solidFill>
                <a:latin typeface="Arial" panose="020B0604020202020204" pitchFamily="34" charset="0"/>
                <a:cs typeface="Arial" panose="020B0604020202020204" pitchFamily="34" charset="0"/>
              </a:rPr>
              <a:t>nA</a:t>
            </a:r>
            <a:endParaRPr lang="en-GB" sz="3200" b="1" dirty="0">
              <a:solidFill>
                <a:srgbClr val="FF0000"/>
              </a:solidFill>
              <a:latin typeface="Arial" panose="020B0604020202020204" pitchFamily="34" charset="0"/>
              <a:cs typeface="Arial" panose="020B0604020202020204" pitchFamily="34" charset="0"/>
            </a:endParaRPr>
          </a:p>
        </p:txBody>
      </p:sp>
      <p:sp>
        <p:nvSpPr>
          <p:cNvPr id="74"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CCC</a:t>
            </a:r>
            <a:endParaRPr lang="en-US" kern="0" dirty="0">
              <a:solidFill>
                <a:schemeClr val="bg1"/>
              </a:solidFill>
              <a:latin typeface="+mn-lt"/>
            </a:endParaRPr>
          </a:p>
        </p:txBody>
      </p:sp>
      <p:sp>
        <p:nvSpPr>
          <p:cNvPr id="75" name="Rechteck 74"/>
          <p:cNvSpPr/>
          <p:nvPr/>
        </p:nvSpPr>
        <p:spPr>
          <a:xfrm>
            <a:off x="5004049" y="217207"/>
            <a:ext cx="2826415"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  weak beam  </a:t>
            </a:r>
            <a:endParaRPr lang="en-GB" sz="3200" b="1" dirty="0">
              <a:solidFill>
                <a:schemeClr val="accent2"/>
              </a:solidFill>
              <a:latin typeface="Arial" panose="020B0604020202020204" pitchFamily="34" charset="0"/>
              <a:cs typeface="Arial" panose="020B0604020202020204" pitchFamily="34" charset="0"/>
            </a:endParaRPr>
          </a:p>
        </p:txBody>
      </p:sp>
      <p:cxnSp>
        <p:nvCxnSpPr>
          <p:cNvPr id="76" name="Gerade Verbindung 75"/>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77"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78" name="Gerade Verbindung 77"/>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7007339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3" grpId="0" animBg="1"/>
      <p:bldP spid="35" grpId="0" animBg="1"/>
      <p:bldP spid="36" grpId="0" animBg="1"/>
      <p:bldP spid="37" grpId="0" animBg="1"/>
      <p:bldP spid="38" grpId="0" animBg="1"/>
      <p:bldP spid="41" grpId="0" animBg="1"/>
      <p:bldP spid="42" grpId="0" animBg="1"/>
      <p:bldP spid="43" grpId="0" animBg="1"/>
      <p:bldP spid="44" grpId="0" animBg="1"/>
      <p:bldP spid="49" grpId="0" animBg="1"/>
      <p:bldP spid="51" grpId="0"/>
      <p:bldP spid="55" grpId="0"/>
      <p:bldP spid="56" grpId="0"/>
      <p:bldP spid="65" grpId="0" animBg="1"/>
      <p:bldP spid="66"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Bogen 139"/>
          <p:cNvSpPr/>
          <p:nvPr/>
        </p:nvSpPr>
        <p:spPr>
          <a:xfrm>
            <a:off x="7588308" y="2681137"/>
            <a:ext cx="385752" cy="624978"/>
          </a:xfrm>
          <a:prstGeom prst="arc">
            <a:avLst>
              <a:gd name="adj1" fmla="val 16200000"/>
              <a:gd name="adj2" fmla="val 5457290"/>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9" name="Rechteck 218"/>
          <p:cNvSpPr/>
          <p:nvPr/>
        </p:nvSpPr>
        <p:spPr>
          <a:xfrm>
            <a:off x="715927" y="3323784"/>
            <a:ext cx="6826102" cy="2211548"/>
          </a:xfrm>
          <a:prstGeom prst="rect">
            <a:avLst/>
          </a:prstGeom>
          <a:solidFill>
            <a:srgbClr val="FFEE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8" name="Rechteck 217"/>
          <p:cNvSpPr/>
          <p:nvPr/>
        </p:nvSpPr>
        <p:spPr>
          <a:xfrm>
            <a:off x="698800" y="441803"/>
            <a:ext cx="6826102" cy="2211548"/>
          </a:xfrm>
          <a:prstGeom prst="rect">
            <a:avLst/>
          </a:prstGeom>
          <a:solidFill>
            <a:srgbClr val="FFEE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3" name="Bogen 212"/>
          <p:cNvSpPr/>
          <p:nvPr/>
        </p:nvSpPr>
        <p:spPr>
          <a:xfrm>
            <a:off x="7144804" y="1966162"/>
            <a:ext cx="208202" cy="208736"/>
          </a:xfrm>
          <a:prstGeom prst="arc">
            <a:avLst>
              <a:gd name="adj1" fmla="val 16200000"/>
              <a:gd name="adj2" fmla="val 5457290"/>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4" name="Bogen 213"/>
          <p:cNvSpPr/>
          <p:nvPr/>
        </p:nvSpPr>
        <p:spPr>
          <a:xfrm>
            <a:off x="7147444" y="2250962"/>
            <a:ext cx="208202" cy="208736"/>
          </a:xfrm>
          <a:prstGeom prst="arc">
            <a:avLst>
              <a:gd name="adj1" fmla="val 16200000"/>
              <a:gd name="adj2" fmla="val 5457290"/>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2" name="Bogen 211"/>
          <p:cNvSpPr/>
          <p:nvPr/>
        </p:nvSpPr>
        <p:spPr>
          <a:xfrm>
            <a:off x="7137979" y="710596"/>
            <a:ext cx="208202" cy="208736"/>
          </a:xfrm>
          <a:prstGeom prst="arc">
            <a:avLst>
              <a:gd name="adj1" fmla="val 16200000"/>
              <a:gd name="adj2" fmla="val 5457290"/>
            </a:avLst>
          </a:prstGeom>
          <a:ln w="254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66" name="Gerade Verbindung 165"/>
          <p:cNvCxnSpPr/>
          <p:nvPr/>
        </p:nvCxnSpPr>
        <p:spPr>
          <a:xfrm flipV="1">
            <a:off x="5254551" y="1671867"/>
            <a:ext cx="57692" cy="40000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Gerade Verbindung 141"/>
          <p:cNvCxnSpPr/>
          <p:nvPr/>
        </p:nvCxnSpPr>
        <p:spPr>
          <a:xfrm>
            <a:off x="4866152" y="1126185"/>
            <a:ext cx="330708" cy="127503"/>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p:nvCxnSpPr>
        <p:spPr>
          <a:xfrm flipH="1" flipV="1">
            <a:off x="5016436" y="906078"/>
            <a:ext cx="295806" cy="290951"/>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p:nvCxnSpPr>
        <p:spPr>
          <a:xfrm flipH="1" flipV="1">
            <a:off x="5312241" y="837272"/>
            <a:ext cx="103244" cy="396417"/>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Gerade Verbindung 143"/>
          <p:cNvCxnSpPr/>
          <p:nvPr/>
        </p:nvCxnSpPr>
        <p:spPr>
          <a:xfrm>
            <a:off x="4783807" y="1339994"/>
            <a:ext cx="340475" cy="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Gerade Verbindung 92"/>
          <p:cNvCxnSpPr/>
          <p:nvPr/>
        </p:nvCxnSpPr>
        <p:spPr>
          <a:xfrm flipV="1">
            <a:off x="5480433" y="919967"/>
            <a:ext cx="112024" cy="412434"/>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Ellipse 77"/>
          <p:cNvSpPr/>
          <p:nvPr/>
        </p:nvSpPr>
        <p:spPr>
          <a:xfrm>
            <a:off x="4866152" y="976289"/>
            <a:ext cx="841248" cy="967231"/>
          </a:xfrm>
          <a:prstGeom prst="ellipse">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9" name="Ellipse 78"/>
          <p:cNvSpPr/>
          <p:nvPr/>
        </p:nvSpPr>
        <p:spPr>
          <a:xfrm>
            <a:off x="4998687" y="1126185"/>
            <a:ext cx="588874" cy="677062"/>
          </a:xfrm>
          <a:prstGeom prst="ellipse">
            <a:avLst/>
          </a:prstGeom>
          <a:solidFill>
            <a:srgbClr val="FFEEB7"/>
          </a:solidFill>
          <a:ln>
            <a:solidFill>
              <a:srgbClr val="FFEE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Bogen 65"/>
          <p:cNvSpPr/>
          <p:nvPr/>
        </p:nvSpPr>
        <p:spPr>
          <a:xfrm>
            <a:off x="4308164" y="2505470"/>
            <a:ext cx="409482" cy="958667"/>
          </a:xfrm>
          <a:prstGeom prst="arc">
            <a:avLst>
              <a:gd name="adj1" fmla="val 16200000"/>
              <a:gd name="adj2" fmla="val 5457290"/>
            </a:avLst>
          </a:prstGeom>
          <a:ln w="50800" cap="rnd">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1" name="Gerade Verbindung 10"/>
          <p:cNvCxnSpPr/>
          <p:nvPr/>
        </p:nvCxnSpPr>
        <p:spPr>
          <a:xfrm>
            <a:off x="521002" y="3301369"/>
            <a:ext cx="5278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521002" y="2660490"/>
            <a:ext cx="527824" cy="80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056546" y="2660490"/>
            <a:ext cx="1440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1010157" y="577342"/>
            <a:ext cx="0" cy="192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1257473" y="810886"/>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1011991" y="577342"/>
            <a:ext cx="3500915" cy="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1272545" y="2500472"/>
            <a:ext cx="3240000" cy="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1500309" y="608158"/>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1731422" y="79144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1967558" y="61990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2183596" y="779698"/>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2399636" y="61990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2627399" y="785571"/>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2852353" y="612582"/>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3064502" y="779698"/>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a:off x="3285567" y="61990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3501606" y="785747"/>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4509923" y="989510"/>
            <a:ext cx="2623" cy="14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Bogen 38"/>
          <p:cNvSpPr/>
          <p:nvPr/>
        </p:nvSpPr>
        <p:spPr>
          <a:xfrm>
            <a:off x="4387560" y="578445"/>
            <a:ext cx="250264" cy="397844"/>
          </a:xfrm>
          <a:prstGeom prst="arc">
            <a:avLst>
              <a:gd name="adj1" fmla="val 16200000"/>
              <a:gd name="adj2" fmla="val 5457290"/>
            </a:avLst>
          </a:prstGeom>
          <a:ln w="508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43" name="Abgerundetes Rechteck 42"/>
          <p:cNvSpPr/>
          <p:nvPr/>
        </p:nvSpPr>
        <p:spPr>
          <a:xfrm>
            <a:off x="3731856" y="760986"/>
            <a:ext cx="589009" cy="1553030"/>
          </a:xfrm>
          <a:prstGeom prst="roundRect">
            <a:avLst/>
          </a:prstGeom>
          <a:pattFill prst="dkHorz">
            <a:fgClr>
              <a:srgbClr val="0000FF"/>
            </a:fgClr>
            <a:bgClr>
              <a:schemeClr val="bg1"/>
            </a:bgClr>
          </a:patt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44" name="Gerade Verbindung 43"/>
          <p:cNvCxnSpPr/>
          <p:nvPr/>
        </p:nvCxnSpPr>
        <p:spPr>
          <a:xfrm>
            <a:off x="3673056" y="697342"/>
            <a:ext cx="0" cy="1680000"/>
          </a:xfrm>
          <a:prstGeom prst="line">
            <a:avLst/>
          </a:prstGeom>
          <a:ln w="38100" cap="rnd">
            <a:solidFill>
              <a:srgbClr val="000080"/>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408379" y="891951"/>
            <a:ext cx="0" cy="1478191"/>
          </a:xfrm>
          <a:prstGeom prst="line">
            <a:avLst/>
          </a:prstGeom>
          <a:ln w="38100" cap="rnd">
            <a:solidFill>
              <a:srgbClr val="000080"/>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flipH="1">
            <a:off x="3673058" y="2377342"/>
            <a:ext cx="730249" cy="1122"/>
          </a:xfrm>
          <a:prstGeom prst="line">
            <a:avLst/>
          </a:prstGeom>
          <a:ln w="38100" cap="rnd">
            <a:solidFill>
              <a:srgbClr val="000080"/>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flipH="1">
            <a:off x="3673058" y="690251"/>
            <a:ext cx="730249" cy="1122"/>
          </a:xfrm>
          <a:prstGeom prst="line">
            <a:avLst/>
          </a:prstGeom>
          <a:ln w="38100" cap="rnd">
            <a:solidFill>
              <a:srgbClr val="00008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a:off x="1010157" y="3456009"/>
            <a:ext cx="0" cy="192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a:off x="1257473" y="3486358"/>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a:off x="1011991" y="5382292"/>
            <a:ext cx="3500915" cy="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a:off x="1272545" y="3469111"/>
            <a:ext cx="3240000" cy="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1500309" y="3673763"/>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a:off x="1731422" y="3515683"/>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a:off x="1967558" y="366925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a:off x="2183596" y="351206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a:off x="2399636" y="366925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a:off x="2627399" y="3517938"/>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a:off x="2852353" y="3670060"/>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a:off x="3064502" y="351206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a:off x="3285567" y="3669254"/>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3501606" y="3509986"/>
            <a:ext cx="0" cy="16800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p:nvCxnSpPr>
        <p:spPr>
          <a:xfrm>
            <a:off x="4505590" y="3486824"/>
            <a:ext cx="0" cy="150554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74" name="Rechteck 73"/>
          <p:cNvSpPr/>
          <p:nvPr/>
        </p:nvSpPr>
        <p:spPr>
          <a:xfrm>
            <a:off x="4553055" y="2698804"/>
            <a:ext cx="314553" cy="2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6" name="Gerade Verbindung 5"/>
          <p:cNvCxnSpPr/>
          <p:nvPr/>
        </p:nvCxnSpPr>
        <p:spPr>
          <a:xfrm>
            <a:off x="1200537" y="2661298"/>
            <a:ext cx="66247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hteck 74"/>
          <p:cNvSpPr/>
          <p:nvPr/>
        </p:nvSpPr>
        <p:spPr>
          <a:xfrm>
            <a:off x="4551840" y="3079460"/>
            <a:ext cx="314553" cy="2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Pfeil nach rechts 3"/>
          <p:cNvSpPr/>
          <p:nvPr/>
        </p:nvSpPr>
        <p:spPr>
          <a:xfrm>
            <a:off x="99675" y="2821315"/>
            <a:ext cx="8906102" cy="320036"/>
          </a:xfrm>
          <a:prstGeom prst="rightArrow">
            <a:avLst/>
          </a:prstGeom>
          <a:solidFill>
            <a:srgbClr val="EADC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0" name="Gerade Verbindung 79"/>
          <p:cNvCxnSpPr/>
          <p:nvPr/>
        </p:nvCxnSpPr>
        <p:spPr>
          <a:xfrm flipH="1">
            <a:off x="4418682" y="690251"/>
            <a:ext cx="1288718" cy="1122"/>
          </a:xfrm>
          <a:prstGeom prst="line">
            <a:avLst/>
          </a:prstGeom>
          <a:ln w="38100" cap="rnd">
            <a:solidFill>
              <a:srgbClr val="00008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1" name="Gerade Verbindung 80"/>
          <p:cNvCxnSpPr/>
          <p:nvPr/>
        </p:nvCxnSpPr>
        <p:spPr>
          <a:xfrm flipH="1">
            <a:off x="4412334" y="832484"/>
            <a:ext cx="371473" cy="0"/>
          </a:xfrm>
          <a:prstGeom prst="line">
            <a:avLst/>
          </a:prstGeom>
          <a:ln w="38100" cap="rnd">
            <a:solidFill>
              <a:srgbClr val="00008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p:nvCxnSpPr>
        <p:spPr>
          <a:xfrm flipH="1">
            <a:off x="5707400" y="697343"/>
            <a:ext cx="704" cy="468668"/>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Gerade Verbindung 84"/>
          <p:cNvCxnSpPr/>
          <p:nvPr/>
        </p:nvCxnSpPr>
        <p:spPr>
          <a:xfrm flipH="1">
            <a:off x="5476812" y="1166010"/>
            <a:ext cx="231293" cy="184567"/>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p:nvCxnSpPr>
        <p:spPr>
          <a:xfrm flipV="1">
            <a:off x="5408127" y="931676"/>
            <a:ext cx="175311" cy="311614"/>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p:nvCxnSpPr>
        <p:spPr>
          <a:xfrm>
            <a:off x="5312241" y="837272"/>
            <a:ext cx="0" cy="359757"/>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flipH="1" flipV="1">
            <a:off x="5016436" y="906078"/>
            <a:ext cx="180424" cy="331502"/>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p:nvCxnSpPr>
        <p:spPr>
          <a:xfrm flipH="1" flipV="1">
            <a:off x="4866153" y="1126185"/>
            <a:ext cx="258129" cy="203968"/>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Gerade Verbindung 148"/>
          <p:cNvCxnSpPr/>
          <p:nvPr/>
        </p:nvCxnSpPr>
        <p:spPr>
          <a:xfrm flipH="1">
            <a:off x="4783806" y="832485"/>
            <a:ext cx="4628" cy="497668"/>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Gerade Verbindung 158"/>
          <p:cNvCxnSpPr/>
          <p:nvPr/>
        </p:nvCxnSpPr>
        <p:spPr>
          <a:xfrm flipV="1">
            <a:off x="5312243" y="1763926"/>
            <a:ext cx="1" cy="24000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Gerade Verbindung 144"/>
          <p:cNvCxnSpPr/>
          <p:nvPr/>
        </p:nvCxnSpPr>
        <p:spPr>
          <a:xfrm flipH="1">
            <a:off x="5017736" y="1339995"/>
            <a:ext cx="108000" cy="1"/>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Gerade Verbindung 195"/>
          <p:cNvCxnSpPr/>
          <p:nvPr/>
        </p:nvCxnSpPr>
        <p:spPr>
          <a:xfrm>
            <a:off x="4551839" y="2505470"/>
            <a:ext cx="2700000" cy="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200537" y="3301369"/>
            <a:ext cx="66247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Gerade Verbindung 197"/>
          <p:cNvCxnSpPr/>
          <p:nvPr/>
        </p:nvCxnSpPr>
        <p:spPr>
          <a:xfrm>
            <a:off x="4512905" y="577342"/>
            <a:ext cx="2736000" cy="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p:cNvCxnSpPr/>
          <p:nvPr/>
        </p:nvCxnSpPr>
        <p:spPr>
          <a:xfrm>
            <a:off x="7261046" y="2469510"/>
            <a:ext cx="0" cy="20424"/>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a:off x="7255800" y="581651"/>
            <a:ext cx="0" cy="108600"/>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4" name="Gerade Verbindung 203"/>
          <p:cNvCxnSpPr/>
          <p:nvPr/>
        </p:nvCxnSpPr>
        <p:spPr>
          <a:xfrm flipH="1">
            <a:off x="7248905" y="942547"/>
            <a:ext cx="2640" cy="1000973"/>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7" name="Gerade Verbindung 206"/>
          <p:cNvCxnSpPr/>
          <p:nvPr/>
        </p:nvCxnSpPr>
        <p:spPr>
          <a:xfrm>
            <a:off x="7248905" y="2174899"/>
            <a:ext cx="0" cy="52134"/>
          </a:xfrm>
          <a:prstGeom prst="line">
            <a:avLst/>
          </a:prstGeom>
          <a:ln w="635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221" name="Bogen 220"/>
          <p:cNvSpPr/>
          <p:nvPr/>
        </p:nvSpPr>
        <p:spPr>
          <a:xfrm>
            <a:off x="4375125" y="4994144"/>
            <a:ext cx="302881" cy="397844"/>
          </a:xfrm>
          <a:prstGeom prst="arc">
            <a:avLst>
              <a:gd name="adj1" fmla="val 16200000"/>
              <a:gd name="adj2" fmla="val 5457290"/>
            </a:avLst>
          </a:prstGeom>
          <a:ln w="508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3" name="Abgerundetes Rechteck 222"/>
          <p:cNvSpPr/>
          <p:nvPr/>
        </p:nvSpPr>
        <p:spPr>
          <a:xfrm>
            <a:off x="3731856" y="3667875"/>
            <a:ext cx="589009" cy="1553030"/>
          </a:xfrm>
          <a:prstGeom prst="roundRect">
            <a:avLst/>
          </a:prstGeom>
          <a:pattFill prst="dkHorz">
            <a:fgClr>
              <a:srgbClr val="0000FF"/>
            </a:fgClr>
            <a:bgClr>
              <a:schemeClr val="bg1"/>
            </a:bgClr>
          </a:patt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24" name="Gerade Verbindung 223"/>
          <p:cNvCxnSpPr/>
          <p:nvPr/>
        </p:nvCxnSpPr>
        <p:spPr>
          <a:xfrm>
            <a:off x="3673056" y="3604231"/>
            <a:ext cx="0" cy="16800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5" name="Gerade Verbindung 224"/>
          <p:cNvCxnSpPr/>
          <p:nvPr/>
        </p:nvCxnSpPr>
        <p:spPr>
          <a:xfrm>
            <a:off x="4408379" y="3601285"/>
            <a:ext cx="3954" cy="1555374"/>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Gerade Verbindung 225"/>
          <p:cNvCxnSpPr/>
          <p:nvPr/>
        </p:nvCxnSpPr>
        <p:spPr>
          <a:xfrm flipH="1">
            <a:off x="3673060" y="5288354"/>
            <a:ext cx="4886157"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Gerade Verbindung 226"/>
          <p:cNvCxnSpPr/>
          <p:nvPr/>
        </p:nvCxnSpPr>
        <p:spPr>
          <a:xfrm flipH="1">
            <a:off x="3673058" y="3597140"/>
            <a:ext cx="730249" cy="1122"/>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Gerade Verbindung 228"/>
          <p:cNvCxnSpPr/>
          <p:nvPr/>
        </p:nvCxnSpPr>
        <p:spPr>
          <a:xfrm flipH="1">
            <a:off x="4406009" y="5171823"/>
            <a:ext cx="4155908"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0" name="Gerade Verbindung 229"/>
          <p:cNvCxnSpPr/>
          <p:nvPr/>
        </p:nvCxnSpPr>
        <p:spPr>
          <a:xfrm flipH="1">
            <a:off x="435943" y="3181174"/>
            <a:ext cx="7463435"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Gerade Verbindung 231"/>
          <p:cNvCxnSpPr/>
          <p:nvPr/>
        </p:nvCxnSpPr>
        <p:spPr>
          <a:xfrm flipH="1">
            <a:off x="439482" y="5642510"/>
            <a:ext cx="8119735"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5" name="Gerade Verbindung 234"/>
          <p:cNvCxnSpPr/>
          <p:nvPr/>
        </p:nvCxnSpPr>
        <p:spPr>
          <a:xfrm>
            <a:off x="435943" y="3187283"/>
            <a:ext cx="3539" cy="2455227"/>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7" name="Gerade Verbindung 236"/>
          <p:cNvCxnSpPr/>
          <p:nvPr/>
        </p:nvCxnSpPr>
        <p:spPr>
          <a:xfrm>
            <a:off x="7894577" y="3187284"/>
            <a:ext cx="0" cy="2348048"/>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0" name="Gerade Verbindung 239"/>
          <p:cNvCxnSpPr/>
          <p:nvPr/>
        </p:nvCxnSpPr>
        <p:spPr>
          <a:xfrm flipH="1">
            <a:off x="7899378" y="5551587"/>
            <a:ext cx="659838"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44" name="Textfeld 243"/>
          <p:cNvSpPr txBox="1"/>
          <p:nvPr/>
        </p:nvSpPr>
        <p:spPr>
          <a:xfrm>
            <a:off x="6260833" y="20055"/>
            <a:ext cx="880369" cy="400110"/>
          </a:xfrm>
          <a:prstGeom prst="rect">
            <a:avLst/>
          </a:prstGeom>
          <a:noFill/>
        </p:spPr>
        <p:txBody>
          <a:bodyPr wrap="none" rtlCol="0">
            <a:spAutoFit/>
          </a:bodyPr>
          <a:lstStyle/>
          <a:p>
            <a:r>
              <a:rPr lang="de-DE" sz="2000" b="1" dirty="0" smtClean="0">
                <a:solidFill>
                  <a:srgbClr val="770E94"/>
                </a:solidFill>
              </a:rPr>
              <a:t>SQUID</a:t>
            </a:r>
            <a:endParaRPr lang="en-GB" sz="2000" b="1" dirty="0">
              <a:solidFill>
                <a:srgbClr val="770E94"/>
              </a:solidFill>
            </a:endParaRPr>
          </a:p>
        </p:txBody>
      </p:sp>
      <p:sp>
        <p:nvSpPr>
          <p:cNvPr id="248" name="Rechteck 247"/>
          <p:cNvSpPr/>
          <p:nvPr/>
        </p:nvSpPr>
        <p:spPr>
          <a:xfrm>
            <a:off x="6260833" y="705416"/>
            <a:ext cx="894563" cy="1754282"/>
          </a:xfrm>
          <a:prstGeom prst="rect">
            <a:avLst/>
          </a:prstGeom>
          <a:solidFill>
            <a:schemeClr val="bg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5" name="Textfeld 244"/>
          <p:cNvSpPr txBox="1"/>
          <p:nvPr/>
        </p:nvSpPr>
        <p:spPr>
          <a:xfrm>
            <a:off x="3387362" y="3564"/>
            <a:ext cx="1395254" cy="400110"/>
          </a:xfrm>
          <a:prstGeom prst="rect">
            <a:avLst/>
          </a:prstGeom>
          <a:noFill/>
        </p:spPr>
        <p:txBody>
          <a:bodyPr wrap="none" rtlCol="0">
            <a:spAutoFit/>
          </a:bodyPr>
          <a:lstStyle/>
          <a:p>
            <a:r>
              <a:rPr lang="en-US" sz="2000" b="1" dirty="0" smtClean="0">
                <a:solidFill>
                  <a:srgbClr val="000080"/>
                </a:solidFill>
              </a:rPr>
              <a:t>Pick-up coil</a:t>
            </a:r>
            <a:endParaRPr lang="en-US" sz="2000" b="1" dirty="0">
              <a:solidFill>
                <a:srgbClr val="000080"/>
              </a:solidFill>
            </a:endParaRPr>
          </a:p>
        </p:txBody>
      </p:sp>
      <p:sp>
        <p:nvSpPr>
          <p:cNvPr id="152" name="Ellipse 151"/>
          <p:cNvSpPr/>
          <p:nvPr/>
        </p:nvSpPr>
        <p:spPr>
          <a:xfrm>
            <a:off x="6400986" y="1189936"/>
            <a:ext cx="594640" cy="669786"/>
          </a:xfrm>
          <a:prstGeom prst="ellipse">
            <a:avLst/>
          </a:prstGeom>
          <a:noFill/>
          <a:ln w="63500">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2" name="Bogen 191"/>
          <p:cNvSpPr/>
          <p:nvPr/>
        </p:nvSpPr>
        <p:spPr>
          <a:xfrm rot="5400000">
            <a:off x="6801655" y="1914320"/>
            <a:ext cx="308170" cy="283589"/>
          </a:xfrm>
          <a:prstGeom prst="arc">
            <a:avLst>
              <a:gd name="adj1" fmla="val 17490908"/>
              <a:gd name="adj2" fmla="val 15466339"/>
            </a:avLst>
          </a:prstGeom>
          <a:ln w="38100" cap="rnd">
            <a:solidFill>
              <a:srgbClr val="385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74" name="Bogen 173"/>
          <p:cNvSpPr/>
          <p:nvPr/>
        </p:nvSpPr>
        <p:spPr>
          <a:xfrm rot="16200000">
            <a:off x="6292655" y="1917900"/>
            <a:ext cx="308170" cy="283589"/>
          </a:xfrm>
          <a:prstGeom prst="arc">
            <a:avLst>
              <a:gd name="adj1" fmla="val 17490908"/>
              <a:gd name="adj2" fmla="val 15466339"/>
            </a:avLst>
          </a:prstGeom>
          <a:ln w="38100" cap="rnd">
            <a:solidFill>
              <a:srgbClr val="385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80" name="Gerade Verbindung 179"/>
          <p:cNvCxnSpPr>
            <a:endCxn id="152" idx="0"/>
          </p:cNvCxnSpPr>
          <p:nvPr/>
        </p:nvCxnSpPr>
        <p:spPr>
          <a:xfrm>
            <a:off x="6698306" y="777367"/>
            <a:ext cx="0" cy="412569"/>
          </a:xfrm>
          <a:prstGeom prst="line">
            <a:avLst/>
          </a:prstGeom>
          <a:ln w="50800" cap="rnd">
            <a:solidFill>
              <a:srgbClr val="0000A0"/>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p:cNvCxnSpPr>
            <a:stCxn id="152" idx="4"/>
          </p:cNvCxnSpPr>
          <p:nvPr/>
        </p:nvCxnSpPr>
        <p:spPr>
          <a:xfrm flipH="1">
            <a:off x="6692270" y="1859722"/>
            <a:ext cx="6037" cy="536988"/>
          </a:xfrm>
          <a:prstGeom prst="line">
            <a:avLst/>
          </a:prstGeom>
          <a:ln w="50800" cap="rnd">
            <a:solidFill>
              <a:srgbClr val="0000A0"/>
            </a:solidFill>
          </a:ln>
        </p:spPr>
        <p:style>
          <a:lnRef idx="1">
            <a:schemeClr val="accent1"/>
          </a:lnRef>
          <a:fillRef idx="0">
            <a:schemeClr val="accent1"/>
          </a:fillRef>
          <a:effectRef idx="0">
            <a:schemeClr val="accent1"/>
          </a:effectRef>
          <a:fontRef idx="minor">
            <a:schemeClr val="tx1"/>
          </a:fontRef>
        </p:style>
      </p:cxnSp>
      <p:cxnSp>
        <p:nvCxnSpPr>
          <p:cNvPr id="194" name="Gerade Verbindung 193"/>
          <p:cNvCxnSpPr/>
          <p:nvPr/>
        </p:nvCxnSpPr>
        <p:spPr>
          <a:xfrm flipH="1">
            <a:off x="7108412" y="2098403"/>
            <a:ext cx="612000" cy="0"/>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Gerade Verbindung 172"/>
          <p:cNvCxnSpPr/>
          <p:nvPr/>
        </p:nvCxnSpPr>
        <p:spPr>
          <a:xfrm flipH="1">
            <a:off x="5249788" y="2091348"/>
            <a:ext cx="1055206" cy="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Gerade Verbindung 162"/>
          <p:cNvCxnSpPr/>
          <p:nvPr/>
        </p:nvCxnSpPr>
        <p:spPr>
          <a:xfrm flipH="1">
            <a:off x="5312243" y="2009101"/>
            <a:ext cx="998334" cy="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Gerade Verbindung 153"/>
          <p:cNvCxnSpPr/>
          <p:nvPr/>
        </p:nvCxnSpPr>
        <p:spPr>
          <a:xfrm>
            <a:off x="6361286" y="1528270"/>
            <a:ext cx="684000" cy="0"/>
          </a:xfrm>
          <a:prstGeom prst="line">
            <a:avLst/>
          </a:prstGeom>
          <a:ln w="19050">
            <a:solidFill>
              <a:srgbClr val="FFEEB7"/>
            </a:solidFill>
          </a:ln>
        </p:spPr>
        <p:style>
          <a:lnRef idx="1">
            <a:schemeClr val="accent1"/>
          </a:lnRef>
          <a:fillRef idx="0">
            <a:schemeClr val="accent1"/>
          </a:fillRef>
          <a:effectRef idx="0">
            <a:schemeClr val="accent1"/>
          </a:effectRef>
          <a:fontRef idx="minor">
            <a:schemeClr val="tx1"/>
          </a:fontRef>
        </p:style>
      </p:cxnSp>
      <p:sp>
        <p:nvSpPr>
          <p:cNvPr id="254" name="Rechteck 253"/>
          <p:cNvSpPr/>
          <p:nvPr/>
        </p:nvSpPr>
        <p:spPr>
          <a:xfrm>
            <a:off x="4708122" y="-2765"/>
            <a:ext cx="1485535" cy="400110"/>
          </a:xfrm>
          <a:prstGeom prst="rect">
            <a:avLst/>
          </a:prstGeom>
        </p:spPr>
        <p:txBody>
          <a:bodyPr wrap="none">
            <a:spAutoFit/>
          </a:bodyPr>
          <a:lstStyle/>
          <a:p>
            <a:r>
              <a:rPr lang="en-GB" sz="2000" b="1" dirty="0">
                <a:solidFill>
                  <a:srgbClr val="669900"/>
                </a:solidFill>
              </a:rPr>
              <a:t>T</a:t>
            </a:r>
            <a:r>
              <a:rPr lang="en-GB" sz="2000" b="1" dirty="0" smtClean="0">
                <a:solidFill>
                  <a:srgbClr val="669900"/>
                </a:solidFill>
              </a:rPr>
              <a:t>ransformer</a:t>
            </a:r>
            <a:endParaRPr lang="en-GB" sz="2000" b="1" dirty="0">
              <a:solidFill>
                <a:srgbClr val="669900"/>
              </a:solidFill>
            </a:endParaRPr>
          </a:p>
        </p:txBody>
      </p:sp>
      <p:sp>
        <p:nvSpPr>
          <p:cNvPr id="255" name="Rechteck 254"/>
          <p:cNvSpPr/>
          <p:nvPr/>
        </p:nvSpPr>
        <p:spPr>
          <a:xfrm>
            <a:off x="405252" y="14334"/>
            <a:ext cx="2988190" cy="400110"/>
          </a:xfrm>
          <a:prstGeom prst="rect">
            <a:avLst/>
          </a:prstGeom>
        </p:spPr>
        <p:txBody>
          <a:bodyPr wrap="none">
            <a:spAutoFit/>
          </a:bodyPr>
          <a:lstStyle/>
          <a:p>
            <a:r>
              <a:rPr lang="en-GB" sz="2000" b="1" dirty="0">
                <a:solidFill>
                  <a:srgbClr val="0000A0"/>
                </a:solidFill>
              </a:rPr>
              <a:t>S</a:t>
            </a:r>
            <a:r>
              <a:rPr lang="en-GB" sz="2000" b="1" dirty="0" smtClean="0">
                <a:solidFill>
                  <a:srgbClr val="0000A0"/>
                </a:solidFill>
              </a:rPr>
              <a:t>uperconducting shielding</a:t>
            </a:r>
            <a:endParaRPr lang="en-GB" sz="2000" b="1" dirty="0">
              <a:solidFill>
                <a:srgbClr val="0000A0"/>
              </a:solidFill>
            </a:endParaRPr>
          </a:p>
        </p:txBody>
      </p:sp>
      <p:sp>
        <p:nvSpPr>
          <p:cNvPr id="256" name="Textfeld 255"/>
          <p:cNvSpPr txBox="1"/>
          <p:nvPr/>
        </p:nvSpPr>
        <p:spPr>
          <a:xfrm>
            <a:off x="7615723" y="1750768"/>
            <a:ext cx="1565942" cy="646331"/>
          </a:xfrm>
          <a:prstGeom prst="rect">
            <a:avLst/>
          </a:prstGeom>
          <a:noFill/>
        </p:spPr>
        <p:txBody>
          <a:bodyPr wrap="none" rtlCol="0">
            <a:spAutoFit/>
          </a:bodyPr>
          <a:lstStyle/>
          <a:p>
            <a:r>
              <a:rPr lang="en-US" b="1" dirty="0" smtClean="0">
                <a:solidFill>
                  <a:srgbClr val="F79646">
                    <a:lumMod val="75000"/>
                  </a:srgbClr>
                </a:solidFill>
              </a:rPr>
              <a:t>Compensation</a:t>
            </a:r>
          </a:p>
          <a:p>
            <a:r>
              <a:rPr lang="en-US" b="1" dirty="0">
                <a:solidFill>
                  <a:srgbClr val="F79646">
                    <a:lumMod val="75000"/>
                  </a:srgbClr>
                </a:solidFill>
              </a:rPr>
              <a:t>C</a:t>
            </a:r>
            <a:r>
              <a:rPr lang="en-US" b="1" dirty="0" smtClean="0">
                <a:solidFill>
                  <a:srgbClr val="F79646">
                    <a:lumMod val="75000"/>
                  </a:srgbClr>
                </a:solidFill>
              </a:rPr>
              <a:t>urrent</a:t>
            </a:r>
            <a:endParaRPr lang="en-US" b="1" dirty="0">
              <a:solidFill>
                <a:srgbClr val="F79646">
                  <a:lumMod val="75000"/>
                </a:srgbClr>
              </a:solidFill>
            </a:endParaRPr>
          </a:p>
        </p:txBody>
      </p:sp>
      <p:sp>
        <p:nvSpPr>
          <p:cNvPr id="257" name="Rechteck 256"/>
          <p:cNvSpPr/>
          <p:nvPr/>
        </p:nvSpPr>
        <p:spPr>
          <a:xfrm>
            <a:off x="5196861" y="3486824"/>
            <a:ext cx="1943609" cy="707886"/>
          </a:xfrm>
          <a:prstGeom prst="rect">
            <a:avLst/>
          </a:prstGeom>
        </p:spPr>
        <p:txBody>
          <a:bodyPr wrap="none">
            <a:spAutoFit/>
          </a:bodyPr>
          <a:lstStyle/>
          <a:p>
            <a:r>
              <a:rPr lang="en-GB" sz="2000" b="1" dirty="0" smtClean="0">
                <a:solidFill>
                  <a:prstClr val="black"/>
                </a:solidFill>
              </a:rPr>
              <a:t>Cryogenic liquid </a:t>
            </a:r>
          </a:p>
          <a:p>
            <a:pPr algn="ctr"/>
            <a:r>
              <a:rPr lang="en-GB" sz="2000" b="1" dirty="0" err="1" smtClean="0">
                <a:solidFill>
                  <a:prstClr val="black"/>
                </a:solidFill>
              </a:rPr>
              <a:t>LHe</a:t>
            </a:r>
            <a:endParaRPr lang="en-GB" sz="2000" b="1" dirty="0">
              <a:solidFill>
                <a:prstClr val="black"/>
              </a:solidFill>
            </a:endParaRPr>
          </a:p>
        </p:txBody>
      </p:sp>
      <p:sp>
        <p:nvSpPr>
          <p:cNvPr id="258" name="Rechteck 257"/>
          <p:cNvSpPr/>
          <p:nvPr/>
        </p:nvSpPr>
        <p:spPr>
          <a:xfrm>
            <a:off x="4822212" y="4460847"/>
            <a:ext cx="1861087" cy="646331"/>
          </a:xfrm>
          <a:prstGeom prst="rect">
            <a:avLst/>
          </a:prstGeom>
        </p:spPr>
        <p:txBody>
          <a:bodyPr wrap="none">
            <a:spAutoFit/>
          </a:bodyPr>
          <a:lstStyle/>
          <a:p>
            <a:r>
              <a:rPr lang="en-GB" b="1" dirty="0">
                <a:solidFill>
                  <a:srgbClr val="0000FF"/>
                </a:solidFill>
              </a:rPr>
              <a:t>M</a:t>
            </a:r>
            <a:r>
              <a:rPr lang="en-GB" b="1" dirty="0" smtClean="0">
                <a:solidFill>
                  <a:srgbClr val="0000FF"/>
                </a:solidFill>
              </a:rPr>
              <a:t>agnetic flux </a:t>
            </a:r>
          </a:p>
          <a:p>
            <a:r>
              <a:rPr lang="en-GB" b="1" dirty="0" smtClean="0">
                <a:solidFill>
                  <a:srgbClr val="0000FF"/>
                </a:solidFill>
              </a:rPr>
              <a:t>Concentrator ring</a:t>
            </a:r>
            <a:endParaRPr lang="en-GB" b="1" dirty="0">
              <a:solidFill>
                <a:srgbClr val="0000FF"/>
              </a:solidFill>
            </a:endParaRPr>
          </a:p>
        </p:txBody>
      </p:sp>
      <p:cxnSp>
        <p:nvCxnSpPr>
          <p:cNvPr id="260" name="Gerade Verbindung mit Pfeil 259"/>
          <p:cNvCxnSpPr/>
          <p:nvPr/>
        </p:nvCxnSpPr>
        <p:spPr>
          <a:xfrm flipH="1" flipV="1">
            <a:off x="4167659" y="2003925"/>
            <a:ext cx="794866" cy="2504576"/>
          </a:xfrm>
          <a:prstGeom prst="straightConnector1">
            <a:avLst/>
          </a:prstGeom>
          <a:ln w="222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6" name="Gerade Verbindung mit Pfeil 265"/>
          <p:cNvCxnSpPr/>
          <p:nvPr/>
        </p:nvCxnSpPr>
        <p:spPr>
          <a:xfrm flipH="1">
            <a:off x="4167659" y="4718948"/>
            <a:ext cx="654552" cy="0"/>
          </a:xfrm>
          <a:prstGeom prst="straightConnector1">
            <a:avLst/>
          </a:prstGeom>
          <a:ln w="222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1" name="Rechteck 270"/>
          <p:cNvSpPr/>
          <p:nvPr/>
        </p:nvSpPr>
        <p:spPr>
          <a:xfrm rot="16200000">
            <a:off x="40080" y="1642700"/>
            <a:ext cx="970971" cy="369332"/>
          </a:xfrm>
          <a:prstGeom prst="rect">
            <a:avLst/>
          </a:prstGeom>
        </p:spPr>
        <p:txBody>
          <a:bodyPr wrap="none">
            <a:spAutoFit/>
          </a:bodyPr>
          <a:lstStyle/>
          <a:p>
            <a:r>
              <a:rPr lang="en-GB" b="1" dirty="0" smtClean="0">
                <a:solidFill>
                  <a:srgbClr val="FF0000"/>
                </a:solidFill>
              </a:rPr>
              <a:t>Flux gap</a:t>
            </a:r>
            <a:endParaRPr lang="en-GB" b="1" dirty="0">
              <a:solidFill>
                <a:srgbClr val="FF0000"/>
              </a:solidFill>
            </a:endParaRPr>
          </a:p>
        </p:txBody>
      </p:sp>
      <p:cxnSp>
        <p:nvCxnSpPr>
          <p:cNvPr id="272" name="Gerade Verbindung mit Pfeil 271"/>
          <p:cNvCxnSpPr/>
          <p:nvPr/>
        </p:nvCxnSpPr>
        <p:spPr>
          <a:xfrm>
            <a:off x="643554" y="2227032"/>
            <a:ext cx="457635" cy="370802"/>
          </a:xfrm>
          <a:prstGeom prst="straightConnector1">
            <a:avLst/>
          </a:prstGeom>
          <a:ln w="222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6" name="Bogen 275"/>
          <p:cNvSpPr/>
          <p:nvPr/>
        </p:nvSpPr>
        <p:spPr>
          <a:xfrm>
            <a:off x="987978" y="2799932"/>
            <a:ext cx="218905" cy="334750"/>
          </a:xfrm>
          <a:prstGeom prst="arc">
            <a:avLst>
              <a:gd name="adj1" fmla="val 15454210"/>
              <a:gd name="adj2" fmla="val 14860230"/>
            </a:avLst>
          </a:prstGeom>
          <a:ln w="158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278" name="Gerade Verbindung 277"/>
          <p:cNvCxnSpPr/>
          <p:nvPr/>
        </p:nvCxnSpPr>
        <p:spPr>
          <a:xfrm>
            <a:off x="909913" y="2900600"/>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79" name="Gerade Verbindung 278"/>
          <p:cNvCxnSpPr/>
          <p:nvPr/>
        </p:nvCxnSpPr>
        <p:spPr>
          <a:xfrm>
            <a:off x="931358" y="3061997"/>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sp>
        <p:nvSpPr>
          <p:cNvPr id="280" name="Rechteck 279"/>
          <p:cNvSpPr/>
          <p:nvPr/>
        </p:nvSpPr>
        <p:spPr>
          <a:xfrm>
            <a:off x="954063" y="2914999"/>
            <a:ext cx="183356" cy="132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81" name="Gerade Verbindung 280"/>
          <p:cNvCxnSpPr/>
          <p:nvPr/>
        </p:nvCxnSpPr>
        <p:spPr>
          <a:xfrm>
            <a:off x="1047853" y="2661298"/>
            <a:ext cx="151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1047853" y="3301369"/>
            <a:ext cx="151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82" name="Bogen 281"/>
          <p:cNvSpPr/>
          <p:nvPr/>
        </p:nvSpPr>
        <p:spPr>
          <a:xfrm>
            <a:off x="623701" y="2799949"/>
            <a:ext cx="218905" cy="334750"/>
          </a:xfrm>
          <a:prstGeom prst="arc">
            <a:avLst>
              <a:gd name="adj1" fmla="val 15454210"/>
              <a:gd name="adj2" fmla="val 14860230"/>
            </a:avLst>
          </a:prstGeom>
          <a:ln w="158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83" name="Bogen 282"/>
          <p:cNvSpPr/>
          <p:nvPr/>
        </p:nvSpPr>
        <p:spPr>
          <a:xfrm>
            <a:off x="1335620" y="2795997"/>
            <a:ext cx="218905" cy="334750"/>
          </a:xfrm>
          <a:prstGeom prst="arc">
            <a:avLst>
              <a:gd name="adj1" fmla="val 15454210"/>
              <a:gd name="adj2" fmla="val 14860230"/>
            </a:avLst>
          </a:prstGeom>
          <a:ln w="158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84" name="Rechteck 283"/>
          <p:cNvSpPr/>
          <p:nvPr/>
        </p:nvSpPr>
        <p:spPr>
          <a:xfrm>
            <a:off x="559241" y="2914999"/>
            <a:ext cx="183356" cy="132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5" name="Rechteck 284"/>
          <p:cNvSpPr/>
          <p:nvPr/>
        </p:nvSpPr>
        <p:spPr>
          <a:xfrm>
            <a:off x="1261715" y="2914999"/>
            <a:ext cx="183356" cy="132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86" name="Gerade Verbindung 285"/>
          <p:cNvCxnSpPr/>
          <p:nvPr/>
        </p:nvCxnSpPr>
        <p:spPr>
          <a:xfrm>
            <a:off x="581585" y="3061997"/>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87" name="Gerade Verbindung 286"/>
          <p:cNvCxnSpPr/>
          <p:nvPr/>
        </p:nvCxnSpPr>
        <p:spPr>
          <a:xfrm>
            <a:off x="564458" y="2898804"/>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88" name="Gerade Verbindung 287"/>
          <p:cNvCxnSpPr/>
          <p:nvPr/>
        </p:nvCxnSpPr>
        <p:spPr>
          <a:xfrm>
            <a:off x="1279863" y="3061706"/>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89" name="Gerade Verbindung 288"/>
          <p:cNvCxnSpPr/>
          <p:nvPr/>
        </p:nvCxnSpPr>
        <p:spPr>
          <a:xfrm>
            <a:off x="1261715" y="2900600"/>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sp>
        <p:nvSpPr>
          <p:cNvPr id="290" name="Textfeld 289"/>
          <p:cNvSpPr txBox="1"/>
          <p:nvPr/>
        </p:nvSpPr>
        <p:spPr>
          <a:xfrm>
            <a:off x="5708273" y="2593328"/>
            <a:ext cx="2103653" cy="338554"/>
          </a:xfrm>
          <a:prstGeom prst="rect">
            <a:avLst/>
          </a:prstGeom>
          <a:noFill/>
        </p:spPr>
        <p:txBody>
          <a:bodyPr wrap="none" rtlCol="0">
            <a:spAutoFit/>
          </a:bodyPr>
          <a:lstStyle/>
          <a:p>
            <a:pPr>
              <a:spcAft>
                <a:spcPts val="600"/>
              </a:spcAft>
            </a:pPr>
            <a:r>
              <a:rPr lang="en-US" sz="1600" b="1" dirty="0" smtClean="0">
                <a:solidFill>
                  <a:srgbClr val="8064A2">
                    <a:lumMod val="75000"/>
                  </a:srgbClr>
                </a:solidFill>
              </a:rPr>
              <a:t>Charged particle beam</a:t>
            </a:r>
            <a:endParaRPr lang="en-US" sz="1600" b="1" dirty="0">
              <a:solidFill>
                <a:srgbClr val="8064A2">
                  <a:lumMod val="75000"/>
                </a:srgbClr>
              </a:solidFill>
            </a:endParaRPr>
          </a:p>
        </p:txBody>
      </p:sp>
      <p:sp>
        <p:nvSpPr>
          <p:cNvPr id="291" name="Textfeld 290"/>
          <p:cNvSpPr txBox="1"/>
          <p:nvPr/>
        </p:nvSpPr>
        <p:spPr>
          <a:xfrm>
            <a:off x="7900258" y="4593530"/>
            <a:ext cx="1227452" cy="1000274"/>
          </a:xfrm>
          <a:prstGeom prst="rect">
            <a:avLst/>
          </a:prstGeom>
          <a:noFill/>
        </p:spPr>
        <p:txBody>
          <a:bodyPr wrap="none" rtlCol="0">
            <a:spAutoFit/>
          </a:bodyPr>
          <a:lstStyle/>
          <a:p>
            <a:r>
              <a:rPr lang="en-US" b="1" dirty="0" smtClean="0">
                <a:solidFill>
                  <a:prstClr val="black"/>
                </a:solidFill>
              </a:rPr>
              <a:t>Metrology</a:t>
            </a:r>
          </a:p>
          <a:p>
            <a:pPr>
              <a:spcAft>
                <a:spcPts val="600"/>
              </a:spcAft>
            </a:pPr>
            <a:r>
              <a:rPr lang="en-US" b="1" dirty="0" smtClean="0">
                <a:solidFill>
                  <a:prstClr val="black"/>
                </a:solidFill>
              </a:rPr>
              <a:t>Calibration</a:t>
            </a:r>
          </a:p>
          <a:p>
            <a:r>
              <a:rPr lang="en-US" b="1" dirty="0">
                <a:solidFill>
                  <a:prstClr val="black"/>
                </a:solidFill>
              </a:rPr>
              <a:t>C</a:t>
            </a:r>
            <a:r>
              <a:rPr lang="en-US" b="1" dirty="0" smtClean="0">
                <a:solidFill>
                  <a:prstClr val="black"/>
                </a:solidFill>
              </a:rPr>
              <a:t>urrent</a:t>
            </a:r>
            <a:endParaRPr lang="en-US" b="1" dirty="0">
              <a:solidFill>
                <a:prstClr val="black"/>
              </a:solidFill>
            </a:endParaRPr>
          </a:p>
        </p:txBody>
      </p:sp>
      <p:sp>
        <p:nvSpPr>
          <p:cNvPr id="292" name="Textfeld 291"/>
          <p:cNvSpPr txBox="1"/>
          <p:nvPr/>
        </p:nvSpPr>
        <p:spPr>
          <a:xfrm>
            <a:off x="1526916" y="2603563"/>
            <a:ext cx="1614737" cy="338554"/>
          </a:xfrm>
          <a:prstGeom prst="rect">
            <a:avLst/>
          </a:prstGeom>
          <a:noFill/>
        </p:spPr>
        <p:txBody>
          <a:bodyPr wrap="none" rtlCol="0">
            <a:spAutoFit/>
          </a:bodyPr>
          <a:lstStyle/>
          <a:p>
            <a:pPr>
              <a:spcAft>
                <a:spcPts val="600"/>
              </a:spcAft>
            </a:pPr>
            <a:r>
              <a:rPr lang="en-US" sz="1600" b="1" dirty="0" smtClean="0">
                <a:solidFill>
                  <a:srgbClr val="FF0000"/>
                </a:solidFill>
              </a:rPr>
              <a:t>Magnetic field  B</a:t>
            </a:r>
            <a:endParaRPr lang="en-US" sz="1600" b="1" dirty="0">
              <a:solidFill>
                <a:srgbClr val="FF0000"/>
              </a:solidFill>
            </a:endParaRPr>
          </a:p>
        </p:txBody>
      </p:sp>
      <p:sp>
        <p:nvSpPr>
          <p:cNvPr id="293" name="Bogen 292"/>
          <p:cNvSpPr/>
          <p:nvPr/>
        </p:nvSpPr>
        <p:spPr>
          <a:xfrm>
            <a:off x="3223758" y="2798688"/>
            <a:ext cx="218905" cy="334750"/>
          </a:xfrm>
          <a:prstGeom prst="arc">
            <a:avLst>
              <a:gd name="adj1" fmla="val 15454210"/>
              <a:gd name="adj2" fmla="val 14860230"/>
            </a:avLst>
          </a:prstGeom>
          <a:ln w="158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94" name="Bogen 293"/>
          <p:cNvSpPr/>
          <p:nvPr/>
        </p:nvSpPr>
        <p:spPr>
          <a:xfrm>
            <a:off x="3574926" y="2798688"/>
            <a:ext cx="218905" cy="334750"/>
          </a:xfrm>
          <a:prstGeom prst="arc">
            <a:avLst>
              <a:gd name="adj1" fmla="val 15454210"/>
              <a:gd name="adj2" fmla="val 14860230"/>
            </a:avLst>
          </a:prstGeom>
          <a:ln w="158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95" name="Rechteck 294"/>
          <p:cNvSpPr/>
          <p:nvPr/>
        </p:nvSpPr>
        <p:spPr>
          <a:xfrm>
            <a:off x="3132079" y="2915746"/>
            <a:ext cx="183356" cy="132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6" name="Rechteck 295"/>
          <p:cNvSpPr/>
          <p:nvPr/>
        </p:nvSpPr>
        <p:spPr>
          <a:xfrm>
            <a:off x="3501021" y="2916158"/>
            <a:ext cx="183356" cy="132000"/>
          </a:xfrm>
          <a:prstGeom prst="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97" name="Gerade Verbindung 296"/>
          <p:cNvCxnSpPr/>
          <p:nvPr/>
        </p:nvCxnSpPr>
        <p:spPr>
          <a:xfrm>
            <a:off x="3181093" y="3061706"/>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98" name="Gerade Verbindung 297"/>
          <p:cNvCxnSpPr/>
          <p:nvPr/>
        </p:nvCxnSpPr>
        <p:spPr>
          <a:xfrm>
            <a:off x="3156586" y="2898721"/>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99" name="Gerade Verbindung 298"/>
          <p:cNvCxnSpPr/>
          <p:nvPr/>
        </p:nvCxnSpPr>
        <p:spPr>
          <a:xfrm>
            <a:off x="3518533" y="2900600"/>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300" name="Gerade Verbindung 299"/>
          <p:cNvCxnSpPr/>
          <p:nvPr/>
        </p:nvCxnSpPr>
        <p:spPr>
          <a:xfrm>
            <a:off x="3507902" y="3061997"/>
            <a:ext cx="134342" cy="0"/>
          </a:xfrm>
          <a:prstGeom prst="line">
            <a:avLst/>
          </a:prstGeom>
          <a:ln w="25400">
            <a:solidFill>
              <a:srgbClr val="385D8A"/>
            </a:solidFill>
          </a:ln>
        </p:spPr>
        <p:style>
          <a:lnRef idx="1">
            <a:schemeClr val="accent1"/>
          </a:lnRef>
          <a:fillRef idx="0">
            <a:schemeClr val="accent1"/>
          </a:fillRef>
          <a:effectRef idx="0">
            <a:schemeClr val="accent1"/>
          </a:effectRef>
          <a:fontRef idx="minor">
            <a:schemeClr val="tx1"/>
          </a:fontRef>
        </p:style>
      </p:cxnSp>
      <p:sp>
        <p:nvSpPr>
          <p:cNvPr id="301" name="Textfeld 300"/>
          <p:cNvSpPr txBox="1"/>
          <p:nvPr/>
        </p:nvSpPr>
        <p:spPr>
          <a:xfrm>
            <a:off x="7610188" y="498601"/>
            <a:ext cx="1529714" cy="646331"/>
          </a:xfrm>
          <a:prstGeom prst="rect">
            <a:avLst/>
          </a:prstGeom>
          <a:noFill/>
        </p:spPr>
        <p:txBody>
          <a:bodyPr wrap="none" rtlCol="0">
            <a:spAutoFit/>
          </a:bodyPr>
          <a:lstStyle/>
          <a:p>
            <a:r>
              <a:rPr lang="en-US" b="1" dirty="0" smtClean="0">
                <a:solidFill>
                  <a:srgbClr val="770E94"/>
                </a:solidFill>
              </a:rPr>
              <a:t>Four-wire</a:t>
            </a:r>
          </a:p>
          <a:p>
            <a:r>
              <a:rPr lang="en-US" b="1" dirty="0">
                <a:solidFill>
                  <a:srgbClr val="770E94"/>
                </a:solidFill>
              </a:rPr>
              <a:t>M</a:t>
            </a:r>
            <a:r>
              <a:rPr lang="en-US" b="1" dirty="0" smtClean="0">
                <a:solidFill>
                  <a:srgbClr val="770E94"/>
                </a:solidFill>
              </a:rPr>
              <a:t>easurement</a:t>
            </a:r>
            <a:endParaRPr lang="en-US" b="1" dirty="0">
              <a:solidFill>
                <a:srgbClr val="770E94"/>
              </a:solidFill>
            </a:endParaRPr>
          </a:p>
        </p:txBody>
      </p:sp>
      <p:cxnSp>
        <p:nvCxnSpPr>
          <p:cNvPr id="193" name="Gerade Verbindung 192"/>
          <p:cNvCxnSpPr/>
          <p:nvPr/>
        </p:nvCxnSpPr>
        <p:spPr>
          <a:xfrm flipH="1">
            <a:off x="7108412" y="2024102"/>
            <a:ext cx="612000" cy="0"/>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p:cNvCxnSpPr/>
          <p:nvPr/>
        </p:nvCxnSpPr>
        <p:spPr>
          <a:xfrm flipH="1">
            <a:off x="6703906" y="2322893"/>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p:cNvCxnSpPr/>
          <p:nvPr/>
        </p:nvCxnSpPr>
        <p:spPr>
          <a:xfrm flipH="1">
            <a:off x="6704658" y="2396709"/>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sp>
        <p:nvSpPr>
          <p:cNvPr id="141" name="Textfeld 140"/>
          <p:cNvSpPr txBox="1"/>
          <p:nvPr/>
        </p:nvSpPr>
        <p:spPr>
          <a:xfrm>
            <a:off x="7609103" y="1084310"/>
            <a:ext cx="1465914" cy="646331"/>
          </a:xfrm>
          <a:prstGeom prst="rect">
            <a:avLst/>
          </a:prstGeom>
          <a:noFill/>
        </p:spPr>
        <p:txBody>
          <a:bodyPr wrap="none" rtlCol="0">
            <a:spAutoFit/>
          </a:bodyPr>
          <a:lstStyle/>
          <a:p>
            <a:r>
              <a:rPr lang="en-US" b="1" dirty="0" smtClean="0">
                <a:solidFill>
                  <a:srgbClr val="385D8A"/>
                </a:solidFill>
              </a:rPr>
              <a:t>Flux</a:t>
            </a:r>
          </a:p>
          <a:p>
            <a:r>
              <a:rPr lang="en-US" b="1" dirty="0" smtClean="0">
                <a:solidFill>
                  <a:srgbClr val="385D8A"/>
                </a:solidFill>
              </a:rPr>
              <a:t>Compensator</a:t>
            </a:r>
            <a:endParaRPr lang="en-US" b="1" dirty="0">
              <a:solidFill>
                <a:srgbClr val="385D8A"/>
              </a:solidFill>
            </a:endParaRPr>
          </a:p>
        </p:txBody>
      </p:sp>
      <p:cxnSp>
        <p:nvCxnSpPr>
          <p:cNvPr id="143" name="Gerade Verbindung mit Pfeil 142"/>
          <p:cNvCxnSpPr/>
          <p:nvPr/>
        </p:nvCxnSpPr>
        <p:spPr>
          <a:xfrm flipH="1">
            <a:off x="6955740" y="1443034"/>
            <a:ext cx="769697" cy="416688"/>
          </a:xfrm>
          <a:prstGeom prst="straightConnector1">
            <a:avLst/>
          </a:prstGeom>
          <a:ln w="222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0" name="Gerade Verbindung 149"/>
          <p:cNvCxnSpPr/>
          <p:nvPr/>
        </p:nvCxnSpPr>
        <p:spPr>
          <a:xfrm flipV="1">
            <a:off x="5480433" y="1259914"/>
            <a:ext cx="39600" cy="9360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Gerade Verbindung 154"/>
          <p:cNvCxnSpPr/>
          <p:nvPr/>
        </p:nvCxnSpPr>
        <p:spPr>
          <a:xfrm rot="-600000" flipV="1">
            <a:off x="5400000" y="1149936"/>
            <a:ext cx="0" cy="87644"/>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Gerade Verbindung 155"/>
          <p:cNvCxnSpPr/>
          <p:nvPr/>
        </p:nvCxnSpPr>
        <p:spPr>
          <a:xfrm rot="-2460000" flipV="1">
            <a:off x="5281143" y="1120632"/>
            <a:ext cx="0" cy="87644"/>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Gerade Verbindung 156"/>
          <p:cNvCxnSpPr/>
          <p:nvPr/>
        </p:nvCxnSpPr>
        <p:spPr>
          <a:xfrm rot="6360000" flipV="1">
            <a:off x="5147243" y="1180987"/>
            <a:ext cx="0" cy="78880"/>
          </a:xfrm>
          <a:prstGeom prst="line">
            <a:avLst/>
          </a:prstGeom>
          <a:ln w="38100" cap="rnd">
            <a:solidFill>
              <a:srgbClr val="000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Gerade Verbindung 2"/>
          <p:cNvCxnSpPr/>
          <p:nvPr/>
        </p:nvCxnSpPr>
        <p:spPr>
          <a:xfrm rot="5400000">
            <a:off x="6895626" y="1444110"/>
            <a:ext cx="200000"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Gerade Verbindung 150"/>
          <p:cNvCxnSpPr/>
          <p:nvPr/>
        </p:nvCxnSpPr>
        <p:spPr>
          <a:xfrm rot="5400000">
            <a:off x="6300577" y="1441444"/>
            <a:ext cx="200000"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Gerade Verbindung 152"/>
          <p:cNvCxnSpPr/>
          <p:nvPr/>
        </p:nvCxnSpPr>
        <p:spPr>
          <a:xfrm>
            <a:off x="6906550" y="1421793"/>
            <a:ext cx="180000" cy="2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Gerade Verbindung 157"/>
          <p:cNvCxnSpPr/>
          <p:nvPr/>
        </p:nvCxnSpPr>
        <p:spPr>
          <a:xfrm>
            <a:off x="6314058" y="1427490"/>
            <a:ext cx="180000" cy="2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Gerade Verbindung 187"/>
          <p:cNvCxnSpPr/>
          <p:nvPr/>
        </p:nvCxnSpPr>
        <p:spPr>
          <a:xfrm flipH="1">
            <a:off x="6700731" y="851198"/>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p:cNvCxnSpPr/>
          <p:nvPr/>
        </p:nvCxnSpPr>
        <p:spPr>
          <a:xfrm flipH="1">
            <a:off x="6700731" y="776857"/>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800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2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5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1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5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2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5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6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6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71"/>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45"/>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44"/>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4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44"/>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24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5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80"/>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8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54"/>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3"/>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3"/>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58"/>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51"/>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188"/>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87"/>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86"/>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83"/>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0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198"/>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21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21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212"/>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200"/>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201"/>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204"/>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207"/>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196"/>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254"/>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42"/>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85"/>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99"/>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111"/>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74"/>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78"/>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144"/>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145"/>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79"/>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20"/>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66"/>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93"/>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101"/>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97"/>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50"/>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107"/>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149"/>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155"/>
                                        </p:tgtEl>
                                        <p:attrNameLst>
                                          <p:attrName>style.visibility</p:attrName>
                                        </p:attrNameLst>
                                      </p:cBhvr>
                                      <p:to>
                                        <p:strVal val="visible"/>
                                      </p:to>
                                    </p:set>
                                  </p:childTnLst>
                                </p:cTn>
                              </p:par>
                              <p:par>
                                <p:cTn id="247" presetID="1" presetClass="entr" presetSubtype="0" fill="hold" nodeType="withEffect">
                                  <p:stCondLst>
                                    <p:cond delay="0"/>
                                  </p:stCondLst>
                                  <p:childTnLst>
                                    <p:set>
                                      <p:cBhvr>
                                        <p:cTn id="248" dur="1" fill="hold">
                                          <p:stCondLst>
                                            <p:cond delay="0"/>
                                          </p:stCondLst>
                                        </p:cTn>
                                        <p:tgtEl>
                                          <p:spTgt spid="159"/>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156"/>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157"/>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163"/>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173"/>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89"/>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80"/>
                                        </p:tgtEl>
                                        <p:attrNameLst>
                                          <p:attrName>style.visibility</p:attrName>
                                        </p:attrNameLst>
                                      </p:cBhvr>
                                      <p:to>
                                        <p:strVal val="visible"/>
                                      </p:to>
                                    </p:set>
                                  </p:childTnLst>
                                </p:cTn>
                              </p:par>
                              <p:par>
                                <p:cTn id="261" presetID="1" presetClass="entr" presetSubtype="0" fill="hold" nodeType="withEffect">
                                  <p:stCondLst>
                                    <p:cond delay="0"/>
                                  </p:stCondLst>
                                  <p:childTnLst>
                                    <p:set>
                                      <p:cBhvr>
                                        <p:cTn id="262" dur="1" fill="hold">
                                          <p:stCondLst>
                                            <p:cond delay="0"/>
                                          </p:stCondLst>
                                        </p:cTn>
                                        <p:tgtEl>
                                          <p:spTgt spid="81"/>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141"/>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192"/>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143"/>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256"/>
                                        </p:tgtEl>
                                        <p:attrNameLst>
                                          <p:attrName>style.visibility</p:attrName>
                                        </p:attrNameLst>
                                      </p:cBhvr>
                                      <p:to>
                                        <p:strVal val="visible"/>
                                      </p:to>
                                    </p:set>
                                  </p:childTnLst>
                                </p:cTn>
                              </p:par>
                              <p:par>
                                <p:cTn id="275" presetID="1" presetClass="entr" presetSubtype="0" fill="hold" nodeType="withEffect">
                                  <p:stCondLst>
                                    <p:cond delay="0"/>
                                  </p:stCondLst>
                                  <p:childTnLst>
                                    <p:set>
                                      <p:cBhvr>
                                        <p:cTn id="276" dur="1" fill="hold">
                                          <p:stCondLst>
                                            <p:cond delay="0"/>
                                          </p:stCondLst>
                                        </p:cTn>
                                        <p:tgtEl>
                                          <p:spTgt spid="193"/>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194"/>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291"/>
                                        </p:tgtEl>
                                        <p:attrNameLst>
                                          <p:attrName>style.visibility</p:attrName>
                                        </p:attrNameLst>
                                      </p:cBhvr>
                                      <p:to>
                                        <p:strVal val="visible"/>
                                      </p:to>
                                    </p:set>
                                  </p:childTnLst>
                                </p:cTn>
                              </p:par>
                              <p:par>
                                <p:cTn id="283" presetID="1" presetClass="entr" presetSubtype="0" fill="hold" nodeType="withEffect">
                                  <p:stCondLst>
                                    <p:cond delay="0"/>
                                  </p:stCondLst>
                                  <p:childTnLst>
                                    <p:set>
                                      <p:cBhvr>
                                        <p:cTn id="284" dur="1" fill="hold">
                                          <p:stCondLst>
                                            <p:cond delay="0"/>
                                          </p:stCondLst>
                                        </p:cTn>
                                        <p:tgtEl>
                                          <p:spTgt spid="229"/>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226"/>
                                        </p:tgtEl>
                                        <p:attrNameLst>
                                          <p:attrName>style.visibility</p:attrName>
                                        </p:attrNameLst>
                                      </p:cBhvr>
                                      <p:to>
                                        <p:strVal val="visible"/>
                                      </p:to>
                                    </p:set>
                                  </p:childTnLst>
                                </p:cTn>
                              </p:par>
                              <p:par>
                                <p:cTn id="287" presetID="1" presetClass="entr" presetSubtype="0" fill="hold" nodeType="withEffect">
                                  <p:stCondLst>
                                    <p:cond delay="0"/>
                                  </p:stCondLst>
                                  <p:childTnLst>
                                    <p:set>
                                      <p:cBhvr>
                                        <p:cTn id="288" dur="1" fill="hold">
                                          <p:stCondLst>
                                            <p:cond delay="0"/>
                                          </p:stCondLst>
                                        </p:cTn>
                                        <p:tgtEl>
                                          <p:spTgt spid="224"/>
                                        </p:tgtEl>
                                        <p:attrNameLst>
                                          <p:attrName>style.visibility</p:attrName>
                                        </p:attrNameLst>
                                      </p:cBhvr>
                                      <p:to>
                                        <p:strVal val="visible"/>
                                      </p:to>
                                    </p:set>
                                  </p:childTnLst>
                                </p:cTn>
                              </p:par>
                              <p:par>
                                <p:cTn id="289" presetID="1" presetClass="entr" presetSubtype="0" fill="hold" nodeType="withEffect">
                                  <p:stCondLst>
                                    <p:cond delay="0"/>
                                  </p:stCondLst>
                                  <p:childTnLst>
                                    <p:set>
                                      <p:cBhvr>
                                        <p:cTn id="290" dur="1" fill="hold">
                                          <p:stCondLst>
                                            <p:cond delay="0"/>
                                          </p:stCondLst>
                                        </p:cTn>
                                        <p:tgtEl>
                                          <p:spTgt spid="227"/>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225"/>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nodeType="clickEffect">
                                  <p:stCondLst>
                                    <p:cond delay="0"/>
                                  </p:stCondLst>
                                  <p:childTnLst>
                                    <p:set>
                                      <p:cBhvr>
                                        <p:cTn id="296" dur="1" fill="hold">
                                          <p:stCondLst>
                                            <p:cond delay="0"/>
                                          </p:stCondLst>
                                        </p:cTn>
                                        <p:tgtEl>
                                          <p:spTgt spid="232"/>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235"/>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230"/>
                                        </p:tgtEl>
                                        <p:attrNameLst>
                                          <p:attrName>style.visibility</p:attrName>
                                        </p:attrNameLst>
                                      </p:cBhvr>
                                      <p:to>
                                        <p:strVal val="visible"/>
                                      </p:to>
                                    </p:set>
                                  </p:childTnLst>
                                </p:cTn>
                              </p:par>
                              <p:par>
                                <p:cTn id="301" presetID="1" presetClass="entr" presetSubtype="0" fill="hold" nodeType="withEffect">
                                  <p:stCondLst>
                                    <p:cond delay="0"/>
                                  </p:stCondLst>
                                  <p:childTnLst>
                                    <p:set>
                                      <p:cBhvr>
                                        <p:cTn id="302" dur="1" fill="hold">
                                          <p:stCondLst>
                                            <p:cond delay="0"/>
                                          </p:stCondLst>
                                        </p:cTn>
                                        <p:tgtEl>
                                          <p:spTgt spid="237"/>
                                        </p:tgtEl>
                                        <p:attrNameLst>
                                          <p:attrName>style.visibility</p:attrName>
                                        </p:attrNameLst>
                                      </p:cBhvr>
                                      <p:to>
                                        <p:strVal val="visible"/>
                                      </p:to>
                                    </p:set>
                                  </p:childTnLst>
                                </p:cTn>
                              </p:par>
                              <p:par>
                                <p:cTn id="303" presetID="1" presetClass="entr" presetSubtype="0" fill="hold" nodeType="withEffect">
                                  <p:stCondLst>
                                    <p:cond delay="0"/>
                                  </p:stCondLst>
                                  <p:childTnLst>
                                    <p:set>
                                      <p:cBhvr>
                                        <p:cTn id="304"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18" grpId="0" animBg="1"/>
      <p:bldP spid="213" grpId="0" animBg="1"/>
      <p:bldP spid="214" grpId="0" animBg="1"/>
      <p:bldP spid="212" grpId="0" animBg="1"/>
      <p:bldP spid="78" grpId="0" animBg="1"/>
      <p:bldP spid="79" grpId="0" animBg="1"/>
      <p:bldP spid="66" grpId="0" animBg="1"/>
      <p:bldP spid="39" grpId="0" animBg="1"/>
      <p:bldP spid="43" grpId="0" animBg="1"/>
      <p:bldP spid="221" grpId="0" animBg="1"/>
      <p:bldP spid="223" grpId="0" animBg="1"/>
      <p:bldP spid="244" grpId="0"/>
      <p:bldP spid="248" grpId="0" animBg="1"/>
      <p:bldP spid="245" grpId="0"/>
      <p:bldP spid="152" grpId="0" animBg="1"/>
      <p:bldP spid="192" grpId="0" animBg="1"/>
      <p:bldP spid="174" grpId="0" animBg="1"/>
      <p:bldP spid="254" grpId="0"/>
      <p:bldP spid="255" grpId="0"/>
      <p:bldP spid="256" grpId="0"/>
      <p:bldP spid="257" grpId="0"/>
      <p:bldP spid="258" grpId="0"/>
      <p:bldP spid="271" grpId="0"/>
      <p:bldP spid="276" grpId="0" animBg="1"/>
      <p:bldP spid="280" grpId="0" animBg="1"/>
      <p:bldP spid="282" grpId="0" animBg="1"/>
      <p:bldP spid="283" grpId="0" animBg="1"/>
      <p:bldP spid="284" grpId="0" animBg="1"/>
      <p:bldP spid="285" grpId="0" animBg="1"/>
      <p:bldP spid="291" grpId="0"/>
      <p:bldP spid="292" grpId="0"/>
      <p:bldP spid="293" grpId="0" animBg="1"/>
      <p:bldP spid="294" grpId="0" animBg="1"/>
      <p:bldP spid="295" grpId="0" animBg="1"/>
      <p:bldP spid="296" grpId="0" animBg="1"/>
      <p:bldP spid="301" grpId="0"/>
      <p:bldP spid="1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20" y="1037943"/>
            <a:ext cx="2463526"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220590" y="4977670"/>
            <a:ext cx="4063379" cy="400110"/>
          </a:xfrm>
          <a:prstGeom prst="rect">
            <a:avLst/>
          </a:prstGeom>
        </p:spPr>
        <p:txBody>
          <a:bodyPr wrap="square">
            <a:spAutoFit/>
          </a:bodyPr>
          <a:lstStyle/>
          <a:p>
            <a:r>
              <a:rPr lang="en-GB" sz="1000" dirty="0" smtClean="0">
                <a:solidFill>
                  <a:schemeClr val="bg1"/>
                </a:solidFill>
              </a:rPr>
              <a:t>[A</a:t>
            </a:r>
            <a:r>
              <a:rPr lang="en-GB" sz="1000" dirty="0">
                <a:solidFill>
                  <a:schemeClr val="bg1"/>
                </a:solidFill>
              </a:rPr>
              <a:t>. Peters et al., A Cryogenic Current Comparator for the Absolute Measurement of </a:t>
            </a:r>
            <a:r>
              <a:rPr lang="en-GB" sz="1000" dirty="0" err="1">
                <a:solidFill>
                  <a:schemeClr val="bg1"/>
                </a:solidFill>
              </a:rPr>
              <a:t>nA</a:t>
            </a:r>
            <a:r>
              <a:rPr lang="en-GB" sz="1000" dirty="0">
                <a:solidFill>
                  <a:schemeClr val="bg1"/>
                </a:solidFill>
              </a:rPr>
              <a:t> Beams, AIP Conf. Proc. 451 pp. 163-180 (1998</a:t>
            </a:r>
            <a:r>
              <a:rPr lang="en-GB" sz="1000" dirty="0" smtClean="0">
                <a:solidFill>
                  <a:schemeClr val="bg1"/>
                </a:solidFill>
              </a:rPr>
              <a:t>)]</a:t>
            </a:r>
            <a:endParaRPr lang="en-GB" sz="1000" dirty="0">
              <a:solidFill>
                <a:schemeClr val="bg1"/>
              </a:solidFill>
            </a:endParaRPr>
          </a:p>
        </p:txBody>
      </p:sp>
      <p:sp>
        <p:nvSpPr>
          <p:cNvPr id="9" name="Rechteck 8"/>
          <p:cNvSpPr/>
          <p:nvPr/>
        </p:nvSpPr>
        <p:spPr>
          <a:xfrm>
            <a:off x="166653" y="4299401"/>
            <a:ext cx="3211135" cy="646331"/>
          </a:xfrm>
          <a:prstGeom prst="rect">
            <a:avLst/>
          </a:prstGeom>
        </p:spPr>
        <p:txBody>
          <a:bodyPr wrap="none">
            <a:spAutoFit/>
          </a:bodyPr>
          <a:lstStyle/>
          <a:p>
            <a:r>
              <a:rPr lang="en-GB" dirty="0" err="1">
                <a:solidFill>
                  <a:schemeClr val="bg1"/>
                </a:solidFill>
                <a:latin typeface="Arial" panose="020B0604020202020204" pitchFamily="34" charset="0"/>
                <a:cs typeface="Arial" panose="020B0604020202020204" pitchFamily="34" charset="0"/>
              </a:rPr>
              <a:t>Pb</a:t>
            </a:r>
            <a:r>
              <a:rPr lang="en-GB" dirty="0">
                <a:solidFill>
                  <a:schemeClr val="bg1"/>
                </a:solidFill>
                <a:latin typeface="Arial" panose="020B0604020202020204" pitchFamily="34" charset="0"/>
                <a:cs typeface="Arial" panose="020B0604020202020204" pitchFamily="34" charset="0"/>
              </a:rPr>
              <a:t>-shielded CCC assembled </a:t>
            </a: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in </a:t>
            </a:r>
            <a:r>
              <a:rPr lang="en-GB" dirty="0">
                <a:solidFill>
                  <a:schemeClr val="bg1"/>
                </a:solidFill>
                <a:latin typeface="Arial" panose="020B0604020202020204" pitchFamily="34" charset="0"/>
                <a:cs typeface="Arial" panose="020B0604020202020204" pitchFamily="34" charset="0"/>
              </a:rPr>
              <a:t>a beam line </a:t>
            </a:r>
          </a:p>
        </p:txBody>
      </p:sp>
      <p:sp>
        <p:nvSpPr>
          <p:cNvPr id="10" name="Rechteck 9"/>
          <p:cNvSpPr/>
          <p:nvPr/>
        </p:nvSpPr>
        <p:spPr>
          <a:xfrm>
            <a:off x="4429000" y="4299401"/>
            <a:ext cx="4247456" cy="646331"/>
          </a:xfrm>
          <a:prstGeom prst="rect">
            <a:avLst/>
          </a:prstGeom>
        </p:spPr>
        <p:txBody>
          <a:bodyPr wrap="square">
            <a:spAutoFit/>
          </a:bodyPr>
          <a:lstStyle/>
          <a:p>
            <a:r>
              <a:rPr lang="en-GB" dirty="0" err="1">
                <a:solidFill>
                  <a:schemeClr val="bg1"/>
                </a:solidFill>
                <a:latin typeface="Arial" panose="020B0604020202020204" pitchFamily="34" charset="0"/>
                <a:cs typeface="Arial" panose="020B0604020202020204" pitchFamily="34" charset="0"/>
              </a:rPr>
              <a:t>Nb</a:t>
            </a:r>
            <a:r>
              <a:rPr lang="en-GB" dirty="0">
                <a:solidFill>
                  <a:schemeClr val="bg1"/>
                </a:solidFill>
                <a:latin typeface="Arial" panose="020B0604020202020204" pitchFamily="34" charset="0"/>
                <a:cs typeface="Arial" panose="020B0604020202020204" pitchFamily="34" charset="0"/>
              </a:rPr>
              <a:t>-shielded CCC before assembling </a:t>
            </a:r>
            <a:endParaRPr lang="en-GB" dirty="0" smtClean="0">
              <a:solidFill>
                <a:schemeClr val="bg1"/>
              </a:solidFill>
              <a:latin typeface="Arial" panose="020B0604020202020204" pitchFamily="34" charset="0"/>
              <a:cs typeface="Arial" panose="020B0604020202020204" pitchFamily="34" charset="0"/>
            </a:endParaRPr>
          </a:p>
          <a:p>
            <a:pPr>
              <a:spcAft>
                <a:spcPts val="600"/>
              </a:spcAft>
            </a:pPr>
            <a:r>
              <a:rPr lang="en-GB" dirty="0" smtClean="0">
                <a:solidFill>
                  <a:schemeClr val="bg1"/>
                </a:solidFill>
                <a:latin typeface="Arial" panose="020B0604020202020204" pitchFamily="34" charset="0"/>
                <a:cs typeface="Arial" panose="020B0604020202020204" pitchFamily="34" charset="0"/>
              </a:rPr>
              <a:t>in a </a:t>
            </a:r>
            <a:r>
              <a:rPr lang="en-GB" dirty="0">
                <a:solidFill>
                  <a:schemeClr val="bg1"/>
                </a:solidFill>
                <a:latin typeface="Arial" panose="020B0604020202020204" pitchFamily="34" charset="0"/>
                <a:cs typeface="Arial" panose="020B0604020202020204" pitchFamily="34" charset="0"/>
              </a:rPr>
              <a:t>beam line</a:t>
            </a:r>
            <a:r>
              <a:rPr lang="en-GB" dirty="0" smtClean="0">
                <a:solidFill>
                  <a:schemeClr val="bg1"/>
                </a:solidFill>
                <a:latin typeface="Arial" panose="020B0604020202020204" pitchFamily="34" charset="0"/>
                <a:cs typeface="Arial" panose="020B0604020202020204" pitchFamily="34" charset="0"/>
              </a:rPr>
              <a:t>.</a:t>
            </a:r>
          </a:p>
        </p:txBody>
      </p:sp>
      <p:sp>
        <p:nvSpPr>
          <p:cNvPr id="11" name="Rechteck 10"/>
          <p:cNvSpPr/>
          <p:nvPr/>
        </p:nvSpPr>
        <p:spPr>
          <a:xfrm>
            <a:off x="2771800" y="955675"/>
            <a:ext cx="1183337" cy="461665"/>
          </a:xfrm>
          <a:prstGeom prst="rect">
            <a:avLst/>
          </a:prstGeom>
        </p:spPr>
        <p:txBody>
          <a:bodyPr wrap="none">
            <a:spAutoFit/>
          </a:bodyPr>
          <a:lstStyle/>
          <a:p>
            <a:r>
              <a:rPr lang="en-US" altLang="en-US" sz="2400" b="1" dirty="0">
                <a:solidFill>
                  <a:srgbClr val="FFFF00"/>
                </a:solidFill>
                <a:latin typeface="Arial" panose="020B0604020202020204" pitchFamily="34" charset="0"/>
                <a:cs typeface="Arial" panose="020B0604020202020204" pitchFamily="34" charset="0"/>
              </a:rPr>
              <a:t>@ GSI </a:t>
            </a:r>
            <a:endParaRPr lang="en-GB" sz="2400" dirty="0">
              <a:solidFill>
                <a:srgbClr val="FFFF00"/>
              </a:solidFill>
              <a:latin typeface="Arial" panose="020B0604020202020204" pitchFamily="34" charset="0"/>
              <a:cs typeface="Arial" panose="020B0604020202020204" pitchFamily="34" charset="0"/>
            </a:endParaRPr>
          </a:p>
        </p:txBody>
      </p:sp>
      <p:sp>
        <p:nvSpPr>
          <p:cNvPr id="12" name="Rechteck 11"/>
          <p:cNvSpPr/>
          <p:nvPr/>
        </p:nvSpPr>
        <p:spPr>
          <a:xfrm>
            <a:off x="6535407" y="937287"/>
            <a:ext cx="1443024" cy="461665"/>
          </a:xfrm>
          <a:prstGeom prst="rect">
            <a:avLst/>
          </a:prstGeom>
        </p:spPr>
        <p:txBody>
          <a:bodyPr wrap="none">
            <a:spAutoFit/>
          </a:bodyPr>
          <a:lstStyle/>
          <a:p>
            <a:r>
              <a:rPr lang="en-US" altLang="en-US" sz="2400" b="1" dirty="0">
                <a:solidFill>
                  <a:srgbClr val="FFFF00"/>
                </a:solidFill>
                <a:latin typeface="Arial" panose="020B0604020202020204" pitchFamily="34" charset="0"/>
                <a:cs typeface="Arial" panose="020B0604020202020204" pitchFamily="34" charset="0"/>
              </a:rPr>
              <a:t>@</a:t>
            </a:r>
            <a:r>
              <a:rPr lang="en-US" altLang="en-US" sz="2400" b="1" dirty="0" smtClean="0">
                <a:solidFill>
                  <a:srgbClr val="FFFF00"/>
                </a:solidFill>
                <a:latin typeface="Arial" panose="020B0604020202020204" pitchFamily="34" charset="0"/>
                <a:cs typeface="Arial" panose="020B0604020202020204" pitchFamily="34" charset="0"/>
              </a:rPr>
              <a:t> CERN</a:t>
            </a:r>
            <a:endParaRPr lang="en-GB" sz="2400" dirty="0">
              <a:solidFill>
                <a:srgbClr val="FFFF00"/>
              </a:solidFill>
              <a:latin typeface="Arial" panose="020B0604020202020204" pitchFamily="34" charset="0"/>
              <a:cs typeface="Arial" panose="020B0604020202020204" pitchFamily="34" charset="0"/>
            </a:endParaRPr>
          </a:p>
        </p:txBody>
      </p:sp>
      <p:pic>
        <p:nvPicPr>
          <p:cNvPr id="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504" y="1417341"/>
            <a:ext cx="334312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kern="0" dirty="0" smtClean="0">
                <a:solidFill>
                  <a:schemeClr val="bg1"/>
                </a:solidFill>
                <a:latin typeface="+mn-lt"/>
              </a:rPr>
              <a:t>Realisations</a:t>
            </a:r>
            <a:endParaRPr lang="en-GB" kern="0" dirty="0">
              <a:solidFill>
                <a:schemeClr val="bg1"/>
              </a:solidFill>
              <a:latin typeface="+mn-lt"/>
            </a:endParaRPr>
          </a:p>
        </p:txBody>
      </p:sp>
      <p:cxnSp>
        <p:nvCxnSpPr>
          <p:cNvPr id="18" name="Gerade Verbindung 17"/>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3"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4" name="Gerade Verbindung 23"/>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843365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417340"/>
            <a:ext cx="3880293" cy="300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
          <p:cNvPicPr>
            <a:picLocks noChangeAspect="1"/>
          </p:cNvPicPr>
          <p:nvPr/>
        </p:nvPicPr>
        <p:blipFill>
          <a:blip r:embed="rId3" cstate="print">
            <a:extLst>
              <a:ext uri="{28A0092B-C50C-407E-A947-70E740481C1C}">
                <a14:useLocalDpi xmlns:a14="http://schemas.microsoft.com/office/drawing/2010/main" val="0"/>
              </a:ext>
            </a:extLst>
          </a:blip>
          <a:srcRect t="7854" r="11105"/>
          <a:stretch>
            <a:fillRect/>
          </a:stretch>
        </p:blipFill>
        <p:spPr bwMode="auto">
          <a:xfrm>
            <a:off x="4679504" y="1427664"/>
            <a:ext cx="3803749" cy="306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4572000" y="904380"/>
            <a:ext cx="1443024" cy="461665"/>
          </a:xfrm>
          <a:prstGeom prst="rect">
            <a:avLst/>
          </a:prstGeom>
        </p:spPr>
        <p:txBody>
          <a:bodyPr wrap="none">
            <a:spAutoFit/>
          </a:bodyPr>
          <a:lstStyle/>
          <a:p>
            <a:r>
              <a:rPr lang="en-US" altLang="en-US" sz="2400" b="1" dirty="0" smtClean="0">
                <a:solidFill>
                  <a:srgbClr val="FFFF00"/>
                </a:solidFill>
                <a:latin typeface="Arial" panose="020B0604020202020204" pitchFamily="34" charset="0"/>
                <a:cs typeface="Arial" panose="020B0604020202020204" pitchFamily="34" charset="0"/>
              </a:rPr>
              <a:t>@ CERN</a:t>
            </a:r>
            <a:endParaRPr lang="en-GB" sz="2400" dirty="0">
              <a:solidFill>
                <a:srgbClr val="FFFF00"/>
              </a:solidFill>
              <a:latin typeface="Arial" panose="020B0604020202020204" pitchFamily="34" charset="0"/>
              <a:cs typeface="Arial" panose="020B0604020202020204" pitchFamily="34" charset="0"/>
            </a:endParaRPr>
          </a:p>
        </p:txBody>
      </p:sp>
      <p:sp>
        <p:nvSpPr>
          <p:cNvPr id="15" name="Textfeld 42"/>
          <p:cNvSpPr txBox="1">
            <a:spLocks noChangeArrowheads="1"/>
          </p:cNvSpPr>
          <p:nvPr/>
        </p:nvSpPr>
        <p:spPr bwMode="auto">
          <a:xfrm>
            <a:off x="179513" y="4459613"/>
            <a:ext cx="36635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en-US" sz="1600" dirty="0">
                <a:solidFill>
                  <a:schemeClr val="bg1"/>
                </a:solidFill>
                <a:latin typeface="Arial" panose="020B0604020202020204" pitchFamily="34" charset="0"/>
                <a:cs typeface="Arial" panose="020B0604020202020204" pitchFamily="34" charset="0"/>
              </a:rPr>
              <a:t>Linear correlation between SEM and </a:t>
            </a:r>
            <a:endParaRPr lang="en-GB" altLang="en-US" sz="1600" dirty="0" smtClean="0">
              <a:solidFill>
                <a:schemeClr val="bg1"/>
              </a:solidFill>
              <a:latin typeface="Arial" panose="020B0604020202020204" pitchFamily="34" charset="0"/>
              <a:cs typeface="Arial" panose="020B0604020202020204" pitchFamily="34" charset="0"/>
            </a:endParaRPr>
          </a:p>
          <a:p>
            <a:pPr algn="just"/>
            <a:r>
              <a:rPr lang="en-GB" altLang="en-US" sz="1600" dirty="0" smtClean="0">
                <a:solidFill>
                  <a:schemeClr val="bg1"/>
                </a:solidFill>
                <a:latin typeface="Arial" panose="020B0604020202020204" pitchFamily="34" charset="0"/>
                <a:cs typeface="Arial" panose="020B0604020202020204" pitchFamily="34" charset="0"/>
              </a:rPr>
              <a:t>CCC </a:t>
            </a:r>
            <a:r>
              <a:rPr lang="en-GB" altLang="en-US" sz="1600" dirty="0">
                <a:solidFill>
                  <a:schemeClr val="bg1"/>
                </a:solidFill>
                <a:latin typeface="Arial" panose="020B0604020202020204" pitchFamily="34" charset="0"/>
                <a:cs typeface="Arial" panose="020B0604020202020204" pitchFamily="34" charset="0"/>
              </a:rPr>
              <a:t>signal with a slope of ~ 0.8. </a:t>
            </a:r>
            <a:endParaRPr lang="en-US" altLang="en-US" sz="1600" dirty="0">
              <a:solidFill>
                <a:schemeClr val="bg1"/>
              </a:solidFill>
              <a:latin typeface="Arial" panose="020B0604020202020204" pitchFamily="34" charset="0"/>
              <a:cs typeface="Arial" panose="020B0604020202020204" pitchFamily="34" charset="0"/>
            </a:endParaRPr>
          </a:p>
        </p:txBody>
      </p:sp>
      <p:sp>
        <p:nvSpPr>
          <p:cNvPr id="16" name="Textfeld 48"/>
          <p:cNvSpPr txBox="1">
            <a:spLocks noChangeArrowheads="1"/>
          </p:cNvSpPr>
          <p:nvPr/>
        </p:nvSpPr>
        <p:spPr bwMode="auto">
          <a:xfrm>
            <a:off x="4572000" y="4459613"/>
            <a:ext cx="42839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600" dirty="0" smtClean="0">
                <a:solidFill>
                  <a:schemeClr val="bg1"/>
                </a:solidFill>
                <a:latin typeface="Arial" panose="020B0604020202020204" pitchFamily="34" charset="0"/>
                <a:cs typeface="Arial" panose="020B0604020202020204" pitchFamily="34" charset="0"/>
              </a:rPr>
              <a:t>Current </a:t>
            </a:r>
            <a:r>
              <a:rPr lang="en-GB" altLang="en-US" sz="1600" dirty="0">
                <a:solidFill>
                  <a:schemeClr val="bg1"/>
                </a:solidFill>
                <a:latin typeface="Arial" panose="020B0604020202020204" pitchFamily="34" charset="0"/>
                <a:cs typeface="Arial" panose="020B0604020202020204" pitchFamily="34" charset="0"/>
              </a:rPr>
              <a:t>sensitivity of the </a:t>
            </a:r>
            <a:r>
              <a:rPr lang="en-GB" altLang="en-US" sz="1600" dirty="0" smtClean="0">
                <a:solidFill>
                  <a:schemeClr val="bg1"/>
                </a:solidFill>
                <a:latin typeface="Arial" panose="020B0604020202020204" pitchFamily="34" charset="0"/>
                <a:cs typeface="Arial" panose="020B0604020202020204" pitchFamily="34" charset="0"/>
              </a:rPr>
              <a:t>CCC tested via </a:t>
            </a:r>
          </a:p>
          <a:p>
            <a:r>
              <a:rPr lang="en-GB" altLang="en-US" sz="1600" dirty="0" smtClean="0">
                <a:solidFill>
                  <a:schemeClr val="bg1"/>
                </a:solidFill>
                <a:latin typeface="Arial" panose="020B0604020202020204" pitchFamily="34" charset="0"/>
                <a:cs typeface="Arial" panose="020B0604020202020204" pitchFamily="34" charset="0"/>
              </a:rPr>
              <a:t>beam </a:t>
            </a:r>
            <a:r>
              <a:rPr lang="en-GB" altLang="en-US" sz="1600" dirty="0">
                <a:solidFill>
                  <a:schemeClr val="bg1"/>
                </a:solidFill>
                <a:latin typeface="Arial" panose="020B0604020202020204" pitchFamily="34" charset="0"/>
                <a:cs typeface="Arial" panose="020B0604020202020204" pitchFamily="34" charset="0"/>
              </a:rPr>
              <a:t>simulating wire or to calibration coil</a:t>
            </a:r>
            <a:r>
              <a:rPr lang="en-GB" altLang="en-US" sz="1600" dirty="0">
                <a:latin typeface="Arial" panose="020B0604020202020204" pitchFamily="34" charset="0"/>
                <a:cs typeface="Arial" panose="020B0604020202020204" pitchFamily="34" charset="0"/>
              </a:rPr>
              <a:t>.</a:t>
            </a:r>
            <a:endParaRPr lang="en-US" altLang="en-US" sz="1600" dirty="0">
              <a:latin typeface="Arial" panose="020B0604020202020204" pitchFamily="34" charset="0"/>
              <a:cs typeface="Arial" panose="020B0604020202020204" pitchFamily="34" charset="0"/>
            </a:endParaRPr>
          </a:p>
        </p:txBody>
      </p:sp>
      <p:sp>
        <p:nvSpPr>
          <p:cNvPr id="11" name="Rechteck 10"/>
          <p:cNvSpPr/>
          <p:nvPr/>
        </p:nvSpPr>
        <p:spPr>
          <a:xfrm>
            <a:off x="148304" y="904380"/>
            <a:ext cx="1183337" cy="461665"/>
          </a:xfrm>
          <a:prstGeom prst="rect">
            <a:avLst/>
          </a:prstGeom>
        </p:spPr>
        <p:txBody>
          <a:bodyPr wrap="none">
            <a:spAutoFit/>
          </a:bodyPr>
          <a:lstStyle/>
          <a:p>
            <a:r>
              <a:rPr lang="en-US" altLang="en-US" sz="2400" b="1" dirty="0">
                <a:solidFill>
                  <a:srgbClr val="FFFF00"/>
                </a:solidFill>
                <a:latin typeface="Arial" panose="020B0604020202020204" pitchFamily="34" charset="0"/>
                <a:cs typeface="Arial" panose="020B0604020202020204" pitchFamily="34" charset="0"/>
              </a:rPr>
              <a:t>@ GSI </a:t>
            </a:r>
            <a:endParaRPr lang="en-GB" sz="2400" dirty="0">
              <a:solidFill>
                <a:srgbClr val="FFFF00"/>
              </a:solidFill>
              <a:latin typeface="Arial" panose="020B0604020202020204" pitchFamily="34" charset="0"/>
              <a:cs typeface="Arial" panose="020B0604020202020204" pitchFamily="34" charset="0"/>
            </a:endParaRPr>
          </a:p>
        </p:txBody>
      </p:sp>
      <p:sp>
        <p:nvSpPr>
          <p:cNvPr id="21"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kern="0" dirty="0">
                <a:solidFill>
                  <a:schemeClr val="bg1"/>
                </a:solidFill>
                <a:latin typeface="+mn-lt"/>
              </a:rPr>
              <a:t>I</a:t>
            </a:r>
            <a:r>
              <a:rPr lang="en-GB" kern="0" dirty="0" smtClean="0">
                <a:solidFill>
                  <a:schemeClr val="bg1"/>
                </a:solidFill>
                <a:latin typeface="+mn-lt"/>
              </a:rPr>
              <a:t>t works!</a:t>
            </a:r>
            <a:endParaRPr lang="en-GB" kern="0" dirty="0">
              <a:solidFill>
                <a:schemeClr val="bg1"/>
              </a:solidFill>
              <a:latin typeface="+mn-lt"/>
            </a:endParaRPr>
          </a:p>
        </p:txBody>
      </p:sp>
      <p:cxnSp>
        <p:nvCxnSpPr>
          <p:cNvPr id="22" name="Gerade Verbindung 21"/>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5"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6" name="Gerade Verbindung 25"/>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5382015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0" y="1060098"/>
            <a:ext cx="533400" cy="204611"/>
          </a:xfrm>
          <a:prstGeom prst="rect">
            <a:avLst/>
          </a:prstGeom>
        </p:spPr>
        <p:txBody>
          <a:bodyPr>
            <a:normAutofit fontScale="47500" lnSpcReduction="20000"/>
          </a:bodyPr>
          <a:lstStyle/>
          <a:p>
            <a:fld id="{AB385188-198F-4BCB-8D6D-6146E3FBBFBF}" type="slidenum">
              <a:rPr lang="en-US" smtClean="0"/>
              <a:pPr/>
              <a:t>15</a:t>
            </a:fld>
            <a:endParaRPr lang="en-US" dirty="0"/>
          </a:p>
        </p:txBody>
      </p:sp>
      <p:sp>
        <p:nvSpPr>
          <p:cNvPr id="6" name="Rechteck 5"/>
          <p:cNvSpPr/>
          <p:nvPr/>
        </p:nvSpPr>
        <p:spPr>
          <a:xfrm>
            <a:off x="179513" y="5177759"/>
            <a:ext cx="4427983" cy="430887"/>
          </a:xfrm>
          <a:prstGeom prst="rect">
            <a:avLst/>
          </a:prstGeom>
        </p:spPr>
        <p:txBody>
          <a:bodyPr wrap="square">
            <a:spAutoFit/>
          </a:bodyPr>
          <a:lstStyle/>
          <a:p>
            <a:r>
              <a:rPr lang="en-GB" sz="1100" dirty="0">
                <a:solidFill>
                  <a:schemeClr val="bg1"/>
                </a:solidFill>
              </a:rPr>
              <a:t>[R. Geithner et al., Cryogenic current comparator for storage rings and accelerators, MOPB013, Proc. of IBIC2015, Proc. of </a:t>
            </a:r>
            <a:r>
              <a:rPr lang="en-GB" sz="1100" dirty="0" smtClean="0">
                <a:solidFill>
                  <a:schemeClr val="bg1"/>
                </a:solidFill>
              </a:rPr>
              <a:t>IBIC2015</a:t>
            </a:r>
            <a:r>
              <a:rPr lang="en-GB" sz="1100" dirty="0">
                <a:solidFill>
                  <a:schemeClr val="bg1"/>
                </a:solidFill>
              </a:rPr>
              <a:t>]</a:t>
            </a:r>
          </a:p>
        </p:txBody>
      </p:sp>
      <p:pic>
        <p:nvPicPr>
          <p:cNvPr id="13" name="Grafik 16"/>
          <p:cNvPicPr>
            <a:picLocks noChangeAspect="1"/>
          </p:cNvPicPr>
          <p:nvPr/>
        </p:nvPicPr>
        <p:blipFill>
          <a:blip r:embed="rId2" cstate="print">
            <a:extLst>
              <a:ext uri="{28A0092B-C50C-407E-A947-70E740481C1C}">
                <a14:useLocalDpi xmlns:a14="http://schemas.microsoft.com/office/drawing/2010/main" val="0"/>
              </a:ext>
            </a:extLst>
          </a:blip>
          <a:srcRect l="4201" r="3159"/>
          <a:stretch>
            <a:fillRect/>
          </a:stretch>
        </p:blipFill>
        <p:spPr bwMode="auto">
          <a:xfrm>
            <a:off x="251520" y="1417341"/>
            <a:ext cx="3758872" cy="272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5326" y="1417341"/>
            <a:ext cx="3313059" cy="263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43"/>
          <p:cNvSpPr txBox="1">
            <a:spLocks noChangeArrowheads="1"/>
          </p:cNvSpPr>
          <p:nvPr/>
        </p:nvSpPr>
        <p:spPr bwMode="auto">
          <a:xfrm>
            <a:off x="179512" y="4137643"/>
            <a:ext cx="39249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en-US" sz="1600" dirty="0" smtClean="0">
                <a:solidFill>
                  <a:schemeClr val="bg1"/>
                </a:solidFill>
                <a:latin typeface="Arial" panose="020B0604020202020204" pitchFamily="34" charset="0"/>
                <a:cs typeface="Arial" panose="020B0604020202020204" pitchFamily="34" charset="0"/>
              </a:rPr>
              <a:t>SEM/CCC </a:t>
            </a:r>
            <a:r>
              <a:rPr lang="en-GB" altLang="en-US" sz="1600" dirty="0">
                <a:solidFill>
                  <a:schemeClr val="bg1"/>
                </a:solidFill>
                <a:latin typeface="Arial" panose="020B0604020202020204" pitchFamily="34" charset="0"/>
                <a:cs typeface="Arial" panose="020B0604020202020204" pitchFamily="34" charset="0"/>
              </a:rPr>
              <a:t>measurement of a </a:t>
            </a:r>
            <a:r>
              <a:rPr lang="en-GB" altLang="en-US" sz="1600" dirty="0" smtClean="0">
                <a:solidFill>
                  <a:schemeClr val="bg1"/>
                </a:solidFill>
                <a:latin typeface="Arial" panose="020B0604020202020204" pitchFamily="34" charset="0"/>
                <a:cs typeface="Arial" panose="020B0604020202020204" pitchFamily="34" charset="0"/>
              </a:rPr>
              <a:t>600 MeV/u </a:t>
            </a:r>
            <a:r>
              <a:rPr lang="en-GB" altLang="en-US" sz="1600" dirty="0">
                <a:solidFill>
                  <a:schemeClr val="bg1"/>
                </a:solidFill>
                <a:latin typeface="Arial" panose="020B0604020202020204" pitchFamily="34" charset="0"/>
                <a:cs typeface="Arial" panose="020B0604020202020204" pitchFamily="34" charset="0"/>
              </a:rPr>
              <a:t>beam of slowly extracted Ni</a:t>
            </a:r>
            <a:r>
              <a:rPr lang="en-GB" altLang="en-US" sz="1600" baseline="30000" dirty="0">
                <a:solidFill>
                  <a:schemeClr val="bg1"/>
                </a:solidFill>
                <a:latin typeface="Arial" panose="020B0604020202020204" pitchFamily="34" charset="0"/>
                <a:cs typeface="Arial" panose="020B0604020202020204" pitchFamily="34" charset="0"/>
              </a:rPr>
              <a:t>26+</a:t>
            </a:r>
            <a:r>
              <a:rPr lang="en-GB" altLang="en-US" sz="1600" dirty="0">
                <a:solidFill>
                  <a:schemeClr val="bg1"/>
                </a:solidFill>
                <a:latin typeface="Arial" panose="020B0604020202020204" pitchFamily="34" charset="0"/>
                <a:cs typeface="Arial" panose="020B0604020202020204" pitchFamily="34" charset="0"/>
              </a:rPr>
              <a:t> </a:t>
            </a:r>
            <a:r>
              <a:rPr lang="en-GB" altLang="en-US" sz="1600" dirty="0" smtClean="0">
                <a:solidFill>
                  <a:schemeClr val="bg1"/>
                </a:solidFill>
                <a:latin typeface="Arial" panose="020B0604020202020204" pitchFamily="34" charset="0"/>
                <a:cs typeface="Arial" panose="020B0604020202020204" pitchFamily="34" charset="0"/>
              </a:rPr>
              <a:t>ions.</a:t>
            </a:r>
            <a:endParaRPr lang="en-US" altLang="en-US" sz="1600" dirty="0">
              <a:solidFill>
                <a:schemeClr val="bg1"/>
              </a:solidFill>
              <a:latin typeface="Arial" panose="020B0604020202020204" pitchFamily="34" charset="0"/>
              <a:cs typeface="Arial" panose="020B0604020202020204" pitchFamily="34" charset="0"/>
            </a:endParaRPr>
          </a:p>
        </p:txBody>
      </p:sp>
      <p:sp>
        <p:nvSpPr>
          <p:cNvPr id="16" name="Textfeld 49"/>
          <p:cNvSpPr txBox="1">
            <a:spLocks noChangeArrowheads="1"/>
          </p:cNvSpPr>
          <p:nvPr/>
        </p:nvSpPr>
        <p:spPr bwMode="auto">
          <a:xfrm>
            <a:off x="4644008" y="4057634"/>
            <a:ext cx="432048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en-US" altLang="en-US" sz="1600" dirty="0" smtClean="0">
                <a:solidFill>
                  <a:schemeClr val="bg1"/>
                </a:solidFill>
                <a:latin typeface="Arial" panose="020B0604020202020204" pitchFamily="34" charset="0"/>
                <a:cs typeface="Arial" panose="020B0604020202020204" pitchFamily="34" charset="0"/>
              </a:rPr>
              <a:t>L</a:t>
            </a:r>
            <a:r>
              <a:rPr lang="en-GB" altLang="en-US" sz="1600" dirty="0" err="1" smtClean="0">
                <a:solidFill>
                  <a:schemeClr val="bg1"/>
                </a:solidFill>
                <a:latin typeface="Arial" panose="020B0604020202020204" pitchFamily="34" charset="0"/>
                <a:cs typeface="Arial" panose="020B0604020202020204" pitchFamily="34" charset="0"/>
              </a:rPr>
              <a:t>ongitudinal-Schottky</a:t>
            </a:r>
            <a:r>
              <a:rPr lang="en-GB" altLang="en-US" sz="1600" dirty="0" smtClean="0">
                <a:solidFill>
                  <a:schemeClr val="bg1"/>
                </a:solidFill>
                <a:latin typeface="Arial" panose="020B0604020202020204" pitchFamily="34" charset="0"/>
                <a:cs typeface="Arial" panose="020B0604020202020204" pitchFamily="34" charset="0"/>
              </a:rPr>
              <a:t> </a:t>
            </a:r>
            <a:r>
              <a:rPr lang="en-GB" altLang="en-US" sz="1600" dirty="0">
                <a:solidFill>
                  <a:schemeClr val="bg1"/>
                </a:solidFill>
                <a:latin typeface="Arial" panose="020B0604020202020204" pitchFamily="34" charset="0"/>
                <a:cs typeface="Arial" panose="020B0604020202020204" pitchFamily="34" charset="0"/>
              </a:rPr>
              <a:t>and </a:t>
            </a:r>
            <a:r>
              <a:rPr lang="en-GB" altLang="en-US" sz="1600" dirty="0" smtClean="0">
                <a:solidFill>
                  <a:schemeClr val="bg1"/>
                </a:solidFill>
                <a:latin typeface="Arial" panose="020B0604020202020204" pitchFamily="34" charset="0"/>
                <a:cs typeface="Arial" panose="020B0604020202020204" pitchFamily="34" charset="0"/>
              </a:rPr>
              <a:t>CCC</a:t>
            </a:r>
            <a:r>
              <a:rPr lang="en-US" altLang="en-US" sz="1600" dirty="0" smtClean="0">
                <a:solidFill>
                  <a:schemeClr val="bg1"/>
                </a:solidFill>
                <a:latin typeface="Arial" panose="020B0604020202020204" pitchFamily="34" charset="0"/>
                <a:cs typeface="Arial" panose="020B0604020202020204" pitchFamily="34" charset="0"/>
              </a:rPr>
              <a:t> measurement </a:t>
            </a:r>
            <a:r>
              <a:rPr lang="en-US" altLang="en-US" sz="1600" dirty="0">
                <a:solidFill>
                  <a:schemeClr val="bg1"/>
                </a:solidFill>
                <a:latin typeface="Arial" panose="020B0604020202020204" pitchFamily="34" charset="0"/>
                <a:cs typeface="Arial" panose="020B0604020202020204" pitchFamily="34" charset="0"/>
              </a:rPr>
              <a:t>during one AD cycle </a:t>
            </a:r>
            <a:r>
              <a:rPr lang="en-US" altLang="en-US" sz="1600" dirty="0" smtClean="0">
                <a:solidFill>
                  <a:schemeClr val="bg1"/>
                </a:solidFill>
                <a:latin typeface="Arial" panose="020B0604020202020204" pitchFamily="34" charset="0"/>
                <a:cs typeface="Arial" panose="020B0604020202020204" pitchFamily="34" charset="0"/>
              </a:rPr>
              <a:t>(10</a:t>
            </a:r>
            <a:r>
              <a:rPr lang="en-US" altLang="en-US" sz="1600" dirty="0">
                <a:solidFill>
                  <a:schemeClr val="bg1"/>
                </a:solidFill>
                <a:latin typeface="Arial" panose="020B0604020202020204" pitchFamily="34" charset="0"/>
                <a:cs typeface="Arial" panose="020B0604020202020204" pitchFamily="34" charset="0"/>
              </a:rPr>
              <a:t>% </a:t>
            </a:r>
            <a:r>
              <a:rPr lang="en-US" altLang="en-US" sz="1600" dirty="0" smtClean="0">
                <a:solidFill>
                  <a:schemeClr val="bg1"/>
                </a:solidFill>
                <a:latin typeface="Arial" panose="020B0604020202020204" pitchFamily="34" charset="0"/>
                <a:cs typeface="Arial" panose="020B0604020202020204" pitchFamily="34" charset="0"/>
              </a:rPr>
              <a:t>nominal intensity).</a:t>
            </a:r>
            <a:r>
              <a:rPr lang="en-GB" dirty="0">
                <a:solidFill>
                  <a:srgbClr val="FFFF00"/>
                </a:solidFill>
                <a:latin typeface="Arial" panose="020B0604020202020204" pitchFamily="34" charset="0"/>
                <a:cs typeface="Arial" panose="020B0604020202020204" pitchFamily="34" charset="0"/>
              </a:rPr>
              <a:t> IBIC2016: 3-nA beam without problems</a:t>
            </a:r>
          </a:p>
          <a:p>
            <a:endParaRPr lang="en-US" altLang="en-US" sz="1600" dirty="0">
              <a:solidFill>
                <a:schemeClr val="bg1"/>
              </a:solidFill>
              <a:latin typeface="Arial" panose="020B0604020202020204" pitchFamily="34" charset="0"/>
              <a:cs typeface="Arial" panose="020B0604020202020204" pitchFamily="34" charset="0"/>
            </a:endParaRPr>
          </a:p>
        </p:txBody>
      </p:sp>
      <p:sp>
        <p:nvSpPr>
          <p:cNvPr id="3" name="Rechteck 2"/>
          <p:cNvSpPr/>
          <p:nvPr/>
        </p:nvSpPr>
        <p:spPr>
          <a:xfrm>
            <a:off x="4572000" y="5177759"/>
            <a:ext cx="4572000" cy="430887"/>
          </a:xfrm>
          <a:prstGeom prst="rect">
            <a:avLst/>
          </a:prstGeom>
        </p:spPr>
        <p:txBody>
          <a:bodyPr wrap="square">
            <a:spAutoFit/>
          </a:bodyPr>
          <a:lstStyle/>
          <a:p>
            <a:r>
              <a:rPr lang="en-GB" sz="1100" dirty="0" smtClean="0">
                <a:solidFill>
                  <a:schemeClr val="bg1"/>
                </a:solidFill>
              </a:rPr>
              <a:t>[M</a:t>
            </a:r>
            <a:r>
              <a:rPr lang="en-GB" sz="1100" dirty="0">
                <a:solidFill>
                  <a:schemeClr val="bg1"/>
                </a:solidFill>
              </a:rPr>
              <a:t>. </a:t>
            </a:r>
            <a:r>
              <a:rPr lang="en-GB" sz="1100" dirty="0" err="1">
                <a:solidFill>
                  <a:schemeClr val="bg1"/>
                </a:solidFill>
              </a:rPr>
              <a:t>Fernandes</a:t>
            </a:r>
            <a:r>
              <a:rPr lang="en-GB" sz="1100" dirty="0">
                <a:solidFill>
                  <a:schemeClr val="bg1"/>
                </a:solidFill>
              </a:rPr>
              <a:t> et al., A Cryogenic Current Comparator for the Low </a:t>
            </a:r>
            <a:endParaRPr lang="en-GB" sz="1100" dirty="0" smtClean="0">
              <a:solidFill>
                <a:schemeClr val="bg1"/>
              </a:solidFill>
            </a:endParaRPr>
          </a:p>
          <a:p>
            <a:r>
              <a:rPr lang="en-GB" sz="1100" dirty="0" smtClean="0">
                <a:solidFill>
                  <a:schemeClr val="bg1"/>
                </a:solidFill>
              </a:rPr>
              <a:t>Energy </a:t>
            </a:r>
            <a:r>
              <a:rPr lang="en-GB" sz="1100" dirty="0">
                <a:solidFill>
                  <a:schemeClr val="bg1"/>
                </a:solidFill>
              </a:rPr>
              <a:t>Antiproton Facilities at CERN, MOPB043,  Proc. of </a:t>
            </a:r>
            <a:r>
              <a:rPr lang="en-GB" sz="1100" dirty="0" smtClean="0">
                <a:solidFill>
                  <a:schemeClr val="bg1"/>
                </a:solidFill>
              </a:rPr>
              <a:t>IBIC2015]</a:t>
            </a:r>
            <a:endParaRPr lang="en-GB" sz="1100" dirty="0">
              <a:solidFill>
                <a:schemeClr val="bg1"/>
              </a:solidFill>
            </a:endParaRPr>
          </a:p>
        </p:txBody>
      </p:sp>
      <p:sp>
        <p:nvSpPr>
          <p:cNvPr id="4" name="Rechteck 3"/>
          <p:cNvSpPr/>
          <p:nvPr/>
        </p:nvSpPr>
        <p:spPr>
          <a:xfrm>
            <a:off x="1885682" y="904380"/>
            <a:ext cx="2326278" cy="461665"/>
          </a:xfrm>
          <a:prstGeom prst="rect">
            <a:avLst/>
          </a:prstGeom>
        </p:spPr>
        <p:txBody>
          <a:bodyPr wrap="none">
            <a:spAutoFit/>
          </a:bodyPr>
          <a:lstStyle/>
          <a:p>
            <a:r>
              <a:rPr lang="en-GB" sz="2400" dirty="0">
                <a:solidFill>
                  <a:schemeClr val="bg1"/>
                </a:solidFill>
              </a:rPr>
              <a:t>spill </a:t>
            </a:r>
            <a:r>
              <a:rPr lang="en-GB" sz="2400" dirty="0" smtClean="0">
                <a:solidFill>
                  <a:schemeClr val="bg1"/>
                </a:solidFill>
              </a:rPr>
              <a:t>monitoring </a:t>
            </a:r>
            <a:endParaRPr lang="en-GB" sz="2400" dirty="0">
              <a:solidFill>
                <a:schemeClr val="bg1"/>
              </a:solidFill>
            </a:endParaRPr>
          </a:p>
        </p:txBody>
      </p:sp>
      <p:sp>
        <p:nvSpPr>
          <p:cNvPr id="19" name="Rechteck 18"/>
          <p:cNvSpPr/>
          <p:nvPr/>
        </p:nvSpPr>
        <p:spPr>
          <a:xfrm>
            <a:off x="148304" y="904380"/>
            <a:ext cx="1183337" cy="461665"/>
          </a:xfrm>
          <a:prstGeom prst="rect">
            <a:avLst/>
          </a:prstGeom>
        </p:spPr>
        <p:txBody>
          <a:bodyPr wrap="none">
            <a:spAutoFit/>
          </a:bodyPr>
          <a:lstStyle/>
          <a:p>
            <a:r>
              <a:rPr lang="en-US" altLang="en-US" sz="2400" b="1" dirty="0">
                <a:solidFill>
                  <a:srgbClr val="FFFF00"/>
                </a:solidFill>
                <a:latin typeface="Arial" panose="020B0604020202020204" pitchFamily="34" charset="0"/>
                <a:cs typeface="Arial" panose="020B0604020202020204" pitchFamily="34" charset="0"/>
              </a:rPr>
              <a:t>@ GSI </a:t>
            </a:r>
            <a:endParaRPr lang="en-GB" sz="2400" dirty="0">
              <a:solidFill>
                <a:srgbClr val="FFFF00"/>
              </a:solidFill>
              <a:latin typeface="Arial" panose="020B0604020202020204" pitchFamily="34" charset="0"/>
              <a:cs typeface="Arial" panose="020B0604020202020204" pitchFamily="34" charset="0"/>
            </a:endParaRPr>
          </a:p>
        </p:txBody>
      </p:sp>
      <p:sp>
        <p:nvSpPr>
          <p:cNvPr id="20"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kern="0" dirty="0">
                <a:solidFill>
                  <a:schemeClr val="bg1"/>
                </a:solidFill>
                <a:latin typeface="+mn-lt"/>
              </a:rPr>
              <a:t>I</a:t>
            </a:r>
            <a:r>
              <a:rPr lang="en-GB" kern="0" dirty="0" smtClean="0">
                <a:solidFill>
                  <a:schemeClr val="bg1"/>
                </a:solidFill>
                <a:latin typeface="+mn-lt"/>
              </a:rPr>
              <a:t>t works!</a:t>
            </a:r>
            <a:endParaRPr lang="en-GB" kern="0" dirty="0">
              <a:solidFill>
                <a:schemeClr val="bg1"/>
              </a:solidFill>
              <a:latin typeface="+mn-lt"/>
            </a:endParaRPr>
          </a:p>
        </p:txBody>
      </p:sp>
      <p:cxnSp>
        <p:nvCxnSpPr>
          <p:cNvPr id="21" name="Gerade Verbindung 20"/>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2" name="Rechteck 21"/>
          <p:cNvSpPr/>
          <p:nvPr/>
        </p:nvSpPr>
        <p:spPr>
          <a:xfrm>
            <a:off x="4572000" y="904380"/>
            <a:ext cx="1443024" cy="461665"/>
          </a:xfrm>
          <a:prstGeom prst="rect">
            <a:avLst/>
          </a:prstGeom>
        </p:spPr>
        <p:txBody>
          <a:bodyPr wrap="none">
            <a:spAutoFit/>
          </a:bodyPr>
          <a:lstStyle/>
          <a:p>
            <a:r>
              <a:rPr lang="en-US" altLang="en-US" sz="2400" b="1" dirty="0" smtClean="0">
                <a:solidFill>
                  <a:srgbClr val="FFFF00"/>
                </a:solidFill>
                <a:latin typeface="Arial" panose="020B0604020202020204" pitchFamily="34" charset="0"/>
                <a:cs typeface="Arial" panose="020B0604020202020204" pitchFamily="34" charset="0"/>
              </a:rPr>
              <a:t>@ CERN</a:t>
            </a:r>
            <a:endParaRPr lang="en-GB"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1494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110952" y="2377446"/>
            <a:ext cx="2916000" cy="2916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11" name="Rechteck 10"/>
          <p:cNvSpPr/>
          <p:nvPr/>
        </p:nvSpPr>
        <p:spPr bwMode="auto">
          <a:xfrm>
            <a:off x="4572000" y="3367821"/>
            <a:ext cx="2347896" cy="1944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10" name="Rechteck 9"/>
          <p:cNvSpPr/>
          <p:nvPr/>
        </p:nvSpPr>
        <p:spPr bwMode="auto">
          <a:xfrm>
            <a:off x="3419872" y="2065412"/>
            <a:ext cx="1224136" cy="3240000"/>
          </a:xfrm>
          <a:prstGeom prst="rect">
            <a:avLst/>
          </a:prstGeom>
          <a:solidFill>
            <a:schemeClr val="bg1"/>
          </a:solidFill>
          <a:ln w="12700" cap="flat" cmpd="sng" algn="ctr">
            <a:no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18" name="Rechteck 17"/>
          <p:cNvSpPr/>
          <p:nvPr/>
        </p:nvSpPr>
        <p:spPr>
          <a:xfrm>
            <a:off x="251521" y="937287"/>
            <a:ext cx="8717515" cy="723275"/>
          </a:xfrm>
          <a:prstGeom prst="rect">
            <a:avLst/>
          </a:prstGeom>
        </p:spPr>
        <p:txBody>
          <a:bodyPr wrap="none">
            <a:spAutoFit/>
          </a:bodyPr>
          <a:lstStyle/>
          <a:p>
            <a:pPr>
              <a:spcAft>
                <a:spcPts val="600"/>
              </a:spcAft>
            </a:pPr>
            <a:r>
              <a:rPr lang="en-US" b="1" dirty="0" smtClean="0">
                <a:solidFill>
                  <a:schemeClr val="bg1"/>
                </a:solidFill>
                <a:latin typeface="Arial"/>
                <a:cs typeface="Arial"/>
              </a:rPr>
              <a:t>●</a:t>
            </a:r>
            <a:r>
              <a:rPr lang="en-US" b="1" dirty="0" smtClean="0">
                <a:solidFill>
                  <a:srgbClr val="002060"/>
                </a:solidFill>
                <a:latin typeface="Arial"/>
                <a:cs typeface="Arial"/>
              </a:rPr>
              <a:t>  </a:t>
            </a:r>
            <a:r>
              <a:rPr lang="en-US" b="1" dirty="0" smtClean="0">
                <a:solidFill>
                  <a:schemeClr val="bg1"/>
                </a:solidFill>
                <a:latin typeface="Arial"/>
                <a:cs typeface="Arial"/>
              </a:rPr>
              <a:t>@ </a:t>
            </a:r>
            <a:r>
              <a:rPr lang="en-US" dirty="0" smtClean="0">
                <a:solidFill>
                  <a:schemeClr val="bg1"/>
                </a:solidFill>
                <a:latin typeface="Arial"/>
                <a:cs typeface="Arial"/>
              </a:rPr>
              <a:t>FAIR larger </a:t>
            </a:r>
            <a:r>
              <a:rPr lang="en-US" b="1" dirty="0">
                <a:solidFill>
                  <a:schemeClr val="bg1"/>
                </a:solidFill>
                <a:latin typeface="Arial"/>
                <a:cs typeface="Arial"/>
              </a:rPr>
              <a:t>beamline diameter </a:t>
            </a:r>
            <a:r>
              <a:rPr lang="en-US" dirty="0">
                <a:solidFill>
                  <a:schemeClr val="bg1"/>
                </a:solidFill>
                <a:latin typeface="Arial"/>
                <a:cs typeface="Arial"/>
              </a:rPr>
              <a:t>=&gt; </a:t>
            </a:r>
            <a:r>
              <a:rPr lang="en-US" dirty="0" smtClean="0">
                <a:solidFill>
                  <a:schemeClr val="bg1"/>
                </a:solidFill>
                <a:latin typeface="Arial"/>
                <a:cs typeface="Arial"/>
              </a:rPr>
              <a:t>CCC </a:t>
            </a:r>
            <a:r>
              <a:rPr lang="en-US" dirty="0">
                <a:solidFill>
                  <a:schemeClr val="bg1"/>
                </a:solidFill>
                <a:latin typeface="Arial"/>
                <a:cs typeface="Arial"/>
              </a:rPr>
              <a:t>with </a:t>
            </a:r>
            <a:r>
              <a:rPr lang="en-US" dirty="0" err="1">
                <a:solidFill>
                  <a:schemeClr val="bg1"/>
                </a:solidFill>
                <a:latin typeface="Arial"/>
                <a:cs typeface="Arial"/>
              </a:rPr>
              <a:t>e</a:t>
            </a:r>
            <a:r>
              <a:rPr lang="en-US" b="1" dirty="0" err="1">
                <a:solidFill>
                  <a:schemeClr val="bg1"/>
                </a:solidFill>
                <a:latin typeface="Arial"/>
                <a:cs typeface="Arial"/>
              </a:rPr>
              <a:t>X</a:t>
            </a:r>
            <a:r>
              <a:rPr lang="en-US" dirty="0" err="1">
                <a:solidFill>
                  <a:schemeClr val="bg1"/>
                </a:solidFill>
                <a:latin typeface="Arial"/>
                <a:cs typeface="Arial"/>
              </a:rPr>
              <a:t>tended</a:t>
            </a:r>
            <a:r>
              <a:rPr lang="en-US" dirty="0">
                <a:solidFill>
                  <a:schemeClr val="bg1"/>
                </a:solidFill>
                <a:latin typeface="Arial"/>
                <a:cs typeface="Arial"/>
              </a:rPr>
              <a:t> </a:t>
            </a:r>
            <a:r>
              <a:rPr lang="en-US" b="1" dirty="0" smtClean="0">
                <a:solidFill>
                  <a:schemeClr val="bg1"/>
                </a:solidFill>
                <a:latin typeface="Arial"/>
                <a:cs typeface="Arial"/>
              </a:rPr>
              <a:t>D</a:t>
            </a:r>
            <a:r>
              <a:rPr lang="en-US" dirty="0" smtClean="0">
                <a:solidFill>
                  <a:schemeClr val="bg1"/>
                </a:solidFill>
                <a:latin typeface="Arial"/>
                <a:cs typeface="Arial"/>
              </a:rPr>
              <a:t>imensions </a:t>
            </a:r>
            <a:r>
              <a:rPr lang="en-US" b="1" i="1" dirty="0" smtClean="0">
                <a:solidFill>
                  <a:schemeClr val="bg1"/>
                </a:solidFill>
                <a:latin typeface="Arial"/>
                <a:cs typeface="Arial"/>
              </a:rPr>
              <a:t>CCC-XD</a:t>
            </a:r>
            <a:r>
              <a:rPr lang="en-US" b="1" dirty="0" smtClean="0">
                <a:solidFill>
                  <a:schemeClr val="bg1"/>
                </a:solidFill>
                <a:latin typeface="Arial"/>
                <a:cs typeface="Arial"/>
              </a:rPr>
              <a:t> </a:t>
            </a:r>
            <a:endParaRPr lang="en-US" b="1" dirty="0" smtClean="0">
              <a:solidFill>
                <a:schemeClr val="bg1"/>
              </a:solidFill>
              <a:latin typeface="Arial" panose="020B0604020202020204" pitchFamily="34" charset="0"/>
              <a:cs typeface="Arial" panose="020B0604020202020204" pitchFamily="34" charset="0"/>
            </a:endParaRPr>
          </a:p>
          <a:p>
            <a:r>
              <a:rPr lang="en-US" b="1" dirty="0" smtClean="0">
                <a:solidFill>
                  <a:schemeClr val="bg1"/>
                </a:solidFill>
                <a:latin typeface="Arial"/>
                <a:cs typeface="Arial"/>
              </a:rPr>
              <a:t>●  larger </a:t>
            </a:r>
            <a:r>
              <a:rPr lang="en-US" b="1" dirty="0">
                <a:solidFill>
                  <a:schemeClr val="bg1"/>
                </a:solidFill>
                <a:latin typeface="Arial" panose="020B0604020202020204" pitchFamily="34" charset="0"/>
                <a:cs typeface="Arial" panose="020B0604020202020204" pitchFamily="34" charset="0"/>
              </a:rPr>
              <a:t>bandwidth </a:t>
            </a:r>
            <a:r>
              <a:rPr lang="en-US" b="1" dirty="0" smtClean="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a:cs typeface="Arial"/>
              </a:rPr>
              <a:t>=&gt; </a:t>
            </a:r>
            <a:r>
              <a:rPr lang="en-US" dirty="0" smtClean="0">
                <a:solidFill>
                  <a:schemeClr val="accent2"/>
                </a:solidFill>
                <a:latin typeface="Arial"/>
                <a:cs typeface="Arial"/>
              </a:rPr>
              <a:t>new </a:t>
            </a:r>
            <a:r>
              <a:rPr lang="en-US" b="1" dirty="0" smtClean="0">
                <a:solidFill>
                  <a:schemeClr val="accent2"/>
                </a:solidFill>
                <a:latin typeface="Arial"/>
                <a:cs typeface="Arial"/>
              </a:rPr>
              <a:t>core </a:t>
            </a:r>
            <a:r>
              <a:rPr lang="en-US" b="1" dirty="0" smtClean="0">
                <a:solidFill>
                  <a:schemeClr val="accent2"/>
                </a:solidFill>
                <a:latin typeface="Arial" panose="020B0604020202020204" pitchFamily="34" charset="0"/>
                <a:cs typeface="Arial" panose="020B0604020202020204" pitchFamily="34" charset="0"/>
              </a:rPr>
              <a:t>materials</a:t>
            </a:r>
            <a:endParaRPr lang="en-GB" dirty="0">
              <a:solidFill>
                <a:schemeClr val="accent2"/>
              </a:solidFill>
              <a:latin typeface="Arial" panose="020B0604020202020204" pitchFamily="34" charset="0"/>
              <a:cs typeface="Arial" panose="020B0604020202020204" pitchFamily="34" charset="0"/>
            </a:endParaRPr>
          </a:p>
        </p:txBody>
      </p:sp>
      <p:pic>
        <p:nvPicPr>
          <p:cNvPr id="2" name="Grafik 1"/>
          <p:cNvPicPr>
            <a:picLocks/>
          </p:cNvPicPr>
          <p:nvPr/>
        </p:nvPicPr>
        <p:blipFill>
          <a:blip r:embed="rId2">
            <a:extLst>
              <a:ext uri="{28A0092B-C50C-407E-A947-70E740481C1C}">
                <a14:useLocalDpi xmlns:a14="http://schemas.microsoft.com/office/drawing/2010/main" val="0"/>
              </a:ext>
            </a:extLst>
          </a:blip>
          <a:stretch>
            <a:fillRect/>
          </a:stretch>
        </p:blipFill>
        <p:spPr>
          <a:xfrm>
            <a:off x="3347864" y="2486589"/>
            <a:ext cx="3593692" cy="2747175"/>
          </a:xfrm>
          <a:prstGeom prst="rect">
            <a:avLst/>
          </a:prstGeom>
        </p:spPr>
      </p:pic>
      <p:pic>
        <p:nvPicPr>
          <p:cNvPr id="19" name="Grafik 18"/>
          <p:cNvPicPr>
            <a:picLocks/>
          </p:cNvPicPr>
          <p:nvPr/>
        </p:nvPicPr>
        <p:blipFill>
          <a:blip r:embed="rId3" cstate="print">
            <a:extLst>
              <a:ext uri="{28A0092B-C50C-407E-A947-70E740481C1C}">
                <a14:useLocalDpi xmlns:a14="http://schemas.microsoft.com/office/drawing/2010/main" val="0"/>
              </a:ext>
            </a:extLst>
          </a:blip>
          <a:stretch>
            <a:fillRect/>
          </a:stretch>
        </p:blipFill>
        <p:spPr>
          <a:xfrm rot="16200000">
            <a:off x="264552" y="2654505"/>
            <a:ext cx="2638235" cy="2376266"/>
          </a:xfrm>
          <a:prstGeom prst="rect">
            <a:avLst/>
          </a:prstGeom>
        </p:spPr>
      </p:pic>
      <p:sp>
        <p:nvSpPr>
          <p:cNvPr id="7" name="Rechteck 6"/>
          <p:cNvSpPr/>
          <p:nvPr/>
        </p:nvSpPr>
        <p:spPr>
          <a:xfrm>
            <a:off x="4644009" y="1977402"/>
            <a:ext cx="4325027" cy="923330"/>
          </a:xfrm>
          <a:prstGeom prst="rect">
            <a:avLst/>
          </a:prstGeom>
        </p:spPr>
        <p:txBody>
          <a:bodyPr wrap="square">
            <a:spAutoFit/>
          </a:bodyPr>
          <a:lstStyle/>
          <a:p>
            <a:r>
              <a:rPr lang="en-GB" dirty="0">
                <a:solidFill>
                  <a:schemeClr val="bg1"/>
                </a:solidFill>
              </a:rPr>
              <a:t>specific thermo-magnetic, gas and heat treatment  process of amorphous Fe-alloy </a:t>
            </a:r>
            <a:r>
              <a:rPr lang="en-GB" dirty="0" smtClean="0">
                <a:solidFill>
                  <a:schemeClr val="bg1"/>
                </a:solidFill>
              </a:rPr>
              <a:t>NANOPERM</a:t>
            </a:r>
            <a:r>
              <a:rPr lang="en-GB" baseline="30000" dirty="0">
                <a:solidFill>
                  <a:schemeClr val="bg1"/>
                </a:solidFill>
              </a:rPr>
              <a:t>® </a:t>
            </a:r>
            <a:r>
              <a:rPr lang="en-GB" dirty="0" smtClean="0">
                <a:solidFill>
                  <a:schemeClr val="bg1"/>
                </a:solidFill>
              </a:rPr>
              <a:t> ribbons </a:t>
            </a:r>
            <a:endParaRPr lang="en-GB" dirty="0">
              <a:solidFill>
                <a:schemeClr val="bg1"/>
              </a:solidFill>
            </a:endParaRPr>
          </a:p>
        </p:txBody>
      </p:sp>
      <p:sp>
        <p:nvSpPr>
          <p:cNvPr id="20" name="Textfeld 19"/>
          <p:cNvSpPr txBox="1"/>
          <p:nvPr/>
        </p:nvSpPr>
        <p:spPr>
          <a:xfrm>
            <a:off x="1259633" y="1897394"/>
            <a:ext cx="1859805" cy="461665"/>
          </a:xfrm>
          <a:prstGeom prst="rect">
            <a:avLst/>
          </a:prstGeom>
          <a:noFill/>
        </p:spPr>
        <p:txBody>
          <a:bodyPr wrap="none" rtlCol="0">
            <a:spAutoFit/>
          </a:bodyPr>
          <a:lstStyle/>
          <a:p>
            <a:r>
              <a:rPr lang="en-GB" sz="2400" b="1" dirty="0" smtClean="0">
                <a:solidFill>
                  <a:schemeClr val="bg1"/>
                </a:solidFill>
                <a:latin typeface="Arial" panose="020B0604020202020204" pitchFamily="34" charset="0"/>
                <a:cs typeface="Arial" panose="020B0604020202020204" pitchFamily="34" charset="0"/>
              </a:rPr>
              <a:t>GSI328plus</a:t>
            </a:r>
            <a:endParaRPr lang="en-GB" sz="2400" b="1" dirty="0">
              <a:solidFill>
                <a:schemeClr val="bg1"/>
              </a:solidFill>
              <a:latin typeface="Arial" panose="020B0604020202020204" pitchFamily="34" charset="0"/>
              <a:cs typeface="Arial" panose="020B0604020202020204" pitchFamily="34" charset="0"/>
            </a:endParaRPr>
          </a:p>
        </p:txBody>
      </p:sp>
      <p:sp>
        <p:nvSpPr>
          <p:cNvPr id="14"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kern="0" dirty="0" smtClean="0">
                <a:solidFill>
                  <a:schemeClr val="bg1"/>
                </a:solidFill>
                <a:latin typeface="+mn-lt"/>
              </a:rPr>
              <a:t>Next generation: </a:t>
            </a:r>
            <a:r>
              <a:rPr lang="en-GB" i="1" kern="0" dirty="0" smtClean="0">
                <a:solidFill>
                  <a:schemeClr val="bg1"/>
                </a:solidFill>
                <a:latin typeface="+mn-lt"/>
              </a:rPr>
              <a:t>CCC-XD</a:t>
            </a:r>
            <a:endParaRPr lang="en-GB" i="1" kern="0" dirty="0">
              <a:solidFill>
                <a:schemeClr val="bg1"/>
              </a:solidFill>
              <a:latin typeface="+mn-lt"/>
            </a:endParaRPr>
          </a:p>
        </p:txBody>
      </p:sp>
      <p:cxnSp>
        <p:nvCxnSpPr>
          <p:cNvPr id="15" name="Gerade Verbindung 14"/>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2"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3" name="Gerade Verbindung 22"/>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cxnSp>
        <p:nvCxnSpPr>
          <p:cNvPr id="16" name="Gerade Verbindung mit Pfeil 15"/>
          <p:cNvCxnSpPr/>
          <p:nvPr/>
        </p:nvCxnSpPr>
        <p:spPr bwMode="auto">
          <a:xfrm>
            <a:off x="575784" y="3827931"/>
            <a:ext cx="1980000" cy="0"/>
          </a:xfrm>
          <a:prstGeom prst="straightConnector1">
            <a:avLst/>
          </a:prstGeom>
          <a:solidFill>
            <a:schemeClr val="accent1"/>
          </a:solidFill>
          <a:ln w="25400" cap="flat" cmpd="sng" algn="ctr">
            <a:solidFill>
              <a:schemeClr val="accent1"/>
            </a:solidFill>
            <a:prstDash val="solid"/>
            <a:round/>
            <a:headEnd type="triangle" w="med" len="med"/>
            <a:tailEnd type="triangle"/>
          </a:ln>
          <a:effectLst/>
        </p:spPr>
      </p:cxnSp>
      <p:sp>
        <p:nvSpPr>
          <p:cNvPr id="17" name="Rechteck 16"/>
          <p:cNvSpPr/>
          <p:nvPr/>
        </p:nvSpPr>
        <p:spPr>
          <a:xfrm>
            <a:off x="1365060" y="3817607"/>
            <a:ext cx="853119" cy="307777"/>
          </a:xfrm>
          <a:prstGeom prst="rect">
            <a:avLst/>
          </a:prstGeom>
        </p:spPr>
        <p:txBody>
          <a:bodyPr wrap="none">
            <a:spAutoFit/>
          </a:bodyPr>
          <a:lstStyle/>
          <a:p>
            <a:r>
              <a:rPr lang="en-GB" sz="1400" b="1" dirty="0" smtClean="0">
                <a:solidFill>
                  <a:srgbClr val="FF0000"/>
                </a:solidFill>
              </a:rPr>
              <a:t>330 mm</a:t>
            </a:r>
          </a:p>
        </p:txBody>
      </p:sp>
      <p:sp>
        <p:nvSpPr>
          <p:cNvPr id="21" name="Rechteck 20"/>
          <p:cNvSpPr/>
          <p:nvPr/>
        </p:nvSpPr>
        <p:spPr>
          <a:xfrm>
            <a:off x="7092281" y="3817607"/>
            <a:ext cx="1878960" cy="646331"/>
          </a:xfrm>
          <a:prstGeom prst="rect">
            <a:avLst/>
          </a:prstGeom>
        </p:spPr>
        <p:txBody>
          <a:bodyPr wrap="square">
            <a:spAutoFit/>
          </a:bodyPr>
          <a:lstStyle/>
          <a:p>
            <a:r>
              <a:rPr lang="en-GB" dirty="0" smtClean="0">
                <a:solidFill>
                  <a:schemeClr val="bg1"/>
                </a:solidFill>
                <a:latin typeface="Arial"/>
                <a:cs typeface="Arial"/>
              </a:rPr>
              <a:t>≈ 1500 turns of</a:t>
            </a:r>
          </a:p>
          <a:p>
            <a:r>
              <a:rPr lang="en-GB" dirty="0" smtClean="0">
                <a:solidFill>
                  <a:schemeClr val="bg1"/>
                </a:solidFill>
                <a:latin typeface="Arial"/>
                <a:cs typeface="Arial"/>
              </a:rPr>
              <a:t>15 µm layers</a:t>
            </a:r>
            <a:r>
              <a:rPr lang="en-GB" dirty="0" smtClean="0">
                <a:solidFill>
                  <a:schemeClr val="bg1"/>
                </a:solidFill>
              </a:rPr>
              <a:t> </a:t>
            </a:r>
            <a:endParaRPr lang="en-GB" dirty="0">
              <a:solidFill>
                <a:schemeClr val="bg1"/>
              </a:solidFill>
            </a:endParaRPr>
          </a:p>
        </p:txBody>
      </p:sp>
    </p:spTree>
    <p:extLst>
      <p:ext uri="{BB962C8B-B14F-4D97-AF65-F5344CB8AC3E}">
        <p14:creationId xmlns:p14="http://schemas.microsoft.com/office/powerpoint/2010/main" val="2373539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7" grpId="0"/>
      <p:bldP spid="20" grpId="0"/>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265523" y="2953997"/>
            <a:ext cx="1232508" cy="120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350" y="1194132"/>
            <a:ext cx="3842626" cy="175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4932040" y="898251"/>
            <a:ext cx="4211960" cy="323165"/>
          </a:xfrm>
          <a:prstGeom prst="rect">
            <a:avLst/>
          </a:prstGeom>
        </p:spPr>
        <p:txBody>
          <a:bodyPr wrap="square">
            <a:spAutoFit/>
          </a:bodyPr>
          <a:lstStyle/>
          <a:p>
            <a:r>
              <a:rPr lang="it-IT" sz="1500" dirty="0">
                <a:solidFill>
                  <a:schemeClr val="bg1"/>
                </a:solidFill>
              </a:rPr>
              <a:t>E4980A Precision LCR </a:t>
            </a:r>
            <a:r>
              <a:rPr lang="it-IT" sz="1500" dirty="0" err="1">
                <a:solidFill>
                  <a:schemeClr val="bg1"/>
                </a:solidFill>
              </a:rPr>
              <a:t>Meter</a:t>
            </a:r>
            <a:r>
              <a:rPr lang="it-IT" sz="1500" dirty="0">
                <a:solidFill>
                  <a:schemeClr val="bg1"/>
                </a:solidFill>
              </a:rPr>
              <a:t>, 20 Hz to 2 MHz</a:t>
            </a:r>
            <a:endParaRPr lang="de-DE" sz="1500" dirty="0">
              <a:solidFill>
                <a:schemeClr val="bg1"/>
              </a:solidFill>
            </a:endParaRPr>
          </a:p>
        </p:txBody>
      </p:sp>
      <p:sp>
        <p:nvSpPr>
          <p:cNvPr id="12" name="Rechteck 11"/>
          <p:cNvSpPr/>
          <p:nvPr/>
        </p:nvSpPr>
        <p:spPr>
          <a:xfrm>
            <a:off x="5688124" y="2980922"/>
            <a:ext cx="1548172" cy="338554"/>
          </a:xfrm>
          <a:prstGeom prst="rect">
            <a:avLst/>
          </a:prstGeom>
        </p:spPr>
        <p:txBody>
          <a:bodyPr wrap="square">
            <a:spAutoFit/>
          </a:bodyPr>
          <a:lstStyle/>
          <a:p>
            <a:pPr algn="r"/>
            <a:r>
              <a:rPr lang="it-IT" sz="1600" dirty="0" smtClean="0">
                <a:solidFill>
                  <a:schemeClr val="bg1"/>
                </a:solidFill>
                <a:latin typeface="Arial" panose="020B0604020202020204" pitchFamily="34" charset="0"/>
                <a:cs typeface="Arial" panose="020B0604020202020204" pitchFamily="34" charset="0"/>
              </a:rPr>
              <a:t>Mode: </a:t>
            </a:r>
            <a:r>
              <a:rPr lang="it-IT" sz="1600" dirty="0" err="1" smtClean="0">
                <a:solidFill>
                  <a:schemeClr val="bg1"/>
                </a:solidFill>
                <a:latin typeface="Arial" panose="020B0604020202020204" pitchFamily="34" charset="0"/>
                <a:cs typeface="Arial" panose="020B0604020202020204" pitchFamily="34" charset="0"/>
              </a:rPr>
              <a:t>L</a:t>
            </a:r>
            <a:r>
              <a:rPr lang="it-IT" sz="1600" baseline="-25000" dirty="0" err="1" smtClean="0">
                <a:solidFill>
                  <a:schemeClr val="bg1"/>
                </a:solidFill>
                <a:latin typeface="Arial" panose="020B0604020202020204" pitchFamily="34" charset="0"/>
                <a:cs typeface="Arial" panose="020B0604020202020204" pitchFamily="34" charset="0"/>
              </a:rPr>
              <a:t>s</a:t>
            </a:r>
            <a:r>
              <a:rPr lang="it-IT" sz="1600" dirty="0" err="1" smtClean="0">
                <a:solidFill>
                  <a:schemeClr val="bg1"/>
                </a:solidFill>
                <a:latin typeface="Arial" panose="020B0604020202020204" pitchFamily="34" charset="0"/>
                <a:cs typeface="Arial" panose="020B0604020202020204" pitchFamily="34" charset="0"/>
              </a:rPr>
              <a:t>-R</a:t>
            </a:r>
            <a:r>
              <a:rPr lang="it-IT" sz="1600" baseline="-25000" dirty="0" err="1" smtClean="0">
                <a:solidFill>
                  <a:schemeClr val="bg1"/>
                </a:solidFill>
                <a:latin typeface="Arial" panose="020B0604020202020204" pitchFamily="34" charset="0"/>
                <a:cs typeface="Arial" panose="020B0604020202020204" pitchFamily="34" charset="0"/>
              </a:rPr>
              <a:t>s</a:t>
            </a:r>
            <a:endParaRPr lang="de-DE" sz="1600" baseline="-25000" dirty="0">
              <a:solidFill>
                <a:schemeClr val="bg1"/>
              </a:solidFill>
              <a:latin typeface="Arial" panose="020B0604020202020204" pitchFamily="34" charset="0"/>
              <a:cs typeface="Arial" panose="020B0604020202020204" pitchFamily="34" charset="0"/>
            </a:endParaRPr>
          </a:p>
        </p:txBody>
      </p:sp>
      <p:cxnSp>
        <p:nvCxnSpPr>
          <p:cNvPr id="11" name="Gerade Verbindung 10"/>
          <p:cNvCxnSpPr/>
          <p:nvPr/>
        </p:nvCxnSpPr>
        <p:spPr bwMode="auto">
          <a:xfrm>
            <a:off x="7596336" y="2553952"/>
            <a:ext cx="72008" cy="480053"/>
          </a:xfrm>
          <a:prstGeom prst="line">
            <a:avLst/>
          </a:prstGeom>
          <a:solidFill>
            <a:schemeClr val="accent1"/>
          </a:solidFill>
          <a:ln w="12700" cap="flat" cmpd="sng" algn="ctr">
            <a:solidFill>
              <a:schemeClr val="tx1"/>
            </a:solidFill>
            <a:prstDash val="solid"/>
            <a:round/>
            <a:headEnd type="oval" w="med" len="med"/>
            <a:tailEnd type="oval" w="med" len="med"/>
          </a:ln>
          <a:effectLst/>
        </p:spPr>
      </p:cxnSp>
      <p:cxnSp>
        <p:nvCxnSpPr>
          <p:cNvPr id="17" name="Gerade Verbindung 16"/>
          <p:cNvCxnSpPr/>
          <p:nvPr/>
        </p:nvCxnSpPr>
        <p:spPr bwMode="auto">
          <a:xfrm flipH="1">
            <a:off x="7668344" y="2553952"/>
            <a:ext cx="151076" cy="480053"/>
          </a:xfrm>
          <a:prstGeom prst="line">
            <a:avLst/>
          </a:prstGeom>
          <a:solidFill>
            <a:schemeClr val="accent1"/>
          </a:solidFill>
          <a:ln w="12700" cap="flat" cmpd="sng" algn="ctr">
            <a:solidFill>
              <a:schemeClr val="tx1"/>
            </a:solidFill>
            <a:prstDash val="solid"/>
            <a:round/>
            <a:headEnd type="oval" w="med" len="med"/>
            <a:tailEnd type="oval" w="med" len="med"/>
          </a:ln>
          <a:effectLst/>
        </p:spPr>
      </p:cxnSp>
      <p:cxnSp>
        <p:nvCxnSpPr>
          <p:cNvPr id="19" name="Gerade Verbindung 18"/>
          <p:cNvCxnSpPr/>
          <p:nvPr/>
        </p:nvCxnSpPr>
        <p:spPr bwMode="auto">
          <a:xfrm>
            <a:off x="8028384" y="2568697"/>
            <a:ext cx="220918" cy="465309"/>
          </a:xfrm>
          <a:prstGeom prst="line">
            <a:avLst/>
          </a:prstGeom>
          <a:solidFill>
            <a:schemeClr val="accent1"/>
          </a:solidFill>
          <a:ln w="12700" cap="flat" cmpd="sng" algn="ctr">
            <a:solidFill>
              <a:schemeClr val="tx1"/>
            </a:solidFill>
            <a:prstDash val="solid"/>
            <a:round/>
            <a:headEnd type="oval" w="med" len="med"/>
            <a:tailEnd type="oval" w="med" len="med"/>
          </a:ln>
          <a:effectLst/>
        </p:spPr>
      </p:cxnSp>
      <p:cxnSp>
        <p:nvCxnSpPr>
          <p:cNvPr id="21" name="Gerade Verbindung 20"/>
          <p:cNvCxnSpPr/>
          <p:nvPr/>
        </p:nvCxnSpPr>
        <p:spPr bwMode="auto">
          <a:xfrm>
            <a:off x="8249302" y="2570756"/>
            <a:ext cx="0" cy="463250"/>
          </a:xfrm>
          <a:prstGeom prst="line">
            <a:avLst/>
          </a:prstGeom>
          <a:solidFill>
            <a:schemeClr val="accent1"/>
          </a:solidFill>
          <a:ln w="12700" cap="flat" cmpd="sng" algn="ctr">
            <a:solidFill>
              <a:schemeClr val="tx1"/>
            </a:solidFill>
            <a:prstDash val="solid"/>
            <a:round/>
            <a:headEnd type="oval" w="med" len="med"/>
            <a:tailEnd type="oval" w="med" len="med"/>
          </a:ln>
          <a:effectLst/>
        </p:spPr>
      </p:cxnSp>
      <mc:AlternateContent xmlns:mc="http://schemas.openxmlformats.org/markup-compatibility/2006" xmlns:a14="http://schemas.microsoft.com/office/drawing/2010/main">
        <mc:Choice Requires="a14">
          <p:sp>
            <p:nvSpPr>
              <p:cNvPr id="24" name="Textfeld 23"/>
              <p:cNvSpPr txBox="1"/>
              <p:nvPr/>
            </p:nvSpPr>
            <p:spPr>
              <a:xfrm>
                <a:off x="2458680" y="3594068"/>
                <a:ext cx="2512163" cy="6666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chemeClr val="bg1"/>
                              </a:solidFill>
                              <a:latin typeface="Cambria Math"/>
                            </a:rPr>
                          </m:ctrlPr>
                        </m:sSubPr>
                        <m:e>
                          <m:acc>
                            <m:accPr>
                              <m:chr m:val="̂"/>
                              <m:ctrlPr>
                                <a:rPr lang="de-DE" b="0" i="1" smtClean="0">
                                  <a:solidFill>
                                    <a:schemeClr val="bg1"/>
                                  </a:solidFill>
                                  <a:latin typeface="Cambria Math"/>
                                </a:rPr>
                              </m:ctrlPr>
                            </m:accPr>
                            <m:e>
                              <m:r>
                                <a:rPr lang="de-DE" b="0" i="1" smtClean="0">
                                  <a:solidFill>
                                    <a:schemeClr val="bg1"/>
                                  </a:solidFill>
                                  <a:latin typeface="Cambria Math"/>
                                  <a:ea typeface="Cambria Math"/>
                                </a:rPr>
                                <m:t>𝜇</m:t>
                              </m:r>
                            </m:e>
                          </m:acc>
                        </m:e>
                        <m:sub>
                          <m:r>
                            <a:rPr lang="de-DE" b="0" i="1" smtClean="0">
                              <a:solidFill>
                                <a:schemeClr val="bg1"/>
                              </a:solidFill>
                              <a:latin typeface="Cambria Math"/>
                            </a:rPr>
                            <m:t>𝑟</m:t>
                          </m:r>
                        </m:sub>
                      </m:sSub>
                      <m:r>
                        <a:rPr lang="de-DE" b="0" i="1" smtClean="0">
                          <a:solidFill>
                            <a:schemeClr val="bg1"/>
                          </a:solidFill>
                          <a:latin typeface="Cambria Math"/>
                        </a:rPr>
                        <m:t>=</m:t>
                      </m:r>
                      <m:f>
                        <m:fPr>
                          <m:ctrlPr>
                            <a:rPr lang="de-DE" b="0" i="1" smtClean="0">
                              <a:solidFill>
                                <a:schemeClr val="bg1"/>
                              </a:solidFill>
                              <a:latin typeface="Cambria Math"/>
                            </a:rPr>
                          </m:ctrlPr>
                        </m:fPr>
                        <m:num>
                          <m:acc>
                            <m:accPr>
                              <m:chr m:val="̂"/>
                              <m:ctrlPr>
                                <a:rPr lang="de-DE" b="0" i="1" smtClean="0">
                                  <a:solidFill>
                                    <a:schemeClr val="bg1"/>
                                  </a:solidFill>
                                  <a:latin typeface="Cambria Math"/>
                                </a:rPr>
                              </m:ctrlPr>
                            </m:accPr>
                            <m:e>
                              <m:r>
                                <a:rPr lang="de-DE" b="0" i="1" smtClean="0">
                                  <a:solidFill>
                                    <a:schemeClr val="bg1"/>
                                  </a:solidFill>
                                  <a:latin typeface="Cambria Math"/>
                                  <a:ea typeface="Cambria Math"/>
                                </a:rPr>
                                <m:t>𝜇</m:t>
                              </m:r>
                            </m:e>
                          </m:acc>
                        </m:num>
                        <m:den>
                          <m:sSub>
                            <m:sSubPr>
                              <m:ctrlPr>
                                <a:rPr lang="de-DE" b="0" i="1" smtClean="0">
                                  <a:solidFill>
                                    <a:schemeClr val="bg1"/>
                                  </a:solidFill>
                                  <a:latin typeface="Cambria Math"/>
                                </a:rPr>
                              </m:ctrlPr>
                            </m:sSubPr>
                            <m:e>
                              <m:r>
                                <a:rPr lang="de-DE" b="0" i="1" smtClean="0">
                                  <a:solidFill>
                                    <a:schemeClr val="bg1"/>
                                  </a:solidFill>
                                  <a:latin typeface="Cambria Math"/>
                                  <a:ea typeface="Cambria Math"/>
                                </a:rPr>
                                <m:t>𝜇</m:t>
                              </m:r>
                            </m:e>
                            <m:sub>
                              <m:r>
                                <a:rPr lang="de-DE" b="0" i="1" smtClean="0">
                                  <a:solidFill>
                                    <a:schemeClr val="bg1"/>
                                  </a:solidFill>
                                  <a:latin typeface="Cambria Math"/>
                                </a:rPr>
                                <m:t>0</m:t>
                              </m:r>
                            </m:sub>
                          </m:sSub>
                        </m:den>
                      </m:f>
                      <m:r>
                        <a:rPr lang="de-DE" b="0" i="1" smtClean="0">
                          <a:solidFill>
                            <a:schemeClr val="bg1"/>
                          </a:solidFill>
                          <a:latin typeface="Cambria Math"/>
                        </a:rPr>
                        <m:t>=</m:t>
                      </m:r>
                      <m:sSub>
                        <m:sSubPr>
                          <m:ctrlPr>
                            <a:rPr lang="de-DE" b="0" i="1" smtClean="0">
                              <a:solidFill>
                                <a:schemeClr val="bg1"/>
                              </a:solidFill>
                              <a:latin typeface="Cambria Math"/>
                            </a:rPr>
                          </m:ctrlPr>
                        </m:sSubPr>
                        <m:e>
                          <m:sSup>
                            <m:sSupPr>
                              <m:ctrlPr>
                                <a:rPr lang="de-DE" b="0" i="1" smtClean="0">
                                  <a:solidFill>
                                    <a:schemeClr val="bg1"/>
                                  </a:solidFill>
                                  <a:latin typeface="Cambria Math"/>
                                </a:rPr>
                              </m:ctrlPr>
                            </m:sSupPr>
                            <m:e>
                              <m:r>
                                <a:rPr lang="de-DE" b="0" i="1" smtClean="0">
                                  <a:solidFill>
                                    <a:schemeClr val="bg1"/>
                                  </a:solidFill>
                                  <a:latin typeface="Cambria Math"/>
                                  <a:ea typeface="Cambria Math"/>
                                </a:rPr>
                                <m:t>𝜇</m:t>
                              </m:r>
                            </m:e>
                            <m:sup>
                              <m:r>
                                <a:rPr lang="de-DE" b="0" i="1" smtClean="0">
                                  <a:solidFill>
                                    <a:schemeClr val="bg1"/>
                                  </a:solidFill>
                                  <a:latin typeface="Cambria Math"/>
                                </a:rPr>
                                <m:t>′</m:t>
                              </m:r>
                            </m:sup>
                          </m:sSup>
                        </m:e>
                        <m:sub>
                          <m:r>
                            <a:rPr lang="de-DE" b="0" i="1" smtClean="0">
                              <a:solidFill>
                                <a:schemeClr val="bg1"/>
                              </a:solidFill>
                              <a:latin typeface="Cambria Math"/>
                            </a:rPr>
                            <m:t>𝑟</m:t>
                          </m:r>
                        </m:sub>
                      </m:sSub>
                      <m:r>
                        <a:rPr lang="de-DE" b="0" i="1" smtClean="0">
                          <a:solidFill>
                            <a:schemeClr val="bg1"/>
                          </a:solidFill>
                          <a:latin typeface="Cambria Math"/>
                        </a:rPr>
                        <m:t>−</m:t>
                      </m:r>
                      <m:r>
                        <a:rPr lang="de-DE" b="0" i="1" smtClean="0">
                          <a:solidFill>
                            <a:schemeClr val="bg1"/>
                          </a:solidFill>
                          <a:latin typeface="Cambria Math"/>
                        </a:rPr>
                        <m:t>𝑗</m:t>
                      </m:r>
                      <m:r>
                        <a:rPr lang="de-DE" b="0" i="1" smtClean="0">
                          <a:solidFill>
                            <a:schemeClr val="bg1"/>
                          </a:solidFill>
                          <a:latin typeface="Cambria Math"/>
                          <a:ea typeface="Cambria Math"/>
                        </a:rPr>
                        <m:t>∙</m:t>
                      </m:r>
                      <m:sSub>
                        <m:sSubPr>
                          <m:ctrlPr>
                            <a:rPr lang="de-DE" b="0" i="1" smtClean="0">
                              <a:solidFill>
                                <a:schemeClr val="bg1"/>
                              </a:solidFill>
                              <a:latin typeface="Cambria Math"/>
                            </a:rPr>
                          </m:ctrlPr>
                        </m:sSubPr>
                        <m:e>
                          <m:sSup>
                            <m:sSupPr>
                              <m:ctrlPr>
                                <a:rPr lang="de-DE" b="0" i="1" smtClean="0">
                                  <a:solidFill>
                                    <a:schemeClr val="bg1"/>
                                  </a:solidFill>
                                  <a:latin typeface="Cambria Math"/>
                                </a:rPr>
                              </m:ctrlPr>
                            </m:sSupPr>
                            <m:e>
                              <m:r>
                                <a:rPr lang="de-DE" b="0" i="1" smtClean="0">
                                  <a:solidFill>
                                    <a:schemeClr val="bg1"/>
                                  </a:solidFill>
                                  <a:latin typeface="Cambria Math"/>
                                  <a:ea typeface="Cambria Math"/>
                                </a:rPr>
                                <m:t>𝜇</m:t>
                              </m:r>
                            </m:e>
                            <m:sup>
                              <m:r>
                                <a:rPr lang="de-DE" b="0" i="1" smtClean="0">
                                  <a:solidFill>
                                    <a:schemeClr val="bg1"/>
                                  </a:solidFill>
                                  <a:latin typeface="Cambria Math"/>
                                </a:rPr>
                                <m:t>′′</m:t>
                              </m:r>
                            </m:sup>
                          </m:sSup>
                        </m:e>
                        <m:sub>
                          <m:r>
                            <a:rPr lang="de-DE" b="0" i="1" smtClean="0">
                              <a:solidFill>
                                <a:schemeClr val="bg1"/>
                              </a:solidFill>
                              <a:latin typeface="Cambria Math"/>
                            </a:rPr>
                            <m:t>𝑟</m:t>
                          </m:r>
                        </m:sub>
                      </m:sSub>
                    </m:oMath>
                  </m:oMathPara>
                </a14:m>
                <a:endParaRPr lang="de-DE" dirty="0">
                  <a:solidFill>
                    <a:schemeClr val="bg1"/>
                  </a:solidFill>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2458680" y="3234661"/>
                <a:ext cx="2512162" cy="666657"/>
              </a:xfrm>
              <a:prstGeom prst="rect">
                <a:avLst/>
              </a:prstGeom>
              <a:blipFill rotWithShape="1">
                <a:blip r:embed="rId4"/>
                <a:stretch>
                  <a:fillRect/>
                </a:stretch>
              </a:blipFill>
            </p:spPr>
            <p:txBody>
              <a:bodyPr/>
              <a:lstStyle/>
              <a:p>
                <a:r>
                  <a:rPr lang="en-GB">
                    <a:noFill/>
                  </a:rPr>
                  <a:t> </a:t>
                </a:r>
              </a:p>
            </p:txBody>
          </p:sp>
        </mc:Fallback>
      </mc:AlternateContent>
      <p:sp>
        <p:nvSpPr>
          <p:cNvPr id="25" name="Textfeld 24"/>
          <p:cNvSpPr txBox="1"/>
          <p:nvPr/>
        </p:nvSpPr>
        <p:spPr>
          <a:xfrm>
            <a:off x="107505" y="3710633"/>
            <a:ext cx="1710725" cy="584775"/>
          </a:xfrm>
          <a:prstGeom prst="rect">
            <a:avLst/>
          </a:prstGeom>
          <a:noFill/>
        </p:spPr>
        <p:txBody>
          <a:bodyPr wrap="none" rtlCol="0">
            <a:spAutoFit/>
          </a:bodyPr>
          <a:lstStyle/>
          <a:p>
            <a:pPr algn="r"/>
            <a:r>
              <a:rPr lang="de-DE" sz="1600" dirty="0" err="1" smtClean="0">
                <a:solidFill>
                  <a:schemeClr val="bg1"/>
                </a:solidFill>
                <a:latin typeface="Arial" panose="020B0604020202020204" pitchFamily="34" charset="0"/>
                <a:cs typeface="Arial" panose="020B0604020202020204" pitchFamily="34" charset="0"/>
              </a:rPr>
              <a:t>Complex</a:t>
            </a:r>
            <a:r>
              <a:rPr lang="de-DE" sz="1600" dirty="0" smtClean="0">
                <a:solidFill>
                  <a:schemeClr val="bg1"/>
                </a:solidFill>
                <a:latin typeface="Arial" panose="020B0604020202020204" pitchFamily="34" charset="0"/>
                <a:cs typeface="Arial" panose="020B0604020202020204" pitchFamily="34" charset="0"/>
              </a:rPr>
              <a:t> relative</a:t>
            </a:r>
          </a:p>
          <a:p>
            <a:pPr algn="r"/>
            <a:r>
              <a:rPr lang="de-DE" sz="1600" dirty="0" smtClean="0">
                <a:solidFill>
                  <a:schemeClr val="bg1"/>
                </a:solidFill>
                <a:latin typeface="Arial" panose="020B0604020202020204" pitchFamily="34" charset="0"/>
                <a:cs typeface="Arial" panose="020B0604020202020204" pitchFamily="34" charset="0"/>
              </a:rPr>
              <a:t> </a:t>
            </a:r>
            <a:r>
              <a:rPr lang="de-DE" sz="1600" dirty="0" err="1" smtClean="0">
                <a:solidFill>
                  <a:schemeClr val="bg1"/>
                </a:solidFill>
                <a:latin typeface="Arial" panose="020B0604020202020204" pitchFamily="34" charset="0"/>
                <a:cs typeface="Arial" panose="020B0604020202020204" pitchFamily="34" charset="0"/>
              </a:rPr>
              <a:t>permeability</a:t>
            </a:r>
            <a:endParaRPr lang="de-DE" sz="1600" dirty="0">
              <a:solidFill>
                <a:schemeClr val="bg1"/>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5588" y="953775"/>
            <a:ext cx="3324445" cy="245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8" name="Textfeld 17"/>
              <p:cNvSpPr txBox="1"/>
              <p:nvPr/>
            </p:nvSpPr>
            <p:spPr>
              <a:xfrm>
                <a:off x="4770230" y="3600065"/>
                <a:ext cx="2034018"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a:rPr>
                        <m:t>=</m:t>
                      </m:r>
                      <m:d>
                        <m:dPr>
                          <m:ctrlPr>
                            <a:rPr lang="de-DE" b="0" i="1" smtClean="0">
                              <a:solidFill>
                                <a:schemeClr val="bg1"/>
                              </a:solidFill>
                              <a:latin typeface="Cambria Math"/>
                            </a:rPr>
                          </m:ctrlPr>
                        </m:dPr>
                        <m:e>
                          <m:f>
                            <m:fPr>
                              <m:ctrlPr>
                                <a:rPr lang="de-DE" b="0" i="1" smtClean="0">
                                  <a:solidFill>
                                    <a:schemeClr val="bg1"/>
                                  </a:solidFill>
                                  <a:latin typeface="Cambria Math"/>
                                </a:rPr>
                              </m:ctrlPr>
                            </m:fPr>
                            <m:num>
                              <m:sSup>
                                <m:sSupPr>
                                  <m:ctrlPr>
                                    <a:rPr lang="de-DE" b="0" i="1" smtClean="0">
                                      <a:solidFill>
                                        <a:schemeClr val="bg1"/>
                                      </a:solidFill>
                                      <a:latin typeface="Cambria Math"/>
                                    </a:rPr>
                                  </m:ctrlPr>
                                </m:sSupPr>
                                <m:e>
                                  <m:r>
                                    <a:rPr lang="de-DE" b="0" i="1" smtClean="0">
                                      <a:solidFill>
                                        <a:schemeClr val="bg1"/>
                                      </a:solidFill>
                                      <a:latin typeface="Cambria Math"/>
                                      <a:ea typeface="Cambria Math"/>
                                    </a:rPr>
                                    <m:t>𝜇</m:t>
                                  </m:r>
                                </m:e>
                                <m:sup>
                                  <m:r>
                                    <a:rPr lang="de-DE" b="0" i="1" smtClean="0">
                                      <a:solidFill>
                                        <a:schemeClr val="bg1"/>
                                      </a:solidFill>
                                      <a:latin typeface="Cambria Math"/>
                                    </a:rPr>
                                    <m:t>′</m:t>
                                  </m:r>
                                </m:sup>
                              </m:sSup>
                            </m:num>
                            <m:den>
                              <m:sSub>
                                <m:sSubPr>
                                  <m:ctrlPr>
                                    <a:rPr lang="de-DE" b="0" i="1" smtClean="0">
                                      <a:solidFill>
                                        <a:schemeClr val="bg1"/>
                                      </a:solidFill>
                                      <a:latin typeface="Cambria Math"/>
                                    </a:rPr>
                                  </m:ctrlPr>
                                </m:sSubPr>
                                <m:e>
                                  <m:r>
                                    <a:rPr lang="de-DE" b="0" i="1" smtClean="0">
                                      <a:solidFill>
                                        <a:schemeClr val="bg1"/>
                                      </a:solidFill>
                                      <a:latin typeface="Cambria Math"/>
                                      <a:ea typeface="Cambria Math"/>
                                    </a:rPr>
                                    <m:t>𝜇</m:t>
                                  </m:r>
                                </m:e>
                                <m:sub>
                                  <m:r>
                                    <a:rPr lang="de-DE" b="0" i="1" smtClean="0">
                                      <a:solidFill>
                                        <a:schemeClr val="bg1"/>
                                      </a:solidFill>
                                      <a:latin typeface="Cambria Math"/>
                                    </a:rPr>
                                    <m:t>0</m:t>
                                  </m:r>
                                </m:sub>
                              </m:sSub>
                            </m:den>
                          </m:f>
                        </m:e>
                      </m:d>
                      <m:r>
                        <a:rPr lang="de-DE" b="0" i="1" smtClean="0">
                          <a:solidFill>
                            <a:schemeClr val="bg1"/>
                          </a:solidFill>
                          <a:latin typeface="Cambria Math"/>
                        </a:rPr>
                        <m:t>−</m:t>
                      </m:r>
                      <m:r>
                        <a:rPr lang="de-DE" b="0" i="1" smtClean="0">
                          <a:solidFill>
                            <a:schemeClr val="bg1"/>
                          </a:solidFill>
                          <a:latin typeface="Cambria Math"/>
                        </a:rPr>
                        <m:t>𝑗</m:t>
                      </m:r>
                      <m:r>
                        <a:rPr lang="de-DE" b="0" i="1" smtClean="0">
                          <a:solidFill>
                            <a:schemeClr val="bg1"/>
                          </a:solidFill>
                          <a:latin typeface="Cambria Math"/>
                          <a:ea typeface="Cambria Math"/>
                        </a:rPr>
                        <m:t>∙</m:t>
                      </m:r>
                      <m:d>
                        <m:dPr>
                          <m:ctrlPr>
                            <a:rPr lang="de-DE" b="0" i="1" smtClean="0">
                              <a:solidFill>
                                <a:schemeClr val="bg1"/>
                              </a:solidFill>
                              <a:latin typeface="Cambria Math"/>
                              <a:ea typeface="Cambria Math"/>
                            </a:rPr>
                          </m:ctrlPr>
                        </m:dPr>
                        <m:e>
                          <m:f>
                            <m:fPr>
                              <m:ctrlPr>
                                <a:rPr lang="de-DE" b="0" i="1" smtClean="0">
                                  <a:solidFill>
                                    <a:schemeClr val="bg1"/>
                                  </a:solidFill>
                                  <a:latin typeface="Cambria Math"/>
                                  <a:ea typeface="Cambria Math"/>
                                </a:rPr>
                              </m:ctrlPr>
                            </m:fPr>
                            <m:num>
                              <m:sSup>
                                <m:sSupPr>
                                  <m:ctrlPr>
                                    <a:rPr lang="de-DE" b="0" i="1" smtClean="0">
                                      <a:solidFill>
                                        <a:schemeClr val="bg1"/>
                                      </a:solidFill>
                                      <a:latin typeface="Cambria Math"/>
                                      <a:ea typeface="Cambria Math"/>
                                    </a:rPr>
                                  </m:ctrlPr>
                                </m:sSupPr>
                                <m:e>
                                  <m:r>
                                    <a:rPr lang="de-DE" b="0" i="1" smtClean="0">
                                      <a:solidFill>
                                        <a:schemeClr val="bg1"/>
                                      </a:solidFill>
                                      <a:latin typeface="Cambria Math"/>
                                      <a:ea typeface="Cambria Math"/>
                                    </a:rPr>
                                    <m:t>𝜇</m:t>
                                  </m:r>
                                </m:e>
                                <m:sup>
                                  <m:r>
                                    <a:rPr lang="de-DE" b="0" i="1" smtClean="0">
                                      <a:solidFill>
                                        <a:schemeClr val="bg1"/>
                                      </a:solidFill>
                                      <a:latin typeface="Cambria Math"/>
                                      <a:ea typeface="Cambria Math"/>
                                    </a:rPr>
                                    <m:t>′′</m:t>
                                  </m:r>
                                </m:sup>
                              </m:sSup>
                            </m:num>
                            <m:den>
                              <m:sSub>
                                <m:sSubPr>
                                  <m:ctrlPr>
                                    <a:rPr lang="de-DE" b="0" i="1" smtClean="0">
                                      <a:solidFill>
                                        <a:schemeClr val="bg1"/>
                                      </a:solidFill>
                                      <a:latin typeface="Cambria Math"/>
                                      <a:ea typeface="Cambria Math"/>
                                    </a:rPr>
                                  </m:ctrlPr>
                                </m:sSubPr>
                                <m:e>
                                  <m:r>
                                    <a:rPr lang="de-DE" b="0" i="1" smtClean="0">
                                      <a:solidFill>
                                        <a:schemeClr val="bg1"/>
                                      </a:solidFill>
                                      <a:latin typeface="Cambria Math"/>
                                      <a:ea typeface="Cambria Math"/>
                                    </a:rPr>
                                    <m:t>𝜇</m:t>
                                  </m:r>
                                </m:e>
                                <m:sub>
                                  <m:r>
                                    <a:rPr lang="de-DE" b="0" i="1" smtClean="0">
                                      <a:solidFill>
                                        <a:schemeClr val="bg1"/>
                                      </a:solidFill>
                                      <a:latin typeface="Cambria Math"/>
                                      <a:ea typeface="Cambria Math"/>
                                    </a:rPr>
                                    <m:t>0</m:t>
                                  </m:r>
                                </m:sub>
                              </m:sSub>
                            </m:den>
                          </m:f>
                        </m:e>
                      </m:d>
                    </m:oMath>
                  </m:oMathPara>
                </a14:m>
                <a:endParaRPr lang="de-DE" dirty="0">
                  <a:solidFill>
                    <a:schemeClr val="bg1"/>
                  </a:solidFill>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4770230" y="3240058"/>
                <a:ext cx="2034018" cy="714683"/>
              </a:xfrm>
              <a:prstGeom prst="rect">
                <a:avLst/>
              </a:prstGeom>
              <a:blipFill rotWithShape="1">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1816818" y="4480092"/>
                <a:ext cx="2376740" cy="7175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a:rPr>
                        <m:t>𝑡𝑎𝑛</m:t>
                      </m:r>
                      <m:d>
                        <m:dPr>
                          <m:ctrlPr>
                            <a:rPr lang="de-DE" b="0" i="1" smtClean="0">
                              <a:solidFill>
                                <a:schemeClr val="bg1"/>
                              </a:solidFill>
                              <a:latin typeface="Cambria Math"/>
                            </a:rPr>
                          </m:ctrlPr>
                        </m:dPr>
                        <m:e>
                          <m:sSub>
                            <m:sSubPr>
                              <m:ctrlPr>
                                <a:rPr lang="de-DE" b="0" i="1" smtClean="0">
                                  <a:solidFill>
                                    <a:schemeClr val="bg1"/>
                                  </a:solidFill>
                                  <a:latin typeface="Cambria Math"/>
                                </a:rPr>
                              </m:ctrlPr>
                            </m:sSubPr>
                            <m:e>
                              <m:r>
                                <a:rPr lang="de-DE" b="0" i="1" smtClean="0">
                                  <a:solidFill>
                                    <a:schemeClr val="bg1"/>
                                  </a:solidFill>
                                  <a:latin typeface="Cambria Math"/>
                                  <a:ea typeface="Cambria Math"/>
                                </a:rPr>
                                <m:t>𝛿</m:t>
                              </m:r>
                            </m:e>
                            <m:sub>
                              <m:r>
                                <a:rPr lang="de-DE" b="0" i="1" smtClean="0">
                                  <a:solidFill>
                                    <a:schemeClr val="bg1"/>
                                  </a:solidFill>
                                  <a:latin typeface="Cambria Math"/>
                                </a:rPr>
                                <m:t>𝑚</m:t>
                              </m:r>
                            </m:sub>
                          </m:sSub>
                        </m:e>
                      </m:d>
                      <m:r>
                        <a:rPr lang="de-DE" b="0" i="1" smtClean="0">
                          <a:solidFill>
                            <a:schemeClr val="bg1"/>
                          </a:solidFill>
                          <a:latin typeface="Cambria Math"/>
                        </a:rPr>
                        <m:t>=</m:t>
                      </m:r>
                      <m:f>
                        <m:fPr>
                          <m:ctrlPr>
                            <a:rPr lang="de-DE" b="0" i="1" smtClean="0">
                              <a:solidFill>
                                <a:schemeClr val="bg1"/>
                              </a:solidFill>
                              <a:latin typeface="Cambria Math"/>
                            </a:rPr>
                          </m:ctrlPr>
                        </m:fPr>
                        <m:num>
                          <m:sSub>
                            <m:sSubPr>
                              <m:ctrlPr>
                                <a:rPr lang="de-DE" b="0" i="1" smtClean="0">
                                  <a:solidFill>
                                    <a:schemeClr val="bg1"/>
                                  </a:solidFill>
                                  <a:latin typeface="Cambria Math"/>
                                </a:rPr>
                              </m:ctrlPr>
                            </m:sSubPr>
                            <m:e>
                              <m:r>
                                <a:rPr lang="de-DE" b="0" i="1" smtClean="0">
                                  <a:solidFill>
                                    <a:schemeClr val="bg1"/>
                                  </a:solidFill>
                                  <a:latin typeface="Cambria Math"/>
                                </a:rPr>
                                <m:t>𝑅</m:t>
                              </m:r>
                            </m:e>
                            <m:sub>
                              <m:r>
                                <a:rPr lang="de-DE" b="0" i="1" smtClean="0">
                                  <a:solidFill>
                                    <a:schemeClr val="bg1"/>
                                  </a:solidFill>
                                  <a:latin typeface="Cambria Math"/>
                                </a:rPr>
                                <m:t>𝑠</m:t>
                              </m:r>
                            </m:sub>
                          </m:sSub>
                        </m:num>
                        <m:den>
                          <m:sSub>
                            <m:sSubPr>
                              <m:ctrlPr>
                                <a:rPr lang="de-DE" b="0" i="1" smtClean="0">
                                  <a:solidFill>
                                    <a:schemeClr val="bg1"/>
                                  </a:solidFill>
                                  <a:latin typeface="Cambria Math"/>
                                </a:rPr>
                              </m:ctrlPr>
                            </m:sSubPr>
                            <m:e>
                              <m:r>
                                <a:rPr lang="de-DE" b="0" i="1" smtClean="0">
                                  <a:solidFill>
                                    <a:schemeClr val="bg1"/>
                                  </a:solidFill>
                                  <a:latin typeface="Cambria Math"/>
                                </a:rPr>
                                <m:t>𝑋</m:t>
                              </m:r>
                            </m:e>
                            <m:sub>
                              <m:r>
                                <a:rPr lang="de-DE" b="0" i="1" smtClean="0">
                                  <a:solidFill>
                                    <a:schemeClr val="bg1"/>
                                  </a:solidFill>
                                  <a:latin typeface="Cambria Math"/>
                                </a:rPr>
                                <m:t>𝐿𝑠</m:t>
                              </m:r>
                            </m:sub>
                          </m:sSub>
                        </m:den>
                      </m:f>
                      <m:r>
                        <a:rPr lang="de-DE" b="0" i="1" smtClean="0">
                          <a:solidFill>
                            <a:schemeClr val="bg1"/>
                          </a:solidFill>
                          <a:latin typeface="Cambria Math"/>
                        </a:rPr>
                        <m:t>=</m:t>
                      </m:r>
                      <m:f>
                        <m:fPr>
                          <m:ctrlPr>
                            <a:rPr lang="de-DE" b="0" i="1" smtClean="0">
                              <a:solidFill>
                                <a:schemeClr val="bg1"/>
                              </a:solidFill>
                              <a:latin typeface="Cambria Math"/>
                            </a:rPr>
                          </m:ctrlPr>
                        </m:fPr>
                        <m:num>
                          <m:sSub>
                            <m:sSubPr>
                              <m:ctrlPr>
                                <a:rPr lang="de-DE" b="0" i="1" smtClean="0">
                                  <a:solidFill>
                                    <a:schemeClr val="bg1"/>
                                  </a:solidFill>
                                  <a:latin typeface="Cambria Math"/>
                                </a:rPr>
                              </m:ctrlPr>
                            </m:sSubPr>
                            <m:e>
                              <m:sSup>
                                <m:sSupPr>
                                  <m:ctrlPr>
                                    <a:rPr lang="de-DE" b="0" i="1" smtClean="0">
                                      <a:solidFill>
                                        <a:schemeClr val="bg1"/>
                                      </a:solidFill>
                                      <a:latin typeface="Cambria Math"/>
                                    </a:rPr>
                                  </m:ctrlPr>
                                </m:sSupPr>
                                <m:e>
                                  <m:r>
                                    <a:rPr lang="de-DE" b="0" i="1" smtClean="0">
                                      <a:solidFill>
                                        <a:schemeClr val="bg1"/>
                                      </a:solidFill>
                                      <a:latin typeface="Cambria Math"/>
                                      <a:ea typeface="Cambria Math"/>
                                    </a:rPr>
                                    <m:t>𝜇</m:t>
                                  </m:r>
                                </m:e>
                                <m:sup>
                                  <m:r>
                                    <a:rPr lang="de-DE" b="0" i="1" smtClean="0">
                                      <a:solidFill>
                                        <a:schemeClr val="bg1"/>
                                      </a:solidFill>
                                      <a:latin typeface="Cambria Math"/>
                                    </a:rPr>
                                    <m:t>′′</m:t>
                                  </m:r>
                                </m:sup>
                              </m:sSup>
                            </m:e>
                            <m:sub>
                              <m:r>
                                <a:rPr lang="de-DE" b="0" i="1" smtClean="0">
                                  <a:solidFill>
                                    <a:schemeClr val="bg1"/>
                                  </a:solidFill>
                                  <a:latin typeface="Cambria Math"/>
                                </a:rPr>
                                <m:t>𝑟</m:t>
                              </m:r>
                            </m:sub>
                          </m:sSub>
                        </m:num>
                        <m:den>
                          <m:sSub>
                            <m:sSubPr>
                              <m:ctrlPr>
                                <a:rPr lang="de-DE" b="0" i="1" smtClean="0">
                                  <a:solidFill>
                                    <a:schemeClr val="bg1"/>
                                  </a:solidFill>
                                  <a:latin typeface="Cambria Math"/>
                                </a:rPr>
                              </m:ctrlPr>
                            </m:sSubPr>
                            <m:e>
                              <m:sSup>
                                <m:sSupPr>
                                  <m:ctrlPr>
                                    <a:rPr lang="de-DE" b="0" i="1" smtClean="0">
                                      <a:solidFill>
                                        <a:schemeClr val="bg1"/>
                                      </a:solidFill>
                                      <a:latin typeface="Cambria Math"/>
                                    </a:rPr>
                                  </m:ctrlPr>
                                </m:sSupPr>
                                <m:e>
                                  <m:r>
                                    <a:rPr lang="de-DE" b="0" i="1" smtClean="0">
                                      <a:solidFill>
                                        <a:schemeClr val="bg1"/>
                                      </a:solidFill>
                                      <a:latin typeface="Cambria Math"/>
                                      <a:ea typeface="Cambria Math"/>
                                    </a:rPr>
                                    <m:t>𝜇</m:t>
                                  </m:r>
                                </m:e>
                                <m:sup>
                                  <m:r>
                                    <a:rPr lang="de-DE" b="0" i="1" smtClean="0">
                                      <a:solidFill>
                                        <a:schemeClr val="bg1"/>
                                      </a:solidFill>
                                      <a:latin typeface="Cambria Math"/>
                                    </a:rPr>
                                    <m:t>′</m:t>
                                  </m:r>
                                </m:sup>
                              </m:sSup>
                            </m:e>
                            <m:sub>
                              <m:r>
                                <a:rPr lang="de-DE" b="0" i="1" smtClean="0">
                                  <a:solidFill>
                                    <a:schemeClr val="bg1"/>
                                  </a:solidFill>
                                  <a:latin typeface="Cambria Math"/>
                                </a:rPr>
                                <m:t>𝑟</m:t>
                              </m:r>
                            </m:sub>
                          </m:sSub>
                        </m:den>
                      </m:f>
                    </m:oMath>
                  </m:oMathPara>
                </a14:m>
                <a:endParaRPr lang="de-DE" dirty="0">
                  <a:solidFill>
                    <a:schemeClr val="bg1"/>
                  </a:solidFill>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1816818" y="4032082"/>
                <a:ext cx="2467150" cy="717569"/>
              </a:xfrm>
              <a:prstGeom prst="rect">
                <a:avLst/>
              </a:prstGeom>
              <a:blipFill rotWithShape="1">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323528" y="4671988"/>
                <a:ext cx="1462580" cy="338554"/>
              </a:xfrm>
              <a:prstGeom prst="rect">
                <a:avLst/>
              </a:prstGeom>
              <a:noFill/>
            </p:spPr>
            <p:txBody>
              <a:bodyPr wrap="none" rtlCol="0">
                <a:spAutoFit/>
              </a:bodyPr>
              <a:lstStyle/>
              <a:p>
                <a:pPr algn="r"/>
                <a:r>
                  <a:rPr lang="de-DE" sz="1600" dirty="0" smtClean="0">
                    <a:solidFill>
                      <a:schemeClr val="bg1"/>
                    </a:solidFill>
                    <a:latin typeface="Arial" panose="020B0604020202020204" pitchFamily="34" charset="0"/>
                    <a:cs typeface="Arial" panose="020B0604020202020204" pitchFamily="34" charset="0"/>
                  </a:rPr>
                  <a:t>Loss </a:t>
                </a:r>
                <a:r>
                  <a:rPr lang="de-DE" sz="1600" dirty="0">
                    <a:solidFill>
                      <a:schemeClr val="bg1"/>
                    </a:solidFill>
                    <a:latin typeface="Arial" panose="020B0604020202020204" pitchFamily="34" charset="0"/>
                    <a:cs typeface="Arial" panose="020B0604020202020204" pitchFamily="34" charset="0"/>
                  </a:rPr>
                  <a:t>angle </a:t>
                </a:r>
                <a14:m>
                  <m:oMath xmlns:m="http://schemas.openxmlformats.org/officeDocument/2006/math">
                    <m:r>
                      <a:rPr lang="de-DE" sz="1600" i="1" smtClean="0">
                        <a:solidFill>
                          <a:schemeClr val="bg1"/>
                        </a:solidFill>
                        <a:latin typeface="Cambria Math"/>
                        <a:ea typeface="Cambria Math"/>
                      </a:rPr>
                      <m:t>𝛿</m:t>
                    </m:r>
                    <m:r>
                      <a:rPr lang="de-DE" sz="1600" b="0" i="1" baseline="-25000" smtClean="0">
                        <a:solidFill>
                          <a:schemeClr val="bg1"/>
                        </a:solidFill>
                        <a:latin typeface="Cambria Math"/>
                        <a:ea typeface="Cambria Math"/>
                      </a:rPr>
                      <m:t>𝑚</m:t>
                    </m:r>
                  </m:oMath>
                </a14:m>
                <a:endParaRPr lang="de-DE" sz="1600" baseline="-25000" dirty="0">
                  <a:solidFill>
                    <a:schemeClr val="bg1"/>
                  </a:solidFill>
                  <a:latin typeface="Arial" panose="020B0604020202020204" pitchFamily="34" charset="0"/>
                  <a:cs typeface="Arial" panose="020B0604020202020204" pitchFamily="34" charset="0"/>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323528" y="4204789"/>
                <a:ext cx="1462580" cy="338554"/>
              </a:xfrm>
              <a:prstGeom prst="rect">
                <a:avLst/>
              </a:prstGeom>
              <a:blipFill rotWithShape="1">
                <a:blip r:embed="rId8"/>
                <a:stretch>
                  <a:fillRect l="-833" t="-5455" b="-23636"/>
                </a:stretch>
              </a:blipFill>
            </p:spPr>
            <p:txBody>
              <a:bodyPr/>
              <a:lstStyle/>
              <a:p>
                <a:r>
                  <a:rPr lang="en-GB">
                    <a:noFill/>
                  </a:rPr>
                  <a:t> </a:t>
                </a:r>
              </a:p>
            </p:txBody>
          </p:sp>
        </mc:Fallback>
      </mc:AlternateContent>
      <p:sp>
        <p:nvSpPr>
          <p:cNvPr id="23" name="Textfeld 22"/>
          <p:cNvSpPr txBox="1"/>
          <p:nvPr/>
        </p:nvSpPr>
        <p:spPr>
          <a:xfrm>
            <a:off x="67772" y="1276945"/>
            <a:ext cx="1479892" cy="1477328"/>
          </a:xfrm>
          <a:prstGeom prst="rect">
            <a:avLst/>
          </a:prstGeom>
          <a:no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Without core</a:t>
            </a:r>
          </a:p>
          <a:p>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a:p>
            <a:endParaRPr lang="en-US"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With core</a:t>
            </a:r>
          </a:p>
        </p:txBody>
      </p:sp>
      <p:pic>
        <p:nvPicPr>
          <p:cNvPr id="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6821315" y="3307877"/>
            <a:ext cx="2444881" cy="161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el 1"/>
          <p:cNvSpPr txBox="1">
            <a:spLocks/>
          </p:cNvSpPr>
          <p:nvPr/>
        </p:nvSpPr>
        <p:spPr bwMode="auto">
          <a:xfrm>
            <a:off x="0" y="111126"/>
            <a:ext cx="89017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i="1" kern="0" dirty="0" smtClean="0">
                <a:solidFill>
                  <a:schemeClr val="bg1"/>
                </a:solidFill>
                <a:latin typeface="+mn-lt"/>
              </a:rPr>
              <a:t>CCC-XD: </a:t>
            </a:r>
            <a:r>
              <a:rPr lang="en-GB" kern="0" dirty="0" smtClean="0">
                <a:solidFill>
                  <a:schemeClr val="bg1"/>
                </a:solidFill>
                <a:latin typeface="+mn-lt"/>
              </a:rPr>
              <a:t>Flux concentrator</a:t>
            </a:r>
            <a:endParaRPr lang="en-GB" i="1" kern="0" dirty="0">
              <a:solidFill>
                <a:schemeClr val="bg1"/>
              </a:solidFill>
              <a:latin typeface="+mn-lt"/>
            </a:endParaRPr>
          </a:p>
        </p:txBody>
      </p:sp>
      <p:cxnSp>
        <p:nvCxnSpPr>
          <p:cNvPr id="28" name="Gerade Verbindung 27"/>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9"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30" name="Gerade Verbindung 29"/>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0272532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458360" y="4657027"/>
            <a:ext cx="2672526" cy="369332"/>
          </a:xfrm>
          <a:prstGeom prst="rect">
            <a:avLst/>
          </a:prstGeom>
        </p:spPr>
        <p:txBody>
          <a:bodyPr wrap="none">
            <a:spAutoFit/>
          </a:bodyPr>
          <a:lstStyle/>
          <a:p>
            <a:pPr algn="r"/>
            <a:r>
              <a:rPr lang="de-DE" dirty="0" err="1" smtClean="0">
                <a:solidFill>
                  <a:schemeClr val="bg1"/>
                </a:solidFill>
              </a:rPr>
              <a:t>Ls</a:t>
            </a:r>
            <a:r>
              <a:rPr lang="de-DE" dirty="0" smtClean="0">
                <a:solidFill>
                  <a:schemeClr val="bg1"/>
                </a:solidFill>
              </a:rPr>
              <a:t>-Messungen bei 4,2 K</a:t>
            </a:r>
            <a:endParaRPr lang="de-DE"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950" y="986942"/>
            <a:ext cx="5046546" cy="441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eck 13"/>
          <p:cNvSpPr/>
          <p:nvPr/>
        </p:nvSpPr>
        <p:spPr>
          <a:xfrm rot="16200000">
            <a:off x="7817288" y="2302725"/>
            <a:ext cx="1799636" cy="369332"/>
          </a:xfrm>
          <a:prstGeom prst="rect">
            <a:avLst/>
          </a:prstGeom>
        </p:spPr>
        <p:txBody>
          <a:bodyPr wrap="square">
            <a:spAutoFit/>
          </a:bodyPr>
          <a:lstStyle/>
          <a:p>
            <a:r>
              <a:rPr lang="de-DE" dirty="0" smtClean="0"/>
              <a:t>100 kHz</a:t>
            </a:r>
            <a:endParaRPr lang="en-GB" dirty="0"/>
          </a:p>
        </p:txBody>
      </p:sp>
      <p:sp>
        <p:nvSpPr>
          <p:cNvPr id="8" name="Rechteck 7"/>
          <p:cNvSpPr/>
          <p:nvPr/>
        </p:nvSpPr>
        <p:spPr>
          <a:xfrm>
            <a:off x="179512" y="3977624"/>
            <a:ext cx="3738430" cy="861774"/>
          </a:xfrm>
          <a:prstGeom prst="rect">
            <a:avLst/>
          </a:prstGeom>
        </p:spPr>
        <p:txBody>
          <a:bodyPr wrap="square">
            <a:spAutoFit/>
          </a:bodyPr>
          <a:lstStyle/>
          <a:p>
            <a:r>
              <a:rPr lang="de-DE" sz="1400" dirty="0" smtClean="0">
                <a:solidFill>
                  <a:schemeClr val="bg1"/>
                </a:solidFill>
                <a:latin typeface="Arial" panose="020B0604020202020204" pitchFamily="34" charset="0"/>
                <a:cs typeface="Arial" panose="020B0604020202020204" pitchFamily="34" charset="0"/>
              </a:rPr>
              <a:t>Thesis, René </a:t>
            </a:r>
            <a:r>
              <a:rPr lang="de-DE" sz="1400" dirty="0" err="1" smtClean="0">
                <a:solidFill>
                  <a:schemeClr val="bg1"/>
                </a:solidFill>
                <a:latin typeface="Arial" panose="020B0604020202020204" pitchFamily="34" charset="0"/>
                <a:cs typeface="Arial" panose="020B0604020202020204" pitchFamily="34" charset="0"/>
              </a:rPr>
              <a:t>Geithner</a:t>
            </a:r>
            <a:r>
              <a:rPr lang="de-DE" sz="1400" dirty="0" smtClean="0">
                <a:solidFill>
                  <a:schemeClr val="bg1"/>
                </a:solidFill>
                <a:latin typeface="Arial" panose="020B0604020202020204" pitchFamily="34" charset="0"/>
                <a:cs typeface="Arial" panose="020B0604020202020204" pitchFamily="34" charset="0"/>
              </a:rPr>
              <a:t>, 2013</a:t>
            </a:r>
          </a:p>
          <a:p>
            <a:r>
              <a:rPr lang="de-DE" sz="1200" dirty="0" smtClean="0">
                <a:solidFill>
                  <a:schemeClr val="bg1"/>
                </a:solidFill>
                <a:latin typeface="Arial" panose="020B0604020202020204" pitchFamily="34" charset="0"/>
                <a:cs typeface="Arial" panose="020B0604020202020204" pitchFamily="34" charset="0"/>
              </a:rPr>
              <a:t>„Untersuchung </a:t>
            </a:r>
            <a:r>
              <a:rPr lang="de-DE" sz="1200" dirty="0">
                <a:solidFill>
                  <a:schemeClr val="bg1"/>
                </a:solidFill>
                <a:latin typeface="Arial" panose="020B0604020202020204" pitchFamily="34" charset="0"/>
                <a:cs typeface="Arial" panose="020B0604020202020204" pitchFamily="34" charset="0"/>
              </a:rPr>
              <a:t>der Tieftemperatureigenschaften magnetischer Materialien </a:t>
            </a:r>
            <a:r>
              <a:rPr lang="de-DE" sz="1200" dirty="0" smtClean="0">
                <a:solidFill>
                  <a:schemeClr val="bg1"/>
                </a:solidFill>
                <a:latin typeface="Arial" panose="020B0604020202020204" pitchFamily="34" charset="0"/>
                <a:cs typeface="Arial" panose="020B0604020202020204" pitchFamily="34" charset="0"/>
              </a:rPr>
              <a:t>für </a:t>
            </a:r>
            <a:r>
              <a:rPr lang="de-DE" sz="1200" dirty="0">
                <a:solidFill>
                  <a:schemeClr val="bg1"/>
                </a:solidFill>
                <a:latin typeface="Arial" panose="020B0604020202020204" pitchFamily="34" charset="0"/>
                <a:cs typeface="Arial" panose="020B0604020202020204" pitchFamily="34" charset="0"/>
              </a:rPr>
              <a:t>den Einsatz im </a:t>
            </a:r>
            <a:r>
              <a:rPr lang="de-DE" sz="1200" dirty="0" smtClean="0">
                <a:solidFill>
                  <a:schemeClr val="bg1"/>
                </a:solidFill>
                <a:latin typeface="Arial" panose="020B0604020202020204" pitchFamily="34" charset="0"/>
                <a:cs typeface="Arial" panose="020B0604020202020204" pitchFamily="34" charset="0"/>
              </a:rPr>
              <a:t>Kryostromkomparator</a:t>
            </a: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p:txBody>
      </p:sp>
      <p:sp>
        <p:nvSpPr>
          <p:cNvPr id="15" name="Rechteck 14"/>
          <p:cNvSpPr/>
          <p:nvPr/>
        </p:nvSpPr>
        <p:spPr>
          <a:xfrm>
            <a:off x="179512" y="1497349"/>
            <a:ext cx="3358612" cy="1754326"/>
          </a:xfrm>
          <a:prstGeom prst="rect">
            <a:avLst/>
          </a:prstGeom>
        </p:spPr>
        <p:txBody>
          <a:bodyPr wrap="none">
            <a:spAutoFit/>
          </a:bodyPr>
          <a:lstStyle/>
          <a:p>
            <a:r>
              <a:rPr lang="en-US" altLang="en-US" b="1" dirty="0" smtClean="0">
                <a:solidFill>
                  <a:schemeClr val="bg1"/>
                </a:solidFill>
                <a:latin typeface="Arial" panose="020B0604020202020204" pitchFamily="34" charset="0"/>
                <a:cs typeface="Arial" panose="020B0604020202020204" pitchFamily="34" charset="0"/>
              </a:rPr>
              <a:t>First measurements @ 4.2 K:</a:t>
            </a:r>
          </a:p>
          <a:p>
            <a:endParaRPr lang="en-US" b="1" dirty="0" smtClean="0">
              <a:solidFill>
                <a:schemeClr val="bg1"/>
              </a:solidFill>
              <a:latin typeface="Arial"/>
              <a:cs typeface="Arial"/>
            </a:endParaRPr>
          </a:p>
          <a:p>
            <a:r>
              <a:rPr lang="en-US" b="1" dirty="0" smtClean="0">
                <a:solidFill>
                  <a:schemeClr val="bg1"/>
                </a:solidFill>
                <a:latin typeface="Arial"/>
                <a:cs typeface="Arial"/>
              </a:rPr>
              <a:t>      </a:t>
            </a:r>
            <a:r>
              <a:rPr lang="en-US" b="1" dirty="0" smtClean="0">
                <a:solidFill>
                  <a:schemeClr val="accent2"/>
                </a:solidFill>
                <a:latin typeface="Arial"/>
                <a:cs typeface="Arial"/>
              </a:rPr>
              <a:t>● </a:t>
            </a:r>
            <a:r>
              <a:rPr lang="en-US" b="1" dirty="0" smtClean="0">
                <a:solidFill>
                  <a:schemeClr val="bg1"/>
                </a:solidFill>
                <a:latin typeface="Arial" panose="020B0604020202020204" pitchFamily="34" charset="0"/>
                <a:cs typeface="Arial" panose="020B0604020202020204" pitchFamily="34" charset="0"/>
              </a:rPr>
              <a:t>noisy</a:t>
            </a:r>
          </a:p>
          <a:p>
            <a:endParaRPr lang="en-US" b="1" dirty="0">
              <a:solidFill>
                <a:schemeClr val="bg1"/>
              </a:solidFill>
              <a:latin typeface="Arial" panose="020B0604020202020204" pitchFamily="34" charset="0"/>
              <a:cs typeface="Arial" panose="020B0604020202020204" pitchFamily="34" charset="0"/>
            </a:endParaRPr>
          </a:p>
          <a:p>
            <a:r>
              <a:rPr lang="en-US" b="1" dirty="0" smtClean="0">
                <a:solidFill>
                  <a:schemeClr val="bg1"/>
                </a:solidFill>
                <a:latin typeface="Arial"/>
                <a:cs typeface="Arial"/>
              </a:rPr>
              <a:t>      </a:t>
            </a:r>
            <a:r>
              <a:rPr lang="en-US" b="1" dirty="0" smtClean="0">
                <a:solidFill>
                  <a:schemeClr val="accent2"/>
                </a:solidFill>
                <a:latin typeface="Arial"/>
                <a:cs typeface="Arial"/>
              </a:rPr>
              <a:t>● </a:t>
            </a:r>
            <a:r>
              <a:rPr lang="en-US" b="1" dirty="0" smtClean="0">
                <a:solidFill>
                  <a:schemeClr val="bg1"/>
                </a:solidFill>
                <a:latin typeface="Arial"/>
                <a:cs typeface="Arial"/>
              </a:rPr>
              <a:t>core </a:t>
            </a:r>
            <a:r>
              <a:rPr lang="en-US" b="1" dirty="0" smtClean="0">
                <a:solidFill>
                  <a:schemeClr val="bg1"/>
                </a:solidFill>
                <a:latin typeface="Arial" panose="020B0604020202020204" pitchFamily="34" charset="0"/>
                <a:cs typeface="Arial" panose="020B0604020202020204" pitchFamily="34" charset="0"/>
              </a:rPr>
              <a:t>materials with</a:t>
            </a:r>
          </a:p>
          <a:p>
            <a:r>
              <a:rPr lang="en-US" b="1" dirty="0">
                <a:solidFill>
                  <a:schemeClr val="bg1"/>
                </a:solidFill>
                <a:latin typeface="Arial" panose="020B0604020202020204" pitchFamily="34" charset="0"/>
                <a:cs typeface="Arial" panose="020B0604020202020204" pitchFamily="34" charset="0"/>
              </a:rPr>
              <a:t> </a:t>
            </a:r>
            <a:r>
              <a:rPr lang="en-US" b="1" dirty="0" smtClean="0">
                <a:solidFill>
                  <a:schemeClr val="bg1"/>
                </a:solidFill>
                <a:latin typeface="Arial" panose="020B0604020202020204" pitchFamily="34" charset="0"/>
                <a:cs typeface="Arial" panose="020B0604020202020204" pitchFamily="34" charset="0"/>
              </a:rPr>
              <a:t>          small bandwidth</a:t>
            </a:r>
            <a:endParaRPr lang="en-GB" dirty="0">
              <a:solidFill>
                <a:schemeClr val="bg1"/>
              </a:solidFill>
              <a:latin typeface="Arial" panose="020B0604020202020204" pitchFamily="34" charset="0"/>
              <a:cs typeface="Arial" panose="020B0604020202020204" pitchFamily="34" charset="0"/>
            </a:endParaRPr>
          </a:p>
        </p:txBody>
      </p:sp>
      <p:cxnSp>
        <p:nvCxnSpPr>
          <p:cNvPr id="9" name="Gerade Verbindung mit Pfeil 8"/>
          <p:cNvCxnSpPr/>
          <p:nvPr/>
        </p:nvCxnSpPr>
        <p:spPr>
          <a:xfrm>
            <a:off x="2210882" y="2427103"/>
            <a:ext cx="2937182" cy="183932"/>
          </a:xfrm>
          <a:prstGeom prst="straightConnector1">
            <a:avLst/>
          </a:prstGeom>
          <a:ln w="444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447820" y="3227192"/>
            <a:ext cx="4436549" cy="1"/>
          </a:xfrm>
          <a:prstGeom prst="straightConnector1">
            <a:avLst/>
          </a:prstGeom>
          <a:ln w="4445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11" name="Titel 1"/>
          <p:cNvSpPr txBox="1">
            <a:spLocks/>
          </p:cNvSpPr>
          <p:nvPr/>
        </p:nvSpPr>
        <p:spPr bwMode="auto">
          <a:xfrm>
            <a:off x="0" y="111126"/>
            <a:ext cx="89017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i="1" kern="0" dirty="0" smtClean="0">
                <a:solidFill>
                  <a:schemeClr val="bg1"/>
                </a:solidFill>
                <a:latin typeface="+mn-lt"/>
              </a:rPr>
              <a:t>CCC-XD: </a:t>
            </a:r>
            <a:r>
              <a:rPr lang="en-GB" kern="0" dirty="0" smtClean="0">
                <a:solidFill>
                  <a:schemeClr val="bg1"/>
                </a:solidFill>
                <a:latin typeface="+mn-lt"/>
              </a:rPr>
              <a:t>Flux concentrator</a:t>
            </a:r>
            <a:endParaRPr lang="en-GB" i="1" kern="0" dirty="0">
              <a:solidFill>
                <a:schemeClr val="bg1"/>
              </a:solidFill>
              <a:latin typeface="+mn-lt"/>
            </a:endParaRPr>
          </a:p>
        </p:txBody>
      </p:sp>
      <p:cxnSp>
        <p:nvCxnSpPr>
          <p:cNvPr id="13" name="Gerade Verbindung 12"/>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17"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18" name="Gerade Verbindung 17"/>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8608477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1044" y="937287"/>
            <a:ext cx="5517461" cy="4467109"/>
          </a:xfrm>
          <a:prstGeom prst="rect">
            <a:avLst/>
          </a:prstGeom>
          <a:solidFill>
            <a:schemeClr val="bg1"/>
          </a:solidFill>
        </p:spPr>
      </p:pic>
      <p:sp>
        <p:nvSpPr>
          <p:cNvPr id="27" name="Rechteck 26"/>
          <p:cNvSpPr/>
          <p:nvPr/>
        </p:nvSpPr>
        <p:spPr>
          <a:xfrm>
            <a:off x="251521" y="4185389"/>
            <a:ext cx="3267763" cy="677108"/>
          </a:xfrm>
          <a:prstGeom prst="rect">
            <a:avLst/>
          </a:prstGeom>
        </p:spPr>
        <p:txBody>
          <a:bodyPr wrap="square">
            <a:spAutoFit/>
          </a:bodyPr>
          <a:lstStyle/>
          <a:p>
            <a:r>
              <a:rPr lang="de-DE" sz="1400" dirty="0" smtClean="0">
                <a:solidFill>
                  <a:schemeClr val="bg1"/>
                </a:solidFill>
                <a:latin typeface="Arial" panose="020B0604020202020204" pitchFamily="34" charset="0"/>
                <a:cs typeface="Arial" panose="020B0604020202020204" pitchFamily="34" charset="0"/>
              </a:rPr>
              <a:t>Tympel, et al., IBIC 2016</a:t>
            </a:r>
          </a:p>
          <a:p>
            <a:r>
              <a:rPr lang="de-DE" sz="1200" dirty="0" smtClean="0">
                <a:solidFill>
                  <a:schemeClr val="bg1"/>
                </a:solidFill>
                <a:latin typeface="Arial" panose="020B0604020202020204" pitchFamily="34" charset="0"/>
                <a:cs typeface="Arial" panose="020B0604020202020204" pitchFamily="34" charset="0"/>
              </a:rPr>
              <a:t>„</a:t>
            </a:r>
            <a:r>
              <a:rPr lang="en-GB" sz="1200" dirty="0" smtClean="0">
                <a:solidFill>
                  <a:schemeClr val="bg1"/>
                </a:solidFill>
                <a:latin typeface="Arial" panose="020B0604020202020204" pitchFamily="34" charset="0"/>
                <a:cs typeface="Arial" panose="020B0604020202020204" pitchFamily="34" charset="0"/>
              </a:rPr>
              <a:t>The next generation of Cryonic Current Comparators for beam monitoring</a:t>
            </a:r>
            <a:r>
              <a:rPr lang="de-DE" sz="1200" dirty="0" smtClean="0">
                <a:solidFill>
                  <a:schemeClr val="bg1"/>
                </a:solidFill>
                <a:latin typeface="Arial" panose="020B0604020202020204" pitchFamily="34" charset="0"/>
                <a:cs typeface="Arial" panose="020B0604020202020204" pitchFamily="34" charset="0"/>
              </a:rPr>
              <a:t>“</a:t>
            </a:r>
            <a:endParaRPr lang="de-DE" sz="1200" dirty="0">
              <a:solidFill>
                <a:schemeClr val="bg1"/>
              </a:solidFill>
              <a:latin typeface="Arial" panose="020B0604020202020204" pitchFamily="34" charset="0"/>
              <a:cs typeface="Arial" panose="020B0604020202020204" pitchFamily="34" charset="0"/>
            </a:endParaRPr>
          </a:p>
        </p:txBody>
      </p:sp>
      <p:sp>
        <p:nvSpPr>
          <p:cNvPr id="28" name="Rechteck 27"/>
          <p:cNvSpPr/>
          <p:nvPr/>
        </p:nvSpPr>
        <p:spPr>
          <a:xfrm>
            <a:off x="179512" y="1497349"/>
            <a:ext cx="2863284" cy="1754326"/>
          </a:xfrm>
          <a:prstGeom prst="rect">
            <a:avLst/>
          </a:prstGeom>
        </p:spPr>
        <p:txBody>
          <a:bodyPr wrap="none">
            <a:spAutoFit/>
          </a:bodyPr>
          <a:lstStyle/>
          <a:p>
            <a:r>
              <a:rPr lang="en-US" altLang="en-US" b="1" dirty="0" smtClean="0">
                <a:solidFill>
                  <a:schemeClr val="bg1"/>
                </a:solidFill>
                <a:latin typeface="Arial" panose="020B0604020202020204" pitchFamily="34" charset="0"/>
                <a:cs typeface="Arial" panose="020B0604020202020204" pitchFamily="34" charset="0"/>
              </a:rPr>
              <a:t>Now @ 4.2 K:</a:t>
            </a:r>
          </a:p>
          <a:p>
            <a:endParaRPr lang="en-US" b="1" dirty="0" smtClean="0">
              <a:solidFill>
                <a:schemeClr val="bg1"/>
              </a:solidFill>
              <a:latin typeface="Arial"/>
              <a:cs typeface="Arial"/>
            </a:endParaRPr>
          </a:p>
          <a:p>
            <a:r>
              <a:rPr lang="en-US" b="1" dirty="0" smtClean="0">
                <a:solidFill>
                  <a:schemeClr val="bg1"/>
                </a:solidFill>
                <a:latin typeface="Arial"/>
                <a:cs typeface="Arial"/>
              </a:rPr>
              <a:t>      </a:t>
            </a:r>
            <a:r>
              <a:rPr lang="en-US" b="1" dirty="0" smtClean="0">
                <a:solidFill>
                  <a:schemeClr val="accent2"/>
                </a:solidFill>
                <a:latin typeface="Arial"/>
                <a:cs typeface="Arial"/>
              </a:rPr>
              <a:t>● </a:t>
            </a:r>
            <a:r>
              <a:rPr lang="en-US" b="1" dirty="0" smtClean="0">
                <a:solidFill>
                  <a:schemeClr val="bg1"/>
                </a:solidFill>
                <a:latin typeface="Arial" panose="020B0604020202020204" pitchFamily="34" charset="0"/>
                <a:cs typeface="Arial" panose="020B0604020202020204" pitchFamily="34" charset="0"/>
              </a:rPr>
              <a:t>SNR better 200 : 1</a:t>
            </a:r>
          </a:p>
          <a:p>
            <a:endParaRPr lang="en-US" b="1" dirty="0">
              <a:solidFill>
                <a:schemeClr val="bg1"/>
              </a:solidFill>
              <a:latin typeface="Arial" panose="020B0604020202020204" pitchFamily="34" charset="0"/>
              <a:cs typeface="Arial" panose="020B0604020202020204" pitchFamily="34" charset="0"/>
            </a:endParaRPr>
          </a:p>
          <a:p>
            <a:r>
              <a:rPr lang="en-US" b="1" dirty="0" smtClean="0">
                <a:solidFill>
                  <a:schemeClr val="bg1"/>
                </a:solidFill>
                <a:latin typeface="Arial"/>
                <a:cs typeface="Arial"/>
              </a:rPr>
              <a:t>      </a:t>
            </a:r>
            <a:r>
              <a:rPr lang="en-US" b="1" dirty="0" smtClean="0">
                <a:solidFill>
                  <a:schemeClr val="accent2"/>
                </a:solidFill>
                <a:latin typeface="Arial"/>
                <a:cs typeface="Arial"/>
              </a:rPr>
              <a:t>● </a:t>
            </a:r>
            <a:r>
              <a:rPr lang="en-US" b="1" dirty="0" smtClean="0">
                <a:solidFill>
                  <a:schemeClr val="bg1"/>
                </a:solidFill>
                <a:latin typeface="Arial"/>
                <a:cs typeface="Arial"/>
              </a:rPr>
              <a:t>core </a:t>
            </a:r>
            <a:r>
              <a:rPr lang="en-US" b="1" dirty="0" smtClean="0">
                <a:solidFill>
                  <a:schemeClr val="bg1"/>
                </a:solidFill>
                <a:latin typeface="Arial" panose="020B0604020202020204" pitchFamily="34" charset="0"/>
                <a:cs typeface="Arial" panose="020B0604020202020204" pitchFamily="34" charset="0"/>
              </a:rPr>
              <a:t>materials with</a:t>
            </a:r>
          </a:p>
          <a:p>
            <a:r>
              <a:rPr lang="en-US" b="1" dirty="0">
                <a:solidFill>
                  <a:schemeClr val="bg1"/>
                </a:solidFill>
                <a:latin typeface="Arial" panose="020B0604020202020204" pitchFamily="34" charset="0"/>
                <a:cs typeface="Arial" panose="020B0604020202020204" pitchFamily="34" charset="0"/>
              </a:rPr>
              <a:t> </a:t>
            </a:r>
            <a:r>
              <a:rPr lang="en-US" b="1" dirty="0" smtClean="0">
                <a:solidFill>
                  <a:schemeClr val="bg1"/>
                </a:solidFill>
                <a:latin typeface="Arial" panose="020B0604020202020204" pitchFamily="34" charset="0"/>
                <a:cs typeface="Arial" panose="020B0604020202020204" pitchFamily="34" charset="0"/>
              </a:rPr>
              <a:t>        larger bandwidth</a:t>
            </a:r>
            <a:endParaRPr lang="en-GB" dirty="0">
              <a:solidFill>
                <a:schemeClr val="bg1"/>
              </a:solidFill>
              <a:latin typeface="Arial" panose="020B0604020202020204" pitchFamily="34" charset="0"/>
              <a:cs typeface="Arial" panose="020B0604020202020204" pitchFamily="34" charset="0"/>
            </a:endParaRPr>
          </a:p>
        </p:txBody>
      </p:sp>
      <p:cxnSp>
        <p:nvCxnSpPr>
          <p:cNvPr id="29" name="Gerade Verbindung mit Pfeil 28"/>
          <p:cNvCxnSpPr/>
          <p:nvPr/>
        </p:nvCxnSpPr>
        <p:spPr bwMode="auto">
          <a:xfrm>
            <a:off x="4788024" y="1577358"/>
            <a:ext cx="0" cy="1560590"/>
          </a:xfrm>
          <a:prstGeom prst="straightConnector1">
            <a:avLst/>
          </a:prstGeom>
          <a:solidFill>
            <a:schemeClr val="accent1"/>
          </a:solidFill>
          <a:ln w="38100" cap="flat" cmpd="sng" algn="ctr">
            <a:solidFill>
              <a:srgbClr val="FF0000"/>
            </a:solidFill>
            <a:prstDash val="solid"/>
            <a:round/>
            <a:headEnd type="triangle" w="med" len="med"/>
            <a:tailEnd type="triangle"/>
          </a:ln>
          <a:effectLst/>
        </p:spPr>
      </p:cxnSp>
      <p:cxnSp>
        <p:nvCxnSpPr>
          <p:cNvPr id="30" name="Gerade Verbindung mit Pfeil 29"/>
          <p:cNvCxnSpPr/>
          <p:nvPr/>
        </p:nvCxnSpPr>
        <p:spPr>
          <a:xfrm>
            <a:off x="2915816" y="2389796"/>
            <a:ext cx="1872208" cy="1"/>
          </a:xfrm>
          <a:prstGeom prst="straightConnector1">
            <a:avLst/>
          </a:prstGeom>
          <a:ln w="4445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rot="16200000">
            <a:off x="7148147" y="2664422"/>
            <a:ext cx="1360151" cy="369332"/>
          </a:xfrm>
          <a:prstGeom prst="rect">
            <a:avLst/>
          </a:prstGeom>
        </p:spPr>
        <p:txBody>
          <a:bodyPr wrap="square">
            <a:spAutoFit/>
          </a:bodyPr>
          <a:lstStyle/>
          <a:p>
            <a:pPr algn="ctr"/>
            <a:r>
              <a:rPr lang="de-DE" dirty="0" smtClean="0"/>
              <a:t>100 kHz</a:t>
            </a:r>
            <a:endParaRPr lang="en-GB" dirty="0"/>
          </a:p>
        </p:txBody>
      </p:sp>
      <p:cxnSp>
        <p:nvCxnSpPr>
          <p:cNvPr id="32" name="Gerade Verbindung mit Pfeil 31"/>
          <p:cNvCxnSpPr/>
          <p:nvPr/>
        </p:nvCxnSpPr>
        <p:spPr>
          <a:xfrm flipV="1">
            <a:off x="2946234" y="2169013"/>
            <a:ext cx="5442190" cy="1001079"/>
          </a:xfrm>
          <a:prstGeom prst="straightConnector1">
            <a:avLst/>
          </a:prstGeom>
          <a:ln w="4445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14" name="Titel 1"/>
          <p:cNvSpPr txBox="1">
            <a:spLocks/>
          </p:cNvSpPr>
          <p:nvPr/>
        </p:nvSpPr>
        <p:spPr bwMode="auto">
          <a:xfrm>
            <a:off x="0" y="111126"/>
            <a:ext cx="89017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i="1" kern="0" dirty="0" smtClean="0">
                <a:solidFill>
                  <a:schemeClr val="bg1"/>
                </a:solidFill>
                <a:latin typeface="+mn-lt"/>
              </a:rPr>
              <a:t>CCC-XD: </a:t>
            </a:r>
            <a:r>
              <a:rPr lang="en-GB" kern="0" dirty="0" smtClean="0">
                <a:solidFill>
                  <a:schemeClr val="bg1"/>
                </a:solidFill>
                <a:latin typeface="+mn-lt"/>
              </a:rPr>
              <a:t>Flux concentrator</a:t>
            </a:r>
            <a:endParaRPr lang="en-GB" i="1" kern="0" dirty="0">
              <a:solidFill>
                <a:schemeClr val="bg1"/>
              </a:solidFill>
              <a:latin typeface="+mn-lt"/>
            </a:endParaRPr>
          </a:p>
        </p:txBody>
      </p:sp>
      <p:cxnSp>
        <p:nvCxnSpPr>
          <p:cNvPr id="15" name="Gerade Verbindung 14"/>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16"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17" name="Gerade Verbindung 16"/>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528395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81818" y="216959"/>
            <a:ext cx="3094038" cy="825500"/>
          </a:xfrm>
        </p:spPr>
        <p:txBody>
          <a:bodyPr/>
          <a:lstStyle/>
          <a:p>
            <a:r>
              <a:rPr lang="en-US" b="1" dirty="0">
                <a:solidFill>
                  <a:schemeClr val="bg1"/>
                </a:solidFill>
                <a:latin typeface="+mn-lt"/>
              </a:rPr>
              <a:t>OUTLINE</a:t>
            </a:r>
          </a:p>
        </p:txBody>
      </p:sp>
      <p:sp>
        <p:nvSpPr>
          <p:cNvPr id="3" name="Inhaltsplatzhalter 2"/>
          <p:cNvSpPr>
            <a:spLocks noGrp="1"/>
          </p:cNvSpPr>
          <p:nvPr>
            <p:ph sz="quarter" idx="4294967295"/>
          </p:nvPr>
        </p:nvSpPr>
        <p:spPr>
          <a:xfrm>
            <a:off x="0" y="1631598"/>
            <a:ext cx="8153400" cy="3305528"/>
          </a:xfrm>
        </p:spPr>
        <p:txBody>
          <a:bodyPr>
            <a:normAutofit fontScale="77500" lnSpcReduction="20000"/>
          </a:bodyPr>
          <a:lstStyle/>
          <a:p>
            <a:pPr marL="174625" indent="0">
              <a:lnSpc>
                <a:spcPct val="120000"/>
              </a:lnSpc>
              <a:buSzPct val="120000"/>
              <a:buNone/>
              <a:tabLst>
                <a:tab pos="631825" algn="l"/>
              </a:tabLst>
            </a:pPr>
            <a:r>
              <a:rPr lang="en-US" sz="3600" dirty="0">
                <a:solidFill>
                  <a:srgbClr val="FFFF00"/>
                </a:solidFill>
                <a:cs typeface="Arial"/>
              </a:rPr>
              <a:t>●</a:t>
            </a:r>
            <a:r>
              <a:rPr lang="en-US" sz="3600" dirty="0">
                <a:solidFill>
                  <a:schemeClr val="bg1"/>
                </a:solidFill>
              </a:rPr>
              <a:t> 	</a:t>
            </a:r>
            <a:r>
              <a:rPr lang="en-US" sz="3400" dirty="0" smtClean="0">
                <a:solidFill>
                  <a:schemeClr val="bg1"/>
                </a:solidFill>
              </a:rPr>
              <a:t>Why superconducting?</a:t>
            </a:r>
          </a:p>
          <a:p>
            <a:pPr marL="174625" indent="0">
              <a:lnSpc>
                <a:spcPct val="120000"/>
              </a:lnSpc>
              <a:buSzPct val="120000"/>
              <a:buNone/>
              <a:tabLst>
                <a:tab pos="631825" algn="l"/>
              </a:tabLst>
            </a:pPr>
            <a:r>
              <a:rPr lang="en-US" sz="3600" dirty="0">
                <a:solidFill>
                  <a:srgbClr val="FFFF00"/>
                </a:solidFill>
                <a:cs typeface="Arial"/>
              </a:rPr>
              <a:t>●</a:t>
            </a:r>
            <a:r>
              <a:rPr lang="en-US" sz="3600" dirty="0">
                <a:solidFill>
                  <a:schemeClr val="bg1"/>
                </a:solidFill>
              </a:rPr>
              <a:t> 	</a:t>
            </a:r>
            <a:r>
              <a:rPr lang="en-US" sz="3400" b="1" dirty="0" smtClean="0">
                <a:solidFill>
                  <a:schemeClr val="bg1"/>
                </a:solidFill>
              </a:rPr>
              <a:t>C</a:t>
            </a:r>
            <a:r>
              <a:rPr lang="en-US" sz="3400" dirty="0" smtClean="0">
                <a:solidFill>
                  <a:schemeClr val="bg1"/>
                </a:solidFill>
              </a:rPr>
              <a:t>ryogenic </a:t>
            </a:r>
            <a:r>
              <a:rPr lang="en-US" sz="3400" b="1" dirty="0">
                <a:solidFill>
                  <a:schemeClr val="bg1"/>
                </a:solidFill>
              </a:rPr>
              <a:t>C</a:t>
            </a:r>
            <a:r>
              <a:rPr lang="en-US" sz="3400" dirty="0">
                <a:solidFill>
                  <a:schemeClr val="bg1"/>
                </a:solidFill>
              </a:rPr>
              <a:t>urrent </a:t>
            </a:r>
            <a:r>
              <a:rPr lang="en-US" sz="3400" b="1" dirty="0">
                <a:solidFill>
                  <a:schemeClr val="bg1"/>
                </a:solidFill>
              </a:rPr>
              <a:t>C</a:t>
            </a:r>
            <a:r>
              <a:rPr lang="en-US" sz="3400" dirty="0">
                <a:solidFill>
                  <a:schemeClr val="bg1"/>
                </a:solidFill>
              </a:rPr>
              <a:t>omparator (</a:t>
            </a:r>
            <a:r>
              <a:rPr lang="en-US" sz="3400" b="1" i="1" dirty="0">
                <a:solidFill>
                  <a:schemeClr val="accent2"/>
                </a:solidFill>
              </a:rPr>
              <a:t>CCC</a:t>
            </a:r>
            <a:r>
              <a:rPr lang="en-US" sz="3400" dirty="0">
                <a:solidFill>
                  <a:schemeClr val="bg1"/>
                </a:solidFill>
              </a:rPr>
              <a:t>) </a:t>
            </a:r>
            <a:endParaRPr lang="en-US" sz="3400" dirty="0" smtClean="0">
              <a:solidFill>
                <a:schemeClr val="bg1"/>
              </a:solidFill>
            </a:endParaRPr>
          </a:p>
          <a:p>
            <a:pPr marL="174625" indent="0">
              <a:lnSpc>
                <a:spcPct val="120000"/>
              </a:lnSpc>
              <a:buSzPct val="120000"/>
              <a:buNone/>
              <a:tabLst>
                <a:tab pos="631825" algn="l"/>
              </a:tabLst>
            </a:pPr>
            <a:r>
              <a:rPr lang="en-US" sz="3600" dirty="0" smtClean="0">
                <a:solidFill>
                  <a:srgbClr val="FFFF00"/>
                </a:solidFill>
                <a:cs typeface="Arial"/>
              </a:rPr>
              <a:t>●</a:t>
            </a:r>
            <a:r>
              <a:rPr lang="en-US" sz="3600" dirty="0" smtClean="0">
                <a:solidFill>
                  <a:schemeClr val="bg1"/>
                </a:solidFill>
              </a:rPr>
              <a:t> 	</a:t>
            </a:r>
            <a:r>
              <a:rPr lang="en-US" sz="3400" dirty="0" smtClean="0">
                <a:solidFill>
                  <a:schemeClr val="bg1"/>
                </a:solidFill>
              </a:rPr>
              <a:t>Does it work?</a:t>
            </a:r>
          </a:p>
          <a:p>
            <a:pPr marL="174625" indent="0">
              <a:lnSpc>
                <a:spcPct val="120000"/>
              </a:lnSpc>
              <a:buSzPct val="120000"/>
              <a:buNone/>
              <a:tabLst>
                <a:tab pos="631825" algn="l"/>
              </a:tabLst>
            </a:pPr>
            <a:r>
              <a:rPr lang="en-US" sz="3600" dirty="0">
                <a:solidFill>
                  <a:srgbClr val="FFFF00"/>
                </a:solidFill>
                <a:cs typeface="Arial"/>
              </a:rPr>
              <a:t>●</a:t>
            </a:r>
            <a:r>
              <a:rPr lang="en-US" sz="3600" dirty="0">
                <a:solidFill>
                  <a:schemeClr val="bg1"/>
                </a:solidFill>
              </a:rPr>
              <a:t> 	</a:t>
            </a:r>
            <a:r>
              <a:rPr lang="en-US" sz="3400" dirty="0" smtClean="0">
                <a:solidFill>
                  <a:schemeClr val="bg1"/>
                </a:solidFill>
              </a:rPr>
              <a:t>Next generation </a:t>
            </a:r>
            <a:r>
              <a:rPr lang="en-US" sz="3400" b="1" i="1" dirty="0" smtClean="0">
                <a:solidFill>
                  <a:schemeClr val="accent2"/>
                </a:solidFill>
              </a:rPr>
              <a:t>CCC-XD</a:t>
            </a:r>
            <a:r>
              <a:rPr lang="en-US" sz="3400" dirty="0" smtClean="0">
                <a:solidFill>
                  <a:schemeClr val="bg1"/>
                </a:solidFill>
              </a:rPr>
              <a:t>: Flux concentrator</a:t>
            </a:r>
          </a:p>
          <a:p>
            <a:pPr marL="174625" indent="0">
              <a:lnSpc>
                <a:spcPct val="120000"/>
              </a:lnSpc>
              <a:buSzPct val="120000"/>
              <a:buNone/>
              <a:tabLst>
                <a:tab pos="631825" algn="l"/>
              </a:tabLst>
            </a:pPr>
            <a:r>
              <a:rPr lang="en-US" sz="3600" dirty="0">
                <a:solidFill>
                  <a:srgbClr val="FFFF00"/>
                </a:solidFill>
                <a:cs typeface="Arial"/>
              </a:rPr>
              <a:t>●</a:t>
            </a:r>
            <a:r>
              <a:rPr lang="en-US" sz="3600" dirty="0">
                <a:solidFill>
                  <a:schemeClr val="bg1"/>
                </a:solidFill>
              </a:rPr>
              <a:t> 	</a:t>
            </a:r>
            <a:r>
              <a:rPr lang="en-US" sz="3400" dirty="0" smtClean="0">
                <a:solidFill>
                  <a:schemeClr val="bg1"/>
                </a:solidFill>
              </a:rPr>
              <a:t>Challenges</a:t>
            </a:r>
          </a:p>
          <a:p>
            <a:pPr marL="174625" indent="0">
              <a:lnSpc>
                <a:spcPct val="120000"/>
              </a:lnSpc>
              <a:buSzPct val="120000"/>
              <a:buNone/>
              <a:tabLst>
                <a:tab pos="631825" algn="l"/>
              </a:tabLst>
            </a:pPr>
            <a:r>
              <a:rPr lang="en-US" sz="3600" dirty="0">
                <a:solidFill>
                  <a:srgbClr val="FFFF00"/>
                </a:solidFill>
                <a:cs typeface="Arial"/>
              </a:rPr>
              <a:t>●</a:t>
            </a:r>
            <a:r>
              <a:rPr lang="en-US" sz="3600" dirty="0">
                <a:solidFill>
                  <a:schemeClr val="bg1"/>
                </a:solidFill>
              </a:rPr>
              <a:t> 	</a:t>
            </a:r>
            <a:r>
              <a:rPr lang="en-US" sz="3400" dirty="0" smtClean="0">
                <a:solidFill>
                  <a:schemeClr val="bg1"/>
                </a:solidFill>
              </a:rPr>
              <a:t>Short summary</a:t>
            </a:r>
            <a:endParaRPr lang="en-US" sz="3400" dirty="0">
              <a:solidFill>
                <a:schemeClr val="bg1"/>
              </a:solidFill>
            </a:endParaRPr>
          </a:p>
        </p:txBody>
      </p:sp>
      <p:cxnSp>
        <p:nvCxnSpPr>
          <p:cNvPr id="9" name="Gerade Verbindung 8"/>
          <p:cNvCxnSpPr/>
          <p:nvPr/>
        </p:nvCxnSpPr>
        <p:spPr bwMode="auto">
          <a:xfrm>
            <a:off x="0" y="1017296"/>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11"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12" name="Gerade Verbindung 11"/>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0555876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9298" y="937287"/>
            <a:ext cx="5149207" cy="4467109"/>
          </a:xfrm>
          <a:prstGeom prst="rect">
            <a:avLst/>
          </a:prstGeom>
          <a:solidFill>
            <a:schemeClr val="bg1"/>
          </a:solidFill>
        </p:spPr>
      </p:pic>
      <p:sp>
        <p:nvSpPr>
          <p:cNvPr id="28" name="Rechteck 27"/>
          <p:cNvSpPr/>
          <p:nvPr/>
        </p:nvSpPr>
        <p:spPr>
          <a:xfrm>
            <a:off x="179512" y="1497349"/>
            <a:ext cx="3335080" cy="1477328"/>
          </a:xfrm>
          <a:prstGeom prst="rect">
            <a:avLst/>
          </a:prstGeom>
        </p:spPr>
        <p:txBody>
          <a:bodyPr wrap="none">
            <a:spAutoFit/>
          </a:bodyPr>
          <a:lstStyle/>
          <a:p>
            <a:r>
              <a:rPr lang="en-US" altLang="en-US" b="1" dirty="0" smtClean="0">
                <a:solidFill>
                  <a:schemeClr val="bg1"/>
                </a:solidFill>
                <a:latin typeface="Arial" panose="020B0604020202020204" pitchFamily="34" charset="0"/>
                <a:cs typeface="Arial" panose="020B0604020202020204" pitchFamily="34" charset="0"/>
              </a:rPr>
              <a:t>Now: Temperature below 2 K</a:t>
            </a:r>
          </a:p>
          <a:p>
            <a:endParaRPr lang="en-US" b="1" dirty="0" smtClean="0">
              <a:solidFill>
                <a:schemeClr val="bg1"/>
              </a:solidFill>
              <a:latin typeface="Arial"/>
              <a:cs typeface="Arial"/>
            </a:endParaRPr>
          </a:p>
          <a:p>
            <a:r>
              <a:rPr lang="en-US" b="1" dirty="0" smtClean="0">
                <a:solidFill>
                  <a:schemeClr val="accent2"/>
                </a:solidFill>
                <a:latin typeface="Arial"/>
                <a:cs typeface="Arial"/>
              </a:rPr>
              <a:t>      ●</a:t>
            </a:r>
            <a:r>
              <a:rPr lang="en-US" b="1" dirty="0" smtClean="0">
                <a:solidFill>
                  <a:schemeClr val="bg1"/>
                </a:solidFill>
                <a:latin typeface="Arial"/>
                <a:cs typeface="Arial"/>
              </a:rPr>
              <a:t> below Lambda-point</a:t>
            </a:r>
            <a:endParaRPr lang="en-US" b="1" dirty="0" smtClean="0">
              <a:solidFill>
                <a:schemeClr val="bg1"/>
              </a:solidFill>
              <a:latin typeface="Arial" panose="020B0604020202020204" pitchFamily="34" charset="0"/>
              <a:cs typeface="Arial" panose="020B0604020202020204" pitchFamily="34" charset="0"/>
            </a:endParaRPr>
          </a:p>
          <a:p>
            <a:r>
              <a:rPr lang="de-DE" b="1" dirty="0" smtClean="0">
                <a:solidFill>
                  <a:schemeClr val="bg1"/>
                </a:solidFill>
                <a:latin typeface="Arial"/>
                <a:cs typeface="Arial"/>
              </a:rPr>
              <a:t>           (50 hPa &amp; 2,17 K) </a:t>
            </a:r>
          </a:p>
          <a:p>
            <a:r>
              <a:rPr lang="de-DE" b="1" dirty="0" smtClean="0">
                <a:solidFill>
                  <a:srgbClr val="002060"/>
                </a:solidFill>
                <a:latin typeface="Arial"/>
                <a:cs typeface="Arial"/>
              </a:rPr>
              <a:t>      </a:t>
            </a:r>
            <a:r>
              <a:rPr lang="de-DE" b="1" dirty="0" smtClean="0">
                <a:solidFill>
                  <a:schemeClr val="bg1"/>
                </a:solidFill>
                <a:latin typeface="Arial"/>
                <a:cs typeface="Arial"/>
              </a:rPr>
              <a:t>=&gt;</a:t>
            </a:r>
            <a:r>
              <a:rPr lang="de-DE" b="1" dirty="0" smtClean="0">
                <a:solidFill>
                  <a:schemeClr val="accent2"/>
                </a:solidFill>
                <a:latin typeface="Arial"/>
                <a:cs typeface="Arial"/>
              </a:rPr>
              <a:t> </a:t>
            </a:r>
            <a:r>
              <a:rPr lang="de-DE" b="1" dirty="0">
                <a:solidFill>
                  <a:schemeClr val="accent2"/>
                </a:solidFill>
                <a:latin typeface="Arial"/>
                <a:cs typeface="Arial"/>
              </a:rPr>
              <a:t>superfluid </a:t>
            </a:r>
            <a:r>
              <a:rPr lang="de-DE" b="1" dirty="0" smtClean="0">
                <a:solidFill>
                  <a:schemeClr val="accent2"/>
                </a:solidFill>
                <a:latin typeface="Arial"/>
                <a:cs typeface="Arial"/>
              </a:rPr>
              <a:t>He II</a:t>
            </a:r>
            <a:endParaRPr lang="en-GB" dirty="0">
              <a:solidFill>
                <a:schemeClr val="accent2"/>
              </a:solidFill>
              <a:latin typeface="Arial" panose="020B0604020202020204" pitchFamily="34" charset="0"/>
              <a:cs typeface="Arial" panose="020B0604020202020204" pitchFamily="34" charset="0"/>
            </a:endParaRPr>
          </a:p>
        </p:txBody>
      </p:sp>
      <p:cxnSp>
        <p:nvCxnSpPr>
          <p:cNvPr id="29" name="Gerade Verbindung mit Pfeil 28"/>
          <p:cNvCxnSpPr/>
          <p:nvPr/>
        </p:nvCxnSpPr>
        <p:spPr bwMode="auto">
          <a:xfrm>
            <a:off x="5796136" y="2377446"/>
            <a:ext cx="0" cy="2560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30" name="Gerade Verbindung mit Pfeil 29"/>
          <p:cNvCxnSpPr/>
          <p:nvPr/>
        </p:nvCxnSpPr>
        <p:spPr>
          <a:xfrm>
            <a:off x="2938540" y="2476698"/>
            <a:ext cx="2353540" cy="350419"/>
          </a:xfrm>
          <a:prstGeom prst="straightConnector1">
            <a:avLst/>
          </a:prstGeom>
          <a:ln w="4445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5508105" y="4937731"/>
            <a:ext cx="706055" cy="338554"/>
          </a:xfrm>
          <a:prstGeom prst="rect">
            <a:avLst/>
          </a:prstGeom>
        </p:spPr>
        <p:txBody>
          <a:bodyPr wrap="square">
            <a:spAutoFit/>
          </a:bodyPr>
          <a:lstStyle/>
          <a:p>
            <a:pPr algn="ctr"/>
            <a:r>
              <a:rPr lang="de-DE" sz="1600" b="1" dirty="0" smtClean="0">
                <a:solidFill>
                  <a:srgbClr val="FF0000"/>
                </a:solidFill>
                <a:latin typeface="Arial" panose="020B0604020202020204" pitchFamily="34" charset="0"/>
                <a:cs typeface="Arial" panose="020B0604020202020204" pitchFamily="34" charset="0"/>
              </a:rPr>
              <a:t>4.2 K</a:t>
            </a:r>
            <a:endParaRPr lang="en-GB" sz="1600" b="1" dirty="0">
              <a:solidFill>
                <a:srgbClr val="FF0000"/>
              </a:solidFill>
              <a:latin typeface="Arial" panose="020B0604020202020204" pitchFamily="34" charset="0"/>
              <a:cs typeface="Arial" panose="020B0604020202020204" pitchFamily="34" charset="0"/>
            </a:endParaRPr>
          </a:p>
        </p:txBody>
      </p:sp>
      <p:sp>
        <p:nvSpPr>
          <p:cNvPr id="11" name="Titel 1"/>
          <p:cNvSpPr txBox="1">
            <a:spLocks/>
          </p:cNvSpPr>
          <p:nvPr/>
        </p:nvSpPr>
        <p:spPr bwMode="auto">
          <a:xfrm>
            <a:off x="0" y="111126"/>
            <a:ext cx="89017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i="1" kern="0" dirty="0" smtClean="0">
                <a:solidFill>
                  <a:schemeClr val="bg1"/>
                </a:solidFill>
                <a:latin typeface="+mn-lt"/>
              </a:rPr>
              <a:t>CCC-XD: </a:t>
            </a:r>
            <a:r>
              <a:rPr lang="en-GB" kern="0" dirty="0" smtClean="0">
                <a:solidFill>
                  <a:schemeClr val="bg1"/>
                </a:solidFill>
                <a:latin typeface="+mn-lt"/>
              </a:rPr>
              <a:t>Flux concentrator</a:t>
            </a:r>
            <a:endParaRPr lang="en-GB" i="1" kern="0" dirty="0">
              <a:solidFill>
                <a:schemeClr val="bg1"/>
              </a:solidFill>
              <a:latin typeface="+mn-lt"/>
            </a:endParaRPr>
          </a:p>
        </p:txBody>
      </p:sp>
      <p:cxnSp>
        <p:nvCxnSpPr>
          <p:cNvPr id="12" name="Gerade Verbindung 11"/>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13" name="Rechteck 12"/>
          <p:cNvSpPr/>
          <p:nvPr/>
        </p:nvSpPr>
        <p:spPr>
          <a:xfrm>
            <a:off x="251521" y="4585433"/>
            <a:ext cx="3267763" cy="677108"/>
          </a:xfrm>
          <a:prstGeom prst="rect">
            <a:avLst/>
          </a:prstGeom>
        </p:spPr>
        <p:txBody>
          <a:bodyPr wrap="square">
            <a:spAutoFit/>
          </a:bodyPr>
          <a:lstStyle/>
          <a:p>
            <a:r>
              <a:rPr lang="de-DE" sz="1400" dirty="0" smtClean="0">
                <a:solidFill>
                  <a:schemeClr val="bg1"/>
                </a:solidFill>
                <a:latin typeface="Arial" panose="020B0604020202020204" pitchFamily="34" charset="0"/>
                <a:cs typeface="Arial" panose="020B0604020202020204" pitchFamily="34" charset="0"/>
              </a:rPr>
              <a:t>Tympel, et al., IBIC 2016</a:t>
            </a:r>
          </a:p>
          <a:p>
            <a:r>
              <a:rPr lang="de-DE" sz="1200" dirty="0" smtClean="0">
                <a:solidFill>
                  <a:schemeClr val="bg1"/>
                </a:solidFill>
                <a:latin typeface="Arial" panose="020B0604020202020204" pitchFamily="34" charset="0"/>
                <a:cs typeface="Arial" panose="020B0604020202020204" pitchFamily="34" charset="0"/>
              </a:rPr>
              <a:t>„</a:t>
            </a:r>
            <a:r>
              <a:rPr lang="en-GB" sz="1200" dirty="0" smtClean="0">
                <a:solidFill>
                  <a:schemeClr val="bg1"/>
                </a:solidFill>
                <a:latin typeface="Arial" panose="020B0604020202020204" pitchFamily="34" charset="0"/>
                <a:cs typeface="Arial" panose="020B0604020202020204" pitchFamily="34" charset="0"/>
              </a:rPr>
              <a:t>The next generation of Cryonic Current Comparators for beam monitoring</a:t>
            </a:r>
            <a:r>
              <a:rPr lang="de-DE" sz="1200" dirty="0" smtClean="0">
                <a:solidFill>
                  <a:schemeClr val="bg1"/>
                </a:solidFill>
                <a:latin typeface="Arial" panose="020B0604020202020204" pitchFamily="34" charset="0"/>
                <a:cs typeface="Arial" panose="020B0604020202020204" pitchFamily="34" charset="0"/>
              </a:rPr>
              <a:t>“</a:t>
            </a:r>
            <a:endParaRPr lang="de-DE" sz="1200" dirty="0">
              <a:solidFill>
                <a:schemeClr val="bg1"/>
              </a:solidFill>
              <a:latin typeface="Arial" panose="020B0604020202020204" pitchFamily="34" charset="0"/>
              <a:cs typeface="Arial" panose="020B0604020202020204" pitchFamily="34" charset="0"/>
            </a:endParaRPr>
          </a:p>
        </p:txBody>
      </p:sp>
      <p:sp>
        <p:nvSpPr>
          <p:cNvPr id="14"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15" name="Gerade Verbindung 14"/>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812" y="3097527"/>
            <a:ext cx="2363012" cy="130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179512" y="3079399"/>
            <a:ext cx="561372" cy="338554"/>
          </a:xfrm>
          <a:prstGeom prst="rect">
            <a:avLst/>
          </a:prstGeom>
        </p:spPr>
        <p:txBody>
          <a:bodyPr wrap="none">
            <a:spAutoFit/>
          </a:bodyPr>
          <a:lstStyle/>
          <a:p>
            <a:r>
              <a:rPr lang="en-GB" sz="1600" dirty="0">
                <a:solidFill>
                  <a:schemeClr val="bg1"/>
                </a:solidFill>
              </a:rPr>
              <a:t>He </a:t>
            </a:r>
            <a:r>
              <a:rPr lang="en-GB" sz="1600" dirty="0" smtClean="0">
                <a:solidFill>
                  <a:schemeClr val="bg1"/>
                </a:solidFill>
              </a:rPr>
              <a:t>I</a:t>
            </a:r>
            <a:endParaRPr lang="en-GB" sz="1600" dirty="0">
              <a:solidFill>
                <a:schemeClr val="bg1"/>
              </a:solidFill>
            </a:endParaRPr>
          </a:p>
        </p:txBody>
      </p:sp>
      <p:sp>
        <p:nvSpPr>
          <p:cNvPr id="18" name="Rechteck 17"/>
          <p:cNvSpPr/>
          <p:nvPr/>
        </p:nvSpPr>
        <p:spPr>
          <a:xfrm>
            <a:off x="3088824" y="3097527"/>
            <a:ext cx="619080" cy="338554"/>
          </a:xfrm>
          <a:prstGeom prst="rect">
            <a:avLst/>
          </a:prstGeom>
        </p:spPr>
        <p:txBody>
          <a:bodyPr wrap="none">
            <a:spAutoFit/>
          </a:bodyPr>
          <a:lstStyle/>
          <a:p>
            <a:r>
              <a:rPr lang="en-GB" sz="1600" dirty="0">
                <a:solidFill>
                  <a:schemeClr val="bg1"/>
                </a:solidFill>
              </a:rPr>
              <a:t>He </a:t>
            </a:r>
            <a:r>
              <a:rPr lang="en-GB" sz="1600" dirty="0" smtClean="0">
                <a:solidFill>
                  <a:schemeClr val="bg1"/>
                </a:solidFill>
              </a:rPr>
              <a:t>II</a:t>
            </a:r>
          </a:p>
        </p:txBody>
      </p:sp>
      <p:sp>
        <p:nvSpPr>
          <p:cNvPr id="16" name="Rechteck 15"/>
          <p:cNvSpPr/>
          <p:nvPr/>
        </p:nvSpPr>
        <p:spPr>
          <a:xfrm>
            <a:off x="1907704" y="4153644"/>
            <a:ext cx="1606888" cy="492443"/>
          </a:xfrm>
          <a:prstGeom prst="rect">
            <a:avLst/>
          </a:prstGeom>
        </p:spPr>
        <p:txBody>
          <a:bodyPr wrap="square">
            <a:spAutoFit/>
          </a:bodyPr>
          <a:lstStyle/>
          <a:p>
            <a:r>
              <a:rPr lang="de-DE" sz="1200" dirty="0" smtClean="0">
                <a:solidFill>
                  <a:schemeClr val="bg1"/>
                </a:solidFill>
              </a:rPr>
              <a:t>Thermal</a:t>
            </a:r>
          </a:p>
          <a:p>
            <a:r>
              <a:rPr lang="en-US" sz="1200" dirty="0" smtClean="0">
                <a:solidFill>
                  <a:schemeClr val="bg1"/>
                </a:solidFill>
              </a:rPr>
              <a:t>Conductivity </a:t>
            </a:r>
            <a:r>
              <a:rPr lang="de-DE" sz="1200" dirty="0" smtClean="0">
                <a:solidFill>
                  <a:schemeClr val="bg1"/>
                </a:solidFill>
              </a:rPr>
              <a:t>=&gt; </a:t>
            </a:r>
            <a:r>
              <a:rPr lang="de-DE" sz="1400" dirty="0" smtClean="0">
                <a:solidFill>
                  <a:schemeClr val="bg1"/>
                </a:solidFill>
                <a:cs typeface="Arial"/>
              </a:rPr>
              <a:t>∞</a:t>
            </a:r>
            <a:endParaRPr lang="en-GB" sz="1400" dirty="0">
              <a:solidFill>
                <a:schemeClr val="bg1"/>
              </a:solidFill>
            </a:endParaRPr>
          </a:p>
        </p:txBody>
      </p:sp>
    </p:spTree>
    <p:extLst>
      <p:ext uri="{BB962C8B-B14F-4D97-AF65-F5344CB8AC3E}">
        <p14:creationId xmlns:p14="http://schemas.microsoft.com/office/powerpoint/2010/main" val="31753223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18"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16" descr="Hobicat_5nA.jpg"/>
          <p:cNvPicPr>
            <a:picLocks noGrp="1" noChangeAspect="1"/>
          </p:cNvPicPr>
          <p:nvPr>
            <p:ph sz="quarter" idx="4294967295"/>
          </p:nvPr>
        </p:nvPicPr>
        <p:blipFill>
          <a:blip r:embed="rId2" cstate="print"/>
          <a:srcRect l="3706"/>
          <a:stretch>
            <a:fillRect/>
          </a:stretch>
        </p:blipFill>
        <p:spPr>
          <a:xfrm>
            <a:off x="251520" y="2057411"/>
            <a:ext cx="4337050" cy="2610556"/>
          </a:xfrm>
          <a:prstGeom prst="rect">
            <a:avLst/>
          </a:prstGeom>
        </p:spPr>
      </p:pic>
      <p:sp>
        <p:nvSpPr>
          <p:cNvPr id="12" name="Rechteck 11"/>
          <p:cNvSpPr/>
          <p:nvPr/>
        </p:nvSpPr>
        <p:spPr>
          <a:xfrm>
            <a:off x="1907704" y="1577358"/>
            <a:ext cx="2664296" cy="7907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err="1" smtClean="0">
                <a:solidFill>
                  <a:schemeClr val="tx1"/>
                </a:solidFill>
                <a:latin typeface="Arial" pitchFamily="34" charset="0"/>
                <a:cs typeface="Arial" pitchFamily="34" charset="0"/>
              </a:rPr>
              <a:t>green</a:t>
            </a:r>
            <a:r>
              <a:rPr lang="de-DE" sz="1600" dirty="0" smtClean="0">
                <a:solidFill>
                  <a:schemeClr val="tx1"/>
                </a:solidFill>
                <a:latin typeface="Arial" pitchFamily="34" charset="0"/>
                <a:cs typeface="Arial" pitchFamily="34" charset="0"/>
              </a:rPr>
              <a:t>:	Faraday Cup</a:t>
            </a:r>
          </a:p>
          <a:p>
            <a:r>
              <a:rPr lang="de-DE" sz="1600" dirty="0" err="1" smtClean="0">
                <a:solidFill>
                  <a:schemeClr val="tx1"/>
                </a:solidFill>
                <a:latin typeface="Arial" pitchFamily="34" charset="0"/>
                <a:cs typeface="Arial" pitchFamily="34" charset="0"/>
              </a:rPr>
              <a:t>black</a:t>
            </a:r>
            <a:r>
              <a:rPr lang="de-DE" sz="1600" dirty="0" smtClean="0">
                <a:solidFill>
                  <a:schemeClr val="tx1"/>
                </a:solidFill>
                <a:latin typeface="Arial" pitchFamily="34" charset="0"/>
                <a:cs typeface="Arial" pitchFamily="34" charset="0"/>
              </a:rPr>
              <a:t>:	DESY-CCC</a:t>
            </a:r>
          </a:p>
        </p:txBody>
      </p:sp>
      <p:sp>
        <p:nvSpPr>
          <p:cNvPr id="13" name="Textfeld 12"/>
          <p:cNvSpPr txBox="1"/>
          <p:nvPr/>
        </p:nvSpPr>
        <p:spPr>
          <a:xfrm>
            <a:off x="251520" y="4697705"/>
            <a:ext cx="4454040" cy="307777"/>
          </a:xfrm>
          <a:prstGeom prst="rect">
            <a:avLst/>
          </a:prstGeom>
          <a:noFill/>
        </p:spPr>
        <p:txBody>
          <a:bodyPr wrap="none" rtlCol="0">
            <a:spAutoFit/>
          </a:bodyPr>
          <a:lstStyle/>
          <a:p>
            <a:r>
              <a:rPr lang="de-DE" sz="1400" dirty="0" err="1" smtClean="0">
                <a:solidFill>
                  <a:schemeClr val="bg1"/>
                </a:solidFill>
                <a:latin typeface="Arial" pitchFamily="34" charset="0"/>
                <a:cs typeface="Arial" pitchFamily="34" charset="0"/>
              </a:rPr>
              <a:t>Geithner</a:t>
            </a:r>
            <a:r>
              <a:rPr lang="de-DE" sz="1400" dirty="0" smtClean="0">
                <a:solidFill>
                  <a:schemeClr val="bg1"/>
                </a:solidFill>
                <a:latin typeface="Arial" pitchFamily="34" charset="0"/>
                <a:cs typeface="Arial" pitchFamily="34" charset="0"/>
              </a:rPr>
              <a:t> et al., </a:t>
            </a:r>
            <a:r>
              <a:rPr lang="de-DE" sz="1400" dirty="0" err="1" smtClean="0">
                <a:solidFill>
                  <a:schemeClr val="bg1"/>
                </a:solidFill>
                <a:latin typeface="Arial" pitchFamily="34" charset="0"/>
                <a:cs typeface="Arial" pitchFamily="34" charset="0"/>
              </a:rPr>
              <a:t>Rev</a:t>
            </a:r>
            <a:r>
              <a:rPr lang="de-DE" sz="1400" dirty="0" smtClean="0">
                <a:solidFill>
                  <a:schemeClr val="bg1"/>
                </a:solidFill>
                <a:latin typeface="Arial" pitchFamily="34" charset="0"/>
                <a:cs typeface="Arial" pitchFamily="34" charset="0"/>
              </a:rPr>
              <a:t>. </a:t>
            </a:r>
            <a:r>
              <a:rPr lang="de-DE" sz="1400" dirty="0" err="1" smtClean="0">
                <a:solidFill>
                  <a:schemeClr val="bg1"/>
                </a:solidFill>
                <a:latin typeface="Arial" pitchFamily="34" charset="0"/>
                <a:cs typeface="Arial" pitchFamily="34" charset="0"/>
              </a:rPr>
              <a:t>Sci</a:t>
            </a:r>
            <a:r>
              <a:rPr lang="de-DE" sz="1400" dirty="0" smtClean="0">
                <a:solidFill>
                  <a:schemeClr val="bg1"/>
                </a:solidFill>
                <a:latin typeface="Arial" pitchFamily="34" charset="0"/>
                <a:cs typeface="Arial" pitchFamily="34" charset="0"/>
              </a:rPr>
              <a:t>. </a:t>
            </a:r>
            <a:r>
              <a:rPr lang="de-DE" sz="1400" dirty="0" err="1" smtClean="0">
                <a:solidFill>
                  <a:schemeClr val="bg1"/>
                </a:solidFill>
                <a:latin typeface="Arial" pitchFamily="34" charset="0"/>
                <a:cs typeface="Arial" pitchFamily="34" charset="0"/>
              </a:rPr>
              <a:t>Instrum</a:t>
            </a:r>
            <a:r>
              <a:rPr lang="de-DE" sz="1400" dirty="0" smtClean="0">
                <a:solidFill>
                  <a:schemeClr val="bg1"/>
                </a:solidFill>
                <a:latin typeface="Arial" pitchFamily="34" charset="0"/>
                <a:cs typeface="Arial" pitchFamily="34" charset="0"/>
              </a:rPr>
              <a:t>., 82(1):013302, 2011</a:t>
            </a:r>
            <a:endParaRPr lang="de-DE" sz="1400" dirty="0">
              <a:solidFill>
                <a:schemeClr val="bg1"/>
              </a:solidFill>
              <a:latin typeface="Arial" pitchFamily="34" charset="0"/>
              <a:cs typeface="Arial" pitchFamily="34" charset="0"/>
            </a:endParaRPr>
          </a:p>
        </p:txBody>
      </p:sp>
      <p:pic>
        <p:nvPicPr>
          <p:cNvPr id="14" name="Inhaltsplatzhalter 8"/>
          <p:cNvPicPr>
            <a:picLocks noChangeAspect="1"/>
          </p:cNvPicPr>
          <p:nvPr/>
        </p:nvPicPr>
        <p:blipFill rotWithShape="1">
          <a:blip r:embed="rId3" cstate="print">
            <a:extLst>
              <a:ext uri="{28A0092B-C50C-407E-A947-70E740481C1C}">
                <a14:useLocalDpi xmlns:a14="http://schemas.microsoft.com/office/drawing/2010/main" val="0"/>
              </a:ext>
            </a:extLst>
          </a:blip>
          <a:srcRect t="9889" r="10674"/>
          <a:stretch/>
        </p:blipFill>
        <p:spPr>
          <a:xfrm>
            <a:off x="4969934" y="2017592"/>
            <a:ext cx="3490499" cy="2974661"/>
          </a:xfrm>
          <a:prstGeom prst="rect">
            <a:avLst/>
          </a:prstGeom>
        </p:spPr>
      </p:pic>
      <p:sp>
        <p:nvSpPr>
          <p:cNvPr id="19" name="Titel 1"/>
          <p:cNvSpPr txBox="1">
            <a:spLocks/>
          </p:cNvSpPr>
          <p:nvPr/>
        </p:nvSpPr>
        <p:spPr bwMode="auto">
          <a:xfrm>
            <a:off x="0" y="137198"/>
            <a:ext cx="89017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kern="0" dirty="0">
                <a:solidFill>
                  <a:schemeClr val="bg1"/>
                </a:solidFill>
                <a:latin typeface="+mn-lt"/>
              </a:rPr>
              <a:t>N</a:t>
            </a:r>
            <a:r>
              <a:rPr lang="en-GB" kern="0" dirty="0" smtClean="0">
                <a:solidFill>
                  <a:schemeClr val="bg1"/>
                </a:solidFill>
                <a:latin typeface="+mn-lt"/>
              </a:rPr>
              <a:t>ext challenges</a:t>
            </a:r>
            <a:endParaRPr lang="en-GB" i="1" kern="0" dirty="0">
              <a:solidFill>
                <a:schemeClr val="bg1"/>
              </a:solidFill>
              <a:latin typeface="+mn-lt"/>
            </a:endParaRPr>
          </a:p>
        </p:txBody>
      </p:sp>
      <p:cxnSp>
        <p:nvCxnSpPr>
          <p:cNvPr id="20" name="Gerade Verbindung 19"/>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1" name="Rechteck 20"/>
          <p:cNvSpPr/>
          <p:nvPr/>
        </p:nvSpPr>
        <p:spPr>
          <a:xfrm>
            <a:off x="148303" y="1177314"/>
            <a:ext cx="1345240" cy="461665"/>
          </a:xfrm>
          <a:prstGeom prst="rect">
            <a:avLst/>
          </a:prstGeom>
        </p:spPr>
        <p:txBody>
          <a:bodyPr wrap="none">
            <a:spAutoFit/>
          </a:bodyPr>
          <a:lstStyle/>
          <a:p>
            <a:r>
              <a:rPr lang="en-US" altLang="en-US" sz="2400" b="1" dirty="0">
                <a:solidFill>
                  <a:srgbClr val="FFFF00"/>
                </a:solidFill>
                <a:latin typeface="Arial" panose="020B0604020202020204" pitchFamily="34" charset="0"/>
                <a:cs typeface="Arial" panose="020B0604020202020204" pitchFamily="34" charset="0"/>
              </a:rPr>
              <a:t>●</a:t>
            </a:r>
            <a:r>
              <a:rPr lang="en-US" altLang="en-US" sz="2400" b="1" dirty="0" smtClean="0">
                <a:solidFill>
                  <a:srgbClr val="FFFF00"/>
                </a:solidFill>
                <a:latin typeface="Arial" panose="020B0604020202020204" pitchFamily="34" charset="0"/>
                <a:cs typeface="Arial" panose="020B0604020202020204" pitchFamily="34" charset="0"/>
              </a:rPr>
              <a:t> Drifts </a:t>
            </a:r>
            <a:endParaRPr lang="en-GB" sz="2400" dirty="0">
              <a:solidFill>
                <a:srgbClr val="FFFF00"/>
              </a:solidFill>
              <a:latin typeface="Arial" panose="020B0604020202020204" pitchFamily="34" charset="0"/>
              <a:cs typeface="Arial" panose="020B0604020202020204" pitchFamily="34" charset="0"/>
            </a:endParaRPr>
          </a:p>
        </p:txBody>
      </p:sp>
      <p:sp>
        <p:nvSpPr>
          <p:cNvPr id="22" name="Rechteck 21"/>
          <p:cNvSpPr/>
          <p:nvPr/>
        </p:nvSpPr>
        <p:spPr>
          <a:xfrm>
            <a:off x="4845213" y="1177314"/>
            <a:ext cx="3446777" cy="461665"/>
          </a:xfrm>
          <a:prstGeom prst="rect">
            <a:avLst/>
          </a:prstGeom>
        </p:spPr>
        <p:txBody>
          <a:bodyPr wrap="none">
            <a:spAutoFit/>
          </a:bodyPr>
          <a:lstStyle/>
          <a:p>
            <a:r>
              <a:rPr lang="en-US" altLang="en-US" sz="2400" b="1" dirty="0">
                <a:solidFill>
                  <a:srgbClr val="FFFF00"/>
                </a:solidFill>
                <a:latin typeface="Arial" panose="020B0604020202020204" pitchFamily="34" charset="0"/>
                <a:cs typeface="Arial" panose="020B0604020202020204" pitchFamily="34" charset="0"/>
              </a:rPr>
              <a:t>●</a:t>
            </a:r>
            <a:r>
              <a:rPr lang="en-US" altLang="en-US" sz="2400" b="1" dirty="0" smtClean="0">
                <a:solidFill>
                  <a:srgbClr val="FFFF00"/>
                </a:solidFill>
                <a:latin typeface="Arial" panose="020B0604020202020204" pitchFamily="34" charset="0"/>
                <a:cs typeface="Arial" panose="020B0604020202020204" pitchFamily="34" charset="0"/>
              </a:rPr>
              <a:t> Microphonic effects </a:t>
            </a:r>
            <a:endParaRPr lang="en-GB" sz="2400" dirty="0">
              <a:solidFill>
                <a:srgbClr val="FFFF00"/>
              </a:solidFill>
              <a:latin typeface="Arial" panose="020B0604020202020204" pitchFamily="34" charset="0"/>
              <a:cs typeface="Arial" panose="020B0604020202020204" pitchFamily="34" charset="0"/>
            </a:endParaRPr>
          </a:p>
        </p:txBody>
      </p:sp>
      <p:sp>
        <p:nvSpPr>
          <p:cNvPr id="23"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4" name="Gerade Verbindung 23"/>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128527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Gerade Verbindung 23"/>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4" name="Freihandform 3"/>
          <p:cNvSpPr/>
          <p:nvPr/>
        </p:nvSpPr>
        <p:spPr>
          <a:xfrm>
            <a:off x="6639207" y="3856364"/>
            <a:ext cx="2418176" cy="720000"/>
          </a:xfrm>
          <a:custGeom>
            <a:avLst/>
            <a:gdLst>
              <a:gd name="connsiteX0" fmla="*/ 0 w 2418176"/>
              <a:gd name="connsiteY0" fmla="*/ 502704 h 641381"/>
              <a:gd name="connsiteX1" fmla="*/ 117008 w 2418176"/>
              <a:gd name="connsiteY1" fmla="*/ 281688 h 641381"/>
              <a:gd name="connsiteX2" fmla="*/ 1932807 w 2418176"/>
              <a:gd name="connsiteY2" fmla="*/ 208016 h 641381"/>
              <a:gd name="connsiteX3" fmla="*/ 1820133 w 2418176"/>
              <a:gd name="connsiteY3" fmla="*/ 117009 h 641381"/>
              <a:gd name="connsiteX4" fmla="*/ 1685789 w 2418176"/>
              <a:gd name="connsiteY4" fmla="*/ 60672 h 641381"/>
              <a:gd name="connsiteX5" fmla="*/ 1815799 w 2418176"/>
              <a:gd name="connsiteY5" fmla="*/ 0 h 641381"/>
              <a:gd name="connsiteX6" fmla="*/ 2010813 w 2418176"/>
              <a:gd name="connsiteY6" fmla="*/ 125676 h 641381"/>
              <a:gd name="connsiteX7" fmla="*/ 2418176 w 2418176"/>
              <a:gd name="connsiteY7" fmla="*/ 294689 h 641381"/>
              <a:gd name="connsiteX8" fmla="*/ 2028148 w 2418176"/>
              <a:gd name="connsiteY8" fmla="*/ 424698 h 641381"/>
              <a:gd name="connsiteX9" fmla="*/ 1707458 w 2418176"/>
              <a:gd name="connsiteY9" fmla="*/ 641381 h 641381"/>
              <a:gd name="connsiteX10" fmla="*/ 1759461 w 2418176"/>
              <a:gd name="connsiteY10" fmla="*/ 476702 h 641381"/>
              <a:gd name="connsiteX11" fmla="*/ 1863469 w 2418176"/>
              <a:gd name="connsiteY11" fmla="*/ 398696 h 641381"/>
              <a:gd name="connsiteX12" fmla="*/ 0 w 2418176"/>
              <a:gd name="connsiteY12" fmla="*/ 502704 h 6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8176" h="641381">
                <a:moveTo>
                  <a:pt x="0" y="502704"/>
                </a:moveTo>
                <a:lnTo>
                  <a:pt x="117008" y="281688"/>
                </a:lnTo>
                <a:lnTo>
                  <a:pt x="1932807" y="208016"/>
                </a:lnTo>
                <a:lnTo>
                  <a:pt x="1820133" y="117009"/>
                </a:lnTo>
                <a:lnTo>
                  <a:pt x="1685789" y="60672"/>
                </a:lnTo>
                <a:lnTo>
                  <a:pt x="1815799" y="0"/>
                </a:lnTo>
                <a:lnTo>
                  <a:pt x="2010813" y="125676"/>
                </a:lnTo>
                <a:lnTo>
                  <a:pt x="2418176" y="294689"/>
                </a:lnTo>
                <a:lnTo>
                  <a:pt x="2028148" y="424698"/>
                </a:lnTo>
                <a:lnTo>
                  <a:pt x="1707458" y="641381"/>
                </a:lnTo>
                <a:lnTo>
                  <a:pt x="1759461" y="476702"/>
                </a:lnTo>
                <a:lnTo>
                  <a:pt x="1863469" y="398696"/>
                </a:lnTo>
                <a:lnTo>
                  <a:pt x="0" y="502704"/>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ihandform 4"/>
          <p:cNvSpPr/>
          <p:nvPr/>
        </p:nvSpPr>
        <p:spPr>
          <a:xfrm>
            <a:off x="5414452" y="633325"/>
            <a:ext cx="3694053" cy="4635484"/>
          </a:xfrm>
          <a:custGeom>
            <a:avLst/>
            <a:gdLst>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29217 w 3694053"/>
              <a:gd name="connsiteY191" fmla="*/ 3945024 h 4171936"/>
              <a:gd name="connsiteX192" fmla="*/ 1798228 w 3694053"/>
              <a:gd name="connsiteY192" fmla="*/ 3876013 h 4171936"/>
              <a:gd name="connsiteX193" fmla="*/ 2074274 w 3694053"/>
              <a:gd name="connsiteY193" fmla="*/ 3539583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26364 w 3694053"/>
              <a:gd name="connsiteY215" fmla="*/ 3246285 h 4171936"/>
              <a:gd name="connsiteX216" fmla="*/ 2600485 w 3694053"/>
              <a:gd name="connsiteY216" fmla="*/ 3099636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21170 h 4171936"/>
              <a:gd name="connsiteX192" fmla="*/ 1798228 w 3694053"/>
              <a:gd name="connsiteY192" fmla="*/ 3876013 h 4171936"/>
              <a:gd name="connsiteX193" fmla="*/ 2074274 w 3694053"/>
              <a:gd name="connsiteY193" fmla="*/ 3539583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26364 w 3694053"/>
              <a:gd name="connsiteY215" fmla="*/ 3246285 h 4171936"/>
              <a:gd name="connsiteX216" fmla="*/ 2600485 w 3694053"/>
              <a:gd name="connsiteY216" fmla="*/ 3099636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21170 h 4171936"/>
              <a:gd name="connsiteX192" fmla="*/ 1786301 w 3694053"/>
              <a:gd name="connsiteY192" fmla="*/ 3856135 h 4171936"/>
              <a:gd name="connsiteX193" fmla="*/ 2074274 w 3694053"/>
              <a:gd name="connsiteY193" fmla="*/ 3539583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26364 w 3694053"/>
              <a:gd name="connsiteY215" fmla="*/ 3246285 h 4171936"/>
              <a:gd name="connsiteX216" fmla="*/ 2600485 w 3694053"/>
              <a:gd name="connsiteY216" fmla="*/ 3099636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33097 h 4171936"/>
              <a:gd name="connsiteX192" fmla="*/ 1786301 w 3694053"/>
              <a:gd name="connsiteY192" fmla="*/ 3856135 h 4171936"/>
              <a:gd name="connsiteX193" fmla="*/ 2074274 w 3694053"/>
              <a:gd name="connsiteY193" fmla="*/ 3539583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26364 w 3694053"/>
              <a:gd name="connsiteY215" fmla="*/ 3246285 h 4171936"/>
              <a:gd name="connsiteX216" fmla="*/ 2600485 w 3694053"/>
              <a:gd name="connsiteY216" fmla="*/ 3099636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33097 h 4171936"/>
              <a:gd name="connsiteX192" fmla="*/ 1786301 w 3694053"/>
              <a:gd name="connsiteY192" fmla="*/ 3856135 h 4171936"/>
              <a:gd name="connsiteX193" fmla="*/ 2094153 w 3694053"/>
              <a:gd name="connsiteY193" fmla="*/ 3543559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26364 w 3694053"/>
              <a:gd name="connsiteY215" fmla="*/ 3246285 h 4171936"/>
              <a:gd name="connsiteX216" fmla="*/ 2600485 w 3694053"/>
              <a:gd name="connsiteY216" fmla="*/ 3099636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33097 h 4171936"/>
              <a:gd name="connsiteX192" fmla="*/ 1786301 w 3694053"/>
              <a:gd name="connsiteY192" fmla="*/ 3856135 h 4171936"/>
              <a:gd name="connsiteX193" fmla="*/ 2094153 w 3694053"/>
              <a:gd name="connsiteY193" fmla="*/ 3543559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26364 w 3694053"/>
              <a:gd name="connsiteY215" fmla="*/ 3246285 h 4171936"/>
              <a:gd name="connsiteX216" fmla="*/ 2588558 w 3694053"/>
              <a:gd name="connsiteY216" fmla="*/ 3119515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33097 h 4171936"/>
              <a:gd name="connsiteX192" fmla="*/ 1786301 w 3694053"/>
              <a:gd name="connsiteY192" fmla="*/ 3856135 h 4171936"/>
              <a:gd name="connsiteX193" fmla="*/ 2094153 w 3694053"/>
              <a:gd name="connsiteY193" fmla="*/ 3543559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617738 w 3694053"/>
              <a:gd name="connsiteY214" fmla="*/ 3341175 h 4171936"/>
              <a:gd name="connsiteX215" fmla="*/ 2614437 w 3694053"/>
              <a:gd name="connsiteY215" fmla="*/ 3246285 h 4171936"/>
              <a:gd name="connsiteX216" fmla="*/ 2588558 w 3694053"/>
              <a:gd name="connsiteY216" fmla="*/ 3119515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 name="connsiteX0" fmla="*/ 1780976 w 3694053"/>
              <a:gd name="connsiteY0" fmla="*/ 1926443 h 4171936"/>
              <a:gd name="connsiteX1" fmla="*/ 1504930 w 3694053"/>
              <a:gd name="connsiteY1" fmla="*/ 1960949 h 4171936"/>
              <a:gd name="connsiteX2" fmla="*/ 1332402 w 3694053"/>
              <a:gd name="connsiteY2" fmla="*/ 2038587 h 4171936"/>
              <a:gd name="connsiteX3" fmla="*/ 1194379 w 3694053"/>
              <a:gd name="connsiteY3" fmla="*/ 2116224 h 4171936"/>
              <a:gd name="connsiteX4" fmla="*/ 1099489 w 3694053"/>
              <a:gd name="connsiteY4" fmla="*/ 2228368 h 4171936"/>
              <a:gd name="connsiteX5" fmla="*/ 1030478 w 3694053"/>
              <a:gd name="connsiteY5" fmla="*/ 2331885 h 4171936"/>
              <a:gd name="connsiteX6" fmla="*/ 987345 w 3694053"/>
              <a:gd name="connsiteY6" fmla="*/ 2400896 h 4171936"/>
              <a:gd name="connsiteX7" fmla="*/ 806191 w 3694053"/>
              <a:gd name="connsiteY7" fmla="*/ 2426775 h 4171936"/>
              <a:gd name="connsiteX8" fmla="*/ 538772 w 3694053"/>
              <a:gd name="connsiteY8" fmla="*/ 2366390 h 4171936"/>
              <a:gd name="connsiteX9" fmla="*/ 366244 w 3694053"/>
              <a:gd name="connsiteY9" fmla="*/ 2176609 h 4171936"/>
              <a:gd name="connsiteX10" fmla="*/ 323111 w 3694053"/>
              <a:gd name="connsiteY10" fmla="*/ 1883311 h 4171936"/>
              <a:gd name="connsiteX11" fmla="*/ 538772 w 3694053"/>
              <a:gd name="connsiteY11" fmla="*/ 1503749 h 4171936"/>
              <a:gd name="connsiteX12" fmla="*/ 806191 w 3694053"/>
              <a:gd name="connsiteY12" fmla="*/ 1219077 h 4171936"/>
              <a:gd name="connsiteX13" fmla="*/ 1013225 w 3694053"/>
              <a:gd name="connsiteY13" fmla="*/ 1003417 h 4171936"/>
              <a:gd name="connsiteX14" fmla="*/ 1177127 w 3694053"/>
              <a:gd name="connsiteY14" fmla="*/ 796383 h 4171936"/>
              <a:gd name="connsiteX15" fmla="*/ 1289270 w 3694053"/>
              <a:gd name="connsiteY15" fmla="*/ 580722 h 4171936"/>
              <a:gd name="connsiteX16" fmla="*/ 1358281 w 3694053"/>
              <a:gd name="connsiteY16" fmla="*/ 313303 h 4171936"/>
              <a:gd name="connsiteX17" fmla="*/ 1272017 w 3694053"/>
              <a:gd name="connsiteY17" fmla="*/ 114896 h 4171936"/>
              <a:gd name="connsiteX18" fmla="*/ 1133995 w 3694053"/>
              <a:gd name="connsiteY18" fmla="*/ 71764 h 4171936"/>
              <a:gd name="connsiteX19" fmla="*/ 875202 w 3694053"/>
              <a:gd name="connsiteY19" fmla="*/ 140775 h 4171936"/>
              <a:gd name="connsiteX20" fmla="*/ 806191 w 3694053"/>
              <a:gd name="connsiteY20" fmla="*/ 252919 h 4171936"/>
              <a:gd name="connsiteX21" fmla="*/ 806191 w 3694053"/>
              <a:gd name="connsiteY21" fmla="*/ 373688 h 4171936"/>
              <a:gd name="connsiteX22" fmla="*/ 849323 w 3694053"/>
              <a:gd name="connsiteY22" fmla="*/ 442700 h 4171936"/>
              <a:gd name="connsiteX23" fmla="*/ 944213 w 3694053"/>
              <a:gd name="connsiteY23" fmla="*/ 442700 h 4171936"/>
              <a:gd name="connsiteX24" fmla="*/ 1039104 w 3694053"/>
              <a:gd name="connsiteY24" fmla="*/ 382315 h 4171936"/>
              <a:gd name="connsiteX25" fmla="*/ 1142621 w 3694053"/>
              <a:gd name="connsiteY25" fmla="*/ 270171 h 4171936"/>
              <a:gd name="connsiteX26" fmla="*/ 1168500 w 3694053"/>
              <a:gd name="connsiteY26" fmla="*/ 227039 h 4171936"/>
              <a:gd name="connsiteX27" fmla="*/ 1220259 w 3694053"/>
              <a:gd name="connsiteY27" fmla="*/ 244292 h 4171936"/>
              <a:gd name="connsiteX28" fmla="*/ 1272017 w 3694053"/>
              <a:gd name="connsiteY28" fmla="*/ 339183 h 4171936"/>
              <a:gd name="connsiteX29" fmla="*/ 1272017 w 3694053"/>
              <a:gd name="connsiteY29" fmla="*/ 451326 h 4171936"/>
              <a:gd name="connsiteX30" fmla="*/ 1194379 w 3694053"/>
              <a:gd name="connsiteY30" fmla="*/ 641107 h 4171936"/>
              <a:gd name="connsiteX31" fmla="*/ 995972 w 3694053"/>
              <a:gd name="connsiteY31" fmla="*/ 899900 h 4171936"/>
              <a:gd name="connsiteX32" fmla="*/ 814817 w 3694053"/>
              <a:gd name="connsiteY32" fmla="*/ 1072428 h 4171936"/>
              <a:gd name="connsiteX33" fmla="*/ 590530 w 3694053"/>
              <a:gd name="connsiteY33" fmla="*/ 1313968 h 4171936"/>
              <a:gd name="connsiteX34" fmla="*/ 435255 w 3694053"/>
              <a:gd name="connsiteY34" fmla="*/ 1495122 h 4171936"/>
              <a:gd name="connsiteX35" fmla="*/ 305859 w 3694053"/>
              <a:gd name="connsiteY35" fmla="*/ 1693530 h 4171936"/>
              <a:gd name="connsiteX36" fmla="*/ 245474 w 3694053"/>
              <a:gd name="connsiteY36" fmla="*/ 1891937 h 4171936"/>
              <a:gd name="connsiteX37" fmla="*/ 297232 w 3694053"/>
              <a:gd name="connsiteY37" fmla="*/ 2202488 h 4171936"/>
              <a:gd name="connsiteX38" fmla="*/ 383496 w 3694053"/>
              <a:gd name="connsiteY38" fmla="*/ 2340511 h 4171936"/>
              <a:gd name="connsiteX39" fmla="*/ 556025 w 3694053"/>
              <a:gd name="connsiteY39" fmla="*/ 2435402 h 4171936"/>
              <a:gd name="connsiteX40" fmla="*/ 702674 w 3694053"/>
              <a:gd name="connsiteY40" fmla="*/ 2487160 h 4171936"/>
              <a:gd name="connsiteX41" fmla="*/ 849323 w 3694053"/>
              <a:gd name="connsiteY41" fmla="*/ 2495787 h 4171936"/>
              <a:gd name="connsiteX42" fmla="*/ 918334 w 3694053"/>
              <a:gd name="connsiteY42" fmla="*/ 2487160 h 4171936"/>
              <a:gd name="connsiteX43" fmla="*/ 970093 w 3694053"/>
              <a:gd name="connsiteY43" fmla="*/ 2469907 h 4171936"/>
              <a:gd name="connsiteX44" fmla="*/ 978719 w 3694053"/>
              <a:gd name="connsiteY44" fmla="*/ 2452654 h 4171936"/>
              <a:gd name="connsiteX45" fmla="*/ 978719 w 3694053"/>
              <a:gd name="connsiteY45" fmla="*/ 2469907 h 4171936"/>
              <a:gd name="connsiteX46" fmla="*/ 952840 w 3694053"/>
              <a:gd name="connsiteY46" fmla="*/ 2521666 h 4171936"/>
              <a:gd name="connsiteX47" fmla="*/ 952840 w 3694053"/>
              <a:gd name="connsiteY47" fmla="*/ 2582051 h 4171936"/>
              <a:gd name="connsiteX48" fmla="*/ 918334 w 3694053"/>
              <a:gd name="connsiteY48" fmla="*/ 2625183 h 4171936"/>
              <a:gd name="connsiteX49" fmla="*/ 797564 w 3694053"/>
              <a:gd name="connsiteY49" fmla="*/ 2694194 h 4171936"/>
              <a:gd name="connsiteX50" fmla="*/ 711300 w 3694053"/>
              <a:gd name="connsiteY50" fmla="*/ 2728700 h 4171936"/>
              <a:gd name="connsiteX51" fmla="*/ 556025 w 3694053"/>
              <a:gd name="connsiteY51" fmla="*/ 2780458 h 4171936"/>
              <a:gd name="connsiteX52" fmla="*/ 435255 w 3694053"/>
              <a:gd name="connsiteY52" fmla="*/ 2814964 h 4171936"/>
              <a:gd name="connsiteX53" fmla="*/ 331738 w 3694053"/>
              <a:gd name="connsiteY53" fmla="*/ 2883975 h 4171936"/>
              <a:gd name="connsiteX54" fmla="*/ 262727 w 3694053"/>
              <a:gd name="connsiteY54" fmla="*/ 2935734 h 4171936"/>
              <a:gd name="connsiteX55" fmla="*/ 210968 w 3694053"/>
              <a:gd name="connsiteY55" fmla="*/ 3065130 h 4171936"/>
              <a:gd name="connsiteX56" fmla="*/ 228221 w 3694053"/>
              <a:gd name="connsiteY56" fmla="*/ 3108262 h 4171936"/>
              <a:gd name="connsiteX57" fmla="*/ 288606 w 3694053"/>
              <a:gd name="connsiteY57" fmla="*/ 3125515 h 4171936"/>
              <a:gd name="connsiteX58" fmla="*/ 348991 w 3694053"/>
              <a:gd name="connsiteY58" fmla="*/ 3073756 h 4171936"/>
              <a:gd name="connsiteX59" fmla="*/ 400749 w 3694053"/>
              <a:gd name="connsiteY59" fmla="*/ 3004745 h 4171936"/>
              <a:gd name="connsiteX60" fmla="*/ 547398 w 3694053"/>
              <a:gd name="connsiteY60" fmla="*/ 2952987 h 4171936"/>
              <a:gd name="connsiteX61" fmla="*/ 633662 w 3694053"/>
              <a:gd name="connsiteY61" fmla="*/ 2927107 h 4171936"/>
              <a:gd name="connsiteX62" fmla="*/ 754432 w 3694053"/>
              <a:gd name="connsiteY62" fmla="*/ 2875349 h 4171936"/>
              <a:gd name="connsiteX63" fmla="*/ 866576 w 3694053"/>
              <a:gd name="connsiteY63" fmla="*/ 2806337 h 4171936"/>
              <a:gd name="connsiteX64" fmla="*/ 814817 w 3694053"/>
              <a:gd name="connsiteY64" fmla="*/ 2866722 h 4171936"/>
              <a:gd name="connsiteX65" fmla="*/ 702674 w 3694053"/>
              <a:gd name="connsiteY65" fmla="*/ 2944360 h 4171936"/>
              <a:gd name="connsiteX66" fmla="*/ 599157 w 3694053"/>
              <a:gd name="connsiteY66" fmla="*/ 3004745 h 4171936"/>
              <a:gd name="connsiteX67" fmla="*/ 512893 w 3694053"/>
              <a:gd name="connsiteY67" fmla="*/ 3065130 h 4171936"/>
              <a:gd name="connsiteX68" fmla="*/ 435255 w 3694053"/>
              <a:gd name="connsiteY68" fmla="*/ 3125515 h 4171936"/>
              <a:gd name="connsiteX69" fmla="*/ 366244 w 3694053"/>
              <a:gd name="connsiteY69" fmla="*/ 3168647 h 4171936"/>
              <a:gd name="connsiteX70" fmla="*/ 254100 w 3694053"/>
              <a:gd name="connsiteY70" fmla="*/ 3272164 h 4171936"/>
              <a:gd name="connsiteX71" fmla="*/ 167836 w 3694053"/>
              <a:gd name="connsiteY71" fmla="*/ 3410187 h 4171936"/>
              <a:gd name="connsiteX72" fmla="*/ 98825 w 3694053"/>
              <a:gd name="connsiteY72" fmla="*/ 3548209 h 4171936"/>
              <a:gd name="connsiteX73" fmla="*/ 47066 w 3694053"/>
              <a:gd name="connsiteY73" fmla="*/ 3668979 h 4171936"/>
              <a:gd name="connsiteX74" fmla="*/ 3934 w 3694053"/>
              <a:gd name="connsiteY74" fmla="*/ 3858760 h 4171936"/>
              <a:gd name="connsiteX75" fmla="*/ 3934 w 3694053"/>
              <a:gd name="connsiteY75" fmla="*/ 3979530 h 4171936"/>
              <a:gd name="connsiteX76" fmla="*/ 21187 w 3694053"/>
              <a:gd name="connsiteY76" fmla="*/ 4057168 h 4171936"/>
              <a:gd name="connsiteX77" fmla="*/ 98825 w 3694053"/>
              <a:gd name="connsiteY77" fmla="*/ 4074420 h 4171936"/>
              <a:gd name="connsiteX78" fmla="*/ 167836 w 3694053"/>
              <a:gd name="connsiteY78" fmla="*/ 4074420 h 4171936"/>
              <a:gd name="connsiteX79" fmla="*/ 193715 w 3694053"/>
              <a:gd name="connsiteY79" fmla="*/ 4031288 h 4171936"/>
              <a:gd name="connsiteX80" fmla="*/ 202342 w 3694053"/>
              <a:gd name="connsiteY80" fmla="*/ 3945024 h 4171936"/>
              <a:gd name="connsiteX81" fmla="*/ 236847 w 3694053"/>
              <a:gd name="connsiteY81" fmla="*/ 3746617 h 4171936"/>
              <a:gd name="connsiteX82" fmla="*/ 297232 w 3694053"/>
              <a:gd name="connsiteY82" fmla="*/ 3591341 h 4171936"/>
              <a:gd name="connsiteX83" fmla="*/ 357617 w 3694053"/>
              <a:gd name="connsiteY83" fmla="*/ 3436066 h 4171936"/>
              <a:gd name="connsiteX84" fmla="*/ 409376 w 3694053"/>
              <a:gd name="connsiteY84" fmla="*/ 3323922 h 4171936"/>
              <a:gd name="connsiteX85" fmla="*/ 512893 w 3694053"/>
              <a:gd name="connsiteY85" fmla="*/ 3211779 h 4171936"/>
              <a:gd name="connsiteX86" fmla="*/ 676795 w 3694053"/>
              <a:gd name="connsiteY86" fmla="*/ 3134141 h 4171936"/>
              <a:gd name="connsiteX87" fmla="*/ 814817 w 3694053"/>
              <a:gd name="connsiteY87" fmla="*/ 3056503 h 4171936"/>
              <a:gd name="connsiteX88" fmla="*/ 961466 w 3694053"/>
              <a:gd name="connsiteY88" fmla="*/ 2961613 h 4171936"/>
              <a:gd name="connsiteX89" fmla="*/ 1047730 w 3694053"/>
              <a:gd name="connsiteY89" fmla="*/ 2944360 h 4171936"/>
              <a:gd name="connsiteX90" fmla="*/ 1064983 w 3694053"/>
              <a:gd name="connsiteY90" fmla="*/ 2866722 h 4171936"/>
              <a:gd name="connsiteX91" fmla="*/ 1064983 w 3694053"/>
              <a:gd name="connsiteY91" fmla="*/ 2918481 h 4171936"/>
              <a:gd name="connsiteX92" fmla="*/ 1064983 w 3694053"/>
              <a:gd name="connsiteY92" fmla="*/ 2944360 h 4171936"/>
              <a:gd name="connsiteX93" fmla="*/ 1013225 w 3694053"/>
              <a:gd name="connsiteY93" fmla="*/ 2944360 h 4171936"/>
              <a:gd name="connsiteX94" fmla="*/ 926961 w 3694053"/>
              <a:gd name="connsiteY94" fmla="*/ 2996119 h 4171936"/>
              <a:gd name="connsiteX95" fmla="*/ 814817 w 3694053"/>
              <a:gd name="connsiteY95" fmla="*/ 3065130 h 4171936"/>
              <a:gd name="connsiteX96" fmla="*/ 763059 w 3694053"/>
              <a:gd name="connsiteY96" fmla="*/ 3108262 h 4171936"/>
              <a:gd name="connsiteX97" fmla="*/ 685421 w 3694053"/>
              <a:gd name="connsiteY97" fmla="*/ 3203153 h 4171936"/>
              <a:gd name="connsiteX98" fmla="*/ 642289 w 3694053"/>
              <a:gd name="connsiteY98" fmla="*/ 3289417 h 4171936"/>
              <a:gd name="connsiteX99" fmla="*/ 607783 w 3694053"/>
              <a:gd name="connsiteY99" fmla="*/ 3375681 h 4171936"/>
              <a:gd name="connsiteX100" fmla="*/ 573278 w 3694053"/>
              <a:gd name="connsiteY100" fmla="*/ 3461945 h 4171936"/>
              <a:gd name="connsiteX101" fmla="*/ 573278 w 3694053"/>
              <a:gd name="connsiteY101" fmla="*/ 3574088 h 4171936"/>
              <a:gd name="connsiteX102" fmla="*/ 573278 w 3694053"/>
              <a:gd name="connsiteY102" fmla="*/ 3686232 h 4171936"/>
              <a:gd name="connsiteX103" fmla="*/ 573278 w 3694053"/>
              <a:gd name="connsiteY103" fmla="*/ 3720737 h 4171936"/>
              <a:gd name="connsiteX104" fmla="*/ 573278 w 3694053"/>
              <a:gd name="connsiteY104" fmla="*/ 3763870 h 4171936"/>
              <a:gd name="connsiteX105" fmla="*/ 659542 w 3694053"/>
              <a:gd name="connsiteY105" fmla="*/ 3772496 h 4171936"/>
              <a:gd name="connsiteX106" fmla="*/ 711300 w 3694053"/>
              <a:gd name="connsiteY106" fmla="*/ 3703485 h 4171936"/>
              <a:gd name="connsiteX107" fmla="*/ 728553 w 3694053"/>
              <a:gd name="connsiteY107" fmla="*/ 3582715 h 4171936"/>
              <a:gd name="connsiteX108" fmla="*/ 745806 w 3694053"/>
              <a:gd name="connsiteY108" fmla="*/ 3453319 h 4171936"/>
              <a:gd name="connsiteX109" fmla="*/ 763059 w 3694053"/>
              <a:gd name="connsiteY109" fmla="*/ 3323922 h 4171936"/>
              <a:gd name="connsiteX110" fmla="*/ 840696 w 3694053"/>
              <a:gd name="connsiteY110" fmla="*/ 3211779 h 4171936"/>
              <a:gd name="connsiteX111" fmla="*/ 935587 w 3694053"/>
              <a:gd name="connsiteY111" fmla="*/ 3125515 h 4171936"/>
              <a:gd name="connsiteX112" fmla="*/ 1039104 w 3694053"/>
              <a:gd name="connsiteY112" fmla="*/ 3082383 h 4171936"/>
              <a:gd name="connsiteX113" fmla="*/ 1108115 w 3694053"/>
              <a:gd name="connsiteY113" fmla="*/ 3039251 h 4171936"/>
              <a:gd name="connsiteX114" fmla="*/ 1108115 w 3694053"/>
              <a:gd name="connsiteY114" fmla="*/ 3030624 h 4171936"/>
              <a:gd name="connsiteX115" fmla="*/ 1116742 w 3694053"/>
              <a:gd name="connsiteY115" fmla="*/ 3056503 h 4171936"/>
              <a:gd name="connsiteX116" fmla="*/ 1125368 w 3694053"/>
              <a:gd name="connsiteY116" fmla="*/ 3099636 h 4171936"/>
              <a:gd name="connsiteX117" fmla="*/ 1159874 w 3694053"/>
              <a:gd name="connsiteY117" fmla="*/ 3134141 h 4171936"/>
              <a:gd name="connsiteX118" fmla="*/ 1125368 w 3694053"/>
              <a:gd name="connsiteY118" fmla="*/ 3177273 h 4171936"/>
              <a:gd name="connsiteX119" fmla="*/ 1039104 w 3694053"/>
              <a:gd name="connsiteY119" fmla="*/ 3237658 h 4171936"/>
              <a:gd name="connsiteX120" fmla="*/ 978719 w 3694053"/>
              <a:gd name="connsiteY120" fmla="*/ 3306670 h 4171936"/>
              <a:gd name="connsiteX121" fmla="*/ 935587 w 3694053"/>
              <a:gd name="connsiteY121" fmla="*/ 3392934 h 4171936"/>
              <a:gd name="connsiteX122" fmla="*/ 901081 w 3694053"/>
              <a:gd name="connsiteY122" fmla="*/ 3487824 h 4171936"/>
              <a:gd name="connsiteX123" fmla="*/ 901081 w 3694053"/>
              <a:gd name="connsiteY123" fmla="*/ 3565462 h 4171936"/>
              <a:gd name="connsiteX124" fmla="*/ 901081 w 3694053"/>
              <a:gd name="connsiteY124" fmla="*/ 3599968 h 4171936"/>
              <a:gd name="connsiteX125" fmla="*/ 952840 w 3694053"/>
              <a:gd name="connsiteY125" fmla="*/ 3599968 h 4171936"/>
              <a:gd name="connsiteX126" fmla="*/ 978719 w 3694053"/>
              <a:gd name="connsiteY126" fmla="*/ 3582715 h 4171936"/>
              <a:gd name="connsiteX127" fmla="*/ 995972 w 3694053"/>
              <a:gd name="connsiteY127" fmla="*/ 3487824 h 4171936"/>
              <a:gd name="connsiteX128" fmla="*/ 1125368 w 3694053"/>
              <a:gd name="connsiteY128" fmla="*/ 3375681 h 4171936"/>
              <a:gd name="connsiteX129" fmla="*/ 1142621 w 3694053"/>
              <a:gd name="connsiteY129" fmla="*/ 3306670 h 4171936"/>
              <a:gd name="connsiteX130" fmla="*/ 1203006 w 3694053"/>
              <a:gd name="connsiteY130" fmla="*/ 3220405 h 4171936"/>
              <a:gd name="connsiteX131" fmla="*/ 1254764 w 3694053"/>
              <a:gd name="connsiteY131" fmla="*/ 3185900 h 4171936"/>
              <a:gd name="connsiteX132" fmla="*/ 1272017 w 3694053"/>
              <a:gd name="connsiteY132" fmla="*/ 3160020 h 4171936"/>
              <a:gd name="connsiteX133" fmla="*/ 1315149 w 3694053"/>
              <a:gd name="connsiteY133" fmla="*/ 3116888 h 4171936"/>
              <a:gd name="connsiteX134" fmla="*/ 1332402 w 3694053"/>
              <a:gd name="connsiteY134" fmla="*/ 3091009 h 4171936"/>
              <a:gd name="connsiteX135" fmla="*/ 1410040 w 3694053"/>
              <a:gd name="connsiteY135" fmla="*/ 3160020 h 4171936"/>
              <a:gd name="connsiteX136" fmla="*/ 1461798 w 3694053"/>
              <a:gd name="connsiteY136" fmla="*/ 3168647 h 4171936"/>
              <a:gd name="connsiteX137" fmla="*/ 1513557 w 3694053"/>
              <a:gd name="connsiteY137" fmla="*/ 3168647 h 4171936"/>
              <a:gd name="connsiteX138" fmla="*/ 1461798 w 3694053"/>
              <a:gd name="connsiteY138" fmla="*/ 3237658 h 4171936"/>
              <a:gd name="connsiteX139" fmla="*/ 1349655 w 3694053"/>
              <a:gd name="connsiteY139" fmla="*/ 3384307 h 4171936"/>
              <a:gd name="connsiteX140" fmla="*/ 1237511 w 3694053"/>
              <a:gd name="connsiteY140" fmla="*/ 3522330 h 4171936"/>
              <a:gd name="connsiteX141" fmla="*/ 1125368 w 3694053"/>
              <a:gd name="connsiteY141" fmla="*/ 3599968 h 4171936"/>
              <a:gd name="connsiteX142" fmla="*/ 970093 w 3694053"/>
              <a:gd name="connsiteY142" fmla="*/ 3694858 h 4171936"/>
              <a:gd name="connsiteX143" fmla="*/ 763059 w 3694053"/>
              <a:gd name="connsiteY143" fmla="*/ 3815628 h 4171936"/>
              <a:gd name="connsiteX144" fmla="*/ 538772 w 3694053"/>
              <a:gd name="connsiteY144" fmla="*/ 3893266 h 4171936"/>
              <a:gd name="connsiteX145" fmla="*/ 348991 w 3694053"/>
              <a:gd name="connsiteY145" fmla="*/ 3988156 h 4171936"/>
              <a:gd name="connsiteX146" fmla="*/ 297232 w 3694053"/>
              <a:gd name="connsiteY146" fmla="*/ 4065794 h 4171936"/>
              <a:gd name="connsiteX147" fmla="*/ 297232 w 3694053"/>
              <a:gd name="connsiteY147" fmla="*/ 4117553 h 4171936"/>
              <a:gd name="connsiteX148" fmla="*/ 461134 w 3694053"/>
              <a:gd name="connsiteY148" fmla="*/ 4117553 h 4171936"/>
              <a:gd name="connsiteX149" fmla="*/ 642289 w 3694053"/>
              <a:gd name="connsiteY149" fmla="*/ 4022662 h 4171936"/>
              <a:gd name="connsiteX150" fmla="*/ 892455 w 3694053"/>
              <a:gd name="connsiteY150" fmla="*/ 3910519 h 4171936"/>
              <a:gd name="connsiteX151" fmla="*/ 1125368 w 3694053"/>
              <a:gd name="connsiteY151" fmla="*/ 3798375 h 4171936"/>
              <a:gd name="connsiteX152" fmla="*/ 1237511 w 3694053"/>
              <a:gd name="connsiteY152" fmla="*/ 3686232 h 4171936"/>
              <a:gd name="connsiteX153" fmla="*/ 1366908 w 3694053"/>
              <a:gd name="connsiteY153" fmla="*/ 3565462 h 4171936"/>
              <a:gd name="connsiteX154" fmla="*/ 1453172 w 3694053"/>
              <a:gd name="connsiteY154" fmla="*/ 3461945 h 4171936"/>
              <a:gd name="connsiteX155" fmla="*/ 1548062 w 3694053"/>
              <a:gd name="connsiteY155" fmla="*/ 3349802 h 4171936"/>
              <a:gd name="connsiteX156" fmla="*/ 1591195 w 3694053"/>
              <a:gd name="connsiteY156" fmla="*/ 3254911 h 4171936"/>
              <a:gd name="connsiteX157" fmla="*/ 1617074 w 3694053"/>
              <a:gd name="connsiteY157" fmla="*/ 3194526 h 4171936"/>
              <a:gd name="connsiteX158" fmla="*/ 1642953 w 3694053"/>
              <a:gd name="connsiteY158" fmla="*/ 3151394 h 4171936"/>
              <a:gd name="connsiteX159" fmla="*/ 1642953 w 3694053"/>
              <a:gd name="connsiteY159" fmla="*/ 3177273 h 4171936"/>
              <a:gd name="connsiteX160" fmla="*/ 1634327 w 3694053"/>
              <a:gd name="connsiteY160" fmla="*/ 3298043 h 4171936"/>
              <a:gd name="connsiteX161" fmla="*/ 1539436 w 3694053"/>
              <a:gd name="connsiteY161" fmla="*/ 3436066 h 4171936"/>
              <a:gd name="connsiteX162" fmla="*/ 1392787 w 3694053"/>
              <a:gd name="connsiteY162" fmla="*/ 3565462 h 4171936"/>
              <a:gd name="connsiteX163" fmla="*/ 1289270 w 3694053"/>
              <a:gd name="connsiteY163" fmla="*/ 3625847 h 4171936"/>
              <a:gd name="connsiteX164" fmla="*/ 1220259 w 3694053"/>
              <a:gd name="connsiteY164" fmla="*/ 3686232 h 4171936"/>
              <a:gd name="connsiteX165" fmla="*/ 1177127 w 3694053"/>
              <a:gd name="connsiteY165" fmla="*/ 3781122 h 4171936"/>
              <a:gd name="connsiteX166" fmla="*/ 1203006 w 3694053"/>
              <a:gd name="connsiteY166" fmla="*/ 3824254 h 4171936"/>
              <a:gd name="connsiteX167" fmla="*/ 1349655 w 3694053"/>
              <a:gd name="connsiteY167" fmla="*/ 3781122 h 4171936"/>
              <a:gd name="connsiteX168" fmla="*/ 1470425 w 3694053"/>
              <a:gd name="connsiteY168" fmla="*/ 3694858 h 4171936"/>
              <a:gd name="connsiteX169" fmla="*/ 1582568 w 3694053"/>
              <a:gd name="connsiteY169" fmla="*/ 3617220 h 4171936"/>
              <a:gd name="connsiteX170" fmla="*/ 1686085 w 3694053"/>
              <a:gd name="connsiteY170" fmla="*/ 3487824 h 4171936"/>
              <a:gd name="connsiteX171" fmla="*/ 1763723 w 3694053"/>
              <a:gd name="connsiteY171" fmla="*/ 3367054 h 4171936"/>
              <a:gd name="connsiteX172" fmla="*/ 1798228 w 3694053"/>
              <a:gd name="connsiteY172" fmla="*/ 3254911 h 4171936"/>
              <a:gd name="connsiteX173" fmla="*/ 1824108 w 3694053"/>
              <a:gd name="connsiteY173" fmla="*/ 3160020 h 4171936"/>
              <a:gd name="connsiteX174" fmla="*/ 1910372 w 3694053"/>
              <a:gd name="connsiteY174" fmla="*/ 3134141 h 4171936"/>
              <a:gd name="connsiteX175" fmla="*/ 2039768 w 3694053"/>
              <a:gd name="connsiteY175" fmla="*/ 3108262 h 4171936"/>
              <a:gd name="connsiteX176" fmla="*/ 2091527 w 3694053"/>
              <a:gd name="connsiteY176" fmla="*/ 3091009 h 4171936"/>
              <a:gd name="connsiteX177" fmla="*/ 2057021 w 3694053"/>
              <a:gd name="connsiteY177" fmla="*/ 3229032 h 4171936"/>
              <a:gd name="connsiteX178" fmla="*/ 2013889 w 3694053"/>
              <a:gd name="connsiteY178" fmla="*/ 3418813 h 4171936"/>
              <a:gd name="connsiteX179" fmla="*/ 1858613 w 3694053"/>
              <a:gd name="connsiteY179" fmla="*/ 3599968 h 4171936"/>
              <a:gd name="connsiteX180" fmla="*/ 1720591 w 3694053"/>
              <a:gd name="connsiteY180" fmla="*/ 3720737 h 4171936"/>
              <a:gd name="connsiteX181" fmla="*/ 1573942 w 3694053"/>
              <a:gd name="connsiteY181" fmla="*/ 3807002 h 4171936"/>
              <a:gd name="connsiteX182" fmla="*/ 1332402 w 3694053"/>
              <a:gd name="connsiteY182" fmla="*/ 3910519 h 4171936"/>
              <a:gd name="connsiteX183" fmla="*/ 1056357 w 3694053"/>
              <a:gd name="connsiteY183" fmla="*/ 3996783 h 4171936"/>
              <a:gd name="connsiteX184" fmla="*/ 875202 w 3694053"/>
              <a:gd name="connsiteY184" fmla="*/ 4031288 h 4171936"/>
              <a:gd name="connsiteX185" fmla="*/ 780311 w 3694053"/>
              <a:gd name="connsiteY185" fmla="*/ 4039915 h 4171936"/>
              <a:gd name="connsiteX186" fmla="*/ 737179 w 3694053"/>
              <a:gd name="connsiteY186" fmla="*/ 4074420 h 4171936"/>
              <a:gd name="connsiteX187" fmla="*/ 745806 w 3694053"/>
              <a:gd name="connsiteY187" fmla="*/ 4134805 h 4171936"/>
              <a:gd name="connsiteX188" fmla="*/ 840696 w 3694053"/>
              <a:gd name="connsiteY188" fmla="*/ 4160685 h 4171936"/>
              <a:gd name="connsiteX189" fmla="*/ 1159874 w 3694053"/>
              <a:gd name="connsiteY189" fmla="*/ 4160685 h 4171936"/>
              <a:gd name="connsiteX190" fmla="*/ 1556689 w 3694053"/>
              <a:gd name="connsiteY190" fmla="*/ 4022662 h 4171936"/>
              <a:gd name="connsiteX191" fmla="*/ 1701388 w 3694053"/>
              <a:gd name="connsiteY191" fmla="*/ 3933097 h 4171936"/>
              <a:gd name="connsiteX192" fmla="*/ 1786301 w 3694053"/>
              <a:gd name="connsiteY192" fmla="*/ 3856135 h 4171936"/>
              <a:gd name="connsiteX193" fmla="*/ 2094153 w 3694053"/>
              <a:gd name="connsiteY193" fmla="*/ 3543559 h 4171936"/>
              <a:gd name="connsiteX194" fmla="*/ 2160538 w 3694053"/>
              <a:gd name="connsiteY194" fmla="*/ 3418813 h 4171936"/>
              <a:gd name="connsiteX195" fmla="*/ 2238176 w 3694053"/>
              <a:gd name="connsiteY195" fmla="*/ 3237658 h 4171936"/>
              <a:gd name="connsiteX196" fmla="*/ 2246802 w 3694053"/>
              <a:gd name="connsiteY196" fmla="*/ 3125515 h 4171936"/>
              <a:gd name="connsiteX197" fmla="*/ 2255428 w 3694053"/>
              <a:gd name="connsiteY197" fmla="*/ 3039251 h 4171936"/>
              <a:gd name="connsiteX198" fmla="*/ 2281308 w 3694053"/>
              <a:gd name="connsiteY198" fmla="*/ 2996119 h 4171936"/>
              <a:gd name="connsiteX199" fmla="*/ 2324440 w 3694053"/>
              <a:gd name="connsiteY199" fmla="*/ 2970239 h 4171936"/>
              <a:gd name="connsiteX200" fmla="*/ 2333066 w 3694053"/>
              <a:gd name="connsiteY200" fmla="*/ 2996119 h 4171936"/>
              <a:gd name="connsiteX201" fmla="*/ 2393451 w 3694053"/>
              <a:gd name="connsiteY201" fmla="*/ 3082383 h 4171936"/>
              <a:gd name="connsiteX202" fmla="*/ 2410704 w 3694053"/>
              <a:gd name="connsiteY202" fmla="*/ 3194526 h 4171936"/>
              <a:gd name="connsiteX203" fmla="*/ 2402078 w 3694053"/>
              <a:gd name="connsiteY203" fmla="*/ 3306670 h 4171936"/>
              <a:gd name="connsiteX204" fmla="*/ 2324440 w 3694053"/>
              <a:gd name="connsiteY204" fmla="*/ 3436066 h 4171936"/>
              <a:gd name="connsiteX205" fmla="*/ 2246802 w 3694053"/>
              <a:gd name="connsiteY205" fmla="*/ 3496451 h 4171936"/>
              <a:gd name="connsiteX206" fmla="*/ 2151911 w 3694053"/>
              <a:gd name="connsiteY206" fmla="*/ 3539583 h 4171936"/>
              <a:gd name="connsiteX207" fmla="*/ 2091527 w 3694053"/>
              <a:gd name="connsiteY207" fmla="*/ 3582715 h 4171936"/>
              <a:gd name="connsiteX208" fmla="*/ 1867240 w 3694053"/>
              <a:gd name="connsiteY208" fmla="*/ 3677605 h 4171936"/>
              <a:gd name="connsiteX209" fmla="*/ 1798228 w 3694053"/>
              <a:gd name="connsiteY209" fmla="*/ 3712111 h 4171936"/>
              <a:gd name="connsiteX210" fmla="*/ 1763723 w 3694053"/>
              <a:gd name="connsiteY210" fmla="*/ 3789749 h 4171936"/>
              <a:gd name="connsiteX211" fmla="*/ 1927625 w 3694053"/>
              <a:gd name="connsiteY211" fmla="*/ 3850134 h 4171936"/>
              <a:gd name="connsiteX212" fmla="*/ 2169164 w 3694053"/>
              <a:gd name="connsiteY212" fmla="*/ 3763870 h 4171936"/>
              <a:gd name="connsiteX213" fmla="*/ 2445210 w 3694053"/>
              <a:gd name="connsiteY213" fmla="*/ 3608594 h 4171936"/>
              <a:gd name="connsiteX214" fmla="*/ 2581958 w 3694053"/>
              <a:gd name="connsiteY214" fmla="*/ 3396834 h 4171936"/>
              <a:gd name="connsiteX215" fmla="*/ 2614437 w 3694053"/>
              <a:gd name="connsiteY215" fmla="*/ 3246285 h 4171936"/>
              <a:gd name="connsiteX216" fmla="*/ 2588558 w 3694053"/>
              <a:gd name="connsiteY216" fmla="*/ 3119515 h 4171936"/>
              <a:gd name="connsiteX217" fmla="*/ 2548727 w 3694053"/>
              <a:gd name="connsiteY217" fmla="*/ 3047877 h 4171936"/>
              <a:gd name="connsiteX218" fmla="*/ 2462462 w 3694053"/>
              <a:gd name="connsiteY218" fmla="*/ 2909854 h 4171936"/>
              <a:gd name="connsiteX219" fmla="*/ 2419330 w 3694053"/>
              <a:gd name="connsiteY219" fmla="*/ 2866722 h 4171936"/>
              <a:gd name="connsiteX220" fmla="*/ 2419330 w 3694053"/>
              <a:gd name="connsiteY220" fmla="*/ 2840843 h 4171936"/>
              <a:gd name="connsiteX221" fmla="*/ 2453836 w 3694053"/>
              <a:gd name="connsiteY221" fmla="*/ 2754579 h 4171936"/>
              <a:gd name="connsiteX222" fmla="*/ 2488342 w 3694053"/>
              <a:gd name="connsiteY222" fmla="*/ 2633809 h 4171936"/>
              <a:gd name="connsiteX223" fmla="*/ 2496968 w 3694053"/>
              <a:gd name="connsiteY223" fmla="*/ 2599303 h 4171936"/>
              <a:gd name="connsiteX224" fmla="*/ 2574606 w 3694053"/>
              <a:gd name="connsiteY224" fmla="*/ 2582051 h 4171936"/>
              <a:gd name="connsiteX225" fmla="*/ 2747134 w 3694053"/>
              <a:gd name="connsiteY225" fmla="*/ 2530292 h 4171936"/>
              <a:gd name="connsiteX226" fmla="*/ 2962795 w 3694053"/>
              <a:gd name="connsiteY226" fmla="*/ 2409522 h 4171936"/>
              <a:gd name="connsiteX227" fmla="*/ 3169828 w 3694053"/>
              <a:gd name="connsiteY227" fmla="*/ 2202488 h 4171936"/>
              <a:gd name="connsiteX228" fmla="*/ 3299225 w 3694053"/>
              <a:gd name="connsiteY228" fmla="*/ 1874685 h 4171936"/>
              <a:gd name="connsiteX229" fmla="*/ 3307851 w 3694053"/>
              <a:gd name="connsiteY229" fmla="*/ 1598639 h 4171936"/>
              <a:gd name="connsiteX230" fmla="*/ 3299225 w 3694053"/>
              <a:gd name="connsiteY230" fmla="*/ 1244956 h 4171936"/>
              <a:gd name="connsiteX231" fmla="*/ 3247466 w 3694053"/>
              <a:gd name="connsiteY231" fmla="*/ 1072428 h 4171936"/>
              <a:gd name="connsiteX232" fmla="*/ 3204334 w 3694053"/>
              <a:gd name="connsiteY232" fmla="*/ 796383 h 4171936"/>
              <a:gd name="connsiteX233" fmla="*/ 3195708 w 3694053"/>
              <a:gd name="connsiteY233" fmla="*/ 572096 h 4171936"/>
              <a:gd name="connsiteX234" fmla="*/ 3247466 w 3694053"/>
              <a:gd name="connsiteY234" fmla="*/ 382315 h 4171936"/>
              <a:gd name="connsiteX235" fmla="*/ 3316478 w 3694053"/>
              <a:gd name="connsiteY235" fmla="*/ 227039 h 4171936"/>
              <a:gd name="connsiteX236" fmla="*/ 3428621 w 3694053"/>
              <a:gd name="connsiteY236" fmla="*/ 183907 h 4171936"/>
              <a:gd name="connsiteX237" fmla="*/ 3506259 w 3694053"/>
              <a:gd name="connsiteY237" fmla="*/ 252919 h 4171936"/>
              <a:gd name="connsiteX238" fmla="*/ 3523511 w 3694053"/>
              <a:gd name="connsiteY238" fmla="*/ 287424 h 4171936"/>
              <a:gd name="connsiteX239" fmla="*/ 3592523 w 3694053"/>
              <a:gd name="connsiteY239" fmla="*/ 287424 h 4171936"/>
              <a:gd name="connsiteX240" fmla="*/ 3652908 w 3694053"/>
              <a:gd name="connsiteY240" fmla="*/ 252919 h 4171936"/>
              <a:gd name="connsiteX241" fmla="*/ 3687413 w 3694053"/>
              <a:gd name="connsiteY241" fmla="*/ 235666 h 4171936"/>
              <a:gd name="connsiteX242" fmla="*/ 3687413 w 3694053"/>
              <a:gd name="connsiteY242" fmla="*/ 114896 h 4171936"/>
              <a:gd name="connsiteX243" fmla="*/ 3618402 w 3694053"/>
              <a:gd name="connsiteY243" fmla="*/ 11379 h 4171936"/>
              <a:gd name="connsiteX244" fmla="*/ 3489006 w 3694053"/>
              <a:gd name="connsiteY244" fmla="*/ 11379 h 4171936"/>
              <a:gd name="connsiteX245" fmla="*/ 3325104 w 3694053"/>
              <a:gd name="connsiteY245" fmla="*/ 89017 h 4171936"/>
              <a:gd name="connsiteX246" fmla="*/ 3187081 w 3694053"/>
              <a:gd name="connsiteY246" fmla="*/ 270171 h 4171936"/>
              <a:gd name="connsiteX247" fmla="*/ 3126696 w 3694053"/>
              <a:gd name="connsiteY247" fmla="*/ 537590 h 4171936"/>
              <a:gd name="connsiteX248" fmla="*/ 3126696 w 3694053"/>
              <a:gd name="connsiteY248" fmla="*/ 701492 h 4171936"/>
              <a:gd name="connsiteX249" fmla="*/ 3143949 w 3694053"/>
              <a:gd name="connsiteY249" fmla="*/ 865394 h 4171936"/>
              <a:gd name="connsiteX250" fmla="*/ 3178455 w 3694053"/>
              <a:gd name="connsiteY250" fmla="*/ 1115560 h 4171936"/>
              <a:gd name="connsiteX251" fmla="*/ 3221587 w 3694053"/>
              <a:gd name="connsiteY251" fmla="*/ 1270836 h 4171936"/>
              <a:gd name="connsiteX252" fmla="*/ 3230213 w 3694053"/>
              <a:gd name="connsiteY252" fmla="*/ 1546881 h 4171936"/>
              <a:gd name="connsiteX253" fmla="*/ 3247466 w 3694053"/>
              <a:gd name="connsiteY253" fmla="*/ 1779794 h 4171936"/>
              <a:gd name="connsiteX254" fmla="*/ 3143949 w 3694053"/>
              <a:gd name="connsiteY254" fmla="*/ 2055839 h 4171936"/>
              <a:gd name="connsiteX255" fmla="*/ 2997300 w 3694053"/>
              <a:gd name="connsiteY255" fmla="*/ 2288753 h 4171936"/>
              <a:gd name="connsiteX256" fmla="*/ 2867904 w 3694053"/>
              <a:gd name="connsiteY256" fmla="*/ 2383643 h 4171936"/>
              <a:gd name="connsiteX257" fmla="*/ 2747134 w 3694053"/>
              <a:gd name="connsiteY257" fmla="*/ 2444028 h 4171936"/>
              <a:gd name="connsiteX258" fmla="*/ 2617738 w 3694053"/>
              <a:gd name="connsiteY258" fmla="*/ 2478534 h 4171936"/>
              <a:gd name="connsiteX259" fmla="*/ 2548727 w 3694053"/>
              <a:gd name="connsiteY259" fmla="*/ 2478534 h 4171936"/>
              <a:gd name="connsiteX260" fmla="*/ 2522847 w 3694053"/>
              <a:gd name="connsiteY260" fmla="*/ 2444028 h 4171936"/>
              <a:gd name="connsiteX261" fmla="*/ 2496968 w 3694053"/>
              <a:gd name="connsiteY261" fmla="*/ 2400896 h 4171936"/>
              <a:gd name="connsiteX262" fmla="*/ 2471089 w 3694053"/>
              <a:gd name="connsiteY262" fmla="*/ 2297379 h 4171936"/>
              <a:gd name="connsiteX263" fmla="*/ 2402078 w 3694053"/>
              <a:gd name="connsiteY263" fmla="*/ 2176609 h 4171936"/>
              <a:gd name="connsiteX264" fmla="*/ 2333066 w 3694053"/>
              <a:gd name="connsiteY264" fmla="*/ 2107598 h 4171936"/>
              <a:gd name="connsiteX265" fmla="*/ 2177791 w 3694053"/>
              <a:gd name="connsiteY265" fmla="*/ 1969575 h 4171936"/>
              <a:gd name="connsiteX266" fmla="*/ 2074274 w 3694053"/>
              <a:gd name="connsiteY266" fmla="*/ 1926443 h 4171936"/>
              <a:gd name="connsiteX267" fmla="*/ 1910372 w 3694053"/>
              <a:gd name="connsiteY267" fmla="*/ 1926443 h 4171936"/>
              <a:gd name="connsiteX268" fmla="*/ 1780976 w 3694053"/>
              <a:gd name="connsiteY268" fmla="*/ 1926443 h 4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3694053" h="4171936">
                <a:moveTo>
                  <a:pt x="1780976" y="1926443"/>
                </a:moveTo>
                <a:cubicBezTo>
                  <a:pt x="1680334" y="1934350"/>
                  <a:pt x="1579692" y="1942258"/>
                  <a:pt x="1504930" y="1960949"/>
                </a:cubicBezTo>
                <a:cubicBezTo>
                  <a:pt x="1430168" y="1979640"/>
                  <a:pt x="1384160" y="2012708"/>
                  <a:pt x="1332402" y="2038587"/>
                </a:cubicBezTo>
                <a:cubicBezTo>
                  <a:pt x="1280644" y="2064466"/>
                  <a:pt x="1233198" y="2084594"/>
                  <a:pt x="1194379" y="2116224"/>
                </a:cubicBezTo>
                <a:cubicBezTo>
                  <a:pt x="1155560" y="2147854"/>
                  <a:pt x="1126806" y="2192424"/>
                  <a:pt x="1099489" y="2228368"/>
                </a:cubicBezTo>
                <a:cubicBezTo>
                  <a:pt x="1072172" y="2264312"/>
                  <a:pt x="1049169" y="2303130"/>
                  <a:pt x="1030478" y="2331885"/>
                </a:cubicBezTo>
                <a:cubicBezTo>
                  <a:pt x="1011787" y="2360640"/>
                  <a:pt x="1024726" y="2385081"/>
                  <a:pt x="987345" y="2400896"/>
                </a:cubicBezTo>
                <a:cubicBezTo>
                  <a:pt x="949964" y="2416711"/>
                  <a:pt x="880953" y="2432526"/>
                  <a:pt x="806191" y="2426775"/>
                </a:cubicBezTo>
                <a:cubicBezTo>
                  <a:pt x="731429" y="2421024"/>
                  <a:pt x="612096" y="2408084"/>
                  <a:pt x="538772" y="2366390"/>
                </a:cubicBezTo>
                <a:cubicBezTo>
                  <a:pt x="465448" y="2324696"/>
                  <a:pt x="402187" y="2257122"/>
                  <a:pt x="366244" y="2176609"/>
                </a:cubicBezTo>
                <a:cubicBezTo>
                  <a:pt x="330301" y="2096096"/>
                  <a:pt x="294356" y="1995454"/>
                  <a:pt x="323111" y="1883311"/>
                </a:cubicBezTo>
                <a:cubicBezTo>
                  <a:pt x="351866" y="1771168"/>
                  <a:pt x="458259" y="1614455"/>
                  <a:pt x="538772" y="1503749"/>
                </a:cubicBezTo>
                <a:cubicBezTo>
                  <a:pt x="619285" y="1393043"/>
                  <a:pt x="727116" y="1302466"/>
                  <a:pt x="806191" y="1219077"/>
                </a:cubicBezTo>
                <a:cubicBezTo>
                  <a:pt x="885266" y="1135688"/>
                  <a:pt x="951402" y="1073866"/>
                  <a:pt x="1013225" y="1003417"/>
                </a:cubicBezTo>
                <a:cubicBezTo>
                  <a:pt x="1075048" y="932968"/>
                  <a:pt x="1131120" y="866832"/>
                  <a:pt x="1177127" y="796383"/>
                </a:cubicBezTo>
                <a:cubicBezTo>
                  <a:pt x="1223134" y="725934"/>
                  <a:pt x="1259078" y="661235"/>
                  <a:pt x="1289270" y="580722"/>
                </a:cubicBezTo>
                <a:cubicBezTo>
                  <a:pt x="1319462" y="500209"/>
                  <a:pt x="1361156" y="390941"/>
                  <a:pt x="1358281" y="313303"/>
                </a:cubicBezTo>
                <a:cubicBezTo>
                  <a:pt x="1355406" y="235665"/>
                  <a:pt x="1309398" y="155152"/>
                  <a:pt x="1272017" y="114896"/>
                </a:cubicBezTo>
                <a:cubicBezTo>
                  <a:pt x="1234636" y="74640"/>
                  <a:pt x="1200131" y="67451"/>
                  <a:pt x="1133995" y="71764"/>
                </a:cubicBezTo>
                <a:cubicBezTo>
                  <a:pt x="1067859" y="76077"/>
                  <a:pt x="929836" y="110583"/>
                  <a:pt x="875202" y="140775"/>
                </a:cubicBezTo>
                <a:cubicBezTo>
                  <a:pt x="820568" y="170967"/>
                  <a:pt x="817693" y="214100"/>
                  <a:pt x="806191" y="252919"/>
                </a:cubicBezTo>
                <a:cubicBezTo>
                  <a:pt x="794689" y="291738"/>
                  <a:pt x="799002" y="342058"/>
                  <a:pt x="806191" y="373688"/>
                </a:cubicBezTo>
                <a:cubicBezTo>
                  <a:pt x="813380" y="405318"/>
                  <a:pt x="826319" y="431198"/>
                  <a:pt x="849323" y="442700"/>
                </a:cubicBezTo>
                <a:cubicBezTo>
                  <a:pt x="872327" y="454202"/>
                  <a:pt x="912583" y="452764"/>
                  <a:pt x="944213" y="442700"/>
                </a:cubicBezTo>
                <a:cubicBezTo>
                  <a:pt x="975843" y="432636"/>
                  <a:pt x="1006036" y="411070"/>
                  <a:pt x="1039104" y="382315"/>
                </a:cubicBezTo>
                <a:cubicBezTo>
                  <a:pt x="1072172" y="353560"/>
                  <a:pt x="1121055" y="296050"/>
                  <a:pt x="1142621" y="270171"/>
                </a:cubicBezTo>
                <a:cubicBezTo>
                  <a:pt x="1164187" y="244292"/>
                  <a:pt x="1155560" y="231352"/>
                  <a:pt x="1168500" y="227039"/>
                </a:cubicBezTo>
                <a:cubicBezTo>
                  <a:pt x="1181440" y="222726"/>
                  <a:pt x="1203006" y="225601"/>
                  <a:pt x="1220259" y="244292"/>
                </a:cubicBezTo>
                <a:cubicBezTo>
                  <a:pt x="1237512" y="262983"/>
                  <a:pt x="1263391" y="304677"/>
                  <a:pt x="1272017" y="339183"/>
                </a:cubicBezTo>
                <a:cubicBezTo>
                  <a:pt x="1280643" y="373689"/>
                  <a:pt x="1284957" y="401005"/>
                  <a:pt x="1272017" y="451326"/>
                </a:cubicBezTo>
                <a:cubicBezTo>
                  <a:pt x="1259077" y="501647"/>
                  <a:pt x="1240386" y="566345"/>
                  <a:pt x="1194379" y="641107"/>
                </a:cubicBezTo>
                <a:cubicBezTo>
                  <a:pt x="1148372" y="715869"/>
                  <a:pt x="1059232" y="828013"/>
                  <a:pt x="995972" y="899900"/>
                </a:cubicBezTo>
                <a:cubicBezTo>
                  <a:pt x="932712" y="971787"/>
                  <a:pt x="882391" y="1003417"/>
                  <a:pt x="814817" y="1072428"/>
                </a:cubicBezTo>
                <a:cubicBezTo>
                  <a:pt x="747243" y="1141439"/>
                  <a:pt x="653790" y="1243519"/>
                  <a:pt x="590530" y="1313968"/>
                </a:cubicBezTo>
                <a:cubicBezTo>
                  <a:pt x="527270" y="1384417"/>
                  <a:pt x="482700" y="1431862"/>
                  <a:pt x="435255" y="1495122"/>
                </a:cubicBezTo>
                <a:cubicBezTo>
                  <a:pt x="387810" y="1558382"/>
                  <a:pt x="337489" y="1627394"/>
                  <a:pt x="305859" y="1693530"/>
                </a:cubicBezTo>
                <a:cubicBezTo>
                  <a:pt x="274229" y="1759666"/>
                  <a:pt x="246912" y="1807111"/>
                  <a:pt x="245474" y="1891937"/>
                </a:cubicBezTo>
                <a:cubicBezTo>
                  <a:pt x="244036" y="1976763"/>
                  <a:pt x="274228" y="2127726"/>
                  <a:pt x="297232" y="2202488"/>
                </a:cubicBezTo>
                <a:cubicBezTo>
                  <a:pt x="320236" y="2277250"/>
                  <a:pt x="340364" y="2301692"/>
                  <a:pt x="383496" y="2340511"/>
                </a:cubicBezTo>
                <a:cubicBezTo>
                  <a:pt x="426628" y="2379330"/>
                  <a:pt x="502829" y="2410961"/>
                  <a:pt x="556025" y="2435402"/>
                </a:cubicBezTo>
                <a:cubicBezTo>
                  <a:pt x="609221" y="2459843"/>
                  <a:pt x="653791" y="2477096"/>
                  <a:pt x="702674" y="2487160"/>
                </a:cubicBezTo>
                <a:cubicBezTo>
                  <a:pt x="751557" y="2497224"/>
                  <a:pt x="813380" y="2495787"/>
                  <a:pt x="849323" y="2495787"/>
                </a:cubicBezTo>
                <a:cubicBezTo>
                  <a:pt x="885266" y="2495787"/>
                  <a:pt x="898206" y="2491473"/>
                  <a:pt x="918334" y="2487160"/>
                </a:cubicBezTo>
                <a:cubicBezTo>
                  <a:pt x="938462" y="2482847"/>
                  <a:pt x="960029" y="2475658"/>
                  <a:pt x="970093" y="2469907"/>
                </a:cubicBezTo>
                <a:cubicBezTo>
                  <a:pt x="980157" y="2464156"/>
                  <a:pt x="977281" y="2452654"/>
                  <a:pt x="978719" y="2452654"/>
                </a:cubicBezTo>
                <a:cubicBezTo>
                  <a:pt x="980157" y="2452654"/>
                  <a:pt x="983032" y="2458405"/>
                  <a:pt x="978719" y="2469907"/>
                </a:cubicBezTo>
                <a:cubicBezTo>
                  <a:pt x="974406" y="2481409"/>
                  <a:pt x="957153" y="2502975"/>
                  <a:pt x="952840" y="2521666"/>
                </a:cubicBezTo>
                <a:cubicBezTo>
                  <a:pt x="948527" y="2540357"/>
                  <a:pt x="958591" y="2564798"/>
                  <a:pt x="952840" y="2582051"/>
                </a:cubicBezTo>
                <a:cubicBezTo>
                  <a:pt x="947089" y="2599304"/>
                  <a:pt x="944213" y="2606493"/>
                  <a:pt x="918334" y="2625183"/>
                </a:cubicBezTo>
                <a:cubicBezTo>
                  <a:pt x="892455" y="2643874"/>
                  <a:pt x="832070" y="2676941"/>
                  <a:pt x="797564" y="2694194"/>
                </a:cubicBezTo>
                <a:cubicBezTo>
                  <a:pt x="763058" y="2711447"/>
                  <a:pt x="751556" y="2714323"/>
                  <a:pt x="711300" y="2728700"/>
                </a:cubicBezTo>
                <a:cubicBezTo>
                  <a:pt x="671043" y="2743077"/>
                  <a:pt x="602032" y="2766081"/>
                  <a:pt x="556025" y="2780458"/>
                </a:cubicBezTo>
                <a:cubicBezTo>
                  <a:pt x="510018" y="2794835"/>
                  <a:pt x="472636" y="2797711"/>
                  <a:pt x="435255" y="2814964"/>
                </a:cubicBezTo>
                <a:cubicBezTo>
                  <a:pt x="397874" y="2832217"/>
                  <a:pt x="360493" y="2863847"/>
                  <a:pt x="331738" y="2883975"/>
                </a:cubicBezTo>
                <a:cubicBezTo>
                  <a:pt x="302983" y="2904103"/>
                  <a:pt x="282855" y="2905542"/>
                  <a:pt x="262727" y="2935734"/>
                </a:cubicBezTo>
                <a:cubicBezTo>
                  <a:pt x="242599" y="2965926"/>
                  <a:pt x="216719" y="3036375"/>
                  <a:pt x="210968" y="3065130"/>
                </a:cubicBezTo>
                <a:cubicBezTo>
                  <a:pt x="205217" y="3093885"/>
                  <a:pt x="215281" y="3098198"/>
                  <a:pt x="228221" y="3108262"/>
                </a:cubicBezTo>
                <a:cubicBezTo>
                  <a:pt x="241161" y="3118326"/>
                  <a:pt x="268478" y="3131266"/>
                  <a:pt x="288606" y="3125515"/>
                </a:cubicBezTo>
                <a:cubicBezTo>
                  <a:pt x="308734" y="3119764"/>
                  <a:pt x="330301" y="3093884"/>
                  <a:pt x="348991" y="3073756"/>
                </a:cubicBezTo>
                <a:cubicBezTo>
                  <a:pt x="367681" y="3053628"/>
                  <a:pt x="367681" y="3024873"/>
                  <a:pt x="400749" y="3004745"/>
                </a:cubicBezTo>
                <a:cubicBezTo>
                  <a:pt x="433817" y="2984617"/>
                  <a:pt x="508579" y="2965927"/>
                  <a:pt x="547398" y="2952987"/>
                </a:cubicBezTo>
                <a:cubicBezTo>
                  <a:pt x="586217" y="2940047"/>
                  <a:pt x="599156" y="2940047"/>
                  <a:pt x="633662" y="2927107"/>
                </a:cubicBezTo>
                <a:cubicBezTo>
                  <a:pt x="668168" y="2914167"/>
                  <a:pt x="715613" y="2895477"/>
                  <a:pt x="754432" y="2875349"/>
                </a:cubicBezTo>
                <a:cubicBezTo>
                  <a:pt x="793251" y="2855221"/>
                  <a:pt x="856512" y="2807775"/>
                  <a:pt x="866576" y="2806337"/>
                </a:cubicBezTo>
                <a:cubicBezTo>
                  <a:pt x="876640" y="2804899"/>
                  <a:pt x="842134" y="2843718"/>
                  <a:pt x="814817" y="2866722"/>
                </a:cubicBezTo>
                <a:cubicBezTo>
                  <a:pt x="787500" y="2889726"/>
                  <a:pt x="738617" y="2921356"/>
                  <a:pt x="702674" y="2944360"/>
                </a:cubicBezTo>
                <a:cubicBezTo>
                  <a:pt x="666731" y="2967364"/>
                  <a:pt x="630787" y="2984617"/>
                  <a:pt x="599157" y="3004745"/>
                </a:cubicBezTo>
                <a:cubicBezTo>
                  <a:pt x="567527" y="3024873"/>
                  <a:pt x="540210" y="3045002"/>
                  <a:pt x="512893" y="3065130"/>
                </a:cubicBezTo>
                <a:cubicBezTo>
                  <a:pt x="485576" y="3085258"/>
                  <a:pt x="459696" y="3108262"/>
                  <a:pt x="435255" y="3125515"/>
                </a:cubicBezTo>
                <a:cubicBezTo>
                  <a:pt x="410814" y="3142768"/>
                  <a:pt x="396436" y="3144206"/>
                  <a:pt x="366244" y="3168647"/>
                </a:cubicBezTo>
                <a:cubicBezTo>
                  <a:pt x="336052" y="3193088"/>
                  <a:pt x="287168" y="3231907"/>
                  <a:pt x="254100" y="3272164"/>
                </a:cubicBezTo>
                <a:cubicBezTo>
                  <a:pt x="221032" y="3312421"/>
                  <a:pt x="193715" y="3364180"/>
                  <a:pt x="167836" y="3410187"/>
                </a:cubicBezTo>
                <a:cubicBezTo>
                  <a:pt x="141957" y="3456195"/>
                  <a:pt x="118953" y="3505077"/>
                  <a:pt x="98825" y="3548209"/>
                </a:cubicBezTo>
                <a:cubicBezTo>
                  <a:pt x="78697" y="3591341"/>
                  <a:pt x="62881" y="3617221"/>
                  <a:pt x="47066" y="3668979"/>
                </a:cubicBezTo>
                <a:cubicBezTo>
                  <a:pt x="31251" y="3720737"/>
                  <a:pt x="11123" y="3807002"/>
                  <a:pt x="3934" y="3858760"/>
                </a:cubicBezTo>
                <a:cubicBezTo>
                  <a:pt x="-3255" y="3910518"/>
                  <a:pt x="1059" y="3946462"/>
                  <a:pt x="3934" y="3979530"/>
                </a:cubicBezTo>
                <a:cubicBezTo>
                  <a:pt x="6809" y="4012598"/>
                  <a:pt x="5372" y="4041353"/>
                  <a:pt x="21187" y="4057168"/>
                </a:cubicBezTo>
                <a:cubicBezTo>
                  <a:pt x="37002" y="4072983"/>
                  <a:pt x="74383" y="4071545"/>
                  <a:pt x="98825" y="4074420"/>
                </a:cubicBezTo>
                <a:cubicBezTo>
                  <a:pt x="123267" y="4077295"/>
                  <a:pt x="152021" y="4081609"/>
                  <a:pt x="167836" y="4074420"/>
                </a:cubicBezTo>
                <a:cubicBezTo>
                  <a:pt x="183651" y="4067231"/>
                  <a:pt x="187964" y="4052854"/>
                  <a:pt x="193715" y="4031288"/>
                </a:cubicBezTo>
                <a:cubicBezTo>
                  <a:pt x="199466" y="4009722"/>
                  <a:pt x="195153" y="3992469"/>
                  <a:pt x="202342" y="3945024"/>
                </a:cubicBezTo>
                <a:cubicBezTo>
                  <a:pt x="209531" y="3897579"/>
                  <a:pt x="221032" y="3805564"/>
                  <a:pt x="236847" y="3746617"/>
                </a:cubicBezTo>
                <a:cubicBezTo>
                  <a:pt x="252662" y="3687670"/>
                  <a:pt x="297232" y="3591341"/>
                  <a:pt x="297232" y="3591341"/>
                </a:cubicBezTo>
                <a:cubicBezTo>
                  <a:pt x="317360" y="3539583"/>
                  <a:pt x="338926" y="3480636"/>
                  <a:pt x="357617" y="3436066"/>
                </a:cubicBezTo>
                <a:cubicBezTo>
                  <a:pt x="376308" y="3391496"/>
                  <a:pt x="383497" y="3361303"/>
                  <a:pt x="409376" y="3323922"/>
                </a:cubicBezTo>
                <a:cubicBezTo>
                  <a:pt x="435255" y="3286541"/>
                  <a:pt x="468323" y="3243409"/>
                  <a:pt x="512893" y="3211779"/>
                </a:cubicBezTo>
                <a:cubicBezTo>
                  <a:pt x="557463" y="3180149"/>
                  <a:pt x="626474" y="3160020"/>
                  <a:pt x="676795" y="3134141"/>
                </a:cubicBezTo>
                <a:cubicBezTo>
                  <a:pt x="727116" y="3108262"/>
                  <a:pt x="767372" y="3085258"/>
                  <a:pt x="814817" y="3056503"/>
                </a:cubicBezTo>
                <a:cubicBezTo>
                  <a:pt x="862262" y="3027748"/>
                  <a:pt x="922647" y="2980303"/>
                  <a:pt x="961466" y="2961613"/>
                </a:cubicBezTo>
                <a:cubicBezTo>
                  <a:pt x="1000285" y="2942923"/>
                  <a:pt x="1030477" y="2960175"/>
                  <a:pt x="1047730" y="2944360"/>
                </a:cubicBezTo>
                <a:cubicBezTo>
                  <a:pt x="1064983" y="2928545"/>
                  <a:pt x="1062108" y="2871035"/>
                  <a:pt x="1064983" y="2866722"/>
                </a:cubicBezTo>
                <a:cubicBezTo>
                  <a:pt x="1067858" y="2862409"/>
                  <a:pt x="1064983" y="2918481"/>
                  <a:pt x="1064983" y="2918481"/>
                </a:cubicBezTo>
                <a:cubicBezTo>
                  <a:pt x="1064983" y="2931421"/>
                  <a:pt x="1073609" y="2940047"/>
                  <a:pt x="1064983" y="2944360"/>
                </a:cubicBezTo>
                <a:cubicBezTo>
                  <a:pt x="1056357" y="2948673"/>
                  <a:pt x="1036229" y="2935734"/>
                  <a:pt x="1013225" y="2944360"/>
                </a:cubicBezTo>
                <a:cubicBezTo>
                  <a:pt x="990221" y="2952986"/>
                  <a:pt x="926961" y="2996119"/>
                  <a:pt x="926961" y="2996119"/>
                </a:cubicBezTo>
                <a:cubicBezTo>
                  <a:pt x="893893" y="3016247"/>
                  <a:pt x="842134" y="3046439"/>
                  <a:pt x="814817" y="3065130"/>
                </a:cubicBezTo>
                <a:cubicBezTo>
                  <a:pt x="787500" y="3083821"/>
                  <a:pt x="784625" y="3085258"/>
                  <a:pt x="763059" y="3108262"/>
                </a:cubicBezTo>
                <a:cubicBezTo>
                  <a:pt x="741493" y="3131266"/>
                  <a:pt x="705549" y="3172961"/>
                  <a:pt x="685421" y="3203153"/>
                </a:cubicBezTo>
                <a:cubicBezTo>
                  <a:pt x="665293" y="3233345"/>
                  <a:pt x="655229" y="3260662"/>
                  <a:pt x="642289" y="3289417"/>
                </a:cubicBezTo>
                <a:cubicBezTo>
                  <a:pt x="629349" y="3318172"/>
                  <a:pt x="607783" y="3375681"/>
                  <a:pt x="607783" y="3375681"/>
                </a:cubicBezTo>
                <a:cubicBezTo>
                  <a:pt x="596281" y="3404436"/>
                  <a:pt x="579029" y="3428877"/>
                  <a:pt x="573278" y="3461945"/>
                </a:cubicBezTo>
                <a:cubicBezTo>
                  <a:pt x="567527" y="3495013"/>
                  <a:pt x="573278" y="3574088"/>
                  <a:pt x="573278" y="3574088"/>
                </a:cubicBezTo>
                <a:lnTo>
                  <a:pt x="573278" y="3686232"/>
                </a:lnTo>
                <a:lnTo>
                  <a:pt x="573278" y="3720737"/>
                </a:lnTo>
                <a:cubicBezTo>
                  <a:pt x="573278" y="3733677"/>
                  <a:pt x="558901" y="3755244"/>
                  <a:pt x="573278" y="3763870"/>
                </a:cubicBezTo>
                <a:cubicBezTo>
                  <a:pt x="587655" y="3772497"/>
                  <a:pt x="636538" y="3782560"/>
                  <a:pt x="659542" y="3772496"/>
                </a:cubicBezTo>
                <a:cubicBezTo>
                  <a:pt x="682546" y="3762432"/>
                  <a:pt x="699798" y="3735115"/>
                  <a:pt x="711300" y="3703485"/>
                </a:cubicBezTo>
                <a:cubicBezTo>
                  <a:pt x="722802" y="3671855"/>
                  <a:pt x="722802" y="3624409"/>
                  <a:pt x="728553" y="3582715"/>
                </a:cubicBezTo>
                <a:cubicBezTo>
                  <a:pt x="734304" y="3541021"/>
                  <a:pt x="745806" y="3453319"/>
                  <a:pt x="745806" y="3453319"/>
                </a:cubicBezTo>
                <a:cubicBezTo>
                  <a:pt x="751557" y="3410187"/>
                  <a:pt x="747244" y="3364179"/>
                  <a:pt x="763059" y="3323922"/>
                </a:cubicBezTo>
                <a:cubicBezTo>
                  <a:pt x="778874" y="3283665"/>
                  <a:pt x="811941" y="3244847"/>
                  <a:pt x="840696" y="3211779"/>
                </a:cubicBezTo>
                <a:cubicBezTo>
                  <a:pt x="869451" y="3178711"/>
                  <a:pt x="902519" y="3147081"/>
                  <a:pt x="935587" y="3125515"/>
                </a:cubicBezTo>
                <a:cubicBezTo>
                  <a:pt x="968655" y="3103949"/>
                  <a:pt x="1010349" y="3096760"/>
                  <a:pt x="1039104" y="3082383"/>
                </a:cubicBezTo>
                <a:cubicBezTo>
                  <a:pt x="1067859" y="3068006"/>
                  <a:pt x="1096613" y="3047877"/>
                  <a:pt x="1108115" y="3039251"/>
                </a:cubicBezTo>
                <a:cubicBezTo>
                  <a:pt x="1119617" y="3030625"/>
                  <a:pt x="1106677" y="3027749"/>
                  <a:pt x="1108115" y="3030624"/>
                </a:cubicBezTo>
                <a:cubicBezTo>
                  <a:pt x="1109553" y="3033499"/>
                  <a:pt x="1113867" y="3045001"/>
                  <a:pt x="1116742" y="3056503"/>
                </a:cubicBezTo>
                <a:cubicBezTo>
                  <a:pt x="1119617" y="3068005"/>
                  <a:pt x="1118179" y="3086696"/>
                  <a:pt x="1125368" y="3099636"/>
                </a:cubicBezTo>
                <a:cubicBezTo>
                  <a:pt x="1132557" y="3112576"/>
                  <a:pt x="1159874" y="3121202"/>
                  <a:pt x="1159874" y="3134141"/>
                </a:cubicBezTo>
                <a:cubicBezTo>
                  <a:pt x="1159874" y="3147080"/>
                  <a:pt x="1145496" y="3160020"/>
                  <a:pt x="1125368" y="3177273"/>
                </a:cubicBezTo>
                <a:cubicBezTo>
                  <a:pt x="1105240" y="3194526"/>
                  <a:pt x="1063545" y="3216092"/>
                  <a:pt x="1039104" y="3237658"/>
                </a:cubicBezTo>
                <a:cubicBezTo>
                  <a:pt x="1014663" y="3259224"/>
                  <a:pt x="995972" y="3280791"/>
                  <a:pt x="978719" y="3306670"/>
                </a:cubicBezTo>
                <a:cubicBezTo>
                  <a:pt x="961466" y="3332549"/>
                  <a:pt x="948527" y="3362742"/>
                  <a:pt x="935587" y="3392934"/>
                </a:cubicBezTo>
                <a:cubicBezTo>
                  <a:pt x="922647" y="3423126"/>
                  <a:pt x="906832" y="3459069"/>
                  <a:pt x="901081" y="3487824"/>
                </a:cubicBezTo>
                <a:cubicBezTo>
                  <a:pt x="895330" y="3516579"/>
                  <a:pt x="901081" y="3565462"/>
                  <a:pt x="901081" y="3565462"/>
                </a:cubicBezTo>
                <a:cubicBezTo>
                  <a:pt x="901081" y="3584153"/>
                  <a:pt x="892454" y="3594217"/>
                  <a:pt x="901081" y="3599968"/>
                </a:cubicBezTo>
                <a:cubicBezTo>
                  <a:pt x="909707" y="3605719"/>
                  <a:pt x="939900" y="3602843"/>
                  <a:pt x="952840" y="3599968"/>
                </a:cubicBezTo>
                <a:cubicBezTo>
                  <a:pt x="965780" y="3597093"/>
                  <a:pt x="971530" y="3601406"/>
                  <a:pt x="978719" y="3582715"/>
                </a:cubicBezTo>
                <a:cubicBezTo>
                  <a:pt x="985908" y="3564024"/>
                  <a:pt x="971531" y="3522330"/>
                  <a:pt x="995972" y="3487824"/>
                </a:cubicBezTo>
                <a:cubicBezTo>
                  <a:pt x="1020413" y="3453318"/>
                  <a:pt x="1100927" y="3405873"/>
                  <a:pt x="1125368" y="3375681"/>
                </a:cubicBezTo>
                <a:cubicBezTo>
                  <a:pt x="1149809" y="3345489"/>
                  <a:pt x="1129681" y="3332549"/>
                  <a:pt x="1142621" y="3306670"/>
                </a:cubicBezTo>
                <a:cubicBezTo>
                  <a:pt x="1155561" y="3280791"/>
                  <a:pt x="1184316" y="3240533"/>
                  <a:pt x="1203006" y="3220405"/>
                </a:cubicBezTo>
                <a:cubicBezTo>
                  <a:pt x="1221696" y="3200277"/>
                  <a:pt x="1243262" y="3195964"/>
                  <a:pt x="1254764" y="3185900"/>
                </a:cubicBezTo>
                <a:cubicBezTo>
                  <a:pt x="1266266" y="3175836"/>
                  <a:pt x="1261953" y="3171522"/>
                  <a:pt x="1272017" y="3160020"/>
                </a:cubicBezTo>
                <a:cubicBezTo>
                  <a:pt x="1282081" y="3148518"/>
                  <a:pt x="1305085" y="3128390"/>
                  <a:pt x="1315149" y="3116888"/>
                </a:cubicBezTo>
                <a:cubicBezTo>
                  <a:pt x="1325213" y="3105386"/>
                  <a:pt x="1316587" y="3083820"/>
                  <a:pt x="1332402" y="3091009"/>
                </a:cubicBezTo>
                <a:cubicBezTo>
                  <a:pt x="1348217" y="3098198"/>
                  <a:pt x="1388474" y="3147080"/>
                  <a:pt x="1410040" y="3160020"/>
                </a:cubicBezTo>
                <a:cubicBezTo>
                  <a:pt x="1431606" y="3172960"/>
                  <a:pt x="1444545" y="3167209"/>
                  <a:pt x="1461798" y="3168647"/>
                </a:cubicBezTo>
                <a:cubicBezTo>
                  <a:pt x="1479051" y="3170085"/>
                  <a:pt x="1513557" y="3157145"/>
                  <a:pt x="1513557" y="3168647"/>
                </a:cubicBezTo>
                <a:cubicBezTo>
                  <a:pt x="1513557" y="3180149"/>
                  <a:pt x="1461798" y="3237658"/>
                  <a:pt x="1461798" y="3237658"/>
                </a:cubicBezTo>
                <a:cubicBezTo>
                  <a:pt x="1434481" y="3273601"/>
                  <a:pt x="1387036" y="3336862"/>
                  <a:pt x="1349655" y="3384307"/>
                </a:cubicBezTo>
                <a:cubicBezTo>
                  <a:pt x="1312274" y="3431752"/>
                  <a:pt x="1274892" y="3486387"/>
                  <a:pt x="1237511" y="3522330"/>
                </a:cubicBezTo>
                <a:cubicBezTo>
                  <a:pt x="1200130" y="3558273"/>
                  <a:pt x="1169938" y="3571213"/>
                  <a:pt x="1125368" y="3599968"/>
                </a:cubicBezTo>
                <a:cubicBezTo>
                  <a:pt x="1080798" y="3628723"/>
                  <a:pt x="1030478" y="3658915"/>
                  <a:pt x="970093" y="3694858"/>
                </a:cubicBezTo>
                <a:cubicBezTo>
                  <a:pt x="909708" y="3730801"/>
                  <a:pt x="834946" y="3782560"/>
                  <a:pt x="763059" y="3815628"/>
                </a:cubicBezTo>
                <a:cubicBezTo>
                  <a:pt x="691172" y="3848696"/>
                  <a:pt x="607783" y="3864511"/>
                  <a:pt x="538772" y="3893266"/>
                </a:cubicBezTo>
                <a:cubicBezTo>
                  <a:pt x="469761" y="3922021"/>
                  <a:pt x="389248" y="3959401"/>
                  <a:pt x="348991" y="3988156"/>
                </a:cubicBezTo>
                <a:cubicBezTo>
                  <a:pt x="308734" y="4016911"/>
                  <a:pt x="305858" y="4044228"/>
                  <a:pt x="297232" y="4065794"/>
                </a:cubicBezTo>
                <a:cubicBezTo>
                  <a:pt x="288605" y="4087360"/>
                  <a:pt x="269915" y="4108927"/>
                  <a:pt x="297232" y="4117553"/>
                </a:cubicBezTo>
                <a:cubicBezTo>
                  <a:pt x="324549" y="4126180"/>
                  <a:pt x="403625" y="4133368"/>
                  <a:pt x="461134" y="4117553"/>
                </a:cubicBezTo>
                <a:cubicBezTo>
                  <a:pt x="518643" y="4101738"/>
                  <a:pt x="570402" y="4057168"/>
                  <a:pt x="642289" y="4022662"/>
                </a:cubicBezTo>
                <a:cubicBezTo>
                  <a:pt x="714176" y="3988156"/>
                  <a:pt x="811942" y="3947900"/>
                  <a:pt x="892455" y="3910519"/>
                </a:cubicBezTo>
                <a:cubicBezTo>
                  <a:pt x="972968" y="3873138"/>
                  <a:pt x="1067859" y="3835756"/>
                  <a:pt x="1125368" y="3798375"/>
                </a:cubicBezTo>
                <a:cubicBezTo>
                  <a:pt x="1182877" y="3760994"/>
                  <a:pt x="1197254" y="3725051"/>
                  <a:pt x="1237511" y="3686232"/>
                </a:cubicBezTo>
                <a:cubicBezTo>
                  <a:pt x="1277768" y="3647413"/>
                  <a:pt x="1330965" y="3602843"/>
                  <a:pt x="1366908" y="3565462"/>
                </a:cubicBezTo>
                <a:cubicBezTo>
                  <a:pt x="1402851" y="3528081"/>
                  <a:pt x="1453172" y="3461945"/>
                  <a:pt x="1453172" y="3461945"/>
                </a:cubicBezTo>
                <a:cubicBezTo>
                  <a:pt x="1483364" y="3426002"/>
                  <a:pt x="1525058" y="3384308"/>
                  <a:pt x="1548062" y="3349802"/>
                </a:cubicBezTo>
                <a:cubicBezTo>
                  <a:pt x="1571066" y="3315296"/>
                  <a:pt x="1579693" y="3280790"/>
                  <a:pt x="1591195" y="3254911"/>
                </a:cubicBezTo>
                <a:cubicBezTo>
                  <a:pt x="1602697" y="3229032"/>
                  <a:pt x="1608448" y="3211779"/>
                  <a:pt x="1617074" y="3194526"/>
                </a:cubicBezTo>
                <a:cubicBezTo>
                  <a:pt x="1625700" y="3177273"/>
                  <a:pt x="1638640" y="3154269"/>
                  <a:pt x="1642953" y="3151394"/>
                </a:cubicBezTo>
                <a:cubicBezTo>
                  <a:pt x="1647266" y="3148519"/>
                  <a:pt x="1644391" y="3152832"/>
                  <a:pt x="1642953" y="3177273"/>
                </a:cubicBezTo>
                <a:cubicBezTo>
                  <a:pt x="1641515" y="3201714"/>
                  <a:pt x="1651580" y="3254911"/>
                  <a:pt x="1634327" y="3298043"/>
                </a:cubicBezTo>
                <a:cubicBezTo>
                  <a:pt x="1617074" y="3341175"/>
                  <a:pt x="1579693" y="3391496"/>
                  <a:pt x="1539436" y="3436066"/>
                </a:cubicBezTo>
                <a:cubicBezTo>
                  <a:pt x="1499179" y="3480636"/>
                  <a:pt x="1434481" y="3533832"/>
                  <a:pt x="1392787" y="3565462"/>
                </a:cubicBezTo>
                <a:cubicBezTo>
                  <a:pt x="1351093" y="3597092"/>
                  <a:pt x="1318025" y="3605719"/>
                  <a:pt x="1289270" y="3625847"/>
                </a:cubicBezTo>
                <a:cubicBezTo>
                  <a:pt x="1260515" y="3645975"/>
                  <a:pt x="1238949" y="3660353"/>
                  <a:pt x="1220259" y="3686232"/>
                </a:cubicBezTo>
                <a:cubicBezTo>
                  <a:pt x="1201569" y="3712111"/>
                  <a:pt x="1180002" y="3758118"/>
                  <a:pt x="1177127" y="3781122"/>
                </a:cubicBezTo>
                <a:cubicBezTo>
                  <a:pt x="1174251" y="3804126"/>
                  <a:pt x="1174251" y="3824254"/>
                  <a:pt x="1203006" y="3824254"/>
                </a:cubicBezTo>
                <a:cubicBezTo>
                  <a:pt x="1231761" y="3824254"/>
                  <a:pt x="1305085" y="3802688"/>
                  <a:pt x="1349655" y="3781122"/>
                </a:cubicBezTo>
                <a:cubicBezTo>
                  <a:pt x="1394225" y="3759556"/>
                  <a:pt x="1431606" y="3722175"/>
                  <a:pt x="1470425" y="3694858"/>
                </a:cubicBezTo>
                <a:cubicBezTo>
                  <a:pt x="1509244" y="3667541"/>
                  <a:pt x="1546625" y="3651726"/>
                  <a:pt x="1582568" y="3617220"/>
                </a:cubicBezTo>
                <a:cubicBezTo>
                  <a:pt x="1618511" y="3582714"/>
                  <a:pt x="1655892" y="3529518"/>
                  <a:pt x="1686085" y="3487824"/>
                </a:cubicBezTo>
                <a:cubicBezTo>
                  <a:pt x="1716277" y="3446130"/>
                  <a:pt x="1745033" y="3405873"/>
                  <a:pt x="1763723" y="3367054"/>
                </a:cubicBezTo>
                <a:cubicBezTo>
                  <a:pt x="1782413" y="3328235"/>
                  <a:pt x="1788164" y="3289417"/>
                  <a:pt x="1798228" y="3254911"/>
                </a:cubicBezTo>
                <a:cubicBezTo>
                  <a:pt x="1808292" y="3220405"/>
                  <a:pt x="1805417" y="3180148"/>
                  <a:pt x="1824108" y="3160020"/>
                </a:cubicBezTo>
                <a:cubicBezTo>
                  <a:pt x="1842799" y="3139892"/>
                  <a:pt x="1874429" y="3142767"/>
                  <a:pt x="1910372" y="3134141"/>
                </a:cubicBezTo>
                <a:cubicBezTo>
                  <a:pt x="1946315" y="3125515"/>
                  <a:pt x="2009576" y="3115451"/>
                  <a:pt x="2039768" y="3108262"/>
                </a:cubicBezTo>
                <a:cubicBezTo>
                  <a:pt x="2069960" y="3101073"/>
                  <a:pt x="2088652" y="3070881"/>
                  <a:pt x="2091527" y="3091009"/>
                </a:cubicBezTo>
                <a:cubicBezTo>
                  <a:pt x="2094403" y="3111137"/>
                  <a:pt x="2069961" y="3174398"/>
                  <a:pt x="2057021" y="3229032"/>
                </a:cubicBezTo>
                <a:cubicBezTo>
                  <a:pt x="2044081" y="3283666"/>
                  <a:pt x="2046957" y="3356990"/>
                  <a:pt x="2013889" y="3418813"/>
                </a:cubicBezTo>
                <a:cubicBezTo>
                  <a:pt x="1980821" y="3480636"/>
                  <a:pt x="1907496" y="3549647"/>
                  <a:pt x="1858613" y="3599968"/>
                </a:cubicBezTo>
                <a:cubicBezTo>
                  <a:pt x="1809730" y="3650289"/>
                  <a:pt x="1768036" y="3686231"/>
                  <a:pt x="1720591" y="3720737"/>
                </a:cubicBezTo>
                <a:cubicBezTo>
                  <a:pt x="1673146" y="3755243"/>
                  <a:pt x="1638640" y="3775372"/>
                  <a:pt x="1573942" y="3807002"/>
                </a:cubicBezTo>
                <a:cubicBezTo>
                  <a:pt x="1509244" y="3838632"/>
                  <a:pt x="1418666" y="3878889"/>
                  <a:pt x="1332402" y="3910519"/>
                </a:cubicBezTo>
                <a:cubicBezTo>
                  <a:pt x="1246138" y="3942149"/>
                  <a:pt x="1132557" y="3976655"/>
                  <a:pt x="1056357" y="3996783"/>
                </a:cubicBezTo>
                <a:cubicBezTo>
                  <a:pt x="980157" y="4016911"/>
                  <a:pt x="921210" y="4024099"/>
                  <a:pt x="875202" y="4031288"/>
                </a:cubicBezTo>
                <a:cubicBezTo>
                  <a:pt x="829194" y="4038477"/>
                  <a:pt x="803315" y="4032726"/>
                  <a:pt x="780311" y="4039915"/>
                </a:cubicBezTo>
                <a:cubicBezTo>
                  <a:pt x="757307" y="4047104"/>
                  <a:pt x="742930" y="4058605"/>
                  <a:pt x="737179" y="4074420"/>
                </a:cubicBezTo>
                <a:cubicBezTo>
                  <a:pt x="731428" y="4090235"/>
                  <a:pt x="728553" y="4120428"/>
                  <a:pt x="745806" y="4134805"/>
                </a:cubicBezTo>
                <a:cubicBezTo>
                  <a:pt x="763059" y="4149183"/>
                  <a:pt x="771685" y="4156372"/>
                  <a:pt x="840696" y="4160685"/>
                </a:cubicBezTo>
                <a:cubicBezTo>
                  <a:pt x="909707" y="4164998"/>
                  <a:pt x="1040542" y="4183689"/>
                  <a:pt x="1159874" y="4160685"/>
                </a:cubicBezTo>
                <a:cubicBezTo>
                  <a:pt x="1279206" y="4137681"/>
                  <a:pt x="1466437" y="4060593"/>
                  <a:pt x="1556689" y="4022662"/>
                </a:cubicBezTo>
                <a:cubicBezTo>
                  <a:pt x="1646941" y="3984731"/>
                  <a:pt x="1663120" y="3960851"/>
                  <a:pt x="1701388" y="3933097"/>
                </a:cubicBezTo>
                <a:cubicBezTo>
                  <a:pt x="1739656" y="3905343"/>
                  <a:pt x="1720840" y="3921058"/>
                  <a:pt x="1786301" y="3856135"/>
                </a:cubicBezTo>
                <a:cubicBezTo>
                  <a:pt x="1851762" y="3791212"/>
                  <a:pt x="2031780" y="3616446"/>
                  <a:pt x="2094153" y="3543559"/>
                </a:cubicBezTo>
                <a:cubicBezTo>
                  <a:pt x="2156526" y="3470672"/>
                  <a:pt x="2136534" y="3469796"/>
                  <a:pt x="2160538" y="3418813"/>
                </a:cubicBezTo>
                <a:cubicBezTo>
                  <a:pt x="2184542" y="3367830"/>
                  <a:pt x="2223799" y="3286541"/>
                  <a:pt x="2238176" y="3237658"/>
                </a:cubicBezTo>
                <a:cubicBezTo>
                  <a:pt x="2252553" y="3188775"/>
                  <a:pt x="2243927" y="3158583"/>
                  <a:pt x="2246802" y="3125515"/>
                </a:cubicBezTo>
                <a:cubicBezTo>
                  <a:pt x="2249677" y="3092447"/>
                  <a:pt x="2249677" y="3060817"/>
                  <a:pt x="2255428" y="3039251"/>
                </a:cubicBezTo>
                <a:cubicBezTo>
                  <a:pt x="2261179" y="3017685"/>
                  <a:pt x="2269806" y="3007621"/>
                  <a:pt x="2281308" y="2996119"/>
                </a:cubicBezTo>
                <a:cubicBezTo>
                  <a:pt x="2292810" y="2984617"/>
                  <a:pt x="2315814" y="2970239"/>
                  <a:pt x="2324440" y="2970239"/>
                </a:cubicBezTo>
                <a:cubicBezTo>
                  <a:pt x="2333066" y="2970239"/>
                  <a:pt x="2321564" y="2977428"/>
                  <a:pt x="2333066" y="2996119"/>
                </a:cubicBezTo>
                <a:cubicBezTo>
                  <a:pt x="2344568" y="3014810"/>
                  <a:pt x="2380511" y="3049315"/>
                  <a:pt x="2393451" y="3082383"/>
                </a:cubicBezTo>
                <a:cubicBezTo>
                  <a:pt x="2406391" y="3115451"/>
                  <a:pt x="2409266" y="3157145"/>
                  <a:pt x="2410704" y="3194526"/>
                </a:cubicBezTo>
                <a:cubicBezTo>
                  <a:pt x="2412142" y="3231907"/>
                  <a:pt x="2416455" y="3266413"/>
                  <a:pt x="2402078" y="3306670"/>
                </a:cubicBezTo>
                <a:cubicBezTo>
                  <a:pt x="2387701" y="3346927"/>
                  <a:pt x="2350319" y="3404436"/>
                  <a:pt x="2324440" y="3436066"/>
                </a:cubicBezTo>
                <a:cubicBezTo>
                  <a:pt x="2298561" y="3467696"/>
                  <a:pt x="2275557" y="3479198"/>
                  <a:pt x="2246802" y="3496451"/>
                </a:cubicBezTo>
                <a:cubicBezTo>
                  <a:pt x="2218047" y="3513704"/>
                  <a:pt x="2177790" y="3525206"/>
                  <a:pt x="2151911" y="3539583"/>
                </a:cubicBezTo>
                <a:cubicBezTo>
                  <a:pt x="2126032" y="3553960"/>
                  <a:pt x="2138972" y="3559711"/>
                  <a:pt x="2091527" y="3582715"/>
                </a:cubicBezTo>
                <a:cubicBezTo>
                  <a:pt x="2044082" y="3605719"/>
                  <a:pt x="1916123" y="3656039"/>
                  <a:pt x="1867240" y="3677605"/>
                </a:cubicBezTo>
                <a:cubicBezTo>
                  <a:pt x="1818357" y="3699171"/>
                  <a:pt x="1815481" y="3693420"/>
                  <a:pt x="1798228" y="3712111"/>
                </a:cubicBezTo>
                <a:cubicBezTo>
                  <a:pt x="1780975" y="3730802"/>
                  <a:pt x="1742157" y="3766745"/>
                  <a:pt x="1763723" y="3789749"/>
                </a:cubicBezTo>
                <a:cubicBezTo>
                  <a:pt x="1785289" y="3812753"/>
                  <a:pt x="1860051" y="3854447"/>
                  <a:pt x="1927625" y="3850134"/>
                </a:cubicBezTo>
                <a:cubicBezTo>
                  <a:pt x="1995199" y="3845821"/>
                  <a:pt x="2082900" y="3804127"/>
                  <a:pt x="2169164" y="3763870"/>
                </a:cubicBezTo>
                <a:cubicBezTo>
                  <a:pt x="2255428" y="3723613"/>
                  <a:pt x="2376411" y="3669767"/>
                  <a:pt x="2445210" y="3608594"/>
                </a:cubicBezTo>
                <a:cubicBezTo>
                  <a:pt x="2514009" y="3547421"/>
                  <a:pt x="2553754" y="3457219"/>
                  <a:pt x="2581958" y="3396834"/>
                </a:cubicBezTo>
                <a:cubicBezTo>
                  <a:pt x="2610162" y="3336449"/>
                  <a:pt x="2613337" y="3292505"/>
                  <a:pt x="2614437" y="3246285"/>
                </a:cubicBezTo>
                <a:cubicBezTo>
                  <a:pt x="2615537" y="3200065"/>
                  <a:pt x="2599510" y="3152583"/>
                  <a:pt x="2588558" y="3119515"/>
                </a:cubicBezTo>
                <a:cubicBezTo>
                  <a:pt x="2577606" y="3086447"/>
                  <a:pt x="2569743" y="3082820"/>
                  <a:pt x="2548727" y="3047877"/>
                </a:cubicBezTo>
                <a:cubicBezTo>
                  <a:pt x="2527711" y="3012934"/>
                  <a:pt x="2484028" y="2940047"/>
                  <a:pt x="2462462" y="2909854"/>
                </a:cubicBezTo>
                <a:cubicBezTo>
                  <a:pt x="2440896" y="2879662"/>
                  <a:pt x="2426519" y="2878224"/>
                  <a:pt x="2419330" y="2866722"/>
                </a:cubicBezTo>
                <a:cubicBezTo>
                  <a:pt x="2412141" y="2855220"/>
                  <a:pt x="2413579" y="2859534"/>
                  <a:pt x="2419330" y="2840843"/>
                </a:cubicBezTo>
                <a:cubicBezTo>
                  <a:pt x="2425081" y="2822152"/>
                  <a:pt x="2442334" y="2789085"/>
                  <a:pt x="2453836" y="2754579"/>
                </a:cubicBezTo>
                <a:cubicBezTo>
                  <a:pt x="2465338" y="2720073"/>
                  <a:pt x="2481153" y="2659688"/>
                  <a:pt x="2488342" y="2633809"/>
                </a:cubicBezTo>
                <a:cubicBezTo>
                  <a:pt x="2495531" y="2607930"/>
                  <a:pt x="2482591" y="2607929"/>
                  <a:pt x="2496968" y="2599303"/>
                </a:cubicBezTo>
                <a:cubicBezTo>
                  <a:pt x="2511345" y="2590677"/>
                  <a:pt x="2532912" y="2593553"/>
                  <a:pt x="2574606" y="2582051"/>
                </a:cubicBezTo>
                <a:cubicBezTo>
                  <a:pt x="2616300" y="2570549"/>
                  <a:pt x="2682436" y="2559047"/>
                  <a:pt x="2747134" y="2530292"/>
                </a:cubicBezTo>
                <a:cubicBezTo>
                  <a:pt x="2811832" y="2501537"/>
                  <a:pt x="2892346" y="2464156"/>
                  <a:pt x="2962795" y="2409522"/>
                </a:cubicBezTo>
                <a:cubicBezTo>
                  <a:pt x="3033244" y="2354888"/>
                  <a:pt x="3113756" y="2291628"/>
                  <a:pt x="3169828" y="2202488"/>
                </a:cubicBezTo>
                <a:cubicBezTo>
                  <a:pt x="3225900" y="2113349"/>
                  <a:pt x="3276221" y="1975327"/>
                  <a:pt x="3299225" y="1874685"/>
                </a:cubicBezTo>
                <a:cubicBezTo>
                  <a:pt x="3322229" y="1774043"/>
                  <a:pt x="3307851" y="1703594"/>
                  <a:pt x="3307851" y="1598639"/>
                </a:cubicBezTo>
                <a:cubicBezTo>
                  <a:pt x="3307851" y="1493684"/>
                  <a:pt x="3309289" y="1332658"/>
                  <a:pt x="3299225" y="1244956"/>
                </a:cubicBezTo>
                <a:cubicBezTo>
                  <a:pt x="3289161" y="1157254"/>
                  <a:pt x="3263281" y="1147190"/>
                  <a:pt x="3247466" y="1072428"/>
                </a:cubicBezTo>
                <a:cubicBezTo>
                  <a:pt x="3231651" y="997666"/>
                  <a:pt x="3212960" y="879772"/>
                  <a:pt x="3204334" y="796383"/>
                </a:cubicBezTo>
                <a:cubicBezTo>
                  <a:pt x="3195708" y="712994"/>
                  <a:pt x="3188519" y="641107"/>
                  <a:pt x="3195708" y="572096"/>
                </a:cubicBezTo>
                <a:cubicBezTo>
                  <a:pt x="3202897" y="503085"/>
                  <a:pt x="3227338" y="439824"/>
                  <a:pt x="3247466" y="382315"/>
                </a:cubicBezTo>
                <a:cubicBezTo>
                  <a:pt x="3267594" y="324806"/>
                  <a:pt x="3286286" y="260107"/>
                  <a:pt x="3316478" y="227039"/>
                </a:cubicBezTo>
                <a:cubicBezTo>
                  <a:pt x="3346670" y="193971"/>
                  <a:pt x="3396991" y="179594"/>
                  <a:pt x="3428621" y="183907"/>
                </a:cubicBezTo>
                <a:cubicBezTo>
                  <a:pt x="3460251" y="188220"/>
                  <a:pt x="3490444" y="235666"/>
                  <a:pt x="3506259" y="252919"/>
                </a:cubicBezTo>
                <a:cubicBezTo>
                  <a:pt x="3522074" y="270172"/>
                  <a:pt x="3509134" y="281673"/>
                  <a:pt x="3523511" y="287424"/>
                </a:cubicBezTo>
                <a:cubicBezTo>
                  <a:pt x="3537888" y="293175"/>
                  <a:pt x="3570957" y="293175"/>
                  <a:pt x="3592523" y="287424"/>
                </a:cubicBezTo>
                <a:cubicBezTo>
                  <a:pt x="3614089" y="281673"/>
                  <a:pt x="3637093" y="261545"/>
                  <a:pt x="3652908" y="252919"/>
                </a:cubicBezTo>
                <a:cubicBezTo>
                  <a:pt x="3668723" y="244293"/>
                  <a:pt x="3681662" y="258670"/>
                  <a:pt x="3687413" y="235666"/>
                </a:cubicBezTo>
                <a:cubicBezTo>
                  <a:pt x="3693164" y="212662"/>
                  <a:pt x="3698915" y="152277"/>
                  <a:pt x="3687413" y="114896"/>
                </a:cubicBezTo>
                <a:cubicBezTo>
                  <a:pt x="3675911" y="77515"/>
                  <a:pt x="3651470" y="28632"/>
                  <a:pt x="3618402" y="11379"/>
                </a:cubicBezTo>
                <a:cubicBezTo>
                  <a:pt x="3585334" y="-5874"/>
                  <a:pt x="3537889" y="-1561"/>
                  <a:pt x="3489006" y="11379"/>
                </a:cubicBezTo>
                <a:cubicBezTo>
                  <a:pt x="3440123" y="24319"/>
                  <a:pt x="3375425" y="45885"/>
                  <a:pt x="3325104" y="89017"/>
                </a:cubicBezTo>
                <a:cubicBezTo>
                  <a:pt x="3274783" y="132149"/>
                  <a:pt x="3220149" y="195409"/>
                  <a:pt x="3187081" y="270171"/>
                </a:cubicBezTo>
                <a:cubicBezTo>
                  <a:pt x="3154013" y="344933"/>
                  <a:pt x="3136760" y="465703"/>
                  <a:pt x="3126696" y="537590"/>
                </a:cubicBezTo>
                <a:cubicBezTo>
                  <a:pt x="3116632" y="609477"/>
                  <a:pt x="3123821" y="646858"/>
                  <a:pt x="3126696" y="701492"/>
                </a:cubicBezTo>
                <a:cubicBezTo>
                  <a:pt x="3129571" y="756126"/>
                  <a:pt x="3135323" y="796383"/>
                  <a:pt x="3143949" y="865394"/>
                </a:cubicBezTo>
                <a:cubicBezTo>
                  <a:pt x="3152575" y="934405"/>
                  <a:pt x="3165515" y="1047986"/>
                  <a:pt x="3178455" y="1115560"/>
                </a:cubicBezTo>
                <a:cubicBezTo>
                  <a:pt x="3191395" y="1183134"/>
                  <a:pt x="3212961" y="1198949"/>
                  <a:pt x="3221587" y="1270836"/>
                </a:cubicBezTo>
                <a:cubicBezTo>
                  <a:pt x="3230213" y="1342723"/>
                  <a:pt x="3225900" y="1462055"/>
                  <a:pt x="3230213" y="1546881"/>
                </a:cubicBezTo>
                <a:cubicBezTo>
                  <a:pt x="3234526" y="1631707"/>
                  <a:pt x="3261843" y="1694968"/>
                  <a:pt x="3247466" y="1779794"/>
                </a:cubicBezTo>
                <a:cubicBezTo>
                  <a:pt x="3233089" y="1864620"/>
                  <a:pt x="3185643" y="1971013"/>
                  <a:pt x="3143949" y="2055839"/>
                </a:cubicBezTo>
                <a:cubicBezTo>
                  <a:pt x="3102255" y="2140665"/>
                  <a:pt x="3043307" y="2234119"/>
                  <a:pt x="2997300" y="2288753"/>
                </a:cubicBezTo>
                <a:cubicBezTo>
                  <a:pt x="2951293" y="2343387"/>
                  <a:pt x="2909598" y="2357764"/>
                  <a:pt x="2867904" y="2383643"/>
                </a:cubicBezTo>
                <a:cubicBezTo>
                  <a:pt x="2826210" y="2409522"/>
                  <a:pt x="2788828" y="2428213"/>
                  <a:pt x="2747134" y="2444028"/>
                </a:cubicBezTo>
                <a:cubicBezTo>
                  <a:pt x="2705440" y="2459843"/>
                  <a:pt x="2650806" y="2472783"/>
                  <a:pt x="2617738" y="2478534"/>
                </a:cubicBezTo>
                <a:cubicBezTo>
                  <a:pt x="2584670" y="2484285"/>
                  <a:pt x="2564542" y="2484285"/>
                  <a:pt x="2548727" y="2478534"/>
                </a:cubicBezTo>
                <a:cubicBezTo>
                  <a:pt x="2532912" y="2472783"/>
                  <a:pt x="2531473" y="2456968"/>
                  <a:pt x="2522847" y="2444028"/>
                </a:cubicBezTo>
                <a:cubicBezTo>
                  <a:pt x="2514221" y="2431088"/>
                  <a:pt x="2505594" y="2425337"/>
                  <a:pt x="2496968" y="2400896"/>
                </a:cubicBezTo>
                <a:cubicBezTo>
                  <a:pt x="2488342" y="2376455"/>
                  <a:pt x="2486904" y="2334760"/>
                  <a:pt x="2471089" y="2297379"/>
                </a:cubicBezTo>
                <a:cubicBezTo>
                  <a:pt x="2455274" y="2259998"/>
                  <a:pt x="2425082" y="2208239"/>
                  <a:pt x="2402078" y="2176609"/>
                </a:cubicBezTo>
                <a:cubicBezTo>
                  <a:pt x="2379074" y="2144979"/>
                  <a:pt x="2370447" y="2142104"/>
                  <a:pt x="2333066" y="2107598"/>
                </a:cubicBezTo>
                <a:cubicBezTo>
                  <a:pt x="2295685" y="2073092"/>
                  <a:pt x="2220923" y="1999767"/>
                  <a:pt x="2177791" y="1969575"/>
                </a:cubicBezTo>
                <a:cubicBezTo>
                  <a:pt x="2134659" y="1939383"/>
                  <a:pt x="2118844" y="1933632"/>
                  <a:pt x="2074274" y="1926443"/>
                </a:cubicBezTo>
                <a:cubicBezTo>
                  <a:pt x="2029704" y="1919254"/>
                  <a:pt x="1910372" y="1926443"/>
                  <a:pt x="1910372" y="1926443"/>
                </a:cubicBezTo>
                <a:lnTo>
                  <a:pt x="1780976" y="1926443"/>
                </a:ln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p:cNvSpPr>
            <a:spLocks noChangeAspect="1"/>
          </p:cNvSpPr>
          <p:nvPr/>
        </p:nvSpPr>
        <p:spPr>
          <a:xfrm>
            <a:off x="7370589" y="2685422"/>
            <a:ext cx="300063" cy="558863"/>
          </a:xfrm>
          <a:prstGeom prst="ellipse">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kkord 6"/>
          <p:cNvSpPr/>
          <p:nvPr/>
        </p:nvSpPr>
        <p:spPr>
          <a:xfrm rot="5400000">
            <a:off x="7246639" y="3171665"/>
            <a:ext cx="530457" cy="198042"/>
          </a:xfrm>
          <a:prstGeom prst="chord">
            <a:avLst>
              <a:gd name="adj1" fmla="val 5076336"/>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p:cNvSpPr>
            <a:spLocks/>
          </p:cNvSpPr>
          <p:nvPr/>
        </p:nvSpPr>
        <p:spPr>
          <a:xfrm>
            <a:off x="7316606" y="2685420"/>
            <a:ext cx="390082" cy="6400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p:cNvSpPr>
            <a:spLocks noChangeAspect="1"/>
          </p:cNvSpPr>
          <p:nvPr/>
        </p:nvSpPr>
        <p:spPr>
          <a:xfrm>
            <a:off x="6746457" y="2685423"/>
            <a:ext cx="300063" cy="558863"/>
          </a:xfrm>
          <a:prstGeom prst="ellipse">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kkord 9"/>
          <p:cNvSpPr/>
          <p:nvPr/>
        </p:nvSpPr>
        <p:spPr>
          <a:xfrm rot="5400000">
            <a:off x="6622507" y="3171666"/>
            <a:ext cx="530457" cy="198042"/>
          </a:xfrm>
          <a:prstGeom prst="chord">
            <a:avLst>
              <a:gd name="adj1" fmla="val 5076336"/>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p:cNvSpPr>
            <a:spLocks/>
          </p:cNvSpPr>
          <p:nvPr/>
        </p:nvSpPr>
        <p:spPr>
          <a:xfrm>
            <a:off x="6692474" y="2685421"/>
            <a:ext cx="390082" cy="6400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ihandform 11"/>
          <p:cNvSpPr/>
          <p:nvPr/>
        </p:nvSpPr>
        <p:spPr>
          <a:xfrm>
            <a:off x="6564511" y="57189"/>
            <a:ext cx="1907307" cy="2972239"/>
          </a:xfrm>
          <a:custGeom>
            <a:avLst/>
            <a:gdLst>
              <a:gd name="connsiteX0" fmla="*/ 1345115 w 1907307"/>
              <a:gd name="connsiteY0" fmla="*/ 4656 h 2675015"/>
              <a:gd name="connsiteX1" fmla="*/ 1257332 w 1907307"/>
              <a:gd name="connsiteY1" fmla="*/ 85123 h 2675015"/>
              <a:gd name="connsiteX2" fmla="*/ 1154920 w 1907307"/>
              <a:gd name="connsiteY2" fmla="*/ 165590 h 2675015"/>
              <a:gd name="connsiteX3" fmla="*/ 1045192 w 1907307"/>
              <a:gd name="connsiteY3" fmla="*/ 246057 h 2675015"/>
              <a:gd name="connsiteX4" fmla="*/ 774529 w 1907307"/>
              <a:gd name="connsiteY4" fmla="*/ 406992 h 2675015"/>
              <a:gd name="connsiteX5" fmla="*/ 394139 w 1907307"/>
              <a:gd name="connsiteY5" fmla="*/ 509405 h 2675015"/>
              <a:gd name="connsiteX6" fmla="*/ 394139 w 1907307"/>
              <a:gd name="connsiteY6" fmla="*/ 545981 h 2675015"/>
              <a:gd name="connsiteX7" fmla="*/ 401454 w 1907307"/>
              <a:gd name="connsiteY7" fmla="*/ 619133 h 2675015"/>
              <a:gd name="connsiteX8" fmla="*/ 408769 w 1907307"/>
              <a:gd name="connsiteY8" fmla="*/ 721545 h 2675015"/>
              <a:gd name="connsiteX9" fmla="*/ 430715 w 1907307"/>
              <a:gd name="connsiteY9" fmla="*/ 780067 h 2675015"/>
              <a:gd name="connsiteX10" fmla="*/ 452660 w 1907307"/>
              <a:gd name="connsiteY10" fmla="*/ 780067 h 2675015"/>
              <a:gd name="connsiteX11" fmla="*/ 657486 w 1907307"/>
              <a:gd name="connsiteY11" fmla="*/ 736176 h 2675015"/>
              <a:gd name="connsiteX12" fmla="*/ 789160 w 1907307"/>
              <a:gd name="connsiteY12" fmla="*/ 684969 h 2675015"/>
              <a:gd name="connsiteX13" fmla="*/ 767214 w 1907307"/>
              <a:gd name="connsiteY13" fmla="*/ 728861 h 2675015"/>
              <a:gd name="connsiteX14" fmla="*/ 635540 w 1907307"/>
              <a:gd name="connsiteY14" fmla="*/ 904425 h 2675015"/>
              <a:gd name="connsiteX15" fmla="*/ 328302 w 1907307"/>
              <a:gd name="connsiteY15" fmla="*/ 1197033 h 2675015"/>
              <a:gd name="connsiteX16" fmla="*/ 130792 w 1907307"/>
              <a:gd name="connsiteY16" fmla="*/ 1562793 h 2675015"/>
              <a:gd name="connsiteX17" fmla="*/ 101531 w 1907307"/>
              <a:gd name="connsiteY17" fmla="*/ 1760304 h 2675015"/>
              <a:gd name="connsiteX18" fmla="*/ 94216 w 1907307"/>
              <a:gd name="connsiteY18" fmla="*/ 2118749 h 2675015"/>
              <a:gd name="connsiteX19" fmla="*/ 174683 w 1907307"/>
              <a:gd name="connsiteY19" fmla="*/ 2235792 h 2675015"/>
              <a:gd name="connsiteX20" fmla="*/ 218574 w 1907307"/>
              <a:gd name="connsiteY20" fmla="*/ 2286998 h 2675015"/>
              <a:gd name="connsiteX21" fmla="*/ 189313 w 1907307"/>
              <a:gd name="connsiteY21" fmla="*/ 2308944 h 2675015"/>
              <a:gd name="connsiteX22" fmla="*/ 50324 w 1907307"/>
              <a:gd name="connsiteY22" fmla="*/ 2425987 h 2675015"/>
              <a:gd name="connsiteX23" fmla="*/ 6433 w 1907307"/>
              <a:gd name="connsiteY23" fmla="*/ 2469878 h 2675015"/>
              <a:gd name="connsiteX24" fmla="*/ 6433 w 1907307"/>
              <a:gd name="connsiteY24" fmla="*/ 2491824 h 2675015"/>
              <a:gd name="connsiteX25" fmla="*/ 64955 w 1907307"/>
              <a:gd name="connsiteY25" fmla="*/ 2579606 h 2675015"/>
              <a:gd name="connsiteX26" fmla="*/ 86900 w 1907307"/>
              <a:gd name="connsiteY26" fmla="*/ 2608867 h 2675015"/>
              <a:gd name="connsiteX27" fmla="*/ 174683 w 1907307"/>
              <a:gd name="connsiteY27" fmla="*/ 2557661 h 2675015"/>
              <a:gd name="connsiteX28" fmla="*/ 342932 w 1907307"/>
              <a:gd name="connsiteY28" fmla="*/ 2528400 h 2675015"/>
              <a:gd name="connsiteX29" fmla="*/ 591649 w 1907307"/>
              <a:gd name="connsiteY29" fmla="*/ 2601552 h 2675015"/>
              <a:gd name="connsiteX30" fmla="*/ 694062 w 1907307"/>
              <a:gd name="connsiteY30" fmla="*/ 2674704 h 2675015"/>
              <a:gd name="connsiteX31" fmla="*/ 876942 w 1907307"/>
              <a:gd name="connsiteY31" fmla="*/ 2572291 h 2675015"/>
              <a:gd name="connsiteX32" fmla="*/ 1059822 w 1907307"/>
              <a:gd name="connsiteY32" fmla="*/ 2564976 h 2675015"/>
              <a:gd name="connsiteX33" fmla="*/ 1184180 w 1907307"/>
              <a:gd name="connsiteY33" fmla="*/ 2594237 h 2675015"/>
              <a:gd name="connsiteX34" fmla="*/ 1250017 w 1907307"/>
              <a:gd name="connsiteY34" fmla="*/ 2660073 h 2675015"/>
              <a:gd name="connsiteX35" fmla="*/ 1330484 w 1907307"/>
              <a:gd name="connsiteY35" fmla="*/ 2623497 h 2675015"/>
              <a:gd name="connsiteX36" fmla="*/ 1367060 w 1907307"/>
              <a:gd name="connsiteY36" fmla="*/ 2543030 h 2675015"/>
              <a:gd name="connsiteX37" fmla="*/ 1359745 w 1907307"/>
              <a:gd name="connsiteY37" fmla="*/ 2447933 h 2675015"/>
              <a:gd name="connsiteX38" fmla="*/ 1279278 w 1907307"/>
              <a:gd name="connsiteY38" fmla="*/ 2404041 h 2675015"/>
              <a:gd name="connsiteX39" fmla="*/ 1096398 w 1907307"/>
              <a:gd name="connsiteY39" fmla="*/ 2374781 h 2675015"/>
              <a:gd name="connsiteX40" fmla="*/ 1132974 w 1907307"/>
              <a:gd name="connsiteY40" fmla="*/ 2374781 h 2675015"/>
              <a:gd name="connsiteX41" fmla="*/ 1308539 w 1907307"/>
              <a:gd name="connsiteY41" fmla="*/ 2316259 h 2675015"/>
              <a:gd name="connsiteX42" fmla="*/ 1542625 w 1907307"/>
              <a:gd name="connsiteY42" fmla="*/ 2162640 h 2675015"/>
              <a:gd name="connsiteX43" fmla="*/ 1674299 w 1907307"/>
              <a:gd name="connsiteY43" fmla="*/ 1987075 h 2675015"/>
              <a:gd name="connsiteX44" fmla="*/ 1725505 w 1907307"/>
              <a:gd name="connsiteY44" fmla="*/ 1767619 h 2675015"/>
              <a:gd name="connsiteX45" fmla="*/ 1630408 w 1907307"/>
              <a:gd name="connsiteY45" fmla="*/ 1431120 h 2675015"/>
              <a:gd name="connsiteX46" fmla="*/ 1432897 w 1907307"/>
              <a:gd name="connsiteY46" fmla="*/ 1138512 h 2675015"/>
              <a:gd name="connsiteX47" fmla="*/ 1381691 w 1907307"/>
              <a:gd name="connsiteY47" fmla="*/ 889795 h 2675015"/>
              <a:gd name="connsiteX48" fmla="*/ 1418267 w 1907307"/>
              <a:gd name="connsiteY48" fmla="*/ 780067 h 2675015"/>
              <a:gd name="connsiteX49" fmla="*/ 1447528 w 1907307"/>
              <a:gd name="connsiteY49" fmla="*/ 721545 h 2675015"/>
              <a:gd name="connsiteX50" fmla="*/ 1527995 w 1907307"/>
              <a:gd name="connsiteY50" fmla="*/ 780067 h 2675015"/>
              <a:gd name="connsiteX51" fmla="*/ 1637723 w 1907307"/>
              <a:gd name="connsiteY51" fmla="*/ 845904 h 2675015"/>
              <a:gd name="connsiteX52" fmla="*/ 1747451 w 1907307"/>
              <a:gd name="connsiteY52" fmla="*/ 926371 h 2675015"/>
              <a:gd name="connsiteX53" fmla="*/ 1805972 w 1907307"/>
              <a:gd name="connsiteY53" fmla="*/ 853219 h 2675015"/>
              <a:gd name="connsiteX54" fmla="*/ 1901070 w 1907307"/>
              <a:gd name="connsiteY54" fmla="*/ 743491 h 2675015"/>
              <a:gd name="connsiteX55" fmla="*/ 1871809 w 1907307"/>
              <a:gd name="connsiteY55" fmla="*/ 721545 h 2675015"/>
              <a:gd name="connsiteX56" fmla="*/ 1659668 w 1907307"/>
              <a:gd name="connsiteY56" fmla="*/ 494774 h 2675015"/>
              <a:gd name="connsiteX57" fmla="*/ 1484104 w 1907307"/>
              <a:gd name="connsiteY57" fmla="*/ 231427 h 2675015"/>
              <a:gd name="connsiteX58" fmla="*/ 1345115 w 1907307"/>
              <a:gd name="connsiteY58" fmla="*/ 4656 h 267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07307" h="2675015">
                <a:moveTo>
                  <a:pt x="1345115" y="4656"/>
                </a:moveTo>
                <a:cubicBezTo>
                  <a:pt x="1307320" y="-19728"/>
                  <a:pt x="1289031" y="58301"/>
                  <a:pt x="1257332" y="85123"/>
                </a:cubicBezTo>
                <a:cubicBezTo>
                  <a:pt x="1225633" y="111945"/>
                  <a:pt x="1190277" y="138768"/>
                  <a:pt x="1154920" y="165590"/>
                </a:cubicBezTo>
                <a:cubicBezTo>
                  <a:pt x="1119563" y="192412"/>
                  <a:pt x="1108591" y="205823"/>
                  <a:pt x="1045192" y="246057"/>
                </a:cubicBezTo>
                <a:cubicBezTo>
                  <a:pt x="981793" y="286291"/>
                  <a:pt x="883038" y="363101"/>
                  <a:pt x="774529" y="406992"/>
                </a:cubicBezTo>
                <a:cubicBezTo>
                  <a:pt x="666020" y="450883"/>
                  <a:pt x="457537" y="486240"/>
                  <a:pt x="394139" y="509405"/>
                </a:cubicBezTo>
                <a:cubicBezTo>
                  <a:pt x="330741" y="532570"/>
                  <a:pt x="392920" y="527693"/>
                  <a:pt x="394139" y="545981"/>
                </a:cubicBezTo>
                <a:cubicBezTo>
                  <a:pt x="395358" y="564269"/>
                  <a:pt x="399016" y="589872"/>
                  <a:pt x="401454" y="619133"/>
                </a:cubicBezTo>
                <a:cubicBezTo>
                  <a:pt x="403892" y="648394"/>
                  <a:pt x="403892" y="694723"/>
                  <a:pt x="408769" y="721545"/>
                </a:cubicBezTo>
                <a:cubicBezTo>
                  <a:pt x="413646" y="748367"/>
                  <a:pt x="423400" y="770313"/>
                  <a:pt x="430715" y="780067"/>
                </a:cubicBezTo>
                <a:cubicBezTo>
                  <a:pt x="438030" y="789821"/>
                  <a:pt x="414865" y="787382"/>
                  <a:pt x="452660" y="780067"/>
                </a:cubicBezTo>
                <a:cubicBezTo>
                  <a:pt x="490455" y="772752"/>
                  <a:pt x="601403" y="752026"/>
                  <a:pt x="657486" y="736176"/>
                </a:cubicBezTo>
                <a:cubicBezTo>
                  <a:pt x="713569" y="720326"/>
                  <a:pt x="770872" y="686188"/>
                  <a:pt x="789160" y="684969"/>
                </a:cubicBezTo>
                <a:cubicBezTo>
                  <a:pt x="807448" y="683750"/>
                  <a:pt x="792817" y="692285"/>
                  <a:pt x="767214" y="728861"/>
                </a:cubicBezTo>
                <a:cubicBezTo>
                  <a:pt x="741611" y="765437"/>
                  <a:pt x="708692" y="826396"/>
                  <a:pt x="635540" y="904425"/>
                </a:cubicBezTo>
                <a:cubicBezTo>
                  <a:pt x="562388" y="982454"/>
                  <a:pt x="412427" y="1087305"/>
                  <a:pt x="328302" y="1197033"/>
                </a:cubicBezTo>
                <a:cubicBezTo>
                  <a:pt x="244177" y="1306761"/>
                  <a:pt x="168587" y="1468915"/>
                  <a:pt x="130792" y="1562793"/>
                </a:cubicBezTo>
                <a:cubicBezTo>
                  <a:pt x="92997" y="1656672"/>
                  <a:pt x="107627" y="1667645"/>
                  <a:pt x="101531" y="1760304"/>
                </a:cubicBezTo>
                <a:cubicBezTo>
                  <a:pt x="95435" y="1852963"/>
                  <a:pt x="82024" y="2039501"/>
                  <a:pt x="94216" y="2118749"/>
                </a:cubicBezTo>
                <a:cubicBezTo>
                  <a:pt x="106408" y="2197997"/>
                  <a:pt x="153957" y="2207751"/>
                  <a:pt x="174683" y="2235792"/>
                </a:cubicBezTo>
                <a:cubicBezTo>
                  <a:pt x="195409" y="2263834"/>
                  <a:pt x="216136" y="2274806"/>
                  <a:pt x="218574" y="2286998"/>
                </a:cubicBezTo>
                <a:cubicBezTo>
                  <a:pt x="221012" y="2299190"/>
                  <a:pt x="217355" y="2285779"/>
                  <a:pt x="189313" y="2308944"/>
                </a:cubicBezTo>
                <a:cubicBezTo>
                  <a:pt x="161271" y="2332109"/>
                  <a:pt x="80804" y="2399165"/>
                  <a:pt x="50324" y="2425987"/>
                </a:cubicBezTo>
                <a:cubicBezTo>
                  <a:pt x="19844" y="2452809"/>
                  <a:pt x="13748" y="2458905"/>
                  <a:pt x="6433" y="2469878"/>
                </a:cubicBezTo>
                <a:cubicBezTo>
                  <a:pt x="-882" y="2480851"/>
                  <a:pt x="-3321" y="2473536"/>
                  <a:pt x="6433" y="2491824"/>
                </a:cubicBezTo>
                <a:cubicBezTo>
                  <a:pt x="16187" y="2510112"/>
                  <a:pt x="51544" y="2560099"/>
                  <a:pt x="64955" y="2579606"/>
                </a:cubicBezTo>
                <a:cubicBezTo>
                  <a:pt x="78366" y="2599113"/>
                  <a:pt x="68612" y="2612524"/>
                  <a:pt x="86900" y="2608867"/>
                </a:cubicBezTo>
                <a:cubicBezTo>
                  <a:pt x="105188" y="2605210"/>
                  <a:pt x="132011" y="2571072"/>
                  <a:pt x="174683" y="2557661"/>
                </a:cubicBezTo>
                <a:cubicBezTo>
                  <a:pt x="217355" y="2544250"/>
                  <a:pt x="273438" y="2521085"/>
                  <a:pt x="342932" y="2528400"/>
                </a:cubicBezTo>
                <a:cubicBezTo>
                  <a:pt x="412426" y="2535715"/>
                  <a:pt x="533127" y="2577168"/>
                  <a:pt x="591649" y="2601552"/>
                </a:cubicBezTo>
                <a:cubicBezTo>
                  <a:pt x="650171" y="2625936"/>
                  <a:pt x="646513" y="2679581"/>
                  <a:pt x="694062" y="2674704"/>
                </a:cubicBezTo>
                <a:cubicBezTo>
                  <a:pt x="741611" y="2669827"/>
                  <a:pt x="815982" y="2590579"/>
                  <a:pt x="876942" y="2572291"/>
                </a:cubicBezTo>
                <a:cubicBezTo>
                  <a:pt x="937902" y="2554003"/>
                  <a:pt x="1008616" y="2561318"/>
                  <a:pt x="1059822" y="2564976"/>
                </a:cubicBezTo>
                <a:cubicBezTo>
                  <a:pt x="1111028" y="2568634"/>
                  <a:pt x="1152481" y="2578388"/>
                  <a:pt x="1184180" y="2594237"/>
                </a:cubicBezTo>
                <a:cubicBezTo>
                  <a:pt x="1215879" y="2610086"/>
                  <a:pt x="1225633" y="2655196"/>
                  <a:pt x="1250017" y="2660073"/>
                </a:cubicBezTo>
                <a:cubicBezTo>
                  <a:pt x="1274401" y="2664950"/>
                  <a:pt x="1310977" y="2643004"/>
                  <a:pt x="1330484" y="2623497"/>
                </a:cubicBezTo>
                <a:cubicBezTo>
                  <a:pt x="1349991" y="2603990"/>
                  <a:pt x="1362183" y="2572291"/>
                  <a:pt x="1367060" y="2543030"/>
                </a:cubicBezTo>
                <a:cubicBezTo>
                  <a:pt x="1371937" y="2513769"/>
                  <a:pt x="1374375" y="2471098"/>
                  <a:pt x="1359745" y="2447933"/>
                </a:cubicBezTo>
                <a:cubicBezTo>
                  <a:pt x="1345115" y="2424768"/>
                  <a:pt x="1323169" y="2416233"/>
                  <a:pt x="1279278" y="2404041"/>
                </a:cubicBezTo>
                <a:cubicBezTo>
                  <a:pt x="1235387" y="2391849"/>
                  <a:pt x="1120782" y="2379658"/>
                  <a:pt x="1096398" y="2374781"/>
                </a:cubicBezTo>
                <a:cubicBezTo>
                  <a:pt x="1072014" y="2369904"/>
                  <a:pt x="1097617" y="2384535"/>
                  <a:pt x="1132974" y="2374781"/>
                </a:cubicBezTo>
                <a:cubicBezTo>
                  <a:pt x="1168331" y="2365027"/>
                  <a:pt x="1240264" y="2351616"/>
                  <a:pt x="1308539" y="2316259"/>
                </a:cubicBezTo>
                <a:cubicBezTo>
                  <a:pt x="1376814" y="2280902"/>
                  <a:pt x="1481665" y="2217504"/>
                  <a:pt x="1542625" y="2162640"/>
                </a:cubicBezTo>
                <a:cubicBezTo>
                  <a:pt x="1603585" y="2107776"/>
                  <a:pt x="1643819" y="2052912"/>
                  <a:pt x="1674299" y="1987075"/>
                </a:cubicBezTo>
                <a:cubicBezTo>
                  <a:pt x="1704779" y="1921238"/>
                  <a:pt x="1732820" y="1860278"/>
                  <a:pt x="1725505" y="1767619"/>
                </a:cubicBezTo>
                <a:cubicBezTo>
                  <a:pt x="1718190" y="1674960"/>
                  <a:pt x="1679176" y="1535971"/>
                  <a:pt x="1630408" y="1431120"/>
                </a:cubicBezTo>
                <a:cubicBezTo>
                  <a:pt x="1581640" y="1326269"/>
                  <a:pt x="1474350" y="1228733"/>
                  <a:pt x="1432897" y="1138512"/>
                </a:cubicBezTo>
                <a:cubicBezTo>
                  <a:pt x="1391444" y="1048291"/>
                  <a:pt x="1384129" y="949536"/>
                  <a:pt x="1381691" y="889795"/>
                </a:cubicBezTo>
                <a:cubicBezTo>
                  <a:pt x="1379253" y="830054"/>
                  <a:pt x="1407294" y="808109"/>
                  <a:pt x="1418267" y="780067"/>
                </a:cubicBezTo>
                <a:cubicBezTo>
                  <a:pt x="1429240" y="752025"/>
                  <a:pt x="1429240" y="721545"/>
                  <a:pt x="1447528" y="721545"/>
                </a:cubicBezTo>
                <a:cubicBezTo>
                  <a:pt x="1465816" y="721545"/>
                  <a:pt x="1496296" y="759341"/>
                  <a:pt x="1527995" y="780067"/>
                </a:cubicBezTo>
                <a:cubicBezTo>
                  <a:pt x="1559694" y="800794"/>
                  <a:pt x="1601147" y="821520"/>
                  <a:pt x="1637723" y="845904"/>
                </a:cubicBezTo>
                <a:cubicBezTo>
                  <a:pt x="1674299" y="870288"/>
                  <a:pt x="1719410" y="925152"/>
                  <a:pt x="1747451" y="926371"/>
                </a:cubicBezTo>
                <a:cubicBezTo>
                  <a:pt x="1775492" y="927590"/>
                  <a:pt x="1780369" y="883699"/>
                  <a:pt x="1805972" y="853219"/>
                </a:cubicBezTo>
                <a:cubicBezTo>
                  <a:pt x="1831575" y="822739"/>
                  <a:pt x="1890097" y="765437"/>
                  <a:pt x="1901070" y="743491"/>
                </a:cubicBezTo>
                <a:cubicBezTo>
                  <a:pt x="1912043" y="721545"/>
                  <a:pt x="1912043" y="762998"/>
                  <a:pt x="1871809" y="721545"/>
                </a:cubicBezTo>
                <a:cubicBezTo>
                  <a:pt x="1831575" y="680092"/>
                  <a:pt x="1724285" y="576460"/>
                  <a:pt x="1659668" y="494774"/>
                </a:cubicBezTo>
                <a:cubicBezTo>
                  <a:pt x="1595051" y="413088"/>
                  <a:pt x="1536529" y="309456"/>
                  <a:pt x="1484104" y="231427"/>
                </a:cubicBezTo>
                <a:cubicBezTo>
                  <a:pt x="1431679" y="153398"/>
                  <a:pt x="1382910" y="29040"/>
                  <a:pt x="1345115" y="4656"/>
                </a:cubicBezTo>
                <a:close/>
              </a:path>
            </a:pathLst>
          </a:custGeom>
          <a:gradFill flip="none" rotWithShape="1">
            <a:gsLst>
              <a:gs pos="0">
                <a:srgbClr val="003050"/>
              </a:gs>
              <a:gs pos="50000">
                <a:schemeClr val="accent1">
                  <a:tint val="44500"/>
                  <a:satMod val="160000"/>
                </a:schemeClr>
              </a:gs>
              <a:gs pos="100000">
                <a:srgbClr val="0095FA"/>
              </a:gs>
            </a:gsLst>
            <a:lin ang="126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Bogen 12"/>
          <p:cNvSpPr/>
          <p:nvPr/>
        </p:nvSpPr>
        <p:spPr>
          <a:xfrm rot="5400000">
            <a:off x="7052644" y="3157408"/>
            <a:ext cx="285128" cy="746724"/>
          </a:xfrm>
          <a:prstGeom prst="arc">
            <a:avLst>
              <a:gd name="adj1" fmla="val 16200000"/>
              <a:gd name="adj2" fmla="val 5272445"/>
            </a:avLst>
          </a:prstGeom>
          <a:ln w="444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Freihandform 13"/>
          <p:cNvSpPr/>
          <p:nvPr/>
        </p:nvSpPr>
        <p:spPr>
          <a:xfrm>
            <a:off x="4845076" y="4164537"/>
            <a:ext cx="1932808" cy="288910"/>
          </a:xfrm>
          <a:custGeom>
            <a:avLst/>
            <a:gdLst>
              <a:gd name="connsiteX0" fmla="*/ 1828800 w 1932808"/>
              <a:gd name="connsiteY0" fmla="*/ 229683 h 260019"/>
              <a:gd name="connsiteX1" fmla="*/ 26002 w 1932808"/>
              <a:gd name="connsiteY1" fmla="*/ 260019 h 260019"/>
              <a:gd name="connsiteX2" fmla="*/ 52004 w 1932808"/>
              <a:gd name="connsiteY2" fmla="*/ 177680 h 260019"/>
              <a:gd name="connsiteX3" fmla="*/ 0 w 1932808"/>
              <a:gd name="connsiteY3" fmla="*/ 69338 h 260019"/>
              <a:gd name="connsiteX4" fmla="*/ 1932808 w 1932808"/>
              <a:gd name="connsiteY4" fmla="*/ 0 h 260019"/>
              <a:gd name="connsiteX5" fmla="*/ 1828800 w 1932808"/>
              <a:gd name="connsiteY5" fmla="*/ 229683 h 2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2808" h="260019">
                <a:moveTo>
                  <a:pt x="1828800" y="229683"/>
                </a:moveTo>
                <a:lnTo>
                  <a:pt x="26002" y="260019"/>
                </a:lnTo>
                <a:lnTo>
                  <a:pt x="52004" y="177680"/>
                </a:lnTo>
                <a:lnTo>
                  <a:pt x="0" y="69338"/>
                </a:lnTo>
                <a:lnTo>
                  <a:pt x="1932808" y="0"/>
                </a:lnTo>
                <a:lnTo>
                  <a:pt x="1828800" y="229683"/>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p:cNvSpPr/>
          <p:nvPr/>
        </p:nvSpPr>
        <p:spPr>
          <a:xfrm>
            <a:off x="6592254" y="4192800"/>
            <a:ext cx="254441" cy="200000"/>
          </a:xfrm>
          <a:custGeom>
            <a:avLst/>
            <a:gdLst>
              <a:gd name="connsiteX0" fmla="*/ 3975 w 254441"/>
              <a:gd name="connsiteY0" fmla="*/ 7951 h 186855"/>
              <a:gd name="connsiteX1" fmla="*/ 254441 w 254441"/>
              <a:gd name="connsiteY1" fmla="*/ 0 h 186855"/>
              <a:gd name="connsiteX2" fmla="*/ 127221 w 254441"/>
              <a:gd name="connsiteY2" fmla="*/ 182880 h 186855"/>
              <a:gd name="connsiteX3" fmla="*/ 0 w 254441"/>
              <a:gd name="connsiteY3" fmla="*/ 186855 h 186855"/>
              <a:gd name="connsiteX4" fmla="*/ 3975 w 254441"/>
              <a:gd name="connsiteY4" fmla="*/ 7951 h 18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 h="186855">
                <a:moveTo>
                  <a:pt x="3975" y="7951"/>
                </a:moveTo>
                <a:lnTo>
                  <a:pt x="254441" y="0"/>
                </a:lnTo>
                <a:lnTo>
                  <a:pt x="127221" y="182880"/>
                </a:lnTo>
                <a:lnTo>
                  <a:pt x="0" y="186855"/>
                </a:lnTo>
                <a:lnTo>
                  <a:pt x="3975" y="7951"/>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Bogen 15"/>
          <p:cNvSpPr/>
          <p:nvPr/>
        </p:nvSpPr>
        <p:spPr>
          <a:xfrm rot="5400000">
            <a:off x="6927964" y="3157408"/>
            <a:ext cx="570573" cy="746724"/>
          </a:xfrm>
          <a:prstGeom prst="arc">
            <a:avLst>
              <a:gd name="adj1" fmla="val 19748636"/>
              <a:gd name="adj2" fmla="val 1764987"/>
            </a:avLst>
          </a:prstGeom>
          <a:ln w="444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ihandform 16"/>
          <p:cNvSpPr/>
          <p:nvPr/>
        </p:nvSpPr>
        <p:spPr>
          <a:xfrm>
            <a:off x="7195209" y="4678837"/>
            <a:ext cx="280759" cy="203200"/>
          </a:xfrm>
          <a:custGeom>
            <a:avLst/>
            <a:gdLst>
              <a:gd name="connsiteX0" fmla="*/ 265305 w 280759"/>
              <a:gd name="connsiteY0" fmla="*/ 0 h 182880"/>
              <a:gd name="connsiteX1" fmla="*/ 77273 w 280759"/>
              <a:gd name="connsiteY1" fmla="*/ 59243 h 182880"/>
              <a:gd name="connsiteX2" fmla="*/ 15455 w 280759"/>
              <a:gd name="connsiteY2" fmla="*/ 100456 h 182880"/>
              <a:gd name="connsiteX3" fmla="*/ 0 w 280759"/>
              <a:gd name="connsiteY3" fmla="*/ 126213 h 182880"/>
              <a:gd name="connsiteX4" fmla="*/ 43788 w 280759"/>
              <a:gd name="connsiteY4" fmla="*/ 159698 h 182880"/>
              <a:gd name="connsiteX5" fmla="*/ 103031 w 280759"/>
              <a:gd name="connsiteY5" fmla="*/ 182880 h 182880"/>
              <a:gd name="connsiteX6" fmla="*/ 162274 w 280759"/>
              <a:gd name="connsiteY6" fmla="*/ 182880 h 182880"/>
              <a:gd name="connsiteX7" fmla="*/ 239547 w 280759"/>
              <a:gd name="connsiteY7" fmla="*/ 162274 h 182880"/>
              <a:gd name="connsiteX8" fmla="*/ 280759 w 280759"/>
              <a:gd name="connsiteY8" fmla="*/ 136516 h 182880"/>
              <a:gd name="connsiteX9" fmla="*/ 265305 w 280759"/>
              <a:gd name="connsiteY9"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59" h="182880">
                <a:moveTo>
                  <a:pt x="265305" y="0"/>
                </a:moveTo>
                <a:lnTo>
                  <a:pt x="77273" y="59243"/>
                </a:lnTo>
                <a:lnTo>
                  <a:pt x="15455" y="100456"/>
                </a:lnTo>
                <a:lnTo>
                  <a:pt x="0" y="126213"/>
                </a:lnTo>
                <a:lnTo>
                  <a:pt x="43788" y="159698"/>
                </a:lnTo>
                <a:lnTo>
                  <a:pt x="103031" y="182880"/>
                </a:lnTo>
                <a:lnTo>
                  <a:pt x="162274" y="182880"/>
                </a:lnTo>
                <a:lnTo>
                  <a:pt x="239547" y="162274"/>
                </a:lnTo>
                <a:lnTo>
                  <a:pt x="280759" y="136516"/>
                </a:lnTo>
                <a:lnTo>
                  <a:pt x="265305"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17"/>
          <p:cNvSpPr txBox="1"/>
          <p:nvPr/>
        </p:nvSpPr>
        <p:spPr>
          <a:xfrm>
            <a:off x="3131840" y="2065412"/>
            <a:ext cx="4474302" cy="1569660"/>
          </a:xfrm>
          <a:prstGeom prst="rect">
            <a:avLst/>
          </a:prstGeom>
          <a:noFill/>
        </p:spPr>
        <p:txBody>
          <a:bodyPr wrap="none" rtlCol="0">
            <a:spAutoFit/>
          </a:bodyPr>
          <a:lstStyle/>
          <a:p>
            <a:r>
              <a:rPr lang="de-DE" sz="8800" dirty="0" err="1" smtClean="0">
                <a:solidFill>
                  <a:schemeClr val="bg1"/>
                </a:solidFill>
                <a:latin typeface="Brush Script MT" panose="03060802040406070304" pitchFamily="66" charset="0"/>
              </a:rPr>
              <a:t>Squid</a:t>
            </a:r>
            <a:r>
              <a:rPr lang="de-DE" sz="8800" dirty="0" smtClean="0">
                <a:solidFill>
                  <a:schemeClr val="bg1"/>
                </a:solidFill>
                <a:latin typeface="Brush Script MT" panose="03060802040406070304" pitchFamily="66" charset="0"/>
              </a:rPr>
              <a:t> </a:t>
            </a:r>
            <a:r>
              <a:rPr lang="de-DE" sz="8800" dirty="0" err="1" smtClean="0">
                <a:solidFill>
                  <a:schemeClr val="bg1"/>
                </a:solidFill>
                <a:latin typeface="Brush Script MT" panose="03060802040406070304" pitchFamily="66" charset="0"/>
              </a:rPr>
              <a:t>it</a:t>
            </a:r>
            <a:r>
              <a:rPr lang="de-DE" sz="9600" dirty="0" smtClean="0">
                <a:solidFill>
                  <a:schemeClr val="bg1"/>
                </a:solidFill>
                <a:latin typeface="Brush Script MT" panose="03060802040406070304" pitchFamily="66" charset="0"/>
              </a:rPr>
              <a:t> </a:t>
            </a:r>
            <a:r>
              <a:rPr lang="de-DE" sz="9600" dirty="0" smtClean="0">
                <a:latin typeface="Brush Script MT" panose="03060802040406070304" pitchFamily="66" charset="0"/>
              </a:rPr>
              <a:t>! </a:t>
            </a:r>
            <a:endParaRPr lang="de-DE" sz="9600" dirty="0">
              <a:latin typeface="Brush Script MT" panose="03060802040406070304" pitchFamily="66" charset="0"/>
            </a:endParaRPr>
          </a:p>
        </p:txBody>
      </p:sp>
      <p:sp>
        <p:nvSpPr>
          <p:cNvPr id="19" name="Rectangle 2"/>
          <p:cNvSpPr>
            <a:spLocks noGrp="1" noChangeArrowheads="1"/>
          </p:cNvSpPr>
          <p:nvPr>
            <p:ph type="title" idx="4294967295"/>
          </p:nvPr>
        </p:nvSpPr>
        <p:spPr>
          <a:xfrm>
            <a:off x="179512" y="3817607"/>
            <a:ext cx="4802188" cy="1760361"/>
          </a:xfrm>
        </p:spPr>
        <p:txBody>
          <a:bodyPr>
            <a:noAutofit/>
          </a:bodyPr>
          <a:lstStyle/>
          <a:p>
            <a:pPr algn="l"/>
            <a:r>
              <a:rPr lang="en-GB" sz="2400" b="1" dirty="0">
                <a:ln>
                  <a:solidFill>
                    <a:srgbClr val="FF0000"/>
                  </a:solidFill>
                </a:ln>
                <a:solidFill>
                  <a:schemeClr val="accent2"/>
                </a:solidFill>
                <a:latin typeface="+mn-lt"/>
              </a:rPr>
              <a:t>Thank </a:t>
            </a:r>
            <a:r>
              <a:rPr lang="en-GB" sz="2400" b="1" dirty="0" smtClean="0">
                <a:ln>
                  <a:solidFill>
                    <a:srgbClr val="FF0000"/>
                  </a:solidFill>
                </a:ln>
                <a:solidFill>
                  <a:schemeClr val="accent2"/>
                </a:solidFill>
                <a:latin typeface="+mn-lt"/>
              </a:rPr>
              <a:t>you for </a:t>
            </a:r>
            <a:br>
              <a:rPr lang="en-GB" sz="2400" b="1" dirty="0" smtClean="0">
                <a:ln>
                  <a:solidFill>
                    <a:srgbClr val="FF0000"/>
                  </a:solidFill>
                </a:ln>
                <a:solidFill>
                  <a:schemeClr val="accent2"/>
                </a:solidFill>
                <a:latin typeface="+mn-lt"/>
              </a:rPr>
            </a:br>
            <a:r>
              <a:rPr lang="en-GB" sz="2400" b="1" dirty="0" smtClean="0">
                <a:ln>
                  <a:solidFill>
                    <a:srgbClr val="FF0000"/>
                  </a:solidFill>
                </a:ln>
                <a:solidFill>
                  <a:schemeClr val="accent2"/>
                </a:solidFill>
                <a:latin typeface="+mn-lt"/>
              </a:rPr>
              <a:t>your attention.</a:t>
            </a:r>
            <a:endParaRPr lang="en-US" sz="2400" b="1" dirty="0" smtClean="0">
              <a:ln>
                <a:solidFill>
                  <a:srgbClr val="FF0000"/>
                </a:solidFill>
              </a:ln>
              <a:solidFill>
                <a:schemeClr val="accent2"/>
              </a:solidFill>
              <a:latin typeface="+mn-lt"/>
            </a:endParaRPr>
          </a:p>
        </p:txBody>
      </p:sp>
      <p:sp>
        <p:nvSpPr>
          <p:cNvPr id="20" name="Rectangle 2"/>
          <p:cNvSpPr txBox="1">
            <a:spLocks noChangeArrowheads="1"/>
          </p:cNvSpPr>
          <p:nvPr/>
        </p:nvSpPr>
        <p:spPr>
          <a:xfrm>
            <a:off x="140735" y="1505667"/>
            <a:ext cx="3177570" cy="7917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ln>
                  <a:solidFill>
                    <a:srgbClr val="FF0000"/>
                  </a:solidFill>
                </a:ln>
                <a:solidFill>
                  <a:schemeClr val="accent2"/>
                </a:solidFill>
                <a:latin typeface="+mn-lt"/>
              </a:rPr>
              <a:t>Charged beam:</a:t>
            </a:r>
            <a:endParaRPr lang="en-US" sz="4000" b="1" dirty="0" smtClean="0">
              <a:ln>
                <a:solidFill>
                  <a:srgbClr val="FF0000"/>
                </a:solidFill>
              </a:ln>
              <a:solidFill>
                <a:schemeClr val="accent2"/>
              </a:solidFill>
              <a:latin typeface="+mn-lt"/>
            </a:endParaRPr>
          </a:p>
        </p:txBody>
      </p:sp>
      <p:sp>
        <p:nvSpPr>
          <p:cNvPr id="23" name="Titel 1"/>
          <p:cNvSpPr txBox="1">
            <a:spLocks/>
          </p:cNvSpPr>
          <p:nvPr/>
        </p:nvSpPr>
        <p:spPr bwMode="auto">
          <a:xfrm>
            <a:off x="0" y="57189"/>
            <a:ext cx="89017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i="1" kern="0" dirty="0" smtClean="0">
                <a:solidFill>
                  <a:schemeClr val="bg1"/>
                </a:solidFill>
                <a:latin typeface="+mn-lt"/>
              </a:rPr>
              <a:t> </a:t>
            </a:r>
            <a:r>
              <a:rPr lang="en-GB" kern="0" dirty="0">
                <a:solidFill>
                  <a:schemeClr val="bg1"/>
                </a:solidFill>
                <a:latin typeface="+mn-lt"/>
              </a:rPr>
              <a:t>S</a:t>
            </a:r>
            <a:r>
              <a:rPr lang="en-GB" kern="0" dirty="0" smtClean="0">
                <a:solidFill>
                  <a:schemeClr val="bg1"/>
                </a:solidFill>
                <a:latin typeface="+mn-lt"/>
              </a:rPr>
              <a:t>hort summary</a:t>
            </a:r>
            <a:endParaRPr lang="en-GB" i="1" kern="0" dirty="0">
              <a:solidFill>
                <a:schemeClr val="bg1"/>
              </a:solidFill>
              <a:latin typeface="+mn-lt"/>
            </a:endParaRPr>
          </a:p>
        </p:txBody>
      </p:sp>
      <p:sp>
        <p:nvSpPr>
          <p:cNvPr id="21"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2" name="Gerade Verbindung 21"/>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1236130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2648" y="217207"/>
            <a:ext cx="3095256" cy="825500"/>
          </a:xfrm>
        </p:spPr>
        <p:txBody>
          <a:bodyPr/>
          <a:lstStyle/>
          <a:p>
            <a:r>
              <a:rPr lang="en-US" dirty="0" smtClean="0"/>
              <a:t>Number</a:t>
            </a:r>
            <a:r>
              <a:rPr lang="de-DE" dirty="0" smtClean="0"/>
              <a:t>?</a:t>
            </a:r>
            <a:endParaRPr lang="en-GB" dirty="0"/>
          </a:p>
        </p:txBody>
      </p:sp>
      <p:pic>
        <p:nvPicPr>
          <p:cNvPr id="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6" y="1417340"/>
            <a:ext cx="9169436" cy="315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185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sz="quarter" idx="1"/>
          </p:nvPr>
        </p:nvSpPr>
        <p:spPr>
          <a:xfrm>
            <a:off x="251520" y="1324639"/>
            <a:ext cx="4752528" cy="3853119"/>
          </a:xfrm>
        </p:spPr>
        <p:txBody>
          <a:bodyPr>
            <a:normAutofit/>
          </a:bodyPr>
          <a:lstStyle/>
          <a:p>
            <a:r>
              <a:rPr lang="en-GB" sz="1800" dirty="0" smtClean="0"/>
              <a:t>Magnetic </a:t>
            </a:r>
            <a:r>
              <a:rPr lang="en-GB" sz="1800" dirty="0"/>
              <a:t>Cycle of AD Dipoles in </a:t>
            </a:r>
            <a:r>
              <a:rPr lang="en-GB" sz="1800" dirty="0" smtClean="0"/>
              <a:t>arbitrary units</a:t>
            </a:r>
          </a:p>
          <a:p>
            <a:endParaRPr lang="en-US" sz="1800" dirty="0" smtClean="0"/>
          </a:p>
          <a:p>
            <a:r>
              <a:rPr lang="en-GB" sz="1800" dirty="0" smtClean="0"/>
              <a:t>SQUID/FLL </a:t>
            </a:r>
            <a:r>
              <a:rPr lang="en-GB" sz="1800" dirty="0"/>
              <a:t>raw signal of </a:t>
            </a:r>
            <a:r>
              <a:rPr lang="en-GB" sz="1800" dirty="0" smtClean="0"/>
              <a:t>beam current ( </a:t>
            </a:r>
            <a:r>
              <a:rPr lang="en-GB" sz="1800" dirty="0"/>
              <a:t>green), and same signal filtered with a </a:t>
            </a:r>
            <a:r>
              <a:rPr lang="en-GB" sz="1800" dirty="0" smtClean="0"/>
              <a:t>moving average (red)</a:t>
            </a:r>
          </a:p>
          <a:p>
            <a:endParaRPr lang="en-GB" sz="1800" dirty="0" smtClean="0"/>
          </a:p>
          <a:p>
            <a:r>
              <a:rPr lang="en-GB" sz="1800" dirty="0" smtClean="0"/>
              <a:t>Calibrated </a:t>
            </a:r>
            <a:r>
              <a:rPr lang="en-GB" sz="1800" dirty="0"/>
              <a:t>beam current </a:t>
            </a:r>
            <a:r>
              <a:rPr lang="en-GB" sz="1800" dirty="0" smtClean="0"/>
              <a:t>measurement after </a:t>
            </a:r>
            <a:r>
              <a:rPr lang="en-GB" sz="1800" dirty="0"/>
              <a:t>filtering and baseline recovery (before </a:t>
            </a:r>
            <a:r>
              <a:rPr lang="en-GB" sz="1800" dirty="0" smtClean="0"/>
              <a:t>beam injection </a:t>
            </a:r>
            <a:r>
              <a:rPr lang="en-GB" sz="1800" dirty="0"/>
              <a:t>and after beam extraction</a:t>
            </a:r>
            <a:r>
              <a:rPr lang="en-GB" sz="1800" dirty="0" smtClean="0"/>
              <a:t>)</a:t>
            </a:r>
          </a:p>
        </p:txBody>
      </p:sp>
      <p:sp>
        <p:nvSpPr>
          <p:cNvPr id="8" name="Titel 1"/>
          <p:cNvSpPr>
            <a:spLocks noGrp="1"/>
          </p:cNvSpPr>
          <p:nvPr>
            <p:ph type="title"/>
          </p:nvPr>
        </p:nvSpPr>
        <p:spPr>
          <a:xfrm>
            <a:off x="251520" y="190500"/>
            <a:ext cx="4439906" cy="825500"/>
          </a:xfrm>
        </p:spPr>
        <p:txBody>
          <a:bodyPr/>
          <a:lstStyle/>
          <a:p>
            <a:r>
              <a:rPr lang="en-US" dirty="0"/>
              <a:t>Magnetic </a:t>
            </a:r>
            <a:r>
              <a:rPr lang="en-US" dirty="0" smtClean="0"/>
              <a:t>disturbance</a:t>
            </a:r>
            <a:endParaRPr lang="en-US" dirty="0"/>
          </a:p>
        </p:txBody>
      </p:sp>
      <p:pic>
        <p:nvPicPr>
          <p:cNvPr id="194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1287867"/>
            <a:ext cx="3622551" cy="439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611188" y="5218767"/>
            <a:ext cx="4139952" cy="430887"/>
          </a:xfrm>
          <a:prstGeom prst="rect">
            <a:avLst/>
          </a:prstGeom>
        </p:spPr>
        <p:txBody>
          <a:bodyPr wrap="square">
            <a:spAutoFit/>
          </a:bodyPr>
          <a:lstStyle/>
          <a:p>
            <a:r>
              <a:rPr lang="en-GB" sz="1100" dirty="0" smtClean="0"/>
              <a:t>[M</a:t>
            </a:r>
            <a:r>
              <a:rPr lang="en-GB" sz="1100" dirty="0"/>
              <a:t>. </a:t>
            </a:r>
            <a:r>
              <a:rPr lang="en-GB" sz="1100" dirty="0" err="1"/>
              <a:t>Fernandes</a:t>
            </a:r>
            <a:r>
              <a:rPr lang="en-GB" sz="1100" dirty="0"/>
              <a:t> et al., A Cryogenic Current Comparator for the Low </a:t>
            </a:r>
            <a:endParaRPr lang="en-GB" sz="1100" dirty="0" smtClean="0"/>
          </a:p>
          <a:p>
            <a:r>
              <a:rPr lang="en-GB" sz="1100" dirty="0" smtClean="0"/>
              <a:t>Energy </a:t>
            </a:r>
            <a:r>
              <a:rPr lang="en-GB" sz="1100" dirty="0"/>
              <a:t>Antiproton Facilities at CERN, MOPB043,  Proc. of </a:t>
            </a:r>
            <a:r>
              <a:rPr lang="en-GB" sz="1100" dirty="0" smtClean="0"/>
              <a:t>IBIC2015]</a:t>
            </a:r>
            <a:endParaRPr lang="en-GB" sz="1100" dirty="0"/>
          </a:p>
        </p:txBody>
      </p:sp>
    </p:spTree>
    <p:extLst>
      <p:ext uri="{BB962C8B-B14F-4D97-AF65-F5344CB8AC3E}">
        <p14:creationId xmlns:p14="http://schemas.microsoft.com/office/powerpoint/2010/main" val="13072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sz="quarter" idx="1"/>
          </p:nvPr>
        </p:nvSpPr>
        <p:spPr>
          <a:xfrm>
            <a:off x="251520" y="1324639"/>
            <a:ext cx="4244280" cy="3810000"/>
          </a:xfrm>
        </p:spPr>
        <p:txBody>
          <a:bodyPr>
            <a:normAutofit/>
          </a:bodyPr>
          <a:lstStyle/>
          <a:p>
            <a:r>
              <a:rPr lang="en-US" dirty="0" smtClean="0"/>
              <a:t>Increased number of meander from 7 auf 12</a:t>
            </a:r>
          </a:p>
          <a:p>
            <a:r>
              <a:rPr lang="en-US" dirty="0" err="1" smtClean="0">
                <a:solidFill>
                  <a:srgbClr val="FF0000"/>
                </a:solidFill>
              </a:rPr>
              <a:t>Transvers</a:t>
            </a:r>
            <a:r>
              <a:rPr lang="en-US" dirty="0" smtClean="0">
                <a:solidFill>
                  <a:srgbClr val="FF0000"/>
                </a:solidFill>
              </a:rPr>
              <a:t> fields</a:t>
            </a:r>
            <a:br>
              <a:rPr lang="en-US" dirty="0" smtClean="0">
                <a:solidFill>
                  <a:srgbClr val="FF0000"/>
                </a:solidFill>
              </a:rPr>
            </a:br>
            <a:r>
              <a:rPr lang="en-US" dirty="0" smtClean="0"/>
              <a:t>(perpendicular to beam)</a:t>
            </a:r>
          </a:p>
          <a:p>
            <a:pPr lvl="1"/>
            <a:r>
              <a:rPr lang="en-US" dirty="0" smtClean="0"/>
              <a:t>187 dB, (DESY-CCC:167 dB)</a:t>
            </a:r>
          </a:p>
          <a:p>
            <a:r>
              <a:rPr lang="en-US" dirty="0" smtClean="0">
                <a:solidFill>
                  <a:srgbClr val="00B050"/>
                </a:solidFill>
              </a:rPr>
              <a:t>Longitudinal fields</a:t>
            </a:r>
            <a:br>
              <a:rPr lang="en-US" dirty="0" smtClean="0">
                <a:solidFill>
                  <a:srgbClr val="00B050"/>
                </a:solidFill>
              </a:rPr>
            </a:br>
            <a:r>
              <a:rPr lang="en-US" dirty="0" smtClean="0"/>
              <a:t>(parallel to beam)</a:t>
            </a:r>
          </a:p>
          <a:p>
            <a:pPr lvl="1"/>
            <a:r>
              <a:rPr lang="en-US" dirty="0" smtClean="0"/>
              <a:t>199 dB, (DESY-CCC: 187 dB) </a:t>
            </a:r>
          </a:p>
          <a:p>
            <a:endParaRPr lang="en-US" dirty="0"/>
          </a:p>
        </p:txBody>
      </p:sp>
      <p:pic>
        <p:nvPicPr>
          <p:cNvPr id="7" name="Inhaltsplatzhalter 9" descr="B-Feld Messung Vortrag bunt.jpg"/>
          <p:cNvPicPr>
            <a:picLocks noChangeAspect="1"/>
          </p:cNvPicPr>
          <p:nvPr/>
        </p:nvPicPr>
        <p:blipFill>
          <a:blip r:embed="rId2" cstate="print"/>
          <a:stretch>
            <a:fillRect/>
          </a:stretch>
        </p:blipFill>
        <p:spPr>
          <a:xfrm>
            <a:off x="4845050" y="1337332"/>
            <a:ext cx="3886200" cy="4080452"/>
          </a:xfrm>
          <a:prstGeom prst="rect">
            <a:avLst/>
          </a:prstGeom>
        </p:spPr>
      </p:pic>
      <p:sp>
        <p:nvSpPr>
          <p:cNvPr id="8" name="Titel 1"/>
          <p:cNvSpPr>
            <a:spLocks noGrp="1"/>
          </p:cNvSpPr>
          <p:nvPr>
            <p:ph type="title"/>
          </p:nvPr>
        </p:nvSpPr>
        <p:spPr>
          <a:xfrm>
            <a:off x="251520" y="190500"/>
            <a:ext cx="4439906" cy="825500"/>
          </a:xfrm>
        </p:spPr>
        <p:txBody>
          <a:bodyPr/>
          <a:lstStyle/>
          <a:p>
            <a:r>
              <a:rPr lang="en-US" dirty="0" smtClean="0"/>
              <a:t>Attenuation Factor</a:t>
            </a:r>
            <a:br>
              <a:rPr lang="en-US" dirty="0" smtClean="0"/>
            </a:br>
            <a:r>
              <a:rPr lang="en-US" dirty="0" smtClean="0"/>
              <a:t>FAIR-CCC</a:t>
            </a:r>
            <a:endParaRPr lang="en-US" dirty="0"/>
          </a:p>
        </p:txBody>
      </p:sp>
    </p:spTree>
    <p:extLst>
      <p:ext uri="{BB962C8B-B14F-4D97-AF65-F5344CB8AC3E}">
        <p14:creationId xmlns:p14="http://schemas.microsoft.com/office/powerpoint/2010/main" val="2384549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8000"/>
          </a:blip>
          <a:srcRect/>
          <a:stretch>
            <a:fillRect/>
          </a:stretch>
        </p:blipFill>
        <p:spPr bwMode="auto">
          <a:xfrm>
            <a:off x="1" y="2057411"/>
            <a:ext cx="7411682" cy="3680409"/>
          </a:xfrm>
          <a:prstGeom prst="rect">
            <a:avLst/>
          </a:prstGeom>
          <a:noFill/>
          <a:ln w="9525">
            <a:noFill/>
            <a:miter lim="800000"/>
            <a:headEnd/>
            <a:tailEnd/>
          </a:ln>
        </p:spPr>
      </p:pic>
      <p:sp>
        <p:nvSpPr>
          <p:cNvPr id="5" name="Titel 4"/>
          <p:cNvSpPr>
            <a:spLocks noGrp="1"/>
          </p:cNvSpPr>
          <p:nvPr>
            <p:ph type="title"/>
          </p:nvPr>
        </p:nvSpPr>
        <p:spPr/>
        <p:txBody>
          <a:bodyPr/>
          <a:lstStyle/>
          <a:p>
            <a:r>
              <a:rPr lang="en-US" b="1" dirty="0" smtClean="0"/>
              <a:t>OPERATION</a:t>
            </a:r>
            <a:endParaRPr lang="en-US" dirty="0"/>
          </a:p>
        </p:txBody>
      </p:sp>
      <p:sp>
        <p:nvSpPr>
          <p:cNvPr id="9" name="Foliennummernplatzhalter 8"/>
          <p:cNvSpPr>
            <a:spLocks noGrp="1"/>
          </p:cNvSpPr>
          <p:nvPr>
            <p:ph type="sldNum" sz="quarter" idx="12"/>
          </p:nvPr>
        </p:nvSpPr>
        <p:spPr>
          <a:prstGeom prst="rect">
            <a:avLst/>
          </a:prstGeom>
        </p:spPr>
        <p:txBody>
          <a:bodyPr>
            <a:normAutofit fontScale="62500" lnSpcReduction="20000"/>
          </a:bodyPr>
          <a:lstStyle/>
          <a:p>
            <a:pPr>
              <a:defRPr/>
            </a:pPr>
            <a:fld id="{050C4A13-29D3-4948-B090-1B908DD6D30F}" type="slidenum">
              <a:rPr lang="en-US" smtClean="0"/>
              <a:pPr>
                <a:defRPr/>
              </a:pPr>
              <a:t>26</a:t>
            </a:fld>
            <a:endParaRPr lang="en-US"/>
          </a:p>
        </p:txBody>
      </p:sp>
      <p:sp>
        <p:nvSpPr>
          <p:cNvPr id="23563" name="Textplatzhalter 9"/>
          <p:cNvSpPr>
            <a:spLocks noGrp="1"/>
          </p:cNvSpPr>
          <p:nvPr>
            <p:ph type="body" sz="quarter" idx="4294967295"/>
          </p:nvPr>
        </p:nvSpPr>
        <p:spPr>
          <a:xfrm>
            <a:off x="396827" y="1416845"/>
            <a:ext cx="7775575" cy="353219"/>
          </a:xfrm>
        </p:spPr>
        <p:txBody>
          <a:bodyPr>
            <a:normAutofit fontScale="77500" lnSpcReduction="20000"/>
          </a:bodyPr>
          <a:lstStyle/>
          <a:p>
            <a:r>
              <a:rPr lang="en-US" dirty="0" smtClean="0"/>
              <a:t>Working principle of SQUID electronics in flux-locked loop (FLL) mode</a:t>
            </a:r>
          </a:p>
        </p:txBody>
      </p:sp>
      <p:sp>
        <p:nvSpPr>
          <p:cNvPr id="2" name="Abgerundetes Rechteck 1"/>
          <p:cNvSpPr/>
          <p:nvPr/>
        </p:nvSpPr>
        <p:spPr>
          <a:xfrm>
            <a:off x="6300192" y="1977402"/>
            <a:ext cx="2592288" cy="176019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Environment &amp; Calibration Handling</a:t>
            </a:r>
          </a:p>
        </p:txBody>
      </p:sp>
      <p:sp>
        <p:nvSpPr>
          <p:cNvPr id="3" name="Pfeil nach unten 2"/>
          <p:cNvSpPr/>
          <p:nvPr/>
        </p:nvSpPr>
        <p:spPr>
          <a:xfrm>
            <a:off x="6732240" y="3737598"/>
            <a:ext cx="288032" cy="56006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6024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982" y="795240"/>
            <a:ext cx="3847019" cy="4919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7"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Induktivitätsmessungen</a:t>
            </a:r>
            <a:endParaRPr lang="de-DE" sz="2400" dirty="0">
              <a:solidFill>
                <a:srgbClr val="FFFFFF"/>
              </a:solidFill>
              <a:latin typeface="Arial" charset="0"/>
            </a:endParaRPr>
          </a:p>
        </p:txBody>
      </p:sp>
      <p:sp>
        <p:nvSpPr>
          <p:cNvPr id="8"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27</a:t>
            </a:fld>
            <a:endParaRPr lang="en-US" dirty="0">
              <a:solidFill>
                <a:srgbClr val="FFFFFF"/>
              </a:solidFill>
            </a:endParaRPr>
          </a:p>
        </p:txBody>
      </p:sp>
      <p:cxnSp>
        <p:nvCxnSpPr>
          <p:cNvPr id="5" name="Gerade Verbindung mit Pfeil 4"/>
          <p:cNvCxnSpPr/>
          <p:nvPr/>
        </p:nvCxnSpPr>
        <p:spPr bwMode="auto">
          <a:xfrm>
            <a:off x="6400700" y="4331253"/>
            <a:ext cx="0" cy="600067"/>
          </a:xfrm>
          <a:prstGeom prst="straightConnector1">
            <a:avLst/>
          </a:prstGeom>
          <a:solidFill>
            <a:schemeClr val="accent1"/>
          </a:solidFill>
          <a:ln w="25400" cap="flat" cmpd="sng" algn="ctr">
            <a:solidFill>
              <a:schemeClr val="bg2"/>
            </a:solidFill>
            <a:prstDash val="solid"/>
            <a:round/>
            <a:headEnd type="triangle" w="med" len="med"/>
            <a:tailEnd type="triangle"/>
          </a:ln>
          <a:effectLst/>
        </p:spPr>
      </p:cxnSp>
      <p:sp>
        <p:nvSpPr>
          <p:cNvPr id="11" name="Textfeld 10"/>
          <p:cNvSpPr txBox="1"/>
          <p:nvPr/>
        </p:nvSpPr>
        <p:spPr>
          <a:xfrm>
            <a:off x="5921054" y="3887291"/>
            <a:ext cx="667170" cy="369332"/>
          </a:xfrm>
          <a:prstGeom prst="rect">
            <a:avLst/>
          </a:prstGeom>
          <a:noFill/>
        </p:spPr>
        <p:txBody>
          <a:bodyPr wrap="none" rtlCol="0">
            <a:spAutoFit/>
          </a:bodyPr>
          <a:lstStyle/>
          <a:p>
            <a:r>
              <a:rPr lang="de-DE" b="1" i="1" dirty="0" err="1" smtClean="0">
                <a:solidFill>
                  <a:srgbClr val="00A000"/>
                </a:solidFill>
              </a:rPr>
              <a:t>u</a:t>
            </a:r>
            <a:r>
              <a:rPr lang="de-DE" b="1" i="1" baseline="-25000" dirty="0" err="1" smtClean="0">
                <a:solidFill>
                  <a:srgbClr val="00A000"/>
                </a:solidFill>
              </a:rPr>
              <a:t>H</a:t>
            </a:r>
            <a:r>
              <a:rPr lang="de-DE" b="1" i="1" dirty="0" smtClean="0">
                <a:solidFill>
                  <a:srgbClr val="00A000"/>
                </a:solidFill>
              </a:rPr>
              <a:t>(t</a:t>
            </a:r>
            <a:r>
              <a:rPr lang="de-DE" b="1" i="1" dirty="0" smtClean="0">
                <a:solidFill>
                  <a:srgbClr val="00B050"/>
                </a:solidFill>
              </a:rPr>
              <a:t>)</a:t>
            </a:r>
            <a:endParaRPr lang="de-DE" b="1" i="1" dirty="0">
              <a:solidFill>
                <a:srgbClr val="00B050"/>
              </a:solidFill>
            </a:endParaRPr>
          </a:p>
        </p:txBody>
      </p:sp>
      <p:sp>
        <p:nvSpPr>
          <p:cNvPr id="15" name="Textfeld 14"/>
          <p:cNvSpPr txBox="1"/>
          <p:nvPr/>
        </p:nvSpPr>
        <p:spPr>
          <a:xfrm>
            <a:off x="6804248" y="3887291"/>
            <a:ext cx="651140" cy="369332"/>
          </a:xfrm>
          <a:prstGeom prst="rect">
            <a:avLst/>
          </a:prstGeom>
          <a:noFill/>
        </p:spPr>
        <p:txBody>
          <a:bodyPr wrap="none" rtlCol="0">
            <a:spAutoFit/>
          </a:bodyPr>
          <a:lstStyle/>
          <a:p>
            <a:r>
              <a:rPr lang="de-DE" b="1" i="1" dirty="0" err="1" smtClean="0">
                <a:solidFill>
                  <a:srgbClr val="FF0000"/>
                </a:solidFill>
              </a:rPr>
              <a:t>u</a:t>
            </a:r>
            <a:r>
              <a:rPr lang="de-DE" b="1" i="1" baseline="-25000" dirty="0" err="1" smtClean="0">
                <a:solidFill>
                  <a:srgbClr val="FF0000"/>
                </a:solidFill>
              </a:rPr>
              <a:t>L</a:t>
            </a:r>
            <a:r>
              <a:rPr lang="de-DE" b="1" i="1" dirty="0" smtClean="0">
                <a:solidFill>
                  <a:srgbClr val="FF0000"/>
                </a:solidFill>
              </a:rPr>
              <a:t>(t)</a:t>
            </a:r>
            <a:endParaRPr lang="de-DE" b="1" i="1" dirty="0">
              <a:solidFill>
                <a:srgbClr val="FF0000"/>
              </a:solidFill>
            </a:endParaRPr>
          </a:p>
        </p:txBody>
      </p:sp>
      <p:sp>
        <p:nvSpPr>
          <p:cNvPr id="16" name="Rechteck 15"/>
          <p:cNvSpPr/>
          <p:nvPr/>
        </p:nvSpPr>
        <p:spPr>
          <a:xfrm>
            <a:off x="164120" y="1144406"/>
            <a:ext cx="5112298" cy="3416320"/>
          </a:xfrm>
          <a:prstGeom prst="rect">
            <a:avLst/>
          </a:prstGeom>
        </p:spPr>
        <p:txBody>
          <a:bodyPr wrap="square">
            <a:spAutoFit/>
          </a:bodyPr>
          <a:lstStyle/>
          <a:p>
            <a:r>
              <a:rPr lang="de-DE" sz="2400" u="sng" dirty="0" smtClean="0">
                <a:solidFill>
                  <a:srgbClr val="FFFFFF"/>
                </a:solidFill>
              </a:rPr>
              <a:t>Automatisch</a:t>
            </a:r>
          </a:p>
          <a:p>
            <a:r>
              <a:rPr lang="de-DE" sz="2400" u="sng" dirty="0" smtClean="0">
                <a:solidFill>
                  <a:srgbClr val="FFFFFF"/>
                </a:solidFill>
              </a:rPr>
              <a:t>Abgleichende</a:t>
            </a:r>
          </a:p>
          <a:p>
            <a:r>
              <a:rPr lang="de-DE" sz="2400" u="sng" dirty="0" smtClean="0">
                <a:solidFill>
                  <a:srgbClr val="FFFFFF"/>
                </a:solidFill>
              </a:rPr>
              <a:t>Messbrücken-</a:t>
            </a:r>
          </a:p>
          <a:p>
            <a:r>
              <a:rPr lang="de-DE" sz="2400" u="sng" dirty="0" smtClean="0">
                <a:solidFill>
                  <a:srgbClr val="FFFFFF"/>
                </a:solidFill>
              </a:rPr>
              <a:t>Methode:</a:t>
            </a:r>
          </a:p>
          <a:p>
            <a:endParaRPr lang="de-DE" sz="2400" dirty="0" smtClean="0">
              <a:solidFill>
                <a:srgbClr val="FFFFFF"/>
              </a:solidFill>
            </a:endParaRPr>
          </a:p>
          <a:p>
            <a:endParaRPr lang="de-DE" sz="2400" dirty="0">
              <a:solidFill>
                <a:srgbClr val="FFFFFF"/>
              </a:solidFill>
            </a:endParaRPr>
          </a:p>
          <a:p>
            <a:r>
              <a:rPr lang="de-DE" sz="2400" dirty="0" smtClean="0">
                <a:solidFill>
                  <a:srgbClr val="FFFFFF"/>
                </a:solidFill>
              </a:rPr>
              <a:t>1. Erzeugung virtueller Masse „Low“</a:t>
            </a:r>
          </a:p>
          <a:p>
            <a:r>
              <a:rPr lang="de-DE" sz="2400" dirty="0" smtClean="0">
                <a:solidFill>
                  <a:srgbClr val="FFFFFF"/>
                </a:solidFill>
              </a:rPr>
              <a:t>2. L-Berechnung durch </a:t>
            </a:r>
            <a:r>
              <a:rPr lang="de-DE" sz="2400" i="1" dirty="0" err="1" smtClean="0">
                <a:solidFill>
                  <a:srgbClr val="FFFFFF"/>
                </a:solidFill>
              </a:rPr>
              <a:t>u</a:t>
            </a:r>
            <a:r>
              <a:rPr lang="de-DE" sz="2400" i="1" baseline="-25000" dirty="0" err="1" smtClean="0">
                <a:solidFill>
                  <a:srgbClr val="FFFFFF"/>
                </a:solidFill>
              </a:rPr>
              <a:t>H</a:t>
            </a:r>
            <a:r>
              <a:rPr lang="de-DE" sz="2400" i="1" dirty="0" smtClean="0">
                <a:solidFill>
                  <a:srgbClr val="FFFFFF"/>
                </a:solidFill>
              </a:rPr>
              <a:t>(t),</a:t>
            </a:r>
            <a:r>
              <a:rPr lang="de-DE" sz="2400" dirty="0" smtClean="0">
                <a:solidFill>
                  <a:srgbClr val="FFFFFF"/>
                </a:solidFill>
              </a:rPr>
              <a:t> </a:t>
            </a:r>
            <a:r>
              <a:rPr lang="de-DE" sz="2400" i="1" dirty="0" err="1" smtClean="0">
                <a:solidFill>
                  <a:srgbClr val="FFFFFF"/>
                </a:solidFill>
              </a:rPr>
              <a:t>u</a:t>
            </a:r>
            <a:r>
              <a:rPr lang="de-DE" sz="2400" i="1" baseline="-25000" dirty="0" err="1" smtClean="0">
                <a:solidFill>
                  <a:srgbClr val="FFFFFF"/>
                </a:solidFill>
              </a:rPr>
              <a:t>R</a:t>
            </a:r>
            <a:r>
              <a:rPr lang="de-DE" sz="2400" i="1" dirty="0" smtClean="0">
                <a:solidFill>
                  <a:srgbClr val="FFFFFF"/>
                </a:solidFill>
              </a:rPr>
              <a:t>(t)</a:t>
            </a:r>
            <a:r>
              <a:rPr lang="de-DE" sz="2400" dirty="0" smtClean="0">
                <a:solidFill>
                  <a:srgbClr val="FFFFFF"/>
                </a:solidFill>
              </a:rPr>
              <a:t> </a:t>
            </a:r>
          </a:p>
          <a:p>
            <a:r>
              <a:rPr lang="de-DE" sz="2400" dirty="0" smtClean="0">
                <a:solidFill>
                  <a:srgbClr val="FFFFFF"/>
                </a:solidFill>
              </a:rPr>
              <a:t>    und R1</a:t>
            </a:r>
            <a:endParaRPr lang="de-DE" sz="2400" dirty="0">
              <a:solidFill>
                <a:srgbClr val="FFFFFF"/>
              </a:solidFill>
            </a:endParaRPr>
          </a:p>
        </p:txBody>
      </p:sp>
      <p:cxnSp>
        <p:nvCxnSpPr>
          <p:cNvPr id="18" name="Gerade Verbindung mit Pfeil 17"/>
          <p:cNvCxnSpPr/>
          <p:nvPr/>
        </p:nvCxnSpPr>
        <p:spPr bwMode="auto">
          <a:xfrm>
            <a:off x="6948264" y="4337623"/>
            <a:ext cx="0" cy="600067"/>
          </a:xfrm>
          <a:prstGeom prst="straightConnector1">
            <a:avLst/>
          </a:prstGeom>
          <a:solidFill>
            <a:schemeClr val="accent1"/>
          </a:solidFill>
          <a:ln w="25400" cap="flat" cmpd="sng" algn="ctr">
            <a:solidFill>
              <a:srgbClr val="FF0000"/>
            </a:solidFill>
            <a:prstDash val="solid"/>
            <a:round/>
            <a:headEnd type="triangle" w="med" len="med"/>
            <a:tailEnd type="triangle"/>
          </a:ln>
          <a:effectLst/>
        </p:spPr>
      </p:cxn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798689"/>
            <a:ext cx="2144578" cy="24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Gerade Verbindung mit Pfeil 18"/>
          <p:cNvCxnSpPr/>
          <p:nvPr/>
        </p:nvCxnSpPr>
        <p:spPr bwMode="auto">
          <a:xfrm>
            <a:off x="8460432" y="4297660"/>
            <a:ext cx="0" cy="640071"/>
          </a:xfrm>
          <a:prstGeom prst="straightConnector1">
            <a:avLst/>
          </a:prstGeom>
          <a:solidFill>
            <a:schemeClr val="accent1"/>
          </a:solidFill>
          <a:ln w="25400" cap="flat" cmpd="sng" algn="ctr">
            <a:solidFill>
              <a:schemeClr val="accent6">
                <a:lumMod val="60000"/>
                <a:lumOff val="40000"/>
              </a:schemeClr>
            </a:solidFill>
            <a:prstDash val="solid"/>
            <a:round/>
            <a:headEnd type="triangle" w="med" len="med"/>
            <a:tailEnd type="triangle"/>
          </a:ln>
          <a:effectLst/>
        </p:spPr>
      </p:cxnSp>
      <p:sp>
        <p:nvSpPr>
          <p:cNvPr id="20" name="Textfeld 19"/>
          <p:cNvSpPr txBox="1"/>
          <p:nvPr/>
        </p:nvSpPr>
        <p:spPr>
          <a:xfrm>
            <a:off x="8433023" y="3897616"/>
            <a:ext cx="667170" cy="369332"/>
          </a:xfrm>
          <a:prstGeom prst="rect">
            <a:avLst/>
          </a:prstGeom>
          <a:noFill/>
        </p:spPr>
        <p:txBody>
          <a:bodyPr wrap="none" rtlCol="0">
            <a:spAutoFit/>
          </a:bodyPr>
          <a:lstStyle/>
          <a:p>
            <a:r>
              <a:rPr lang="de-DE" b="1" i="1" dirty="0" err="1" smtClean="0">
                <a:solidFill>
                  <a:srgbClr val="E3E500">
                    <a:lumMod val="60000"/>
                    <a:lumOff val="40000"/>
                  </a:srgbClr>
                </a:solidFill>
              </a:rPr>
              <a:t>u</a:t>
            </a:r>
            <a:r>
              <a:rPr lang="de-DE" b="1" i="1" baseline="-25000" dirty="0" err="1">
                <a:solidFill>
                  <a:srgbClr val="E3E500">
                    <a:lumMod val="60000"/>
                    <a:lumOff val="40000"/>
                  </a:srgbClr>
                </a:solidFill>
              </a:rPr>
              <a:t>R</a:t>
            </a:r>
            <a:r>
              <a:rPr lang="de-DE" b="1" i="1" dirty="0" smtClean="0">
                <a:solidFill>
                  <a:srgbClr val="E3E500">
                    <a:lumMod val="60000"/>
                    <a:lumOff val="40000"/>
                  </a:srgbClr>
                </a:solidFill>
              </a:rPr>
              <a:t>(t)</a:t>
            </a:r>
            <a:endParaRPr lang="de-DE" b="1" i="1" dirty="0">
              <a:solidFill>
                <a:srgbClr val="E3E500">
                  <a:lumMod val="60000"/>
                  <a:lumOff val="40000"/>
                </a:srgbClr>
              </a:solidFill>
            </a:endParaRPr>
          </a:p>
        </p:txBody>
      </p:sp>
      <p:sp>
        <p:nvSpPr>
          <p:cNvPr id="21" name="Textfeld 20"/>
          <p:cNvSpPr txBox="1"/>
          <p:nvPr/>
        </p:nvSpPr>
        <p:spPr>
          <a:xfrm>
            <a:off x="6733982" y="3577580"/>
            <a:ext cx="646331" cy="369332"/>
          </a:xfrm>
          <a:prstGeom prst="rect">
            <a:avLst/>
          </a:prstGeom>
          <a:noFill/>
        </p:spPr>
        <p:txBody>
          <a:bodyPr wrap="none" rtlCol="0">
            <a:spAutoFit/>
          </a:bodyPr>
          <a:lstStyle/>
          <a:p>
            <a:r>
              <a:rPr lang="de-DE" b="1" i="1" dirty="0" smtClean="0">
                <a:solidFill>
                  <a:srgbClr val="000000"/>
                </a:solidFill>
              </a:rPr>
              <a:t>Low</a:t>
            </a:r>
            <a:endParaRPr lang="de-DE" b="1" i="1" dirty="0">
              <a:solidFill>
                <a:srgbClr val="000000"/>
              </a:solidFill>
            </a:endParaRPr>
          </a:p>
        </p:txBody>
      </p:sp>
      <mc:AlternateContent xmlns:mc="http://schemas.openxmlformats.org/markup-compatibility/2006" xmlns:a14="http://schemas.microsoft.com/office/drawing/2010/main">
        <mc:Choice Requires="a14">
          <p:sp>
            <p:nvSpPr>
              <p:cNvPr id="23" name="Textfeld 22"/>
              <p:cNvSpPr txBox="1"/>
              <p:nvPr/>
            </p:nvSpPr>
            <p:spPr>
              <a:xfrm>
                <a:off x="1916516" y="4644109"/>
                <a:ext cx="2010935" cy="7852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400" i="1" smtClean="0">
                              <a:solidFill>
                                <a:srgbClr val="FFFFFF"/>
                              </a:solidFill>
                              <a:latin typeface="Cambria Math"/>
                            </a:rPr>
                          </m:ctrlPr>
                        </m:sSubPr>
                        <m:e>
                          <m:r>
                            <a:rPr lang="de-DE" sz="2400" i="1" smtClean="0">
                              <a:solidFill>
                                <a:srgbClr val="FFFFFF"/>
                              </a:solidFill>
                              <a:latin typeface="Cambria Math"/>
                            </a:rPr>
                            <m:t>𝑍</m:t>
                          </m:r>
                        </m:e>
                        <m:sub>
                          <m:r>
                            <a:rPr lang="de-DE" sz="2400" i="1" smtClean="0">
                              <a:solidFill>
                                <a:srgbClr val="FFFFFF"/>
                              </a:solidFill>
                              <a:latin typeface="Cambria Math"/>
                            </a:rPr>
                            <m:t>𝐿</m:t>
                          </m:r>
                          <m:r>
                            <a:rPr lang="de-DE" sz="2400" i="1" smtClean="0">
                              <a:solidFill>
                                <a:srgbClr val="FFFFFF"/>
                              </a:solidFill>
                              <a:latin typeface="Cambria Math"/>
                            </a:rPr>
                            <m:t>1</m:t>
                          </m:r>
                        </m:sub>
                      </m:sSub>
                      <m:r>
                        <a:rPr lang="de-DE" sz="2400" i="1" smtClean="0">
                          <a:solidFill>
                            <a:srgbClr val="FFFFFF"/>
                          </a:solidFill>
                          <a:latin typeface="Cambria Math"/>
                        </a:rPr>
                        <m:t>=</m:t>
                      </m:r>
                      <m:sSub>
                        <m:sSubPr>
                          <m:ctrlPr>
                            <a:rPr lang="de-DE" sz="2400" i="1" smtClean="0">
                              <a:solidFill>
                                <a:srgbClr val="FFFFFF"/>
                              </a:solidFill>
                              <a:latin typeface="Cambria Math"/>
                            </a:rPr>
                          </m:ctrlPr>
                        </m:sSubPr>
                        <m:e>
                          <m:r>
                            <a:rPr lang="de-DE" sz="2400" i="1" smtClean="0">
                              <a:solidFill>
                                <a:srgbClr val="FFFFFF"/>
                              </a:solidFill>
                              <a:latin typeface="Cambria Math"/>
                            </a:rPr>
                            <m:t>𝑅</m:t>
                          </m:r>
                        </m:e>
                        <m:sub>
                          <m:r>
                            <a:rPr lang="de-DE" sz="2400" i="1" smtClean="0">
                              <a:solidFill>
                                <a:srgbClr val="FFFFFF"/>
                              </a:solidFill>
                              <a:latin typeface="Cambria Math"/>
                            </a:rPr>
                            <m:t>1</m:t>
                          </m:r>
                        </m:sub>
                      </m:sSub>
                      <m:r>
                        <a:rPr lang="de-DE" sz="2400" i="1" smtClean="0">
                          <a:solidFill>
                            <a:srgbClr val="FFFFFF"/>
                          </a:solidFill>
                          <a:latin typeface="Cambria Math"/>
                          <a:ea typeface="Cambria Math"/>
                        </a:rPr>
                        <m:t>∙</m:t>
                      </m:r>
                      <m:f>
                        <m:fPr>
                          <m:ctrlPr>
                            <a:rPr lang="de-DE" sz="2400" i="1" smtClean="0">
                              <a:solidFill>
                                <a:srgbClr val="FFFFFF"/>
                              </a:solidFill>
                              <a:latin typeface="Cambria Math"/>
                            </a:rPr>
                          </m:ctrlPr>
                        </m:fPr>
                        <m:num>
                          <m:sSub>
                            <m:sSubPr>
                              <m:ctrlPr>
                                <a:rPr lang="de-DE" sz="2400" i="1" smtClean="0">
                                  <a:solidFill>
                                    <a:srgbClr val="FFFFFF"/>
                                  </a:solidFill>
                                  <a:latin typeface="Cambria Math"/>
                                </a:rPr>
                              </m:ctrlPr>
                            </m:sSubPr>
                            <m:e>
                              <m:r>
                                <a:rPr lang="de-DE" sz="2400" i="1" smtClean="0">
                                  <a:solidFill>
                                    <a:srgbClr val="FFFFFF"/>
                                  </a:solidFill>
                                  <a:latin typeface="Cambria Math"/>
                                </a:rPr>
                                <m:t>𝑢</m:t>
                              </m:r>
                            </m:e>
                            <m:sub>
                              <m:r>
                                <a:rPr lang="de-DE" sz="2400" i="1" smtClean="0">
                                  <a:solidFill>
                                    <a:srgbClr val="FFFFFF"/>
                                  </a:solidFill>
                                  <a:latin typeface="Cambria Math"/>
                                </a:rPr>
                                <m:t>𝐻</m:t>
                              </m:r>
                            </m:sub>
                          </m:sSub>
                        </m:num>
                        <m:den>
                          <m:sSub>
                            <m:sSubPr>
                              <m:ctrlPr>
                                <a:rPr lang="de-DE" sz="2400" i="1" smtClean="0">
                                  <a:solidFill>
                                    <a:srgbClr val="FFFFFF"/>
                                  </a:solidFill>
                                  <a:latin typeface="Cambria Math"/>
                                </a:rPr>
                              </m:ctrlPr>
                            </m:sSubPr>
                            <m:e>
                              <m:r>
                                <a:rPr lang="de-DE" sz="2400" i="1" smtClean="0">
                                  <a:solidFill>
                                    <a:srgbClr val="FFFFFF"/>
                                  </a:solidFill>
                                  <a:latin typeface="Cambria Math"/>
                                </a:rPr>
                                <m:t>𝑢</m:t>
                              </m:r>
                            </m:e>
                            <m:sub>
                              <m:r>
                                <a:rPr lang="de-DE" sz="2400" i="1" smtClean="0">
                                  <a:solidFill>
                                    <a:srgbClr val="FFFFFF"/>
                                  </a:solidFill>
                                  <a:latin typeface="Cambria Math"/>
                                </a:rPr>
                                <m:t>𝑅</m:t>
                              </m:r>
                            </m:sub>
                          </m:sSub>
                        </m:den>
                      </m:f>
                    </m:oMath>
                  </m:oMathPara>
                </a14:m>
                <a:endParaRPr lang="de-DE" sz="2400" dirty="0">
                  <a:solidFill>
                    <a:srgbClr val="FFFFFF"/>
                  </a:solidFill>
                </a:endParaRPr>
              </a:p>
            </p:txBody>
          </p:sp>
        </mc:Choice>
        <mc:Fallback xmlns="">
          <p:sp>
            <p:nvSpPr>
              <p:cNvPr id="23" name="Textfeld 22"/>
              <p:cNvSpPr txBox="1">
                <a:spLocks noRot="1" noChangeAspect="1" noMove="1" noResize="1" noEditPoints="1" noAdjustHandles="1" noChangeArrowheads="1" noChangeShapeType="1" noTextEdit="1"/>
              </p:cNvSpPr>
              <p:nvPr/>
            </p:nvSpPr>
            <p:spPr>
              <a:xfrm>
                <a:off x="1916516" y="4179698"/>
                <a:ext cx="2043380" cy="785280"/>
              </a:xfrm>
              <a:prstGeom prst="rect">
                <a:avLst/>
              </a:prstGeom>
              <a:blipFill rotWithShape="1">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101128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81482"/>
            <a:ext cx="2448272" cy="477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350" y="1257654"/>
            <a:ext cx="3842626" cy="175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4644008" y="881482"/>
            <a:ext cx="4392488" cy="338554"/>
          </a:xfrm>
          <a:prstGeom prst="rect">
            <a:avLst/>
          </a:prstGeom>
        </p:spPr>
        <p:txBody>
          <a:bodyPr wrap="square">
            <a:spAutoFit/>
          </a:bodyPr>
          <a:lstStyle/>
          <a:p>
            <a:r>
              <a:rPr lang="it-IT" sz="1600" dirty="0">
                <a:solidFill>
                  <a:srgbClr val="FFFFFF"/>
                </a:solidFill>
              </a:rPr>
              <a:t>E4980A Precision LCR </a:t>
            </a:r>
            <a:r>
              <a:rPr lang="it-IT" sz="1600" dirty="0" err="1">
                <a:solidFill>
                  <a:srgbClr val="FFFFFF"/>
                </a:solidFill>
              </a:rPr>
              <a:t>Meter</a:t>
            </a:r>
            <a:r>
              <a:rPr lang="it-IT" sz="1600" dirty="0">
                <a:solidFill>
                  <a:srgbClr val="FFFFFF"/>
                </a:solidFill>
              </a:rPr>
              <a:t>, 20 Hz to 2 MHz</a:t>
            </a:r>
            <a:endParaRPr lang="de-DE" sz="1600" dirty="0">
              <a:solidFill>
                <a:srgbClr val="FFFFFF"/>
              </a:solidFill>
            </a:endParaRPr>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432" y="3118140"/>
            <a:ext cx="2985544" cy="246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13"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Induktivitätsmessungen</a:t>
            </a:r>
            <a:endParaRPr lang="de-DE" sz="2400" dirty="0">
              <a:solidFill>
                <a:srgbClr val="FFFFFF"/>
              </a:solidFill>
              <a:latin typeface="Arial" charset="0"/>
            </a:endParaRPr>
          </a:p>
        </p:txBody>
      </p:sp>
      <p:sp>
        <p:nvSpPr>
          <p:cNvPr id="14"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28</a:t>
            </a:fld>
            <a:endParaRPr lang="en-US" dirty="0">
              <a:solidFill>
                <a:srgbClr val="FFFFFF"/>
              </a:solidFill>
            </a:endParaRPr>
          </a:p>
        </p:txBody>
      </p:sp>
      <p:pic>
        <p:nvPicPr>
          <p:cNvPr id="358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150" y="3118140"/>
            <a:ext cx="238640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Ellipse 15"/>
          <p:cNvSpPr/>
          <p:nvPr/>
        </p:nvSpPr>
        <p:spPr bwMode="auto">
          <a:xfrm rot="16200000">
            <a:off x="1066517" y="4819331"/>
            <a:ext cx="962296" cy="559023"/>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Tree>
    <p:extLst>
      <p:ext uri="{BB962C8B-B14F-4D97-AF65-F5344CB8AC3E}">
        <p14:creationId xmlns:p14="http://schemas.microsoft.com/office/powerpoint/2010/main" val="35878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265523" y="3017518"/>
            <a:ext cx="1232508" cy="120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mc:AlternateContent xmlns:mc="http://schemas.openxmlformats.org/markup-compatibility/2006" xmlns:a14="http://schemas.microsoft.com/office/drawing/2010/main">
        <mc:Choice Requires="a14">
          <p:sp>
            <p:nvSpPr>
              <p:cNvPr id="7"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a:t>
                </a:r>
                <a:r>
                  <a:rPr lang="de-DE" sz="2400" b="0" dirty="0">
                    <a:solidFill>
                      <a:srgbClr val="FFFFFF"/>
                    </a:solidFill>
                    <a:latin typeface="Arial"/>
                  </a:rPr>
                  <a:t>Komplexe </a:t>
                </a:r>
                <a:r>
                  <a:rPr lang="de-DE" sz="2400" b="0" dirty="0" smtClean="0">
                    <a:solidFill>
                      <a:srgbClr val="FFFFFF"/>
                    </a:solidFill>
                    <a:latin typeface="Arial"/>
                  </a:rPr>
                  <a:t>Permeabilität</a:t>
                </a:r>
                <a14:m>
                  <m:oMath xmlns:m="http://schemas.openxmlformats.org/officeDocument/2006/math">
                    <m:r>
                      <a:rPr lang="de-DE" sz="2400" b="0" smtClean="0">
                        <a:solidFill>
                          <a:srgbClr val="FFFFFF"/>
                        </a:solidFill>
                        <a:latin typeface="Cambria Math"/>
                      </a:rPr>
                      <m:t>   </m:t>
                    </m:r>
                    <m:acc>
                      <m:accPr>
                        <m:chr m:val="̂"/>
                        <m:ctrlPr>
                          <a:rPr lang="de-DE" sz="2400" b="0" i="1" smtClean="0">
                            <a:solidFill>
                              <a:srgbClr val="FFFFFF"/>
                            </a:solidFill>
                            <a:latin typeface="Cambria Math"/>
                          </a:rPr>
                        </m:ctrlPr>
                      </m:accPr>
                      <m:e>
                        <m:r>
                          <a:rPr lang="de-DE" sz="2400" b="0" i="1" smtClean="0">
                            <a:solidFill>
                              <a:srgbClr val="FFFFFF"/>
                            </a:solidFill>
                            <a:latin typeface="Cambria Math"/>
                            <a:ea typeface="Cambria Math"/>
                          </a:rPr>
                          <m:t>𝜇</m:t>
                        </m:r>
                      </m:e>
                    </m:acc>
                  </m:oMath>
                </a14:m>
                <a:r>
                  <a:rPr lang="de-DE" sz="2400" dirty="0" smtClean="0">
                    <a:solidFill>
                      <a:srgbClr val="FFFFFF"/>
                    </a:solidFill>
                    <a:latin typeface="Arial" charset="0"/>
                  </a:rPr>
                  <a:t>  </a:t>
                </a:r>
                <a:endParaRPr lang="de-DE" sz="2400" dirty="0">
                  <a:solidFill>
                    <a:srgbClr val="FFFFFF"/>
                  </a:solidFill>
                  <a:latin typeface="Arial" charset="0"/>
                </a:endParaRPr>
              </a:p>
            </p:txBody>
          </p:sp>
        </mc:Choice>
        <mc:Fallback xmlns="">
          <p:sp>
            <p:nvSpPr>
              <p:cNvPr id="7" name="Rectangle 41"/>
              <p:cNvSpPr txBox="1">
                <a:spLocks noRot="1" noChangeAspect="1" noMove="1" noResize="1" noEditPoints="1" noAdjustHandles="1" noChangeArrowheads="1" noChangeShapeType="1" noTextEdit="1"/>
              </p:cNvSpPr>
              <p:nvPr/>
            </p:nvSpPr>
            <p:spPr bwMode="auto">
              <a:xfrm>
                <a:off x="179512" y="67940"/>
                <a:ext cx="8964488" cy="559594"/>
              </a:xfrm>
              <a:prstGeom prst="rect">
                <a:avLst/>
              </a:prstGeom>
              <a:blipFill rotWithShape="1">
                <a:blip r:embed="rId3"/>
                <a:stretch>
                  <a:fillRect l="-1020" b="-173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de-DE">
                    <a:noFill/>
                  </a:rPr>
                  <a:t> </a:t>
                </a:r>
              </a:p>
            </p:txBody>
          </p:sp>
        </mc:Fallback>
      </mc:AlternateContent>
      <p:sp>
        <p:nvSpPr>
          <p:cNvPr id="8"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29</a:t>
            </a:fld>
            <a:endParaRPr lang="en-US" dirty="0">
              <a:solidFill>
                <a:srgbClr val="FFFFFF"/>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350" y="1257654"/>
            <a:ext cx="3842626" cy="175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4644008" y="881482"/>
            <a:ext cx="4392488" cy="338554"/>
          </a:xfrm>
          <a:prstGeom prst="rect">
            <a:avLst/>
          </a:prstGeom>
        </p:spPr>
        <p:txBody>
          <a:bodyPr wrap="square">
            <a:spAutoFit/>
          </a:bodyPr>
          <a:lstStyle/>
          <a:p>
            <a:r>
              <a:rPr lang="it-IT" sz="1600" dirty="0">
                <a:solidFill>
                  <a:srgbClr val="FFFFFF"/>
                </a:solidFill>
              </a:rPr>
              <a:t>E4980A Precision LCR </a:t>
            </a:r>
            <a:r>
              <a:rPr lang="it-IT" sz="1600" dirty="0" err="1">
                <a:solidFill>
                  <a:srgbClr val="FFFFFF"/>
                </a:solidFill>
              </a:rPr>
              <a:t>Meter</a:t>
            </a:r>
            <a:r>
              <a:rPr lang="it-IT" sz="1600" dirty="0">
                <a:solidFill>
                  <a:srgbClr val="FFFFFF"/>
                </a:solidFill>
              </a:rPr>
              <a:t>, 20 Hz to 2 MHz</a:t>
            </a:r>
            <a:endParaRPr lang="de-DE" sz="1600" dirty="0">
              <a:solidFill>
                <a:srgbClr val="FFFFFF"/>
              </a:solidFill>
            </a:endParaRPr>
          </a:p>
        </p:txBody>
      </p:sp>
      <p:sp>
        <p:nvSpPr>
          <p:cNvPr id="12" name="Rechteck 11"/>
          <p:cNvSpPr/>
          <p:nvPr/>
        </p:nvSpPr>
        <p:spPr>
          <a:xfrm>
            <a:off x="5688124" y="3044443"/>
            <a:ext cx="1548172" cy="338554"/>
          </a:xfrm>
          <a:prstGeom prst="rect">
            <a:avLst/>
          </a:prstGeom>
        </p:spPr>
        <p:txBody>
          <a:bodyPr wrap="square">
            <a:spAutoFit/>
          </a:bodyPr>
          <a:lstStyle/>
          <a:p>
            <a:pPr algn="r"/>
            <a:r>
              <a:rPr lang="it-IT" sz="1600" dirty="0" smtClean="0">
                <a:solidFill>
                  <a:srgbClr val="FFFFFF"/>
                </a:solidFill>
              </a:rPr>
              <a:t>Mode: </a:t>
            </a:r>
            <a:r>
              <a:rPr lang="it-IT" sz="1600" dirty="0" err="1" smtClean="0">
                <a:solidFill>
                  <a:srgbClr val="FFFFFF"/>
                </a:solidFill>
              </a:rPr>
              <a:t>Ls-Rs</a:t>
            </a:r>
            <a:endParaRPr lang="de-DE" sz="1600" dirty="0">
              <a:solidFill>
                <a:srgbClr val="FFFFFF"/>
              </a:solidFill>
            </a:endParaRPr>
          </a:p>
        </p:txBody>
      </p:sp>
      <p:cxnSp>
        <p:nvCxnSpPr>
          <p:cNvPr id="11" name="Gerade Verbindung 10"/>
          <p:cNvCxnSpPr/>
          <p:nvPr/>
        </p:nvCxnSpPr>
        <p:spPr bwMode="auto">
          <a:xfrm>
            <a:off x="7596336" y="2617474"/>
            <a:ext cx="72008" cy="480053"/>
          </a:xfrm>
          <a:prstGeom prst="line">
            <a:avLst/>
          </a:prstGeom>
          <a:solidFill>
            <a:schemeClr val="accent1"/>
          </a:solidFill>
          <a:ln w="12700" cap="flat" cmpd="sng" algn="ctr">
            <a:solidFill>
              <a:schemeClr val="tx1"/>
            </a:solidFill>
            <a:prstDash val="solid"/>
            <a:round/>
            <a:headEnd type="oval" w="med" len="med"/>
            <a:tailEnd type="oval" w="med" len="med"/>
          </a:ln>
          <a:effectLst/>
        </p:spPr>
      </p:cxnSp>
      <p:cxnSp>
        <p:nvCxnSpPr>
          <p:cNvPr id="17" name="Gerade Verbindung 16"/>
          <p:cNvCxnSpPr/>
          <p:nvPr/>
        </p:nvCxnSpPr>
        <p:spPr bwMode="auto">
          <a:xfrm flipH="1">
            <a:off x="7668344" y="2617474"/>
            <a:ext cx="151076" cy="480053"/>
          </a:xfrm>
          <a:prstGeom prst="line">
            <a:avLst/>
          </a:prstGeom>
          <a:solidFill>
            <a:schemeClr val="accent1"/>
          </a:solidFill>
          <a:ln w="12700" cap="flat" cmpd="sng" algn="ctr">
            <a:solidFill>
              <a:schemeClr val="tx1"/>
            </a:solidFill>
            <a:prstDash val="solid"/>
            <a:round/>
            <a:headEnd type="oval" w="med" len="med"/>
            <a:tailEnd type="oval" w="med" len="med"/>
          </a:ln>
          <a:effectLst/>
        </p:spPr>
      </p:cxnSp>
      <p:cxnSp>
        <p:nvCxnSpPr>
          <p:cNvPr id="19" name="Gerade Verbindung 18"/>
          <p:cNvCxnSpPr/>
          <p:nvPr/>
        </p:nvCxnSpPr>
        <p:spPr bwMode="auto">
          <a:xfrm>
            <a:off x="8028384" y="2632218"/>
            <a:ext cx="220918" cy="465309"/>
          </a:xfrm>
          <a:prstGeom prst="line">
            <a:avLst/>
          </a:prstGeom>
          <a:solidFill>
            <a:schemeClr val="accent1"/>
          </a:solidFill>
          <a:ln w="12700" cap="flat" cmpd="sng" algn="ctr">
            <a:solidFill>
              <a:schemeClr val="tx1"/>
            </a:solidFill>
            <a:prstDash val="solid"/>
            <a:round/>
            <a:headEnd type="oval" w="med" len="med"/>
            <a:tailEnd type="oval" w="med" len="med"/>
          </a:ln>
          <a:effectLst/>
        </p:spPr>
      </p:cxnSp>
      <p:cxnSp>
        <p:nvCxnSpPr>
          <p:cNvPr id="21" name="Gerade Verbindung 20"/>
          <p:cNvCxnSpPr/>
          <p:nvPr/>
        </p:nvCxnSpPr>
        <p:spPr bwMode="auto">
          <a:xfrm>
            <a:off x="8249302" y="2634277"/>
            <a:ext cx="0" cy="463250"/>
          </a:xfrm>
          <a:prstGeom prst="line">
            <a:avLst/>
          </a:prstGeom>
          <a:solidFill>
            <a:schemeClr val="accent1"/>
          </a:solidFill>
          <a:ln w="12700" cap="flat" cmpd="sng" algn="ctr">
            <a:solidFill>
              <a:schemeClr val="tx1"/>
            </a:solidFill>
            <a:prstDash val="solid"/>
            <a:round/>
            <a:headEnd type="oval" w="med" len="med"/>
            <a:tailEnd type="oval" w="med" len="med"/>
          </a:ln>
          <a:effectLst/>
        </p:spPr>
      </p:cxnSp>
      <mc:AlternateContent xmlns:mc="http://schemas.openxmlformats.org/markup-compatibility/2006" xmlns:a14="http://schemas.microsoft.com/office/drawing/2010/main">
        <mc:Choice Requires="a14">
          <p:sp>
            <p:nvSpPr>
              <p:cNvPr id="24" name="Textfeld 23"/>
              <p:cNvSpPr txBox="1"/>
              <p:nvPr/>
            </p:nvSpPr>
            <p:spPr>
              <a:xfrm>
                <a:off x="1684386" y="3657589"/>
                <a:ext cx="2512163" cy="6666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acc>
                            <m:accPr>
                              <m:chr m:val="̂"/>
                              <m:ctrlPr>
                                <a:rPr lang="de-DE" i="1" smtClean="0">
                                  <a:solidFill>
                                    <a:srgbClr val="FFFFFF"/>
                                  </a:solidFill>
                                  <a:latin typeface="Cambria Math"/>
                                </a:rPr>
                              </m:ctrlPr>
                            </m:accPr>
                            <m:e>
                              <m:r>
                                <a:rPr lang="de-DE" i="1" smtClean="0">
                                  <a:solidFill>
                                    <a:srgbClr val="FFFFFF"/>
                                  </a:solidFill>
                                  <a:latin typeface="Cambria Math"/>
                                  <a:ea typeface="Cambria Math"/>
                                </a:rPr>
                                <m:t>𝜇</m:t>
                              </m:r>
                            </m:e>
                          </m:acc>
                        </m:e>
                        <m:sub>
                          <m:r>
                            <a:rPr lang="de-DE" i="1" smtClean="0">
                              <a:solidFill>
                                <a:srgbClr val="FFFFFF"/>
                              </a:solidFill>
                              <a:latin typeface="Cambria Math"/>
                            </a:rPr>
                            <m:t>𝑟</m:t>
                          </m:r>
                        </m:sub>
                      </m:sSub>
                      <m:r>
                        <a:rPr lang="de-DE" i="1" smtClean="0">
                          <a:solidFill>
                            <a:srgbClr val="FFFFFF"/>
                          </a:solidFill>
                          <a:latin typeface="Cambria Math"/>
                        </a:rPr>
                        <m:t>=</m:t>
                      </m:r>
                      <m:f>
                        <m:fPr>
                          <m:ctrlPr>
                            <a:rPr lang="de-DE" i="1" smtClean="0">
                              <a:solidFill>
                                <a:srgbClr val="FFFFFF"/>
                              </a:solidFill>
                              <a:latin typeface="Cambria Math"/>
                            </a:rPr>
                          </m:ctrlPr>
                        </m:fPr>
                        <m:num>
                          <m:acc>
                            <m:accPr>
                              <m:chr m:val="̂"/>
                              <m:ctrlPr>
                                <a:rPr lang="de-DE" i="1" smtClean="0">
                                  <a:solidFill>
                                    <a:srgbClr val="FFFFFF"/>
                                  </a:solidFill>
                                  <a:latin typeface="Cambria Math"/>
                                </a:rPr>
                              </m:ctrlPr>
                            </m:accPr>
                            <m:e>
                              <m:r>
                                <a:rPr lang="de-DE" i="1" smtClean="0">
                                  <a:solidFill>
                                    <a:srgbClr val="FFFFFF"/>
                                  </a:solidFill>
                                  <a:latin typeface="Cambria Math"/>
                                  <a:ea typeface="Cambria Math"/>
                                </a:rPr>
                                <m:t>𝜇</m:t>
                              </m:r>
                            </m:e>
                          </m:acc>
                        </m:num>
                        <m:den>
                          <m:sSub>
                            <m:sSubPr>
                              <m:ctrlPr>
                                <a:rPr lang="de-DE" i="1" smtClean="0">
                                  <a:solidFill>
                                    <a:srgbClr val="FFFFFF"/>
                                  </a:solidFill>
                                  <a:latin typeface="Cambria Math"/>
                                </a:rPr>
                              </m:ctrlPr>
                            </m:sSubPr>
                            <m:e>
                              <m:r>
                                <a:rPr lang="de-DE" i="1" smtClean="0">
                                  <a:solidFill>
                                    <a:srgbClr val="FFFFFF"/>
                                  </a:solidFill>
                                  <a:latin typeface="Cambria Math"/>
                                  <a:ea typeface="Cambria Math"/>
                                </a:rPr>
                                <m:t>𝜇</m:t>
                              </m:r>
                            </m:e>
                            <m:sub>
                              <m:r>
                                <a:rPr lang="de-DE" i="1" smtClean="0">
                                  <a:solidFill>
                                    <a:srgbClr val="FFFFFF"/>
                                  </a:solidFill>
                                  <a:latin typeface="Cambria Math"/>
                                </a:rPr>
                                <m:t>0</m:t>
                              </m:r>
                            </m:sub>
                          </m:sSub>
                        </m:den>
                      </m:f>
                      <m:r>
                        <a:rPr lang="de-DE" i="1" smtClean="0">
                          <a:solidFill>
                            <a:srgbClr val="FFFFFF"/>
                          </a:solidFill>
                          <a:latin typeface="Cambria Math"/>
                        </a:rPr>
                        <m:t>=</m:t>
                      </m:r>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r>
                        <a:rPr lang="de-DE" i="1" smtClean="0">
                          <a:solidFill>
                            <a:srgbClr val="FFFFFF"/>
                          </a:solidFill>
                          <a:latin typeface="Cambria Math"/>
                        </a:rPr>
                        <m:t>−</m:t>
                      </m:r>
                      <m:r>
                        <a:rPr lang="de-DE" i="1" smtClean="0">
                          <a:solidFill>
                            <a:srgbClr val="FFFFFF"/>
                          </a:solidFill>
                          <a:latin typeface="Cambria Math"/>
                        </a:rPr>
                        <m:t>𝑗</m:t>
                      </m:r>
                      <m:r>
                        <a:rPr lang="de-DE" i="1" smtClean="0">
                          <a:solidFill>
                            <a:srgbClr val="FFFFFF"/>
                          </a:solidFill>
                          <a:latin typeface="Cambria Math"/>
                          <a:ea typeface="Cambria Math"/>
                        </a:rPr>
                        <m:t>∙</m:t>
                      </m:r>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oMath>
                  </m:oMathPara>
                </a14:m>
                <a:endParaRPr lang="de-DE" dirty="0">
                  <a:solidFill>
                    <a:srgbClr val="FFFFFF"/>
                  </a:solidFill>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1684386" y="3291830"/>
                <a:ext cx="2512162" cy="666657"/>
              </a:xfrm>
              <a:prstGeom prst="rect">
                <a:avLst/>
              </a:prstGeom>
              <a:blipFill rotWithShape="1">
                <a:blip r:embed="rId5"/>
                <a:stretch>
                  <a:fillRect/>
                </a:stretch>
              </a:blipFill>
            </p:spPr>
            <p:txBody>
              <a:bodyPr/>
              <a:lstStyle/>
              <a:p>
                <a:r>
                  <a:rPr lang="en-GB">
                    <a:noFill/>
                  </a:rPr>
                  <a:t> </a:t>
                </a:r>
              </a:p>
            </p:txBody>
          </p:sp>
        </mc:Fallback>
      </mc:AlternateContent>
      <p:sp>
        <p:nvSpPr>
          <p:cNvPr id="25" name="Textfeld 24"/>
          <p:cNvSpPr txBox="1"/>
          <p:nvPr/>
        </p:nvSpPr>
        <p:spPr>
          <a:xfrm>
            <a:off x="83548" y="3774153"/>
            <a:ext cx="1608133" cy="523220"/>
          </a:xfrm>
          <a:prstGeom prst="rect">
            <a:avLst/>
          </a:prstGeom>
          <a:noFill/>
        </p:spPr>
        <p:txBody>
          <a:bodyPr wrap="none" rtlCol="0">
            <a:spAutoFit/>
          </a:bodyPr>
          <a:lstStyle/>
          <a:p>
            <a:pPr algn="r"/>
            <a:r>
              <a:rPr lang="de-DE" sz="1400" dirty="0" smtClean="0">
                <a:solidFill>
                  <a:srgbClr val="FFFFFF"/>
                </a:solidFill>
              </a:rPr>
              <a:t>Komplexe relative</a:t>
            </a:r>
          </a:p>
          <a:p>
            <a:pPr algn="r"/>
            <a:r>
              <a:rPr lang="de-DE" sz="1400" dirty="0" smtClean="0">
                <a:solidFill>
                  <a:srgbClr val="FFFFFF"/>
                </a:solidFill>
              </a:rPr>
              <a:t>Permeabilität</a:t>
            </a:r>
            <a:endParaRPr lang="de-DE" sz="1400" dirty="0">
              <a:solidFill>
                <a:srgbClr val="FFFFFF"/>
              </a:solidFill>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556" y="1017296"/>
            <a:ext cx="3324445" cy="245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8" name="Textfeld 17"/>
              <p:cNvSpPr txBox="1"/>
              <p:nvPr/>
            </p:nvSpPr>
            <p:spPr>
              <a:xfrm>
                <a:off x="3995936" y="3663586"/>
                <a:ext cx="2034018"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FFFF"/>
                          </a:solidFill>
                          <a:latin typeface="Cambria Math"/>
                        </a:rPr>
                        <m:t>=</m:t>
                      </m:r>
                      <m:d>
                        <m:dPr>
                          <m:ctrlPr>
                            <a:rPr lang="de-DE" i="1" smtClean="0">
                              <a:solidFill>
                                <a:srgbClr val="FFFFFF"/>
                              </a:solidFill>
                              <a:latin typeface="Cambria Math"/>
                            </a:rPr>
                          </m:ctrlPr>
                        </m:dPr>
                        <m:e>
                          <m:f>
                            <m:fPr>
                              <m:ctrlPr>
                                <a:rPr lang="de-DE" i="1" smtClean="0">
                                  <a:solidFill>
                                    <a:srgbClr val="FFFFFF"/>
                                  </a:solidFill>
                                  <a:latin typeface="Cambria Math"/>
                                </a:rPr>
                              </m:ctrlPr>
                            </m:fPr>
                            <m:num>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num>
                            <m:den>
                              <m:sSub>
                                <m:sSubPr>
                                  <m:ctrlPr>
                                    <a:rPr lang="de-DE" i="1" smtClean="0">
                                      <a:solidFill>
                                        <a:srgbClr val="FFFFFF"/>
                                      </a:solidFill>
                                      <a:latin typeface="Cambria Math"/>
                                    </a:rPr>
                                  </m:ctrlPr>
                                </m:sSubPr>
                                <m:e>
                                  <m:r>
                                    <a:rPr lang="de-DE" i="1" smtClean="0">
                                      <a:solidFill>
                                        <a:srgbClr val="FFFFFF"/>
                                      </a:solidFill>
                                      <a:latin typeface="Cambria Math"/>
                                      <a:ea typeface="Cambria Math"/>
                                    </a:rPr>
                                    <m:t>𝜇</m:t>
                                  </m:r>
                                </m:e>
                                <m:sub>
                                  <m:r>
                                    <a:rPr lang="de-DE" i="1" smtClean="0">
                                      <a:solidFill>
                                        <a:srgbClr val="FFFFFF"/>
                                      </a:solidFill>
                                      <a:latin typeface="Cambria Math"/>
                                    </a:rPr>
                                    <m:t>0</m:t>
                                  </m:r>
                                </m:sub>
                              </m:sSub>
                            </m:den>
                          </m:f>
                        </m:e>
                      </m:d>
                      <m:r>
                        <a:rPr lang="de-DE" i="1" smtClean="0">
                          <a:solidFill>
                            <a:srgbClr val="FFFFFF"/>
                          </a:solidFill>
                          <a:latin typeface="Cambria Math"/>
                        </a:rPr>
                        <m:t>−</m:t>
                      </m:r>
                      <m:r>
                        <a:rPr lang="de-DE" i="1" smtClean="0">
                          <a:solidFill>
                            <a:srgbClr val="FFFFFF"/>
                          </a:solidFill>
                          <a:latin typeface="Cambria Math"/>
                        </a:rPr>
                        <m:t>𝑗</m:t>
                      </m:r>
                      <m:r>
                        <a:rPr lang="de-DE" i="1" smtClean="0">
                          <a:solidFill>
                            <a:srgbClr val="FFFFFF"/>
                          </a:solidFill>
                          <a:latin typeface="Cambria Math"/>
                          <a:ea typeface="Cambria Math"/>
                        </a:rPr>
                        <m:t>∙</m:t>
                      </m:r>
                      <m:d>
                        <m:dPr>
                          <m:ctrlPr>
                            <a:rPr lang="de-DE" i="1" smtClean="0">
                              <a:solidFill>
                                <a:srgbClr val="FFFFFF"/>
                              </a:solidFill>
                              <a:latin typeface="Cambria Math"/>
                              <a:ea typeface="Cambria Math"/>
                            </a:rPr>
                          </m:ctrlPr>
                        </m:dPr>
                        <m:e>
                          <m:f>
                            <m:fPr>
                              <m:ctrlPr>
                                <a:rPr lang="de-DE" i="1" smtClean="0">
                                  <a:solidFill>
                                    <a:srgbClr val="FFFFFF"/>
                                  </a:solidFill>
                                  <a:latin typeface="Cambria Math"/>
                                  <a:ea typeface="Cambria Math"/>
                                </a:rPr>
                              </m:ctrlPr>
                            </m:fPr>
                            <m:num>
                              <m:sSup>
                                <m:sSupPr>
                                  <m:ctrlPr>
                                    <a:rPr lang="de-DE" i="1" smtClean="0">
                                      <a:solidFill>
                                        <a:srgbClr val="FFFFFF"/>
                                      </a:solidFill>
                                      <a:latin typeface="Cambria Math"/>
                                      <a:ea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ea typeface="Cambria Math"/>
                                    </a:rPr>
                                    <m:t>′′</m:t>
                                  </m:r>
                                </m:sup>
                              </m:sSup>
                            </m:num>
                            <m:den>
                              <m:sSub>
                                <m:sSubPr>
                                  <m:ctrlPr>
                                    <a:rPr lang="de-DE" i="1" smtClean="0">
                                      <a:solidFill>
                                        <a:srgbClr val="FFFFFF"/>
                                      </a:solidFill>
                                      <a:latin typeface="Cambria Math"/>
                                      <a:ea typeface="Cambria Math"/>
                                    </a:rPr>
                                  </m:ctrlPr>
                                </m:sSubPr>
                                <m:e>
                                  <m:r>
                                    <a:rPr lang="de-DE" i="1" smtClean="0">
                                      <a:solidFill>
                                        <a:srgbClr val="FFFFFF"/>
                                      </a:solidFill>
                                      <a:latin typeface="Cambria Math"/>
                                      <a:ea typeface="Cambria Math"/>
                                    </a:rPr>
                                    <m:t>𝜇</m:t>
                                  </m:r>
                                </m:e>
                                <m:sub>
                                  <m:r>
                                    <a:rPr lang="de-DE" i="1" smtClean="0">
                                      <a:solidFill>
                                        <a:srgbClr val="FFFFFF"/>
                                      </a:solidFill>
                                      <a:latin typeface="Cambria Math"/>
                                      <a:ea typeface="Cambria Math"/>
                                    </a:rPr>
                                    <m:t>0</m:t>
                                  </m:r>
                                </m:sub>
                              </m:sSub>
                            </m:den>
                          </m:f>
                        </m:e>
                      </m:d>
                    </m:oMath>
                  </m:oMathPara>
                </a14:m>
                <a:endParaRPr lang="de-DE" dirty="0">
                  <a:solidFill>
                    <a:srgbClr val="FFFFFF"/>
                  </a:solidFill>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3995936" y="3297227"/>
                <a:ext cx="2034018" cy="714683"/>
              </a:xfrm>
              <a:prstGeom prst="rect">
                <a:avLst/>
              </a:prstGeom>
              <a:blipFill rotWithShape="1">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1661516" y="4543613"/>
                <a:ext cx="2376740" cy="7175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FFFF"/>
                          </a:solidFill>
                          <a:latin typeface="Cambria Math"/>
                        </a:rPr>
                        <m:t>𝑡𝑎𝑛</m:t>
                      </m:r>
                      <m:d>
                        <m:dPr>
                          <m:ctrlPr>
                            <a:rPr lang="de-DE" i="1" smtClean="0">
                              <a:solidFill>
                                <a:srgbClr val="FFFFFF"/>
                              </a:solidFill>
                              <a:latin typeface="Cambria Math"/>
                            </a:rPr>
                          </m:ctrlPr>
                        </m:dPr>
                        <m:e>
                          <m:sSub>
                            <m:sSubPr>
                              <m:ctrlPr>
                                <a:rPr lang="de-DE" i="1" smtClean="0">
                                  <a:solidFill>
                                    <a:srgbClr val="FFFFFF"/>
                                  </a:solidFill>
                                  <a:latin typeface="Cambria Math"/>
                                </a:rPr>
                              </m:ctrlPr>
                            </m:sSubPr>
                            <m:e>
                              <m:r>
                                <a:rPr lang="de-DE" i="1" smtClean="0">
                                  <a:solidFill>
                                    <a:srgbClr val="FFFFFF"/>
                                  </a:solidFill>
                                  <a:latin typeface="Cambria Math"/>
                                  <a:ea typeface="Cambria Math"/>
                                </a:rPr>
                                <m:t>𝛿</m:t>
                              </m:r>
                            </m:e>
                            <m:sub>
                              <m:r>
                                <a:rPr lang="de-DE" i="1" smtClean="0">
                                  <a:solidFill>
                                    <a:srgbClr val="FFFFFF"/>
                                  </a:solidFill>
                                  <a:latin typeface="Cambria Math"/>
                                </a:rPr>
                                <m:t>𝑚</m:t>
                              </m:r>
                            </m:sub>
                          </m:sSub>
                        </m:e>
                      </m:d>
                      <m:r>
                        <a:rPr lang="de-DE" i="1" smtClean="0">
                          <a:solidFill>
                            <a:srgbClr val="FFFFFF"/>
                          </a:solidFill>
                          <a:latin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r>
                                <a:rPr lang="de-DE" i="1" smtClean="0">
                                  <a:solidFill>
                                    <a:srgbClr val="FFFFFF"/>
                                  </a:solidFill>
                                  <a:latin typeface="Cambria Math"/>
                                </a:rPr>
                                <m:t>𝑅</m:t>
                              </m:r>
                            </m:e>
                            <m:sub>
                              <m:r>
                                <a:rPr lang="de-DE" i="1" smtClean="0">
                                  <a:solidFill>
                                    <a:srgbClr val="FFFFFF"/>
                                  </a:solidFill>
                                  <a:latin typeface="Cambria Math"/>
                                </a:rPr>
                                <m:t>𝑠</m:t>
                              </m:r>
                            </m:sub>
                          </m:sSub>
                        </m:num>
                        <m:den>
                          <m:sSub>
                            <m:sSubPr>
                              <m:ctrlPr>
                                <a:rPr lang="de-DE" i="1" smtClean="0">
                                  <a:solidFill>
                                    <a:srgbClr val="FFFFFF"/>
                                  </a:solidFill>
                                  <a:latin typeface="Cambria Math"/>
                                </a:rPr>
                              </m:ctrlPr>
                            </m:sSubPr>
                            <m:e>
                              <m:r>
                                <a:rPr lang="de-DE" i="1" smtClean="0">
                                  <a:solidFill>
                                    <a:srgbClr val="FFFFFF"/>
                                  </a:solidFill>
                                  <a:latin typeface="Cambria Math"/>
                                </a:rPr>
                                <m:t>𝑋</m:t>
                              </m:r>
                            </m:e>
                            <m:sub>
                              <m:r>
                                <a:rPr lang="de-DE" i="1" smtClean="0">
                                  <a:solidFill>
                                    <a:srgbClr val="FFFFFF"/>
                                  </a:solidFill>
                                  <a:latin typeface="Cambria Math"/>
                                </a:rPr>
                                <m:t>𝐿𝑠</m:t>
                              </m:r>
                            </m:sub>
                          </m:sSub>
                        </m:den>
                      </m:f>
                      <m:r>
                        <a:rPr lang="de-DE" i="1" smtClean="0">
                          <a:solidFill>
                            <a:srgbClr val="FFFFFF"/>
                          </a:solidFill>
                          <a:latin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num>
                        <m:den>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den>
                      </m:f>
                    </m:oMath>
                  </m:oMathPara>
                </a14:m>
                <a:endParaRPr lang="de-DE" dirty="0">
                  <a:solidFill>
                    <a:srgbClr val="FFFFFF"/>
                  </a:solidFill>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1661516" y="4089251"/>
                <a:ext cx="2467150" cy="717569"/>
              </a:xfrm>
              <a:prstGeom prst="rect">
                <a:avLst/>
              </a:prstGeom>
              <a:blipFill rotWithShape="1">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105478" y="4735509"/>
                <a:ext cx="1586203" cy="362984"/>
              </a:xfrm>
              <a:prstGeom prst="rect">
                <a:avLst/>
              </a:prstGeom>
              <a:noFill/>
            </p:spPr>
            <p:txBody>
              <a:bodyPr wrap="none" rtlCol="0">
                <a:spAutoFit/>
              </a:bodyPr>
              <a:lstStyle/>
              <a:p>
                <a:pPr algn="r"/>
                <a:r>
                  <a:rPr lang="de-DE" sz="1400" dirty="0" smtClean="0">
                    <a:solidFill>
                      <a:srgbClr val="FFFFFF"/>
                    </a:solidFill>
                  </a:rPr>
                  <a:t>Verlustwinkel  </a:t>
                </a:r>
                <a14:m>
                  <m:oMath xmlns:m="http://schemas.openxmlformats.org/officeDocument/2006/math">
                    <m:r>
                      <a:rPr lang="de-DE" i="1" smtClean="0">
                        <a:solidFill>
                          <a:srgbClr val="FFFFFF"/>
                        </a:solidFill>
                        <a:latin typeface="Cambria Math"/>
                        <a:ea typeface="Cambria Math"/>
                      </a:rPr>
                      <m:t>𝛿</m:t>
                    </m:r>
                    <m:r>
                      <a:rPr lang="de-DE" i="1" baseline="-25000" smtClean="0">
                        <a:solidFill>
                          <a:srgbClr val="FFFFFF"/>
                        </a:solidFill>
                        <a:latin typeface="Cambria Math"/>
                        <a:ea typeface="Cambria Math"/>
                      </a:rPr>
                      <m:t>𝑚</m:t>
                    </m:r>
                  </m:oMath>
                </a14:m>
                <a:endParaRPr lang="de-DE" baseline="-25000" dirty="0">
                  <a:solidFill>
                    <a:srgbClr val="FFFFFF"/>
                  </a:solidFill>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105477" y="4261958"/>
                <a:ext cx="1586203" cy="362984"/>
              </a:xfrm>
              <a:prstGeom prst="rect">
                <a:avLst/>
              </a:prstGeom>
              <a:blipFill rotWithShape="1">
                <a:blip r:embed="rId9"/>
                <a:stretch>
                  <a:fillRect b="-13333"/>
                </a:stretch>
              </a:blipFill>
            </p:spPr>
            <p:txBody>
              <a:bodyPr/>
              <a:lstStyle/>
              <a:p>
                <a:r>
                  <a:rPr lang="de-DE">
                    <a:noFill/>
                  </a:rPr>
                  <a:t> </a:t>
                </a:r>
              </a:p>
            </p:txBody>
          </p:sp>
        </mc:Fallback>
      </mc:AlternateContent>
      <p:sp>
        <p:nvSpPr>
          <p:cNvPr id="23" name="Textfeld 22"/>
          <p:cNvSpPr txBox="1"/>
          <p:nvPr/>
        </p:nvSpPr>
        <p:spPr>
          <a:xfrm>
            <a:off x="-49336" y="1296033"/>
            <a:ext cx="1324722" cy="1477328"/>
          </a:xfrm>
          <a:prstGeom prst="rect">
            <a:avLst/>
          </a:prstGeom>
          <a:noFill/>
        </p:spPr>
        <p:txBody>
          <a:bodyPr wrap="none" rtlCol="0">
            <a:spAutoFit/>
          </a:bodyPr>
          <a:lstStyle/>
          <a:p>
            <a:pPr algn="r"/>
            <a:r>
              <a:rPr lang="de-DE" dirty="0">
                <a:solidFill>
                  <a:srgbClr val="FFFFFF"/>
                </a:solidFill>
              </a:rPr>
              <a:t>o</a:t>
            </a:r>
            <a:r>
              <a:rPr lang="de-DE" dirty="0" smtClean="0">
                <a:solidFill>
                  <a:srgbClr val="FFFFFF"/>
                </a:solidFill>
              </a:rPr>
              <a:t>hne Kern</a:t>
            </a:r>
          </a:p>
          <a:p>
            <a:endParaRPr lang="de-DE" dirty="0" smtClean="0">
              <a:solidFill>
                <a:srgbClr val="FFFFFF"/>
              </a:solidFill>
            </a:endParaRPr>
          </a:p>
          <a:p>
            <a:endParaRPr lang="de-DE" dirty="0">
              <a:solidFill>
                <a:srgbClr val="FFFFFF"/>
              </a:solidFill>
            </a:endParaRPr>
          </a:p>
          <a:p>
            <a:endParaRPr lang="de-DE" dirty="0" smtClean="0">
              <a:solidFill>
                <a:srgbClr val="FFFFFF"/>
              </a:solidFill>
            </a:endParaRPr>
          </a:p>
          <a:p>
            <a:r>
              <a:rPr lang="de-DE" dirty="0" smtClean="0">
                <a:solidFill>
                  <a:srgbClr val="FFFFFF"/>
                </a:solidFill>
              </a:rPr>
              <a:t>    mit Kern</a:t>
            </a:r>
            <a:endParaRPr lang="de-DE" dirty="0">
              <a:solidFill>
                <a:srgbClr val="FFFFFF"/>
              </a:solidFill>
            </a:endParaRPr>
          </a:p>
        </p:txBody>
      </p:sp>
    </p:spTree>
    <p:extLst>
      <p:ext uri="{BB962C8B-B14F-4D97-AF65-F5344CB8AC3E}">
        <p14:creationId xmlns:p14="http://schemas.microsoft.com/office/powerpoint/2010/main" val="146311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8" grpId="0"/>
      <p:bldP spid="20"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p:cNvSpPr>
            <a:spLocks noGrp="1"/>
          </p:cNvSpPr>
          <p:nvPr>
            <p:ph type="title" idx="4294967295"/>
          </p:nvPr>
        </p:nvSpPr>
        <p:spPr>
          <a:xfrm>
            <a:off x="0" y="111126"/>
            <a:ext cx="5220072" cy="825500"/>
          </a:xfrm>
        </p:spPr>
        <p:txBody>
          <a:bodyPr/>
          <a:lstStyle/>
          <a:p>
            <a:r>
              <a:rPr lang="en-US" b="1" dirty="0">
                <a:solidFill>
                  <a:schemeClr val="bg1"/>
                </a:solidFill>
                <a:latin typeface="+mn-lt"/>
              </a:rPr>
              <a:t>Why</a:t>
            </a:r>
            <a:r>
              <a:rPr lang="en-US" dirty="0">
                <a:solidFill>
                  <a:schemeClr val="bg1"/>
                </a:solidFill>
                <a:latin typeface="+mn-lt"/>
              </a:rPr>
              <a:t> </a:t>
            </a:r>
            <a:r>
              <a:rPr lang="en-US" dirty="0" smtClean="0">
                <a:solidFill>
                  <a:schemeClr val="bg1"/>
                </a:solidFill>
                <a:latin typeface="+mn-lt"/>
              </a:rPr>
              <a:t>superconducting?</a:t>
            </a:r>
            <a:endParaRPr lang="en-US" dirty="0">
              <a:solidFill>
                <a:schemeClr val="bg1"/>
              </a:solidFill>
              <a:latin typeface="+mn-lt"/>
            </a:endParaRPr>
          </a:p>
        </p:txBody>
      </p:sp>
      <p:graphicFrame>
        <p:nvGraphicFramePr>
          <p:cNvPr id="6" name="Objekt 5"/>
          <p:cNvGraphicFramePr>
            <a:graphicFrameLocks noChangeAspect="1"/>
          </p:cNvGraphicFramePr>
          <p:nvPr>
            <p:extLst>
              <p:ext uri="{D42A27DB-BD31-4B8C-83A1-F6EECF244321}">
                <p14:modId xmlns:p14="http://schemas.microsoft.com/office/powerpoint/2010/main" val="2917457789"/>
              </p:ext>
            </p:extLst>
          </p:nvPr>
        </p:nvGraphicFramePr>
        <p:xfrm>
          <a:off x="34925" y="936626"/>
          <a:ext cx="5780088" cy="4377277"/>
        </p:xfrm>
        <a:graphic>
          <a:graphicData uri="http://schemas.openxmlformats.org/presentationml/2006/ole">
            <mc:AlternateContent xmlns:mc="http://schemas.openxmlformats.org/markup-compatibility/2006">
              <mc:Choice xmlns:v="urn:schemas-microsoft-com:vml" Requires="v">
                <p:oleObj spid="_x0000_s1095" name="Graph" r:id="rId3" imgW="4129200" imgH="2877120" progId="Origin50.Graph">
                  <p:embed/>
                </p:oleObj>
              </mc:Choice>
              <mc:Fallback>
                <p:oleObj name="Graph" r:id="rId3" imgW="4129200" imgH="2877120" progId="Origin50.Graph">
                  <p:embed/>
                  <p:pic>
                    <p:nvPicPr>
                      <p:cNvPr id="0" name="Objek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936626"/>
                        <a:ext cx="5780088" cy="4377277"/>
                      </a:xfrm>
                      <a:prstGeom prst="rect">
                        <a:avLst/>
                      </a:prstGeom>
                      <a:solidFill>
                        <a:schemeClr val="bg1"/>
                      </a:solidFill>
                      <a:ln>
                        <a:noFill/>
                      </a:ln>
                      <a:extLst/>
                    </p:spPr>
                  </p:pic>
                </p:oleObj>
              </mc:Fallback>
            </mc:AlternateContent>
          </a:graphicData>
        </a:graphic>
      </p:graphicFrame>
      <p:sp>
        <p:nvSpPr>
          <p:cNvPr id="10" name="Rechteck 9"/>
          <p:cNvSpPr/>
          <p:nvPr/>
        </p:nvSpPr>
        <p:spPr>
          <a:xfrm>
            <a:off x="5220073" y="2137420"/>
            <a:ext cx="2864887" cy="2369880"/>
          </a:xfrm>
          <a:prstGeom prst="rect">
            <a:avLst/>
          </a:prstGeom>
          <a:solidFill>
            <a:schemeClr val="bg1"/>
          </a:solidFill>
        </p:spPr>
        <p:txBody>
          <a:bodyPr wrap="none">
            <a:spAutoFit/>
          </a:bodyPr>
          <a:lstStyle/>
          <a:p>
            <a:r>
              <a:rPr lang="en-US" dirty="0" smtClean="0">
                <a:solidFill>
                  <a:srgbClr val="FF33CC"/>
                </a:solidFill>
                <a:latin typeface="Arial" panose="020B0604020202020204" pitchFamily="34" charset="0"/>
                <a:cs typeface="Arial" panose="020B0604020202020204" pitchFamily="34" charset="0"/>
              </a:rPr>
              <a:t>Aluminum 1.5 mm</a:t>
            </a:r>
          </a:p>
          <a:p>
            <a:r>
              <a:rPr lang="en-US" dirty="0" smtClean="0">
                <a:solidFill>
                  <a:srgbClr val="669900"/>
                </a:solidFill>
                <a:latin typeface="Arial" panose="020B0604020202020204" pitchFamily="34" charset="0"/>
                <a:cs typeface="Arial" panose="020B0604020202020204" pitchFamily="34" charset="0"/>
              </a:rPr>
              <a:t>Tin plate 0.8 mm</a:t>
            </a:r>
          </a:p>
          <a:p>
            <a:r>
              <a:rPr lang="en-US" dirty="0" smtClean="0">
                <a:solidFill>
                  <a:srgbClr val="0000FF"/>
                </a:solidFill>
                <a:latin typeface="Arial" panose="020B0604020202020204" pitchFamily="34" charset="0"/>
                <a:cs typeface="Arial" panose="020B0604020202020204" pitchFamily="34" charset="0"/>
              </a:rPr>
              <a:t>Cu 0.8 mm</a:t>
            </a:r>
            <a:endParaRPr lang="en-US" dirty="0">
              <a:solidFill>
                <a:srgbClr val="0000FF"/>
              </a:solidFill>
              <a:latin typeface="Arial" panose="020B0604020202020204" pitchFamily="34" charset="0"/>
              <a:cs typeface="Arial" panose="020B0604020202020204" pitchFamily="34" charset="0"/>
            </a:endParaRPr>
          </a:p>
          <a:p>
            <a:endParaRPr lang="en-US" dirty="0" smtClean="0">
              <a:solidFill>
                <a:srgbClr val="0000FF"/>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solidFill>
                  <a:srgbClr val="FF0000"/>
                </a:solidFill>
                <a:latin typeface="Arial" panose="020B0604020202020204" pitchFamily="34" charset="0"/>
                <a:cs typeface="Arial" panose="020B0604020202020204" pitchFamily="34" charset="0"/>
              </a:rPr>
              <a:t>V2A steel 1.7 mm</a:t>
            </a:r>
            <a:endParaRPr lang="en-US" dirty="0">
              <a:solidFill>
                <a:srgbClr val="FF0000"/>
              </a:solidFill>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luminum foil, single layer</a:t>
            </a:r>
            <a:endParaRPr lang="en-US" dirty="0">
              <a:latin typeface="Arial" panose="020B0604020202020204" pitchFamily="34" charset="0"/>
              <a:cs typeface="Arial" panose="020B0604020202020204" pitchFamily="34" charset="0"/>
            </a:endParaRPr>
          </a:p>
        </p:txBody>
      </p:sp>
      <p:sp>
        <p:nvSpPr>
          <p:cNvPr id="18" name="Rechteck 17"/>
          <p:cNvSpPr/>
          <p:nvPr/>
        </p:nvSpPr>
        <p:spPr>
          <a:xfrm rot="16200000">
            <a:off x="-1115195" y="3195607"/>
            <a:ext cx="3114955" cy="338554"/>
          </a:xfrm>
          <a:prstGeom prst="rect">
            <a:avLst/>
          </a:prstGeom>
          <a:solidFill>
            <a:schemeClr val="bg1"/>
          </a:solidFill>
        </p:spPr>
        <p:txBody>
          <a:bodyPr wrap="none">
            <a:spAutoFit/>
          </a:bodyPr>
          <a:lstStyle/>
          <a:p>
            <a:pPr algn="r"/>
            <a:r>
              <a:rPr lang="en-US" sz="1600" dirty="0" smtClean="0">
                <a:latin typeface="Arial" panose="020B0604020202020204" pitchFamily="34" charset="0"/>
                <a:cs typeface="Arial" panose="020B0604020202020204" pitchFamily="34" charset="0"/>
              </a:rPr>
              <a:t>Decreasing of the magnetic field</a:t>
            </a:r>
            <a:endParaRPr lang="en-US" sz="1600" dirty="0">
              <a:latin typeface="Arial" panose="020B0604020202020204" pitchFamily="34" charset="0"/>
              <a:cs typeface="Arial" panose="020B0604020202020204" pitchFamily="34" charset="0"/>
            </a:endParaRPr>
          </a:p>
        </p:txBody>
      </p:sp>
      <p:sp>
        <p:nvSpPr>
          <p:cNvPr id="19" name="Rechteck 18"/>
          <p:cNvSpPr/>
          <p:nvPr/>
        </p:nvSpPr>
        <p:spPr>
          <a:xfrm>
            <a:off x="2453693" y="4857722"/>
            <a:ext cx="1691489" cy="338554"/>
          </a:xfrm>
          <a:prstGeom prst="rect">
            <a:avLst/>
          </a:prstGeom>
          <a:solidFill>
            <a:schemeClr val="bg1"/>
          </a:solidFill>
        </p:spPr>
        <p:txBody>
          <a:bodyPr wrap="none">
            <a:spAutoFit/>
          </a:bodyPr>
          <a:lstStyle/>
          <a:p>
            <a:pPr algn="r"/>
            <a:r>
              <a:rPr lang="en-US" sz="1600" dirty="0" smtClean="0">
                <a:latin typeface="Arial" panose="020B0604020202020204" pitchFamily="34" charset="0"/>
                <a:cs typeface="Arial" panose="020B0604020202020204" pitchFamily="34" charset="0"/>
              </a:rPr>
              <a:t>Frequency f / Hz</a:t>
            </a:r>
            <a:endParaRPr lang="en-US" sz="1600" dirty="0">
              <a:latin typeface="Arial" panose="020B0604020202020204" pitchFamily="34" charset="0"/>
              <a:cs typeface="Arial" panose="020B0604020202020204" pitchFamily="34" charset="0"/>
            </a:endParaRPr>
          </a:p>
        </p:txBody>
      </p:sp>
      <p:sp>
        <p:nvSpPr>
          <p:cNvPr id="20" name="Rechteck 19"/>
          <p:cNvSpPr/>
          <p:nvPr/>
        </p:nvSpPr>
        <p:spPr>
          <a:xfrm>
            <a:off x="6228185" y="217207"/>
            <a:ext cx="2028119"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Shielding</a:t>
            </a:r>
            <a:endParaRPr lang="en-GB" sz="3200" b="1" dirty="0">
              <a:solidFill>
                <a:schemeClr val="accent2"/>
              </a:solidFill>
              <a:latin typeface="Arial" panose="020B0604020202020204" pitchFamily="34" charset="0"/>
              <a:cs typeface="Arial" panose="020B0604020202020204" pitchFamily="34" charset="0"/>
            </a:endParaRPr>
          </a:p>
        </p:txBody>
      </p:sp>
      <p:sp>
        <p:nvSpPr>
          <p:cNvPr id="2" name="Pfeil nach oben 1"/>
          <p:cNvSpPr/>
          <p:nvPr/>
        </p:nvSpPr>
        <p:spPr>
          <a:xfrm>
            <a:off x="3563888" y="1497349"/>
            <a:ext cx="288032" cy="16275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p:cNvSpPr txBox="1"/>
          <p:nvPr/>
        </p:nvSpPr>
        <p:spPr>
          <a:xfrm>
            <a:off x="3923928" y="1577358"/>
            <a:ext cx="1322798" cy="584775"/>
          </a:xfrm>
          <a:prstGeom prst="rect">
            <a:avLst/>
          </a:prstGeom>
          <a:solidFill>
            <a:schemeClr val="bg1">
              <a:alpha val="67000"/>
            </a:schemeClr>
          </a:solidFill>
        </p:spPr>
        <p:txBody>
          <a:bodyPr wrap="none" rtlCol="0">
            <a:spAutoFit/>
          </a:bodyPr>
          <a:lstStyle/>
          <a:p>
            <a:r>
              <a:rPr lang="de-DE" sz="3200" b="1" dirty="0" smtClean="0">
                <a:solidFill>
                  <a:srgbClr val="FF0000"/>
                </a:solidFill>
                <a:latin typeface="Arial" panose="020B0604020202020204" pitchFamily="34" charset="0"/>
                <a:cs typeface="Arial" panose="020B0604020202020204" pitchFamily="34" charset="0"/>
              </a:rPr>
              <a:t>better</a:t>
            </a:r>
            <a:endParaRPr lang="en-GB" sz="3200" b="1" dirty="0">
              <a:solidFill>
                <a:srgbClr val="FF0000"/>
              </a:solidFill>
              <a:latin typeface="Arial" panose="020B0604020202020204" pitchFamily="34" charset="0"/>
              <a:cs typeface="Arial" panose="020B0604020202020204" pitchFamily="34" charset="0"/>
            </a:endParaRPr>
          </a:p>
        </p:txBody>
      </p:sp>
      <p:cxnSp>
        <p:nvCxnSpPr>
          <p:cNvPr id="13" name="Gerade Verbindung 12"/>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16"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1" name="Gerade Verbindung 20"/>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2405886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mc:AlternateContent xmlns:mc="http://schemas.openxmlformats.org/markup-compatibility/2006" xmlns:a14="http://schemas.microsoft.com/office/drawing/2010/main">
        <mc:Choice Requires="a14">
          <p:sp>
            <p:nvSpPr>
              <p:cNvPr id="7"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a:t>
                </a:r>
                <a:r>
                  <a:rPr lang="de-DE" sz="2400" b="0" dirty="0">
                    <a:solidFill>
                      <a:srgbClr val="FFFFFF"/>
                    </a:solidFill>
                    <a:latin typeface="Arial"/>
                  </a:rPr>
                  <a:t>Komplexe </a:t>
                </a:r>
                <a:r>
                  <a:rPr lang="de-DE" sz="2400" b="0" dirty="0" smtClean="0">
                    <a:solidFill>
                      <a:srgbClr val="FFFFFF"/>
                    </a:solidFill>
                    <a:latin typeface="Arial"/>
                  </a:rPr>
                  <a:t>Permeabilität</a:t>
                </a:r>
                <a14:m>
                  <m:oMath xmlns:m="http://schemas.openxmlformats.org/officeDocument/2006/math">
                    <m:r>
                      <a:rPr lang="de-DE" sz="2400" b="0" smtClean="0">
                        <a:solidFill>
                          <a:srgbClr val="FFFFFF"/>
                        </a:solidFill>
                        <a:latin typeface="Cambria Math"/>
                      </a:rPr>
                      <m:t>   </m:t>
                    </m:r>
                    <m:acc>
                      <m:accPr>
                        <m:chr m:val="̂"/>
                        <m:ctrlPr>
                          <a:rPr lang="de-DE" sz="2400" b="0" i="1" smtClean="0">
                            <a:solidFill>
                              <a:srgbClr val="FFFFFF"/>
                            </a:solidFill>
                            <a:latin typeface="Cambria Math"/>
                          </a:rPr>
                        </m:ctrlPr>
                      </m:accPr>
                      <m:e>
                        <m:r>
                          <a:rPr lang="de-DE" sz="2400" b="0" i="1" smtClean="0">
                            <a:solidFill>
                              <a:srgbClr val="FFFFFF"/>
                            </a:solidFill>
                            <a:latin typeface="Cambria Math"/>
                            <a:ea typeface="Cambria Math"/>
                          </a:rPr>
                          <m:t>𝜇</m:t>
                        </m:r>
                      </m:e>
                    </m:acc>
                  </m:oMath>
                </a14:m>
                <a:r>
                  <a:rPr lang="de-DE" sz="2400" dirty="0" smtClean="0">
                    <a:solidFill>
                      <a:srgbClr val="FFFFFF"/>
                    </a:solidFill>
                    <a:latin typeface="Arial" charset="0"/>
                  </a:rPr>
                  <a:t>  </a:t>
                </a:r>
                <a:endParaRPr lang="de-DE" sz="2400" dirty="0">
                  <a:solidFill>
                    <a:srgbClr val="FFFFFF"/>
                  </a:solidFill>
                  <a:latin typeface="Arial" charset="0"/>
                </a:endParaRPr>
              </a:p>
            </p:txBody>
          </p:sp>
        </mc:Choice>
        <mc:Fallback xmlns="">
          <p:sp>
            <p:nvSpPr>
              <p:cNvPr id="7" name="Rectangle 41"/>
              <p:cNvSpPr txBox="1">
                <a:spLocks noRot="1" noChangeAspect="1" noMove="1" noResize="1" noEditPoints="1" noAdjustHandles="1" noChangeArrowheads="1" noChangeShapeType="1" noTextEdit="1"/>
              </p:cNvSpPr>
              <p:nvPr/>
            </p:nvSpPr>
            <p:spPr bwMode="auto">
              <a:xfrm>
                <a:off x="179512" y="67940"/>
                <a:ext cx="8964488" cy="559594"/>
              </a:xfrm>
              <a:prstGeom prst="rect">
                <a:avLst/>
              </a:prstGeom>
              <a:blipFill rotWithShape="1">
                <a:blip r:embed="rId2"/>
                <a:stretch>
                  <a:fillRect l="-1020" b="-173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de-DE">
                    <a:noFill/>
                  </a:rPr>
                  <a:t> </a:t>
                </a:r>
              </a:p>
            </p:txBody>
          </p:sp>
        </mc:Fallback>
      </mc:AlternateContent>
      <p:sp>
        <p:nvSpPr>
          <p:cNvPr id="8"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30</a:t>
            </a:fld>
            <a:endParaRPr lang="en-US" dirty="0">
              <a:solidFill>
                <a:srgbClr val="FFFFFF"/>
              </a:solidFill>
            </a:endParaRPr>
          </a:p>
        </p:txBody>
      </p:sp>
      <mc:AlternateContent xmlns:mc="http://schemas.openxmlformats.org/markup-compatibility/2006" xmlns:a14="http://schemas.microsoft.com/office/drawing/2010/main">
        <mc:Choice Requires="a14">
          <p:sp>
            <p:nvSpPr>
              <p:cNvPr id="24" name="Textfeld 23"/>
              <p:cNvSpPr txBox="1"/>
              <p:nvPr/>
            </p:nvSpPr>
            <p:spPr>
              <a:xfrm>
                <a:off x="2555777" y="1017296"/>
                <a:ext cx="1990993"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r>
                            <a:rPr lang="de-DE" i="1" smtClean="0">
                              <a:solidFill>
                                <a:srgbClr val="FFFFFF"/>
                              </a:solidFill>
                              <a:latin typeface="Cambria Math"/>
                            </a:rPr>
                            <m:t>𝐿</m:t>
                          </m:r>
                        </m:e>
                        <m:sub>
                          <m:r>
                            <a:rPr lang="de-DE" i="1" smtClean="0">
                              <a:solidFill>
                                <a:srgbClr val="FFFFFF"/>
                              </a:solidFill>
                              <a:latin typeface="Cambria Math"/>
                            </a:rPr>
                            <m:t>𝑠</m:t>
                          </m:r>
                        </m:sub>
                      </m:sSub>
                      <m:r>
                        <a:rPr lang="de-DE" i="1" smtClean="0">
                          <a:solidFill>
                            <a:srgbClr val="FFFFFF"/>
                          </a:solidFill>
                          <a:latin typeface="Cambria Math"/>
                        </a:rPr>
                        <m:t>=</m:t>
                      </m:r>
                      <m:sSub>
                        <m:sSubPr>
                          <m:ctrlPr>
                            <a:rPr lang="de-DE" i="1" smtClean="0">
                              <a:solidFill>
                                <a:srgbClr val="FFFFFF"/>
                              </a:solidFill>
                              <a:latin typeface="Cambria Math"/>
                            </a:rPr>
                          </m:ctrlPr>
                        </m:sSubPr>
                        <m:e>
                          <m:sSub>
                            <m:sSubPr>
                              <m:ctrlPr>
                                <a:rPr lang="de-DE" i="1" smtClean="0">
                                  <a:solidFill>
                                    <a:srgbClr val="FFFFFF"/>
                                  </a:solidFill>
                                  <a:latin typeface="Cambria Math"/>
                                </a:rPr>
                              </m:ctrlPr>
                            </m:sSubPr>
                            <m:e>
                              <m:r>
                                <a:rPr lang="de-DE" i="1" smtClean="0">
                                  <a:solidFill>
                                    <a:srgbClr val="FFFFFF"/>
                                  </a:solidFill>
                                  <a:latin typeface="Cambria Math"/>
                                </a:rPr>
                                <m:t>𝐿</m:t>
                              </m:r>
                            </m:e>
                            <m:sub>
                              <m:r>
                                <a:rPr lang="de-DE" i="1" smtClean="0">
                                  <a:solidFill>
                                    <a:srgbClr val="FFFFFF"/>
                                  </a:solidFill>
                                  <a:latin typeface="Cambria Math"/>
                                </a:rPr>
                                <m:t>𝑠</m:t>
                              </m:r>
                              <m:r>
                                <a:rPr lang="de-DE" i="1" smtClean="0">
                                  <a:solidFill>
                                    <a:srgbClr val="FFFFFF"/>
                                  </a:solidFill>
                                  <a:latin typeface="Cambria Math"/>
                                </a:rPr>
                                <m:t>,</m:t>
                              </m:r>
                              <m:r>
                                <a:rPr lang="de-DE" i="1" smtClean="0">
                                  <a:solidFill>
                                    <a:srgbClr val="FFFFFF"/>
                                  </a:solidFill>
                                  <a:latin typeface="Cambria Math"/>
                                </a:rPr>
                                <m:t>𝑒𝑓𝑓</m:t>
                              </m:r>
                            </m:sub>
                          </m:sSub>
                          <m:r>
                            <a:rPr lang="de-DE" i="1" smtClean="0">
                              <a:solidFill>
                                <a:srgbClr val="FFFFFF"/>
                              </a:solidFill>
                              <a:latin typeface="Cambria Math"/>
                            </a:rPr>
                            <m:t>−</m:t>
                          </m:r>
                          <m:r>
                            <a:rPr lang="de-DE" i="1" smtClean="0">
                              <a:solidFill>
                                <a:srgbClr val="FFFFFF"/>
                              </a:solidFill>
                              <a:latin typeface="Cambria Math"/>
                            </a:rPr>
                            <m:t>𝐿</m:t>
                          </m:r>
                        </m:e>
                        <m:sub>
                          <m:r>
                            <a:rPr lang="de-DE" i="1" smtClean="0">
                              <a:solidFill>
                                <a:srgbClr val="FFFFFF"/>
                              </a:solidFill>
                              <a:latin typeface="Cambria Math"/>
                            </a:rPr>
                            <m:t>𝑠</m:t>
                          </m:r>
                          <m:r>
                            <a:rPr lang="de-DE" i="1" smtClean="0">
                              <a:solidFill>
                                <a:srgbClr val="FFFFFF"/>
                              </a:solidFill>
                              <a:latin typeface="Cambria Math"/>
                            </a:rPr>
                            <m:t>,</m:t>
                          </m:r>
                          <m:r>
                            <a:rPr lang="de-DE" i="1" smtClean="0">
                              <a:solidFill>
                                <a:srgbClr val="FFFFFF"/>
                              </a:solidFill>
                              <a:latin typeface="Cambria Math"/>
                            </a:rPr>
                            <m:t>𝑤</m:t>
                          </m:r>
                        </m:sub>
                      </m:sSub>
                    </m:oMath>
                  </m:oMathPara>
                </a14:m>
                <a:endParaRPr lang="de-DE" dirty="0">
                  <a:solidFill>
                    <a:srgbClr val="FFFFFF"/>
                  </a:solidFill>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2555776" y="915566"/>
                <a:ext cx="1990993" cy="391582"/>
              </a:xfrm>
              <a:prstGeom prst="rect">
                <a:avLst/>
              </a:prstGeom>
              <a:blipFill rotWithShape="1">
                <a:blip r:embed="rId3"/>
                <a:stretch>
                  <a:fillRect b="-937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838764" y="2057411"/>
                <a:ext cx="1428981" cy="65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r>
                        <a:rPr lang="de-DE" i="1" smtClean="0">
                          <a:solidFill>
                            <a:srgbClr val="FFFFFF"/>
                          </a:solidFill>
                          <a:latin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r>
                                <a:rPr lang="de-DE" i="1" smtClean="0">
                                  <a:solidFill>
                                    <a:srgbClr val="FFFFFF"/>
                                  </a:solidFill>
                                  <a:latin typeface="Cambria Math"/>
                                </a:rPr>
                                <m:t>𝐿</m:t>
                              </m:r>
                            </m:e>
                            <m:sub>
                              <m:r>
                                <a:rPr lang="de-DE" i="1" smtClean="0">
                                  <a:solidFill>
                                    <a:srgbClr val="FFFFFF"/>
                                  </a:solidFill>
                                  <a:latin typeface="Cambria Math"/>
                                </a:rPr>
                                <m:t>𝑠</m:t>
                              </m:r>
                            </m:sub>
                          </m:sSub>
                        </m:num>
                        <m:den>
                          <m:sSub>
                            <m:sSubPr>
                              <m:ctrlPr>
                                <a:rPr lang="de-DE" i="1" smtClean="0">
                                  <a:solidFill>
                                    <a:srgbClr val="FFFFFF"/>
                                  </a:solidFill>
                                  <a:latin typeface="Cambria Math"/>
                                </a:rPr>
                              </m:ctrlPr>
                            </m:sSubPr>
                            <m:e>
                              <m:sSub>
                                <m:sSubPr>
                                  <m:ctrlPr>
                                    <a:rPr lang="de-DE" i="1" smtClean="0">
                                      <a:solidFill>
                                        <a:srgbClr val="FFFFFF"/>
                                      </a:solidFill>
                                      <a:latin typeface="Cambria Math"/>
                                    </a:rPr>
                                  </m:ctrlPr>
                                </m:sSubPr>
                                <m:e>
                                  <m:r>
                                    <a:rPr lang="de-DE" i="1" smtClean="0">
                                      <a:solidFill>
                                        <a:srgbClr val="FFFFFF"/>
                                      </a:solidFill>
                                      <a:latin typeface="Cambria Math"/>
                                    </a:rPr>
                                    <m:t>𝑓</m:t>
                                  </m:r>
                                </m:e>
                                <m:sub>
                                  <m:r>
                                    <a:rPr lang="de-DE" i="1" smtClean="0">
                                      <a:solidFill>
                                        <a:srgbClr val="FFFFFF"/>
                                      </a:solidFill>
                                      <a:latin typeface="Cambria Math"/>
                                    </a:rPr>
                                    <m:t>𝑐</m:t>
                                  </m:r>
                                </m:sub>
                              </m:sSub>
                              <m:r>
                                <a:rPr lang="de-DE" i="1" smtClean="0">
                                  <a:solidFill>
                                    <a:srgbClr val="FFFFFF"/>
                                  </a:solidFill>
                                  <a:latin typeface="Cambria Math"/>
                                  <a:ea typeface="Cambria Math"/>
                                </a:rPr>
                                <m:t>∙</m:t>
                              </m:r>
                              <m:r>
                                <a:rPr lang="de-DE" i="1" smtClean="0">
                                  <a:solidFill>
                                    <a:srgbClr val="FFFFFF"/>
                                  </a:solidFill>
                                  <a:latin typeface="Cambria Math"/>
                                </a:rPr>
                                <m:t>𝐿</m:t>
                              </m:r>
                            </m:e>
                            <m:sub>
                              <m:r>
                                <a:rPr lang="de-DE" i="1" smtClean="0">
                                  <a:solidFill>
                                    <a:srgbClr val="FFFFFF"/>
                                  </a:solidFill>
                                  <a:latin typeface="Cambria Math"/>
                                </a:rPr>
                                <m:t>0</m:t>
                              </m:r>
                            </m:sub>
                          </m:sSub>
                        </m:den>
                      </m:f>
                    </m:oMath>
                  </m:oMathPara>
                </a14:m>
                <a:endParaRPr lang="de-DE" dirty="0">
                  <a:solidFill>
                    <a:srgbClr val="FFFFFF"/>
                  </a:solidFill>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838763" y="1851670"/>
                <a:ext cx="1428981" cy="659476"/>
              </a:xfrm>
              <a:prstGeom prst="rect">
                <a:avLst/>
              </a:prstGeom>
              <a:blipFill rotWithShape="1">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feld 22"/>
              <p:cNvSpPr txBox="1"/>
              <p:nvPr/>
            </p:nvSpPr>
            <p:spPr>
              <a:xfrm>
                <a:off x="2556273" y="1541980"/>
                <a:ext cx="2051203"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r>
                            <a:rPr lang="de-DE" i="1" smtClean="0">
                              <a:solidFill>
                                <a:srgbClr val="FFFFFF"/>
                              </a:solidFill>
                              <a:latin typeface="Cambria Math"/>
                            </a:rPr>
                            <m:t>𝑅</m:t>
                          </m:r>
                        </m:e>
                        <m:sub>
                          <m:r>
                            <a:rPr lang="de-DE" i="1" smtClean="0">
                              <a:solidFill>
                                <a:srgbClr val="FFFFFF"/>
                              </a:solidFill>
                              <a:latin typeface="Cambria Math"/>
                            </a:rPr>
                            <m:t>𝑠</m:t>
                          </m:r>
                        </m:sub>
                      </m:sSub>
                      <m:r>
                        <a:rPr lang="de-DE" i="1" smtClean="0">
                          <a:solidFill>
                            <a:srgbClr val="FFFFFF"/>
                          </a:solidFill>
                          <a:latin typeface="Cambria Math"/>
                        </a:rPr>
                        <m:t>=</m:t>
                      </m:r>
                      <m:sSub>
                        <m:sSubPr>
                          <m:ctrlPr>
                            <a:rPr lang="de-DE" i="1" smtClean="0">
                              <a:solidFill>
                                <a:srgbClr val="FFFFFF"/>
                              </a:solidFill>
                              <a:latin typeface="Cambria Math"/>
                            </a:rPr>
                          </m:ctrlPr>
                        </m:sSubPr>
                        <m:e>
                          <m:sSub>
                            <m:sSubPr>
                              <m:ctrlPr>
                                <a:rPr lang="de-DE" i="1" smtClean="0">
                                  <a:solidFill>
                                    <a:srgbClr val="FFFFFF"/>
                                  </a:solidFill>
                                  <a:latin typeface="Cambria Math"/>
                                </a:rPr>
                              </m:ctrlPr>
                            </m:sSubPr>
                            <m:e>
                              <m:r>
                                <a:rPr lang="de-DE" i="1" smtClean="0">
                                  <a:solidFill>
                                    <a:srgbClr val="FFFFFF"/>
                                  </a:solidFill>
                                  <a:latin typeface="Cambria Math"/>
                                </a:rPr>
                                <m:t>𝑅</m:t>
                              </m:r>
                            </m:e>
                            <m:sub>
                              <m:r>
                                <a:rPr lang="de-DE" i="1" smtClean="0">
                                  <a:solidFill>
                                    <a:srgbClr val="FFFFFF"/>
                                  </a:solidFill>
                                  <a:latin typeface="Cambria Math"/>
                                </a:rPr>
                                <m:t>𝑠</m:t>
                              </m:r>
                              <m:r>
                                <a:rPr lang="de-DE" i="1" smtClean="0">
                                  <a:solidFill>
                                    <a:srgbClr val="FFFFFF"/>
                                  </a:solidFill>
                                  <a:latin typeface="Cambria Math"/>
                                </a:rPr>
                                <m:t>,</m:t>
                              </m:r>
                              <m:r>
                                <a:rPr lang="de-DE" i="1" smtClean="0">
                                  <a:solidFill>
                                    <a:srgbClr val="FFFFFF"/>
                                  </a:solidFill>
                                  <a:latin typeface="Cambria Math"/>
                                </a:rPr>
                                <m:t>𝑒𝑓𝑓</m:t>
                              </m:r>
                            </m:sub>
                          </m:sSub>
                          <m:r>
                            <a:rPr lang="de-DE" i="1" smtClean="0">
                              <a:solidFill>
                                <a:srgbClr val="FFFFFF"/>
                              </a:solidFill>
                              <a:latin typeface="Cambria Math"/>
                            </a:rPr>
                            <m:t>−</m:t>
                          </m:r>
                          <m:r>
                            <a:rPr lang="de-DE" i="1" smtClean="0">
                              <a:solidFill>
                                <a:srgbClr val="FFFFFF"/>
                              </a:solidFill>
                              <a:latin typeface="Cambria Math"/>
                            </a:rPr>
                            <m:t>𝑅</m:t>
                          </m:r>
                        </m:e>
                        <m:sub>
                          <m:r>
                            <a:rPr lang="de-DE" i="1" smtClean="0">
                              <a:solidFill>
                                <a:srgbClr val="FFFFFF"/>
                              </a:solidFill>
                              <a:latin typeface="Cambria Math"/>
                            </a:rPr>
                            <m:t>𝑠</m:t>
                          </m:r>
                          <m:r>
                            <a:rPr lang="de-DE" i="1" smtClean="0">
                              <a:solidFill>
                                <a:srgbClr val="FFFFFF"/>
                              </a:solidFill>
                              <a:latin typeface="Cambria Math"/>
                            </a:rPr>
                            <m:t>,</m:t>
                          </m:r>
                          <m:r>
                            <a:rPr lang="de-DE" i="1" smtClean="0">
                              <a:solidFill>
                                <a:srgbClr val="FFFFFF"/>
                              </a:solidFill>
                              <a:latin typeface="Cambria Math"/>
                            </a:rPr>
                            <m:t>𝑤</m:t>
                          </m:r>
                        </m:sub>
                      </m:sSub>
                    </m:oMath>
                  </m:oMathPara>
                </a14:m>
                <a:endParaRPr lang="de-DE" dirty="0">
                  <a:solidFill>
                    <a:srgbClr val="FFFFFF"/>
                  </a:solidFill>
                </a:endParaRPr>
              </a:p>
            </p:txBody>
          </p:sp>
        </mc:Choice>
        <mc:Fallback xmlns="">
          <p:sp>
            <p:nvSpPr>
              <p:cNvPr id="23" name="Textfeld 22"/>
              <p:cNvSpPr txBox="1">
                <a:spLocks noRot="1" noChangeAspect="1" noMove="1" noResize="1" noEditPoints="1" noAdjustHandles="1" noChangeArrowheads="1" noChangeShapeType="1" noTextEdit="1"/>
              </p:cNvSpPr>
              <p:nvPr/>
            </p:nvSpPr>
            <p:spPr>
              <a:xfrm>
                <a:off x="2556272" y="1387782"/>
                <a:ext cx="2051203" cy="391582"/>
              </a:xfrm>
              <a:prstGeom prst="rect">
                <a:avLst/>
              </a:prstGeom>
              <a:blipFill rotWithShape="1">
                <a:blip r:embed="rId5"/>
                <a:stretch>
                  <a:fillRect b="-937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a:xfrm>
                <a:off x="796003" y="2764820"/>
                <a:ext cx="2046458" cy="65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r>
                        <a:rPr lang="de-DE" i="1" smtClean="0">
                          <a:solidFill>
                            <a:srgbClr val="FFFFFF"/>
                          </a:solidFill>
                          <a:latin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r>
                                <a:rPr lang="de-DE" i="1" smtClean="0">
                                  <a:solidFill>
                                    <a:srgbClr val="FFFFFF"/>
                                  </a:solidFill>
                                  <a:latin typeface="Cambria Math"/>
                                </a:rPr>
                                <m:t>𝑅</m:t>
                              </m:r>
                            </m:e>
                            <m:sub>
                              <m:r>
                                <a:rPr lang="de-DE" i="1" smtClean="0">
                                  <a:solidFill>
                                    <a:srgbClr val="FFFFFF"/>
                                  </a:solidFill>
                                  <a:latin typeface="Cambria Math"/>
                                </a:rPr>
                                <m:t>𝑠</m:t>
                              </m:r>
                            </m:sub>
                          </m:sSub>
                        </m:num>
                        <m:den>
                          <m:sSub>
                            <m:sSubPr>
                              <m:ctrlPr>
                                <a:rPr lang="de-DE" i="1" smtClean="0">
                                  <a:solidFill>
                                    <a:srgbClr val="FFFFFF"/>
                                  </a:solidFill>
                                  <a:latin typeface="Cambria Math"/>
                                </a:rPr>
                              </m:ctrlPr>
                            </m:sSubPr>
                            <m:e>
                              <m:r>
                                <a:rPr lang="de-DE" i="1" smtClean="0">
                                  <a:solidFill>
                                    <a:srgbClr val="FFFFFF"/>
                                  </a:solidFill>
                                  <a:latin typeface="Cambria Math"/>
                                </a:rPr>
                                <m:t>2</m:t>
                              </m:r>
                              <m:r>
                                <a:rPr lang="de-DE" i="1" smtClean="0">
                                  <a:solidFill>
                                    <a:srgbClr val="FFFFFF"/>
                                  </a:solidFill>
                                  <a:latin typeface="Cambria Math"/>
                                  <a:ea typeface="Cambria Math"/>
                                </a:rPr>
                                <m:t>𝜋</m:t>
                              </m:r>
                              <m:r>
                                <a:rPr lang="de-DE" i="1" smtClean="0">
                                  <a:solidFill>
                                    <a:srgbClr val="FFFFFF"/>
                                  </a:solidFill>
                                  <a:latin typeface="Cambria Math"/>
                                </a:rPr>
                                <m:t>𝑓</m:t>
                              </m:r>
                              <m:r>
                                <a:rPr lang="de-DE" i="1" smtClean="0">
                                  <a:solidFill>
                                    <a:srgbClr val="FFFFFF"/>
                                  </a:solidFill>
                                  <a:latin typeface="Cambria Math"/>
                                  <a:ea typeface="Cambria Math"/>
                                </a:rPr>
                                <m:t>∙</m:t>
                              </m:r>
                              <m:sSub>
                                <m:sSubPr>
                                  <m:ctrlPr>
                                    <a:rPr lang="de-DE" i="1" smtClean="0">
                                      <a:solidFill>
                                        <a:srgbClr val="FFFFFF"/>
                                      </a:solidFill>
                                      <a:latin typeface="Cambria Math"/>
                                      <a:ea typeface="Cambria Math"/>
                                    </a:rPr>
                                  </m:ctrlPr>
                                </m:sSubPr>
                                <m:e>
                                  <m:r>
                                    <a:rPr lang="de-DE" i="1" smtClean="0">
                                      <a:solidFill>
                                        <a:srgbClr val="FFFFFF"/>
                                      </a:solidFill>
                                      <a:latin typeface="Cambria Math"/>
                                      <a:ea typeface="Cambria Math"/>
                                    </a:rPr>
                                    <m:t>𝑓</m:t>
                                  </m:r>
                                </m:e>
                                <m:sub>
                                  <m:r>
                                    <a:rPr lang="de-DE" i="1" smtClean="0">
                                      <a:solidFill>
                                        <a:srgbClr val="FFFFFF"/>
                                      </a:solidFill>
                                      <a:latin typeface="Cambria Math"/>
                                      <a:ea typeface="Cambria Math"/>
                                    </a:rPr>
                                    <m:t>𝑐</m:t>
                                  </m:r>
                                </m:sub>
                              </m:sSub>
                              <m:r>
                                <a:rPr lang="de-DE" i="1" smtClean="0">
                                  <a:solidFill>
                                    <a:srgbClr val="FFFFFF"/>
                                  </a:solidFill>
                                  <a:latin typeface="Cambria Math"/>
                                  <a:ea typeface="Cambria Math"/>
                                </a:rPr>
                                <m:t>∙</m:t>
                              </m:r>
                              <m:r>
                                <a:rPr lang="de-DE" i="1" smtClean="0">
                                  <a:solidFill>
                                    <a:srgbClr val="FFFFFF"/>
                                  </a:solidFill>
                                  <a:latin typeface="Cambria Math"/>
                                </a:rPr>
                                <m:t>𝐿</m:t>
                              </m:r>
                            </m:e>
                            <m:sub>
                              <m:r>
                                <a:rPr lang="de-DE" i="1" smtClean="0">
                                  <a:solidFill>
                                    <a:srgbClr val="FFFFFF"/>
                                  </a:solidFill>
                                  <a:latin typeface="Cambria Math"/>
                                </a:rPr>
                                <m:t>0</m:t>
                              </m:r>
                            </m:sub>
                          </m:sSub>
                        </m:den>
                      </m:f>
                    </m:oMath>
                  </m:oMathPara>
                </a14:m>
                <a:endParaRPr lang="de-DE" dirty="0">
                  <a:solidFill>
                    <a:srgbClr val="FFFFFF"/>
                  </a:solidFill>
                </a:endParaRPr>
              </a:p>
            </p:txBody>
          </p:sp>
        </mc:Choice>
        <mc:Fallback xmlns="">
          <p:sp>
            <p:nvSpPr>
              <p:cNvPr id="26" name="Textfeld 25"/>
              <p:cNvSpPr txBox="1">
                <a:spLocks noRot="1" noChangeAspect="1" noMove="1" noResize="1" noEditPoints="1" noAdjustHandles="1" noChangeArrowheads="1" noChangeShapeType="1" noTextEdit="1"/>
              </p:cNvSpPr>
              <p:nvPr/>
            </p:nvSpPr>
            <p:spPr>
              <a:xfrm>
                <a:off x="796003" y="2488338"/>
                <a:ext cx="2046458" cy="659476"/>
              </a:xfrm>
              <a:prstGeom prst="rect">
                <a:avLst/>
              </a:prstGeom>
              <a:blipFill rotWithShape="1">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Rechteck 1"/>
              <p:cNvSpPr/>
              <p:nvPr/>
            </p:nvSpPr>
            <p:spPr>
              <a:xfrm>
                <a:off x="179512" y="3514344"/>
                <a:ext cx="8208912" cy="1785104"/>
              </a:xfrm>
              <a:prstGeom prst="rect">
                <a:avLst/>
              </a:prstGeom>
            </p:spPr>
            <p:txBody>
              <a:bodyPr wrap="square">
                <a:spAutoFit/>
              </a:bodyPr>
              <a:lstStyle/>
              <a:p>
                <a:pPr>
                  <a:spcAft>
                    <a:spcPts val="600"/>
                  </a:spcAft>
                </a:pPr>
                <a:r>
                  <a:rPr lang="en-GB" u="sng" dirty="0" err="1" smtClean="0">
                    <a:solidFill>
                      <a:srgbClr val="FFFFFF"/>
                    </a:solidFill>
                  </a:rPr>
                  <a:t>Toroidspule</a:t>
                </a:r>
                <a:r>
                  <a:rPr lang="en-GB" u="sng" dirty="0" smtClean="0">
                    <a:solidFill>
                      <a:srgbClr val="FFFFFF"/>
                    </a:solidFill>
                  </a:rPr>
                  <a:t> </a:t>
                </a:r>
                <a:r>
                  <a:rPr lang="en-GB" u="sng" dirty="0" err="1" smtClean="0">
                    <a:solidFill>
                      <a:srgbClr val="FFFFFF"/>
                    </a:solidFill>
                  </a:rPr>
                  <a:t>mit</a:t>
                </a:r>
                <a:r>
                  <a:rPr lang="en-GB" u="sng" dirty="0" smtClean="0">
                    <a:solidFill>
                      <a:srgbClr val="FFFFFF"/>
                    </a:solidFill>
                  </a:rPr>
                  <a:t> N </a:t>
                </a:r>
                <a:r>
                  <a:rPr lang="en-GB" u="sng" dirty="0" err="1" smtClean="0">
                    <a:solidFill>
                      <a:srgbClr val="FFFFFF"/>
                    </a:solidFill>
                  </a:rPr>
                  <a:t>Windungen</a:t>
                </a:r>
                <a:r>
                  <a:rPr lang="en-GB" u="sng" dirty="0" smtClean="0">
                    <a:solidFill>
                      <a:srgbClr val="FFFFFF"/>
                    </a:solidFill>
                  </a:rPr>
                  <a:t>:</a:t>
                </a:r>
              </a:p>
              <a:p>
                <a:pPr>
                  <a:spcAft>
                    <a:spcPts val="600"/>
                  </a:spcAft>
                </a:pPr>
                <a:r>
                  <a:rPr lang="de-DE" dirty="0" smtClean="0">
                    <a:solidFill>
                      <a:srgbClr val="FFFFFF"/>
                    </a:solidFill>
                  </a:rPr>
                  <a:t>Außendurchmesser    </a:t>
                </a:r>
                <a14:m>
                  <m:oMath xmlns:m="http://schemas.openxmlformats.org/officeDocument/2006/math">
                    <m:sSub>
                      <m:sSubPr>
                        <m:ctrlPr>
                          <a:rPr lang="en-GB" i="1" smtClean="0">
                            <a:solidFill>
                              <a:srgbClr val="FFFFFF"/>
                            </a:solidFill>
                            <a:latin typeface="Cambria Math"/>
                          </a:rPr>
                        </m:ctrlPr>
                      </m:sSubPr>
                      <m:e>
                        <m:r>
                          <a:rPr lang="de-DE" i="1" smtClean="0">
                            <a:solidFill>
                              <a:srgbClr val="FFFFFF"/>
                            </a:solidFill>
                            <a:latin typeface="Cambria Math"/>
                          </a:rPr>
                          <m:t>𝑟</m:t>
                        </m:r>
                      </m:e>
                      <m:sub>
                        <m:r>
                          <a:rPr lang="de-DE" i="1" smtClean="0">
                            <a:solidFill>
                              <a:srgbClr val="FFFFFF"/>
                            </a:solidFill>
                            <a:latin typeface="Cambria Math"/>
                          </a:rPr>
                          <m:t>𝑎</m:t>
                        </m:r>
                      </m:sub>
                    </m:sSub>
                  </m:oMath>
                </a14:m>
                <a:r>
                  <a:rPr lang="en-GB" dirty="0" smtClean="0">
                    <a:solidFill>
                      <a:srgbClr val="FFFFFF"/>
                    </a:solidFill>
                  </a:rPr>
                  <a:t>  </a:t>
                </a:r>
              </a:p>
              <a:p>
                <a:pPr>
                  <a:spcAft>
                    <a:spcPts val="600"/>
                  </a:spcAft>
                </a:pPr>
                <a:r>
                  <a:rPr lang="de-DE" dirty="0" smtClean="0">
                    <a:solidFill>
                      <a:srgbClr val="FFFFFF"/>
                    </a:solidFill>
                  </a:rPr>
                  <a:t>Innendurchmesser</a:t>
                </a:r>
                <a:r>
                  <a:rPr lang="en-GB" dirty="0" smtClean="0">
                    <a:solidFill>
                      <a:srgbClr val="FFFFFF"/>
                    </a:solidFill>
                  </a:rPr>
                  <a:t> </a:t>
                </a:r>
                <a14:m>
                  <m:oMath xmlns:m="http://schemas.openxmlformats.org/officeDocument/2006/math">
                    <m:r>
                      <a:rPr lang="de-DE" smtClean="0">
                        <a:solidFill>
                          <a:srgbClr val="FFFFFF"/>
                        </a:solidFill>
                        <a:latin typeface="Cambria Math"/>
                      </a:rPr>
                      <m:t>      </m:t>
                    </m:r>
                    <m:sSub>
                      <m:sSubPr>
                        <m:ctrlPr>
                          <a:rPr lang="en-GB" i="1" smtClean="0">
                            <a:solidFill>
                              <a:srgbClr val="FFFFFF"/>
                            </a:solidFill>
                            <a:latin typeface="Cambria Math"/>
                          </a:rPr>
                        </m:ctrlPr>
                      </m:sSubPr>
                      <m:e>
                        <m:r>
                          <a:rPr lang="de-DE" i="1" smtClean="0">
                            <a:solidFill>
                              <a:srgbClr val="FFFFFF"/>
                            </a:solidFill>
                            <a:latin typeface="Cambria Math"/>
                          </a:rPr>
                          <m:t>𝑟</m:t>
                        </m:r>
                      </m:e>
                      <m:sub>
                        <m:r>
                          <a:rPr lang="de-DE" i="1" smtClean="0">
                            <a:solidFill>
                              <a:srgbClr val="FFFFFF"/>
                            </a:solidFill>
                            <a:latin typeface="Cambria Math"/>
                          </a:rPr>
                          <m:t>𝑖</m:t>
                        </m:r>
                      </m:sub>
                    </m:sSub>
                  </m:oMath>
                </a14:m>
                <a:endParaRPr lang="en-GB" dirty="0">
                  <a:solidFill>
                    <a:srgbClr val="FFFFFF"/>
                  </a:solidFill>
                </a:endParaRPr>
              </a:p>
              <a:p>
                <a:pPr>
                  <a:spcAft>
                    <a:spcPts val="600"/>
                  </a:spcAft>
                </a:pPr>
                <a:r>
                  <a:rPr lang="de-DE" dirty="0" smtClean="0">
                    <a:solidFill>
                      <a:srgbClr val="FFFFFF"/>
                    </a:solidFill>
                  </a:rPr>
                  <a:t>Höhe</a:t>
                </a:r>
                <a:r>
                  <a:rPr lang="en-GB" dirty="0" smtClean="0">
                    <a:solidFill>
                      <a:srgbClr val="FFFFFF"/>
                    </a:solidFill>
                  </a:rPr>
                  <a:t> 		</a:t>
                </a:r>
                <a14:m>
                  <m:oMath xmlns:m="http://schemas.openxmlformats.org/officeDocument/2006/math">
                    <m:r>
                      <a:rPr lang="de-DE" smtClean="0">
                        <a:solidFill>
                          <a:srgbClr val="FFFFFF"/>
                        </a:solidFill>
                        <a:latin typeface="Cambria Math"/>
                      </a:rPr>
                      <m:t>        </m:t>
                    </m:r>
                    <m:r>
                      <a:rPr lang="de-DE" i="1" smtClean="0">
                        <a:solidFill>
                          <a:srgbClr val="FFFFFF"/>
                        </a:solidFill>
                        <a:latin typeface="Cambria Math"/>
                      </a:rPr>
                      <m:t>h</m:t>
                    </m:r>
                  </m:oMath>
                </a14:m>
                <a:r>
                  <a:rPr lang="en-GB" dirty="0" smtClean="0">
                    <a:solidFill>
                      <a:srgbClr val="FFFFFF"/>
                    </a:solidFill>
                  </a:rPr>
                  <a:t> </a:t>
                </a:r>
              </a:p>
              <a:p>
                <a:pPr>
                  <a:spcAft>
                    <a:spcPts val="600"/>
                  </a:spcAft>
                </a:pPr>
                <a:r>
                  <a:rPr lang="de-DE" dirty="0" smtClean="0">
                    <a:solidFill>
                      <a:srgbClr val="FFFFFF"/>
                    </a:solidFill>
                  </a:rPr>
                  <a:t>Korrekturfaktor                                          </a:t>
                </a:r>
                <a:r>
                  <a:rPr lang="de-DE" dirty="0" err="1" smtClean="0">
                    <a:solidFill>
                      <a:srgbClr val="FFFFFF"/>
                    </a:solidFill>
                  </a:rPr>
                  <a:t>geom</a:t>
                </a:r>
                <a:r>
                  <a:rPr lang="de-DE" dirty="0" smtClean="0">
                    <a:solidFill>
                      <a:srgbClr val="FFFFFF"/>
                    </a:solidFill>
                  </a:rPr>
                  <a:t>. Induktivität</a:t>
                </a:r>
                <a:endParaRPr lang="en-GB" dirty="0">
                  <a:solidFill>
                    <a:srgbClr val="FFFFFF"/>
                  </a:solidFill>
                </a:endParaRPr>
              </a:p>
            </p:txBody>
          </p:sp>
        </mc:Choice>
        <mc:Fallback xmlns="">
          <p:sp>
            <p:nvSpPr>
              <p:cNvPr id="2" name="Rechteck 1"/>
              <p:cNvSpPr>
                <a:spLocks noRot="1" noChangeAspect="1" noMove="1" noResize="1" noEditPoints="1" noAdjustHandles="1" noChangeArrowheads="1" noChangeShapeType="1" noTextEdit="1"/>
              </p:cNvSpPr>
              <p:nvPr/>
            </p:nvSpPr>
            <p:spPr>
              <a:xfrm>
                <a:off x="179512" y="3162910"/>
                <a:ext cx="8208912" cy="1785104"/>
              </a:xfrm>
              <a:prstGeom prst="rect">
                <a:avLst/>
              </a:prstGeom>
              <a:blipFill rotWithShape="1">
                <a:blip r:embed="rId7"/>
                <a:stretch>
                  <a:fillRect l="-594" t="-1706" b="-443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feld 26"/>
              <p:cNvSpPr txBox="1"/>
              <p:nvPr/>
            </p:nvSpPr>
            <p:spPr>
              <a:xfrm>
                <a:off x="2339752" y="4836146"/>
                <a:ext cx="1839734" cy="6674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r>
                            <a:rPr lang="de-DE" i="1" smtClean="0">
                              <a:solidFill>
                                <a:srgbClr val="FFFFFF"/>
                              </a:solidFill>
                              <a:latin typeface="Cambria Math"/>
                            </a:rPr>
                            <m:t>𝑓</m:t>
                          </m:r>
                        </m:e>
                        <m:sub>
                          <m:r>
                            <a:rPr lang="de-DE" i="1" smtClean="0">
                              <a:solidFill>
                                <a:srgbClr val="FFFFFF"/>
                              </a:solidFill>
                              <a:latin typeface="Cambria Math"/>
                            </a:rPr>
                            <m:t>𝑐</m:t>
                          </m:r>
                        </m:sub>
                      </m:sSub>
                      <m:r>
                        <a:rPr lang="de-DE" i="1" smtClean="0">
                          <a:solidFill>
                            <a:srgbClr val="FFFFFF"/>
                          </a:solidFill>
                          <a:latin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r>
                                <a:rPr lang="de-DE" i="1" smtClean="0">
                                  <a:solidFill>
                                    <a:srgbClr val="FFFFFF"/>
                                  </a:solidFill>
                                  <a:latin typeface="Cambria Math"/>
                                </a:rPr>
                                <m:t>𝐴</m:t>
                              </m:r>
                            </m:e>
                            <m:sub>
                              <m:r>
                                <a:rPr lang="de-DE" i="1" smtClean="0">
                                  <a:solidFill>
                                    <a:srgbClr val="FFFFFF"/>
                                  </a:solidFill>
                                  <a:latin typeface="Cambria Math"/>
                                </a:rPr>
                                <m:t>𝑒𝑓</m:t>
                              </m:r>
                            </m:sub>
                          </m:sSub>
                        </m:num>
                        <m:den>
                          <m:d>
                            <m:dPr>
                              <m:ctrlPr>
                                <a:rPr lang="de-DE" i="1" smtClean="0">
                                  <a:solidFill>
                                    <a:srgbClr val="FFFFFF"/>
                                  </a:solidFill>
                                  <a:latin typeface="Cambria Math"/>
                                </a:rPr>
                              </m:ctrlPr>
                            </m:dPr>
                            <m:e>
                              <m:sSub>
                                <m:sSubPr>
                                  <m:ctrlPr>
                                    <a:rPr lang="de-DE" i="1" smtClean="0">
                                      <a:solidFill>
                                        <a:srgbClr val="FFFFFF"/>
                                      </a:solidFill>
                                      <a:latin typeface="Cambria Math"/>
                                    </a:rPr>
                                  </m:ctrlPr>
                                </m:sSubPr>
                                <m:e>
                                  <m:r>
                                    <a:rPr lang="de-DE" i="1" smtClean="0">
                                      <a:solidFill>
                                        <a:srgbClr val="FFFFFF"/>
                                      </a:solidFill>
                                      <a:latin typeface="Cambria Math"/>
                                    </a:rPr>
                                    <m:t>𝑟</m:t>
                                  </m:r>
                                </m:e>
                                <m:sub>
                                  <m:r>
                                    <a:rPr lang="de-DE" i="1" smtClean="0">
                                      <a:solidFill>
                                        <a:srgbClr val="FFFFFF"/>
                                      </a:solidFill>
                                      <a:latin typeface="Cambria Math"/>
                                    </a:rPr>
                                    <m:t>𝑎</m:t>
                                  </m:r>
                                </m:sub>
                              </m:sSub>
                              <m:r>
                                <a:rPr lang="de-DE" i="1" smtClean="0">
                                  <a:solidFill>
                                    <a:srgbClr val="FFFFFF"/>
                                  </a:solidFill>
                                  <a:latin typeface="Cambria Math"/>
                                </a:rPr>
                                <m:t>−</m:t>
                              </m:r>
                              <m:sSub>
                                <m:sSubPr>
                                  <m:ctrlPr>
                                    <a:rPr lang="de-DE" i="1" smtClean="0">
                                      <a:solidFill>
                                        <a:srgbClr val="FFFFFF"/>
                                      </a:solidFill>
                                      <a:latin typeface="Cambria Math"/>
                                    </a:rPr>
                                  </m:ctrlPr>
                                </m:sSubPr>
                                <m:e>
                                  <m:r>
                                    <a:rPr lang="de-DE" i="1" smtClean="0">
                                      <a:solidFill>
                                        <a:srgbClr val="FFFFFF"/>
                                      </a:solidFill>
                                      <a:latin typeface="Cambria Math"/>
                                    </a:rPr>
                                    <m:t>𝑟</m:t>
                                  </m:r>
                                </m:e>
                                <m:sub>
                                  <m:r>
                                    <a:rPr lang="de-DE" i="1" smtClean="0">
                                      <a:solidFill>
                                        <a:srgbClr val="FFFFFF"/>
                                      </a:solidFill>
                                      <a:latin typeface="Cambria Math"/>
                                    </a:rPr>
                                    <m:t>𝑖</m:t>
                                  </m:r>
                                </m:sub>
                              </m:sSub>
                            </m:e>
                          </m:d>
                          <m:r>
                            <a:rPr lang="de-DE" i="1" smtClean="0">
                              <a:solidFill>
                                <a:srgbClr val="FFFFFF"/>
                              </a:solidFill>
                              <a:latin typeface="Cambria Math"/>
                              <a:ea typeface="Cambria Math"/>
                            </a:rPr>
                            <m:t>∙</m:t>
                          </m:r>
                          <m:r>
                            <a:rPr lang="de-DE" i="1" smtClean="0">
                              <a:solidFill>
                                <a:srgbClr val="FFFFFF"/>
                              </a:solidFill>
                              <a:latin typeface="Cambria Math"/>
                              <a:ea typeface="Cambria Math"/>
                            </a:rPr>
                            <m:t>h</m:t>
                          </m:r>
                        </m:den>
                      </m:f>
                    </m:oMath>
                  </m:oMathPara>
                </a14:m>
                <a:endParaRPr lang="de-DE" dirty="0">
                  <a:solidFill>
                    <a:srgbClr val="FFFFFF"/>
                  </a:solidFill>
                </a:endParaRPr>
              </a:p>
            </p:txBody>
          </p:sp>
        </mc:Choice>
        <mc:Fallback xmlns="">
          <p:sp>
            <p:nvSpPr>
              <p:cNvPr id="27" name="Textfeld 26"/>
              <p:cNvSpPr txBox="1">
                <a:spLocks noRot="1" noChangeAspect="1" noMove="1" noResize="1" noEditPoints="1" noAdjustHandles="1" noChangeArrowheads="1" noChangeShapeType="1" noTextEdit="1"/>
              </p:cNvSpPr>
              <p:nvPr/>
            </p:nvSpPr>
            <p:spPr>
              <a:xfrm>
                <a:off x="2339752" y="4352532"/>
                <a:ext cx="1839734" cy="667490"/>
              </a:xfrm>
              <a:prstGeom prst="rect">
                <a:avLst/>
              </a:prstGeom>
              <a:blipFill rotWithShape="1">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feld 27"/>
              <p:cNvSpPr txBox="1"/>
              <p:nvPr/>
            </p:nvSpPr>
            <p:spPr>
              <a:xfrm>
                <a:off x="6372200" y="4857723"/>
                <a:ext cx="2618857"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r>
                            <a:rPr lang="de-DE" i="1" smtClean="0">
                              <a:solidFill>
                                <a:srgbClr val="FFFFFF"/>
                              </a:solidFill>
                              <a:latin typeface="Cambria Math"/>
                            </a:rPr>
                            <m:t>𝐿</m:t>
                          </m:r>
                        </m:e>
                        <m:sub>
                          <m:r>
                            <a:rPr lang="de-DE" i="1" smtClean="0">
                              <a:solidFill>
                                <a:srgbClr val="FFFFFF"/>
                              </a:solidFill>
                              <a:latin typeface="Cambria Math"/>
                            </a:rPr>
                            <m:t>0</m:t>
                          </m:r>
                        </m:sub>
                      </m:sSub>
                      <m:r>
                        <a:rPr lang="de-DE" i="1" smtClean="0">
                          <a:solidFill>
                            <a:srgbClr val="FFFFFF"/>
                          </a:solidFill>
                          <a:latin typeface="Cambria Math"/>
                        </a:rPr>
                        <m:t>=</m:t>
                      </m:r>
                      <m:sSup>
                        <m:sSupPr>
                          <m:ctrlPr>
                            <a:rPr lang="de-DE" i="1" smtClean="0">
                              <a:solidFill>
                                <a:srgbClr val="FFFFFF"/>
                              </a:solidFill>
                              <a:latin typeface="Cambria Math"/>
                            </a:rPr>
                          </m:ctrlPr>
                        </m:sSupPr>
                        <m:e>
                          <m:r>
                            <a:rPr lang="de-DE" i="1" smtClean="0">
                              <a:solidFill>
                                <a:srgbClr val="FFFFFF"/>
                              </a:solidFill>
                              <a:latin typeface="Cambria Math"/>
                            </a:rPr>
                            <m:t>𝑁</m:t>
                          </m:r>
                        </m:e>
                        <m:sup>
                          <m:r>
                            <a:rPr lang="de-DE" i="1" smtClean="0">
                              <a:solidFill>
                                <a:srgbClr val="FFFFFF"/>
                              </a:solidFill>
                              <a:latin typeface="Cambria Math"/>
                            </a:rPr>
                            <m:t>2</m:t>
                          </m:r>
                        </m:sup>
                      </m:sSup>
                      <m:r>
                        <a:rPr lang="de-DE" i="1" smtClean="0">
                          <a:solidFill>
                            <a:srgbClr val="FFFFFF"/>
                          </a:solidFill>
                          <a:latin typeface="Cambria Math"/>
                          <a:ea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r>
                                <a:rPr lang="de-DE" i="1" smtClean="0">
                                  <a:solidFill>
                                    <a:srgbClr val="FFFFFF"/>
                                  </a:solidFill>
                                  <a:latin typeface="Cambria Math"/>
                                  <a:ea typeface="Cambria Math"/>
                                </a:rPr>
                                <m:t>𝜇</m:t>
                              </m:r>
                            </m:e>
                            <m:sub>
                              <m:r>
                                <a:rPr lang="de-DE" i="1" smtClean="0">
                                  <a:solidFill>
                                    <a:srgbClr val="FFFFFF"/>
                                  </a:solidFill>
                                  <a:latin typeface="Cambria Math"/>
                                </a:rPr>
                                <m:t>0</m:t>
                              </m:r>
                            </m:sub>
                          </m:sSub>
                          <m:r>
                            <a:rPr lang="de-DE" i="1" smtClean="0">
                              <a:solidFill>
                                <a:srgbClr val="FFFFFF"/>
                              </a:solidFill>
                              <a:latin typeface="Cambria Math"/>
                              <a:ea typeface="Cambria Math"/>
                            </a:rPr>
                            <m:t>∙</m:t>
                          </m:r>
                          <m:r>
                            <a:rPr lang="de-DE" i="1" smtClean="0">
                              <a:solidFill>
                                <a:srgbClr val="FFFFFF"/>
                              </a:solidFill>
                              <a:latin typeface="Cambria Math"/>
                              <a:ea typeface="Cambria Math"/>
                            </a:rPr>
                            <m:t>h</m:t>
                          </m:r>
                        </m:num>
                        <m:den>
                          <m:r>
                            <a:rPr lang="de-DE" i="1" smtClean="0">
                              <a:solidFill>
                                <a:srgbClr val="FFFFFF"/>
                              </a:solidFill>
                              <a:latin typeface="Cambria Math"/>
                            </a:rPr>
                            <m:t>2</m:t>
                          </m:r>
                          <m:r>
                            <a:rPr lang="de-DE" i="1" smtClean="0">
                              <a:solidFill>
                                <a:srgbClr val="FFFFFF"/>
                              </a:solidFill>
                              <a:latin typeface="Cambria Math"/>
                              <a:ea typeface="Cambria Math"/>
                            </a:rPr>
                            <m:t>𝜋</m:t>
                          </m:r>
                        </m:den>
                      </m:f>
                      <m:r>
                        <a:rPr lang="de-DE" i="1" smtClean="0">
                          <a:solidFill>
                            <a:srgbClr val="FFFFFF"/>
                          </a:solidFill>
                          <a:latin typeface="Cambria Math"/>
                          <a:ea typeface="Cambria Math"/>
                        </a:rPr>
                        <m:t>∙</m:t>
                      </m:r>
                      <m:r>
                        <a:rPr lang="de-DE" i="1" smtClean="0">
                          <a:solidFill>
                            <a:srgbClr val="FFFFFF"/>
                          </a:solidFill>
                          <a:latin typeface="Cambria Math"/>
                          <a:ea typeface="Cambria Math"/>
                        </a:rPr>
                        <m:t>𝑙𝑛</m:t>
                      </m:r>
                      <m:d>
                        <m:dPr>
                          <m:ctrlPr>
                            <a:rPr lang="de-DE" i="1" smtClean="0">
                              <a:solidFill>
                                <a:srgbClr val="FFFFFF"/>
                              </a:solidFill>
                              <a:latin typeface="Cambria Math"/>
                              <a:ea typeface="Cambria Math"/>
                            </a:rPr>
                          </m:ctrlPr>
                        </m:dPr>
                        <m:e>
                          <m:f>
                            <m:fPr>
                              <m:ctrlPr>
                                <a:rPr lang="de-DE" i="1" smtClean="0">
                                  <a:solidFill>
                                    <a:srgbClr val="FFFFFF"/>
                                  </a:solidFill>
                                  <a:latin typeface="Cambria Math"/>
                                  <a:ea typeface="Cambria Math"/>
                                </a:rPr>
                              </m:ctrlPr>
                            </m:fPr>
                            <m:num>
                              <m:sSub>
                                <m:sSubPr>
                                  <m:ctrlPr>
                                    <a:rPr lang="de-DE" i="1" smtClean="0">
                                      <a:solidFill>
                                        <a:srgbClr val="FFFFFF"/>
                                      </a:solidFill>
                                      <a:latin typeface="Cambria Math"/>
                                      <a:ea typeface="Cambria Math"/>
                                    </a:rPr>
                                  </m:ctrlPr>
                                </m:sSubPr>
                                <m:e>
                                  <m:r>
                                    <a:rPr lang="de-DE" i="1" smtClean="0">
                                      <a:solidFill>
                                        <a:srgbClr val="FFFFFF"/>
                                      </a:solidFill>
                                      <a:latin typeface="Cambria Math"/>
                                      <a:ea typeface="Cambria Math"/>
                                    </a:rPr>
                                    <m:t>𝑟</m:t>
                                  </m:r>
                                </m:e>
                                <m:sub>
                                  <m:r>
                                    <a:rPr lang="de-DE" i="1" smtClean="0">
                                      <a:solidFill>
                                        <a:srgbClr val="FFFFFF"/>
                                      </a:solidFill>
                                      <a:latin typeface="Cambria Math"/>
                                      <a:ea typeface="Cambria Math"/>
                                    </a:rPr>
                                    <m:t>𝑎</m:t>
                                  </m:r>
                                </m:sub>
                              </m:sSub>
                            </m:num>
                            <m:den>
                              <m:sSub>
                                <m:sSubPr>
                                  <m:ctrlPr>
                                    <a:rPr lang="de-DE" i="1" smtClean="0">
                                      <a:solidFill>
                                        <a:srgbClr val="FFFFFF"/>
                                      </a:solidFill>
                                      <a:latin typeface="Cambria Math"/>
                                      <a:ea typeface="Cambria Math"/>
                                    </a:rPr>
                                  </m:ctrlPr>
                                </m:sSubPr>
                                <m:e>
                                  <m:r>
                                    <a:rPr lang="de-DE" i="1" smtClean="0">
                                      <a:solidFill>
                                        <a:srgbClr val="FFFFFF"/>
                                      </a:solidFill>
                                      <a:latin typeface="Cambria Math"/>
                                      <a:ea typeface="Cambria Math"/>
                                    </a:rPr>
                                    <m:t>𝑟</m:t>
                                  </m:r>
                                </m:e>
                                <m:sub>
                                  <m:r>
                                    <a:rPr lang="de-DE" i="1" smtClean="0">
                                      <a:solidFill>
                                        <a:srgbClr val="FFFFFF"/>
                                      </a:solidFill>
                                      <a:latin typeface="Cambria Math"/>
                                      <a:ea typeface="Cambria Math"/>
                                    </a:rPr>
                                    <m:t>𝑖</m:t>
                                  </m:r>
                                </m:sub>
                              </m:sSub>
                            </m:den>
                          </m:f>
                        </m:e>
                      </m:d>
                    </m:oMath>
                  </m:oMathPara>
                </a14:m>
                <a:endParaRPr lang="de-DE" dirty="0">
                  <a:solidFill>
                    <a:srgbClr val="FFFFFF"/>
                  </a:solidFill>
                </a:endParaRPr>
              </a:p>
            </p:txBody>
          </p:sp>
        </mc:Choice>
        <mc:Fallback xmlns="">
          <p:sp>
            <p:nvSpPr>
              <p:cNvPr id="28" name="Textfeld 27"/>
              <p:cNvSpPr txBox="1">
                <a:spLocks noRot="1" noChangeAspect="1" noMove="1" noResize="1" noEditPoints="1" noAdjustHandles="1" noChangeArrowheads="1" noChangeShapeType="1" noTextEdit="1"/>
              </p:cNvSpPr>
              <p:nvPr/>
            </p:nvSpPr>
            <p:spPr>
              <a:xfrm>
                <a:off x="6372200" y="4371950"/>
                <a:ext cx="2707216" cy="714683"/>
              </a:xfrm>
              <a:prstGeom prst="rect">
                <a:avLst/>
              </a:prstGeom>
              <a:blipFill rotWithShape="1">
                <a:blip r:embed="rId9"/>
                <a:stretch>
                  <a:fillRect/>
                </a:stretch>
              </a:blipFill>
            </p:spPr>
            <p:txBody>
              <a:bodyPr/>
              <a:lstStyle/>
              <a:p>
                <a:r>
                  <a:rPr lang="de-DE">
                    <a:noFill/>
                  </a:rPr>
                  <a:t> </a:t>
                </a:r>
              </a:p>
            </p:txBody>
          </p:sp>
        </mc:Fallback>
      </mc:AlternateContent>
      <p:sp>
        <p:nvSpPr>
          <p:cNvPr id="29" name="Rechteck 28"/>
          <p:cNvSpPr/>
          <p:nvPr/>
        </p:nvSpPr>
        <p:spPr>
          <a:xfrm>
            <a:off x="143508" y="1195906"/>
            <a:ext cx="2196244" cy="461665"/>
          </a:xfrm>
          <a:prstGeom prst="rect">
            <a:avLst/>
          </a:prstGeom>
        </p:spPr>
        <p:txBody>
          <a:bodyPr wrap="square">
            <a:spAutoFit/>
          </a:bodyPr>
          <a:lstStyle/>
          <a:p>
            <a:r>
              <a:rPr lang="de-DE" sz="2400" dirty="0" smtClean="0">
                <a:solidFill>
                  <a:srgbClr val="FFFFFF"/>
                </a:solidFill>
              </a:rPr>
              <a:t>Korrekturen:</a:t>
            </a:r>
            <a:endParaRPr lang="de-DE" sz="2400" dirty="0">
              <a:solidFill>
                <a:srgbClr val="FFFFFF"/>
              </a:solidFill>
            </a:endParaRPr>
          </a:p>
        </p:txBody>
      </p:sp>
      <mc:AlternateContent xmlns:mc="http://schemas.openxmlformats.org/markup-compatibility/2006" xmlns:a14="http://schemas.microsoft.com/office/drawing/2010/main">
        <mc:Choice Requires="a14">
          <p:sp>
            <p:nvSpPr>
              <p:cNvPr id="20" name="Textfeld 19"/>
              <p:cNvSpPr txBox="1"/>
              <p:nvPr/>
            </p:nvSpPr>
            <p:spPr>
              <a:xfrm>
                <a:off x="3490533" y="2180815"/>
                <a:ext cx="989758"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r>
                        <a:rPr lang="de-DE" i="1">
                          <a:solidFill>
                            <a:srgbClr val="FFFFFF"/>
                          </a:solidFill>
                          <a:latin typeface="Cambria Math"/>
                          <a:ea typeface="Cambria Math"/>
                        </a:rPr>
                        <m:t>~</m:t>
                      </m:r>
                      <m:sSub>
                        <m:sSubPr>
                          <m:ctrlPr>
                            <a:rPr lang="de-DE" i="1">
                              <a:solidFill>
                                <a:srgbClr val="FFFFFF"/>
                              </a:solidFill>
                              <a:latin typeface="Cambria Math"/>
                            </a:rPr>
                          </m:ctrlPr>
                        </m:sSubPr>
                        <m:e>
                          <m:r>
                            <a:rPr lang="de-DE" i="1" smtClean="0">
                              <a:solidFill>
                                <a:srgbClr val="FFFFFF"/>
                              </a:solidFill>
                              <a:latin typeface="Cambria Math"/>
                            </a:rPr>
                            <m:t> </m:t>
                          </m:r>
                          <m:r>
                            <a:rPr lang="de-DE" i="1">
                              <a:solidFill>
                                <a:srgbClr val="FFFFFF"/>
                              </a:solidFill>
                              <a:latin typeface="Cambria Math"/>
                            </a:rPr>
                            <m:t>𝐿</m:t>
                          </m:r>
                        </m:e>
                        <m:sub>
                          <m:r>
                            <a:rPr lang="de-DE" i="1">
                              <a:solidFill>
                                <a:srgbClr val="FFFFFF"/>
                              </a:solidFill>
                              <a:latin typeface="Cambria Math"/>
                            </a:rPr>
                            <m:t>𝑠</m:t>
                          </m:r>
                        </m:sub>
                      </m:sSub>
                    </m:oMath>
                  </m:oMathPara>
                </a14:m>
                <a:endParaRPr lang="de-DE" dirty="0">
                  <a:solidFill>
                    <a:srgbClr val="FFFFFF"/>
                  </a:solidFill>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3490533" y="1962733"/>
                <a:ext cx="989758" cy="392993"/>
              </a:xfrm>
              <a:prstGeom prst="rect">
                <a:avLst/>
              </a:prstGeom>
              <a:blipFill rotWithShape="1">
                <a:blip r:embed="rId10"/>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p:cNvSpPr txBox="1"/>
              <p:nvPr/>
            </p:nvSpPr>
            <p:spPr>
              <a:xfrm>
                <a:off x="3443678" y="2764820"/>
                <a:ext cx="1056315" cy="6594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FFFFFF"/>
                              </a:solidFill>
                              <a:latin typeface="Cambria Math"/>
                            </a:rPr>
                          </m:ctrlPr>
                        </m:sSubPr>
                        <m:e>
                          <m:sSup>
                            <m:sSupPr>
                              <m:ctrlPr>
                                <a:rPr lang="de-DE" i="1" smtClean="0">
                                  <a:solidFill>
                                    <a:srgbClr val="FFFFFF"/>
                                  </a:solidFill>
                                  <a:latin typeface="Cambria Math"/>
                                </a:rPr>
                              </m:ctrlPr>
                            </m:sSupPr>
                            <m:e>
                              <m:r>
                                <a:rPr lang="de-DE" i="1" smtClean="0">
                                  <a:solidFill>
                                    <a:srgbClr val="FFFFFF"/>
                                  </a:solidFill>
                                  <a:latin typeface="Cambria Math"/>
                                  <a:ea typeface="Cambria Math"/>
                                </a:rPr>
                                <m:t>𝜇</m:t>
                              </m:r>
                            </m:e>
                            <m:sup>
                              <m:r>
                                <a:rPr lang="de-DE" i="1" smtClean="0">
                                  <a:solidFill>
                                    <a:srgbClr val="FFFFFF"/>
                                  </a:solidFill>
                                  <a:latin typeface="Cambria Math"/>
                                </a:rPr>
                                <m:t>′′</m:t>
                              </m:r>
                            </m:sup>
                          </m:sSup>
                        </m:e>
                        <m:sub>
                          <m:r>
                            <a:rPr lang="de-DE" i="1" smtClean="0">
                              <a:solidFill>
                                <a:srgbClr val="FFFFFF"/>
                              </a:solidFill>
                              <a:latin typeface="Cambria Math"/>
                            </a:rPr>
                            <m:t>𝑟</m:t>
                          </m:r>
                        </m:sub>
                      </m:sSub>
                      <m:r>
                        <a:rPr lang="de-DE" i="1" smtClean="0">
                          <a:solidFill>
                            <a:srgbClr val="FFFFFF"/>
                          </a:solidFill>
                          <a:latin typeface="Cambria Math"/>
                          <a:ea typeface="Cambria Math"/>
                        </a:rPr>
                        <m:t>~</m:t>
                      </m:r>
                      <m:f>
                        <m:fPr>
                          <m:ctrlPr>
                            <a:rPr lang="de-DE" i="1" smtClean="0">
                              <a:solidFill>
                                <a:srgbClr val="FFFFFF"/>
                              </a:solidFill>
                              <a:latin typeface="Cambria Math"/>
                            </a:rPr>
                          </m:ctrlPr>
                        </m:fPr>
                        <m:num>
                          <m:sSub>
                            <m:sSubPr>
                              <m:ctrlPr>
                                <a:rPr lang="de-DE" i="1" smtClean="0">
                                  <a:solidFill>
                                    <a:srgbClr val="FFFFFF"/>
                                  </a:solidFill>
                                  <a:latin typeface="Cambria Math"/>
                                </a:rPr>
                              </m:ctrlPr>
                            </m:sSubPr>
                            <m:e>
                              <m:r>
                                <a:rPr lang="de-DE" i="1" smtClean="0">
                                  <a:solidFill>
                                    <a:srgbClr val="FFFFFF"/>
                                  </a:solidFill>
                                  <a:latin typeface="Cambria Math"/>
                                </a:rPr>
                                <m:t>𝑅</m:t>
                              </m:r>
                            </m:e>
                            <m:sub>
                              <m:r>
                                <a:rPr lang="de-DE" i="1" smtClean="0">
                                  <a:solidFill>
                                    <a:srgbClr val="FFFFFF"/>
                                  </a:solidFill>
                                  <a:latin typeface="Cambria Math"/>
                                </a:rPr>
                                <m:t>𝑠</m:t>
                              </m:r>
                            </m:sub>
                          </m:sSub>
                        </m:num>
                        <m:den>
                          <m:r>
                            <a:rPr lang="de-DE" i="1" smtClean="0">
                              <a:solidFill>
                                <a:srgbClr val="FFFFFF"/>
                              </a:solidFill>
                              <a:latin typeface="Cambria Math"/>
                            </a:rPr>
                            <m:t>𝑓</m:t>
                          </m:r>
                        </m:den>
                      </m:f>
                    </m:oMath>
                  </m:oMathPara>
                </a14:m>
                <a:endParaRPr lang="de-DE" dirty="0">
                  <a:solidFill>
                    <a:srgbClr val="FFFFFF"/>
                  </a:solidFill>
                </a:endParaRPr>
              </a:p>
            </p:txBody>
          </p:sp>
        </mc:Choice>
        <mc:Fallback xmlns="">
          <p:sp>
            <p:nvSpPr>
              <p:cNvPr id="22" name="Textfeld 21"/>
              <p:cNvSpPr txBox="1">
                <a:spLocks noRot="1" noChangeAspect="1" noMove="1" noResize="1" noEditPoints="1" noAdjustHandles="1" noChangeArrowheads="1" noChangeShapeType="1" noTextEdit="1"/>
              </p:cNvSpPr>
              <p:nvPr/>
            </p:nvSpPr>
            <p:spPr>
              <a:xfrm>
                <a:off x="3443677" y="2488338"/>
                <a:ext cx="1056315" cy="659476"/>
              </a:xfrm>
              <a:prstGeom prst="rect">
                <a:avLst/>
              </a:prstGeom>
              <a:blipFill rotWithShape="1">
                <a:blip r:embed="rId11"/>
                <a:stretch>
                  <a:fillRect/>
                </a:stretch>
              </a:blipFill>
            </p:spPr>
            <p:txBody>
              <a:bodyPr/>
              <a:lstStyle/>
              <a:p>
                <a:r>
                  <a:rPr lang="de-DE">
                    <a:noFill/>
                  </a:rPr>
                  <a:t> </a:t>
                </a:r>
              </a:p>
            </p:txBody>
          </p:sp>
        </mc:Fallback>
      </mc:AlternateContent>
      <p:sp>
        <p:nvSpPr>
          <p:cNvPr id="25" name="Rechteck 24"/>
          <p:cNvSpPr/>
          <p:nvPr/>
        </p:nvSpPr>
        <p:spPr>
          <a:xfrm>
            <a:off x="-66042" y="2167306"/>
            <a:ext cx="819260" cy="461665"/>
          </a:xfrm>
          <a:prstGeom prst="rect">
            <a:avLst/>
          </a:prstGeom>
        </p:spPr>
        <p:txBody>
          <a:bodyPr wrap="square">
            <a:spAutoFit/>
          </a:bodyPr>
          <a:lstStyle/>
          <a:p>
            <a:pPr algn="r"/>
            <a:r>
              <a:rPr lang="de-DE" sz="2400" dirty="0">
                <a:solidFill>
                  <a:srgbClr val="FFFFFF"/>
                </a:solidFill>
              </a:rPr>
              <a:t>R</a:t>
            </a:r>
            <a:r>
              <a:rPr lang="de-DE" sz="2400" dirty="0" smtClean="0">
                <a:solidFill>
                  <a:srgbClr val="FFFFFF"/>
                </a:solidFill>
              </a:rPr>
              <a:t>e:</a:t>
            </a:r>
            <a:endParaRPr lang="de-DE" sz="2400" dirty="0">
              <a:solidFill>
                <a:srgbClr val="FFFFFF"/>
              </a:solidFill>
            </a:endParaRPr>
          </a:p>
        </p:txBody>
      </p:sp>
      <p:sp>
        <p:nvSpPr>
          <p:cNvPr id="30" name="Rechteck 29"/>
          <p:cNvSpPr/>
          <p:nvPr/>
        </p:nvSpPr>
        <p:spPr>
          <a:xfrm>
            <a:off x="-63684" y="2857501"/>
            <a:ext cx="819260" cy="461665"/>
          </a:xfrm>
          <a:prstGeom prst="rect">
            <a:avLst/>
          </a:prstGeom>
        </p:spPr>
        <p:txBody>
          <a:bodyPr wrap="square">
            <a:spAutoFit/>
          </a:bodyPr>
          <a:lstStyle/>
          <a:p>
            <a:pPr algn="r"/>
            <a:r>
              <a:rPr lang="de-DE" sz="2400" dirty="0" smtClean="0">
                <a:solidFill>
                  <a:srgbClr val="FFFFFF"/>
                </a:solidFill>
              </a:rPr>
              <a:t>Im:</a:t>
            </a:r>
            <a:endParaRPr lang="de-DE" sz="2400" dirty="0">
              <a:solidFill>
                <a:srgbClr val="FFFFFF"/>
              </a:solidFill>
            </a:endParaRPr>
          </a:p>
        </p:txBody>
      </p:sp>
      <p:sp>
        <p:nvSpPr>
          <p:cNvPr id="3" name="Geschweifte Klammer rechts 2"/>
          <p:cNvSpPr/>
          <p:nvPr/>
        </p:nvSpPr>
        <p:spPr bwMode="auto">
          <a:xfrm>
            <a:off x="4563790" y="2084745"/>
            <a:ext cx="504056" cy="416768"/>
          </a:xfrm>
          <a:prstGeom prst="rightBrace">
            <a:avLst/>
          </a:prstGeom>
          <a:noFill/>
          <a:ln w="50800" cap="flat" cmpd="sng" algn="ctr">
            <a:solidFill>
              <a:schemeClr val="bg1"/>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31" name="Rechteck 30"/>
          <p:cNvSpPr/>
          <p:nvPr/>
        </p:nvSpPr>
        <p:spPr>
          <a:xfrm>
            <a:off x="5724128" y="1737376"/>
            <a:ext cx="2196244" cy="461665"/>
          </a:xfrm>
          <a:prstGeom prst="rect">
            <a:avLst/>
          </a:prstGeom>
        </p:spPr>
        <p:txBody>
          <a:bodyPr wrap="square">
            <a:spAutoFit/>
          </a:bodyPr>
          <a:lstStyle/>
          <a:p>
            <a:r>
              <a:rPr lang="de-DE" sz="2400" dirty="0" smtClean="0">
                <a:solidFill>
                  <a:srgbClr val="FFFFFF"/>
                </a:solidFill>
              </a:rPr>
              <a:t>Verlustwinkel:</a:t>
            </a:r>
            <a:endParaRPr lang="de-DE" sz="2400" dirty="0">
              <a:solidFill>
                <a:srgbClr val="FFFFFF"/>
              </a:solidFill>
            </a:endParaRPr>
          </a:p>
        </p:txBody>
      </p:sp>
      <mc:AlternateContent xmlns:mc="http://schemas.openxmlformats.org/markup-compatibility/2006" xmlns:a14="http://schemas.microsoft.com/office/drawing/2010/main">
        <mc:Choice Requires="a14">
          <p:sp>
            <p:nvSpPr>
              <p:cNvPr id="34" name="Textfeld 33"/>
              <p:cNvSpPr txBox="1"/>
              <p:nvPr/>
            </p:nvSpPr>
            <p:spPr>
              <a:xfrm>
                <a:off x="5724128" y="2217430"/>
                <a:ext cx="3204467" cy="8738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i="1" smtClean="0">
                          <a:solidFill>
                            <a:srgbClr val="FFFFFF"/>
                          </a:solidFill>
                          <a:latin typeface="Cambria Math"/>
                        </a:rPr>
                        <m:t>𝑡𝑎𝑛</m:t>
                      </m:r>
                      <m:d>
                        <m:dPr>
                          <m:ctrlPr>
                            <a:rPr lang="de-DE" sz="2400" i="1" smtClean="0">
                              <a:solidFill>
                                <a:srgbClr val="FFFFFF"/>
                              </a:solidFill>
                              <a:latin typeface="Cambria Math"/>
                            </a:rPr>
                          </m:ctrlPr>
                        </m:dPr>
                        <m:e>
                          <m:sSub>
                            <m:sSubPr>
                              <m:ctrlPr>
                                <a:rPr lang="de-DE" sz="2400" i="1" smtClean="0">
                                  <a:solidFill>
                                    <a:srgbClr val="FFFFFF"/>
                                  </a:solidFill>
                                  <a:latin typeface="Cambria Math"/>
                                </a:rPr>
                              </m:ctrlPr>
                            </m:sSubPr>
                            <m:e>
                              <m:r>
                                <a:rPr lang="de-DE" sz="2400" i="1" smtClean="0">
                                  <a:solidFill>
                                    <a:srgbClr val="FFFFFF"/>
                                  </a:solidFill>
                                  <a:latin typeface="Cambria Math"/>
                                  <a:ea typeface="Cambria Math"/>
                                </a:rPr>
                                <m:t>𝛿</m:t>
                              </m:r>
                            </m:e>
                            <m:sub>
                              <m:r>
                                <a:rPr lang="de-DE" sz="2400" i="1" smtClean="0">
                                  <a:solidFill>
                                    <a:srgbClr val="FFFFFF"/>
                                  </a:solidFill>
                                  <a:latin typeface="Cambria Math"/>
                                </a:rPr>
                                <m:t>𝑚</m:t>
                              </m:r>
                            </m:sub>
                          </m:sSub>
                          <m:r>
                            <a:rPr lang="de-DE" sz="2400" i="1" smtClean="0">
                              <a:solidFill>
                                <a:srgbClr val="FFFFFF"/>
                              </a:solidFill>
                              <a:latin typeface="Cambria Math"/>
                              <a:ea typeface="Cambria Math"/>
                            </a:rPr>
                            <m:t>(</m:t>
                          </m:r>
                          <m:r>
                            <a:rPr lang="de-DE" sz="2400" i="1" smtClean="0">
                              <a:solidFill>
                                <a:srgbClr val="FFFFFF"/>
                              </a:solidFill>
                              <a:latin typeface="Cambria Math"/>
                              <a:ea typeface="Cambria Math"/>
                            </a:rPr>
                            <m:t>𝑓</m:t>
                          </m:r>
                          <m:r>
                            <a:rPr lang="de-DE" sz="2400" i="1" smtClean="0">
                              <a:solidFill>
                                <a:srgbClr val="FFFFFF"/>
                              </a:solidFill>
                              <a:latin typeface="Cambria Math"/>
                              <a:ea typeface="Cambria Math"/>
                            </a:rPr>
                            <m:t>)</m:t>
                          </m:r>
                        </m:e>
                      </m:d>
                      <m:r>
                        <a:rPr lang="de-DE" sz="2400" i="1" smtClean="0">
                          <a:solidFill>
                            <a:srgbClr val="FFFFFF"/>
                          </a:solidFill>
                          <a:latin typeface="Cambria Math"/>
                          <a:ea typeface="Cambria Math"/>
                        </a:rPr>
                        <m:t>~</m:t>
                      </m:r>
                      <m:f>
                        <m:fPr>
                          <m:ctrlPr>
                            <a:rPr lang="de-DE" sz="2400" i="1" smtClean="0">
                              <a:solidFill>
                                <a:srgbClr val="FFFFFF"/>
                              </a:solidFill>
                              <a:latin typeface="Cambria Math"/>
                            </a:rPr>
                          </m:ctrlPr>
                        </m:fPr>
                        <m:num>
                          <m:sSub>
                            <m:sSubPr>
                              <m:ctrlPr>
                                <a:rPr lang="de-DE" sz="2400" i="1" smtClean="0">
                                  <a:solidFill>
                                    <a:srgbClr val="FFFFFF"/>
                                  </a:solidFill>
                                  <a:latin typeface="Cambria Math"/>
                                </a:rPr>
                              </m:ctrlPr>
                            </m:sSubPr>
                            <m:e>
                              <m:r>
                                <a:rPr lang="de-DE" sz="2400" i="1" smtClean="0">
                                  <a:solidFill>
                                    <a:srgbClr val="FFFFFF"/>
                                  </a:solidFill>
                                  <a:latin typeface="Cambria Math"/>
                                </a:rPr>
                                <m:t>𝑅</m:t>
                              </m:r>
                            </m:e>
                            <m:sub>
                              <m:r>
                                <a:rPr lang="de-DE" sz="2400" i="1" smtClean="0">
                                  <a:solidFill>
                                    <a:srgbClr val="FFFFFF"/>
                                  </a:solidFill>
                                  <a:latin typeface="Cambria Math"/>
                                </a:rPr>
                                <m:t>𝑠</m:t>
                              </m:r>
                            </m:sub>
                          </m:sSub>
                          <m:d>
                            <m:dPr>
                              <m:ctrlPr>
                                <a:rPr lang="de-DE" sz="2400" i="1" smtClean="0">
                                  <a:solidFill>
                                    <a:srgbClr val="FFFFFF"/>
                                  </a:solidFill>
                                  <a:latin typeface="Cambria Math"/>
                                </a:rPr>
                              </m:ctrlPr>
                            </m:dPr>
                            <m:e>
                              <m:r>
                                <a:rPr lang="de-DE" sz="2400" i="1" smtClean="0">
                                  <a:solidFill>
                                    <a:srgbClr val="FFFFFF"/>
                                  </a:solidFill>
                                  <a:latin typeface="Cambria Math"/>
                                </a:rPr>
                                <m:t>𝑓</m:t>
                              </m:r>
                            </m:e>
                          </m:d>
                        </m:num>
                        <m:den>
                          <m:sSub>
                            <m:sSubPr>
                              <m:ctrlPr>
                                <a:rPr lang="de-DE" sz="2400" i="1" smtClean="0">
                                  <a:solidFill>
                                    <a:srgbClr val="FFFFFF"/>
                                  </a:solidFill>
                                  <a:latin typeface="Cambria Math"/>
                                </a:rPr>
                              </m:ctrlPr>
                            </m:sSubPr>
                            <m:e>
                              <m:r>
                                <a:rPr lang="de-DE" sz="2400" i="1" smtClean="0">
                                  <a:solidFill>
                                    <a:srgbClr val="FFFFFF"/>
                                  </a:solidFill>
                                  <a:latin typeface="Cambria Math"/>
                                </a:rPr>
                                <m:t>𝑓</m:t>
                              </m:r>
                              <m:r>
                                <a:rPr lang="de-DE" sz="2400" i="1" smtClean="0">
                                  <a:solidFill>
                                    <a:srgbClr val="FFFFFF"/>
                                  </a:solidFill>
                                  <a:latin typeface="Cambria Math"/>
                                  <a:ea typeface="Cambria Math"/>
                                </a:rPr>
                                <m:t>∙</m:t>
                              </m:r>
                              <m:r>
                                <a:rPr lang="de-DE" sz="2400" i="1" smtClean="0">
                                  <a:solidFill>
                                    <a:srgbClr val="FFFFFF"/>
                                  </a:solidFill>
                                  <a:latin typeface="Cambria Math"/>
                                  <a:ea typeface="Cambria Math"/>
                                </a:rPr>
                                <m:t>𝐿</m:t>
                              </m:r>
                            </m:e>
                            <m:sub>
                              <m:r>
                                <a:rPr lang="de-DE" sz="2400" i="1" smtClean="0">
                                  <a:solidFill>
                                    <a:srgbClr val="FFFFFF"/>
                                  </a:solidFill>
                                  <a:latin typeface="Cambria Math"/>
                                </a:rPr>
                                <m:t>𝑠</m:t>
                              </m:r>
                            </m:sub>
                          </m:sSub>
                          <m:d>
                            <m:dPr>
                              <m:ctrlPr>
                                <a:rPr lang="de-DE" sz="2400" i="1" smtClean="0">
                                  <a:solidFill>
                                    <a:srgbClr val="FFFFFF"/>
                                  </a:solidFill>
                                  <a:latin typeface="Cambria Math"/>
                                </a:rPr>
                              </m:ctrlPr>
                            </m:dPr>
                            <m:e>
                              <m:r>
                                <a:rPr lang="de-DE" sz="2400" i="1" smtClean="0">
                                  <a:solidFill>
                                    <a:srgbClr val="FFFFFF"/>
                                  </a:solidFill>
                                  <a:latin typeface="Cambria Math"/>
                                </a:rPr>
                                <m:t>𝑓</m:t>
                              </m:r>
                            </m:e>
                          </m:d>
                        </m:den>
                      </m:f>
                    </m:oMath>
                  </m:oMathPara>
                </a14:m>
                <a:endParaRPr lang="de-DE" sz="2400" dirty="0">
                  <a:solidFill>
                    <a:srgbClr val="FFFFFF"/>
                  </a:solidFill>
                </a:endParaRPr>
              </a:p>
            </p:txBody>
          </p:sp>
        </mc:Choice>
        <mc:Fallback xmlns="">
          <p:sp>
            <p:nvSpPr>
              <p:cNvPr id="34" name="Textfeld 33"/>
              <p:cNvSpPr txBox="1">
                <a:spLocks noRot="1" noChangeAspect="1" noMove="1" noResize="1" noEditPoints="1" noAdjustHandles="1" noChangeArrowheads="1" noChangeShapeType="1" noTextEdit="1"/>
              </p:cNvSpPr>
              <p:nvPr/>
            </p:nvSpPr>
            <p:spPr>
              <a:xfrm>
                <a:off x="5724128" y="1995686"/>
                <a:ext cx="3323474" cy="873829"/>
              </a:xfrm>
              <a:prstGeom prst="rect">
                <a:avLst/>
              </a:prstGeom>
              <a:blipFill rotWithShape="1">
                <a:blip r:embed="rId12"/>
                <a:stretch>
                  <a:fillRect/>
                </a:stretch>
              </a:blipFill>
            </p:spPr>
            <p:txBody>
              <a:bodyPr/>
              <a:lstStyle/>
              <a:p>
                <a:r>
                  <a:rPr lang="de-DE">
                    <a:noFill/>
                  </a:rPr>
                  <a:t> </a:t>
                </a:r>
              </a:p>
            </p:txBody>
          </p:sp>
        </mc:Fallback>
      </mc:AlternateContent>
      <p:pic>
        <p:nvPicPr>
          <p:cNvPr id="3993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9533" y="3387521"/>
            <a:ext cx="2992664" cy="69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5796136" y="4057633"/>
            <a:ext cx="2992664" cy="523220"/>
          </a:xfrm>
          <a:prstGeom prst="rect">
            <a:avLst/>
          </a:prstGeom>
        </p:spPr>
        <p:txBody>
          <a:bodyPr wrap="square">
            <a:spAutoFit/>
          </a:bodyPr>
          <a:lstStyle/>
          <a:p>
            <a:r>
              <a:rPr lang="de-DE" sz="1400" dirty="0" smtClean="0">
                <a:solidFill>
                  <a:srgbClr val="FFFFFF"/>
                </a:solidFill>
              </a:rPr>
              <a:t>Fluktuations-Dissipations-Theorem </a:t>
            </a:r>
          </a:p>
          <a:p>
            <a:r>
              <a:rPr lang="de-DE" sz="1400" dirty="0" smtClean="0">
                <a:solidFill>
                  <a:srgbClr val="FFFFFF"/>
                </a:solidFill>
              </a:rPr>
              <a:t>Dissertation </a:t>
            </a:r>
            <a:r>
              <a:rPr lang="de-DE" sz="1400" dirty="0">
                <a:solidFill>
                  <a:srgbClr val="FFFFFF"/>
                </a:solidFill>
              </a:rPr>
              <a:t>René </a:t>
            </a:r>
            <a:r>
              <a:rPr lang="de-DE" sz="1400" dirty="0" err="1">
                <a:solidFill>
                  <a:srgbClr val="FFFFFF"/>
                </a:solidFill>
              </a:rPr>
              <a:t>Geithner</a:t>
            </a:r>
            <a:r>
              <a:rPr lang="de-DE" sz="1400" dirty="0">
                <a:solidFill>
                  <a:srgbClr val="FFFFFF"/>
                </a:solidFill>
              </a:rPr>
              <a:t>, 2013</a:t>
            </a:r>
          </a:p>
        </p:txBody>
      </p:sp>
    </p:spTree>
    <p:extLst>
      <p:ext uri="{BB962C8B-B14F-4D97-AF65-F5344CB8AC3E}">
        <p14:creationId xmlns:p14="http://schemas.microsoft.com/office/powerpoint/2010/main" val="18344326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9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 grpId="0"/>
      <p:bldP spid="27" grpId="0"/>
      <p:bldP spid="28" grpId="0"/>
      <p:bldP spid="20" grpId="0"/>
      <p:bldP spid="22" grpId="0"/>
      <p:bldP spid="25" grpId="0"/>
      <p:bldP spid="30" grpId="0"/>
      <p:bldP spid="3" grpId="0" animBg="1"/>
      <p:bldP spid="31" grpId="0"/>
      <p:bldP spid="34"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7"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a:t>
            </a:r>
            <a:r>
              <a:rPr lang="de-DE" sz="2400" i="1" dirty="0" smtClean="0">
                <a:solidFill>
                  <a:srgbClr val="FFFFFF"/>
                </a:solidFill>
                <a:latin typeface="Arial"/>
              </a:rPr>
              <a:t>A</a:t>
            </a:r>
            <a:r>
              <a:rPr lang="de-DE" sz="2400" i="1" baseline="-25000" dirty="0" smtClean="0">
                <a:solidFill>
                  <a:srgbClr val="FFFFFF"/>
                </a:solidFill>
                <a:latin typeface="Arial"/>
              </a:rPr>
              <a:t>L</a:t>
            </a:r>
            <a:r>
              <a:rPr lang="de-DE" sz="2400" dirty="0" smtClean="0">
                <a:solidFill>
                  <a:srgbClr val="FFFFFF"/>
                </a:solidFill>
                <a:latin typeface="Arial"/>
              </a:rPr>
              <a:t>-Wert</a:t>
            </a:r>
            <a:endParaRPr lang="de-DE" sz="2400" dirty="0">
              <a:solidFill>
                <a:srgbClr val="FFFFFF"/>
              </a:solidFill>
              <a:latin typeface="Arial" charset="0"/>
            </a:endParaRPr>
          </a:p>
        </p:txBody>
      </p:sp>
      <p:sp>
        <p:nvSpPr>
          <p:cNvPr id="8"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31</a:t>
            </a:fld>
            <a:endParaRPr lang="en-US" dirty="0">
              <a:solidFill>
                <a:srgbClr val="FFFFFF"/>
              </a:solidFill>
            </a:endParaRPr>
          </a:p>
        </p:txBody>
      </p:sp>
      <mc:AlternateContent xmlns:mc="http://schemas.openxmlformats.org/markup-compatibility/2006" xmlns:a14="http://schemas.microsoft.com/office/drawing/2010/main">
        <mc:Choice Requires="a14">
          <p:sp>
            <p:nvSpPr>
              <p:cNvPr id="24" name="Textfeld 23"/>
              <p:cNvSpPr txBox="1"/>
              <p:nvPr/>
            </p:nvSpPr>
            <p:spPr>
              <a:xfrm>
                <a:off x="683072" y="915993"/>
                <a:ext cx="20390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800" i="1" smtClean="0">
                          <a:solidFill>
                            <a:srgbClr val="FFFFFF"/>
                          </a:solidFill>
                          <a:latin typeface="Cambria Math"/>
                        </a:rPr>
                        <m:t>𝐿</m:t>
                      </m:r>
                      <m:r>
                        <a:rPr lang="de-DE" sz="2800" i="1" smtClean="0">
                          <a:solidFill>
                            <a:srgbClr val="FFFFFF"/>
                          </a:solidFill>
                          <a:latin typeface="Cambria Math"/>
                        </a:rPr>
                        <m:t>=</m:t>
                      </m:r>
                      <m:sSub>
                        <m:sSubPr>
                          <m:ctrlPr>
                            <a:rPr lang="de-DE" sz="2800" i="1" smtClean="0">
                              <a:solidFill>
                                <a:srgbClr val="FFFFFF"/>
                              </a:solidFill>
                              <a:latin typeface="Cambria Math"/>
                            </a:rPr>
                          </m:ctrlPr>
                        </m:sSubPr>
                        <m:e>
                          <m:r>
                            <a:rPr lang="de-DE" sz="2800" i="1" smtClean="0">
                              <a:solidFill>
                                <a:srgbClr val="FFFFFF"/>
                              </a:solidFill>
                              <a:latin typeface="Cambria Math"/>
                            </a:rPr>
                            <m:t>𝐴</m:t>
                          </m:r>
                        </m:e>
                        <m:sub>
                          <m:r>
                            <a:rPr lang="de-DE" sz="2800" i="1" smtClean="0">
                              <a:solidFill>
                                <a:srgbClr val="FFFFFF"/>
                              </a:solidFill>
                              <a:latin typeface="Cambria Math"/>
                            </a:rPr>
                            <m:t>𝐿</m:t>
                          </m:r>
                        </m:sub>
                      </m:sSub>
                      <m:r>
                        <a:rPr lang="de-DE" sz="2800" i="1" smtClean="0">
                          <a:solidFill>
                            <a:srgbClr val="FFFFFF"/>
                          </a:solidFill>
                          <a:latin typeface="Cambria Math"/>
                          <a:ea typeface="Cambria Math"/>
                        </a:rPr>
                        <m:t>∙</m:t>
                      </m:r>
                      <m:sSup>
                        <m:sSupPr>
                          <m:ctrlPr>
                            <a:rPr lang="de-DE" sz="2800" i="1" smtClean="0">
                              <a:solidFill>
                                <a:srgbClr val="FFFFFF"/>
                              </a:solidFill>
                              <a:latin typeface="Cambria Math"/>
                              <a:ea typeface="Cambria Math"/>
                            </a:rPr>
                          </m:ctrlPr>
                        </m:sSupPr>
                        <m:e>
                          <m:r>
                            <a:rPr lang="de-DE" sz="2800" i="1" smtClean="0">
                              <a:solidFill>
                                <a:srgbClr val="FFFFFF"/>
                              </a:solidFill>
                              <a:latin typeface="Cambria Math"/>
                              <a:ea typeface="Cambria Math"/>
                            </a:rPr>
                            <m:t>𝑁</m:t>
                          </m:r>
                        </m:e>
                        <m:sup>
                          <m:r>
                            <a:rPr lang="de-DE" sz="2800" i="1" smtClean="0">
                              <a:solidFill>
                                <a:srgbClr val="FFFFFF"/>
                              </a:solidFill>
                              <a:latin typeface="Cambria Math"/>
                              <a:ea typeface="Cambria Math"/>
                            </a:rPr>
                            <m:t>2</m:t>
                          </m:r>
                        </m:sup>
                      </m:sSup>
                    </m:oMath>
                  </m:oMathPara>
                </a14:m>
                <a:endParaRPr lang="de-DE" sz="2800" dirty="0">
                  <a:solidFill>
                    <a:srgbClr val="FFFFFF"/>
                  </a:solidFill>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683072" y="824394"/>
                <a:ext cx="2039084" cy="523220"/>
              </a:xfrm>
              <a:prstGeom prst="rect">
                <a:avLst/>
              </a:prstGeom>
              <a:blipFill rotWithShape="1">
                <a:blip r:embed="rId2"/>
                <a:stretch>
                  <a:fillRect/>
                </a:stretch>
              </a:blipFill>
            </p:spPr>
            <p:txBody>
              <a:bodyPr/>
              <a:lstStyle/>
              <a:p>
                <a:r>
                  <a:rPr lang="en-GB">
                    <a:noFill/>
                  </a:rPr>
                  <a:t> </a:t>
                </a:r>
              </a:p>
            </p:txBody>
          </p:sp>
        </mc:Fallback>
      </mc:AlternateContent>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577358"/>
            <a:ext cx="3707937" cy="407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teraktive Schaltfläche: Nächste(r) oder Weiter 2">
            <a:hlinkClick r:id="rId4" action="ppaction://program" highlightClick="1"/>
          </p:cNvPr>
          <p:cNvSpPr/>
          <p:nvPr/>
        </p:nvSpPr>
        <p:spPr bwMode="auto">
          <a:xfrm>
            <a:off x="4250817" y="5257767"/>
            <a:ext cx="4819476" cy="397545"/>
          </a:xfrm>
          <a:prstGeom prst="actionButtonForwardNext">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00"/>
              </a:solidFill>
              <a:latin typeface="ZapfHumnst Dm BT" charset="0"/>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393" y="1497349"/>
            <a:ext cx="4787900" cy="330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Textfeld 8"/>
              <p:cNvSpPr txBox="1"/>
              <p:nvPr/>
            </p:nvSpPr>
            <p:spPr>
              <a:xfrm>
                <a:off x="4282394" y="915993"/>
                <a:ext cx="466178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800" i="1" smtClean="0">
                          <a:solidFill>
                            <a:srgbClr val="FFFFFF"/>
                          </a:solidFill>
                          <a:latin typeface="Cambria Math"/>
                        </a:rPr>
                        <m:t>𝑃𝑟𝑜𝑏𝑙𝑒𝑚</m:t>
                      </m:r>
                      <m:r>
                        <a:rPr lang="de-DE" sz="2800" i="1" smtClean="0">
                          <a:solidFill>
                            <a:srgbClr val="FFFFFF"/>
                          </a:solidFill>
                          <a:latin typeface="Cambria Math"/>
                        </a:rPr>
                        <m:t>: </m:t>
                      </m:r>
                      <m:r>
                        <a:rPr lang="de-DE" sz="2800" i="1" smtClean="0">
                          <a:solidFill>
                            <a:srgbClr val="FFFFFF"/>
                          </a:solidFill>
                          <a:latin typeface="Cambria Math"/>
                        </a:rPr>
                        <m:t>𝐿</m:t>
                      </m:r>
                      <m:d>
                        <m:dPr>
                          <m:ctrlPr>
                            <a:rPr lang="de-DE" sz="2800" i="1" smtClean="0">
                              <a:solidFill>
                                <a:srgbClr val="FFFFFF"/>
                              </a:solidFill>
                              <a:latin typeface="Cambria Math"/>
                            </a:rPr>
                          </m:ctrlPr>
                        </m:dPr>
                        <m:e>
                          <m:r>
                            <a:rPr lang="de-DE" sz="2800" i="1" smtClean="0">
                              <a:solidFill>
                                <a:srgbClr val="FFFFFF"/>
                              </a:solidFill>
                              <a:latin typeface="Cambria Math"/>
                            </a:rPr>
                            <m:t>𝑓</m:t>
                          </m:r>
                        </m:e>
                      </m:d>
                      <m:r>
                        <a:rPr lang="de-DE" sz="2800" i="1" smtClean="0">
                          <a:solidFill>
                            <a:srgbClr val="FFFFFF"/>
                          </a:solidFill>
                          <a:latin typeface="Cambria Math"/>
                        </a:rPr>
                        <m:t>=</m:t>
                      </m:r>
                      <m:sSub>
                        <m:sSubPr>
                          <m:ctrlPr>
                            <a:rPr lang="de-DE" sz="2800" i="1" smtClean="0">
                              <a:solidFill>
                                <a:srgbClr val="FFFFFF"/>
                              </a:solidFill>
                              <a:latin typeface="Cambria Math"/>
                            </a:rPr>
                          </m:ctrlPr>
                        </m:sSubPr>
                        <m:e>
                          <m:r>
                            <a:rPr lang="de-DE" sz="2800" i="1" smtClean="0">
                              <a:solidFill>
                                <a:srgbClr val="FFFFFF"/>
                              </a:solidFill>
                              <a:latin typeface="Cambria Math"/>
                            </a:rPr>
                            <m:t>𝐴</m:t>
                          </m:r>
                        </m:e>
                        <m:sub>
                          <m:r>
                            <a:rPr lang="de-DE" sz="2800" i="1" smtClean="0">
                              <a:solidFill>
                                <a:srgbClr val="FFFFFF"/>
                              </a:solidFill>
                              <a:latin typeface="Cambria Math"/>
                            </a:rPr>
                            <m:t>𝐿</m:t>
                          </m:r>
                        </m:sub>
                      </m:sSub>
                      <m:d>
                        <m:dPr>
                          <m:ctrlPr>
                            <a:rPr lang="de-DE" sz="2800" i="1" smtClean="0">
                              <a:solidFill>
                                <a:srgbClr val="FFFFFF"/>
                              </a:solidFill>
                              <a:latin typeface="Cambria Math"/>
                            </a:rPr>
                          </m:ctrlPr>
                        </m:dPr>
                        <m:e>
                          <m:r>
                            <a:rPr lang="de-DE" sz="2800" i="1" smtClean="0">
                              <a:solidFill>
                                <a:srgbClr val="FFFFFF"/>
                              </a:solidFill>
                              <a:latin typeface="Cambria Math"/>
                            </a:rPr>
                            <m:t>𝑓</m:t>
                          </m:r>
                        </m:e>
                      </m:d>
                      <m:r>
                        <a:rPr lang="de-DE" sz="2800" i="1" smtClean="0">
                          <a:solidFill>
                            <a:srgbClr val="FFFFFF"/>
                          </a:solidFill>
                          <a:latin typeface="Cambria Math"/>
                          <a:ea typeface="Cambria Math"/>
                        </a:rPr>
                        <m:t>∙</m:t>
                      </m:r>
                      <m:sSup>
                        <m:sSupPr>
                          <m:ctrlPr>
                            <a:rPr lang="de-DE" sz="2800" i="1" smtClean="0">
                              <a:solidFill>
                                <a:srgbClr val="FFFFFF"/>
                              </a:solidFill>
                              <a:latin typeface="Cambria Math"/>
                              <a:ea typeface="Cambria Math"/>
                            </a:rPr>
                          </m:ctrlPr>
                        </m:sSupPr>
                        <m:e>
                          <m:r>
                            <a:rPr lang="de-DE" sz="2800" i="1" smtClean="0">
                              <a:solidFill>
                                <a:srgbClr val="FFFFFF"/>
                              </a:solidFill>
                              <a:latin typeface="Cambria Math"/>
                              <a:ea typeface="Cambria Math"/>
                            </a:rPr>
                            <m:t>𝑁</m:t>
                          </m:r>
                        </m:e>
                        <m:sup>
                          <m:r>
                            <a:rPr lang="de-DE" sz="2800" i="1" smtClean="0">
                              <a:solidFill>
                                <a:srgbClr val="FFFFFF"/>
                              </a:solidFill>
                              <a:latin typeface="Cambria Math"/>
                              <a:ea typeface="Cambria Math"/>
                            </a:rPr>
                            <m:t>2</m:t>
                          </m:r>
                        </m:sup>
                      </m:sSup>
                    </m:oMath>
                  </m:oMathPara>
                </a14:m>
                <a:endParaRPr lang="de-DE" sz="2800" dirty="0">
                  <a:solidFill>
                    <a:srgbClr val="FFFFFF"/>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4282393" y="824394"/>
                <a:ext cx="4784323" cy="523220"/>
              </a:xfrm>
              <a:prstGeom prst="rect">
                <a:avLst/>
              </a:prstGeom>
              <a:blipFill rotWithShape="1">
                <a:blip r:embed="rId6"/>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985203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Erfahrungen</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32</a:t>
            </a:fld>
            <a:endParaRPr lang="en-US"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888" y="937287"/>
            <a:ext cx="5400600" cy="408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777545" y="5087424"/>
            <a:ext cx="6353341" cy="369332"/>
          </a:xfrm>
          <a:prstGeom prst="rect">
            <a:avLst/>
          </a:prstGeom>
        </p:spPr>
        <p:txBody>
          <a:bodyPr wrap="none">
            <a:spAutoFit/>
          </a:bodyPr>
          <a:lstStyle/>
          <a:p>
            <a:pPr algn="r"/>
            <a:r>
              <a:rPr lang="de-DE" dirty="0" smtClean="0">
                <a:solidFill>
                  <a:srgbClr val="FFFFFF"/>
                </a:solidFill>
              </a:rPr>
              <a:t>Induktivität </a:t>
            </a:r>
            <a:r>
              <a:rPr lang="de-DE" dirty="0">
                <a:solidFill>
                  <a:srgbClr val="FFFFFF"/>
                </a:solidFill>
              </a:rPr>
              <a:t>der </a:t>
            </a:r>
            <a:r>
              <a:rPr lang="de-DE" dirty="0" smtClean="0">
                <a:solidFill>
                  <a:srgbClr val="FFFFFF"/>
                </a:solidFill>
              </a:rPr>
              <a:t>DESY-CCC-Pickup-Spule mit </a:t>
            </a:r>
            <a:r>
              <a:rPr lang="de-DE" dirty="0" err="1" smtClean="0">
                <a:solidFill>
                  <a:srgbClr val="FFFFFF"/>
                </a:solidFill>
              </a:rPr>
              <a:t>Vitrovac</a:t>
            </a:r>
            <a:r>
              <a:rPr lang="de-DE" dirty="0" smtClean="0">
                <a:solidFill>
                  <a:srgbClr val="FFFFFF"/>
                </a:solidFill>
              </a:rPr>
              <a:t> 6025F</a:t>
            </a:r>
            <a:endParaRPr lang="de-DE" dirty="0">
              <a:solidFill>
                <a:srgbClr val="FFFFFF"/>
              </a:solidFill>
            </a:endParaRPr>
          </a:p>
        </p:txBody>
      </p:sp>
      <p:sp>
        <p:nvSpPr>
          <p:cNvPr id="7" name="Rechteck 6"/>
          <p:cNvSpPr/>
          <p:nvPr/>
        </p:nvSpPr>
        <p:spPr>
          <a:xfrm>
            <a:off x="144016" y="857278"/>
            <a:ext cx="3707904" cy="923330"/>
          </a:xfrm>
          <a:prstGeom prst="rect">
            <a:avLst/>
          </a:prstGeom>
        </p:spPr>
        <p:txBody>
          <a:bodyPr wrap="square">
            <a:spAutoFit/>
          </a:bodyPr>
          <a:lstStyle/>
          <a:p>
            <a:r>
              <a:rPr lang="de-DE" dirty="0" smtClean="0">
                <a:solidFill>
                  <a:srgbClr val="FFFFFF"/>
                </a:solidFill>
              </a:rPr>
              <a:t>„Optimierung </a:t>
            </a:r>
            <a:r>
              <a:rPr lang="de-DE" dirty="0">
                <a:solidFill>
                  <a:srgbClr val="FFFFFF"/>
                </a:solidFill>
              </a:rPr>
              <a:t>eines </a:t>
            </a:r>
            <a:r>
              <a:rPr lang="de-DE" dirty="0" err="1">
                <a:solidFill>
                  <a:srgbClr val="FFFFFF"/>
                </a:solidFill>
              </a:rPr>
              <a:t>kryogenen</a:t>
            </a:r>
            <a:r>
              <a:rPr lang="de-DE" dirty="0">
                <a:solidFill>
                  <a:srgbClr val="FFFFFF"/>
                </a:solidFill>
              </a:rPr>
              <a:t> Stromkomparators</a:t>
            </a:r>
          </a:p>
          <a:p>
            <a:r>
              <a:rPr lang="de-DE" dirty="0">
                <a:solidFill>
                  <a:srgbClr val="FFFFFF"/>
                </a:solidFill>
              </a:rPr>
              <a:t>für den Einsatz als </a:t>
            </a:r>
            <a:r>
              <a:rPr lang="de-DE" dirty="0" smtClean="0">
                <a:solidFill>
                  <a:srgbClr val="FFFFFF"/>
                </a:solidFill>
              </a:rPr>
              <a:t>Strahlmonitor“</a:t>
            </a:r>
            <a:endParaRPr lang="de-DE" dirty="0">
              <a:solidFill>
                <a:srgbClr val="FFFFFF"/>
              </a:solidFill>
            </a:endParaRPr>
          </a:p>
        </p:txBody>
      </p:sp>
      <p:sp>
        <p:nvSpPr>
          <p:cNvPr id="8" name="Rechteck 7"/>
          <p:cNvSpPr/>
          <p:nvPr/>
        </p:nvSpPr>
        <p:spPr>
          <a:xfrm>
            <a:off x="179512" y="2217429"/>
            <a:ext cx="2313518" cy="646331"/>
          </a:xfrm>
          <a:prstGeom prst="rect">
            <a:avLst/>
          </a:prstGeom>
        </p:spPr>
        <p:txBody>
          <a:bodyPr wrap="none">
            <a:spAutoFit/>
          </a:bodyPr>
          <a:lstStyle/>
          <a:p>
            <a:r>
              <a:rPr lang="de-DE" dirty="0" smtClean="0">
                <a:solidFill>
                  <a:srgbClr val="FFFFFF"/>
                </a:solidFill>
              </a:rPr>
              <a:t>Dissertation</a:t>
            </a:r>
          </a:p>
          <a:p>
            <a:r>
              <a:rPr lang="de-DE" dirty="0" smtClean="0">
                <a:solidFill>
                  <a:srgbClr val="FFFFFF"/>
                </a:solidFill>
              </a:rPr>
              <a:t>René </a:t>
            </a:r>
            <a:r>
              <a:rPr lang="de-DE" dirty="0" err="1" smtClean="0">
                <a:solidFill>
                  <a:srgbClr val="FFFFFF"/>
                </a:solidFill>
              </a:rPr>
              <a:t>Geithner</a:t>
            </a:r>
            <a:r>
              <a:rPr lang="de-DE" dirty="0" smtClean="0">
                <a:solidFill>
                  <a:srgbClr val="FFFFFF"/>
                </a:solidFill>
              </a:rPr>
              <a:t>, 2013</a:t>
            </a:r>
            <a:endParaRPr lang="de-DE" dirty="0">
              <a:solidFill>
                <a:srgbClr val="FFFFFF"/>
              </a:solidFill>
            </a:endParaRPr>
          </a:p>
        </p:txBody>
      </p:sp>
      <p:sp>
        <p:nvSpPr>
          <p:cNvPr id="9" name="Ellipse 8"/>
          <p:cNvSpPr/>
          <p:nvPr/>
        </p:nvSpPr>
        <p:spPr bwMode="auto">
          <a:xfrm rot="17175838">
            <a:off x="3757461" y="2135391"/>
            <a:ext cx="3140330" cy="559023"/>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1" name="Ellipse 10"/>
          <p:cNvSpPr/>
          <p:nvPr/>
        </p:nvSpPr>
        <p:spPr bwMode="auto">
          <a:xfrm rot="16200000">
            <a:off x="7838012" y="1187562"/>
            <a:ext cx="1180676" cy="559023"/>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0" name="Textfeld 9"/>
          <p:cNvSpPr txBox="1"/>
          <p:nvPr/>
        </p:nvSpPr>
        <p:spPr>
          <a:xfrm>
            <a:off x="179512" y="3417563"/>
            <a:ext cx="3533340" cy="461665"/>
          </a:xfrm>
          <a:prstGeom prst="rect">
            <a:avLst/>
          </a:prstGeom>
          <a:noFill/>
        </p:spPr>
        <p:txBody>
          <a:bodyPr wrap="none" rtlCol="0">
            <a:spAutoFit/>
          </a:bodyPr>
          <a:lstStyle/>
          <a:p>
            <a:r>
              <a:rPr lang="de-DE" sz="2400" b="1" dirty="0" smtClean="0">
                <a:solidFill>
                  <a:srgbClr val="FF0000"/>
                </a:solidFill>
              </a:rPr>
              <a:t>Strom möglichst hoch!</a:t>
            </a:r>
            <a:endParaRPr lang="de-DE" sz="2400" b="1" dirty="0">
              <a:solidFill>
                <a:srgbClr val="FF0000"/>
              </a:solidFill>
            </a:endParaRPr>
          </a:p>
        </p:txBody>
      </p:sp>
      <p:sp>
        <p:nvSpPr>
          <p:cNvPr id="13" name="Rechteck 12"/>
          <p:cNvSpPr/>
          <p:nvPr/>
        </p:nvSpPr>
        <p:spPr>
          <a:xfrm>
            <a:off x="179512" y="3944458"/>
            <a:ext cx="3384376" cy="400110"/>
          </a:xfrm>
          <a:prstGeom prst="rect">
            <a:avLst/>
          </a:prstGeom>
        </p:spPr>
        <p:txBody>
          <a:bodyPr wrap="square">
            <a:spAutoFit/>
          </a:bodyPr>
          <a:lstStyle/>
          <a:p>
            <a:r>
              <a:rPr lang="it-IT" sz="2000" dirty="0">
                <a:solidFill>
                  <a:srgbClr val="FFFFFF"/>
                </a:solidFill>
              </a:rPr>
              <a:t>E4980A </a:t>
            </a:r>
            <a:r>
              <a:rPr lang="it-IT" sz="2000" dirty="0" smtClean="0">
                <a:solidFill>
                  <a:srgbClr val="FFFFFF"/>
                </a:solidFill>
              </a:rPr>
              <a:t>LCR-</a:t>
            </a:r>
            <a:r>
              <a:rPr lang="it-IT" sz="2000" dirty="0" err="1" smtClean="0">
                <a:solidFill>
                  <a:srgbClr val="FFFFFF"/>
                </a:solidFill>
              </a:rPr>
              <a:t>Meter</a:t>
            </a:r>
            <a:r>
              <a:rPr lang="it-IT" sz="2000" dirty="0" smtClean="0">
                <a:solidFill>
                  <a:srgbClr val="FFFFFF"/>
                </a:solidFill>
              </a:rPr>
              <a:t>: 20 </a:t>
            </a:r>
            <a:r>
              <a:rPr lang="it-IT" sz="2000" dirty="0" err="1" smtClean="0">
                <a:solidFill>
                  <a:srgbClr val="FFFFFF"/>
                </a:solidFill>
              </a:rPr>
              <a:t>mA</a:t>
            </a:r>
            <a:endParaRPr lang="de-DE" sz="2000" dirty="0">
              <a:solidFill>
                <a:srgbClr val="FFFFFF"/>
              </a:solidFill>
            </a:endParaRPr>
          </a:p>
        </p:txBody>
      </p:sp>
      <p:sp>
        <p:nvSpPr>
          <p:cNvPr id="14" name="Rechteck 13"/>
          <p:cNvSpPr/>
          <p:nvPr/>
        </p:nvSpPr>
        <p:spPr>
          <a:xfrm rot="16200000">
            <a:off x="7951395" y="2848547"/>
            <a:ext cx="1799636" cy="369332"/>
          </a:xfrm>
          <a:prstGeom prst="rect">
            <a:avLst/>
          </a:prstGeom>
        </p:spPr>
        <p:txBody>
          <a:bodyPr wrap="square">
            <a:spAutoFit/>
          </a:bodyPr>
          <a:lstStyle/>
          <a:p>
            <a:r>
              <a:rPr lang="de-DE" dirty="0" smtClean="0">
                <a:solidFill>
                  <a:srgbClr val="000000"/>
                </a:solidFill>
              </a:rPr>
              <a:t>100 kHz</a:t>
            </a:r>
            <a:endParaRPr lang="en-GB" dirty="0">
              <a:solidFill>
                <a:srgbClr val="000000"/>
              </a:solidFill>
            </a:endParaRPr>
          </a:p>
        </p:txBody>
      </p:sp>
    </p:spTree>
    <p:extLst>
      <p:ext uri="{BB962C8B-B14F-4D97-AF65-F5344CB8AC3E}">
        <p14:creationId xmlns:p14="http://schemas.microsoft.com/office/powerpoint/2010/main" val="37445414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532" y="793999"/>
            <a:ext cx="5368469" cy="413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letzte Pickup-Spule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33</a:t>
            </a:fld>
            <a:endParaRPr lang="en-US" dirty="0">
              <a:solidFill>
                <a:srgbClr val="FFFFFF"/>
              </a:solidFill>
            </a:endParaRPr>
          </a:p>
        </p:txBody>
      </p:sp>
      <p:sp>
        <p:nvSpPr>
          <p:cNvPr id="2" name="Rechteck 1"/>
          <p:cNvSpPr/>
          <p:nvPr/>
        </p:nvSpPr>
        <p:spPr>
          <a:xfrm>
            <a:off x="4235316" y="5019675"/>
            <a:ext cx="4895571" cy="646331"/>
          </a:xfrm>
          <a:prstGeom prst="rect">
            <a:avLst/>
          </a:prstGeom>
        </p:spPr>
        <p:txBody>
          <a:bodyPr wrap="none">
            <a:spAutoFit/>
          </a:bodyPr>
          <a:lstStyle/>
          <a:p>
            <a:pPr algn="r"/>
            <a:r>
              <a:rPr lang="de-DE" dirty="0" err="1" smtClean="0">
                <a:solidFill>
                  <a:srgbClr val="FFFFFF"/>
                </a:solidFill>
              </a:rPr>
              <a:t>Ls</a:t>
            </a:r>
            <a:r>
              <a:rPr lang="de-DE" dirty="0" smtClean="0">
                <a:solidFill>
                  <a:srgbClr val="FFFFFF"/>
                </a:solidFill>
              </a:rPr>
              <a:t>/</a:t>
            </a:r>
            <a:r>
              <a:rPr lang="de-DE" dirty="0" err="1" smtClean="0">
                <a:solidFill>
                  <a:srgbClr val="FFFFFF"/>
                </a:solidFill>
              </a:rPr>
              <a:t>Rs</a:t>
            </a:r>
            <a:r>
              <a:rPr lang="de-DE" dirty="0" smtClean="0">
                <a:solidFill>
                  <a:srgbClr val="FFFFFF"/>
                </a:solidFill>
              </a:rPr>
              <a:t>-Messungen bei 4,2 K; </a:t>
            </a:r>
            <a:r>
              <a:rPr lang="de-DE" dirty="0">
                <a:solidFill>
                  <a:srgbClr val="FFFFFF"/>
                </a:solidFill>
              </a:rPr>
              <a:t>blau: DESY-CCC</a:t>
            </a:r>
          </a:p>
          <a:p>
            <a:pPr algn="r"/>
            <a:r>
              <a:rPr lang="de-DE" dirty="0" smtClean="0">
                <a:solidFill>
                  <a:srgbClr val="FFFFFF"/>
                </a:solidFill>
              </a:rPr>
              <a:t>grün: FAIR-CCC: </a:t>
            </a:r>
            <a:r>
              <a:rPr lang="de-DE" dirty="0" err="1">
                <a:solidFill>
                  <a:srgbClr val="FFFFFF"/>
                </a:solidFill>
              </a:rPr>
              <a:t>Nanoperm</a:t>
            </a:r>
            <a:r>
              <a:rPr lang="de-DE" dirty="0">
                <a:solidFill>
                  <a:srgbClr val="FFFFFF"/>
                </a:solidFill>
              </a:rPr>
              <a:t> </a:t>
            </a:r>
            <a:r>
              <a:rPr lang="de-DE" dirty="0" smtClean="0">
                <a:solidFill>
                  <a:srgbClr val="FFFFFF"/>
                </a:solidFill>
              </a:rPr>
              <a:t>M764</a:t>
            </a:r>
          </a:p>
        </p:txBody>
      </p:sp>
      <p:sp>
        <p:nvSpPr>
          <p:cNvPr id="7" name="Rechteck 6"/>
          <p:cNvSpPr/>
          <p:nvPr/>
        </p:nvSpPr>
        <p:spPr>
          <a:xfrm>
            <a:off x="144016" y="857278"/>
            <a:ext cx="3707904" cy="923330"/>
          </a:xfrm>
          <a:prstGeom prst="rect">
            <a:avLst/>
          </a:prstGeom>
        </p:spPr>
        <p:txBody>
          <a:bodyPr wrap="square">
            <a:spAutoFit/>
          </a:bodyPr>
          <a:lstStyle/>
          <a:p>
            <a:r>
              <a:rPr lang="de-DE" dirty="0" smtClean="0">
                <a:solidFill>
                  <a:srgbClr val="FFFFFF"/>
                </a:solidFill>
              </a:rPr>
              <a:t>„Optimierung </a:t>
            </a:r>
            <a:r>
              <a:rPr lang="de-DE" dirty="0">
                <a:solidFill>
                  <a:srgbClr val="FFFFFF"/>
                </a:solidFill>
              </a:rPr>
              <a:t>eines </a:t>
            </a:r>
            <a:r>
              <a:rPr lang="de-DE" dirty="0" err="1">
                <a:solidFill>
                  <a:srgbClr val="FFFFFF"/>
                </a:solidFill>
              </a:rPr>
              <a:t>kryogenen</a:t>
            </a:r>
            <a:r>
              <a:rPr lang="de-DE" dirty="0">
                <a:solidFill>
                  <a:srgbClr val="FFFFFF"/>
                </a:solidFill>
              </a:rPr>
              <a:t> Stromkomparators</a:t>
            </a:r>
          </a:p>
          <a:p>
            <a:r>
              <a:rPr lang="de-DE" dirty="0">
                <a:solidFill>
                  <a:srgbClr val="FFFFFF"/>
                </a:solidFill>
              </a:rPr>
              <a:t>für den Einsatz als </a:t>
            </a:r>
            <a:r>
              <a:rPr lang="de-DE" dirty="0" smtClean="0">
                <a:solidFill>
                  <a:srgbClr val="FFFFFF"/>
                </a:solidFill>
              </a:rPr>
              <a:t>Strahlmonitor“</a:t>
            </a:r>
            <a:endParaRPr lang="de-DE" dirty="0">
              <a:solidFill>
                <a:srgbClr val="FFFFFF"/>
              </a:solidFill>
            </a:endParaRPr>
          </a:p>
        </p:txBody>
      </p:sp>
      <p:sp>
        <p:nvSpPr>
          <p:cNvPr id="8" name="Rechteck 7"/>
          <p:cNvSpPr/>
          <p:nvPr/>
        </p:nvSpPr>
        <p:spPr>
          <a:xfrm>
            <a:off x="179512" y="2217429"/>
            <a:ext cx="2313518" cy="646331"/>
          </a:xfrm>
          <a:prstGeom prst="rect">
            <a:avLst/>
          </a:prstGeom>
        </p:spPr>
        <p:txBody>
          <a:bodyPr wrap="none">
            <a:spAutoFit/>
          </a:bodyPr>
          <a:lstStyle/>
          <a:p>
            <a:r>
              <a:rPr lang="de-DE" dirty="0" smtClean="0">
                <a:solidFill>
                  <a:srgbClr val="FFFFFF"/>
                </a:solidFill>
              </a:rPr>
              <a:t>Dissertation</a:t>
            </a:r>
          </a:p>
          <a:p>
            <a:r>
              <a:rPr lang="de-DE" dirty="0" smtClean="0">
                <a:solidFill>
                  <a:srgbClr val="FFFFFF"/>
                </a:solidFill>
              </a:rPr>
              <a:t>René </a:t>
            </a:r>
            <a:r>
              <a:rPr lang="de-DE" dirty="0" err="1" smtClean="0">
                <a:solidFill>
                  <a:srgbClr val="FFFFFF"/>
                </a:solidFill>
              </a:rPr>
              <a:t>Geithner</a:t>
            </a:r>
            <a:r>
              <a:rPr lang="de-DE" dirty="0" smtClean="0">
                <a:solidFill>
                  <a:srgbClr val="FFFFFF"/>
                </a:solidFill>
              </a:rPr>
              <a:t>, 2013</a:t>
            </a:r>
            <a:endParaRPr lang="de-DE" dirty="0">
              <a:solidFill>
                <a:srgbClr val="FFFFFF"/>
              </a:solidFill>
            </a:endParaRPr>
          </a:p>
        </p:txBody>
      </p:sp>
      <p:sp>
        <p:nvSpPr>
          <p:cNvPr id="14" name="Ellipse 13"/>
          <p:cNvSpPr/>
          <p:nvPr/>
        </p:nvSpPr>
        <p:spPr bwMode="auto">
          <a:xfrm rot="16200000">
            <a:off x="5405928" y="3838096"/>
            <a:ext cx="600000" cy="559023"/>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Tree>
    <p:extLst>
      <p:ext uri="{BB962C8B-B14F-4D97-AF65-F5344CB8AC3E}">
        <p14:creationId xmlns:p14="http://schemas.microsoft.com/office/powerpoint/2010/main" val="15562028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neue Testkerne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34</a:t>
            </a:fld>
            <a:endParaRPr lang="en-US" dirty="0">
              <a:solidFill>
                <a:srgbClr val="FFFFFF"/>
              </a:solidFill>
            </a:endParaRPr>
          </a:p>
        </p:txBody>
      </p:sp>
      <p:sp>
        <p:nvSpPr>
          <p:cNvPr id="7" name="Rechteck 6"/>
          <p:cNvSpPr/>
          <p:nvPr/>
        </p:nvSpPr>
        <p:spPr>
          <a:xfrm>
            <a:off x="179512" y="1623936"/>
            <a:ext cx="3271088" cy="1200329"/>
          </a:xfrm>
          <a:prstGeom prst="rect">
            <a:avLst/>
          </a:prstGeom>
        </p:spPr>
        <p:txBody>
          <a:bodyPr wrap="none">
            <a:spAutoFit/>
          </a:bodyPr>
          <a:lstStyle/>
          <a:p>
            <a:r>
              <a:rPr lang="de-DE" u="sng" dirty="0" err="1" smtClean="0">
                <a:solidFill>
                  <a:srgbClr val="FFFFFF"/>
                </a:solidFill>
              </a:rPr>
              <a:t>Vacuumschmelze</a:t>
            </a:r>
            <a:r>
              <a:rPr lang="de-DE" u="sng" dirty="0" smtClean="0">
                <a:solidFill>
                  <a:srgbClr val="FFFFFF"/>
                </a:solidFill>
              </a:rPr>
              <a:t> Hanau:</a:t>
            </a:r>
          </a:p>
          <a:p>
            <a:endParaRPr lang="de-DE" dirty="0" smtClean="0">
              <a:solidFill>
                <a:srgbClr val="FFFFFF"/>
              </a:solidFill>
            </a:endParaRPr>
          </a:p>
          <a:p>
            <a:r>
              <a:rPr lang="de-DE" dirty="0">
                <a:solidFill>
                  <a:srgbClr val="FFFFFF"/>
                </a:solidFill>
              </a:rPr>
              <a:t>a</a:t>
            </a:r>
            <a:r>
              <a:rPr lang="de-DE" dirty="0" smtClean="0">
                <a:solidFill>
                  <a:srgbClr val="FFFFFF"/>
                </a:solidFill>
              </a:rPr>
              <a:t>morphe Kerne:       </a:t>
            </a:r>
            <a:r>
              <a:rPr lang="de-DE" dirty="0" err="1" smtClean="0">
                <a:solidFill>
                  <a:srgbClr val="FFFFFF"/>
                </a:solidFill>
              </a:rPr>
              <a:t>Vitrovac</a:t>
            </a:r>
            <a:endParaRPr lang="de-DE" dirty="0" smtClean="0">
              <a:solidFill>
                <a:srgbClr val="FFFFFF"/>
              </a:solidFill>
            </a:endParaRPr>
          </a:p>
          <a:p>
            <a:r>
              <a:rPr lang="de-DE" dirty="0">
                <a:solidFill>
                  <a:srgbClr val="FFFFFF"/>
                </a:solidFill>
              </a:rPr>
              <a:t>nano-kristalline K.: </a:t>
            </a:r>
            <a:r>
              <a:rPr lang="de-DE" dirty="0" smtClean="0">
                <a:solidFill>
                  <a:srgbClr val="FFFFFF"/>
                </a:solidFill>
              </a:rPr>
              <a:t>  </a:t>
            </a:r>
            <a:r>
              <a:rPr lang="de-DE" dirty="0" err="1" smtClean="0">
                <a:solidFill>
                  <a:srgbClr val="FFFFFF"/>
                </a:solidFill>
              </a:rPr>
              <a:t>Vitroperm</a:t>
            </a:r>
            <a:endParaRPr lang="de-DE" dirty="0">
              <a:solidFill>
                <a:srgbClr val="FFFFFF"/>
              </a:solidFill>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726" y="777269"/>
            <a:ext cx="5522547" cy="401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3829435" y="4937731"/>
            <a:ext cx="5301451" cy="646331"/>
          </a:xfrm>
          <a:prstGeom prst="rect">
            <a:avLst/>
          </a:prstGeom>
        </p:spPr>
        <p:txBody>
          <a:bodyPr wrap="none">
            <a:spAutoFit/>
          </a:bodyPr>
          <a:lstStyle/>
          <a:p>
            <a:pPr algn="r"/>
            <a:r>
              <a:rPr lang="de-DE" dirty="0" smtClean="0">
                <a:solidFill>
                  <a:srgbClr val="FFFFFF"/>
                </a:solidFill>
              </a:rPr>
              <a:t>Rascherstarrungstechnologie für amorphe Bänder</a:t>
            </a:r>
          </a:p>
          <a:p>
            <a:pPr algn="r"/>
            <a:r>
              <a:rPr lang="de-DE" dirty="0" smtClean="0">
                <a:solidFill>
                  <a:srgbClr val="FFFFFF"/>
                </a:solidFill>
              </a:rPr>
              <a:t>Bänder =&gt; gewickelte Kerne</a:t>
            </a:r>
          </a:p>
        </p:txBody>
      </p:sp>
      <p:sp>
        <p:nvSpPr>
          <p:cNvPr id="8" name="Rechteck 7"/>
          <p:cNvSpPr/>
          <p:nvPr/>
        </p:nvSpPr>
        <p:spPr>
          <a:xfrm>
            <a:off x="223342" y="3337553"/>
            <a:ext cx="3288080" cy="923330"/>
          </a:xfrm>
          <a:prstGeom prst="rect">
            <a:avLst/>
          </a:prstGeom>
        </p:spPr>
        <p:txBody>
          <a:bodyPr wrap="none">
            <a:spAutoFit/>
          </a:bodyPr>
          <a:lstStyle/>
          <a:p>
            <a:r>
              <a:rPr lang="en-GB" u="sng" dirty="0" err="1" smtClean="0">
                <a:solidFill>
                  <a:srgbClr val="FFFFFF"/>
                </a:solidFill>
              </a:rPr>
              <a:t>Magnetec</a:t>
            </a:r>
            <a:r>
              <a:rPr lang="en-GB" u="sng" dirty="0" smtClean="0">
                <a:solidFill>
                  <a:srgbClr val="FFFFFF"/>
                </a:solidFill>
              </a:rPr>
              <a:t> GmbH:</a:t>
            </a:r>
          </a:p>
          <a:p>
            <a:endParaRPr lang="en-GB" dirty="0" smtClean="0">
              <a:solidFill>
                <a:srgbClr val="FFFFFF"/>
              </a:solidFill>
            </a:endParaRPr>
          </a:p>
          <a:p>
            <a:r>
              <a:rPr lang="de-DE" dirty="0">
                <a:solidFill>
                  <a:srgbClr val="FFFFFF"/>
                </a:solidFill>
              </a:rPr>
              <a:t>nano-kristalline K.: </a:t>
            </a:r>
            <a:r>
              <a:rPr lang="de-DE" dirty="0" smtClean="0">
                <a:solidFill>
                  <a:srgbClr val="FFFFFF"/>
                </a:solidFill>
              </a:rPr>
              <a:t> </a:t>
            </a:r>
            <a:r>
              <a:rPr lang="en-GB" dirty="0" err="1" smtClean="0">
                <a:solidFill>
                  <a:srgbClr val="FFFFFF"/>
                </a:solidFill>
              </a:rPr>
              <a:t>Nanoperm</a:t>
            </a:r>
            <a:endParaRPr lang="de-DE" dirty="0">
              <a:solidFill>
                <a:srgbClr val="FFFFFF"/>
              </a:solidFill>
            </a:endParaRPr>
          </a:p>
        </p:txBody>
      </p:sp>
    </p:spTree>
    <p:extLst>
      <p:ext uri="{BB962C8B-B14F-4D97-AF65-F5344CB8AC3E}">
        <p14:creationId xmlns:p14="http://schemas.microsoft.com/office/powerpoint/2010/main" val="20718438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789782"/>
            <a:ext cx="6496502" cy="492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6"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neue Testkerne </a:t>
            </a:r>
            <a:endParaRPr lang="de-DE" sz="2400" dirty="0">
              <a:solidFill>
                <a:srgbClr val="FFFFFF"/>
              </a:solidFill>
              <a:latin typeface="Arial" charset="0"/>
            </a:endParaRPr>
          </a:p>
        </p:txBody>
      </p:sp>
      <p:sp>
        <p:nvSpPr>
          <p:cNvPr id="7"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35</a:t>
            </a:fld>
            <a:endParaRPr lang="en-US" dirty="0">
              <a:solidFill>
                <a:srgbClr val="FFFFFF"/>
              </a:solidFill>
            </a:endParaRPr>
          </a:p>
        </p:txBody>
      </p:sp>
      <p:sp>
        <p:nvSpPr>
          <p:cNvPr id="8" name="Rechteck 7"/>
          <p:cNvSpPr/>
          <p:nvPr/>
        </p:nvSpPr>
        <p:spPr>
          <a:xfrm>
            <a:off x="251520" y="2057411"/>
            <a:ext cx="1596912" cy="707886"/>
          </a:xfrm>
          <a:prstGeom prst="rect">
            <a:avLst/>
          </a:prstGeom>
        </p:spPr>
        <p:txBody>
          <a:bodyPr wrap="none">
            <a:spAutoFit/>
          </a:bodyPr>
          <a:lstStyle/>
          <a:p>
            <a:pPr algn="ctr"/>
            <a:r>
              <a:rPr lang="de-DE" sz="2000" dirty="0" smtClean="0">
                <a:solidFill>
                  <a:srgbClr val="FFFFFF"/>
                </a:solidFill>
              </a:rPr>
              <a:t>Wärme-</a:t>
            </a:r>
          </a:p>
          <a:p>
            <a:pPr algn="ctr"/>
            <a:r>
              <a:rPr lang="de-DE" sz="2000" dirty="0" err="1" smtClean="0">
                <a:solidFill>
                  <a:srgbClr val="FFFFFF"/>
                </a:solidFill>
              </a:rPr>
              <a:t>behandlung</a:t>
            </a:r>
            <a:r>
              <a:rPr lang="de-DE" sz="2000" dirty="0" smtClean="0">
                <a:solidFill>
                  <a:srgbClr val="FFFFFF"/>
                </a:solidFill>
              </a:rPr>
              <a:t>:</a:t>
            </a:r>
          </a:p>
        </p:txBody>
      </p:sp>
      <p:sp>
        <p:nvSpPr>
          <p:cNvPr id="4" name="Pfeil nach unten 3"/>
          <p:cNvSpPr/>
          <p:nvPr/>
        </p:nvSpPr>
        <p:spPr bwMode="auto">
          <a:xfrm rot="16200000">
            <a:off x="868407" y="2803614"/>
            <a:ext cx="400044" cy="497508"/>
          </a:xfrm>
          <a:prstGeom prst="downArrow">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1853"/>
            <a:ext cx="2623592" cy="237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2555777" y="5361649"/>
            <a:ext cx="2562689" cy="338554"/>
          </a:xfrm>
          <a:prstGeom prst="rect">
            <a:avLst/>
          </a:prstGeom>
        </p:spPr>
        <p:txBody>
          <a:bodyPr wrap="none">
            <a:spAutoFit/>
          </a:bodyPr>
          <a:lstStyle/>
          <a:p>
            <a:r>
              <a:rPr lang="de-DE" sz="1600" dirty="0" smtClean="0">
                <a:solidFill>
                  <a:srgbClr val="000000"/>
                </a:solidFill>
              </a:rPr>
              <a:t>[</a:t>
            </a:r>
            <a:r>
              <a:rPr lang="de-DE" sz="1600" dirty="0" err="1" smtClean="0">
                <a:solidFill>
                  <a:srgbClr val="000000"/>
                </a:solidFill>
              </a:rPr>
              <a:t>Vacuumschmelze</a:t>
            </a:r>
            <a:r>
              <a:rPr lang="de-DE" sz="1600" dirty="0" smtClean="0">
                <a:solidFill>
                  <a:srgbClr val="000000"/>
                </a:solidFill>
              </a:rPr>
              <a:t> Hanau]</a:t>
            </a:r>
            <a:endParaRPr lang="de-DE" sz="1600" dirty="0">
              <a:solidFill>
                <a:srgbClr val="000000"/>
              </a:solidFill>
            </a:endParaRPr>
          </a:p>
        </p:txBody>
      </p:sp>
    </p:spTree>
    <p:extLst>
      <p:ext uri="{BB962C8B-B14F-4D97-AF65-F5344CB8AC3E}">
        <p14:creationId xmlns:p14="http://schemas.microsoft.com/office/powerpoint/2010/main" val="17319471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54989"/>
            <a:ext cx="430435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572000" y="457233"/>
            <a:ext cx="4572000" cy="3416320"/>
          </a:xfrm>
          <a:prstGeom prst="rect">
            <a:avLst/>
          </a:prstGeom>
        </p:spPr>
        <p:txBody>
          <a:bodyPr>
            <a:spAutoFit/>
          </a:bodyPr>
          <a:lstStyle/>
          <a:p>
            <a:r>
              <a:rPr lang="de-DE" dirty="0" err="1" smtClean="0">
                <a:solidFill>
                  <a:srgbClr val="FFFFFF"/>
                </a:solidFill>
              </a:rPr>
              <a:t>Coercivity</a:t>
            </a:r>
            <a:r>
              <a:rPr lang="de-DE" dirty="0" smtClean="0">
                <a:solidFill>
                  <a:srgbClr val="FFFFFF"/>
                </a:solidFill>
              </a:rPr>
              <a:t> </a:t>
            </a:r>
            <a:r>
              <a:rPr lang="de-DE" dirty="0" err="1">
                <a:solidFill>
                  <a:srgbClr val="FFFFFF"/>
                </a:solidFill>
              </a:rPr>
              <a:t>Hc</a:t>
            </a:r>
            <a:r>
              <a:rPr lang="de-DE" dirty="0">
                <a:solidFill>
                  <a:srgbClr val="FFFFFF"/>
                </a:solidFill>
              </a:rPr>
              <a:t> vs. </a:t>
            </a:r>
            <a:r>
              <a:rPr lang="de-DE" dirty="0" err="1">
                <a:solidFill>
                  <a:srgbClr val="FFFFFF"/>
                </a:solidFill>
              </a:rPr>
              <a:t>grain</a:t>
            </a:r>
            <a:r>
              <a:rPr lang="de-DE" dirty="0">
                <a:solidFill>
                  <a:srgbClr val="FFFFFF"/>
                </a:solidFill>
              </a:rPr>
              <a:t> </a:t>
            </a:r>
            <a:r>
              <a:rPr lang="de-DE" dirty="0" err="1">
                <a:solidFill>
                  <a:srgbClr val="FFFFFF"/>
                </a:solidFill>
              </a:rPr>
              <a:t>size</a:t>
            </a:r>
            <a:r>
              <a:rPr lang="de-DE" dirty="0">
                <a:solidFill>
                  <a:srgbClr val="FFFFFF"/>
                </a:solidFill>
              </a:rPr>
              <a:t> D </a:t>
            </a:r>
            <a:r>
              <a:rPr lang="de-DE" dirty="0" err="1">
                <a:solidFill>
                  <a:srgbClr val="FFFFFF"/>
                </a:solidFill>
              </a:rPr>
              <a:t>for</a:t>
            </a:r>
            <a:r>
              <a:rPr lang="de-DE" dirty="0">
                <a:solidFill>
                  <a:srgbClr val="FFFFFF"/>
                </a:solidFill>
              </a:rPr>
              <a:t> </a:t>
            </a:r>
            <a:r>
              <a:rPr lang="de-DE" dirty="0" err="1">
                <a:solidFill>
                  <a:srgbClr val="FFFFFF"/>
                </a:solidFill>
              </a:rPr>
              <a:t>various</a:t>
            </a:r>
            <a:r>
              <a:rPr lang="de-DE" dirty="0">
                <a:solidFill>
                  <a:srgbClr val="FFFFFF"/>
                </a:solidFill>
              </a:rPr>
              <a:t> soft </a:t>
            </a:r>
            <a:r>
              <a:rPr lang="de-DE" dirty="0" err="1">
                <a:solidFill>
                  <a:srgbClr val="FFFFFF"/>
                </a:solidFill>
              </a:rPr>
              <a:t>magnetic</a:t>
            </a:r>
            <a:r>
              <a:rPr lang="de-DE" dirty="0">
                <a:solidFill>
                  <a:srgbClr val="FFFFFF"/>
                </a:solidFill>
              </a:rPr>
              <a:t> metallic </a:t>
            </a:r>
            <a:r>
              <a:rPr lang="de-DE" dirty="0" err="1">
                <a:solidFill>
                  <a:srgbClr val="FFFFFF"/>
                </a:solidFill>
              </a:rPr>
              <a:t>alloys</a:t>
            </a:r>
            <a:r>
              <a:rPr lang="de-DE" dirty="0">
                <a:solidFill>
                  <a:srgbClr val="FFFFFF"/>
                </a:solidFill>
              </a:rPr>
              <a:t>: </a:t>
            </a:r>
            <a:endParaRPr lang="de-DE" dirty="0" smtClean="0">
              <a:solidFill>
                <a:srgbClr val="FFFFFF"/>
              </a:solidFill>
            </a:endParaRPr>
          </a:p>
          <a:p>
            <a:r>
              <a:rPr lang="de-DE" dirty="0" err="1" smtClean="0">
                <a:solidFill>
                  <a:srgbClr val="FFFFFF"/>
                </a:solidFill>
              </a:rPr>
              <a:t>Fe</a:t>
            </a:r>
            <a:r>
              <a:rPr lang="de-DE" dirty="0" smtClean="0">
                <a:solidFill>
                  <a:srgbClr val="FFFFFF"/>
                </a:solidFill>
              </a:rPr>
              <a:t>–Nb–Si–B </a:t>
            </a:r>
            <a:r>
              <a:rPr lang="de-DE" dirty="0">
                <a:solidFill>
                  <a:srgbClr val="FFFFFF"/>
                </a:solidFill>
              </a:rPr>
              <a:t>(solid </a:t>
            </a:r>
            <a:r>
              <a:rPr lang="de-DE" dirty="0" err="1">
                <a:solidFill>
                  <a:srgbClr val="FFFFFF"/>
                </a:solidFill>
              </a:rPr>
              <a:t>triangles</a:t>
            </a:r>
            <a:r>
              <a:rPr lang="de-DE" dirty="0">
                <a:solidFill>
                  <a:srgbClr val="FFFFFF"/>
                </a:solidFill>
              </a:rPr>
              <a:t>) [12], </a:t>
            </a:r>
            <a:endParaRPr lang="de-DE" dirty="0" smtClean="0">
              <a:solidFill>
                <a:srgbClr val="FFFFFF"/>
              </a:solidFill>
            </a:endParaRPr>
          </a:p>
          <a:p>
            <a:r>
              <a:rPr lang="de-DE" dirty="0" err="1" smtClean="0">
                <a:solidFill>
                  <a:srgbClr val="FFFFFF"/>
                </a:solidFill>
              </a:rPr>
              <a:t>Fe</a:t>
            </a:r>
            <a:r>
              <a:rPr lang="de-DE" dirty="0" smtClean="0">
                <a:solidFill>
                  <a:srgbClr val="FFFFFF"/>
                </a:solidFill>
              </a:rPr>
              <a:t>–</a:t>
            </a:r>
            <a:r>
              <a:rPr lang="de-DE" dirty="0" err="1" smtClean="0">
                <a:solidFill>
                  <a:srgbClr val="FFFFFF"/>
                </a:solidFill>
              </a:rPr>
              <a:t>Cu</a:t>
            </a:r>
            <a:r>
              <a:rPr lang="de-DE" dirty="0" smtClean="0">
                <a:solidFill>
                  <a:srgbClr val="FFFFFF"/>
                </a:solidFill>
              </a:rPr>
              <a:t>–Nb–Si–B </a:t>
            </a:r>
            <a:r>
              <a:rPr lang="de-DE" dirty="0">
                <a:solidFill>
                  <a:srgbClr val="FFFFFF"/>
                </a:solidFill>
              </a:rPr>
              <a:t>(solid </a:t>
            </a:r>
            <a:r>
              <a:rPr lang="de-DE" dirty="0" err="1">
                <a:solidFill>
                  <a:srgbClr val="FFFFFF"/>
                </a:solidFill>
              </a:rPr>
              <a:t>circles</a:t>
            </a:r>
            <a:r>
              <a:rPr lang="de-DE" dirty="0">
                <a:solidFill>
                  <a:srgbClr val="FFFFFF"/>
                </a:solidFill>
              </a:rPr>
              <a:t>) [2] </a:t>
            </a:r>
            <a:r>
              <a:rPr lang="de-DE" dirty="0" err="1">
                <a:solidFill>
                  <a:srgbClr val="FFFFFF"/>
                </a:solidFill>
              </a:rPr>
              <a:t>and</a:t>
            </a:r>
            <a:r>
              <a:rPr lang="de-DE" dirty="0">
                <a:solidFill>
                  <a:srgbClr val="FFFFFF"/>
                </a:solidFill>
              </a:rPr>
              <a:t> [12], </a:t>
            </a:r>
            <a:r>
              <a:rPr lang="de-DE" dirty="0" err="1">
                <a:solidFill>
                  <a:srgbClr val="FFFFFF"/>
                </a:solidFill>
              </a:rPr>
              <a:t>Fe</a:t>
            </a:r>
            <a:r>
              <a:rPr lang="de-DE" dirty="0">
                <a:solidFill>
                  <a:srgbClr val="FFFFFF"/>
                </a:solidFill>
              </a:rPr>
              <a:t>–</a:t>
            </a:r>
            <a:r>
              <a:rPr lang="de-DE" dirty="0" err="1">
                <a:solidFill>
                  <a:srgbClr val="FFFFFF"/>
                </a:solidFill>
              </a:rPr>
              <a:t>Cu</a:t>
            </a:r>
            <a:r>
              <a:rPr lang="de-DE" dirty="0">
                <a:solidFill>
                  <a:srgbClr val="FFFFFF"/>
                </a:solidFill>
              </a:rPr>
              <a:t>–V–Si–B (solid </a:t>
            </a:r>
            <a:r>
              <a:rPr lang="de-DE" dirty="0" err="1">
                <a:solidFill>
                  <a:srgbClr val="FFFFFF"/>
                </a:solidFill>
              </a:rPr>
              <a:t>nablas</a:t>
            </a:r>
            <a:r>
              <a:rPr lang="de-DE" dirty="0">
                <a:solidFill>
                  <a:srgbClr val="FFFFFF"/>
                </a:solidFill>
              </a:rPr>
              <a:t> [2] </a:t>
            </a:r>
            <a:r>
              <a:rPr lang="de-DE" dirty="0" err="1">
                <a:solidFill>
                  <a:srgbClr val="FFFFFF"/>
                </a:solidFill>
              </a:rPr>
              <a:t>and</a:t>
            </a:r>
            <a:r>
              <a:rPr lang="de-DE" dirty="0">
                <a:solidFill>
                  <a:srgbClr val="FFFFFF"/>
                </a:solidFill>
              </a:rPr>
              <a:t> open down </a:t>
            </a:r>
            <a:r>
              <a:rPr lang="de-DE" dirty="0" err="1">
                <a:solidFill>
                  <a:srgbClr val="FFFFFF"/>
                </a:solidFill>
              </a:rPr>
              <a:t>triangles</a:t>
            </a:r>
            <a:r>
              <a:rPr lang="de-DE" dirty="0">
                <a:solidFill>
                  <a:srgbClr val="FFFFFF"/>
                </a:solidFill>
              </a:rPr>
              <a:t> [13]), </a:t>
            </a:r>
            <a:endParaRPr lang="de-DE" dirty="0" smtClean="0">
              <a:solidFill>
                <a:srgbClr val="FFFFFF"/>
              </a:solidFill>
            </a:endParaRPr>
          </a:p>
          <a:p>
            <a:r>
              <a:rPr lang="de-DE" dirty="0" err="1" smtClean="0">
                <a:solidFill>
                  <a:srgbClr val="FFFFFF"/>
                </a:solidFill>
              </a:rPr>
              <a:t>Fe</a:t>
            </a:r>
            <a:r>
              <a:rPr lang="de-DE" dirty="0" smtClean="0">
                <a:solidFill>
                  <a:srgbClr val="FFFFFF"/>
                </a:solidFill>
              </a:rPr>
              <a:t>–</a:t>
            </a:r>
            <a:r>
              <a:rPr lang="de-DE" dirty="0" err="1" smtClean="0">
                <a:solidFill>
                  <a:srgbClr val="FFFFFF"/>
                </a:solidFill>
              </a:rPr>
              <a:t>Zr</a:t>
            </a:r>
            <a:r>
              <a:rPr lang="de-DE" dirty="0" smtClean="0">
                <a:solidFill>
                  <a:srgbClr val="FFFFFF"/>
                </a:solidFill>
              </a:rPr>
              <a:t>–B </a:t>
            </a:r>
            <a:r>
              <a:rPr lang="de-DE" dirty="0">
                <a:solidFill>
                  <a:srgbClr val="FFFFFF"/>
                </a:solidFill>
              </a:rPr>
              <a:t>(open </a:t>
            </a:r>
            <a:r>
              <a:rPr lang="de-DE" dirty="0" err="1">
                <a:solidFill>
                  <a:srgbClr val="FFFFFF"/>
                </a:solidFill>
              </a:rPr>
              <a:t>squares</a:t>
            </a:r>
            <a:r>
              <a:rPr lang="de-DE" dirty="0">
                <a:solidFill>
                  <a:srgbClr val="FFFFFF"/>
                </a:solidFill>
              </a:rPr>
              <a:t>) [14], </a:t>
            </a:r>
            <a:endParaRPr lang="de-DE" dirty="0" smtClean="0">
              <a:solidFill>
                <a:srgbClr val="FFFFFF"/>
              </a:solidFill>
            </a:endParaRPr>
          </a:p>
          <a:p>
            <a:r>
              <a:rPr lang="de-DE" dirty="0" err="1" smtClean="0">
                <a:solidFill>
                  <a:srgbClr val="FFFFFF"/>
                </a:solidFill>
              </a:rPr>
              <a:t>Fe</a:t>
            </a:r>
            <a:r>
              <a:rPr lang="de-DE" dirty="0" smtClean="0">
                <a:solidFill>
                  <a:srgbClr val="FFFFFF"/>
                </a:solidFill>
              </a:rPr>
              <a:t>–Co–</a:t>
            </a:r>
            <a:r>
              <a:rPr lang="de-DE" dirty="0" err="1" smtClean="0">
                <a:solidFill>
                  <a:srgbClr val="FFFFFF"/>
                </a:solidFill>
              </a:rPr>
              <a:t>Zr</a:t>
            </a:r>
            <a:r>
              <a:rPr lang="de-DE" dirty="0" smtClean="0">
                <a:solidFill>
                  <a:srgbClr val="FFFFFF"/>
                </a:solidFill>
              </a:rPr>
              <a:t> </a:t>
            </a:r>
            <a:r>
              <a:rPr lang="de-DE" dirty="0">
                <a:solidFill>
                  <a:srgbClr val="FFFFFF"/>
                </a:solidFill>
              </a:rPr>
              <a:t>(open </a:t>
            </a:r>
            <a:r>
              <a:rPr lang="de-DE" dirty="0" err="1">
                <a:solidFill>
                  <a:srgbClr val="FFFFFF"/>
                </a:solidFill>
              </a:rPr>
              <a:t>diamonds</a:t>
            </a:r>
            <a:r>
              <a:rPr lang="de-DE" dirty="0">
                <a:solidFill>
                  <a:srgbClr val="FFFFFF"/>
                </a:solidFill>
              </a:rPr>
              <a:t>) [16], </a:t>
            </a:r>
            <a:endParaRPr lang="de-DE" dirty="0" smtClean="0">
              <a:solidFill>
                <a:srgbClr val="FFFFFF"/>
              </a:solidFill>
            </a:endParaRPr>
          </a:p>
          <a:p>
            <a:r>
              <a:rPr lang="de-DE" dirty="0" err="1" smtClean="0">
                <a:solidFill>
                  <a:srgbClr val="FFFFFF"/>
                </a:solidFill>
              </a:rPr>
              <a:t>NiFe</a:t>
            </a:r>
            <a:r>
              <a:rPr lang="de-DE" dirty="0" smtClean="0">
                <a:solidFill>
                  <a:srgbClr val="FFFFFF"/>
                </a:solidFill>
              </a:rPr>
              <a:t> </a:t>
            </a:r>
            <a:r>
              <a:rPr lang="de-DE" dirty="0" err="1">
                <a:solidFill>
                  <a:srgbClr val="FFFFFF"/>
                </a:solidFill>
              </a:rPr>
              <a:t>alloys</a:t>
            </a:r>
            <a:r>
              <a:rPr lang="de-DE" dirty="0">
                <a:solidFill>
                  <a:srgbClr val="FFFFFF"/>
                </a:solidFill>
              </a:rPr>
              <a:t> (+ </a:t>
            </a:r>
            <a:r>
              <a:rPr lang="de-DE" dirty="0" err="1">
                <a:solidFill>
                  <a:srgbClr val="FFFFFF"/>
                </a:solidFill>
              </a:rPr>
              <a:t>center</a:t>
            </a:r>
            <a:r>
              <a:rPr lang="de-DE" dirty="0">
                <a:solidFill>
                  <a:srgbClr val="FFFFFF"/>
                </a:solidFill>
              </a:rPr>
              <a:t> </a:t>
            </a:r>
            <a:r>
              <a:rPr lang="de-DE" dirty="0" err="1">
                <a:solidFill>
                  <a:srgbClr val="FFFFFF"/>
                </a:solidFill>
              </a:rPr>
              <a:t>squares</a:t>
            </a:r>
            <a:r>
              <a:rPr lang="de-DE" dirty="0">
                <a:solidFill>
                  <a:srgbClr val="FFFFFF"/>
                </a:solidFill>
              </a:rPr>
              <a:t> </a:t>
            </a:r>
            <a:r>
              <a:rPr lang="de-DE" dirty="0" err="1">
                <a:solidFill>
                  <a:srgbClr val="FFFFFF"/>
                </a:solidFill>
              </a:rPr>
              <a:t>and</a:t>
            </a:r>
            <a:r>
              <a:rPr lang="de-DE" dirty="0">
                <a:solidFill>
                  <a:srgbClr val="FFFFFF"/>
                </a:solidFill>
              </a:rPr>
              <a:t> open </a:t>
            </a:r>
            <a:r>
              <a:rPr lang="de-DE" dirty="0" err="1">
                <a:solidFill>
                  <a:srgbClr val="FFFFFF"/>
                </a:solidFill>
              </a:rPr>
              <a:t>triangles</a:t>
            </a:r>
            <a:r>
              <a:rPr lang="de-DE" dirty="0">
                <a:solidFill>
                  <a:srgbClr val="FFFFFF"/>
                </a:solidFill>
              </a:rPr>
              <a:t>) [17] </a:t>
            </a:r>
            <a:r>
              <a:rPr lang="de-DE" dirty="0" err="1">
                <a:solidFill>
                  <a:srgbClr val="FFFFFF"/>
                </a:solidFill>
              </a:rPr>
              <a:t>and</a:t>
            </a:r>
            <a:r>
              <a:rPr lang="de-DE" dirty="0">
                <a:solidFill>
                  <a:srgbClr val="FFFFFF"/>
                </a:solidFill>
              </a:rPr>
              <a:t> </a:t>
            </a:r>
            <a:endParaRPr lang="de-DE" dirty="0" smtClean="0">
              <a:solidFill>
                <a:srgbClr val="FFFFFF"/>
              </a:solidFill>
            </a:endParaRPr>
          </a:p>
          <a:p>
            <a:r>
              <a:rPr lang="de-DE" dirty="0" err="1" smtClean="0">
                <a:solidFill>
                  <a:srgbClr val="FFFFFF"/>
                </a:solidFill>
              </a:rPr>
              <a:t>Fe</a:t>
            </a:r>
            <a:r>
              <a:rPr lang="de-DE" dirty="0" smtClean="0">
                <a:solidFill>
                  <a:srgbClr val="FFFFFF"/>
                </a:solidFill>
              </a:rPr>
              <a:t>–6.5 </a:t>
            </a:r>
            <a:r>
              <a:rPr lang="de-DE" dirty="0" err="1">
                <a:solidFill>
                  <a:srgbClr val="FFFFFF"/>
                </a:solidFill>
              </a:rPr>
              <a:t>wt</a:t>
            </a:r>
            <a:r>
              <a:rPr lang="de-DE" dirty="0">
                <a:solidFill>
                  <a:srgbClr val="FFFFFF"/>
                </a:solidFill>
              </a:rPr>
              <a:t>.% Si (open </a:t>
            </a:r>
            <a:r>
              <a:rPr lang="de-DE" dirty="0" err="1">
                <a:solidFill>
                  <a:srgbClr val="FFFFFF"/>
                </a:solidFill>
              </a:rPr>
              <a:t>circles</a:t>
            </a:r>
            <a:r>
              <a:rPr lang="de-DE" dirty="0">
                <a:solidFill>
                  <a:srgbClr val="FFFFFF"/>
                </a:solidFill>
              </a:rPr>
              <a:t>) [18]. (</a:t>
            </a:r>
            <a:r>
              <a:rPr lang="de-DE" dirty="0" err="1">
                <a:solidFill>
                  <a:srgbClr val="FFFFFF"/>
                </a:solidFill>
              </a:rPr>
              <a:t>Reprinted</a:t>
            </a:r>
            <a:r>
              <a:rPr lang="de-DE" dirty="0">
                <a:solidFill>
                  <a:srgbClr val="FFFFFF"/>
                </a:solidFill>
              </a:rPr>
              <a:t> </a:t>
            </a:r>
            <a:r>
              <a:rPr lang="de-DE" dirty="0" err="1">
                <a:solidFill>
                  <a:srgbClr val="FFFFFF"/>
                </a:solidFill>
              </a:rPr>
              <a:t>from</a:t>
            </a:r>
            <a:r>
              <a:rPr lang="de-DE" dirty="0">
                <a:solidFill>
                  <a:srgbClr val="FFFFFF"/>
                </a:solidFill>
              </a:rPr>
              <a:t> </a:t>
            </a:r>
            <a:r>
              <a:rPr lang="de-DE" dirty="0" err="1">
                <a:solidFill>
                  <a:srgbClr val="FFFFFF"/>
                </a:solidFill>
              </a:rPr>
              <a:t>Herzer</a:t>
            </a:r>
            <a:r>
              <a:rPr lang="de-DE" dirty="0">
                <a:solidFill>
                  <a:srgbClr val="FFFFFF"/>
                </a:solidFill>
              </a:rPr>
              <a:t> [2].)</a:t>
            </a:r>
          </a:p>
        </p:txBody>
      </p:sp>
    </p:spTree>
    <p:extLst>
      <p:ext uri="{BB962C8B-B14F-4D97-AF65-F5344CB8AC3E}">
        <p14:creationId xmlns:p14="http://schemas.microsoft.com/office/powerpoint/2010/main" val="3546932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neue Messungen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37</a:t>
            </a:fld>
            <a:endParaRPr lang="en-US" dirty="0">
              <a:solidFill>
                <a:srgbClr val="FFFFFF"/>
              </a:solidFill>
            </a:endParaRPr>
          </a:p>
        </p:txBody>
      </p:sp>
      <p:graphicFrame>
        <p:nvGraphicFramePr>
          <p:cNvPr id="7" name="Objekt 6"/>
          <p:cNvGraphicFramePr>
            <a:graphicFrameLocks noChangeAspect="1"/>
          </p:cNvGraphicFramePr>
          <p:nvPr>
            <p:extLst>
              <p:ext uri="{D42A27DB-BD31-4B8C-83A1-F6EECF244321}">
                <p14:modId xmlns:p14="http://schemas.microsoft.com/office/powerpoint/2010/main" val="391469146"/>
              </p:ext>
            </p:extLst>
          </p:nvPr>
        </p:nvGraphicFramePr>
        <p:xfrm>
          <a:off x="2771800" y="789782"/>
          <a:ext cx="6372200" cy="4947496"/>
        </p:xfrm>
        <a:graphic>
          <a:graphicData uri="http://schemas.openxmlformats.org/presentationml/2006/ole">
            <mc:AlternateContent xmlns:mc="http://schemas.openxmlformats.org/markup-compatibility/2006">
              <mc:Choice xmlns:v="urn:schemas-microsoft-com:vml" Requires="v">
                <p:oleObj spid="_x0000_s4152"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2771800" y="789782"/>
                        <a:ext cx="6372200" cy="4947496"/>
                      </a:xfrm>
                      <a:prstGeom prst="rect">
                        <a:avLst/>
                      </a:prstGeom>
                      <a:solidFill>
                        <a:schemeClr val="bg1"/>
                      </a:solidFill>
                    </p:spPr>
                  </p:pic>
                </p:oleObj>
              </mc:Fallback>
            </mc:AlternateContent>
          </a:graphicData>
        </a:graphic>
      </p:graphicFrame>
      <mc:AlternateContent xmlns:mc="http://schemas.openxmlformats.org/markup-compatibility/2006" xmlns:a14="http://schemas.microsoft.com/office/drawing/2010/main">
        <mc:Choice Requires="a14">
          <p:sp>
            <p:nvSpPr>
              <p:cNvPr id="8" name="Textfeld 7"/>
              <p:cNvSpPr txBox="1"/>
              <p:nvPr/>
            </p:nvSpPr>
            <p:spPr>
              <a:xfrm>
                <a:off x="159929" y="1759856"/>
                <a:ext cx="2585708"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400" i="1" smtClean="0">
                              <a:solidFill>
                                <a:srgbClr val="FFFFFF"/>
                              </a:solidFill>
                              <a:latin typeface="Cambria Math"/>
                            </a:rPr>
                          </m:ctrlPr>
                        </m:sSubPr>
                        <m:e>
                          <m:r>
                            <a:rPr lang="de-DE" sz="2400" i="1" smtClean="0">
                              <a:solidFill>
                                <a:srgbClr val="FFFFFF"/>
                              </a:solidFill>
                              <a:latin typeface="Cambria Math"/>
                            </a:rPr>
                            <m:t>𝐿</m:t>
                          </m:r>
                        </m:e>
                        <m:sub>
                          <m:r>
                            <a:rPr lang="de-DE" sz="2400" i="1" smtClean="0">
                              <a:solidFill>
                                <a:srgbClr val="FFFFFF"/>
                              </a:solidFill>
                              <a:latin typeface="Cambria Math"/>
                            </a:rPr>
                            <m:t>𝑠</m:t>
                          </m:r>
                        </m:sub>
                      </m:sSub>
                      <m:r>
                        <a:rPr lang="de-DE" sz="2400" i="1" smtClean="0">
                          <a:solidFill>
                            <a:srgbClr val="FFFFFF"/>
                          </a:solidFill>
                          <a:latin typeface="Cambria Math"/>
                        </a:rPr>
                        <m:t>=</m:t>
                      </m:r>
                      <m:sSub>
                        <m:sSubPr>
                          <m:ctrlPr>
                            <a:rPr lang="de-DE" sz="2400" i="1" smtClean="0">
                              <a:solidFill>
                                <a:srgbClr val="FFFFFF"/>
                              </a:solidFill>
                              <a:latin typeface="Cambria Math"/>
                            </a:rPr>
                          </m:ctrlPr>
                        </m:sSubPr>
                        <m:e>
                          <m:sSub>
                            <m:sSubPr>
                              <m:ctrlPr>
                                <a:rPr lang="de-DE" sz="2400" i="1" smtClean="0">
                                  <a:solidFill>
                                    <a:srgbClr val="FFFFFF"/>
                                  </a:solidFill>
                                  <a:latin typeface="Cambria Math"/>
                                </a:rPr>
                              </m:ctrlPr>
                            </m:sSubPr>
                            <m:e>
                              <m:r>
                                <a:rPr lang="de-DE" sz="2400" i="1" smtClean="0">
                                  <a:solidFill>
                                    <a:srgbClr val="FFFFFF"/>
                                  </a:solidFill>
                                  <a:latin typeface="Cambria Math"/>
                                </a:rPr>
                                <m:t>𝐿</m:t>
                              </m:r>
                            </m:e>
                            <m:sub>
                              <m:r>
                                <a:rPr lang="de-DE" sz="2400" i="1" smtClean="0">
                                  <a:solidFill>
                                    <a:srgbClr val="FFFFFF"/>
                                  </a:solidFill>
                                  <a:latin typeface="Cambria Math"/>
                                </a:rPr>
                                <m:t>𝑠</m:t>
                              </m:r>
                              <m:r>
                                <a:rPr lang="de-DE" sz="2400" i="1" smtClean="0">
                                  <a:solidFill>
                                    <a:srgbClr val="FFFFFF"/>
                                  </a:solidFill>
                                  <a:latin typeface="Cambria Math"/>
                                </a:rPr>
                                <m:t>,</m:t>
                              </m:r>
                              <m:r>
                                <a:rPr lang="de-DE" sz="2400" i="1" smtClean="0">
                                  <a:solidFill>
                                    <a:srgbClr val="FFFFFF"/>
                                  </a:solidFill>
                                  <a:latin typeface="Cambria Math"/>
                                </a:rPr>
                                <m:t>𝑒𝑓𝑓</m:t>
                              </m:r>
                            </m:sub>
                          </m:sSub>
                          <m:r>
                            <a:rPr lang="de-DE" sz="2400" i="1" smtClean="0">
                              <a:solidFill>
                                <a:srgbClr val="FFFFFF"/>
                              </a:solidFill>
                              <a:latin typeface="Cambria Math"/>
                            </a:rPr>
                            <m:t>−</m:t>
                          </m:r>
                          <m:r>
                            <a:rPr lang="de-DE" sz="2400" i="1" smtClean="0">
                              <a:solidFill>
                                <a:srgbClr val="FFFFFF"/>
                              </a:solidFill>
                              <a:latin typeface="Cambria Math"/>
                            </a:rPr>
                            <m:t>𝐿</m:t>
                          </m:r>
                        </m:e>
                        <m:sub>
                          <m:r>
                            <a:rPr lang="de-DE" sz="2400" i="1" smtClean="0">
                              <a:solidFill>
                                <a:srgbClr val="FFFFFF"/>
                              </a:solidFill>
                              <a:latin typeface="Cambria Math"/>
                            </a:rPr>
                            <m:t>𝑠</m:t>
                          </m:r>
                          <m:r>
                            <a:rPr lang="de-DE" sz="2400" i="1" smtClean="0">
                              <a:solidFill>
                                <a:srgbClr val="FFFFFF"/>
                              </a:solidFill>
                              <a:latin typeface="Cambria Math"/>
                            </a:rPr>
                            <m:t>,</m:t>
                          </m:r>
                          <m:r>
                            <a:rPr lang="de-DE" sz="2400" i="1" smtClean="0">
                              <a:solidFill>
                                <a:srgbClr val="FFFFFF"/>
                              </a:solidFill>
                              <a:latin typeface="Cambria Math"/>
                            </a:rPr>
                            <m:t>𝑤</m:t>
                          </m:r>
                        </m:sub>
                      </m:sSub>
                    </m:oMath>
                  </m:oMathPara>
                </a14:m>
                <a:endParaRPr lang="de-DE" sz="2400" dirty="0">
                  <a:solidFill>
                    <a:srgbClr val="FFFFFF"/>
                  </a:solidFill>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159929" y="1583871"/>
                <a:ext cx="2585708" cy="491288"/>
              </a:xfrm>
              <a:prstGeom prst="rect">
                <a:avLst/>
              </a:prstGeom>
              <a:blipFill rotWithShape="1">
                <a:blip r:embed="rId5"/>
                <a:stretch>
                  <a:fillRect b="-12500"/>
                </a:stretch>
              </a:blipFill>
            </p:spPr>
            <p:txBody>
              <a:bodyPr/>
              <a:lstStyle/>
              <a:p>
                <a:r>
                  <a:rPr lang="de-DE">
                    <a:noFill/>
                  </a:rPr>
                  <a:t> </a:t>
                </a:r>
              </a:p>
            </p:txBody>
          </p:sp>
        </mc:Fallback>
      </mc:AlternateContent>
      <p:sp>
        <p:nvSpPr>
          <p:cNvPr id="9" name="Rechteck 8"/>
          <p:cNvSpPr/>
          <p:nvPr/>
        </p:nvSpPr>
        <p:spPr>
          <a:xfrm>
            <a:off x="143508" y="1195906"/>
            <a:ext cx="2196244" cy="461665"/>
          </a:xfrm>
          <a:prstGeom prst="rect">
            <a:avLst/>
          </a:prstGeom>
        </p:spPr>
        <p:txBody>
          <a:bodyPr wrap="square">
            <a:spAutoFit/>
          </a:bodyPr>
          <a:lstStyle/>
          <a:p>
            <a:r>
              <a:rPr lang="de-DE" sz="2400" dirty="0" smtClean="0">
                <a:solidFill>
                  <a:srgbClr val="FFFFFF"/>
                </a:solidFill>
              </a:rPr>
              <a:t>Korrektur:</a:t>
            </a:r>
            <a:endParaRPr lang="de-DE" sz="2400" dirty="0">
              <a:solidFill>
                <a:srgbClr val="FFFFFF"/>
              </a:solidFill>
            </a:endParaRPr>
          </a:p>
        </p:txBody>
      </p:sp>
      <p:sp>
        <p:nvSpPr>
          <p:cNvPr id="10" name="Rechteck 9"/>
          <p:cNvSpPr/>
          <p:nvPr/>
        </p:nvSpPr>
        <p:spPr>
          <a:xfrm>
            <a:off x="2843808" y="857278"/>
            <a:ext cx="1487458" cy="369332"/>
          </a:xfrm>
          <a:prstGeom prst="rect">
            <a:avLst/>
          </a:prstGeom>
        </p:spPr>
        <p:txBody>
          <a:bodyPr wrap="none">
            <a:spAutoFit/>
          </a:bodyPr>
          <a:lstStyle/>
          <a:p>
            <a:r>
              <a:rPr lang="en-GB" dirty="0" smtClean="0">
                <a:solidFill>
                  <a:srgbClr val="000000"/>
                </a:solidFill>
              </a:rPr>
              <a:t>M-116 </a:t>
            </a:r>
            <a:r>
              <a:rPr lang="en-GB" dirty="0">
                <a:solidFill>
                  <a:srgbClr val="000000"/>
                </a:solidFill>
              </a:rPr>
              <a:t>@ </a:t>
            </a:r>
            <a:r>
              <a:rPr lang="en-GB" dirty="0" smtClean="0">
                <a:solidFill>
                  <a:srgbClr val="000000"/>
                </a:solidFill>
              </a:rPr>
              <a:t>RT</a:t>
            </a:r>
            <a:endParaRPr lang="en-GB" dirty="0">
              <a:solidFill>
                <a:srgbClr val="000000"/>
              </a:solidFill>
            </a:endParaRPr>
          </a:p>
        </p:txBody>
      </p:sp>
    </p:spTree>
    <p:extLst>
      <p:ext uri="{BB962C8B-B14F-4D97-AF65-F5344CB8AC3E}">
        <p14:creationId xmlns:p14="http://schemas.microsoft.com/office/powerpoint/2010/main" val="27842093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3055315608"/>
              </p:ext>
            </p:extLst>
          </p:nvPr>
        </p:nvGraphicFramePr>
        <p:xfrm>
          <a:off x="2830860" y="813360"/>
          <a:ext cx="6313140" cy="4901640"/>
        </p:xfrm>
        <a:graphic>
          <a:graphicData uri="http://schemas.openxmlformats.org/presentationml/2006/ole">
            <mc:AlternateContent xmlns:mc="http://schemas.openxmlformats.org/markup-compatibility/2006">
              <mc:Choice xmlns:v="urn:schemas-microsoft-com:vml" Requires="v">
                <p:oleObj spid="_x0000_s5176"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2830860" y="813360"/>
                        <a:ext cx="6313140" cy="4901640"/>
                      </a:xfrm>
                      <a:prstGeom prst="rect">
                        <a:avLst/>
                      </a:prstGeom>
                      <a:solidFill>
                        <a:schemeClr val="bg1"/>
                      </a:solidFill>
                    </p:spPr>
                  </p:pic>
                </p:oleObj>
              </mc:Fallback>
            </mc:AlternateContent>
          </a:graphicData>
        </a:graphic>
      </p:graphicFrame>
      <p:sp>
        <p:nvSpPr>
          <p:cNvPr id="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6"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Kurzschluss-Korrektur </a:t>
            </a:r>
            <a:endParaRPr lang="de-DE" sz="2400" dirty="0">
              <a:solidFill>
                <a:srgbClr val="FFFFFF"/>
              </a:solidFill>
              <a:latin typeface="Arial" charset="0"/>
            </a:endParaRPr>
          </a:p>
        </p:txBody>
      </p:sp>
      <p:sp>
        <p:nvSpPr>
          <p:cNvPr id="7"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38</a:t>
            </a:fld>
            <a:endParaRPr lang="en-US" dirty="0">
              <a:solidFill>
                <a:srgbClr val="FFFFFF"/>
              </a:solidFill>
            </a:endParaRPr>
          </a:p>
        </p:txBody>
      </p:sp>
      <mc:AlternateContent xmlns:mc="http://schemas.openxmlformats.org/markup-compatibility/2006" xmlns:a14="http://schemas.microsoft.com/office/drawing/2010/main">
        <mc:Choice Requires="a14">
          <p:sp>
            <p:nvSpPr>
              <p:cNvPr id="8" name="Textfeld 7"/>
              <p:cNvSpPr txBox="1"/>
              <p:nvPr/>
            </p:nvSpPr>
            <p:spPr>
              <a:xfrm>
                <a:off x="159929" y="1759856"/>
                <a:ext cx="2585708"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400" i="1" smtClean="0">
                              <a:solidFill>
                                <a:srgbClr val="FFFFFF"/>
                              </a:solidFill>
                              <a:latin typeface="Cambria Math"/>
                            </a:rPr>
                          </m:ctrlPr>
                        </m:sSubPr>
                        <m:e>
                          <m:r>
                            <a:rPr lang="de-DE" sz="2400" i="1" smtClean="0">
                              <a:solidFill>
                                <a:srgbClr val="FFFFFF"/>
                              </a:solidFill>
                              <a:latin typeface="Cambria Math"/>
                            </a:rPr>
                            <m:t>𝐿</m:t>
                          </m:r>
                        </m:e>
                        <m:sub>
                          <m:r>
                            <a:rPr lang="de-DE" sz="2400" i="1" smtClean="0">
                              <a:solidFill>
                                <a:srgbClr val="FFFFFF"/>
                              </a:solidFill>
                              <a:latin typeface="Cambria Math"/>
                            </a:rPr>
                            <m:t>𝑠</m:t>
                          </m:r>
                        </m:sub>
                      </m:sSub>
                      <m:r>
                        <a:rPr lang="de-DE" sz="2400" i="1" smtClean="0">
                          <a:solidFill>
                            <a:srgbClr val="FFFFFF"/>
                          </a:solidFill>
                          <a:latin typeface="Cambria Math"/>
                        </a:rPr>
                        <m:t>=</m:t>
                      </m:r>
                      <m:sSub>
                        <m:sSubPr>
                          <m:ctrlPr>
                            <a:rPr lang="de-DE" sz="2400" i="1" smtClean="0">
                              <a:solidFill>
                                <a:srgbClr val="FFFFFF"/>
                              </a:solidFill>
                              <a:latin typeface="Cambria Math"/>
                            </a:rPr>
                          </m:ctrlPr>
                        </m:sSubPr>
                        <m:e>
                          <m:sSub>
                            <m:sSubPr>
                              <m:ctrlPr>
                                <a:rPr lang="de-DE" sz="2400" i="1" smtClean="0">
                                  <a:solidFill>
                                    <a:srgbClr val="FFFFFF"/>
                                  </a:solidFill>
                                  <a:latin typeface="Cambria Math"/>
                                </a:rPr>
                              </m:ctrlPr>
                            </m:sSubPr>
                            <m:e>
                              <m:r>
                                <a:rPr lang="de-DE" sz="2400" i="1" smtClean="0">
                                  <a:solidFill>
                                    <a:srgbClr val="FFFFFF"/>
                                  </a:solidFill>
                                  <a:latin typeface="Cambria Math"/>
                                </a:rPr>
                                <m:t>𝐿</m:t>
                              </m:r>
                            </m:e>
                            <m:sub>
                              <m:r>
                                <a:rPr lang="de-DE" sz="2400" i="1" smtClean="0">
                                  <a:solidFill>
                                    <a:srgbClr val="FFFFFF"/>
                                  </a:solidFill>
                                  <a:latin typeface="Cambria Math"/>
                                </a:rPr>
                                <m:t>𝑠</m:t>
                              </m:r>
                              <m:r>
                                <a:rPr lang="de-DE" sz="2400" i="1" smtClean="0">
                                  <a:solidFill>
                                    <a:srgbClr val="FFFFFF"/>
                                  </a:solidFill>
                                  <a:latin typeface="Cambria Math"/>
                                </a:rPr>
                                <m:t>,</m:t>
                              </m:r>
                              <m:r>
                                <a:rPr lang="de-DE" sz="2400" i="1" smtClean="0">
                                  <a:solidFill>
                                    <a:srgbClr val="FFFFFF"/>
                                  </a:solidFill>
                                  <a:latin typeface="Cambria Math"/>
                                </a:rPr>
                                <m:t>𝑒𝑓𝑓</m:t>
                              </m:r>
                            </m:sub>
                          </m:sSub>
                          <m:r>
                            <a:rPr lang="de-DE" sz="2400" i="1" smtClean="0">
                              <a:solidFill>
                                <a:srgbClr val="FFFFFF"/>
                              </a:solidFill>
                              <a:latin typeface="Cambria Math"/>
                            </a:rPr>
                            <m:t>−</m:t>
                          </m:r>
                          <m:r>
                            <a:rPr lang="de-DE" sz="2400" i="1" smtClean="0">
                              <a:solidFill>
                                <a:srgbClr val="FFFFFF"/>
                              </a:solidFill>
                              <a:latin typeface="Cambria Math"/>
                            </a:rPr>
                            <m:t>𝐿</m:t>
                          </m:r>
                        </m:e>
                        <m:sub>
                          <m:r>
                            <a:rPr lang="de-DE" sz="2400" i="1" smtClean="0">
                              <a:solidFill>
                                <a:srgbClr val="FFFFFF"/>
                              </a:solidFill>
                              <a:latin typeface="Cambria Math"/>
                            </a:rPr>
                            <m:t>𝑠</m:t>
                          </m:r>
                          <m:r>
                            <a:rPr lang="de-DE" sz="2400" i="1" smtClean="0">
                              <a:solidFill>
                                <a:srgbClr val="FFFFFF"/>
                              </a:solidFill>
                              <a:latin typeface="Cambria Math"/>
                            </a:rPr>
                            <m:t>,</m:t>
                          </m:r>
                          <m:r>
                            <a:rPr lang="de-DE" sz="2400" i="1" smtClean="0">
                              <a:solidFill>
                                <a:srgbClr val="FFFFFF"/>
                              </a:solidFill>
                              <a:latin typeface="Cambria Math"/>
                            </a:rPr>
                            <m:t>𝑤</m:t>
                          </m:r>
                        </m:sub>
                      </m:sSub>
                    </m:oMath>
                  </m:oMathPara>
                </a14:m>
                <a:endParaRPr lang="de-DE" sz="2400" dirty="0">
                  <a:solidFill>
                    <a:srgbClr val="FFFFFF"/>
                  </a:solidFill>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159929" y="1583871"/>
                <a:ext cx="2585708" cy="491288"/>
              </a:xfrm>
              <a:prstGeom prst="rect">
                <a:avLst/>
              </a:prstGeom>
              <a:blipFill rotWithShape="1">
                <a:blip r:embed="rId5"/>
                <a:stretch>
                  <a:fillRect b="-12500"/>
                </a:stretch>
              </a:blipFill>
            </p:spPr>
            <p:txBody>
              <a:bodyPr/>
              <a:lstStyle/>
              <a:p>
                <a:r>
                  <a:rPr lang="de-DE">
                    <a:noFill/>
                  </a:rPr>
                  <a:t> </a:t>
                </a:r>
              </a:p>
            </p:txBody>
          </p:sp>
        </mc:Fallback>
      </mc:AlternateContent>
      <p:sp>
        <p:nvSpPr>
          <p:cNvPr id="9" name="Rechteck 8"/>
          <p:cNvSpPr/>
          <p:nvPr/>
        </p:nvSpPr>
        <p:spPr>
          <a:xfrm>
            <a:off x="143508" y="1195906"/>
            <a:ext cx="2196244" cy="461665"/>
          </a:xfrm>
          <a:prstGeom prst="rect">
            <a:avLst/>
          </a:prstGeom>
        </p:spPr>
        <p:txBody>
          <a:bodyPr wrap="square">
            <a:spAutoFit/>
          </a:bodyPr>
          <a:lstStyle/>
          <a:p>
            <a:r>
              <a:rPr lang="de-DE" sz="2400" dirty="0" smtClean="0">
                <a:solidFill>
                  <a:srgbClr val="FFFFFF"/>
                </a:solidFill>
              </a:rPr>
              <a:t>Korrektur:</a:t>
            </a:r>
            <a:endParaRPr lang="de-DE" sz="2400" dirty="0">
              <a:solidFill>
                <a:srgbClr val="FFFFFF"/>
              </a:solidFill>
            </a:endParaRPr>
          </a:p>
        </p:txBody>
      </p:sp>
    </p:spTree>
    <p:extLst>
      <p:ext uri="{BB962C8B-B14F-4D97-AF65-F5344CB8AC3E}">
        <p14:creationId xmlns:p14="http://schemas.microsoft.com/office/powerpoint/2010/main" val="25906130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Anzahl der Windungen</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39</a:t>
            </a:fld>
            <a:endParaRPr lang="en-US" dirty="0">
              <a:solidFill>
                <a:srgbClr val="FFFFFF"/>
              </a:solidFill>
            </a:endParaRPr>
          </a:p>
        </p:txBody>
      </p:sp>
      <p:sp>
        <p:nvSpPr>
          <p:cNvPr id="9" name="Rechteck 8"/>
          <p:cNvSpPr/>
          <p:nvPr/>
        </p:nvSpPr>
        <p:spPr>
          <a:xfrm>
            <a:off x="143508" y="1195906"/>
            <a:ext cx="2628292" cy="2308324"/>
          </a:xfrm>
          <a:prstGeom prst="rect">
            <a:avLst/>
          </a:prstGeom>
        </p:spPr>
        <p:txBody>
          <a:bodyPr wrap="square">
            <a:spAutoFit/>
          </a:bodyPr>
          <a:lstStyle/>
          <a:p>
            <a:r>
              <a:rPr lang="de-DE" sz="2400" dirty="0" smtClean="0">
                <a:solidFill>
                  <a:srgbClr val="FFFFFF"/>
                </a:solidFill>
              </a:rPr>
              <a:t>Viele Windungen:</a:t>
            </a:r>
          </a:p>
          <a:p>
            <a:endParaRPr lang="de-DE" sz="2000" dirty="0" smtClean="0">
              <a:solidFill>
                <a:srgbClr val="FFFFFF"/>
              </a:solidFill>
            </a:endParaRPr>
          </a:p>
          <a:p>
            <a:r>
              <a:rPr lang="de-DE" sz="2000" dirty="0" smtClean="0">
                <a:solidFill>
                  <a:srgbClr val="FFFFFF"/>
                </a:solidFill>
              </a:rPr>
              <a:t>stabile Daten</a:t>
            </a:r>
          </a:p>
          <a:p>
            <a:r>
              <a:rPr lang="de-DE" sz="2000" dirty="0" smtClean="0">
                <a:solidFill>
                  <a:srgbClr val="FFFFFF"/>
                </a:solidFill>
              </a:rPr>
              <a:t>          </a:t>
            </a:r>
          </a:p>
          <a:p>
            <a:r>
              <a:rPr lang="de-DE" sz="2000" dirty="0">
                <a:solidFill>
                  <a:srgbClr val="FFFFFF"/>
                </a:solidFill>
              </a:rPr>
              <a:t> </a:t>
            </a:r>
            <a:r>
              <a:rPr lang="de-DE" sz="2000" dirty="0" smtClean="0">
                <a:solidFill>
                  <a:srgbClr val="FFFFFF"/>
                </a:solidFill>
              </a:rPr>
              <a:t>          aber</a:t>
            </a:r>
          </a:p>
          <a:p>
            <a:endParaRPr lang="de-DE" sz="2000" dirty="0" smtClean="0">
              <a:solidFill>
                <a:srgbClr val="FFFFFF"/>
              </a:solidFill>
            </a:endParaRPr>
          </a:p>
          <a:p>
            <a:r>
              <a:rPr lang="de-DE" sz="2000" dirty="0" smtClean="0">
                <a:solidFill>
                  <a:srgbClr val="FF0000"/>
                </a:solidFill>
              </a:rPr>
              <a:t>schnell Resonanzen</a:t>
            </a:r>
            <a:endParaRPr lang="de-DE" sz="2000" dirty="0">
              <a:solidFill>
                <a:srgbClr val="FF0000"/>
              </a:solidFill>
            </a:endParaRPr>
          </a:p>
        </p:txBody>
      </p:sp>
      <p:graphicFrame>
        <p:nvGraphicFramePr>
          <p:cNvPr id="10" name="Objekt 9"/>
          <p:cNvGraphicFramePr>
            <a:graphicFrameLocks noChangeAspect="1"/>
          </p:cNvGraphicFramePr>
          <p:nvPr>
            <p:extLst>
              <p:ext uri="{D42A27DB-BD31-4B8C-83A1-F6EECF244321}">
                <p14:modId xmlns:p14="http://schemas.microsoft.com/office/powerpoint/2010/main" val="2696148435"/>
              </p:ext>
            </p:extLst>
          </p:nvPr>
        </p:nvGraphicFramePr>
        <p:xfrm>
          <a:off x="2846321" y="818098"/>
          <a:ext cx="6307038" cy="4896902"/>
        </p:xfrm>
        <a:graphic>
          <a:graphicData uri="http://schemas.openxmlformats.org/presentationml/2006/ole">
            <mc:AlternateContent xmlns:mc="http://schemas.openxmlformats.org/markup-compatibility/2006">
              <mc:Choice xmlns:v="urn:schemas-microsoft-com:vml" Requires="v">
                <p:oleObj spid="_x0000_s6200"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2846321" y="818098"/>
                        <a:ext cx="6307038" cy="4896902"/>
                      </a:xfrm>
                      <a:prstGeom prst="rect">
                        <a:avLst/>
                      </a:prstGeom>
                      <a:solidFill>
                        <a:schemeClr val="bg1"/>
                      </a:solidFill>
                    </p:spPr>
                  </p:pic>
                </p:oleObj>
              </mc:Fallback>
            </mc:AlternateContent>
          </a:graphicData>
        </a:graphic>
      </p:graphicFrame>
      <p:sp>
        <p:nvSpPr>
          <p:cNvPr id="11" name="Rechteck 10"/>
          <p:cNvSpPr/>
          <p:nvPr/>
        </p:nvSpPr>
        <p:spPr>
          <a:xfrm>
            <a:off x="6574568" y="4527362"/>
            <a:ext cx="517712" cy="369332"/>
          </a:xfrm>
          <a:prstGeom prst="rect">
            <a:avLst/>
          </a:prstGeom>
        </p:spPr>
        <p:txBody>
          <a:bodyPr wrap="square">
            <a:spAutoFit/>
          </a:bodyPr>
          <a:lstStyle/>
          <a:p>
            <a:r>
              <a:rPr lang="de-DE" dirty="0" smtClean="0">
                <a:solidFill>
                  <a:srgbClr val="000000"/>
                </a:solidFill>
              </a:rPr>
              <a:t>34</a:t>
            </a:r>
            <a:endParaRPr lang="en-GB" dirty="0">
              <a:solidFill>
                <a:srgbClr val="000000"/>
              </a:solidFill>
            </a:endParaRPr>
          </a:p>
        </p:txBody>
      </p:sp>
      <p:sp>
        <p:nvSpPr>
          <p:cNvPr id="12" name="Rechteck 11"/>
          <p:cNvSpPr/>
          <p:nvPr/>
        </p:nvSpPr>
        <p:spPr>
          <a:xfrm>
            <a:off x="8158744" y="4447353"/>
            <a:ext cx="517712" cy="369332"/>
          </a:xfrm>
          <a:prstGeom prst="rect">
            <a:avLst/>
          </a:prstGeom>
        </p:spPr>
        <p:txBody>
          <a:bodyPr wrap="square">
            <a:spAutoFit/>
          </a:bodyPr>
          <a:lstStyle/>
          <a:p>
            <a:r>
              <a:rPr lang="de-DE" dirty="0" smtClean="0">
                <a:solidFill>
                  <a:srgbClr val="000000"/>
                </a:solidFill>
              </a:rPr>
              <a:t>1</a:t>
            </a:r>
            <a:endParaRPr lang="en-GB" dirty="0">
              <a:solidFill>
                <a:srgbClr val="000000"/>
              </a:solidFill>
            </a:endParaRPr>
          </a:p>
        </p:txBody>
      </p:sp>
      <p:pic>
        <p:nvPicPr>
          <p:cNvPr id="12332"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964" y="4028062"/>
            <a:ext cx="2301813" cy="109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2843808" y="857278"/>
            <a:ext cx="1487458" cy="369332"/>
          </a:xfrm>
          <a:prstGeom prst="rect">
            <a:avLst/>
          </a:prstGeom>
        </p:spPr>
        <p:txBody>
          <a:bodyPr wrap="none">
            <a:spAutoFit/>
          </a:bodyPr>
          <a:lstStyle/>
          <a:p>
            <a:r>
              <a:rPr lang="en-GB" dirty="0" smtClean="0">
                <a:solidFill>
                  <a:srgbClr val="000000"/>
                </a:solidFill>
              </a:rPr>
              <a:t>M-116 </a:t>
            </a:r>
            <a:r>
              <a:rPr lang="en-GB" dirty="0">
                <a:solidFill>
                  <a:srgbClr val="000000"/>
                </a:solidFill>
              </a:rPr>
              <a:t>@ </a:t>
            </a:r>
            <a:r>
              <a:rPr lang="en-GB" dirty="0" smtClean="0">
                <a:solidFill>
                  <a:srgbClr val="000000"/>
                </a:solidFill>
              </a:rPr>
              <a:t>RT</a:t>
            </a:r>
            <a:endParaRPr lang="en-GB" dirty="0">
              <a:solidFill>
                <a:srgbClr val="000000"/>
              </a:solidFill>
            </a:endParaRPr>
          </a:p>
        </p:txBody>
      </p:sp>
    </p:spTree>
    <p:extLst>
      <p:ext uri="{BB962C8B-B14F-4D97-AF65-F5344CB8AC3E}">
        <p14:creationId xmlns:p14="http://schemas.microsoft.com/office/powerpoint/2010/main" val="19288641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p:cNvGraphicFramePr>
            <a:graphicFrameLocks noChangeAspect="1"/>
          </p:cNvGraphicFramePr>
          <p:nvPr>
            <p:extLst>
              <p:ext uri="{D42A27DB-BD31-4B8C-83A1-F6EECF244321}">
                <p14:modId xmlns:p14="http://schemas.microsoft.com/office/powerpoint/2010/main" val="1031703660"/>
              </p:ext>
            </p:extLst>
          </p:nvPr>
        </p:nvGraphicFramePr>
        <p:xfrm>
          <a:off x="28065" y="937288"/>
          <a:ext cx="5780880" cy="4390164"/>
        </p:xfrm>
        <a:graphic>
          <a:graphicData uri="http://schemas.openxmlformats.org/presentationml/2006/ole">
            <mc:AlternateContent xmlns:mc="http://schemas.openxmlformats.org/markup-compatibility/2006">
              <mc:Choice xmlns:v="urn:schemas-microsoft-com:vml" Requires="v">
                <p:oleObj spid="_x0000_s2114" name="Graph" r:id="rId3" imgW="4129200" imgH="2877120" progId="Origin50.Graph">
                  <p:embed/>
                </p:oleObj>
              </mc:Choice>
              <mc:Fallback>
                <p:oleObj name="Graph" r:id="rId3" imgW="4129200" imgH="28771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5" y="937288"/>
                        <a:ext cx="5780880" cy="4390164"/>
                      </a:xfrm>
                      <a:prstGeom prst="rect">
                        <a:avLst/>
                      </a:prstGeom>
                      <a:solidFill>
                        <a:schemeClr val="bg1"/>
                      </a:solidFill>
                      <a:ln>
                        <a:noFill/>
                      </a:ln>
                      <a:extLst/>
                    </p:spPr>
                  </p:pic>
                </p:oleObj>
              </mc:Fallback>
            </mc:AlternateContent>
          </a:graphicData>
        </a:graphic>
      </p:graphicFrame>
      <p:sp>
        <p:nvSpPr>
          <p:cNvPr id="2" name="Rechteck 1"/>
          <p:cNvSpPr/>
          <p:nvPr/>
        </p:nvSpPr>
        <p:spPr>
          <a:xfrm>
            <a:off x="2370298" y="1624460"/>
            <a:ext cx="1553630" cy="461665"/>
          </a:xfrm>
          <a:prstGeom prst="rect">
            <a:avLst/>
          </a:prstGeom>
          <a:solidFill>
            <a:schemeClr val="bg1"/>
          </a:solidFill>
        </p:spPr>
        <p:txBody>
          <a:bodyPr wrap="none">
            <a:spAutoFit/>
          </a:bodyPr>
          <a:lstStyle/>
          <a:p>
            <a:pPr algn="r"/>
            <a:r>
              <a:rPr lang="en-US" sz="2400" b="1" dirty="0">
                <a:solidFill>
                  <a:schemeClr val="accent1"/>
                </a:solidFill>
                <a:latin typeface="Arial" panose="020B0604020202020204" pitchFamily="34" charset="0"/>
                <a:cs typeface="Arial" panose="020B0604020202020204" pitchFamily="34" charset="0"/>
              </a:rPr>
              <a:t>mu-metal</a:t>
            </a:r>
          </a:p>
        </p:txBody>
      </p:sp>
      <p:sp>
        <p:nvSpPr>
          <p:cNvPr id="10" name="Rechteck 9"/>
          <p:cNvSpPr/>
          <p:nvPr/>
        </p:nvSpPr>
        <p:spPr>
          <a:xfrm>
            <a:off x="2453693" y="4857722"/>
            <a:ext cx="1691489" cy="338554"/>
          </a:xfrm>
          <a:prstGeom prst="rect">
            <a:avLst/>
          </a:prstGeom>
          <a:solidFill>
            <a:schemeClr val="bg1"/>
          </a:solidFill>
        </p:spPr>
        <p:txBody>
          <a:bodyPr wrap="none">
            <a:spAutoFit/>
          </a:bodyPr>
          <a:lstStyle/>
          <a:p>
            <a:pPr algn="r"/>
            <a:r>
              <a:rPr lang="en-US" sz="1600" dirty="0" smtClean="0">
                <a:latin typeface="Arial" panose="020B0604020202020204" pitchFamily="34" charset="0"/>
                <a:cs typeface="Arial" panose="020B0604020202020204" pitchFamily="34" charset="0"/>
              </a:rPr>
              <a:t>Frequency f / Hz</a:t>
            </a:r>
            <a:endParaRPr lang="en-US" sz="1600" dirty="0">
              <a:latin typeface="Arial" panose="020B0604020202020204" pitchFamily="34" charset="0"/>
              <a:cs typeface="Arial" panose="020B0604020202020204" pitchFamily="34" charset="0"/>
            </a:endParaRPr>
          </a:p>
        </p:txBody>
      </p:sp>
      <p:sp>
        <p:nvSpPr>
          <p:cNvPr id="11" name="Rechteck 10"/>
          <p:cNvSpPr/>
          <p:nvPr/>
        </p:nvSpPr>
        <p:spPr>
          <a:xfrm rot="16200000">
            <a:off x="-1115195" y="3275616"/>
            <a:ext cx="3114955" cy="338554"/>
          </a:xfrm>
          <a:prstGeom prst="rect">
            <a:avLst/>
          </a:prstGeom>
          <a:solidFill>
            <a:schemeClr val="bg1"/>
          </a:solidFill>
        </p:spPr>
        <p:txBody>
          <a:bodyPr wrap="none">
            <a:spAutoFit/>
          </a:bodyPr>
          <a:lstStyle/>
          <a:p>
            <a:pPr algn="r"/>
            <a:r>
              <a:rPr lang="en-US" sz="1600" dirty="0" smtClean="0">
                <a:latin typeface="Arial" panose="020B0604020202020204" pitchFamily="34" charset="0"/>
                <a:cs typeface="Arial" panose="020B0604020202020204" pitchFamily="34" charset="0"/>
              </a:rPr>
              <a:t>Decreasing of the magnetic field</a:t>
            </a:r>
            <a:endParaRPr lang="en-US" sz="1600" dirty="0">
              <a:latin typeface="Arial" panose="020B0604020202020204" pitchFamily="34" charset="0"/>
              <a:cs typeface="Arial" panose="020B0604020202020204" pitchFamily="34" charset="0"/>
            </a:endParaRPr>
          </a:p>
        </p:txBody>
      </p:sp>
      <p:sp>
        <p:nvSpPr>
          <p:cNvPr id="13" name="Rechteck 12"/>
          <p:cNvSpPr/>
          <p:nvPr/>
        </p:nvSpPr>
        <p:spPr>
          <a:xfrm>
            <a:off x="5158558" y="1657367"/>
            <a:ext cx="3365024" cy="369332"/>
          </a:xfrm>
          <a:prstGeom prst="rect">
            <a:avLst/>
          </a:prstGeom>
          <a:solidFill>
            <a:schemeClr val="bg1"/>
          </a:solidFill>
        </p:spPr>
        <p:txBody>
          <a:bodyPr wrap="none">
            <a:spAutoFit/>
          </a:bodyPr>
          <a:lstStyle/>
          <a:p>
            <a:r>
              <a:rPr lang="en-GB" dirty="0" smtClean="0"/>
              <a:t>Nickel–iron </a:t>
            </a:r>
            <a:r>
              <a:rPr lang="en-GB" dirty="0"/>
              <a:t>soft magnetic </a:t>
            </a:r>
            <a:r>
              <a:rPr lang="en-GB" dirty="0" smtClean="0"/>
              <a:t>alloy </a:t>
            </a:r>
            <a:endParaRPr lang="en-GB" dirty="0"/>
          </a:p>
        </p:txBody>
      </p:sp>
      <p:sp>
        <p:nvSpPr>
          <p:cNvPr id="18" name="Rechteck 17"/>
          <p:cNvSpPr/>
          <p:nvPr/>
        </p:nvSpPr>
        <p:spPr>
          <a:xfrm>
            <a:off x="5220073" y="2137420"/>
            <a:ext cx="2864887" cy="2369880"/>
          </a:xfrm>
          <a:prstGeom prst="rect">
            <a:avLst/>
          </a:prstGeom>
          <a:solidFill>
            <a:schemeClr val="bg1"/>
          </a:solidFill>
        </p:spPr>
        <p:txBody>
          <a:bodyPr wrap="none">
            <a:spAutoFit/>
          </a:bodyPr>
          <a:lstStyle/>
          <a:p>
            <a:r>
              <a:rPr lang="en-US" dirty="0" smtClean="0">
                <a:solidFill>
                  <a:srgbClr val="FF33CC"/>
                </a:solidFill>
                <a:latin typeface="Arial" panose="020B0604020202020204" pitchFamily="34" charset="0"/>
                <a:cs typeface="Arial" panose="020B0604020202020204" pitchFamily="34" charset="0"/>
              </a:rPr>
              <a:t>Aluminum 1.5 mm</a:t>
            </a:r>
          </a:p>
          <a:p>
            <a:r>
              <a:rPr lang="en-US" dirty="0" smtClean="0">
                <a:solidFill>
                  <a:srgbClr val="669900"/>
                </a:solidFill>
                <a:latin typeface="Arial" panose="020B0604020202020204" pitchFamily="34" charset="0"/>
                <a:cs typeface="Arial" panose="020B0604020202020204" pitchFamily="34" charset="0"/>
              </a:rPr>
              <a:t>Tin plate 0.8 mm</a:t>
            </a:r>
          </a:p>
          <a:p>
            <a:r>
              <a:rPr lang="en-US" dirty="0" smtClean="0">
                <a:solidFill>
                  <a:srgbClr val="0000FF"/>
                </a:solidFill>
                <a:latin typeface="Arial" panose="020B0604020202020204" pitchFamily="34" charset="0"/>
                <a:cs typeface="Arial" panose="020B0604020202020204" pitchFamily="34" charset="0"/>
              </a:rPr>
              <a:t>Cu 0.8 mm</a:t>
            </a:r>
            <a:endParaRPr lang="en-US" dirty="0">
              <a:solidFill>
                <a:srgbClr val="0000FF"/>
              </a:solidFill>
              <a:latin typeface="Arial" panose="020B0604020202020204" pitchFamily="34" charset="0"/>
              <a:cs typeface="Arial" panose="020B0604020202020204" pitchFamily="34" charset="0"/>
            </a:endParaRPr>
          </a:p>
          <a:p>
            <a:endParaRPr lang="en-US" dirty="0" smtClean="0">
              <a:solidFill>
                <a:srgbClr val="0000FF"/>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solidFill>
                  <a:srgbClr val="FF0000"/>
                </a:solidFill>
                <a:latin typeface="Arial" panose="020B0604020202020204" pitchFamily="34" charset="0"/>
                <a:cs typeface="Arial" panose="020B0604020202020204" pitchFamily="34" charset="0"/>
              </a:rPr>
              <a:t>V2A steel 1.7 mm</a:t>
            </a:r>
            <a:endParaRPr lang="en-US" dirty="0">
              <a:solidFill>
                <a:srgbClr val="FF0000"/>
              </a:solidFill>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luminum foil, single layer</a:t>
            </a:r>
            <a:endParaRPr lang="en-US" dirty="0">
              <a:latin typeface="Arial" panose="020B0604020202020204" pitchFamily="34" charset="0"/>
              <a:cs typeface="Arial" panose="020B0604020202020204" pitchFamily="34" charset="0"/>
            </a:endParaRPr>
          </a:p>
        </p:txBody>
      </p:sp>
      <p:sp>
        <p:nvSpPr>
          <p:cNvPr id="20"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kern="0" smtClean="0">
                <a:solidFill>
                  <a:schemeClr val="bg1"/>
                </a:solidFill>
                <a:latin typeface="+mn-lt"/>
              </a:rPr>
              <a:t>Why superconducting?</a:t>
            </a:r>
            <a:endParaRPr lang="en-US" kern="0" dirty="0">
              <a:solidFill>
                <a:schemeClr val="bg1"/>
              </a:solidFill>
              <a:latin typeface="+mn-lt"/>
            </a:endParaRPr>
          </a:p>
        </p:txBody>
      </p:sp>
      <p:sp>
        <p:nvSpPr>
          <p:cNvPr id="21" name="Rechteck 20"/>
          <p:cNvSpPr/>
          <p:nvPr/>
        </p:nvSpPr>
        <p:spPr>
          <a:xfrm>
            <a:off x="6228185" y="217207"/>
            <a:ext cx="2028119"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Shielding</a:t>
            </a:r>
            <a:endParaRPr lang="en-GB" sz="3200" b="1" dirty="0">
              <a:solidFill>
                <a:schemeClr val="accent2"/>
              </a:solidFill>
              <a:latin typeface="Arial" panose="020B0604020202020204" pitchFamily="34" charset="0"/>
              <a:cs typeface="Arial" panose="020B0604020202020204" pitchFamily="34" charset="0"/>
            </a:endParaRPr>
          </a:p>
        </p:txBody>
      </p:sp>
      <p:cxnSp>
        <p:nvCxnSpPr>
          <p:cNvPr id="22" name="Gerade Verbindung 21"/>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3"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4" name="Gerade Verbindung 23"/>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7047741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Messkabel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40</a:t>
            </a:fld>
            <a:endParaRPr lang="en-US" dirty="0">
              <a:solidFill>
                <a:srgbClr val="FFFFFF"/>
              </a:solidFill>
            </a:endParaRPr>
          </a:p>
        </p:txBody>
      </p:sp>
      <p:sp>
        <p:nvSpPr>
          <p:cNvPr id="9" name="Rechteck 8"/>
          <p:cNvSpPr/>
          <p:nvPr/>
        </p:nvSpPr>
        <p:spPr>
          <a:xfrm>
            <a:off x="143508" y="1195906"/>
            <a:ext cx="2196244" cy="1200329"/>
          </a:xfrm>
          <a:prstGeom prst="rect">
            <a:avLst/>
          </a:prstGeom>
        </p:spPr>
        <p:txBody>
          <a:bodyPr wrap="square">
            <a:spAutoFit/>
          </a:bodyPr>
          <a:lstStyle/>
          <a:p>
            <a:r>
              <a:rPr lang="de-DE" sz="2400" dirty="0" smtClean="0">
                <a:solidFill>
                  <a:srgbClr val="FFFFFF"/>
                </a:solidFill>
              </a:rPr>
              <a:t>Je kurzer,</a:t>
            </a:r>
          </a:p>
          <a:p>
            <a:endParaRPr lang="de-DE" sz="2400" dirty="0" smtClean="0">
              <a:solidFill>
                <a:srgbClr val="FFFFFF"/>
              </a:solidFill>
            </a:endParaRPr>
          </a:p>
          <a:p>
            <a:r>
              <a:rPr lang="de-DE" sz="2400" dirty="0">
                <a:solidFill>
                  <a:srgbClr val="FFFFFF"/>
                </a:solidFill>
              </a:rPr>
              <a:t>d</a:t>
            </a:r>
            <a:r>
              <a:rPr lang="de-DE" sz="2400" dirty="0" smtClean="0">
                <a:solidFill>
                  <a:srgbClr val="FFFFFF"/>
                </a:solidFill>
              </a:rPr>
              <a:t>esto besser!</a:t>
            </a:r>
            <a:endParaRPr lang="de-DE" sz="2400" dirty="0">
              <a:solidFill>
                <a:srgbClr val="FFFFFF"/>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2235481744"/>
              </p:ext>
            </p:extLst>
          </p:nvPr>
        </p:nvGraphicFramePr>
        <p:xfrm>
          <a:off x="2771800" y="789782"/>
          <a:ext cx="6372200" cy="4947494"/>
        </p:xfrm>
        <a:graphic>
          <a:graphicData uri="http://schemas.openxmlformats.org/presentationml/2006/ole">
            <mc:AlternateContent xmlns:mc="http://schemas.openxmlformats.org/markup-compatibility/2006">
              <mc:Choice xmlns:v="urn:schemas-microsoft-com:vml" Requires="v">
                <p:oleObj spid="_x0000_s7224"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2771800" y="789782"/>
                        <a:ext cx="6372200" cy="4947494"/>
                      </a:xfrm>
                      <a:prstGeom prst="rect">
                        <a:avLst/>
                      </a:prstGeom>
                      <a:solidFill>
                        <a:schemeClr val="bg1"/>
                      </a:solidFill>
                    </p:spPr>
                  </p:pic>
                </p:oleObj>
              </mc:Fallback>
            </mc:AlternateContent>
          </a:graphicData>
        </a:graphic>
      </p:graphicFrame>
      <p:pic>
        <p:nvPicPr>
          <p:cNvPr id="13349" name="Picture 3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09" y="3417562"/>
            <a:ext cx="2521271" cy="20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142518" y="3075589"/>
            <a:ext cx="2629282" cy="307777"/>
          </a:xfrm>
          <a:prstGeom prst="rect">
            <a:avLst/>
          </a:prstGeom>
        </p:spPr>
        <p:txBody>
          <a:bodyPr wrap="square">
            <a:spAutoFit/>
          </a:bodyPr>
          <a:lstStyle/>
          <a:p>
            <a:r>
              <a:rPr lang="de-DE" sz="1400" dirty="0" smtClean="0">
                <a:solidFill>
                  <a:srgbClr val="FFFFFF"/>
                </a:solidFill>
              </a:rPr>
              <a:t>„3er-Kabel“ für den </a:t>
            </a:r>
            <a:r>
              <a:rPr lang="de-DE" sz="1400" dirty="0" err="1" smtClean="0">
                <a:solidFill>
                  <a:srgbClr val="FFFFFF"/>
                </a:solidFill>
              </a:rPr>
              <a:t>Kryostaten</a:t>
            </a:r>
            <a:endParaRPr lang="de-DE" sz="1400" dirty="0" smtClean="0">
              <a:solidFill>
                <a:srgbClr val="FFFFFF"/>
              </a:solidFill>
            </a:endParaRPr>
          </a:p>
        </p:txBody>
      </p:sp>
      <p:sp>
        <p:nvSpPr>
          <p:cNvPr id="11" name="Rechteck 10"/>
          <p:cNvSpPr/>
          <p:nvPr/>
        </p:nvSpPr>
        <p:spPr>
          <a:xfrm>
            <a:off x="2843809" y="857278"/>
            <a:ext cx="1622111" cy="369332"/>
          </a:xfrm>
          <a:prstGeom prst="rect">
            <a:avLst/>
          </a:prstGeom>
        </p:spPr>
        <p:txBody>
          <a:bodyPr wrap="none">
            <a:spAutoFit/>
          </a:bodyPr>
          <a:lstStyle/>
          <a:p>
            <a:r>
              <a:rPr lang="en-GB" dirty="0">
                <a:solidFill>
                  <a:srgbClr val="000000"/>
                </a:solidFill>
              </a:rPr>
              <a:t>M-116+ @ </a:t>
            </a:r>
            <a:r>
              <a:rPr lang="en-GB" dirty="0" smtClean="0">
                <a:solidFill>
                  <a:srgbClr val="000000"/>
                </a:solidFill>
              </a:rPr>
              <a:t>RT</a:t>
            </a:r>
            <a:endParaRPr lang="en-GB" dirty="0">
              <a:solidFill>
                <a:srgbClr val="000000"/>
              </a:solidFill>
            </a:endParaRPr>
          </a:p>
        </p:txBody>
      </p:sp>
    </p:spTree>
    <p:extLst>
      <p:ext uri="{BB962C8B-B14F-4D97-AF65-F5344CB8AC3E}">
        <p14:creationId xmlns:p14="http://schemas.microsoft.com/office/powerpoint/2010/main" val="25471024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Messstrom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41</a:t>
            </a:fld>
            <a:endParaRPr lang="en-US" dirty="0">
              <a:solidFill>
                <a:srgbClr val="FFFFFF"/>
              </a:solidFill>
            </a:endParaRPr>
          </a:p>
        </p:txBody>
      </p:sp>
      <p:sp>
        <p:nvSpPr>
          <p:cNvPr id="9" name="Rechteck 8"/>
          <p:cNvSpPr/>
          <p:nvPr/>
        </p:nvSpPr>
        <p:spPr>
          <a:xfrm>
            <a:off x="143508" y="1195905"/>
            <a:ext cx="2196244" cy="1569660"/>
          </a:xfrm>
          <a:prstGeom prst="rect">
            <a:avLst/>
          </a:prstGeom>
        </p:spPr>
        <p:txBody>
          <a:bodyPr wrap="square">
            <a:spAutoFit/>
          </a:bodyPr>
          <a:lstStyle/>
          <a:p>
            <a:r>
              <a:rPr lang="de-DE" sz="2400" dirty="0" err="1" smtClean="0">
                <a:solidFill>
                  <a:srgbClr val="FFFFFF"/>
                </a:solidFill>
              </a:rPr>
              <a:t>Ls</a:t>
            </a:r>
            <a:r>
              <a:rPr lang="de-DE" sz="2400" dirty="0">
                <a:solidFill>
                  <a:srgbClr val="FFFFFF"/>
                </a:solidFill>
              </a:rPr>
              <a:t> </a:t>
            </a:r>
            <a:r>
              <a:rPr lang="de-DE" sz="2400" dirty="0" smtClean="0">
                <a:solidFill>
                  <a:srgbClr val="FFFFFF"/>
                </a:solidFill>
              </a:rPr>
              <a:t>/ </a:t>
            </a:r>
            <a:r>
              <a:rPr lang="de-DE" sz="2400" dirty="0" err="1" smtClean="0">
                <a:solidFill>
                  <a:srgbClr val="FFFFFF"/>
                </a:solidFill>
              </a:rPr>
              <a:t>Rs</a:t>
            </a:r>
            <a:r>
              <a:rPr lang="de-DE" sz="2400" dirty="0" smtClean="0">
                <a:solidFill>
                  <a:srgbClr val="FFFFFF"/>
                </a:solidFill>
              </a:rPr>
              <a:t> hängen</a:t>
            </a:r>
          </a:p>
          <a:p>
            <a:r>
              <a:rPr lang="de-DE" sz="2400" dirty="0">
                <a:solidFill>
                  <a:srgbClr val="FFFFFF"/>
                </a:solidFill>
              </a:rPr>
              <a:t>v</a:t>
            </a:r>
            <a:r>
              <a:rPr lang="de-DE" sz="2400" dirty="0" smtClean="0">
                <a:solidFill>
                  <a:srgbClr val="FFFFFF"/>
                </a:solidFill>
              </a:rPr>
              <a:t>om Messstrom ab!</a:t>
            </a:r>
            <a:endParaRPr lang="de-DE" sz="2400" dirty="0">
              <a:solidFill>
                <a:srgbClr val="FFFFFF"/>
              </a:solidFill>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654081036"/>
              </p:ext>
            </p:extLst>
          </p:nvPr>
        </p:nvGraphicFramePr>
        <p:xfrm>
          <a:off x="2771801" y="791904"/>
          <a:ext cx="6346113" cy="4927240"/>
        </p:xfrm>
        <a:graphic>
          <a:graphicData uri="http://schemas.openxmlformats.org/presentationml/2006/ole">
            <mc:AlternateContent xmlns:mc="http://schemas.openxmlformats.org/markup-compatibility/2006">
              <mc:Choice xmlns:v="urn:schemas-microsoft-com:vml" Requires="v">
                <p:oleObj spid="_x0000_s8248"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2771801" y="791904"/>
                        <a:ext cx="6346113" cy="4927240"/>
                      </a:xfrm>
                      <a:prstGeom prst="rect">
                        <a:avLst/>
                      </a:prstGeom>
                      <a:solidFill>
                        <a:schemeClr val="bg1"/>
                      </a:solidFill>
                    </p:spPr>
                  </p:pic>
                </p:oleObj>
              </mc:Fallback>
            </mc:AlternateContent>
          </a:graphicData>
        </a:graphic>
      </p:graphicFrame>
      <p:sp>
        <p:nvSpPr>
          <p:cNvPr id="7" name="Rechteck 6"/>
          <p:cNvSpPr/>
          <p:nvPr/>
        </p:nvSpPr>
        <p:spPr>
          <a:xfrm>
            <a:off x="179512" y="4619630"/>
            <a:ext cx="2528986" cy="646331"/>
          </a:xfrm>
          <a:prstGeom prst="rect">
            <a:avLst/>
          </a:prstGeom>
        </p:spPr>
        <p:txBody>
          <a:bodyPr wrap="square">
            <a:spAutoFit/>
          </a:bodyPr>
          <a:lstStyle/>
          <a:p>
            <a:r>
              <a:rPr lang="it-IT" dirty="0">
                <a:solidFill>
                  <a:srgbClr val="FFFFFF"/>
                </a:solidFill>
              </a:rPr>
              <a:t>E4980A </a:t>
            </a:r>
            <a:r>
              <a:rPr lang="it-IT" dirty="0" smtClean="0">
                <a:solidFill>
                  <a:srgbClr val="FFFFFF"/>
                </a:solidFill>
              </a:rPr>
              <a:t>max.:  20 </a:t>
            </a:r>
            <a:r>
              <a:rPr lang="it-IT" dirty="0" err="1" smtClean="0">
                <a:solidFill>
                  <a:srgbClr val="FFFFFF"/>
                </a:solidFill>
              </a:rPr>
              <a:t>mA</a:t>
            </a:r>
            <a:endParaRPr lang="it-IT" dirty="0" smtClean="0">
              <a:solidFill>
                <a:srgbClr val="FFFFFF"/>
              </a:solidFill>
            </a:endParaRPr>
          </a:p>
          <a:p>
            <a:r>
              <a:rPr lang="de-DE" dirty="0" err="1" smtClean="0">
                <a:solidFill>
                  <a:srgbClr val="FFFFFF"/>
                </a:solidFill>
              </a:rPr>
              <a:t>Magnetec</a:t>
            </a:r>
            <a:r>
              <a:rPr lang="de-DE" dirty="0" smtClean="0">
                <a:solidFill>
                  <a:srgbClr val="FFFFFF"/>
                </a:solidFill>
              </a:rPr>
              <a:t>:      100 mA</a:t>
            </a:r>
            <a:endParaRPr lang="de-DE" dirty="0">
              <a:solidFill>
                <a:srgbClr val="FFFFFF"/>
              </a:solidFill>
            </a:endParaRPr>
          </a:p>
        </p:txBody>
      </p:sp>
      <p:sp>
        <p:nvSpPr>
          <p:cNvPr id="8" name="Rechteck 7"/>
          <p:cNvSpPr/>
          <p:nvPr/>
        </p:nvSpPr>
        <p:spPr>
          <a:xfrm>
            <a:off x="2843808" y="857278"/>
            <a:ext cx="2346668" cy="369332"/>
          </a:xfrm>
          <a:prstGeom prst="rect">
            <a:avLst/>
          </a:prstGeom>
        </p:spPr>
        <p:txBody>
          <a:bodyPr wrap="none">
            <a:spAutoFit/>
          </a:bodyPr>
          <a:lstStyle/>
          <a:p>
            <a:r>
              <a:rPr lang="en-GB" dirty="0" smtClean="0">
                <a:solidFill>
                  <a:srgbClr val="000000"/>
                </a:solidFill>
              </a:rPr>
              <a:t>M-116 17 </a:t>
            </a:r>
            <a:r>
              <a:rPr lang="en-GB" dirty="0" err="1" smtClean="0">
                <a:solidFill>
                  <a:srgbClr val="000000"/>
                </a:solidFill>
              </a:rPr>
              <a:t>Wdg</a:t>
            </a:r>
            <a:r>
              <a:rPr lang="en-GB" dirty="0" smtClean="0">
                <a:solidFill>
                  <a:srgbClr val="000000"/>
                </a:solidFill>
              </a:rPr>
              <a:t> @ RT</a:t>
            </a:r>
            <a:endParaRPr lang="en-GB" dirty="0">
              <a:solidFill>
                <a:srgbClr val="000000"/>
              </a:solidFill>
            </a:endParaRPr>
          </a:p>
        </p:txBody>
      </p:sp>
    </p:spTree>
    <p:extLst>
      <p:ext uri="{BB962C8B-B14F-4D97-AF65-F5344CB8AC3E}">
        <p14:creationId xmlns:p14="http://schemas.microsoft.com/office/powerpoint/2010/main" val="33424823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1536854265"/>
              </p:ext>
            </p:extLst>
          </p:nvPr>
        </p:nvGraphicFramePr>
        <p:xfrm>
          <a:off x="2828578" y="818997"/>
          <a:ext cx="6315422" cy="4888524"/>
        </p:xfrm>
        <a:graphic>
          <a:graphicData uri="http://schemas.openxmlformats.org/presentationml/2006/ole">
            <mc:AlternateContent xmlns:mc="http://schemas.openxmlformats.org/markup-compatibility/2006">
              <mc:Choice xmlns:v="urn:schemas-microsoft-com:vml" Requires="v">
                <p:oleObj spid="_x0000_s9272"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828578" y="818997"/>
                        <a:ext cx="6315422" cy="4888524"/>
                      </a:xfrm>
                      <a:prstGeom prst="rect">
                        <a:avLst/>
                      </a:prstGeom>
                      <a:solidFill>
                        <a:schemeClr val="bg1"/>
                      </a:solidFill>
                    </p:spPr>
                  </p:pic>
                </p:oleObj>
              </mc:Fallback>
            </mc:AlternateContent>
          </a:graphicData>
        </a:graphic>
      </p:graphicFrame>
      <p:sp>
        <p:nvSpPr>
          <p:cNvPr id="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6"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im </a:t>
            </a:r>
            <a:r>
              <a:rPr lang="de-DE" sz="2400" dirty="0" err="1" smtClean="0">
                <a:solidFill>
                  <a:srgbClr val="FFFFFF"/>
                </a:solidFill>
                <a:latin typeface="Arial"/>
              </a:rPr>
              <a:t>Weithalskryostaten</a:t>
            </a:r>
            <a:r>
              <a:rPr lang="de-DE" sz="2400" dirty="0" smtClean="0">
                <a:solidFill>
                  <a:srgbClr val="FFFFFF"/>
                </a:solidFill>
                <a:latin typeface="Arial"/>
              </a:rPr>
              <a:t> </a:t>
            </a:r>
            <a:endParaRPr lang="de-DE" sz="2400" dirty="0">
              <a:solidFill>
                <a:srgbClr val="FFFFFF"/>
              </a:solidFill>
              <a:latin typeface="Arial" charset="0"/>
            </a:endParaRPr>
          </a:p>
        </p:txBody>
      </p:sp>
      <p:sp>
        <p:nvSpPr>
          <p:cNvPr id="7"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42</a:t>
            </a:fld>
            <a:endParaRPr lang="en-US" dirty="0">
              <a:solidFill>
                <a:srgbClr val="FFFFFF"/>
              </a:solidFill>
            </a:endParaRPr>
          </a:p>
        </p:txBody>
      </p:sp>
      <p:sp>
        <p:nvSpPr>
          <p:cNvPr id="8" name="Rechteck 7"/>
          <p:cNvSpPr/>
          <p:nvPr/>
        </p:nvSpPr>
        <p:spPr>
          <a:xfrm>
            <a:off x="143508" y="1195906"/>
            <a:ext cx="2196244" cy="1200329"/>
          </a:xfrm>
          <a:prstGeom prst="rect">
            <a:avLst/>
          </a:prstGeom>
        </p:spPr>
        <p:txBody>
          <a:bodyPr wrap="square">
            <a:spAutoFit/>
          </a:bodyPr>
          <a:lstStyle/>
          <a:p>
            <a:r>
              <a:rPr lang="de-DE" sz="2400" dirty="0" smtClean="0">
                <a:solidFill>
                  <a:srgbClr val="FFFFFF"/>
                </a:solidFill>
              </a:rPr>
              <a:t>4,2 K</a:t>
            </a:r>
          </a:p>
          <a:p>
            <a:r>
              <a:rPr lang="de-DE" sz="2400" dirty="0" smtClean="0">
                <a:solidFill>
                  <a:srgbClr val="FFFFFF"/>
                </a:solidFill>
              </a:rPr>
              <a:t>Lange Kabel</a:t>
            </a:r>
          </a:p>
          <a:p>
            <a:r>
              <a:rPr lang="de-DE" sz="2400" dirty="0" smtClean="0">
                <a:solidFill>
                  <a:srgbClr val="FFFFFF"/>
                </a:solidFill>
              </a:rPr>
              <a:t>1 Windung</a:t>
            </a:r>
          </a:p>
        </p:txBody>
      </p:sp>
      <p:sp>
        <p:nvSpPr>
          <p:cNvPr id="9" name="Rechteck 8"/>
          <p:cNvSpPr/>
          <p:nvPr/>
        </p:nvSpPr>
        <p:spPr>
          <a:xfrm>
            <a:off x="179513" y="2857501"/>
            <a:ext cx="2448967" cy="830997"/>
          </a:xfrm>
          <a:prstGeom prst="rect">
            <a:avLst/>
          </a:prstGeom>
        </p:spPr>
        <p:txBody>
          <a:bodyPr wrap="square">
            <a:spAutoFit/>
          </a:bodyPr>
          <a:lstStyle/>
          <a:p>
            <a:r>
              <a:rPr lang="de-DE" sz="2400" dirty="0" smtClean="0">
                <a:solidFill>
                  <a:srgbClr val="FFFFFF"/>
                </a:solidFill>
              </a:rPr>
              <a:t>Störungen</a:t>
            </a:r>
          </a:p>
          <a:p>
            <a:r>
              <a:rPr lang="de-DE" sz="2400" dirty="0" smtClean="0">
                <a:solidFill>
                  <a:srgbClr val="FFFFFF"/>
                </a:solidFill>
              </a:rPr>
              <a:t>50 Hz / 150 Hz</a:t>
            </a:r>
          </a:p>
        </p:txBody>
      </p:sp>
      <p:sp>
        <p:nvSpPr>
          <p:cNvPr id="10" name="Rechteck 9"/>
          <p:cNvSpPr/>
          <p:nvPr/>
        </p:nvSpPr>
        <p:spPr>
          <a:xfrm>
            <a:off x="179513" y="4084086"/>
            <a:ext cx="2448967" cy="1200329"/>
          </a:xfrm>
          <a:prstGeom prst="rect">
            <a:avLst/>
          </a:prstGeom>
        </p:spPr>
        <p:txBody>
          <a:bodyPr wrap="square">
            <a:spAutoFit/>
          </a:bodyPr>
          <a:lstStyle/>
          <a:p>
            <a:r>
              <a:rPr lang="de-DE" sz="2400" dirty="0" smtClean="0">
                <a:solidFill>
                  <a:srgbClr val="FFFFFF"/>
                </a:solidFill>
              </a:rPr>
              <a:t>Auf stabile Verkabelung achten!</a:t>
            </a:r>
          </a:p>
        </p:txBody>
      </p:sp>
      <p:sp>
        <p:nvSpPr>
          <p:cNvPr id="11" name="Ellipse 10"/>
          <p:cNvSpPr/>
          <p:nvPr/>
        </p:nvSpPr>
        <p:spPr bwMode="auto">
          <a:xfrm rot="16200000">
            <a:off x="4146080" y="1517837"/>
            <a:ext cx="600000" cy="559023"/>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2" name="Ellipse 11"/>
          <p:cNvSpPr/>
          <p:nvPr/>
        </p:nvSpPr>
        <p:spPr bwMode="auto">
          <a:xfrm rot="16200000">
            <a:off x="7638280" y="4638184"/>
            <a:ext cx="600000" cy="559023"/>
          </a:xfrm>
          <a:prstGeom prst="ellipse">
            <a:avLst/>
          </a:prstGeom>
          <a:noFill/>
          <a:ln w="38100" cap="flat" cmpd="sng" algn="ctr">
            <a:solidFill>
              <a:srgbClr val="0000FF"/>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3" name="Ellipse 12"/>
          <p:cNvSpPr/>
          <p:nvPr/>
        </p:nvSpPr>
        <p:spPr bwMode="auto">
          <a:xfrm rot="16200000">
            <a:off x="4795898" y="2010037"/>
            <a:ext cx="600000" cy="559023"/>
          </a:xfrm>
          <a:prstGeom prst="ellipse">
            <a:avLst/>
          </a:prstGeom>
          <a:noFill/>
          <a:ln w="38100" cap="flat" cmpd="sng" algn="ctr">
            <a:solidFill>
              <a:srgbClr val="0000FF"/>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4" name="Rechteck 13"/>
          <p:cNvSpPr/>
          <p:nvPr/>
        </p:nvSpPr>
        <p:spPr>
          <a:xfrm>
            <a:off x="2843808" y="857278"/>
            <a:ext cx="2481192" cy="369332"/>
          </a:xfrm>
          <a:prstGeom prst="rect">
            <a:avLst/>
          </a:prstGeom>
        </p:spPr>
        <p:txBody>
          <a:bodyPr wrap="none">
            <a:spAutoFit/>
          </a:bodyPr>
          <a:lstStyle/>
          <a:p>
            <a:r>
              <a:rPr lang="en-GB" dirty="0" smtClean="0">
                <a:solidFill>
                  <a:srgbClr val="000000"/>
                </a:solidFill>
              </a:rPr>
              <a:t>M-116 / 116+  </a:t>
            </a:r>
            <a:r>
              <a:rPr lang="en-GB" dirty="0">
                <a:solidFill>
                  <a:srgbClr val="000000"/>
                </a:solidFill>
              </a:rPr>
              <a:t>@ 4,2 K</a:t>
            </a:r>
          </a:p>
        </p:txBody>
      </p:sp>
    </p:spTree>
    <p:extLst>
      <p:ext uri="{BB962C8B-B14F-4D97-AF65-F5344CB8AC3E}">
        <p14:creationId xmlns:p14="http://schemas.microsoft.com/office/powerpoint/2010/main" val="2360602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43</a:t>
            </a:fld>
            <a:endParaRPr lang="en-US" dirty="0">
              <a:solidFill>
                <a:srgbClr val="FFFFFF"/>
              </a:solidFill>
            </a:endParaRPr>
          </a:p>
        </p:txBody>
      </p:sp>
      <p:sp>
        <p:nvSpPr>
          <p:cNvPr id="8" name="Rechteck 7"/>
          <p:cNvSpPr/>
          <p:nvPr/>
        </p:nvSpPr>
        <p:spPr>
          <a:xfrm>
            <a:off x="3494478" y="4584556"/>
            <a:ext cx="5596404" cy="923330"/>
          </a:xfrm>
          <a:prstGeom prst="rect">
            <a:avLst/>
          </a:prstGeom>
        </p:spPr>
        <p:txBody>
          <a:bodyPr wrap="none">
            <a:spAutoFit/>
          </a:bodyPr>
          <a:lstStyle/>
          <a:p>
            <a:r>
              <a:rPr lang="de-DE" dirty="0" smtClean="0">
                <a:solidFill>
                  <a:srgbClr val="FFFFFF"/>
                </a:solidFill>
              </a:rPr>
              <a:t>C++ Programm: Mess-Files einlesen und verrechnen</a:t>
            </a:r>
          </a:p>
          <a:p>
            <a:pPr marL="342900" indent="-342900">
              <a:buFontTx/>
              <a:buAutoNum type="arabicPeriod"/>
            </a:pPr>
            <a:r>
              <a:rPr lang="de-DE" dirty="0" smtClean="0">
                <a:solidFill>
                  <a:srgbClr val="FFFFFF"/>
                </a:solidFill>
              </a:rPr>
              <a:t>Erstellen von </a:t>
            </a:r>
            <a:r>
              <a:rPr lang="de-DE" dirty="0" err="1">
                <a:solidFill>
                  <a:srgbClr val="FFFFFF"/>
                </a:solidFill>
              </a:rPr>
              <a:t>L</a:t>
            </a:r>
            <a:r>
              <a:rPr lang="de-DE" dirty="0" err="1" smtClean="0">
                <a:solidFill>
                  <a:srgbClr val="FFFFFF"/>
                </a:solidFill>
              </a:rPr>
              <a:t>s</a:t>
            </a:r>
            <a:r>
              <a:rPr lang="de-DE" dirty="0" smtClean="0">
                <a:solidFill>
                  <a:srgbClr val="FFFFFF"/>
                </a:solidFill>
              </a:rPr>
              <a:t>(T) / </a:t>
            </a:r>
            <a:r>
              <a:rPr lang="de-DE" dirty="0" err="1" smtClean="0">
                <a:solidFill>
                  <a:srgbClr val="FFFFFF"/>
                </a:solidFill>
              </a:rPr>
              <a:t>Rs</a:t>
            </a:r>
            <a:r>
              <a:rPr lang="de-DE" dirty="0" smtClean="0">
                <a:solidFill>
                  <a:srgbClr val="FFFFFF"/>
                </a:solidFill>
              </a:rPr>
              <a:t>(T) und 3D-Vorlagen</a:t>
            </a:r>
          </a:p>
          <a:p>
            <a:pPr marL="342900" indent="-342900">
              <a:buFontTx/>
              <a:buAutoNum type="arabicPeriod"/>
            </a:pPr>
            <a:r>
              <a:rPr lang="de-DE" dirty="0" smtClean="0">
                <a:solidFill>
                  <a:srgbClr val="FFFFFF"/>
                </a:solidFill>
              </a:rPr>
              <a:t>Erstellen Mittelwerte / Vertrauensbereich </a:t>
            </a:r>
          </a:p>
        </p:txBody>
      </p:sp>
      <p:sp>
        <p:nvSpPr>
          <p:cNvPr id="9" name="Rechteck 8"/>
          <p:cNvSpPr/>
          <p:nvPr/>
        </p:nvSpPr>
        <p:spPr>
          <a:xfrm>
            <a:off x="143508" y="1195906"/>
            <a:ext cx="2196244" cy="2554545"/>
          </a:xfrm>
          <a:prstGeom prst="rect">
            <a:avLst/>
          </a:prstGeom>
        </p:spPr>
        <p:txBody>
          <a:bodyPr wrap="square">
            <a:spAutoFit/>
          </a:bodyPr>
          <a:lstStyle/>
          <a:p>
            <a:r>
              <a:rPr lang="de-DE" sz="2000" dirty="0" smtClean="0">
                <a:solidFill>
                  <a:srgbClr val="FFFFFF"/>
                </a:solidFill>
              </a:rPr>
              <a:t>Alle 11 Min.</a:t>
            </a:r>
          </a:p>
          <a:p>
            <a:r>
              <a:rPr lang="de-DE" sz="2000" dirty="0">
                <a:solidFill>
                  <a:srgbClr val="FFFFFF"/>
                </a:solidFill>
              </a:rPr>
              <a:t>e</a:t>
            </a:r>
            <a:r>
              <a:rPr lang="de-DE" sz="2000" dirty="0" smtClean="0">
                <a:solidFill>
                  <a:srgbClr val="FFFFFF"/>
                </a:solidFill>
              </a:rPr>
              <a:t>in File mit</a:t>
            </a:r>
          </a:p>
          <a:p>
            <a:r>
              <a:rPr lang="de-DE" sz="2000" dirty="0" smtClean="0">
                <a:solidFill>
                  <a:srgbClr val="FFFFFF"/>
                </a:solidFill>
              </a:rPr>
              <a:t>201 Frequenzen</a:t>
            </a:r>
          </a:p>
          <a:p>
            <a:endParaRPr lang="de-DE" sz="2000" dirty="0">
              <a:solidFill>
                <a:srgbClr val="FFFFFF"/>
              </a:solidFill>
            </a:endParaRPr>
          </a:p>
          <a:p>
            <a:r>
              <a:rPr lang="de-DE" sz="2000" dirty="0">
                <a:solidFill>
                  <a:srgbClr val="FFFFFF"/>
                </a:solidFill>
              </a:rPr>
              <a:t>j</a:t>
            </a:r>
            <a:r>
              <a:rPr lang="de-DE" sz="2000" dirty="0" smtClean="0">
                <a:solidFill>
                  <a:srgbClr val="FFFFFF"/>
                </a:solidFill>
              </a:rPr>
              <a:t>e Frequenz:</a:t>
            </a:r>
          </a:p>
          <a:p>
            <a:pPr marL="342900" indent="-342900">
              <a:buFont typeface="Arial" panose="020B0604020202020204" pitchFamily="34" charset="0"/>
              <a:buChar char="•"/>
            </a:pPr>
            <a:r>
              <a:rPr lang="de-DE" sz="2000" dirty="0" smtClean="0">
                <a:solidFill>
                  <a:srgbClr val="FFFFFF"/>
                </a:solidFill>
              </a:rPr>
              <a:t>Temperatur</a:t>
            </a:r>
          </a:p>
          <a:p>
            <a:pPr marL="342900" indent="-342900">
              <a:buFont typeface="Arial" panose="020B0604020202020204" pitchFamily="34" charset="0"/>
              <a:buChar char="•"/>
            </a:pPr>
            <a:r>
              <a:rPr lang="de-DE" sz="2000" dirty="0" err="1" smtClean="0">
                <a:solidFill>
                  <a:srgbClr val="FFFFFF"/>
                </a:solidFill>
              </a:rPr>
              <a:t>Ls</a:t>
            </a:r>
            <a:endParaRPr lang="de-DE" sz="2000" dirty="0" smtClean="0">
              <a:solidFill>
                <a:srgbClr val="FFFFFF"/>
              </a:solidFill>
            </a:endParaRPr>
          </a:p>
          <a:p>
            <a:pPr marL="342900" indent="-342900">
              <a:buFont typeface="Arial" panose="020B0604020202020204" pitchFamily="34" charset="0"/>
              <a:buChar char="•"/>
            </a:pPr>
            <a:r>
              <a:rPr lang="de-DE" sz="2000" dirty="0" err="1" smtClean="0">
                <a:solidFill>
                  <a:srgbClr val="FFFFFF"/>
                </a:solidFill>
              </a:rPr>
              <a:t>Rs</a:t>
            </a:r>
            <a:endParaRPr lang="de-DE" sz="2000" dirty="0" smtClean="0">
              <a:solidFill>
                <a:srgbClr val="FFFFFF"/>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960326"/>
            <a:ext cx="3044676" cy="153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17833" y="1257322"/>
            <a:ext cx="7000081" cy="326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4821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3949577775"/>
              </p:ext>
            </p:extLst>
          </p:nvPr>
        </p:nvGraphicFramePr>
        <p:xfrm>
          <a:off x="2771801" y="777874"/>
          <a:ext cx="6385023" cy="4942400"/>
        </p:xfrm>
        <a:graphic>
          <a:graphicData uri="http://schemas.openxmlformats.org/presentationml/2006/ole">
            <mc:AlternateContent xmlns:mc="http://schemas.openxmlformats.org/markup-compatibility/2006">
              <mc:Choice xmlns:v="urn:schemas-microsoft-com:vml" Requires="v">
                <p:oleObj spid="_x0000_s10296"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4"/>
                        <a:ext cx="6385023" cy="4942400"/>
                      </a:xfrm>
                      <a:prstGeom prst="rect">
                        <a:avLst/>
                      </a:prstGeom>
                      <a:solidFill>
                        <a:schemeClr val="bg1"/>
                      </a:solidFill>
                    </p:spPr>
                  </p:pic>
                </p:oleObj>
              </mc:Fallback>
            </mc:AlternateContent>
          </a:graphicData>
        </a:graphic>
      </p:graphicFrame>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44</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Rechteck 8"/>
              <p:cNvSpPr/>
              <p:nvPr/>
            </p:nvSpPr>
            <p:spPr>
              <a:xfrm>
                <a:off x="143508" y="937287"/>
                <a:ext cx="2556284" cy="4062394"/>
              </a:xfrm>
              <a:prstGeom prst="rect">
                <a:avLst/>
              </a:prstGeom>
            </p:spPr>
            <p:txBody>
              <a:bodyPr wrap="square">
                <a:spAutoFit/>
              </a:bodyPr>
              <a:lstStyle/>
              <a:p>
                <a:r>
                  <a:rPr lang="de-DE" sz="2000" dirty="0" smtClean="0">
                    <a:solidFill>
                      <a:srgbClr val="FFFFFF"/>
                    </a:solidFill>
                  </a:rPr>
                  <a:t>Ls  </a:t>
                </a:r>
              </a:p>
              <a:p>
                <a:r>
                  <a:rPr lang="de-DE" sz="2000" dirty="0" smtClean="0">
                    <a:solidFill>
                      <a:srgbClr val="FFFFFF"/>
                    </a:solidFill>
                  </a:rPr>
                  <a:t>Vertrauensbereich</a:t>
                </a:r>
              </a:p>
              <a:p>
                <a:pPr/>
                <a14:m>
                  <m:oMathPara xmlns:m="http://schemas.openxmlformats.org/officeDocument/2006/math">
                    <m:oMathParaPr>
                      <m:jc m:val="centerGroup"/>
                    </m:oMathParaPr>
                    <m:oMath xmlns:m="http://schemas.openxmlformats.org/officeDocument/2006/math">
                      <m:sSub>
                        <m:sSubPr>
                          <m:ctrlPr>
                            <a:rPr lang="de-DE" sz="2000" i="1" smtClean="0">
                              <a:solidFill>
                                <a:srgbClr val="FFFFFF"/>
                              </a:solidFill>
                              <a:latin typeface="Cambria Math"/>
                            </a:rPr>
                          </m:ctrlPr>
                        </m:sSubPr>
                        <m:e>
                          <m:acc>
                            <m:accPr>
                              <m:chr m:val="̅"/>
                              <m:ctrlPr>
                                <a:rPr lang="de-DE" sz="2000" i="1" smtClean="0">
                                  <a:solidFill>
                                    <a:srgbClr val="FFFFFF"/>
                                  </a:solidFill>
                                  <a:latin typeface="Cambria Math"/>
                                </a:rPr>
                              </m:ctrlPr>
                            </m:accPr>
                            <m:e>
                              <m:r>
                                <a:rPr lang="de-DE" sz="2000" i="1" smtClean="0">
                                  <a:solidFill>
                                    <a:srgbClr val="FFFFFF"/>
                                  </a:solidFill>
                                  <a:latin typeface="Cambria Math"/>
                                </a:rPr>
                                <m:t>𝐿</m:t>
                              </m:r>
                            </m:e>
                          </m:acc>
                        </m:e>
                        <m:sub>
                          <m:r>
                            <a:rPr lang="de-DE" sz="2000" i="1" smtClean="0">
                              <a:solidFill>
                                <a:srgbClr val="FFFFFF"/>
                              </a:solidFill>
                              <a:latin typeface="Cambria Math"/>
                            </a:rPr>
                            <m:t>𝑠</m:t>
                          </m:r>
                        </m:sub>
                      </m:sSub>
                      <m:r>
                        <a:rPr lang="de-DE" sz="2000" i="1" smtClean="0">
                          <a:solidFill>
                            <a:srgbClr val="FFFFFF"/>
                          </a:solidFill>
                          <a:latin typeface="Cambria Math"/>
                          <a:ea typeface="Cambria Math"/>
                        </a:rPr>
                        <m:t>±</m:t>
                      </m:r>
                      <m:sSub>
                        <m:sSubPr>
                          <m:ctrlPr>
                            <a:rPr lang="de-DE" sz="2000" i="1" smtClean="0">
                              <a:solidFill>
                                <a:srgbClr val="FFFFFF"/>
                              </a:solidFill>
                              <a:latin typeface="Cambria Math"/>
                              <a:ea typeface="Cambria Math"/>
                            </a:rPr>
                          </m:ctrlPr>
                        </m:sSubPr>
                        <m:e>
                          <m:f>
                            <m:fPr>
                              <m:ctrlPr>
                                <a:rPr lang="de-DE" sz="2000" i="1" smtClean="0">
                                  <a:solidFill>
                                    <a:srgbClr val="FFFFFF"/>
                                  </a:solidFill>
                                  <a:latin typeface="Cambria Math"/>
                                  <a:ea typeface="Cambria Math"/>
                                </a:rPr>
                              </m:ctrlPr>
                            </m:fPr>
                            <m:num>
                              <m:r>
                                <a:rPr lang="de-DE" sz="2000" i="1" smtClean="0">
                                  <a:solidFill>
                                    <a:srgbClr val="FFFFFF"/>
                                  </a:solidFill>
                                  <a:latin typeface="Cambria Math"/>
                                  <a:ea typeface="Cambria Math"/>
                                </a:rPr>
                                <m:t>𝑠</m:t>
                              </m:r>
                            </m:num>
                            <m:den>
                              <m:rad>
                                <m:radPr>
                                  <m:degHide m:val="on"/>
                                  <m:ctrlPr>
                                    <a:rPr lang="de-DE" sz="2000" i="1" smtClean="0">
                                      <a:solidFill>
                                        <a:srgbClr val="FFFFFF"/>
                                      </a:solidFill>
                                      <a:latin typeface="Cambria Math"/>
                                      <a:ea typeface="Cambria Math"/>
                                    </a:rPr>
                                  </m:ctrlPr>
                                </m:radPr>
                                <m:deg/>
                                <m:e>
                                  <m:r>
                                    <a:rPr lang="de-DE" sz="2000" i="1" smtClean="0">
                                      <a:solidFill>
                                        <a:srgbClr val="FFFFFF"/>
                                      </a:solidFill>
                                      <a:latin typeface="Cambria Math"/>
                                      <a:ea typeface="Cambria Math"/>
                                    </a:rPr>
                                    <m:t>𝑛</m:t>
                                  </m:r>
                                </m:e>
                              </m:rad>
                            </m:den>
                          </m:f>
                          <m:r>
                            <a:rPr lang="de-DE" sz="2000" i="1" smtClean="0">
                              <a:solidFill>
                                <a:srgbClr val="FFFFFF"/>
                              </a:solidFill>
                              <a:latin typeface="Cambria Math"/>
                              <a:ea typeface="Cambria Math"/>
                            </a:rPr>
                            <m:t>∙</m:t>
                          </m:r>
                          <m:r>
                            <a:rPr lang="de-DE" sz="2000" i="1" smtClean="0">
                              <a:solidFill>
                                <a:srgbClr val="FFFFFF"/>
                              </a:solidFill>
                              <a:latin typeface="Cambria Math"/>
                              <a:ea typeface="Cambria Math"/>
                            </a:rPr>
                            <m:t>𝑡</m:t>
                          </m:r>
                        </m:e>
                        <m:sub>
                          <m:d>
                            <m:dPr>
                              <m:ctrlPr>
                                <a:rPr lang="de-DE" sz="2000" i="1" smtClean="0">
                                  <a:solidFill>
                                    <a:srgbClr val="FFFFFF"/>
                                  </a:solidFill>
                                  <a:latin typeface="Cambria Math"/>
                                  <a:ea typeface="Cambria Math"/>
                                </a:rPr>
                              </m:ctrlPr>
                            </m:dPr>
                            <m:e>
                              <m:r>
                                <a:rPr lang="de-DE" sz="2000" i="1" smtClean="0">
                                  <a:solidFill>
                                    <a:srgbClr val="FFFFFF"/>
                                  </a:solidFill>
                                  <a:latin typeface="Cambria Math"/>
                                  <a:ea typeface="Cambria Math"/>
                                </a:rPr>
                                <m:t>1−</m:t>
                              </m:r>
                              <m:f>
                                <m:fPr>
                                  <m:ctrlPr>
                                    <a:rPr lang="de-DE" sz="2000" i="1" smtClean="0">
                                      <a:solidFill>
                                        <a:srgbClr val="FFFFFF"/>
                                      </a:solidFill>
                                      <a:latin typeface="Cambria Math"/>
                                      <a:ea typeface="Cambria Math"/>
                                    </a:rPr>
                                  </m:ctrlPr>
                                </m:fPr>
                                <m:num>
                                  <m:r>
                                    <a:rPr lang="de-DE" sz="2000" i="1" smtClean="0">
                                      <a:solidFill>
                                        <a:srgbClr val="FFFFFF"/>
                                      </a:solidFill>
                                      <a:latin typeface="Cambria Math"/>
                                      <a:ea typeface="Cambria Math"/>
                                    </a:rPr>
                                    <m:t>𝛼</m:t>
                                  </m:r>
                                </m:num>
                                <m:den>
                                  <m:r>
                                    <a:rPr lang="de-DE" sz="2000" i="1" smtClean="0">
                                      <a:solidFill>
                                        <a:srgbClr val="FFFFFF"/>
                                      </a:solidFill>
                                      <a:latin typeface="Cambria Math"/>
                                      <a:ea typeface="Cambria Math"/>
                                    </a:rPr>
                                    <m:t>2</m:t>
                                  </m:r>
                                </m:den>
                              </m:f>
                              <m:r>
                                <a:rPr lang="de-DE" sz="2000" i="1" smtClean="0">
                                  <a:solidFill>
                                    <a:srgbClr val="FFFFFF"/>
                                  </a:solidFill>
                                  <a:latin typeface="Cambria Math"/>
                                  <a:ea typeface="Cambria Math"/>
                                </a:rPr>
                                <m:t>,</m:t>
                              </m:r>
                              <m:r>
                                <a:rPr lang="de-DE" sz="2000" i="1" smtClean="0">
                                  <a:solidFill>
                                    <a:srgbClr val="FFFFFF"/>
                                  </a:solidFill>
                                  <a:latin typeface="Cambria Math"/>
                                  <a:ea typeface="Cambria Math"/>
                                </a:rPr>
                                <m:t>𝑛</m:t>
                              </m:r>
                              <m:r>
                                <a:rPr lang="de-DE" sz="2000" i="1" smtClean="0">
                                  <a:solidFill>
                                    <a:srgbClr val="FFFFFF"/>
                                  </a:solidFill>
                                  <a:latin typeface="Cambria Math"/>
                                  <a:ea typeface="Cambria Math"/>
                                </a:rPr>
                                <m:t>−1</m:t>
                              </m:r>
                            </m:e>
                          </m:d>
                        </m:sub>
                      </m:sSub>
                    </m:oMath>
                  </m:oMathPara>
                </a14:m>
                <a:endParaRPr lang="de-DE" sz="2000" dirty="0" smtClean="0">
                  <a:solidFill>
                    <a:srgbClr val="FFFFFF"/>
                  </a:solidFill>
                </a:endParaRPr>
              </a:p>
              <a:p>
                <a:endParaRPr lang="de-DE" sz="2000" dirty="0" smtClean="0">
                  <a:solidFill>
                    <a:srgbClr val="FFFFFF"/>
                  </a:solidFill>
                </a:endParaRPr>
              </a:p>
              <a:p>
                <a:r>
                  <a:rPr lang="de-DE" sz="2000" dirty="0" smtClean="0">
                    <a:solidFill>
                      <a:srgbClr val="FFFFFF"/>
                    </a:solidFill>
                  </a:rPr>
                  <a:t>3-Sigma Bereich:</a:t>
                </a:r>
              </a:p>
              <a:p>
                <a:r>
                  <a:rPr lang="de-DE" sz="2000" dirty="0" smtClean="0">
                    <a:solidFill>
                      <a:srgbClr val="FFFFFF"/>
                    </a:solidFill>
                  </a:rPr>
                  <a:t>20   Hz:   1 / 200</a:t>
                </a:r>
              </a:p>
              <a:p>
                <a:r>
                  <a:rPr lang="de-DE" sz="2000" dirty="0" smtClean="0">
                    <a:solidFill>
                      <a:srgbClr val="FFFFFF"/>
                    </a:solidFill>
                  </a:rPr>
                  <a:t>100 kHz:  1/ 100 000</a:t>
                </a:r>
              </a:p>
              <a:p>
                <a:endParaRPr lang="de-DE" sz="2000" dirty="0">
                  <a:solidFill>
                    <a:srgbClr val="FFFFFF"/>
                  </a:solidFill>
                </a:endParaRPr>
              </a:p>
              <a:p>
                <a:r>
                  <a:rPr lang="de-DE" sz="2000" dirty="0" smtClean="0">
                    <a:solidFill>
                      <a:srgbClr val="FFFFFF"/>
                    </a:solidFill>
                  </a:rPr>
                  <a:t>Störungen</a:t>
                </a:r>
              </a:p>
              <a:p>
                <a:pPr marL="342900" indent="-342900">
                  <a:buFont typeface="Arial" panose="020B0604020202020204" pitchFamily="34" charset="0"/>
                  <a:buChar char="•"/>
                </a:pPr>
                <a:r>
                  <a:rPr lang="de-DE" sz="2000" dirty="0" smtClean="0">
                    <a:solidFill>
                      <a:srgbClr val="FFFFFF"/>
                    </a:solidFill>
                  </a:rPr>
                  <a:t>  35 Hz  - ?</a:t>
                </a:r>
              </a:p>
              <a:p>
                <a:pPr marL="342900" indent="-342900">
                  <a:buFont typeface="Arial" panose="020B0604020202020204" pitchFamily="34" charset="0"/>
                  <a:buChar char="•"/>
                </a:pPr>
                <a:r>
                  <a:rPr lang="de-DE" sz="2000" dirty="0" smtClean="0">
                    <a:solidFill>
                      <a:srgbClr val="FFFFFF"/>
                    </a:solidFill>
                  </a:rPr>
                  <a:t>  50 Hz  - Netz</a:t>
                </a:r>
              </a:p>
              <a:p>
                <a:pPr marL="342900" indent="-342900">
                  <a:buFont typeface="Arial" panose="020B0604020202020204" pitchFamily="34" charset="0"/>
                  <a:buChar char="•"/>
                </a:pPr>
                <a:r>
                  <a:rPr lang="de-DE" sz="2000" dirty="0" smtClean="0">
                    <a:solidFill>
                      <a:srgbClr val="FFFFFF"/>
                    </a:solidFill>
                  </a:rPr>
                  <a:t>150 Hz  - Netz</a:t>
                </a:r>
              </a:p>
            </p:txBody>
          </p:sp>
        </mc:Choice>
        <mc:Fallback xmlns="">
          <p:sp>
            <p:nvSpPr>
              <p:cNvPr id="9" name="Rechteck 8"/>
              <p:cNvSpPr>
                <a:spLocks noRot="1" noChangeAspect="1" noMove="1" noResize="1" noEditPoints="1" noAdjustHandles="1" noChangeArrowheads="1" noChangeShapeType="1" noTextEdit="1"/>
              </p:cNvSpPr>
              <p:nvPr/>
            </p:nvSpPr>
            <p:spPr>
              <a:xfrm>
                <a:off x="143508" y="843558"/>
                <a:ext cx="2556284" cy="4062394"/>
              </a:xfrm>
              <a:prstGeom prst="rect">
                <a:avLst/>
              </a:prstGeom>
              <a:blipFill rotWithShape="1">
                <a:blip r:embed="rId5"/>
                <a:stretch>
                  <a:fillRect l="-2625" t="-600" r="-955" b="-1649"/>
                </a:stretch>
              </a:blipFill>
            </p:spPr>
            <p:txBody>
              <a:bodyPr/>
              <a:lstStyle/>
              <a:p>
                <a:r>
                  <a:rPr lang="en-GB">
                    <a:noFill/>
                  </a:rPr>
                  <a:t> </a:t>
                </a:r>
              </a:p>
            </p:txBody>
          </p:sp>
        </mc:Fallback>
      </mc:AlternateContent>
      <p:cxnSp>
        <p:nvCxnSpPr>
          <p:cNvPr id="7" name="Gerade Verbindung mit Pfeil 6"/>
          <p:cNvCxnSpPr/>
          <p:nvPr/>
        </p:nvCxnSpPr>
        <p:spPr bwMode="auto">
          <a:xfrm>
            <a:off x="3923928" y="1457491"/>
            <a:ext cx="0" cy="1320000"/>
          </a:xfrm>
          <a:prstGeom prst="straightConnector1">
            <a:avLst/>
          </a:prstGeom>
          <a:solidFill>
            <a:schemeClr val="accent1"/>
          </a:solidFill>
          <a:ln w="38100" cap="flat" cmpd="sng" algn="ctr">
            <a:solidFill>
              <a:srgbClr val="FF0000"/>
            </a:solidFill>
            <a:prstDash val="solid"/>
            <a:round/>
            <a:headEnd type="triangle" w="med" len="med"/>
            <a:tailEnd type="triangle"/>
          </a:ln>
          <a:effectLst/>
        </p:spPr>
      </p:cxnSp>
      <p:cxnSp>
        <p:nvCxnSpPr>
          <p:cNvPr id="11" name="Gerade Verbindung mit Pfeil 10"/>
          <p:cNvCxnSpPr/>
          <p:nvPr/>
        </p:nvCxnSpPr>
        <p:spPr bwMode="auto">
          <a:xfrm>
            <a:off x="7092280" y="1574732"/>
            <a:ext cx="0" cy="3000000"/>
          </a:xfrm>
          <a:prstGeom prst="straightConnector1">
            <a:avLst/>
          </a:prstGeom>
          <a:solidFill>
            <a:schemeClr val="accent1"/>
          </a:solidFill>
          <a:ln w="38100" cap="flat" cmpd="sng" algn="ctr">
            <a:solidFill>
              <a:srgbClr val="FF0000"/>
            </a:solidFill>
            <a:prstDash val="solid"/>
            <a:round/>
            <a:headEnd type="triangle" w="med" len="med"/>
            <a:tailEnd type="triangle"/>
          </a:ln>
          <a:effectLst/>
        </p:spPr>
      </p:cxnSp>
      <p:cxnSp>
        <p:nvCxnSpPr>
          <p:cNvPr id="12" name="Gerade Verbindung mit Pfeil 11"/>
          <p:cNvCxnSpPr/>
          <p:nvPr/>
        </p:nvCxnSpPr>
        <p:spPr bwMode="auto">
          <a:xfrm>
            <a:off x="4139952" y="2117491"/>
            <a:ext cx="0" cy="80000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3" name="Gerade Verbindung mit Pfeil 12"/>
          <p:cNvCxnSpPr/>
          <p:nvPr/>
        </p:nvCxnSpPr>
        <p:spPr bwMode="auto">
          <a:xfrm>
            <a:off x="4262636" y="1977402"/>
            <a:ext cx="0" cy="80000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4" name="Gerade Verbindung mit Pfeil 13"/>
          <p:cNvCxnSpPr/>
          <p:nvPr/>
        </p:nvCxnSpPr>
        <p:spPr bwMode="auto">
          <a:xfrm>
            <a:off x="4661756" y="1977491"/>
            <a:ext cx="0" cy="80000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sp>
        <p:nvSpPr>
          <p:cNvPr id="2" name="Rechteck 1"/>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25824600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45</a:t>
            </a:fld>
            <a:endParaRPr lang="en-US" dirty="0">
              <a:solidFill>
                <a:srgbClr val="FFFFFF"/>
              </a:solidFill>
            </a:endParaRPr>
          </a:p>
        </p:txBody>
      </p:sp>
      <p:sp>
        <p:nvSpPr>
          <p:cNvPr id="9" name="Rechteck 8"/>
          <p:cNvSpPr/>
          <p:nvPr/>
        </p:nvSpPr>
        <p:spPr>
          <a:xfrm>
            <a:off x="143508" y="937287"/>
            <a:ext cx="2556284" cy="3785652"/>
          </a:xfrm>
          <a:prstGeom prst="rect">
            <a:avLst/>
          </a:prstGeom>
        </p:spPr>
        <p:txBody>
          <a:bodyPr wrap="square">
            <a:spAutoFit/>
          </a:bodyPr>
          <a:lstStyle/>
          <a:p>
            <a:r>
              <a:rPr lang="de-DE" sz="2000" dirty="0" err="1">
                <a:solidFill>
                  <a:srgbClr val="FFFFFF"/>
                </a:solidFill>
              </a:rPr>
              <a:t>R</a:t>
            </a:r>
            <a:r>
              <a:rPr lang="de-DE" sz="2000" dirty="0" err="1" smtClean="0">
                <a:solidFill>
                  <a:srgbClr val="FFFFFF"/>
                </a:solidFill>
              </a:rPr>
              <a:t>s</a:t>
            </a:r>
            <a:endParaRPr lang="de-DE" sz="2000" dirty="0" smtClean="0">
              <a:solidFill>
                <a:srgbClr val="FFFFFF"/>
              </a:solidFill>
            </a:endParaRPr>
          </a:p>
          <a:p>
            <a:endParaRPr lang="de-DE" sz="2000" dirty="0">
              <a:solidFill>
                <a:srgbClr val="FFFFFF"/>
              </a:solidFill>
            </a:endParaRPr>
          </a:p>
          <a:p>
            <a:endParaRPr lang="de-DE" sz="2000" dirty="0" smtClean="0">
              <a:solidFill>
                <a:srgbClr val="FFFFFF"/>
              </a:solidFill>
            </a:endParaRPr>
          </a:p>
          <a:p>
            <a:r>
              <a:rPr lang="de-DE" sz="2000" dirty="0" smtClean="0">
                <a:solidFill>
                  <a:srgbClr val="FFFFFF"/>
                </a:solidFill>
              </a:rPr>
              <a:t>3-Sigma Bereich:</a:t>
            </a:r>
          </a:p>
          <a:p>
            <a:r>
              <a:rPr lang="de-DE" sz="2000" dirty="0" smtClean="0">
                <a:solidFill>
                  <a:srgbClr val="FFFFFF"/>
                </a:solidFill>
              </a:rPr>
              <a:t>20   Hz:   1 / 10</a:t>
            </a:r>
          </a:p>
          <a:p>
            <a:r>
              <a:rPr lang="de-DE" sz="2000" dirty="0" smtClean="0">
                <a:solidFill>
                  <a:srgbClr val="FFFFFF"/>
                </a:solidFill>
              </a:rPr>
              <a:t>100 kHz:  1/ 50 000</a:t>
            </a:r>
          </a:p>
          <a:p>
            <a:endParaRPr lang="de-DE" sz="2000" dirty="0">
              <a:solidFill>
                <a:srgbClr val="FFFFFF"/>
              </a:solidFill>
            </a:endParaRPr>
          </a:p>
          <a:p>
            <a:endParaRPr lang="de-DE" sz="2000" dirty="0">
              <a:solidFill>
                <a:srgbClr val="FFFFFF"/>
              </a:solidFill>
            </a:endParaRPr>
          </a:p>
          <a:p>
            <a:r>
              <a:rPr lang="de-DE" sz="2000" dirty="0" smtClean="0">
                <a:solidFill>
                  <a:srgbClr val="FFFFFF"/>
                </a:solidFill>
              </a:rPr>
              <a:t>Störungen</a:t>
            </a:r>
          </a:p>
          <a:p>
            <a:pPr marL="342900" indent="-342900">
              <a:buFont typeface="Arial" panose="020B0604020202020204" pitchFamily="34" charset="0"/>
              <a:buChar char="•"/>
            </a:pPr>
            <a:r>
              <a:rPr lang="de-DE" sz="2000" dirty="0" smtClean="0">
                <a:solidFill>
                  <a:srgbClr val="FFFFFF"/>
                </a:solidFill>
              </a:rPr>
              <a:t>  35 Hz  - ?</a:t>
            </a:r>
          </a:p>
          <a:p>
            <a:pPr marL="342900" indent="-342900">
              <a:buFont typeface="Arial" panose="020B0604020202020204" pitchFamily="34" charset="0"/>
              <a:buChar char="•"/>
            </a:pPr>
            <a:r>
              <a:rPr lang="de-DE" sz="2000" dirty="0" smtClean="0">
                <a:solidFill>
                  <a:srgbClr val="FFFFFF"/>
                </a:solidFill>
              </a:rPr>
              <a:t>  50 Hz  - Netz</a:t>
            </a:r>
          </a:p>
          <a:p>
            <a:pPr marL="342900" indent="-342900">
              <a:buFont typeface="Arial" panose="020B0604020202020204" pitchFamily="34" charset="0"/>
              <a:buChar char="•"/>
            </a:pPr>
            <a:r>
              <a:rPr lang="de-DE" sz="2000" dirty="0" smtClean="0">
                <a:solidFill>
                  <a:srgbClr val="FFFFFF"/>
                </a:solidFill>
              </a:rPr>
              <a:t>150 Hz  - Netz</a:t>
            </a:r>
          </a:p>
        </p:txBody>
      </p:sp>
      <p:graphicFrame>
        <p:nvGraphicFramePr>
          <p:cNvPr id="2" name="Objekt 1"/>
          <p:cNvGraphicFramePr>
            <a:graphicFrameLocks noChangeAspect="1"/>
          </p:cNvGraphicFramePr>
          <p:nvPr>
            <p:extLst>
              <p:ext uri="{D42A27DB-BD31-4B8C-83A1-F6EECF244321}">
                <p14:modId xmlns:p14="http://schemas.microsoft.com/office/powerpoint/2010/main" val="1241903852"/>
              </p:ext>
            </p:extLst>
          </p:nvPr>
        </p:nvGraphicFramePr>
        <p:xfrm>
          <a:off x="2771801" y="777876"/>
          <a:ext cx="6381110" cy="4939371"/>
        </p:xfrm>
        <a:graphic>
          <a:graphicData uri="http://schemas.openxmlformats.org/presentationml/2006/ole">
            <mc:AlternateContent xmlns:mc="http://schemas.openxmlformats.org/markup-compatibility/2006">
              <mc:Choice xmlns:v="urn:schemas-microsoft-com:vml" Requires="v">
                <p:oleObj spid="_x0000_s11320"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6"/>
                        <a:ext cx="6381110" cy="4939371"/>
                      </a:xfrm>
                      <a:prstGeom prst="rect">
                        <a:avLst/>
                      </a:prstGeom>
                      <a:solidFill>
                        <a:schemeClr val="bg1"/>
                      </a:solidFill>
                    </p:spPr>
                  </p:pic>
                </p:oleObj>
              </mc:Fallback>
            </mc:AlternateContent>
          </a:graphicData>
        </a:graphic>
      </p:graphicFrame>
      <p:sp>
        <p:nvSpPr>
          <p:cNvPr id="7" name="Rechteck 6"/>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10172047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46</a:t>
            </a:fld>
            <a:endParaRPr lang="en-US" dirty="0">
              <a:solidFill>
                <a:srgbClr val="FFFFFF"/>
              </a:solidFill>
            </a:endParaRPr>
          </a:p>
        </p:txBody>
      </p:sp>
      <p:sp>
        <p:nvSpPr>
          <p:cNvPr id="9" name="Rechteck 8"/>
          <p:cNvSpPr/>
          <p:nvPr/>
        </p:nvSpPr>
        <p:spPr>
          <a:xfrm>
            <a:off x="143508" y="937287"/>
            <a:ext cx="2556284" cy="1015663"/>
          </a:xfrm>
          <a:prstGeom prst="rect">
            <a:avLst/>
          </a:prstGeom>
        </p:spPr>
        <p:txBody>
          <a:bodyPr wrap="square">
            <a:spAutoFit/>
          </a:bodyPr>
          <a:lstStyle/>
          <a:p>
            <a:r>
              <a:rPr lang="de-DE" sz="2000" dirty="0" smtClean="0">
                <a:solidFill>
                  <a:srgbClr val="FFFFFF"/>
                </a:solidFill>
              </a:rPr>
              <a:t>µ‘</a:t>
            </a:r>
          </a:p>
          <a:p>
            <a:endParaRPr lang="de-DE" sz="2000" dirty="0">
              <a:solidFill>
                <a:srgbClr val="FFFFFF"/>
              </a:solidFill>
            </a:endParaRPr>
          </a:p>
          <a:p>
            <a:endParaRPr lang="de-DE" sz="2000" dirty="0" smtClean="0">
              <a:solidFill>
                <a:srgbClr val="FFFFFF"/>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3159162529"/>
              </p:ext>
            </p:extLst>
          </p:nvPr>
        </p:nvGraphicFramePr>
        <p:xfrm>
          <a:off x="2771801" y="789782"/>
          <a:ext cx="6372200" cy="4932473"/>
        </p:xfrm>
        <a:graphic>
          <a:graphicData uri="http://schemas.openxmlformats.org/presentationml/2006/ole">
            <mc:AlternateContent xmlns:mc="http://schemas.openxmlformats.org/markup-compatibility/2006">
              <mc:Choice xmlns:v="urn:schemas-microsoft-com:vml" Requires="v">
                <p:oleObj spid="_x0000_s12344"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89782"/>
                        <a:ext cx="6372200" cy="4932473"/>
                      </a:xfrm>
                      <a:prstGeom prst="rect">
                        <a:avLst/>
                      </a:prstGeom>
                      <a:solidFill>
                        <a:schemeClr val="bg1"/>
                      </a:solidFill>
                    </p:spPr>
                  </p:pic>
                </p:oleObj>
              </mc:Fallback>
            </mc:AlternateContent>
          </a:graphicData>
        </a:graphic>
      </p:graphicFrame>
      <p:sp>
        <p:nvSpPr>
          <p:cNvPr id="7" name="Rechteck 6"/>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16961839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47</a:t>
            </a:fld>
            <a:endParaRPr lang="en-US" dirty="0">
              <a:solidFill>
                <a:srgbClr val="FFFFFF"/>
              </a:solidFill>
            </a:endParaRPr>
          </a:p>
        </p:txBody>
      </p:sp>
      <p:sp>
        <p:nvSpPr>
          <p:cNvPr id="9" name="Rechteck 8"/>
          <p:cNvSpPr/>
          <p:nvPr/>
        </p:nvSpPr>
        <p:spPr>
          <a:xfrm>
            <a:off x="143508" y="937287"/>
            <a:ext cx="2556284" cy="1015663"/>
          </a:xfrm>
          <a:prstGeom prst="rect">
            <a:avLst/>
          </a:prstGeom>
        </p:spPr>
        <p:txBody>
          <a:bodyPr wrap="square">
            <a:spAutoFit/>
          </a:bodyPr>
          <a:lstStyle/>
          <a:p>
            <a:r>
              <a:rPr lang="de-DE" sz="2000" dirty="0" smtClean="0">
                <a:solidFill>
                  <a:srgbClr val="FFFFFF"/>
                </a:solidFill>
              </a:rPr>
              <a:t>µ‘‘</a:t>
            </a:r>
          </a:p>
          <a:p>
            <a:endParaRPr lang="de-DE" sz="2000" dirty="0">
              <a:solidFill>
                <a:srgbClr val="FFFFFF"/>
              </a:solidFill>
            </a:endParaRPr>
          </a:p>
          <a:p>
            <a:endParaRPr lang="de-DE" sz="2000" dirty="0" smtClean="0">
              <a:solidFill>
                <a:srgbClr val="FFFFFF"/>
              </a:solidFill>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763836020"/>
              </p:ext>
            </p:extLst>
          </p:nvPr>
        </p:nvGraphicFramePr>
        <p:xfrm>
          <a:off x="2771801" y="777876"/>
          <a:ext cx="6372200" cy="4932473"/>
        </p:xfrm>
        <a:graphic>
          <a:graphicData uri="http://schemas.openxmlformats.org/presentationml/2006/ole">
            <mc:AlternateContent xmlns:mc="http://schemas.openxmlformats.org/markup-compatibility/2006">
              <mc:Choice xmlns:v="urn:schemas-microsoft-com:vml" Requires="v">
                <p:oleObj spid="_x0000_s13368"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6"/>
                        <a:ext cx="6372200" cy="4932473"/>
                      </a:xfrm>
                      <a:prstGeom prst="rect">
                        <a:avLst/>
                      </a:prstGeom>
                      <a:solidFill>
                        <a:schemeClr val="bg1"/>
                      </a:solidFill>
                    </p:spPr>
                  </p:pic>
                </p:oleObj>
              </mc:Fallback>
            </mc:AlternateContent>
          </a:graphicData>
        </a:graphic>
      </p:graphicFrame>
      <p:sp>
        <p:nvSpPr>
          <p:cNvPr id="7" name="Ellipse 6"/>
          <p:cNvSpPr/>
          <p:nvPr/>
        </p:nvSpPr>
        <p:spPr bwMode="auto">
          <a:xfrm rot="16200000">
            <a:off x="7000248" y="1158441"/>
            <a:ext cx="400000" cy="559023"/>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8" name="Rechteck 7"/>
          <p:cNvSpPr/>
          <p:nvPr/>
        </p:nvSpPr>
        <p:spPr>
          <a:xfrm>
            <a:off x="6732240" y="857278"/>
            <a:ext cx="1368152" cy="369332"/>
          </a:xfrm>
          <a:prstGeom prst="rect">
            <a:avLst/>
          </a:prstGeom>
        </p:spPr>
        <p:txBody>
          <a:bodyPr wrap="square">
            <a:spAutoFit/>
          </a:bodyPr>
          <a:lstStyle/>
          <a:p>
            <a:r>
              <a:rPr lang="de-DE" dirty="0" smtClean="0">
                <a:solidFill>
                  <a:srgbClr val="000000"/>
                </a:solidFill>
              </a:rPr>
              <a:t>&gt;100 kHz</a:t>
            </a:r>
            <a:endParaRPr lang="en-GB" dirty="0">
              <a:solidFill>
                <a:srgbClr val="000000"/>
              </a:solidFill>
            </a:endParaRPr>
          </a:p>
        </p:txBody>
      </p:sp>
      <p:sp>
        <p:nvSpPr>
          <p:cNvPr id="10" name="Rechteck 9"/>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7693721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48</a:t>
            </a:fld>
            <a:endParaRPr lang="en-US" dirty="0">
              <a:solidFill>
                <a:srgbClr val="FFFFFF"/>
              </a:solidFill>
            </a:endParaRPr>
          </a:p>
        </p:txBody>
      </p:sp>
      <p:sp>
        <p:nvSpPr>
          <p:cNvPr id="9" name="Rechteck 8"/>
          <p:cNvSpPr/>
          <p:nvPr/>
        </p:nvSpPr>
        <p:spPr>
          <a:xfrm>
            <a:off x="143508" y="937287"/>
            <a:ext cx="2556284" cy="1015663"/>
          </a:xfrm>
          <a:prstGeom prst="rect">
            <a:avLst/>
          </a:prstGeom>
        </p:spPr>
        <p:txBody>
          <a:bodyPr wrap="square">
            <a:spAutoFit/>
          </a:bodyPr>
          <a:lstStyle/>
          <a:p>
            <a:r>
              <a:rPr lang="de-DE" sz="2000" dirty="0" smtClean="0">
                <a:solidFill>
                  <a:srgbClr val="FFFFFF"/>
                </a:solidFill>
              </a:rPr>
              <a:t>tan(</a:t>
            </a:r>
            <a:r>
              <a:rPr lang="el-GR" sz="2000" dirty="0" smtClean="0">
                <a:solidFill>
                  <a:srgbClr val="FFFFFF"/>
                </a:solidFill>
              </a:rPr>
              <a:t>δ</a:t>
            </a:r>
            <a:r>
              <a:rPr lang="de-DE" sz="2000" baseline="-25000" dirty="0" smtClean="0">
                <a:solidFill>
                  <a:srgbClr val="FFFFFF"/>
                </a:solidFill>
              </a:rPr>
              <a:t>m</a:t>
            </a:r>
            <a:r>
              <a:rPr lang="de-DE" sz="2000" dirty="0" smtClean="0">
                <a:solidFill>
                  <a:srgbClr val="FFFFFF"/>
                </a:solidFill>
              </a:rPr>
              <a:t>)</a:t>
            </a:r>
          </a:p>
          <a:p>
            <a:endParaRPr lang="de-DE" sz="2000" dirty="0">
              <a:solidFill>
                <a:srgbClr val="FFFFFF"/>
              </a:solidFill>
            </a:endParaRPr>
          </a:p>
          <a:p>
            <a:endParaRPr lang="de-DE" sz="2000" dirty="0" smtClean="0">
              <a:solidFill>
                <a:srgbClr val="FFFFFF"/>
              </a:solidFill>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1028034017"/>
              </p:ext>
            </p:extLst>
          </p:nvPr>
        </p:nvGraphicFramePr>
        <p:xfrm>
          <a:off x="2771801" y="777875"/>
          <a:ext cx="6374907" cy="4934569"/>
        </p:xfrm>
        <a:graphic>
          <a:graphicData uri="http://schemas.openxmlformats.org/presentationml/2006/ole">
            <mc:AlternateContent xmlns:mc="http://schemas.openxmlformats.org/markup-compatibility/2006">
              <mc:Choice xmlns:v="urn:schemas-microsoft-com:vml" Requires="v">
                <p:oleObj spid="_x0000_s14392"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5"/>
                        <a:ext cx="6374907" cy="4934569"/>
                      </a:xfrm>
                      <a:prstGeom prst="rect">
                        <a:avLst/>
                      </a:prstGeom>
                      <a:solidFill>
                        <a:schemeClr val="bg1"/>
                      </a:solidFill>
                    </p:spPr>
                  </p:pic>
                </p:oleObj>
              </mc:Fallback>
            </mc:AlternateContent>
          </a:graphicData>
        </a:graphic>
      </p:graphicFrame>
      <p:sp>
        <p:nvSpPr>
          <p:cNvPr id="7" name="Rechteck 6"/>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35589807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5"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6"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49</a:t>
            </a:fld>
            <a:endParaRPr lang="en-US" dirty="0">
              <a:solidFill>
                <a:srgbClr val="FFFFFF"/>
              </a:solidFill>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50259702"/>
              </p:ext>
            </p:extLst>
          </p:nvPr>
        </p:nvGraphicFramePr>
        <p:xfrm>
          <a:off x="2771801" y="777875"/>
          <a:ext cx="6372201" cy="4932474"/>
        </p:xfrm>
        <a:graphic>
          <a:graphicData uri="http://schemas.openxmlformats.org/presentationml/2006/ole">
            <mc:AlternateContent xmlns:mc="http://schemas.openxmlformats.org/markup-compatibility/2006">
              <mc:Choice xmlns:v="urn:schemas-microsoft-com:vml" Requires="v">
                <p:oleObj spid="_x0000_s15416"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5"/>
                        <a:ext cx="6372201" cy="4932474"/>
                      </a:xfrm>
                      <a:prstGeom prst="rect">
                        <a:avLst/>
                      </a:prstGeom>
                      <a:solidFill>
                        <a:schemeClr val="bg1"/>
                      </a:solidFill>
                    </p:spPr>
                  </p:pic>
                </p:oleObj>
              </mc:Fallback>
            </mc:AlternateContent>
          </a:graphicData>
        </a:graphic>
      </p:graphicFrame>
      <p:sp>
        <p:nvSpPr>
          <p:cNvPr id="8" name="Rechteck 7"/>
          <p:cNvSpPr/>
          <p:nvPr/>
        </p:nvSpPr>
        <p:spPr>
          <a:xfrm>
            <a:off x="143508" y="937287"/>
            <a:ext cx="2556284" cy="2492990"/>
          </a:xfrm>
          <a:prstGeom prst="rect">
            <a:avLst/>
          </a:prstGeom>
        </p:spPr>
        <p:txBody>
          <a:bodyPr wrap="square">
            <a:spAutoFit/>
          </a:bodyPr>
          <a:lstStyle/>
          <a:p>
            <a:r>
              <a:rPr lang="de-DE" sz="2000" dirty="0" err="1" smtClean="0">
                <a:solidFill>
                  <a:srgbClr val="FFFFFF"/>
                </a:solidFill>
              </a:rPr>
              <a:t>Ls</a:t>
            </a:r>
            <a:r>
              <a:rPr lang="de-DE" sz="2000" dirty="0" smtClean="0">
                <a:solidFill>
                  <a:srgbClr val="FFFFFF"/>
                </a:solidFill>
              </a:rPr>
              <a:t>                  linear</a:t>
            </a:r>
          </a:p>
          <a:p>
            <a:endParaRPr lang="de-DE" sz="2000" dirty="0" smtClean="0">
              <a:solidFill>
                <a:srgbClr val="FFFFFF"/>
              </a:solidFill>
            </a:endParaRPr>
          </a:p>
          <a:p>
            <a:endParaRPr lang="de-DE" sz="2000" dirty="0" smtClean="0">
              <a:solidFill>
                <a:srgbClr val="FFFFFF"/>
              </a:solidFill>
            </a:endParaRPr>
          </a:p>
          <a:p>
            <a:r>
              <a:rPr lang="de-DE" sz="2000" dirty="0" smtClean="0">
                <a:solidFill>
                  <a:srgbClr val="FFFFFF"/>
                </a:solidFill>
              </a:rPr>
              <a:t>z.B. 20 Hz:</a:t>
            </a:r>
          </a:p>
          <a:p>
            <a:r>
              <a:rPr lang="de-DE" sz="1600" dirty="0" smtClean="0">
                <a:solidFill>
                  <a:srgbClr val="FFFFFF"/>
                </a:solidFill>
              </a:rPr>
              <a:t>(28,3 ±0,2) µH P=99,8 %</a:t>
            </a:r>
          </a:p>
          <a:p>
            <a:endParaRPr lang="de-DE" sz="2000" dirty="0" smtClean="0">
              <a:solidFill>
                <a:srgbClr val="FFFFFF"/>
              </a:solidFill>
            </a:endParaRPr>
          </a:p>
          <a:p>
            <a:r>
              <a:rPr lang="de-DE" sz="2000" dirty="0" smtClean="0">
                <a:solidFill>
                  <a:srgbClr val="FFFFFF"/>
                </a:solidFill>
              </a:rPr>
              <a:t>+ systematische</a:t>
            </a:r>
          </a:p>
          <a:p>
            <a:r>
              <a:rPr lang="de-DE" sz="2000" dirty="0">
                <a:solidFill>
                  <a:srgbClr val="FFFFFF"/>
                </a:solidFill>
              </a:rPr>
              <a:t> </a:t>
            </a:r>
            <a:r>
              <a:rPr lang="de-DE" sz="2000" dirty="0" smtClean="0">
                <a:solidFill>
                  <a:srgbClr val="FFFFFF"/>
                </a:solidFill>
              </a:rPr>
              <a:t>  Fehler !</a:t>
            </a:r>
            <a:endParaRPr lang="de-DE" sz="2000" dirty="0">
              <a:solidFill>
                <a:srgbClr val="FFFFFF"/>
              </a:solidFill>
            </a:endParaRPr>
          </a:p>
        </p:txBody>
      </p:sp>
      <p:sp>
        <p:nvSpPr>
          <p:cNvPr id="7" name="Rechteck 6"/>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10446883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06860" y="1433648"/>
            <a:ext cx="4467109" cy="3474386"/>
          </a:xfrm>
          <a:prstGeom prst="rect">
            <a:avLst/>
          </a:prstGeom>
        </p:spPr>
      </p:pic>
      <p:cxnSp>
        <p:nvCxnSpPr>
          <p:cNvPr id="11" name="Gerade Verbindung mit Pfeil 10"/>
          <p:cNvCxnSpPr/>
          <p:nvPr/>
        </p:nvCxnSpPr>
        <p:spPr>
          <a:xfrm>
            <a:off x="611560" y="2281436"/>
            <a:ext cx="864096"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3131840" y="2281435"/>
            <a:ext cx="2160240" cy="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3580966" y="1113433"/>
            <a:ext cx="5527539" cy="1938992"/>
          </a:xfrm>
          <a:prstGeom prst="rect">
            <a:avLst/>
          </a:prstGeom>
        </p:spPr>
        <p:txBody>
          <a:bodyPr wrap="none">
            <a:spAutoFit/>
          </a:bodyPr>
          <a:lstStyle/>
          <a:p>
            <a:pPr algn="r"/>
            <a:r>
              <a:rPr lang="en-US" sz="2400" dirty="0" smtClean="0">
                <a:solidFill>
                  <a:schemeClr val="bg1"/>
                </a:solidFill>
                <a:latin typeface="Arial" panose="020B0604020202020204" pitchFamily="34" charset="0"/>
                <a:cs typeface="Arial" panose="020B0604020202020204" pitchFamily="34" charset="0"/>
              </a:rPr>
              <a:t>Door of the magnetically shielded room</a:t>
            </a:r>
          </a:p>
          <a:p>
            <a:pPr algn="r"/>
            <a:r>
              <a:rPr lang="en-US" sz="2400" dirty="0" smtClean="0">
                <a:solidFill>
                  <a:schemeClr val="bg1"/>
                </a:solidFill>
                <a:latin typeface="Arial" panose="020B0604020202020204" pitchFamily="34" charset="0"/>
                <a:cs typeface="Arial" panose="020B0604020202020204" pitchFamily="34" charset="0"/>
              </a:rPr>
              <a:t>at the university of Jena:</a:t>
            </a:r>
          </a:p>
          <a:p>
            <a:pPr algn="r"/>
            <a:endParaRPr lang="en-US" sz="2400" dirty="0" smtClean="0">
              <a:solidFill>
                <a:schemeClr val="bg1"/>
              </a:solidFill>
              <a:latin typeface="Arial" panose="020B0604020202020204" pitchFamily="34" charset="0"/>
              <a:cs typeface="Arial" panose="020B0604020202020204" pitchFamily="34" charset="0"/>
            </a:endParaRPr>
          </a:p>
          <a:p>
            <a:pPr algn="r"/>
            <a:r>
              <a:rPr lang="en-US" sz="2400" dirty="0" smtClean="0">
                <a:solidFill>
                  <a:schemeClr val="bg1"/>
                </a:solidFill>
                <a:latin typeface="Arial" panose="020B0604020202020204" pitchFamily="34" charset="0"/>
                <a:cs typeface="Arial" panose="020B0604020202020204" pitchFamily="34" charset="0"/>
              </a:rPr>
              <a:t>2 layers mu-metal</a:t>
            </a:r>
          </a:p>
          <a:p>
            <a:pPr algn="r"/>
            <a:r>
              <a:rPr lang="en-US" sz="2400" dirty="0" smtClean="0">
                <a:solidFill>
                  <a:schemeClr val="bg1"/>
                </a:solidFill>
                <a:latin typeface="Arial" panose="020B0604020202020204" pitchFamily="34" charset="0"/>
                <a:cs typeface="Arial" panose="020B0604020202020204" pitchFamily="34" charset="0"/>
              </a:rPr>
              <a:t>1 layer Cu</a:t>
            </a:r>
            <a:endParaRPr lang="en-US" sz="2400" dirty="0">
              <a:solidFill>
                <a:schemeClr val="bg1"/>
              </a:solidFill>
              <a:latin typeface="Arial" panose="020B0604020202020204" pitchFamily="34" charset="0"/>
              <a:cs typeface="Arial" panose="020B0604020202020204" pitchFamily="34" charset="0"/>
            </a:endParaRPr>
          </a:p>
        </p:txBody>
      </p:sp>
      <p:sp>
        <p:nvSpPr>
          <p:cNvPr id="16" name="Textfeld 15"/>
          <p:cNvSpPr txBox="1"/>
          <p:nvPr/>
        </p:nvSpPr>
        <p:spPr>
          <a:xfrm>
            <a:off x="1619672" y="1921396"/>
            <a:ext cx="1346844" cy="584775"/>
          </a:xfrm>
          <a:prstGeom prst="rect">
            <a:avLst/>
          </a:prstGeom>
          <a:solidFill>
            <a:schemeClr val="bg1">
              <a:alpha val="26000"/>
            </a:schemeClr>
          </a:solidFill>
        </p:spPr>
        <p:txBody>
          <a:bodyPr wrap="none" rtlCol="0">
            <a:spAutoFit/>
          </a:bodyPr>
          <a:lstStyle/>
          <a:p>
            <a:r>
              <a:rPr lang="en-US" sz="3200" b="1" dirty="0" smtClean="0">
                <a:solidFill>
                  <a:srgbClr val="FF0000"/>
                </a:solidFill>
                <a:latin typeface="Arial" panose="020B0604020202020204" pitchFamily="34" charset="0"/>
                <a:cs typeface="Arial" panose="020B0604020202020204" pitchFamily="34" charset="0"/>
              </a:rPr>
              <a:t>43 cm</a:t>
            </a:r>
            <a:endParaRPr lang="en-US" sz="3200" b="1" dirty="0">
              <a:solidFill>
                <a:srgbClr val="FF0000"/>
              </a:solidFill>
              <a:latin typeface="Arial" panose="020B0604020202020204" pitchFamily="34" charset="0"/>
              <a:cs typeface="Arial" panose="020B0604020202020204" pitchFamily="34" charset="0"/>
            </a:endParaRPr>
          </a:p>
        </p:txBody>
      </p:sp>
      <p:sp>
        <p:nvSpPr>
          <p:cNvPr id="2" name="Textfeld 1"/>
          <p:cNvSpPr txBox="1"/>
          <p:nvPr/>
        </p:nvSpPr>
        <p:spPr>
          <a:xfrm>
            <a:off x="3761912" y="2467843"/>
            <a:ext cx="1774845"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Thickness </a:t>
            </a:r>
          </a:p>
        </p:txBody>
      </p:sp>
      <p:sp>
        <p:nvSpPr>
          <p:cNvPr id="17"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kern="0" smtClean="0">
                <a:solidFill>
                  <a:schemeClr val="bg1"/>
                </a:solidFill>
                <a:latin typeface="+mn-lt"/>
              </a:rPr>
              <a:t>Why superconducting?</a:t>
            </a:r>
            <a:endParaRPr lang="en-US" kern="0" dirty="0">
              <a:solidFill>
                <a:schemeClr val="bg1"/>
              </a:solidFill>
              <a:latin typeface="+mn-lt"/>
            </a:endParaRPr>
          </a:p>
        </p:txBody>
      </p:sp>
      <p:sp>
        <p:nvSpPr>
          <p:cNvPr id="18" name="Rechteck 17"/>
          <p:cNvSpPr/>
          <p:nvPr/>
        </p:nvSpPr>
        <p:spPr>
          <a:xfrm>
            <a:off x="6228185" y="217207"/>
            <a:ext cx="2028119"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Shielding</a:t>
            </a:r>
            <a:endParaRPr lang="en-GB" sz="3200" b="1" dirty="0">
              <a:solidFill>
                <a:schemeClr val="accent2"/>
              </a:solidFill>
              <a:latin typeface="Arial" panose="020B0604020202020204" pitchFamily="34" charset="0"/>
              <a:cs typeface="Arial" panose="020B0604020202020204" pitchFamily="34" charset="0"/>
            </a:endParaRPr>
          </a:p>
        </p:txBody>
      </p:sp>
      <p:cxnSp>
        <p:nvCxnSpPr>
          <p:cNvPr id="19" name="Gerade Verbindung 18"/>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3"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24" name="Gerade Verbindung 23"/>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262226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1596112836"/>
              </p:ext>
            </p:extLst>
          </p:nvPr>
        </p:nvGraphicFramePr>
        <p:xfrm>
          <a:off x="2771801" y="777876"/>
          <a:ext cx="6372200" cy="4932473"/>
        </p:xfrm>
        <a:graphic>
          <a:graphicData uri="http://schemas.openxmlformats.org/presentationml/2006/ole">
            <mc:AlternateContent xmlns:mc="http://schemas.openxmlformats.org/markup-compatibility/2006">
              <mc:Choice xmlns:v="urn:schemas-microsoft-com:vml" Requires="v">
                <p:oleObj spid="_x0000_s16440"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6"/>
                        <a:ext cx="6372200" cy="4932473"/>
                      </a:xfrm>
                      <a:prstGeom prst="rect">
                        <a:avLst/>
                      </a:prstGeom>
                      <a:solidFill>
                        <a:schemeClr val="bg1"/>
                      </a:solidFill>
                    </p:spPr>
                  </p:pic>
                </p:oleObj>
              </mc:Fallback>
            </mc:AlternateContent>
          </a:graphicData>
        </a:graphic>
      </p:graphicFrame>
      <p:sp>
        <p:nvSpPr>
          <p:cNvPr id="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6"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Messungen Auswerteprogramm </a:t>
            </a:r>
            <a:endParaRPr lang="de-DE" sz="2400" dirty="0">
              <a:solidFill>
                <a:srgbClr val="FFFFFF"/>
              </a:solidFill>
              <a:latin typeface="Arial" charset="0"/>
            </a:endParaRPr>
          </a:p>
        </p:txBody>
      </p:sp>
      <p:sp>
        <p:nvSpPr>
          <p:cNvPr id="7"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50</a:t>
            </a:fld>
            <a:endParaRPr lang="en-US" dirty="0">
              <a:solidFill>
                <a:srgbClr val="FFFFFF"/>
              </a:solidFill>
            </a:endParaRPr>
          </a:p>
        </p:txBody>
      </p:sp>
      <p:sp>
        <p:nvSpPr>
          <p:cNvPr id="8" name="Rechteck 7"/>
          <p:cNvSpPr/>
          <p:nvPr/>
        </p:nvSpPr>
        <p:spPr>
          <a:xfrm>
            <a:off x="143508" y="937287"/>
            <a:ext cx="2556284" cy="1015663"/>
          </a:xfrm>
          <a:prstGeom prst="rect">
            <a:avLst/>
          </a:prstGeom>
        </p:spPr>
        <p:txBody>
          <a:bodyPr wrap="square">
            <a:spAutoFit/>
          </a:bodyPr>
          <a:lstStyle/>
          <a:p>
            <a:r>
              <a:rPr lang="de-DE" sz="2000" dirty="0" smtClean="0">
                <a:solidFill>
                  <a:srgbClr val="FFFFFF"/>
                </a:solidFill>
              </a:rPr>
              <a:t>tan(</a:t>
            </a:r>
            <a:r>
              <a:rPr lang="el-GR" sz="2000" dirty="0" smtClean="0">
                <a:solidFill>
                  <a:srgbClr val="FFFFFF"/>
                </a:solidFill>
              </a:rPr>
              <a:t>δ</a:t>
            </a:r>
            <a:r>
              <a:rPr lang="de-DE" sz="2000" baseline="-25000" dirty="0" smtClean="0">
                <a:solidFill>
                  <a:srgbClr val="FFFFFF"/>
                </a:solidFill>
              </a:rPr>
              <a:t>m</a:t>
            </a:r>
            <a:r>
              <a:rPr lang="de-DE" sz="2000" dirty="0" smtClean="0">
                <a:solidFill>
                  <a:srgbClr val="FFFFFF"/>
                </a:solidFill>
              </a:rPr>
              <a:t>)           linear</a:t>
            </a:r>
          </a:p>
          <a:p>
            <a:endParaRPr lang="de-DE" sz="2000" dirty="0">
              <a:solidFill>
                <a:srgbClr val="FFFFFF"/>
              </a:solidFill>
            </a:endParaRPr>
          </a:p>
          <a:p>
            <a:endParaRPr lang="de-DE" sz="2000" dirty="0" smtClean="0">
              <a:solidFill>
                <a:srgbClr val="FFFFFF"/>
              </a:solidFill>
            </a:endParaRPr>
          </a:p>
        </p:txBody>
      </p:sp>
      <p:sp>
        <p:nvSpPr>
          <p:cNvPr id="9" name="Rechteck 8"/>
          <p:cNvSpPr/>
          <p:nvPr/>
        </p:nvSpPr>
        <p:spPr>
          <a:xfrm>
            <a:off x="2843809" y="857278"/>
            <a:ext cx="1857111" cy="369332"/>
          </a:xfrm>
          <a:prstGeom prst="rect">
            <a:avLst/>
          </a:prstGeom>
        </p:spPr>
        <p:txBody>
          <a:bodyPr wrap="none">
            <a:spAutoFit/>
          </a:bodyPr>
          <a:lstStyle/>
          <a:p>
            <a:r>
              <a:rPr lang="en-GB" dirty="0">
                <a:solidFill>
                  <a:srgbClr val="000000"/>
                </a:solidFill>
              </a:rPr>
              <a:t>M-116+ @ 4,2 K</a:t>
            </a:r>
          </a:p>
        </p:txBody>
      </p:sp>
    </p:spTree>
    <p:extLst>
      <p:ext uri="{BB962C8B-B14F-4D97-AF65-F5344CB8AC3E}">
        <p14:creationId xmlns:p14="http://schemas.microsoft.com/office/powerpoint/2010/main" val="19973895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1233978"/>
            <a:ext cx="5100447" cy="442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018" y="1233977"/>
            <a:ext cx="3879974" cy="442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6"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3D Diagramme</a:t>
            </a:r>
            <a:endParaRPr lang="de-DE" sz="2400" dirty="0">
              <a:solidFill>
                <a:srgbClr val="FFFFFF"/>
              </a:solidFill>
              <a:latin typeface="Arial" charset="0"/>
            </a:endParaRPr>
          </a:p>
        </p:txBody>
      </p:sp>
      <p:sp>
        <p:nvSpPr>
          <p:cNvPr id="7"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51</a:t>
            </a:fld>
            <a:endParaRPr lang="en-US" dirty="0">
              <a:solidFill>
                <a:srgbClr val="FFFFFF"/>
              </a:solidFill>
            </a:endParaRPr>
          </a:p>
        </p:txBody>
      </p:sp>
      <p:sp>
        <p:nvSpPr>
          <p:cNvPr id="8" name="Rechteck 7"/>
          <p:cNvSpPr/>
          <p:nvPr/>
        </p:nvSpPr>
        <p:spPr>
          <a:xfrm>
            <a:off x="5192018" y="836266"/>
            <a:ext cx="2261068" cy="369332"/>
          </a:xfrm>
          <a:prstGeom prst="rect">
            <a:avLst/>
          </a:prstGeom>
        </p:spPr>
        <p:txBody>
          <a:bodyPr wrap="none">
            <a:spAutoFit/>
          </a:bodyPr>
          <a:lstStyle/>
          <a:p>
            <a:r>
              <a:rPr lang="de-DE" dirty="0" smtClean="0">
                <a:solidFill>
                  <a:srgbClr val="FFFFFF"/>
                </a:solidFill>
              </a:rPr>
              <a:t>M-116plus </a:t>
            </a:r>
            <a:r>
              <a:rPr lang="de-DE" dirty="0" err="1" smtClean="0">
                <a:solidFill>
                  <a:srgbClr val="FFFFFF"/>
                </a:solidFill>
              </a:rPr>
              <a:t>Rs</a:t>
            </a:r>
            <a:r>
              <a:rPr lang="de-DE" dirty="0" smtClean="0">
                <a:solidFill>
                  <a:srgbClr val="FFFFFF"/>
                </a:solidFill>
              </a:rPr>
              <a:t>   log</a:t>
            </a:r>
            <a:r>
              <a:rPr lang="de-DE" baseline="-25000" dirty="0" smtClean="0">
                <a:solidFill>
                  <a:srgbClr val="FFFFFF"/>
                </a:solidFill>
              </a:rPr>
              <a:t>10</a:t>
            </a:r>
          </a:p>
        </p:txBody>
      </p:sp>
      <p:sp>
        <p:nvSpPr>
          <p:cNvPr id="9" name="Rechteck 8"/>
          <p:cNvSpPr/>
          <p:nvPr/>
        </p:nvSpPr>
        <p:spPr>
          <a:xfrm>
            <a:off x="179513" y="823608"/>
            <a:ext cx="1552541" cy="369332"/>
          </a:xfrm>
          <a:prstGeom prst="rect">
            <a:avLst/>
          </a:prstGeom>
        </p:spPr>
        <p:txBody>
          <a:bodyPr wrap="none">
            <a:spAutoFit/>
          </a:bodyPr>
          <a:lstStyle/>
          <a:p>
            <a:r>
              <a:rPr lang="de-DE" dirty="0" smtClean="0">
                <a:solidFill>
                  <a:srgbClr val="FFFFFF"/>
                </a:solidFill>
              </a:rPr>
              <a:t>M-116plus </a:t>
            </a:r>
            <a:r>
              <a:rPr lang="de-DE" dirty="0" err="1" smtClean="0">
                <a:solidFill>
                  <a:srgbClr val="FFFFFF"/>
                </a:solidFill>
              </a:rPr>
              <a:t>Ls</a:t>
            </a:r>
            <a:endParaRPr lang="de-DE" dirty="0" smtClean="0">
              <a:solidFill>
                <a:srgbClr val="FFFFFF"/>
              </a:solidFill>
            </a:endParaRPr>
          </a:p>
        </p:txBody>
      </p:sp>
    </p:spTree>
    <p:extLst>
      <p:ext uri="{BB962C8B-B14F-4D97-AF65-F5344CB8AC3E}">
        <p14:creationId xmlns:p14="http://schemas.microsoft.com/office/powerpoint/2010/main" val="464262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2393163095"/>
              </p:ext>
            </p:extLst>
          </p:nvPr>
        </p:nvGraphicFramePr>
        <p:xfrm>
          <a:off x="-3726" y="1481455"/>
          <a:ext cx="4863758" cy="3776312"/>
        </p:xfrm>
        <a:graphic>
          <a:graphicData uri="http://schemas.openxmlformats.org/presentationml/2006/ole">
            <mc:AlternateContent xmlns:mc="http://schemas.openxmlformats.org/markup-compatibility/2006">
              <mc:Choice xmlns:v="urn:schemas-microsoft-com:vml" Requires="v">
                <p:oleObj spid="_x0000_s17518"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3726" y="1481455"/>
                        <a:ext cx="4863758" cy="3776312"/>
                      </a:xfrm>
                      <a:prstGeom prst="rect">
                        <a:avLst/>
                      </a:prstGeom>
                      <a:solidFill>
                        <a:schemeClr val="bg1"/>
                      </a:solidFill>
                    </p:spPr>
                  </p:pic>
                </p:oleObj>
              </mc:Fallback>
            </mc:AlternateContent>
          </a:graphicData>
        </a:graphic>
      </p:graphicFrame>
      <p:sp>
        <p:nvSpPr>
          <p:cNvPr id="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6" name="Rectangle 41"/>
          <p:cNvSpPr txBox="1">
            <a:spLocks noChangeArrowheads="1"/>
          </p:cNvSpPr>
          <p:nvPr/>
        </p:nvSpPr>
        <p:spPr bwMode="auto">
          <a:xfrm>
            <a:off x="179512" y="75489"/>
            <a:ext cx="8964488"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pPr>
              <a:defRPr/>
            </a:pPr>
            <a:r>
              <a:rPr lang="de-DE" sz="2400" dirty="0">
                <a:solidFill>
                  <a:srgbClr val="FFFFFF"/>
                </a:solidFill>
                <a:latin typeface="Arial" charset="0"/>
              </a:rPr>
              <a:t>4</a:t>
            </a:r>
            <a:r>
              <a:rPr lang="de-DE" sz="2400" dirty="0" smtClean="0">
                <a:solidFill>
                  <a:srgbClr val="FFFFFF"/>
                </a:solidFill>
                <a:latin typeface="Arial" charset="0"/>
              </a:rPr>
              <a:t>    Kernmessungen</a:t>
            </a:r>
            <a:r>
              <a:rPr lang="de-DE" sz="2400" dirty="0" smtClean="0">
                <a:solidFill>
                  <a:srgbClr val="FFFFFF"/>
                </a:solidFill>
                <a:latin typeface="Arial"/>
              </a:rPr>
              <a:t> – </a:t>
            </a:r>
            <a:r>
              <a:rPr lang="de-DE" sz="2400" dirty="0" err="1" smtClean="0">
                <a:solidFill>
                  <a:srgbClr val="FFFFFF"/>
                </a:solidFill>
                <a:latin typeface="Arial"/>
              </a:rPr>
              <a:t>Ls</a:t>
            </a:r>
            <a:r>
              <a:rPr lang="de-DE" sz="2400" dirty="0" smtClean="0">
                <a:solidFill>
                  <a:srgbClr val="FFFFFF"/>
                </a:solidFill>
                <a:latin typeface="Arial"/>
              </a:rPr>
              <a:t>(T)</a:t>
            </a:r>
            <a:endParaRPr lang="de-DE" sz="2400" dirty="0">
              <a:solidFill>
                <a:srgbClr val="FFFFFF"/>
              </a:solidFill>
              <a:latin typeface="Arial" charset="0"/>
            </a:endParaRPr>
          </a:p>
        </p:txBody>
      </p:sp>
      <p:sp>
        <p:nvSpPr>
          <p:cNvPr id="7"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52</a:t>
            </a:fld>
            <a:endParaRPr lang="en-US" dirty="0">
              <a:solidFill>
                <a:srgbClr val="FFFFFF"/>
              </a:solidFill>
            </a:endParaRPr>
          </a:p>
        </p:txBody>
      </p:sp>
      <p:graphicFrame>
        <p:nvGraphicFramePr>
          <p:cNvPr id="8" name="Objekt 7"/>
          <p:cNvGraphicFramePr>
            <a:graphicFrameLocks noChangeAspect="1"/>
          </p:cNvGraphicFramePr>
          <p:nvPr>
            <p:extLst>
              <p:ext uri="{D42A27DB-BD31-4B8C-83A1-F6EECF244321}">
                <p14:modId xmlns:p14="http://schemas.microsoft.com/office/powerpoint/2010/main" val="945372483"/>
              </p:ext>
            </p:extLst>
          </p:nvPr>
        </p:nvGraphicFramePr>
        <p:xfrm>
          <a:off x="4283968" y="1481455"/>
          <a:ext cx="4871230" cy="3770631"/>
        </p:xfrm>
        <a:graphic>
          <a:graphicData uri="http://schemas.openxmlformats.org/presentationml/2006/ole">
            <mc:AlternateContent xmlns:mc="http://schemas.openxmlformats.org/markup-compatibility/2006">
              <mc:Choice xmlns:v="urn:schemas-microsoft-com:vml" Requires="v">
                <p:oleObj spid="_x0000_s17519" name="Graph" r:id="rId5" imgW="4129200" imgH="2877120" progId="Origin50.Graph">
                  <p:embed/>
                </p:oleObj>
              </mc:Choice>
              <mc:Fallback>
                <p:oleObj name="Graph" r:id="rId5" imgW="4129200" imgH="2877120" progId="Origin50.Graph">
                  <p:embed/>
                  <p:pic>
                    <p:nvPicPr>
                      <p:cNvPr id="0" name=""/>
                      <p:cNvPicPr/>
                      <p:nvPr/>
                    </p:nvPicPr>
                    <p:blipFill>
                      <a:blip r:embed="rId6"/>
                      <a:stretch>
                        <a:fillRect/>
                      </a:stretch>
                    </p:blipFill>
                    <p:spPr>
                      <a:xfrm>
                        <a:off x="4283968" y="1481455"/>
                        <a:ext cx="4871230" cy="3770631"/>
                      </a:xfrm>
                      <a:prstGeom prst="rect">
                        <a:avLst/>
                      </a:prstGeom>
                      <a:solidFill>
                        <a:schemeClr val="bg1"/>
                      </a:solidFill>
                    </p:spPr>
                  </p:pic>
                </p:oleObj>
              </mc:Fallback>
            </mc:AlternateContent>
          </a:graphicData>
        </a:graphic>
      </p:graphicFrame>
      <p:sp>
        <p:nvSpPr>
          <p:cNvPr id="9" name="Rechteck 8"/>
          <p:cNvSpPr/>
          <p:nvPr/>
        </p:nvSpPr>
        <p:spPr>
          <a:xfrm>
            <a:off x="287524" y="937287"/>
            <a:ext cx="2844316" cy="400110"/>
          </a:xfrm>
          <a:prstGeom prst="rect">
            <a:avLst/>
          </a:prstGeom>
        </p:spPr>
        <p:txBody>
          <a:bodyPr wrap="square">
            <a:spAutoFit/>
          </a:bodyPr>
          <a:lstStyle/>
          <a:p>
            <a:r>
              <a:rPr lang="de-DE" sz="2000" dirty="0" smtClean="0">
                <a:solidFill>
                  <a:srgbClr val="FFFFFF"/>
                </a:solidFill>
              </a:rPr>
              <a:t>„100 000er“-µ‘-Kern</a:t>
            </a:r>
          </a:p>
        </p:txBody>
      </p:sp>
      <p:sp>
        <p:nvSpPr>
          <p:cNvPr id="10" name="Rechteck 9"/>
          <p:cNvSpPr/>
          <p:nvPr/>
        </p:nvSpPr>
        <p:spPr>
          <a:xfrm>
            <a:off x="4644008" y="937287"/>
            <a:ext cx="2844316" cy="400110"/>
          </a:xfrm>
          <a:prstGeom prst="rect">
            <a:avLst/>
          </a:prstGeom>
        </p:spPr>
        <p:txBody>
          <a:bodyPr wrap="square">
            <a:spAutoFit/>
          </a:bodyPr>
          <a:lstStyle/>
          <a:p>
            <a:r>
              <a:rPr lang="de-DE" sz="2000" dirty="0" smtClean="0">
                <a:solidFill>
                  <a:srgbClr val="FFFFFF"/>
                </a:solidFill>
              </a:rPr>
              <a:t>„30 000er“-µ‘-Plus-Kern</a:t>
            </a:r>
          </a:p>
        </p:txBody>
      </p:sp>
    </p:spTree>
    <p:extLst>
      <p:ext uri="{BB962C8B-B14F-4D97-AF65-F5344CB8AC3E}">
        <p14:creationId xmlns:p14="http://schemas.microsoft.com/office/powerpoint/2010/main" val="13392587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777270"/>
            <a:ext cx="6385016" cy="4863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443742" y="1257323"/>
            <a:ext cx="928459" cy="646331"/>
          </a:xfrm>
          <a:prstGeom prst="rect">
            <a:avLst/>
          </a:prstGeom>
          <a:noFill/>
        </p:spPr>
        <p:txBody>
          <a:bodyPr wrap="none" rtlCol="0">
            <a:spAutoFit/>
          </a:bodyPr>
          <a:lstStyle/>
          <a:p>
            <a:r>
              <a:rPr lang="de-DE" b="1" baseline="30000" dirty="0" smtClean="0">
                <a:solidFill>
                  <a:srgbClr val="000000"/>
                </a:solidFill>
              </a:rPr>
              <a:t>4</a:t>
            </a:r>
            <a:r>
              <a:rPr lang="de-DE" b="1" dirty="0" smtClean="0">
                <a:solidFill>
                  <a:srgbClr val="000000"/>
                </a:solidFill>
              </a:rPr>
              <a:t>He I </a:t>
            </a:r>
          </a:p>
          <a:p>
            <a:r>
              <a:rPr lang="de-DE" b="1" dirty="0" smtClean="0">
                <a:solidFill>
                  <a:srgbClr val="000000"/>
                </a:solidFill>
              </a:rPr>
              <a:t>flüssig</a:t>
            </a:r>
            <a:endParaRPr lang="en-GB" b="1" dirty="0">
              <a:solidFill>
                <a:srgbClr val="000000"/>
              </a:solidFill>
            </a:endParaRPr>
          </a:p>
        </p:txBody>
      </p:sp>
      <p:sp>
        <p:nvSpPr>
          <p:cNvPr id="6" name="Textfeld 5"/>
          <p:cNvSpPr txBox="1"/>
          <p:nvPr/>
        </p:nvSpPr>
        <p:spPr>
          <a:xfrm>
            <a:off x="5287868" y="4127318"/>
            <a:ext cx="1300356" cy="369332"/>
          </a:xfrm>
          <a:prstGeom prst="rect">
            <a:avLst/>
          </a:prstGeom>
          <a:noFill/>
        </p:spPr>
        <p:txBody>
          <a:bodyPr wrap="none" rtlCol="0">
            <a:spAutoFit/>
          </a:bodyPr>
          <a:lstStyle/>
          <a:p>
            <a:r>
              <a:rPr lang="de-DE" b="1" dirty="0" smtClean="0">
                <a:solidFill>
                  <a:srgbClr val="000000"/>
                </a:solidFill>
              </a:rPr>
              <a:t>gasförmig</a:t>
            </a:r>
            <a:endParaRPr lang="en-GB" b="1" dirty="0">
              <a:solidFill>
                <a:srgbClr val="000000"/>
              </a:solidFill>
            </a:endParaRPr>
          </a:p>
        </p:txBody>
      </p:sp>
      <p:sp>
        <p:nvSpPr>
          <p:cNvPr id="7" name="Textfeld 6"/>
          <p:cNvSpPr txBox="1"/>
          <p:nvPr/>
        </p:nvSpPr>
        <p:spPr>
          <a:xfrm>
            <a:off x="3491880" y="2219364"/>
            <a:ext cx="1377300" cy="646331"/>
          </a:xfrm>
          <a:prstGeom prst="rect">
            <a:avLst/>
          </a:prstGeom>
          <a:noFill/>
        </p:spPr>
        <p:txBody>
          <a:bodyPr wrap="none" rtlCol="0">
            <a:spAutoFit/>
          </a:bodyPr>
          <a:lstStyle/>
          <a:p>
            <a:r>
              <a:rPr lang="de-DE" b="1" baseline="30000" dirty="0" smtClean="0">
                <a:solidFill>
                  <a:srgbClr val="000000"/>
                </a:solidFill>
              </a:rPr>
              <a:t>4</a:t>
            </a:r>
            <a:r>
              <a:rPr lang="de-DE" b="1" dirty="0" smtClean="0">
                <a:solidFill>
                  <a:srgbClr val="000000"/>
                </a:solidFill>
              </a:rPr>
              <a:t>He II </a:t>
            </a:r>
          </a:p>
          <a:p>
            <a:r>
              <a:rPr lang="de-DE" b="1" dirty="0" smtClean="0">
                <a:solidFill>
                  <a:srgbClr val="000000"/>
                </a:solidFill>
              </a:rPr>
              <a:t>supra-fluid</a:t>
            </a:r>
            <a:endParaRPr lang="en-GB" b="1" dirty="0">
              <a:solidFill>
                <a:srgbClr val="000000"/>
              </a:solidFill>
            </a:endParaRPr>
          </a:p>
        </p:txBody>
      </p:sp>
      <p:sp>
        <p:nvSpPr>
          <p:cNvPr id="8" name="Textfeld 7"/>
          <p:cNvSpPr txBox="1"/>
          <p:nvPr/>
        </p:nvSpPr>
        <p:spPr>
          <a:xfrm>
            <a:off x="4048974" y="857278"/>
            <a:ext cx="595035" cy="369332"/>
          </a:xfrm>
          <a:prstGeom prst="rect">
            <a:avLst/>
          </a:prstGeom>
          <a:noFill/>
        </p:spPr>
        <p:txBody>
          <a:bodyPr wrap="none" rtlCol="0">
            <a:spAutoFit/>
          </a:bodyPr>
          <a:lstStyle/>
          <a:p>
            <a:r>
              <a:rPr lang="de-DE" b="1" dirty="0" smtClean="0">
                <a:solidFill>
                  <a:srgbClr val="000000"/>
                </a:solidFill>
              </a:rPr>
              <a:t>fest</a:t>
            </a:r>
            <a:endParaRPr lang="en-GB" b="1" dirty="0">
              <a:solidFill>
                <a:srgbClr val="000000"/>
              </a:solidFill>
            </a:endParaRPr>
          </a:p>
        </p:txBody>
      </p:sp>
      <p:cxnSp>
        <p:nvCxnSpPr>
          <p:cNvPr id="9" name="Gerade Verbindung 8"/>
          <p:cNvCxnSpPr/>
          <p:nvPr/>
        </p:nvCxnSpPr>
        <p:spPr bwMode="auto">
          <a:xfrm>
            <a:off x="2556416" y="2137420"/>
            <a:ext cx="57600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1" name="Gerade Verbindung 10"/>
          <p:cNvCxnSpPr/>
          <p:nvPr/>
        </p:nvCxnSpPr>
        <p:spPr bwMode="auto">
          <a:xfrm>
            <a:off x="6948264" y="1897749"/>
            <a:ext cx="0" cy="3200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5" name="Gerade Verbindung 14"/>
          <p:cNvCxnSpPr/>
          <p:nvPr/>
        </p:nvCxnSpPr>
        <p:spPr bwMode="auto">
          <a:xfrm>
            <a:off x="2555776" y="2926907"/>
            <a:ext cx="57600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6" name="Gerade Verbindung 15"/>
          <p:cNvCxnSpPr/>
          <p:nvPr/>
        </p:nvCxnSpPr>
        <p:spPr bwMode="auto">
          <a:xfrm>
            <a:off x="5004048" y="2617740"/>
            <a:ext cx="0" cy="2400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8" name="Textfeld 17"/>
          <p:cNvSpPr txBox="1"/>
          <p:nvPr/>
        </p:nvSpPr>
        <p:spPr>
          <a:xfrm>
            <a:off x="4932040" y="5281640"/>
            <a:ext cx="1858970" cy="338554"/>
          </a:xfrm>
          <a:prstGeom prst="rect">
            <a:avLst/>
          </a:prstGeom>
          <a:solidFill>
            <a:schemeClr val="bg1"/>
          </a:solidFill>
        </p:spPr>
        <p:txBody>
          <a:bodyPr wrap="none" rtlCol="0">
            <a:spAutoFit/>
          </a:bodyPr>
          <a:lstStyle/>
          <a:p>
            <a:r>
              <a:rPr lang="de-DE" sz="1600" b="1" dirty="0" smtClean="0">
                <a:solidFill>
                  <a:srgbClr val="000000"/>
                </a:solidFill>
              </a:rPr>
              <a:t>Temperatur  T / K</a:t>
            </a:r>
            <a:endParaRPr lang="en-GB" sz="1600" b="1" dirty="0">
              <a:solidFill>
                <a:srgbClr val="000000"/>
              </a:solidFill>
            </a:endParaRPr>
          </a:p>
        </p:txBody>
      </p:sp>
      <p:sp>
        <p:nvSpPr>
          <p:cNvPr id="19" name="Textfeld 18"/>
          <p:cNvSpPr txBox="1"/>
          <p:nvPr/>
        </p:nvSpPr>
        <p:spPr>
          <a:xfrm rot="5400000">
            <a:off x="8096970" y="2960120"/>
            <a:ext cx="1497526" cy="338554"/>
          </a:xfrm>
          <a:prstGeom prst="rect">
            <a:avLst/>
          </a:prstGeom>
          <a:solidFill>
            <a:schemeClr val="bg1"/>
          </a:solidFill>
        </p:spPr>
        <p:txBody>
          <a:bodyPr wrap="none" rtlCol="0">
            <a:spAutoFit/>
          </a:bodyPr>
          <a:lstStyle/>
          <a:p>
            <a:r>
              <a:rPr lang="de-DE" sz="1600" b="1" dirty="0" smtClean="0">
                <a:solidFill>
                  <a:srgbClr val="000000"/>
                </a:solidFill>
              </a:rPr>
              <a:t>Druck  </a:t>
            </a:r>
            <a:r>
              <a:rPr lang="de-DE" sz="1600" b="1" dirty="0">
                <a:solidFill>
                  <a:srgbClr val="000000"/>
                </a:solidFill>
              </a:rPr>
              <a:t>p</a:t>
            </a:r>
            <a:r>
              <a:rPr lang="de-DE" sz="1600" b="1" dirty="0" smtClean="0">
                <a:solidFill>
                  <a:srgbClr val="000000"/>
                </a:solidFill>
              </a:rPr>
              <a:t> / bar</a:t>
            </a:r>
            <a:endParaRPr lang="en-GB" sz="1600" b="1" dirty="0">
              <a:solidFill>
                <a:srgbClr val="000000"/>
              </a:solidFill>
            </a:endParaRPr>
          </a:p>
        </p:txBody>
      </p:sp>
      <p:sp>
        <p:nvSpPr>
          <p:cNvPr id="20" name="Textfeld 19"/>
          <p:cNvSpPr txBox="1"/>
          <p:nvPr/>
        </p:nvSpPr>
        <p:spPr>
          <a:xfrm rot="16200000">
            <a:off x="2082764" y="3001834"/>
            <a:ext cx="1428596" cy="338554"/>
          </a:xfrm>
          <a:prstGeom prst="rect">
            <a:avLst/>
          </a:prstGeom>
          <a:solidFill>
            <a:schemeClr val="bg1"/>
          </a:solidFill>
        </p:spPr>
        <p:txBody>
          <a:bodyPr wrap="none" rtlCol="0">
            <a:spAutoFit/>
          </a:bodyPr>
          <a:lstStyle/>
          <a:p>
            <a:r>
              <a:rPr lang="de-DE" sz="1600" b="1" dirty="0" smtClean="0">
                <a:solidFill>
                  <a:srgbClr val="000000"/>
                </a:solidFill>
              </a:rPr>
              <a:t>Druck  </a:t>
            </a:r>
            <a:r>
              <a:rPr lang="de-DE" sz="1600" b="1" dirty="0">
                <a:solidFill>
                  <a:srgbClr val="000000"/>
                </a:solidFill>
              </a:rPr>
              <a:t>p</a:t>
            </a:r>
            <a:r>
              <a:rPr lang="de-DE" sz="1600" b="1" dirty="0" smtClean="0">
                <a:solidFill>
                  <a:srgbClr val="000000"/>
                </a:solidFill>
              </a:rPr>
              <a:t> / Pa</a:t>
            </a:r>
            <a:endParaRPr lang="en-GB" sz="1600" b="1" dirty="0">
              <a:solidFill>
                <a:srgbClr val="000000"/>
              </a:solidFill>
            </a:endParaRPr>
          </a:p>
        </p:txBody>
      </p:sp>
      <p:sp>
        <p:nvSpPr>
          <p:cNvPr id="21" name="Textfeld 20"/>
          <p:cNvSpPr txBox="1"/>
          <p:nvPr/>
        </p:nvSpPr>
        <p:spPr>
          <a:xfrm>
            <a:off x="6588225" y="1567033"/>
            <a:ext cx="736099" cy="369332"/>
          </a:xfrm>
          <a:prstGeom prst="rect">
            <a:avLst/>
          </a:prstGeom>
          <a:noFill/>
        </p:spPr>
        <p:txBody>
          <a:bodyPr wrap="none" rtlCol="0">
            <a:spAutoFit/>
          </a:bodyPr>
          <a:lstStyle/>
          <a:p>
            <a:r>
              <a:rPr lang="de-DE" b="1" dirty="0" smtClean="0">
                <a:solidFill>
                  <a:srgbClr val="000000"/>
                </a:solidFill>
              </a:rPr>
              <a:t>4,2 K</a:t>
            </a:r>
            <a:endParaRPr lang="en-GB" b="1" dirty="0">
              <a:solidFill>
                <a:srgbClr val="000000"/>
              </a:solidFill>
            </a:endParaRPr>
          </a:p>
        </p:txBody>
      </p:sp>
      <p:sp>
        <p:nvSpPr>
          <p:cNvPr id="17" name="Rechteck 16"/>
          <p:cNvSpPr/>
          <p:nvPr/>
        </p:nvSpPr>
        <p:spPr>
          <a:xfrm>
            <a:off x="5220072" y="2857500"/>
            <a:ext cx="1503142" cy="923330"/>
          </a:xfrm>
          <a:prstGeom prst="rect">
            <a:avLst/>
          </a:prstGeom>
        </p:spPr>
        <p:txBody>
          <a:bodyPr wrap="square">
            <a:spAutoFit/>
          </a:bodyPr>
          <a:lstStyle/>
          <a:p>
            <a:r>
              <a:rPr lang="el-GR" b="1" dirty="0" smtClean="0">
                <a:solidFill>
                  <a:srgbClr val="000000"/>
                </a:solidFill>
              </a:rPr>
              <a:t>λ</a:t>
            </a:r>
            <a:r>
              <a:rPr lang="de-DE" b="1" dirty="0" smtClean="0">
                <a:solidFill>
                  <a:srgbClr val="000000"/>
                </a:solidFill>
              </a:rPr>
              <a:t>-Punkt</a:t>
            </a:r>
          </a:p>
          <a:p>
            <a:r>
              <a:rPr lang="de-DE" dirty="0" smtClean="0">
                <a:solidFill>
                  <a:srgbClr val="000000"/>
                </a:solidFill>
              </a:rPr>
              <a:t>50,36 hPa </a:t>
            </a:r>
          </a:p>
          <a:p>
            <a:r>
              <a:rPr lang="de-DE" dirty="0" smtClean="0">
                <a:solidFill>
                  <a:srgbClr val="000000"/>
                </a:solidFill>
              </a:rPr>
              <a:t>2,1768 </a:t>
            </a:r>
            <a:r>
              <a:rPr lang="de-DE" dirty="0">
                <a:solidFill>
                  <a:srgbClr val="000000"/>
                </a:solidFill>
              </a:rPr>
              <a:t>K</a:t>
            </a:r>
            <a:endParaRPr lang="en-GB" dirty="0">
              <a:solidFill>
                <a:srgbClr val="000000"/>
              </a:solidFill>
            </a:endParaRPr>
          </a:p>
        </p:txBody>
      </p:sp>
      <p:sp>
        <p:nvSpPr>
          <p:cNvPr id="22" name="Ellipse 21"/>
          <p:cNvSpPr/>
          <p:nvPr/>
        </p:nvSpPr>
        <p:spPr bwMode="auto">
          <a:xfrm>
            <a:off x="5112072" y="2857500"/>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00"/>
              </a:solidFill>
              <a:latin typeface="ZapfHumnst Dm BT" charset="0"/>
            </a:endParaRPr>
          </a:p>
        </p:txBody>
      </p:sp>
      <p:sp>
        <p:nvSpPr>
          <p:cNvPr id="14" name="Freihandform 13"/>
          <p:cNvSpPr/>
          <p:nvPr/>
        </p:nvSpPr>
        <p:spPr bwMode="auto">
          <a:xfrm>
            <a:off x="5004048" y="2137420"/>
            <a:ext cx="1935126" cy="397545"/>
          </a:xfrm>
          <a:custGeom>
            <a:avLst/>
            <a:gdLst>
              <a:gd name="connsiteX0" fmla="*/ 1935126 w 1935126"/>
              <a:gd name="connsiteY0" fmla="*/ 0 h 797441"/>
              <a:gd name="connsiteX1" fmla="*/ 1371600 w 1935126"/>
              <a:gd name="connsiteY1" fmla="*/ 148855 h 797441"/>
              <a:gd name="connsiteX2" fmla="*/ 1010093 w 1935126"/>
              <a:gd name="connsiteY2" fmla="*/ 276446 h 797441"/>
              <a:gd name="connsiteX3" fmla="*/ 574159 w 1935126"/>
              <a:gd name="connsiteY3" fmla="*/ 446567 h 797441"/>
              <a:gd name="connsiteX4" fmla="*/ 265814 w 1935126"/>
              <a:gd name="connsiteY4" fmla="*/ 606055 h 797441"/>
              <a:gd name="connsiteX5" fmla="*/ 0 w 1935126"/>
              <a:gd name="connsiteY5" fmla="*/ 797441 h 79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5126" h="797441">
                <a:moveTo>
                  <a:pt x="1935126" y="0"/>
                </a:moveTo>
                <a:cubicBezTo>
                  <a:pt x="1730449" y="51390"/>
                  <a:pt x="1525772" y="102781"/>
                  <a:pt x="1371600" y="148855"/>
                </a:cubicBezTo>
                <a:cubicBezTo>
                  <a:pt x="1217428" y="194929"/>
                  <a:pt x="1143000" y="226827"/>
                  <a:pt x="1010093" y="276446"/>
                </a:cubicBezTo>
                <a:cubicBezTo>
                  <a:pt x="877186" y="326065"/>
                  <a:pt x="698205" y="391632"/>
                  <a:pt x="574159" y="446567"/>
                </a:cubicBezTo>
                <a:cubicBezTo>
                  <a:pt x="450113" y="501502"/>
                  <a:pt x="361507" y="547576"/>
                  <a:pt x="265814" y="606055"/>
                </a:cubicBezTo>
                <a:cubicBezTo>
                  <a:pt x="170121" y="664534"/>
                  <a:pt x="85060" y="730987"/>
                  <a:pt x="0" y="797441"/>
                </a:cubicBezTo>
              </a:path>
            </a:pathLst>
          </a:custGeom>
          <a:noFill/>
          <a:ln w="50800" cap="flat" cmpd="sng" algn="ctr">
            <a:solidFill>
              <a:srgbClr val="FF0000"/>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00"/>
              </a:solidFill>
              <a:latin typeface="ZapfHumnst Dm BT" charset="0"/>
            </a:endParaRPr>
          </a:p>
        </p:txBody>
      </p:sp>
      <p:sp>
        <p:nvSpPr>
          <p:cNvPr id="23"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53</a:t>
            </a:fld>
            <a:endParaRPr lang="en-US" dirty="0">
              <a:solidFill>
                <a:srgbClr val="FFFFFF"/>
              </a:solidFill>
            </a:endParaRPr>
          </a:p>
        </p:txBody>
      </p:sp>
      <p:sp>
        <p:nvSpPr>
          <p:cNvPr id="24" name="Rechteck 23"/>
          <p:cNvSpPr/>
          <p:nvPr/>
        </p:nvSpPr>
        <p:spPr>
          <a:xfrm>
            <a:off x="182121" y="140278"/>
            <a:ext cx="6146234"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en-GB" sz="2400" b="1" dirty="0" err="1">
                <a:solidFill>
                  <a:srgbClr val="FFFFFF"/>
                </a:solidFill>
              </a:rPr>
              <a:t>s</a:t>
            </a:r>
            <a:r>
              <a:rPr lang="en-GB" sz="2400" b="1" dirty="0" err="1" smtClean="0">
                <a:solidFill>
                  <a:srgbClr val="FFFFFF"/>
                </a:solidFill>
              </a:rPr>
              <a:t>uprafluides</a:t>
            </a:r>
            <a:r>
              <a:rPr lang="en-GB" sz="2400" b="1" dirty="0" smtClean="0">
                <a:solidFill>
                  <a:srgbClr val="FFFFFF"/>
                </a:solidFill>
              </a:rPr>
              <a:t> </a:t>
            </a:r>
            <a:r>
              <a:rPr lang="en-GB" sz="2400" b="1" dirty="0" err="1" smtClean="0">
                <a:solidFill>
                  <a:srgbClr val="FFFFFF"/>
                </a:solidFill>
              </a:rPr>
              <a:t>LHe</a:t>
            </a:r>
            <a:r>
              <a:rPr lang="en-GB" sz="2400" b="1" dirty="0" smtClean="0">
                <a:solidFill>
                  <a:srgbClr val="FFFFFF"/>
                </a:solidFill>
              </a:rPr>
              <a:t> II</a:t>
            </a:r>
            <a:endParaRPr lang="en-GB" sz="2400" b="1" dirty="0">
              <a:solidFill>
                <a:srgbClr val="FFFFFF"/>
              </a:solidFill>
            </a:endParaRPr>
          </a:p>
        </p:txBody>
      </p:sp>
      <p:sp>
        <p:nvSpPr>
          <p:cNvPr id="25"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26" name="Rechteck 25"/>
          <p:cNvSpPr/>
          <p:nvPr/>
        </p:nvSpPr>
        <p:spPr>
          <a:xfrm>
            <a:off x="208695" y="1603811"/>
            <a:ext cx="2377574" cy="1200329"/>
          </a:xfrm>
          <a:prstGeom prst="rect">
            <a:avLst/>
          </a:prstGeom>
        </p:spPr>
        <p:txBody>
          <a:bodyPr wrap="none">
            <a:spAutoFit/>
          </a:bodyPr>
          <a:lstStyle/>
          <a:p>
            <a:endParaRPr lang="de-DE" dirty="0" smtClean="0">
              <a:solidFill>
                <a:srgbClr val="FFFFFF"/>
              </a:solidFill>
            </a:endParaRPr>
          </a:p>
          <a:p>
            <a:r>
              <a:rPr lang="de-DE" b="1" dirty="0" smtClean="0">
                <a:solidFill>
                  <a:srgbClr val="FFFFFF"/>
                </a:solidFill>
              </a:rPr>
              <a:t>Druckverminderung</a:t>
            </a:r>
          </a:p>
          <a:p>
            <a:endParaRPr lang="de-DE" b="1" dirty="0">
              <a:solidFill>
                <a:srgbClr val="FFFFFF"/>
              </a:solidFill>
            </a:endParaRPr>
          </a:p>
          <a:p>
            <a:r>
              <a:rPr lang="de-DE" b="1" dirty="0" smtClean="0">
                <a:solidFill>
                  <a:srgbClr val="FFFFFF"/>
                </a:solidFill>
              </a:rPr>
              <a:t>Abpumpen von He</a:t>
            </a:r>
          </a:p>
        </p:txBody>
      </p:sp>
      <p:sp>
        <p:nvSpPr>
          <p:cNvPr id="27" name="Ellipse 26"/>
          <p:cNvSpPr/>
          <p:nvPr/>
        </p:nvSpPr>
        <p:spPr bwMode="auto">
          <a:xfrm>
            <a:off x="6902273" y="2077420"/>
            <a:ext cx="108000" cy="559023"/>
          </a:xfrm>
          <a:prstGeom prst="ellipse">
            <a:avLst/>
          </a:prstGeom>
          <a:solidFill>
            <a:schemeClr val="bg2">
              <a:lumMod val="60000"/>
              <a:lumOff val="40000"/>
            </a:schemeClr>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Tree>
    <p:extLst>
      <p:ext uri="{BB962C8B-B14F-4D97-AF65-F5344CB8AC3E}">
        <p14:creationId xmlns:p14="http://schemas.microsoft.com/office/powerpoint/2010/main" val="135220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2" grpId="0" animBg="1"/>
      <p:bldP spid="14" grpId="0" animBg="1"/>
      <p:bldP spid="26" grpId="0"/>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82121" y="140278"/>
            <a:ext cx="6146234"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en-GB" sz="2400" b="1" dirty="0" err="1">
                <a:solidFill>
                  <a:srgbClr val="FFFFFF"/>
                </a:solidFill>
              </a:rPr>
              <a:t>s</a:t>
            </a:r>
            <a:r>
              <a:rPr lang="en-GB" sz="2400" b="1" dirty="0" err="1" smtClean="0">
                <a:solidFill>
                  <a:srgbClr val="FFFFFF"/>
                </a:solidFill>
              </a:rPr>
              <a:t>uprafluides</a:t>
            </a:r>
            <a:r>
              <a:rPr lang="en-GB" sz="2400" b="1" dirty="0" smtClean="0">
                <a:solidFill>
                  <a:srgbClr val="FFFFFF"/>
                </a:solidFill>
              </a:rPr>
              <a:t> </a:t>
            </a:r>
            <a:r>
              <a:rPr lang="en-GB" sz="2400" b="1" dirty="0" err="1" smtClean="0">
                <a:solidFill>
                  <a:srgbClr val="FFFFFF"/>
                </a:solidFill>
              </a:rPr>
              <a:t>LHe</a:t>
            </a:r>
            <a:r>
              <a:rPr lang="en-GB" sz="2400" b="1" dirty="0" smtClean="0">
                <a:solidFill>
                  <a:srgbClr val="FFFFFF"/>
                </a:solidFill>
              </a:rPr>
              <a:t> II</a:t>
            </a:r>
            <a:endParaRPr lang="en-GB" sz="2400" b="1" dirty="0">
              <a:solidFill>
                <a:srgbClr val="FFFFFF"/>
              </a:solidFill>
            </a:endParaRPr>
          </a:p>
        </p:txBody>
      </p:sp>
      <p:sp>
        <p:nvSpPr>
          <p:cNvPr id="5" name="Rechteck 4"/>
          <p:cNvSpPr/>
          <p:nvPr/>
        </p:nvSpPr>
        <p:spPr>
          <a:xfrm>
            <a:off x="208695" y="857278"/>
            <a:ext cx="3296736" cy="1200329"/>
          </a:xfrm>
          <a:prstGeom prst="rect">
            <a:avLst/>
          </a:prstGeom>
        </p:spPr>
        <p:txBody>
          <a:bodyPr wrap="none">
            <a:spAutoFit/>
          </a:bodyPr>
          <a:lstStyle/>
          <a:p>
            <a:r>
              <a:rPr lang="en-GB" dirty="0" err="1" smtClean="0">
                <a:solidFill>
                  <a:srgbClr val="FFFFFF"/>
                </a:solidFill>
              </a:rPr>
              <a:t>Quantenflüssigkeit</a:t>
            </a:r>
            <a:r>
              <a:rPr lang="en-GB" dirty="0">
                <a:solidFill>
                  <a:srgbClr val="FFFFFF"/>
                </a:solidFill>
              </a:rPr>
              <a:t> </a:t>
            </a:r>
            <a:r>
              <a:rPr lang="en-GB" dirty="0" err="1" smtClean="0">
                <a:solidFill>
                  <a:srgbClr val="FFFFFF"/>
                </a:solidFill>
              </a:rPr>
              <a:t>mit</a:t>
            </a:r>
            <a:r>
              <a:rPr lang="en-GB" dirty="0" smtClean="0">
                <a:solidFill>
                  <a:srgbClr val="FFFFFF"/>
                </a:solidFill>
              </a:rPr>
              <a:t> </a:t>
            </a:r>
          </a:p>
          <a:p>
            <a:r>
              <a:rPr lang="en-GB" dirty="0" err="1">
                <a:solidFill>
                  <a:srgbClr val="FFFFFF"/>
                </a:solidFill>
              </a:rPr>
              <a:t>m</a:t>
            </a:r>
            <a:r>
              <a:rPr lang="en-GB" dirty="0" err="1" smtClean="0">
                <a:solidFill>
                  <a:srgbClr val="FFFFFF"/>
                </a:solidFill>
              </a:rPr>
              <a:t>akroskop</a:t>
            </a:r>
            <a:r>
              <a:rPr lang="en-GB" dirty="0" smtClean="0">
                <a:solidFill>
                  <a:srgbClr val="FFFFFF"/>
                </a:solidFill>
              </a:rPr>
              <a:t>. </a:t>
            </a:r>
            <a:r>
              <a:rPr lang="en-GB" dirty="0" err="1" smtClean="0">
                <a:solidFill>
                  <a:srgbClr val="FFFFFF"/>
                </a:solidFill>
              </a:rPr>
              <a:t>Quanteneffekt</a:t>
            </a:r>
            <a:endParaRPr lang="en-GB" dirty="0" smtClean="0">
              <a:solidFill>
                <a:srgbClr val="FFFFFF"/>
              </a:solidFill>
            </a:endParaRPr>
          </a:p>
          <a:p>
            <a:endParaRPr lang="de-DE" dirty="0" smtClean="0">
              <a:solidFill>
                <a:srgbClr val="FFFFFF"/>
              </a:solidFill>
            </a:endParaRPr>
          </a:p>
          <a:p>
            <a:r>
              <a:rPr lang="de-DE" dirty="0" smtClean="0">
                <a:solidFill>
                  <a:srgbClr val="FFFFFF"/>
                </a:solidFill>
              </a:rPr>
              <a:t>Innere </a:t>
            </a:r>
            <a:r>
              <a:rPr lang="de-DE" dirty="0">
                <a:solidFill>
                  <a:srgbClr val="FFFFFF"/>
                </a:solidFill>
              </a:rPr>
              <a:t>Reibung </a:t>
            </a:r>
            <a:r>
              <a:rPr lang="de-DE" dirty="0" smtClean="0">
                <a:solidFill>
                  <a:srgbClr val="FFFFFF"/>
                </a:solidFill>
              </a:rPr>
              <a:t>/ </a:t>
            </a:r>
            <a:r>
              <a:rPr lang="de-DE" b="1" dirty="0" smtClean="0">
                <a:solidFill>
                  <a:srgbClr val="FFFFFF"/>
                </a:solidFill>
              </a:rPr>
              <a:t>Viskosität</a:t>
            </a:r>
            <a:r>
              <a:rPr lang="de-DE" dirty="0" smtClean="0">
                <a:solidFill>
                  <a:srgbClr val="FFFFFF"/>
                </a:solidFill>
              </a:rPr>
              <a:t> </a:t>
            </a:r>
            <a:r>
              <a:rPr lang="el-GR" i="1" dirty="0" smtClean="0">
                <a:solidFill>
                  <a:srgbClr val="FFFFFF"/>
                </a:solidFill>
              </a:rPr>
              <a:t>η</a:t>
            </a:r>
            <a:r>
              <a:rPr lang="de-DE" dirty="0" smtClean="0">
                <a:solidFill>
                  <a:srgbClr val="FFFFFF"/>
                </a:solidFill>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37287"/>
            <a:ext cx="5610200" cy="341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feld 1"/>
              <p:cNvSpPr txBox="1"/>
              <p:nvPr/>
            </p:nvSpPr>
            <p:spPr>
              <a:xfrm>
                <a:off x="3779913" y="1810537"/>
                <a:ext cx="5228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0000"/>
                              </a:solidFill>
                              <a:latin typeface="Cambria Math"/>
                            </a:rPr>
                          </m:ctrlPr>
                        </m:sSubPr>
                        <m:e>
                          <m:r>
                            <a:rPr lang="de-DE" b="1" i="1" smtClean="0">
                              <a:solidFill>
                                <a:srgbClr val="000000"/>
                              </a:solidFill>
                              <a:latin typeface="Cambria Math"/>
                            </a:rPr>
                            <m:t>𝑭</m:t>
                          </m:r>
                        </m:e>
                        <m:sub>
                          <m:r>
                            <a:rPr lang="de-DE" b="1" i="1" smtClean="0">
                              <a:solidFill>
                                <a:srgbClr val="000000"/>
                              </a:solidFill>
                              <a:latin typeface="Cambria Math"/>
                            </a:rPr>
                            <m:t>𝑹</m:t>
                          </m:r>
                        </m:sub>
                      </m:sSub>
                    </m:oMath>
                  </m:oMathPara>
                </a14:m>
                <a:endParaRPr lang="en-GB" b="1" dirty="0">
                  <a:solidFill>
                    <a:srgbClr val="000000"/>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3779912" y="1629483"/>
                <a:ext cx="522835" cy="369332"/>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7267274" y="1456879"/>
                <a:ext cx="401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1" i="1" smtClean="0">
                          <a:solidFill>
                            <a:srgbClr val="000000"/>
                          </a:solidFill>
                          <a:latin typeface="Cambria Math"/>
                        </a:rPr>
                        <m:t>𝑨</m:t>
                      </m:r>
                    </m:oMath>
                  </m:oMathPara>
                </a14:m>
                <a:endParaRPr lang="en-GB" b="1" dirty="0">
                  <a:solidFill>
                    <a:srgbClr val="000000"/>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7267273" y="1311191"/>
                <a:ext cx="401071" cy="369332"/>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7342488" y="1067159"/>
                <a:ext cx="3978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1" i="1" smtClean="0">
                          <a:solidFill>
                            <a:srgbClr val="000000"/>
                          </a:solidFill>
                          <a:latin typeface="Cambria Math"/>
                        </a:rPr>
                        <m:t>𝒖</m:t>
                      </m:r>
                    </m:oMath>
                  </m:oMathPara>
                </a14:m>
                <a:endParaRPr lang="en-GB" b="1" dirty="0">
                  <a:solidFill>
                    <a:srgbClr val="000000"/>
                  </a:solidFill>
                </a:endParaRPr>
              </a:p>
            </p:txBody>
          </p:sp>
        </mc:Choice>
        <mc:Fallback xmlns="">
          <p:sp>
            <p:nvSpPr>
              <p:cNvPr id="12" name="Textfeld 11"/>
              <p:cNvSpPr txBox="1">
                <a:spLocks noRot="1" noChangeAspect="1" noMove="1" noResize="1" noEditPoints="1" noAdjustHandles="1" noChangeArrowheads="1" noChangeShapeType="1" noTextEdit="1"/>
              </p:cNvSpPr>
              <p:nvPr/>
            </p:nvSpPr>
            <p:spPr>
              <a:xfrm>
                <a:off x="7342487" y="960443"/>
                <a:ext cx="397865" cy="369332"/>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4788024" y="2987372"/>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1" i="1" smtClean="0">
                          <a:solidFill>
                            <a:srgbClr val="000000"/>
                          </a:solidFill>
                          <a:latin typeface="Cambria Math"/>
                        </a:rPr>
                        <m:t>𝒚</m:t>
                      </m:r>
                    </m:oMath>
                  </m:oMathPara>
                </a14:m>
                <a:endParaRPr lang="en-GB" b="1" dirty="0">
                  <a:solidFill>
                    <a:srgbClr val="000000"/>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4788024" y="2688635"/>
                <a:ext cx="386644" cy="369332"/>
              </a:xfrm>
              <a:prstGeom prst="rect">
                <a:avLst/>
              </a:prstGeom>
              <a:blipFill rotWithShape="1">
                <a:blip r:embed="rId6"/>
                <a:stretch>
                  <a:fillRect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755672" y="2287928"/>
                <a:ext cx="1907830" cy="6658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FFFF"/>
                              </a:solidFill>
                              <a:latin typeface="Cambria Math"/>
                            </a:rPr>
                          </m:ctrlPr>
                        </m:sSubPr>
                        <m:e>
                          <m:r>
                            <a:rPr lang="de-DE" b="1" i="1" smtClean="0">
                              <a:solidFill>
                                <a:srgbClr val="FFFFFF"/>
                              </a:solidFill>
                              <a:latin typeface="Cambria Math"/>
                            </a:rPr>
                            <m:t>𝑭</m:t>
                          </m:r>
                        </m:e>
                        <m:sub>
                          <m:r>
                            <a:rPr lang="de-DE" b="1" i="1" smtClean="0">
                              <a:solidFill>
                                <a:srgbClr val="FFFFFF"/>
                              </a:solidFill>
                              <a:latin typeface="Cambria Math"/>
                            </a:rPr>
                            <m:t>𝑹</m:t>
                          </m:r>
                        </m:sub>
                      </m:sSub>
                      <m:r>
                        <a:rPr lang="de-DE" b="1" i="1" smtClean="0">
                          <a:solidFill>
                            <a:srgbClr val="FFFFFF"/>
                          </a:solidFill>
                          <a:latin typeface="Cambria Math"/>
                        </a:rPr>
                        <m:t>=−</m:t>
                      </m:r>
                      <m:r>
                        <a:rPr lang="de-DE" b="1" i="1" smtClean="0">
                          <a:solidFill>
                            <a:srgbClr val="FFFFFF"/>
                          </a:solidFill>
                          <a:latin typeface="Cambria Math"/>
                          <a:ea typeface="Cambria Math"/>
                        </a:rPr>
                        <m:t>𝜼</m:t>
                      </m:r>
                      <m:r>
                        <a:rPr lang="de-DE" b="1" i="1" smtClean="0">
                          <a:solidFill>
                            <a:srgbClr val="FFFFFF"/>
                          </a:solidFill>
                          <a:latin typeface="Cambria Math"/>
                          <a:ea typeface="Cambria Math"/>
                        </a:rPr>
                        <m:t>∙</m:t>
                      </m:r>
                      <m:r>
                        <a:rPr lang="de-DE" b="1" i="1" smtClean="0">
                          <a:solidFill>
                            <a:srgbClr val="FFFFFF"/>
                          </a:solidFill>
                          <a:latin typeface="Cambria Math"/>
                          <a:ea typeface="Cambria Math"/>
                        </a:rPr>
                        <m:t>𝑨</m:t>
                      </m:r>
                      <m:r>
                        <a:rPr lang="de-DE" b="1" i="1" smtClean="0">
                          <a:solidFill>
                            <a:srgbClr val="FFFFFF"/>
                          </a:solidFill>
                          <a:latin typeface="Cambria Math"/>
                          <a:ea typeface="Cambria Math"/>
                        </a:rPr>
                        <m:t>∙</m:t>
                      </m:r>
                      <m:f>
                        <m:fPr>
                          <m:ctrlPr>
                            <a:rPr lang="de-DE" b="1" i="1" smtClean="0">
                              <a:solidFill>
                                <a:srgbClr val="FFFFFF"/>
                              </a:solidFill>
                              <a:latin typeface="Cambria Math"/>
                              <a:ea typeface="Cambria Math"/>
                            </a:rPr>
                          </m:ctrlPr>
                        </m:fPr>
                        <m:num>
                          <m:r>
                            <a:rPr lang="de-DE" b="1" i="1" smtClean="0">
                              <a:solidFill>
                                <a:srgbClr val="FFFFFF"/>
                              </a:solidFill>
                              <a:latin typeface="Cambria Math"/>
                              <a:ea typeface="Cambria Math"/>
                            </a:rPr>
                            <m:t>𝒅𝒖</m:t>
                          </m:r>
                        </m:num>
                        <m:den>
                          <m:r>
                            <a:rPr lang="de-DE" b="1" i="1" smtClean="0">
                              <a:solidFill>
                                <a:srgbClr val="FFFFFF"/>
                              </a:solidFill>
                              <a:latin typeface="Cambria Math"/>
                              <a:ea typeface="Cambria Math"/>
                            </a:rPr>
                            <m:t>𝒅𝒚</m:t>
                          </m:r>
                        </m:den>
                      </m:f>
                    </m:oMath>
                  </m:oMathPara>
                </a14:m>
                <a:endParaRPr lang="en-GB" b="1" dirty="0">
                  <a:solidFill>
                    <a:srgbClr val="FFFFFF"/>
                  </a:solidFill>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755672" y="2059135"/>
                <a:ext cx="1907830" cy="665888"/>
              </a:xfrm>
              <a:prstGeom prst="rect">
                <a:avLst/>
              </a:prstGeom>
              <a:blipFill rotWithShape="1">
                <a:blip r:embed="rId7"/>
                <a:stretch>
                  <a:fillRect/>
                </a:stretch>
              </a:blipFill>
            </p:spPr>
            <p:txBody>
              <a:bodyPr/>
              <a:lstStyle/>
              <a:p>
                <a:r>
                  <a:rPr lang="en-GB">
                    <a:noFill/>
                  </a:rPr>
                  <a:t> </a:t>
                </a:r>
              </a:p>
            </p:txBody>
          </p:sp>
        </mc:Fallback>
      </mc:AlternateContent>
      <p:sp>
        <p:nvSpPr>
          <p:cNvPr id="15" name="Rechteck 14"/>
          <p:cNvSpPr/>
          <p:nvPr/>
        </p:nvSpPr>
        <p:spPr>
          <a:xfrm>
            <a:off x="251521" y="3177536"/>
            <a:ext cx="3953577" cy="2062103"/>
          </a:xfrm>
          <a:prstGeom prst="rect">
            <a:avLst/>
          </a:prstGeom>
          <a:solidFill>
            <a:schemeClr val="bg1"/>
          </a:solidFill>
        </p:spPr>
        <p:txBody>
          <a:bodyPr wrap="square">
            <a:spAutoFit/>
          </a:bodyPr>
          <a:lstStyle/>
          <a:p>
            <a:r>
              <a:rPr lang="de-DE" sz="1600" u="sng" dirty="0">
                <a:solidFill>
                  <a:srgbClr val="000000"/>
                </a:solidFill>
              </a:rPr>
              <a:t>Dynamische </a:t>
            </a:r>
            <a:r>
              <a:rPr lang="de-DE" sz="1600" u="sng" dirty="0" smtClean="0">
                <a:solidFill>
                  <a:srgbClr val="000000"/>
                </a:solidFill>
              </a:rPr>
              <a:t>Viskosität   in       </a:t>
            </a:r>
            <a:r>
              <a:rPr lang="de-DE" sz="1600" u="sng" dirty="0" err="1" smtClean="0">
                <a:solidFill>
                  <a:srgbClr val="000000"/>
                </a:solidFill>
              </a:rPr>
              <a:t>mPa</a:t>
            </a:r>
            <a:r>
              <a:rPr lang="de-DE" sz="1600" u="sng" dirty="0" smtClean="0">
                <a:solidFill>
                  <a:srgbClr val="000000"/>
                </a:solidFill>
              </a:rPr>
              <a:t>∙s :</a:t>
            </a:r>
          </a:p>
          <a:p>
            <a:r>
              <a:rPr lang="de-DE" sz="1600" dirty="0">
                <a:solidFill>
                  <a:srgbClr val="000000"/>
                </a:solidFill>
              </a:rPr>
              <a:t>Glas      @RT	</a:t>
            </a:r>
            <a:r>
              <a:rPr lang="de-DE" sz="1600" dirty="0" smtClean="0">
                <a:solidFill>
                  <a:srgbClr val="000000"/>
                </a:solidFill>
              </a:rPr>
              <a:t>	10</a:t>
            </a:r>
            <a:r>
              <a:rPr lang="de-DE" sz="1600" baseline="30000" dirty="0" smtClean="0">
                <a:solidFill>
                  <a:srgbClr val="000000"/>
                </a:solidFill>
              </a:rPr>
              <a:t>22</a:t>
            </a:r>
            <a:r>
              <a:rPr lang="de-DE" sz="1600" dirty="0" smtClean="0">
                <a:solidFill>
                  <a:srgbClr val="000000"/>
                </a:solidFill>
              </a:rPr>
              <a:t>…10</a:t>
            </a:r>
            <a:r>
              <a:rPr lang="de-DE" sz="1600" baseline="30000" dirty="0" smtClean="0">
                <a:solidFill>
                  <a:srgbClr val="000000"/>
                </a:solidFill>
              </a:rPr>
              <a:t>24</a:t>
            </a:r>
            <a:endParaRPr lang="de-DE" sz="1600" baseline="30000" dirty="0">
              <a:solidFill>
                <a:srgbClr val="000000"/>
              </a:solidFill>
            </a:endParaRPr>
          </a:p>
          <a:p>
            <a:r>
              <a:rPr lang="de-DE" sz="1600" dirty="0" smtClean="0">
                <a:solidFill>
                  <a:srgbClr val="000000"/>
                </a:solidFill>
              </a:rPr>
              <a:t>Steinsalz</a:t>
            </a:r>
            <a:r>
              <a:rPr lang="de-DE" sz="1600" dirty="0">
                <a:solidFill>
                  <a:srgbClr val="000000"/>
                </a:solidFill>
              </a:rPr>
              <a:t>	</a:t>
            </a:r>
            <a:r>
              <a:rPr lang="de-DE" sz="1600" dirty="0" smtClean="0">
                <a:solidFill>
                  <a:srgbClr val="000000"/>
                </a:solidFill>
              </a:rPr>
              <a:t>		10</a:t>
            </a:r>
            <a:r>
              <a:rPr lang="de-DE" sz="1600" baseline="30000" dirty="0" smtClean="0">
                <a:solidFill>
                  <a:srgbClr val="000000"/>
                </a:solidFill>
              </a:rPr>
              <a:t>18</a:t>
            </a:r>
            <a:r>
              <a:rPr lang="de-DE" sz="1600" dirty="0" smtClean="0">
                <a:solidFill>
                  <a:srgbClr val="000000"/>
                </a:solidFill>
              </a:rPr>
              <a:t>…10</a:t>
            </a:r>
            <a:r>
              <a:rPr lang="de-DE" sz="1600" baseline="30000" dirty="0" smtClean="0">
                <a:solidFill>
                  <a:srgbClr val="000000"/>
                </a:solidFill>
              </a:rPr>
              <a:t>21</a:t>
            </a:r>
          </a:p>
          <a:p>
            <a:r>
              <a:rPr lang="de-DE" sz="1600" dirty="0" smtClean="0">
                <a:solidFill>
                  <a:srgbClr val="000000"/>
                </a:solidFill>
              </a:rPr>
              <a:t>Glas    @</a:t>
            </a:r>
            <a:r>
              <a:rPr lang="de-DE" sz="1600" dirty="0" err="1" smtClean="0">
                <a:solidFill>
                  <a:srgbClr val="000000"/>
                </a:solidFill>
              </a:rPr>
              <a:t>Verarbeitungstemp</a:t>
            </a:r>
            <a:r>
              <a:rPr lang="de-DE" sz="1600" dirty="0">
                <a:solidFill>
                  <a:srgbClr val="000000"/>
                </a:solidFill>
              </a:rPr>
              <a:t>. </a:t>
            </a:r>
            <a:r>
              <a:rPr lang="de-DE" sz="1600" dirty="0" smtClean="0">
                <a:solidFill>
                  <a:srgbClr val="000000"/>
                </a:solidFill>
              </a:rPr>
              <a:t>	10</a:t>
            </a:r>
            <a:r>
              <a:rPr lang="de-DE" sz="1600" baseline="30000" dirty="0" smtClean="0">
                <a:solidFill>
                  <a:srgbClr val="000000"/>
                </a:solidFill>
              </a:rPr>
              <a:t>6</a:t>
            </a:r>
            <a:r>
              <a:rPr lang="de-DE" sz="1600" dirty="0" smtClean="0">
                <a:solidFill>
                  <a:srgbClr val="000000"/>
                </a:solidFill>
              </a:rPr>
              <a:t>…10</a:t>
            </a:r>
            <a:r>
              <a:rPr lang="de-DE" sz="1600" baseline="30000" dirty="0" smtClean="0">
                <a:solidFill>
                  <a:srgbClr val="000000"/>
                </a:solidFill>
              </a:rPr>
              <a:t>12</a:t>
            </a:r>
          </a:p>
          <a:p>
            <a:r>
              <a:rPr lang="de-DE" sz="1600" dirty="0">
                <a:solidFill>
                  <a:srgbClr val="000000"/>
                </a:solidFill>
              </a:rPr>
              <a:t>Wasser @20°C		1    </a:t>
            </a:r>
            <a:endParaRPr lang="de-DE" sz="1600" dirty="0" smtClean="0">
              <a:solidFill>
                <a:srgbClr val="000000"/>
              </a:solidFill>
            </a:endParaRPr>
          </a:p>
          <a:p>
            <a:r>
              <a:rPr lang="de-DE" sz="1600" dirty="0" err="1" smtClean="0">
                <a:solidFill>
                  <a:srgbClr val="000000"/>
                </a:solidFill>
              </a:rPr>
              <a:t>Diethylether</a:t>
            </a:r>
            <a:r>
              <a:rPr lang="de-DE" sz="1600" dirty="0" smtClean="0">
                <a:solidFill>
                  <a:srgbClr val="000000"/>
                </a:solidFill>
              </a:rPr>
              <a:t>		0,24</a:t>
            </a:r>
            <a:endParaRPr lang="de-DE" sz="1600" dirty="0">
              <a:solidFill>
                <a:srgbClr val="000000"/>
              </a:solidFill>
            </a:endParaRPr>
          </a:p>
          <a:p>
            <a:r>
              <a:rPr lang="de-DE" sz="1600" dirty="0" smtClean="0">
                <a:solidFill>
                  <a:srgbClr val="000000"/>
                </a:solidFill>
              </a:rPr>
              <a:t>LN</a:t>
            </a:r>
            <a:r>
              <a:rPr lang="de-DE" sz="1600" baseline="-25000" dirty="0" smtClean="0">
                <a:solidFill>
                  <a:srgbClr val="000000"/>
                </a:solidFill>
              </a:rPr>
              <a:t>2</a:t>
            </a:r>
            <a:r>
              <a:rPr lang="de-DE" sz="1600" dirty="0" smtClean="0">
                <a:solidFill>
                  <a:srgbClr val="000000"/>
                </a:solidFill>
              </a:rPr>
              <a:t>  			0,14</a:t>
            </a:r>
          </a:p>
          <a:p>
            <a:r>
              <a:rPr lang="de-DE" sz="1600" b="1" dirty="0" err="1" smtClean="0">
                <a:solidFill>
                  <a:srgbClr val="000000"/>
                </a:solidFill>
              </a:rPr>
              <a:t>LHe</a:t>
            </a:r>
            <a:r>
              <a:rPr lang="de-DE" sz="1600" b="1" dirty="0" smtClean="0">
                <a:solidFill>
                  <a:srgbClr val="000000"/>
                </a:solidFill>
              </a:rPr>
              <a:t> II			=&gt; 0</a:t>
            </a:r>
            <a:endParaRPr lang="en-GB" sz="1600" b="1" dirty="0">
              <a:solidFill>
                <a:srgbClr val="000000"/>
              </a:solidFill>
            </a:endParaRPr>
          </a:p>
        </p:txBody>
      </p:sp>
      <p:sp>
        <p:nvSpPr>
          <p:cNvPr id="16" name="Rechteck 15"/>
          <p:cNvSpPr/>
          <p:nvPr/>
        </p:nvSpPr>
        <p:spPr>
          <a:xfrm>
            <a:off x="4329362" y="5097749"/>
            <a:ext cx="4779143" cy="338554"/>
          </a:xfrm>
          <a:prstGeom prst="rect">
            <a:avLst/>
          </a:prstGeom>
          <a:solidFill>
            <a:schemeClr val="bg1">
              <a:lumMod val="85000"/>
            </a:schemeClr>
          </a:solidFill>
        </p:spPr>
        <p:txBody>
          <a:bodyPr wrap="square">
            <a:spAutoFit/>
          </a:bodyPr>
          <a:lstStyle/>
          <a:p>
            <a:r>
              <a:rPr lang="en-GB" sz="1600" dirty="0">
                <a:solidFill>
                  <a:srgbClr val="FFFFFF"/>
                </a:solidFill>
                <a:hlinkClick r:id="rId8"/>
              </a:rPr>
              <a:t>https://</a:t>
            </a:r>
            <a:r>
              <a:rPr lang="en-GB" sz="1600" dirty="0" smtClean="0">
                <a:solidFill>
                  <a:srgbClr val="FFFFFF"/>
                </a:solidFill>
                <a:hlinkClick r:id="rId8"/>
              </a:rPr>
              <a:t>www.youtube.com/watch?v=2Z6UJbwxBZI</a:t>
            </a:r>
            <a:endParaRPr lang="en-GB" sz="1600" dirty="0" smtClean="0">
              <a:solidFill>
                <a:srgbClr val="FFFFFF"/>
              </a:solidFill>
            </a:endParaRPr>
          </a:p>
        </p:txBody>
      </p:sp>
      <p:sp>
        <p:nvSpPr>
          <p:cNvPr id="17"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18"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54</a:t>
            </a:fld>
            <a:endParaRPr lang="en-US" dirty="0">
              <a:solidFill>
                <a:srgbClr val="FFFFFF"/>
              </a:solidFill>
            </a:endParaRPr>
          </a:p>
        </p:txBody>
      </p:sp>
    </p:spTree>
    <p:extLst>
      <p:ext uri="{BB962C8B-B14F-4D97-AF65-F5344CB8AC3E}">
        <p14:creationId xmlns:p14="http://schemas.microsoft.com/office/powerpoint/2010/main" val="29628624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08696" y="857278"/>
            <a:ext cx="2886368" cy="1200329"/>
          </a:xfrm>
          <a:prstGeom prst="rect">
            <a:avLst/>
          </a:prstGeom>
        </p:spPr>
        <p:txBody>
          <a:bodyPr wrap="none">
            <a:spAutoFit/>
          </a:bodyPr>
          <a:lstStyle/>
          <a:p>
            <a:r>
              <a:rPr lang="en-GB" dirty="0" err="1" smtClean="0">
                <a:solidFill>
                  <a:srgbClr val="FFFFFF"/>
                </a:solidFill>
              </a:rPr>
              <a:t>Quantenflüssigkeit</a:t>
            </a:r>
            <a:r>
              <a:rPr lang="en-GB" dirty="0">
                <a:solidFill>
                  <a:srgbClr val="FFFFFF"/>
                </a:solidFill>
              </a:rPr>
              <a:t> </a:t>
            </a:r>
            <a:r>
              <a:rPr lang="en-GB" dirty="0" err="1" smtClean="0">
                <a:solidFill>
                  <a:srgbClr val="FFFFFF"/>
                </a:solidFill>
              </a:rPr>
              <a:t>mit</a:t>
            </a:r>
            <a:r>
              <a:rPr lang="en-GB" dirty="0" smtClean="0">
                <a:solidFill>
                  <a:srgbClr val="FFFFFF"/>
                </a:solidFill>
              </a:rPr>
              <a:t> </a:t>
            </a:r>
          </a:p>
          <a:p>
            <a:r>
              <a:rPr lang="en-GB" dirty="0" err="1">
                <a:solidFill>
                  <a:srgbClr val="FFFFFF"/>
                </a:solidFill>
              </a:rPr>
              <a:t>m</a:t>
            </a:r>
            <a:r>
              <a:rPr lang="en-GB" dirty="0" err="1" smtClean="0">
                <a:solidFill>
                  <a:srgbClr val="FFFFFF"/>
                </a:solidFill>
              </a:rPr>
              <a:t>akroskop</a:t>
            </a:r>
            <a:r>
              <a:rPr lang="en-GB" dirty="0" smtClean="0">
                <a:solidFill>
                  <a:srgbClr val="FFFFFF"/>
                </a:solidFill>
              </a:rPr>
              <a:t>. </a:t>
            </a:r>
            <a:r>
              <a:rPr lang="en-GB" dirty="0" err="1" smtClean="0">
                <a:solidFill>
                  <a:srgbClr val="FFFFFF"/>
                </a:solidFill>
              </a:rPr>
              <a:t>Quanteneffekt</a:t>
            </a:r>
            <a:endParaRPr lang="en-GB" dirty="0" smtClean="0">
              <a:solidFill>
                <a:srgbClr val="FFFFFF"/>
              </a:solidFill>
            </a:endParaRPr>
          </a:p>
          <a:p>
            <a:endParaRPr lang="de-DE" dirty="0" smtClean="0">
              <a:solidFill>
                <a:srgbClr val="FFFFFF"/>
              </a:solidFill>
            </a:endParaRPr>
          </a:p>
          <a:p>
            <a:r>
              <a:rPr lang="de-DE" b="1" dirty="0" smtClean="0">
                <a:solidFill>
                  <a:srgbClr val="FFFFFF"/>
                </a:solidFill>
              </a:rPr>
              <a:t>Wärmeleitfähigkeit</a:t>
            </a:r>
            <a:r>
              <a:rPr lang="de-DE" dirty="0" smtClean="0">
                <a:solidFill>
                  <a:srgbClr val="FFFFFF"/>
                </a:solidFill>
              </a:rPr>
              <a:t> </a:t>
            </a:r>
            <a:r>
              <a:rPr lang="el-GR" i="1" dirty="0" smtClean="0">
                <a:solidFill>
                  <a:srgbClr val="FFFFFF"/>
                </a:solidFill>
              </a:rPr>
              <a:t>λ</a:t>
            </a:r>
            <a:r>
              <a:rPr lang="de-DE" dirty="0" smtClean="0">
                <a:solidFill>
                  <a:srgbClr val="FFFFFF"/>
                </a:solidFill>
              </a:rPr>
              <a:t> </a:t>
            </a:r>
          </a:p>
        </p:txBody>
      </p:sp>
      <mc:AlternateContent xmlns:mc="http://schemas.openxmlformats.org/markup-compatibility/2006" xmlns:a14="http://schemas.microsoft.com/office/drawing/2010/main">
        <mc:Choice Requires="a14">
          <p:sp>
            <p:nvSpPr>
              <p:cNvPr id="14" name="Textfeld 13"/>
              <p:cNvSpPr txBox="1"/>
              <p:nvPr/>
            </p:nvSpPr>
            <p:spPr>
              <a:xfrm>
                <a:off x="755673" y="2287928"/>
                <a:ext cx="1614545" cy="6118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1" i="1" smtClean="0">
                              <a:solidFill>
                                <a:srgbClr val="FFFFFF"/>
                              </a:solidFill>
                              <a:latin typeface="Cambria Math"/>
                            </a:rPr>
                          </m:ctrlPr>
                        </m:accPr>
                        <m:e>
                          <m:r>
                            <a:rPr lang="de-DE" b="1" i="1" smtClean="0">
                              <a:solidFill>
                                <a:srgbClr val="FFFFFF"/>
                              </a:solidFill>
                              <a:latin typeface="Cambria Math"/>
                            </a:rPr>
                            <m:t>𝑸</m:t>
                          </m:r>
                        </m:e>
                      </m:acc>
                      <m:r>
                        <a:rPr lang="de-DE" b="1" i="1" smtClean="0">
                          <a:solidFill>
                            <a:srgbClr val="FFFFFF"/>
                          </a:solidFill>
                          <a:latin typeface="Cambria Math"/>
                        </a:rPr>
                        <m:t>=</m:t>
                      </m:r>
                      <m:r>
                        <a:rPr lang="de-DE" b="1" i="1" smtClean="0">
                          <a:solidFill>
                            <a:srgbClr val="FFFFFF"/>
                          </a:solidFill>
                          <a:latin typeface="Cambria Math"/>
                          <a:ea typeface="Cambria Math"/>
                        </a:rPr>
                        <m:t>𝝀</m:t>
                      </m:r>
                      <m:r>
                        <a:rPr lang="de-DE" b="1" i="1" smtClean="0">
                          <a:solidFill>
                            <a:srgbClr val="FFFFFF"/>
                          </a:solidFill>
                          <a:latin typeface="Cambria Math"/>
                          <a:ea typeface="Cambria Math"/>
                        </a:rPr>
                        <m:t>∙</m:t>
                      </m:r>
                      <m:r>
                        <a:rPr lang="de-DE" b="1" i="1" smtClean="0">
                          <a:solidFill>
                            <a:srgbClr val="FFFFFF"/>
                          </a:solidFill>
                          <a:latin typeface="Cambria Math"/>
                          <a:ea typeface="Cambria Math"/>
                        </a:rPr>
                        <m:t>𝑨</m:t>
                      </m:r>
                      <m:r>
                        <a:rPr lang="de-DE" b="1" i="1" smtClean="0">
                          <a:solidFill>
                            <a:srgbClr val="FFFFFF"/>
                          </a:solidFill>
                          <a:latin typeface="Cambria Math"/>
                          <a:ea typeface="Cambria Math"/>
                        </a:rPr>
                        <m:t>∙</m:t>
                      </m:r>
                      <m:f>
                        <m:fPr>
                          <m:ctrlPr>
                            <a:rPr lang="de-DE" b="1" i="1" smtClean="0">
                              <a:solidFill>
                                <a:srgbClr val="FFFFFF"/>
                              </a:solidFill>
                              <a:latin typeface="Cambria Math"/>
                              <a:ea typeface="Cambria Math"/>
                            </a:rPr>
                          </m:ctrlPr>
                        </m:fPr>
                        <m:num>
                          <m:r>
                            <a:rPr lang="de-DE" b="1" i="1" smtClean="0">
                              <a:solidFill>
                                <a:srgbClr val="FFFFFF"/>
                              </a:solidFill>
                              <a:latin typeface="Cambria Math"/>
                              <a:ea typeface="Cambria Math"/>
                            </a:rPr>
                            <m:t>𝚫</m:t>
                          </m:r>
                          <m:r>
                            <a:rPr lang="de-DE" b="1" i="1" smtClean="0">
                              <a:solidFill>
                                <a:srgbClr val="FFFFFF"/>
                              </a:solidFill>
                              <a:latin typeface="Cambria Math"/>
                              <a:ea typeface="Cambria Math"/>
                            </a:rPr>
                            <m:t>𝑻</m:t>
                          </m:r>
                        </m:num>
                        <m:den>
                          <m:r>
                            <a:rPr lang="de-DE" b="1" i="1" smtClean="0">
                              <a:solidFill>
                                <a:srgbClr val="FFFFFF"/>
                              </a:solidFill>
                              <a:latin typeface="Cambria Math"/>
                              <a:ea typeface="Cambria Math"/>
                            </a:rPr>
                            <m:t>𝒍</m:t>
                          </m:r>
                        </m:den>
                      </m:f>
                    </m:oMath>
                  </m:oMathPara>
                </a14:m>
                <a:endParaRPr lang="en-GB" b="1" dirty="0">
                  <a:solidFill>
                    <a:srgbClr val="FFFFFF"/>
                  </a:solidFill>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755672" y="2059135"/>
                <a:ext cx="1614545" cy="611899"/>
              </a:xfrm>
              <a:prstGeom prst="rect">
                <a:avLst/>
              </a:prstGeom>
              <a:blipFill rotWithShape="1">
                <a:blip r:embed="rId2"/>
                <a:stretch>
                  <a:fillRect/>
                </a:stretch>
              </a:blipFill>
            </p:spPr>
            <p:txBody>
              <a:bodyPr/>
              <a:lstStyle/>
              <a:p>
                <a:r>
                  <a:rPr lang="en-GB">
                    <a:noFill/>
                  </a:rPr>
                  <a:t> </a:t>
                </a:r>
              </a:p>
            </p:txBody>
          </p:sp>
        </mc:Fallback>
      </mc:AlternateContent>
      <p:sp>
        <p:nvSpPr>
          <p:cNvPr id="15" name="Rechteck 14"/>
          <p:cNvSpPr/>
          <p:nvPr/>
        </p:nvSpPr>
        <p:spPr>
          <a:xfrm>
            <a:off x="237885" y="3172371"/>
            <a:ext cx="3953577" cy="2092881"/>
          </a:xfrm>
          <a:prstGeom prst="rect">
            <a:avLst/>
          </a:prstGeom>
          <a:solidFill>
            <a:schemeClr val="bg1"/>
          </a:solidFill>
        </p:spPr>
        <p:txBody>
          <a:bodyPr wrap="square">
            <a:spAutoFit/>
          </a:bodyPr>
          <a:lstStyle/>
          <a:p>
            <a:r>
              <a:rPr lang="de-DE" sz="1600" u="sng" dirty="0" smtClean="0">
                <a:solidFill>
                  <a:srgbClr val="000000"/>
                </a:solidFill>
              </a:rPr>
              <a:t>Wärmeleitfähigkeit   in            W/(K∙m) :</a:t>
            </a:r>
          </a:p>
          <a:p>
            <a:r>
              <a:rPr lang="de-DE" sz="1600" dirty="0" smtClean="0">
                <a:solidFill>
                  <a:srgbClr val="000000"/>
                </a:solidFill>
              </a:rPr>
              <a:t>Polystyrol      		≈ 0,04</a:t>
            </a:r>
          </a:p>
          <a:p>
            <a:r>
              <a:rPr lang="de-DE" sz="1600" dirty="0" smtClean="0">
                <a:solidFill>
                  <a:srgbClr val="000000"/>
                </a:solidFill>
              </a:rPr>
              <a:t>LN</a:t>
            </a:r>
            <a:r>
              <a:rPr lang="de-DE" sz="1600" baseline="-25000" dirty="0" smtClean="0">
                <a:solidFill>
                  <a:srgbClr val="000000"/>
                </a:solidFill>
              </a:rPr>
              <a:t>2		</a:t>
            </a:r>
            <a:r>
              <a:rPr lang="de-DE" sz="1600" dirty="0" smtClean="0">
                <a:solidFill>
                  <a:srgbClr val="000000"/>
                </a:solidFill>
              </a:rPr>
              <a:t>	   0,15</a:t>
            </a:r>
            <a:endParaRPr lang="de-DE" sz="1600" baseline="-25000" dirty="0">
              <a:solidFill>
                <a:srgbClr val="000000"/>
              </a:solidFill>
            </a:endParaRPr>
          </a:p>
          <a:p>
            <a:r>
              <a:rPr lang="de-DE" sz="1600" dirty="0" smtClean="0">
                <a:solidFill>
                  <a:srgbClr val="000000"/>
                </a:solidFill>
              </a:rPr>
              <a:t>Glas</a:t>
            </a:r>
            <a:r>
              <a:rPr lang="de-DE" sz="1600" dirty="0">
                <a:solidFill>
                  <a:srgbClr val="000000"/>
                </a:solidFill>
              </a:rPr>
              <a:t>	</a:t>
            </a:r>
            <a:r>
              <a:rPr lang="de-DE" sz="1600" dirty="0" smtClean="0">
                <a:solidFill>
                  <a:srgbClr val="000000"/>
                </a:solidFill>
              </a:rPr>
              <a:t>		≈ 0,8</a:t>
            </a:r>
          </a:p>
          <a:p>
            <a:r>
              <a:rPr lang="de-DE" sz="1600" dirty="0" smtClean="0">
                <a:solidFill>
                  <a:srgbClr val="000000"/>
                </a:solidFill>
              </a:rPr>
              <a:t>Messing			120</a:t>
            </a:r>
          </a:p>
          <a:p>
            <a:r>
              <a:rPr lang="de-DE" sz="1600" dirty="0" smtClean="0">
                <a:solidFill>
                  <a:srgbClr val="000000"/>
                </a:solidFill>
              </a:rPr>
              <a:t>Kupfer  rein   		400</a:t>
            </a:r>
            <a:endParaRPr lang="de-DE" sz="1600" baseline="30000" dirty="0" smtClean="0">
              <a:solidFill>
                <a:srgbClr val="000000"/>
              </a:solidFill>
            </a:endParaRPr>
          </a:p>
          <a:p>
            <a:r>
              <a:rPr lang="de-DE" sz="1600" dirty="0" smtClean="0">
                <a:solidFill>
                  <a:srgbClr val="000000"/>
                </a:solidFill>
              </a:rPr>
              <a:t>Diamant		</a:t>
            </a:r>
            <a:r>
              <a:rPr lang="de-DE" sz="1600" dirty="0">
                <a:solidFill>
                  <a:srgbClr val="000000"/>
                </a:solidFill>
              </a:rPr>
              <a:t> </a:t>
            </a:r>
            <a:r>
              <a:rPr lang="de-DE" sz="1600" dirty="0" smtClean="0">
                <a:solidFill>
                  <a:srgbClr val="000000"/>
                </a:solidFill>
              </a:rPr>
              <a:t>             2400</a:t>
            </a:r>
            <a:endParaRPr lang="de-DE" sz="1600" dirty="0">
              <a:solidFill>
                <a:srgbClr val="000000"/>
              </a:solidFill>
            </a:endParaRPr>
          </a:p>
          <a:p>
            <a:r>
              <a:rPr lang="de-DE" sz="1600" b="1" dirty="0" err="1" smtClean="0">
                <a:solidFill>
                  <a:srgbClr val="000000"/>
                </a:solidFill>
              </a:rPr>
              <a:t>LHe</a:t>
            </a:r>
            <a:r>
              <a:rPr lang="de-DE" sz="1600" b="1" dirty="0" smtClean="0">
                <a:solidFill>
                  <a:srgbClr val="000000"/>
                </a:solidFill>
              </a:rPr>
              <a:t> II		         =&gt; </a:t>
            </a:r>
            <a:r>
              <a:rPr lang="de-DE" b="1" dirty="0" smtClean="0">
                <a:solidFill>
                  <a:srgbClr val="000000"/>
                </a:solidFill>
              </a:rPr>
              <a:t>∞</a:t>
            </a:r>
            <a:endParaRPr lang="en-GB" b="1" dirty="0">
              <a:solidFill>
                <a:srgbClr val="000000"/>
              </a:solidFill>
            </a:endParaRPr>
          </a:p>
        </p:txBody>
      </p:sp>
      <p:sp>
        <p:nvSpPr>
          <p:cNvPr id="16" name="Rechteck 15"/>
          <p:cNvSpPr/>
          <p:nvPr/>
        </p:nvSpPr>
        <p:spPr>
          <a:xfrm>
            <a:off x="4329362" y="5097749"/>
            <a:ext cx="4779143" cy="338554"/>
          </a:xfrm>
          <a:prstGeom prst="rect">
            <a:avLst/>
          </a:prstGeom>
          <a:solidFill>
            <a:schemeClr val="bg1">
              <a:lumMod val="85000"/>
            </a:schemeClr>
          </a:solidFill>
        </p:spPr>
        <p:txBody>
          <a:bodyPr wrap="square">
            <a:spAutoFit/>
          </a:bodyPr>
          <a:lstStyle/>
          <a:p>
            <a:r>
              <a:rPr lang="en-GB" sz="1600" dirty="0">
                <a:solidFill>
                  <a:srgbClr val="FFFFFF"/>
                </a:solidFill>
                <a:hlinkClick r:id="rId3"/>
              </a:rPr>
              <a:t>https://</a:t>
            </a:r>
            <a:r>
              <a:rPr lang="en-GB" sz="1600" dirty="0" smtClean="0">
                <a:solidFill>
                  <a:srgbClr val="FFFFFF"/>
                </a:solidFill>
                <a:hlinkClick r:id="rId3"/>
              </a:rPr>
              <a:t>www.youtube.com/watch?v=2Z6UJbwxBZI</a:t>
            </a:r>
            <a:endParaRPr lang="en-GB" sz="1600" dirty="0" smtClean="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1" y="1183246"/>
            <a:ext cx="2160240" cy="288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1177315"/>
            <a:ext cx="2232248" cy="289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16"/>
          <p:cNvSpPr/>
          <p:nvPr/>
        </p:nvSpPr>
        <p:spPr>
          <a:xfrm>
            <a:off x="4932041" y="4057633"/>
            <a:ext cx="736099" cy="369332"/>
          </a:xfrm>
          <a:prstGeom prst="rect">
            <a:avLst/>
          </a:prstGeom>
        </p:spPr>
        <p:txBody>
          <a:bodyPr wrap="none">
            <a:spAutoFit/>
          </a:bodyPr>
          <a:lstStyle/>
          <a:p>
            <a:r>
              <a:rPr lang="de-DE" dirty="0" err="1" smtClean="0">
                <a:solidFill>
                  <a:srgbClr val="FFFFFF"/>
                </a:solidFill>
              </a:rPr>
              <a:t>LHe</a:t>
            </a:r>
            <a:r>
              <a:rPr lang="de-DE" dirty="0" smtClean="0">
                <a:solidFill>
                  <a:srgbClr val="FFFFFF"/>
                </a:solidFill>
              </a:rPr>
              <a:t> I</a:t>
            </a:r>
          </a:p>
        </p:txBody>
      </p:sp>
      <p:sp>
        <p:nvSpPr>
          <p:cNvPr id="18" name="Rechteck 17"/>
          <p:cNvSpPr/>
          <p:nvPr/>
        </p:nvSpPr>
        <p:spPr>
          <a:xfrm>
            <a:off x="6971828" y="4057633"/>
            <a:ext cx="2095445" cy="923330"/>
          </a:xfrm>
          <a:prstGeom prst="rect">
            <a:avLst/>
          </a:prstGeom>
        </p:spPr>
        <p:txBody>
          <a:bodyPr wrap="none">
            <a:spAutoFit/>
          </a:bodyPr>
          <a:lstStyle/>
          <a:p>
            <a:pPr algn="ctr"/>
            <a:r>
              <a:rPr lang="de-DE" dirty="0" err="1" smtClean="0">
                <a:solidFill>
                  <a:srgbClr val="FFFFFF"/>
                </a:solidFill>
              </a:rPr>
              <a:t>LHe</a:t>
            </a:r>
            <a:r>
              <a:rPr lang="de-DE" dirty="0" smtClean="0">
                <a:solidFill>
                  <a:srgbClr val="FFFFFF"/>
                </a:solidFill>
              </a:rPr>
              <a:t> II</a:t>
            </a:r>
          </a:p>
          <a:p>
            <a:pPr algn="ctr"/>
            <a:r>
              <a:rPr lang="de-DE" dirty="0">
                <a:solidFill>
                  <a:srgbClr val="FFFFFF"/>
                </a:solidFill>
              </a:rPr>
              <a:t>k</a:t>
            </a:r>
            <a:r>
              <a:rPr lang="de-DE" dirty="0" smtClean="0">
                <a:solidFill>
                  <a:srgbClr val="FFFFFF"/>
                </a:solidFill>
              </a:rPr>
              <a:t>eine Siedeblasen</a:t>
            </a:r>
          </a:p>
          <a:p>
            <a:pPr algn="ctr"/>
            <a:r>
              <a:rPr lang="de-DE" dirty="0">
                <a:solidFill>
                  <a:srgbClr val="FFFFFF"/>
                </a:solidFill>
              </a:rPr>
              <a:t>w</a:t>
            </a:r>
            <a:r>
              <a:rPr lang="de-DE" dirty="0" smtClean="0">
                <a:solidFill>
                  <a:srgbClr val="FFFFFF"/>
                </a:solidFill>
              </a:rPr>
              <a:t>eniger Rauschen</a:t>
            </a:r>
          </a:p>
        </p:txBody>
      </p:sp>
      <p:sp>
        <p:nvSpPr>
          <p:cNvPr id="11"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12"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55</a:t>
            </a:fld>
            <a:endParaRPr lang="en-US" dirty="0">
              <a:solidFill>
                <a:srgbClr val="FFFFFF"/>
              </a:solidFill>
            </a:endParaRPr>
          </a:p>
        </p:txBody>
      </p:sp>
      <p:sp>
        <p:nvSpPr>
          <p:cNvPr id="13" name="Rechteck 12"/>
          <p:cNvSpPr/>
          <p:nvPr/>
        </p:nvSpPr>
        <p:spPr>
          <a:xfrm>
            <a:off x="182121" y="140278"/>
            <a:ext cx="6146234"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en-GB" sz="2400" b="1" dirty="0" err="1">
                <a:solidFill>
                  <a:srgbClr val="FFFFFF"/>
                </a:solidFill>
              </a:rPr>
              <a:t>s</a:t>
            </a:r>
            <a:r>
              <a:rPr lang="en-GB" sz="2400" b="1" dirty="0" err="1" smtClean="0">
                <a:solidFill>
                  <a:srgbClr val="FFFFFF"/>
                </a:solidFill>
              </a:rPr>
              <a:t>uprafluides</a:t>
            </a:r>
            <a:r>
              <a:rPr lang="en-GB" sz="2400" b="1" dirty="0" smtClean="0">
                <a:solidFill>
                  <a:srgbClr val="FFFFFF"/>
                </a:solidFill>
              </a:rPr>
              <a:t> </a:t>
            </a:r>
            <a:r>
              <a:rPr lang="en-GB" sz="2400" b="1" dirty="0" err="1" smtClean="0">
                <a:solidFill>
                  <a:srgbClr val="FFFFFF"/>
                </a:solidFill>
              </a:rPr>
              <a:t>LHe</a:t>
            </a:r>
            <a:r>
              <a:rPr lang="en-GB" sz="2400" b="1" dirty="0" smtClean="0">
                <a:solidFill>
                  <a:srgbClr val="FFFFFF"/>
                </a:solidFill>
              </a:rPr>
              <a:t> II</a:t>
            </a:r>
            <a:endParaRPr lang="en-GB" sz="2400" b="1" dirty="0">
              <a:solidFill>
                <a:srgbClr val="FFFFFF"/>
              </a:solidFill>
            </a:endParaRPr>
          </a:p>
        </p:txBody>
      </p:sp>
    </p:spTree>
    <p:extLst>
      <p:ext uri="{BB962C8B-B14F-4D97-AF65-F5344CB8AC3E}">
        <p14:creationId xmlns:p14="http://schemas.microsoft.com/office/powerpoint/2010/main" val="29142921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08695" y="857278"/>
            <a:ext cx="2886368" cy="1200329"/>
          </a:xfrm>
          <a:prstGeom prst="rect">
            <a:avLst/>
          </a:prstGeom>
        </p:spPr>
        <p:txBody>
          <a:bodyPr wrap="none">
            <a:spAutoFit/>
          </a:bodyPr>
          <a:lstStyle/>
          <a:p>
            <a:r>
              <a:rPr lang="en-GB" dirty="0" err="1" smtClean="0">
                <a:solidFill>
                  <a:srgbClr val="FFFFFF"/>
                </a:solidFill>
              </a:rPr>
              <a:t>Quantenflüssigkeit</a:t>
            </a:r>
            <a:r>
              <a:rPr lang="en-GB" dirty="0">
                <a:solidFill>
                  <a:srgbClr val="FFFFFF"/>
                </a:solidFill>
              </a:rPr>
              <a:t> </a:t>
            </a:r>
            <a:r>
              <a:rPr lang="en-GB" dirty="0" err="1" smtClean="0">
                <a:solidFill>
                  <a:srgbClr val="FFFFFF"/>
                </a:solidFill>
              </a:rPr>
              <a:t>mit</a:t>
            </a:r>
            <a:r>
              <a:rPr lang="en-GB" dirty="0" smtClean="0">
                <a:solidFill>
                  <a:srgbClr val="FFFFFF"/>
                </a:solidFill>
              </a:rPr>
              <a:t> </a:t>
            </a:r>
          </a:p>
          <a:p>
            <a:r>
              <a:rPr lang="en-GB" dirty="0" err="1">
                <a:solidFill>
                  <a:srgbClr val="FFFFFF"/>
                </a:solidFill>
              </a:rPr>
              <a:t>m</a:t>
            </a:r>
            <a:r>
              <a:rPr lang="en-GB" dirty="0" err="1" smtClean="0">
                <a:solidFill>
                  <a:srgbClr val="FFFFFF"/>
                </a:solidFill>
              </a:rPr>
              <a:t>akroskop</a:t>
            </a:r>
            <a:r>
              <a:rPr lang="en-GB" dirty="0" smtClean="0">
                <a:solidFill>
                  <a:srgbClr val="FFFFFF"/>
                </a:solidFill>
              </a:rPr>
              <a:t>. </a:t>
            </a:r>
            <a:r>
              <a:rPr lang="en-GB" dirty="0" err="1" smtClean="0">
                <a:solidFill>
                  <a:srgbClr val="FFFFFF"/>
                </a:solidFill>
              </a:rPr>
              <a:t>Quanteneffekt</a:t>
            </a:r>
            <a:endParaRPr lang="en-GB" dirty="0" smtClean="0">
              <a:solidFill>
                <a:srgbClr val="FFFFFF"/>
              </a:solidFill>
            </a:endParaRPr>
          </a:p>
          <a:p>
            <a:endParaRPr lang="de-DE" dirty="0" smtClean="0">
              <a:solidFill>
                <a:srgbClr val="FFFFFF"/>
              </a:solidFill>
            </a:endParaRPr>
          </a:p>
          <a:p>
            <a:r>
              <a:rPr lang="de-DE" b="1" dirty="0">
                <a:solidFill>
                  <a:srgbClr val="FFFFFF"/>
                </a:solidFill>
              </a:rPr>
              <a:t>s</a:t>
            </a:r>
            <a:r>
              <a:rPr lang="de-DE" b="1" dirty="0" smtClean="0">
                <a:solidFill>
                  <a:srgbClr val="FFFFFF"/>
                </a:solidFill>
              </a:rPr>
              <a:t>pez. Wärmekapazität </a:t>
            </a:r>
            <a:r>
              <a:rPr lang="de-DE" b="1" i="1" dirty="0" smtClean="0">
                <a:solidFill>
                  <a:srgbClr val="FFFFFF"/>
                </a:solidFill>
              </a:rPr>
              <a:t>c</a:t>
            </a:r>
            <a:r>
              <a:rPr lang="de-DE" b="1" dirty="0" smtClean="0">
                <a:solidFill>
                  <a:srgbClr val="FFFFFF"/>
                </a:solidFill>
              </a:rPr>
              <a:t> </a:t>
            </a:r>
          </a:p>
        </p:txBody>
      </p:sp>
      <mc:AlternateContent xmlns:mc="http://schemas.openxmlformats.org/markup-compatibility/2006" xmlns:a14="http://schemas.microsoft.com/office/drawing/2010/main">
        <mc:Choice Requires="a14">
          <p:sp>
            <p:nvSpPr>
              <p:cNvPr id="14" name="Textfeld 13"/>
              <p:cNvSpPr txBox="1"/>
              <p:nvPr/>
            </p:nvSpPr>
            <p:spPr>
              <a:xfrm>
                <a:off x="755672" y="2287928"/>
                <a:ext cx="1335622"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1" i="1" smtClean="0">
                          <a:solidFill>
                            <a:srgbClr val="FFFFFF"/>
                          </a:solidFill>
                          <a:latin typeface="Cambria Math"/>
                        </a:rPr>
                        <m:t>𝒄</m:t>
                      </m:r>
                      <m:r>
                        <a:rPr lang="de-DE" b="1" i="1" smtClean="0">
                          <a:solidFill>
                            <a:srgbClr val="FFFFFF"/>
                          </a:solidFill>
                          <a:latin typeface="Cambria Math"/>
                        </a:rPr>
                        <m:t>=</m:t>
                      </m:r>
                      <m:f>
                        <m:fPr>
                          <m:ctrlPr>
                            <a:rPr lang="de-DE" b="1" i="1" smtClean="0">
                              <a:solidFill>
                                <a:srgbClr val="FFFFFF"/>
                              </a:solidFill>
                              <a:latin typeface="Cambria Math"/>
                              <a:ea typeface="Cambria Math"/>
                            </a:rPr>
                          </m:ctrlPr>
                        </m:fPr>
                        <m:num>
                          <m:r>
                            <a:rPr lang="de-DE" b="1" i="1" smtClean="0">
                              <a:solidFill>
                                <a:srgbClr val="FFFFFF"/>
                              </a:solidFill>
                              <a:latin typeface="Cambria Math"/>
                              <a:ea typeface="Cambria Math"/>
                            </a:rPr>
                            <m:t>𝚫</m:t>
                          </m:r>
                          <m:r>
                            <a:rPr lang="de-DE" b="1" i="1" smtClean="0">
                              <a:solidFill>
                                <a:srgbClr val="FFFFFF"/>
                              </a:solidFill>
                              <a:latin typeface="Cambria Math"/>
                              <a:ea typeface="Cambria Math"/>
                            </a:rPr>
                            <m:t>𝑸</m:t>
                          </m:r>
                        </m:num>
                        <m:den>
                          <m:r>
                            <a:rPr lang="de-DE" b="1" i="1" smtClean="0">
                              <a:solidFill>
                                <a:srgbClr val="FFFFFF"/>
                              </a:solidFill>
                              <a:latin typeface="Cambria Math"/>
                              <a:ea typeface="Cambria Math"/>
                            </a:rPr>
                            <m:t>𝒎</m:t>
                          </m:r>
                          <m:r>
                            <a:rPr lang="de-DE" b="1" i="1" smtClean="0">
                              <a:solidFill>
                                <a:srgbClr val="FFFFFF"/>
                              </a:solidFill>
                              <a:latin typeface="Cambria Math"/>
                              <a:ea typeface="Cambria Math"/>
                            </a:rPr>
                            <m:t>∙</m:t>
                          </m:r>
                          <m:r>
                            <a:rPr lang="de-DE" b="1" i="1" smtClean="0">
                              <a:solidFill>
                                <a:srgbClr val="FFFFFF"/>
                              </a:solidFill>
                              <a:latin typeface="Cambria Math"/>
                              <a:ea typeface="Cambria Math"/>
                            </a:rPr>
                            <m:t>𝚫</m:t>
                          </m:r>
                          <m:r>
                            <a:rPr lang="de-DE" b="1" i="1" smtClean="0">
                              <a:solidFill>
                                <a:srgbClr val="FFFFFF"/>
                              </a:solidFill>
                              <a:latin typeface="Cambria Math"/>
                              <a:ea typeface="Cambria Math"/>
                            </a:rPr>
                            <m:t>𝑻</m:t>
                          </m:r>
                        </m:den>
                      </m:f>
                    </m:oMath>
                  </m:oMathPara>
                </a14:m>
                <a:endParaRPr lang="en-GB" b="1" dirty="0">
                  <a:solidFill>
                    <a:srgbClr val="FFFFFF"/>
                  </a:solidFill>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755672" y="2059135"/>
                <a:ext cx="1335622" cy="612732"/>
              </a:xfrm>
              <a:prstGeom prst="rect">
                <a:avLst/>
              </a:prstGeom>
              <a:blipFill rotWithShape="1">
                <a:blip r:embed="rId2"/>
                <a:stretch>
                  <a:fillRect/>
                </a:stretch>
              </a:blipFill>
            </p:spPr>
            <p:txBody>
              <a:bodyPr/>
              <a:lstStyle/>
              <a:p>
                <a:r>
                  <a:rPr lang="en-GB">
                    <a:noFill/>
                  </a:rPr>
                  <a:t> </a:t>
                </a:r>
              </a:p>
            </p:txBody>
          </p:sp>
        </mc:Fallback>
      </mc:AlternateContent>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526" y="937287"/>
            <a:ext cx="5890886" cy="424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102253" y="3583931"/>
            <a:ext cx="3017173" cy="1477328"/>
          </a:xfrm>
          <a:prstGeom prst="rect">
            <a:avLst/>
          </a:prstGeom>
        </p:spPr>
        <p:txBody>
          <a:bodyPr wrap="none">
            <a:spAutoFit/>
          </a:bodyPr>
          <a:lstStyle/>
          <a:p>
            <a:pPr algn="ctr"/>
            <a:r>
              <a:rPr lang="de-DE" dirty="0" smtClean="0">
                <a:solidFill>
                  <a:srgbClr val="FFFFFF"/>
                </a:solidFill>
              </a:rPr>
              <a:t> </a:t>
            </a:r>
            <a:endParaRPr lang="de-DE" dirty="0">
              <a:solidFill>
                <a:srgbClr val="FFFFFF"/>
              </a:solidFill>
            </a:endParaRPr>
          </a:p>
          <a:p>
            <a:pPr algn="ctr"/>
            <a:r>
              <a:rPr lang="de-DE" dirty="0" smtClean="0">
                <a:solidFill>
                  <a:srgbClr val="FFFFFF"/>
                </a:solidFill>
              </a:rPr>
              <a:t>T</a:t>
            </a:r>
            <a:r>
              <a:rPr lang="el-GR" baseline="-25000" dirty="0" smtClean="0">
                <a:solidFill>
                  <a:srgbClr val="FFFFFF"/>
                </a:solidFill>
              </a:rPr>
              <a:t>λ</a:t>
            </a:r>
            <a:r>
              <a:rPr lang="de-DE" dirty="0" smtClean="0">
                <a:solidFill>
                  <a:srgbClr val="FFFFFF"/>
                </a:solidFill>
              </a:rPr>
              <a:t> = </a:t>
            </a:r>
            <a:r>
              <a:rPr lang="de-DE" dirty="0">
                <a:solidFill>
                  <a:srgbClr val="FFFFFF"/>
                </a:solidFill>
              </a:rPr>
              <a:t>2,1768 K @ 50,36 hPa</a:t>
            </a:r>
          </a:p>
          <a:p>
            <a:pPr algn="ctr"/>
            <a:endParaRPr lang="de-DE" dirty="0" smtClean="0">
              <a:solidFill>
                <a:srgbClr val="FFFFFF"/>
              </a:solidFill>
            </a:endParaRPr>
          </a:p>
          <a:p>
            <a:r>
              <a:rPr lang="de-DE" dirty="0" smtClean="0">
                <a:solidFill>
                  <a:srgbClr val="FFFFFF"/>
                </a:solidFill>
              </a:rPr>
              <a:t>* Kalibrierung</a:t>
            </a:r>
          </a:p>
          <a:p>
            <a:r>
              <a:rPr lang="de-DE" dirty="0" smtClean="0">
                <a:solidFill>
                  <a:srgbClr val="FFFFFF"/>
                </a:solidFill>
              </a:rPr>
              <a:t>* Temperaturstabilisierung</a:t>
            </a:r>
          </a:p>
        </p:txBody>
      </p:sp>
      <p:sp>
        <p:nvSpPr>
          <p:cNvPr id="13" name="Rechteck 12"/>
          <p:cNvSpPr/>
          <p:nvPr/>
        </p:nvSpPr>
        <p:spPr>
          <a:xfrm>
            <a:off x="2875416" y="5156464"/>
            <a:ext cx="6233088" cy="523220"/>
          </a:xfrm>
          <a:prstGeom prst="rect">
            <a:avLst/>
          </a:prstGeom>
        </p:spPr>
        <p:txBody>
          <a:bodyPr wrap="square">
            <a:spAutoFit/>
          </a:bodyPr>
          <a:lstStyle/>
          <a:p>
            <a:pPr algn="r"/>
            <a:r>
              <a:rPr lang="en-GB" sz="1400" dirty="0">
                <a:solidFill>
                  <a:srgbClr val="FFFFFF"/>
                </a:solidFill>
              </a:rPr>
              <a:t>M. J. Buckingham ,</a:t>
            </a:r>
            <a:r>
              <a:rPr lang="en-GB" sz="1400" dirty="0" smtClean="0">
                <a:solidFill>
                  <a:srgbClr val="FFFFFF"/>
                </a:solidFill>
              </a:rPr>
              <a:t> </a:t>
            </a:r>
            <a:r>
              <a:rPr lang="en-GB" sz="1400" dirty="0">
                <a:solidFill>
                  <a:srgbClr val="FFFFFF"/>
                </a:solidFill>
              </a:rPr>
              <a:t>W. M. Fairbank, ‘‘The nature of the </a:t>
            </a:r>
            <a:r>
              <a:rPr lang="en-GB" sz="1400" dirty="0" smtClean="0">
                <a:solidFill>
                  <a:srgbClr val="FFFFFF"/>
                </a:solidFill>
              </a:rPr>
              <a:t>λ-transition in liquid helium’’, Progress </a:t>
            </a:r>
            <a:r>
              <a:rPr lang="en-GB" sz="1400" dirty="0">
                <a:solidFill>
                  <a:srgbClr val="FFFFFF"/>
                </a:solidFill>
              </a:rPr>
              <a:t>in Low Temperature Physics, </a:t>
            </a:r>
            <a:r>
              <a:rPr lang="en-GB" sz="1400" dirty="0" smtClean="0">
                <a:solidFill>
                  <a:srgbClr val="FFFFFF"/>
                </a:solidFill>
              </a:rPr>
              <a:t>1961, </a:t>
            </a:r>
            <a:r>
              <a:rPr lang="en-GB" sz="1400" dirty="0">
                <a:solidFill>
                  <a:srgbClr val="FFFFFF"/>
                </a:solidFill>
              </a:rPr>
              <a:t>Vol. 3, pp. 80–112.</a:t>
            </a:r>
          </a:p>
        </p:txBody>
      </p:sp>
      <p:sp>
        <p:nvSpPr>
          <p:cNvPr id="8"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9"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56</a:t>
            </a:fld>
            <a:endParaRPr lang="en-US" dirty="0">
              <a:solidFill>
                <a:srgbClr val="FFFFFF"/>
              </a:solidFill>
            </a:endParaRPr>
          </a:p>
        </p:txBody>
      </p:sp>
      <p:sp>
        <p:nvSpPr>
          <p:cNvPr id="10" name="Rechteck 9"/>
          <p:cNvSpPr/>
          <p:nvPr/>
        </p:nvSpPr>
        <p:spPr>
          <a:xfrm>
            <a:off x="182121" y="140278"/>
            <a:ext cx="6146234"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en-GB" sz="2400" b="1" dirty="0" err="1">
                <a:solidFill>
                  <a:srgbClr val="FFFFFF"/>
                </a:solidFill>
              </a:rPr>
              <a:t>s</a:t>
            </a:r>
            <a:r>
              <a:rPr lang="en-GB" sz="2400" b="1" dirty="0" err="1" smtClean="0">
                <a:solidFill>
                  <a:srgbClr val="FFFFFF"/>
                </a:solidFill>
              </a:rPr>
              <a:t>uprafluides</a:t>
            </a:r>
            <a:r>
              <a:rPr lang="en-GB" sz="2400" b="1" dirty="0" smtClean="0">
                <a:solidFill>
                  <a:srgbClr val="FFFFFF"/>
                </a:solidFill>
              </a:rPr>
              <a:t> </a:t>
            </a:r>
            <a:r>
              <a:rPr lang="en-GB" sz="2400" b="1" dirty="0" err="1" smtClean="0">
                <a:solidFill>
                  <a:srgbClr val="FFFFFF"/>
                </a:solidFill>
              </a:rPr>
              <a:t>LHe</a:t>
            </a:r>
            <a:r>
              <a:rPr lang="en-GB" sz="2400" b="1" dirty="0" smtClean="0">
                <a:solidFill>
                  <a:srgbClr val="FFFFFF"/>
                </a:solidFill>
              </a:rPr>
              <a:t> II</a:t>
            </a:r>
            <a:endParaRPr lang="en-GB" sz="2400" b="1" dirty="0">
              <a:solidFill>
                <a:srgbClr val="FFFFFF"/>
              </a:solidFill>
            </a:endParaRPr>
          </a:p>
        </p:txBody>
      </p:sp>
    </p:spTree>
    <p:extLst>
      <p:ext uri="{BB962C8B-B14F-4D97-AF65-F5344CB8AC3E}">
        <p14:creationId xmlns:p14="http://schemas.microsoft.com/office/powerpoint/2010/main" val="3496551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57</a:t>
            </a:fld>
            <a:endParaRPr lang="en-US" dirty="0">
              <a:solidFill>
                <a:srgbClr val="FFFFFF"/>
              </a:solidFill>
            </a:endParaRPr>
          </a:p>
        </p:txBody>
      </p:sp>
      <p:sp>
        <p:nvSpPr>
          <p:cNvPr id="5" name="Rechteck 4"/>
          <p:cNvSpPr/>
          <p:nvPr/>
        </p:nvSpPr>
        <p:spPr>
          <a:xfrm>
            <a:off x="182122" y="140278"/>
            <a:ext cx="4990277"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de-DE" sz="2400" b="1" dirty="0" smtClean="0">
                <a:solidFill>
                  <a:srgbClr val="FFFFFF"/>
                </a:solidFill>
              </a:rPr>
              <a:t>Abpumpen</a:t>
            </a:r>
            <a:endParaRPr lang="de-DE" sz="2400" b="1" dirty="0">
              <a:solidFill>
                <a:srgbClr val="FFFFFF"/>
              </a:solidFill>
            </a:endParaRPr>
          </a:p>
        </p:txBody>
      </p:sp>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graphicFrame>
        <p:nvGraphicFramePr>
          <p:cNvPr id="7" name="Objekt 6"/>
          <p:cNvGraphicFramePr>
            <a:graphicFrameLocks noChangeAspect="1"/>
          </p:cNvGraphicFramePr>
          <p:nvPr>
            <p:extLst>
              <p:ext uri="{D42A27DB-BD31-4B8C-83A1-F6EECF244321}">
                <p14:modId xmlns:p14="http://schemas.microsoft.com/office/powerpoint/2010/main" val="1514401576"/>
              </p:ext>
            </p:extLst>
          </p:nvPr>
        </p:nvGraphicFramePr>
        <p:xfrm>
          <a:off x="2771801" y="789782"/>
          <a:ext cx="6383576" cy="4941280"/>
        </p:xfrm>
        <a:graphic>
          <a:graphicData uri="http://schemas.openxmlformats.org/presentationml/2006/ole">
            <mc:AlternateContent xmlns:mc="http://schemas.openxmlformats.org/markup-compatibility/2006">
              <mc:Choice xmlns:v="urn:schemas-microsoft-com:vml" Requires="v">
                <p:oleObj spid="_x0000_s19512"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89782"/>
                        <a:ext cx="6383576" cy="4941280"/>
                      </a:xfrm>
                      <a:prstGeom prst="rect">
                        <a:avLst/>
                      </a:prstGeom>
                      <a:solidFill>
                        <a:schemeClr val="bg1"/>
                      </a:solidFill>
                    </p:spPr>
                  </p:pic>
                </p:oleObj>
              </mc:Fallback>
            </mc:AlternateContent>
          </a:graphicData>
        </a:graphic>
      </p:graphicFrame>
      <p:sp>
        <p:nvSpPr>
          <p:cNvPr id="8" name="Ellipse 7"/>
          <p:cNvSpPr/>
          <p:nvPr/>
        </p:nvSpPr>
        <p:spPr bwMode="auto">
          <a:xfrm>
            <a:off x="8172400" y="4457678"/>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9" name="Ellipse 8"/>
          <p:cNvSpPr/>
          <p:nvPr/>
        </p:nvSpPr>
        <p:spPr bwMode="auto">
          <a:xfrm>
            <a:off x="4714991" y="4777713"/>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0" name="Ellipse 9"/>
          <p:cNvSpPr/>
          <p:nvPr/>
        </p:nvSpPr>
        <p:spPr bwMode="auto">
          <a:xfrm>
            <a:off x="4716463" y="2377447"/>
            <a:ext cx="108000" cy="559023"/>
          </a:xfrm>
          <a:prstGeom prst="ellipse">
            <a:avLst/>
          </a:prstGeom>
          <a:solidFill>
            <a:schemeClr val="bg2">
              <a:lumMod val="60000"/>
              <a:lumOff val="40000"/>
            </a:schemeClr>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1" name="Rechteck 10"/>
          <p:cNvSpPr/>
          <p:nvPr/>
        </p:nvSpPr>
        <p:spPr>
          <a:xfrm>
            <a:off x="7826984" y="3897616"/>
            <a:ext cx="671979" cy="369332"/>
          </a:xfrm>
          <a:prstGeom prst="rect">
            <a:avLst/>
          </a:prstGeom>
          <a:solidFill>
            <a:schemeClr val="bg1"/>
          </a:solidFill>
        </p:spPr>
        <p:txBody>
          <a:bodyPr wrap="none">
            <a:spAutoFit/>
          </a:bodyPr>
          <a:lstStyle/>
          <a:p>
            <a:r>
              <a:rPr lang="de-DE" dirty="0" smtClean="0">
                <a:solidFill>
                  <a:srgbClr val="000000"/>
                </a:solidFill>
              </a:rPr>
              <a:t>Start</a:t>
            </a:r>
            <a:endParaRPr lang="de-DE" dirty="0">
              <a:solidFill>
                <a:srgbClr val="000000"/>
              </a:solidFill>
            </a:endParaRPr>
          </a:p>
        </p:txBody>
      </p:sp>
      <p:sp>
        <p:nvSpPr>
          <p:cNvPr id="12" name="Rechteck 11"/>
          <p:cNvSpPr/>
          <p:nvPr/>
        </p:nvSpPr>
        <p:spPr>
          <a:xfrm>
            <a:off x="3974041" y="1887069"/>
            <a:ext cx="1633781" cy="369332"/>
          </a:xfrm>
          <a:prstGeom prst="rect">
            <a:avLst/>
          </a:prstGeom>
          <a:solidFill>
            <a:schemeClr val="bg1"/>
          </a:solidFill>
        </p:spPr>
        <p:txBody>
          <a:bodyPr wrap="none">
            <a:spAutoFit/>
          </a:bodyPr>
          <a:lstStyle/>
          <a:p>
            <a:r>
              <a:rPr lang="de-DE" dirty="0" smtClean="0">
                <a:solidFill>
                  <a:srgbClr val="000000"/>
                </a:solidFill>
              </a:rPr>
              <a:t>Theorie: Ende</a:t>
            </a:r>
            <a:endParaRPr lang="de-DE" dirty="0">
              <a:solidFill>
                <a:srgbClr val="000000"/>
              </a:solidFill>
            </a:endParaRPr>
          </a:p>
        </p:txBody>
      </p:sp>
      <p:sp>
        <p:nvSpPr>
          <p:cNvPr id="13" name="Rechteck 12"/>
          <p:cNvSpPr/>
          <p:nvPr/>
        </p:nvSpPr>
        <p:spPr>
          <a:xfrm>
            <a:off x="4015388" y="4287336"/>
            <a:ext cx="1492716" cy="369332"/>
          </a:xfrm>
          <a:prstGeom prst="rect">
            <a:avLst/>
          </a:prstGeom>
          <a:solidFill>
            <a:schemeClr val="bg1"/>
          </a:solidFill>
        </p:spPr>
        <p:txBody>
          <a:bodyPr wrap="none">
            <a:spAutoFit/>
          </a:bodyPr>
          <a:lstStyle/>
          <a:p>
            <a:r>
              <a:rPr lang="de-DE" dirty="0" smtClean="0">
                <a:solidFill>
                  <a:srgbClr val="000000"/>
                </a:solidFill>
              </a:rPr>
              <a:t>Praxis: Ende</a:t>
            </a:r>
            <a:endParaRPr lang="de-DE" dirty="0">
              <a:solidFill>
                <a:srgbClr val="000000"/>
              </a:solidFill>
            </a:endParaRPr>
          </a:p>
        </p:txBody>
      </p:sp>
      <p:pic>
        <p:nvPicPr>
          <p:cNvPr id="368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94" y="875948"/>
            <a:ext cx="2506599" cy="396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1" y="4149345"/>
            <a:ext cx="3290543" cy="156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bwMode="auto">
          <a:xfrm>
            <a:off x="3206977" y="870316"/>
            <a:ext cx="5796000" cy="397545"/>
          </a:xfrm>
          <a:prstGeom prst="rect">
            <a:avLst/>
          </a:prstGeom>
          <a:solidFill>
            <a:schemeClr val="bg1"/>
          </a:solidFill>
          <a:ln w="12700" cap="flat" cmpd="sng" algn="ctr">
            <a:no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00"/>
              </a:solidFill>
              <a:latin typeface="ZapfHumnst Dm BT" charset="0"/>
            </a:endParaRPr>
          </a:p>
        </p:txBody>
      </p:sp>
      <p:pic>
        <p:nvPicPr>
          <p:cNvPr id="307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870315"/>
            <a:ext cx="3181419" cy="470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bwMode="auto">
          <a:xfrm>
            <a:off x="1331640" y="1817385"/>
            <a:ext cx="864096" cy="397545"/>
          </a:xfrm>
          <a:prstGeom prst="rect">
            <a:avLst/>
          </a:prstGeom>
          <a:pattFill prst="pct30">
            <a:fgClr>
              <a:schemeClr val="accent1"/>
            </a:fgClr>
            <a:bgClr>
              <a:schemeClr val="bg1"/>
            </a:bgClr>
          </a:patt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7" name="Rechteck 6"/>
          <p:cNvSpPr/>
          <p:nvPr/>
        </p:nvSpPr>
        <p:spPr bwMode="auto">
          <a:xfrm>
            <a:off x="1331640" y="3276421"/>
            <a:ext cx="864096" cy="397545"/>
          </a:xfrm>
          <a:prstGeom prst="rect">
            <a:avLst/>
          </a:prstGeom>
          <a:solidFill>
            <a:srgbClr val="181CC7">
              <a:alpha val="43000"/>
            </a:srgbClr>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5" name="Akkord 4"/>
          <p:cNvSpPr/>
          <p:nvPr/>
        </p:nvSpPr>
        <p:spPr bwMode="auto">
          <a:xfrm>
            <a:off x="1331640" y="4537687"/>
            <a:ext cx="864096" cy="559023"/>
          </a:xfrm>
          <a:prstGeom prst="chord">
            <a:avLst>
              <a:gd name="adj1" fmla="val 36816"/>
              <a:gd name="adj2" fmla="val 10704461"/>
            </a:avLst>
          </a:prstGeom>
          <a:solidFill>
            <a:srgbClr val="181CC7">
              <a:alpha val="43000"/>
            </a:srgbClr>
          </a:solidFill>
          <a:ln w="12700" cap="flat" cmpd="sng" algn="ctr">
            <a:no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cxnSp>
        <p:nvCxnSpPr>
          <p:cNvPr id="8" name="Gerade Verbindung 7"/>
          <p:cNvCxnSpPr/>
          <p:nvPr/>
        </p:nvCxnSpPr>
        <p:spPr bwMode="auto">
          <a:xfrm>
            <a:off x="2411760" y="1572299"/>
            <a:ext cx="64800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240426"/>
            <a:ext cx="509588" cy="53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1" y="1387090"/>
            <a:ext cx="523875" cy="37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405187" y="1324180"/>
            <a:ext cx="561976" cy="50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7" y="1309675"/>
            <a:ext cx="485775" cy="52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Gerade Verbindung 18"/>
          <p:cNvCxnSpPr/>
          <p:nvPr/>
        </p:nvCxnSpPr>
        <p:spPr bwMode="auto">
          <a:xfrm>
            <a:off x="3779912" y="2377447"/>
            <a:ext cx="12240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287" y="2011903"/>
            <a:ext cx="523875" cy="545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Gerade Verbindung 19"/>
          <p:cNvCxnSpPr/>
          <p:nvPr/>
        </p:nvCxnSpPr>
        <p:spPr bwMode="auto">
          <a:xfrm flipV="1">
            <a:off x="3965526" y="1572298"/>
            <a:ext cx="0" cy="800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Gerade Verbindung 22"/>
          <p:cNvCxnSpPr/>
          <p:nvPr/>
        </p:nvCxnSpPr>
        <p:spPr bwMode="auto">
          <a:xfrm flipV="1">
            <a:off x="5004048" y="1572298"/>
            <a:ext cx="0" cy="816778"/>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4" name="Gerade Verbindung 23"/>
          <p:cNvCxnSpPr/>
          <p:nvPr/>
        </p:nvCxnSpPr>
        <p:spPr bwMode="auto">
          <a:xfrm>
            <a:off x="899592" y="1574259"/>
            <a:ext cx="2520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61" y="1330049"/>
            <a:ext cx="409575" cy="46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873" y="2100732"/>
            <a:ext cx="409575" cy="46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feld 25"/>
          <p:cNvSpPr txBox="1"/>
          <p:nvPr/>
        </p:nvSpPr>
        <p:spPr>
          <a:xfrm>
            <a:off x="5339800" y="1817385"/>
            <a:ext cx="888385" cy="830997"/>
          </a:xfrm>
          <a:prstGeom prst="rect">
            <a:avLst/>
          </a:prstGeom>
          <a:noFill/>
        </p:spPr>
        <p:txBody>
          <a:bodyPr wrap="none" rtlCol="0">
            <a:spAutoFit/>
          </a:bodyPr>
          <a:lstStyle/>
          <a:p>
            <a:r>
              <a:rPr lang="de-DE" sz="1600" dirty="0" smtClean="0">
                <a:solidFill>
                  <a:srgbClr val="000000"/>
                </a:solidFill>
              </a:rPr>
              <a:t>Scroll-</a:t>
            </a:r>
          </a:p>
          <a:p>
            <a:r>
              <a:rPr lang="de-DE" sz="1600" dirty="0" smtClean="0">
                <a:solidFill>
                  <a:srgbClr val="000000"/>
                </a:solidFill>
              </a:rPr>
              <a:t>pumpe</a:t>
            </a:r>
          </a:p>
          <a:p>
            <a:r>
              <a:rPr lang="de-DE" sz="1600" dirty="0" smtClean="0">
                <a:solidFill>
                  <a:srgbClr val="000000"/>
                </a:solidFill>
              </a:rPr>
              <a:t>15 m</a:t>
            </a:r>
            <a:r>
              <a:rPr lang="de-DE" sz="1600" baseline="30000" dirty="0" smtClean="0">
                <a:solidFill>
                  <a:srgbClr val="000000"/>
                </a:solidFill>
              </a:rPr>
              <a:t>3</a:t>
            </a:r>
            <a:r>
              <a:rPr lang="de-DE" sz="1600" dirty="0" smtClean="0">
                <a:solidFill>
                  <a:srgbClr val="000000"/>
                </a:solidFill>
              </a:rPr>
              <a:t>/h</a:t>
            </a:r>
            <a:endParaRPr lang="en-GB" sz="1600" dirty="0">
              <a:solidFill>
                <a:srgbClr val="000000"/>
              </a:solidFill>
            </a:endParaRPr>
          </a:p>
        </p:txBody>
      </p:sp>
      <p:sp>
        <p:nvSpPr>
          <p:cNvPr id="27" name="Textfeld 26"/>
          <p:cNvSpPr txBox="1"/>
          <p:nvPr/>
        </p:nvSpPr>
        <p:spPr>
          <a:xfrm>
            <a:off x="6444209" y="1817385"/>
            <a:ext cx="1035861" cy="830997"/>
          </a:xfrm>
          <a:prstGeom prst="rect">
            <a:avLst/>
          </a:prstGeom>
          <a:noFill/>
        </p:spPr>
        <p:txBody>
          <a:bodyPr wrap="none" rtlCol="0">
            <a:spAutoFit/>
          </a:bodyPr>
          <a:lstStyle/>
          <a:p>
            <a:r>
              <a:rPr lang="de-DE" sz="1600" dirty="0" smtClean="0">
                <a:solidFill>
                  <a:srgbClr val="000000"/>
                </a:solidFill>
              </a:rPr>
              <a:t>He-</a:t>
            </a:r>
          </a:p>
          <a:p>
            <a:r>
              <a:rPr lang="de-DE" sz="1600" dirty="0" smtClean="0">
                <a:solidFill>
                  <a:srgbClr val="000000"/>
                </a:solidFill>
              </a:rPr>
              <a:t>„Uhr“</a:t>
            </a:r>
          </a:p>
          <a:p>
            <a:r>
              <a:rPr lang="de-DE" sz="1600" dirty="0" smtClean="0">
                <a:solidFill>
                  <a:srgbClr val="000000"/>
                </a:solidFill>
              </a:rPr>
              <a:t>10 dm</a:t>
            </a:r>
            <a:r>
              <a:rPr lang="de-DE" sz="1600" baseline="30000" dirty="0" smtClean="0">
                <a:solidFill>
                  <a:srgbClr val="000000"/>
                </a:solidFill>
              </a:rPr>
              <a:t>3</a:t>
            </a:r>
            <a:r>
              <a:rPr lang="de-DE" sz="1600" dirty="0" smtClean="0">
                <a:solidFill>
                  <a:srgbClr val="000000"/>
                </a:solidFill>
              </a:rPr>
              <a:t>/U</a:t>
            </a:r>
            <a:endParaRPr lang="en-GB" sz="1600" dirty="0">
              <a:solidFill>
                <a:srgbClr val="000000"/>
              </a:solidFill>
            </a:endParaRPr>
          </a:p>
        </p:txBody>
      </p:sp>
      <p:sp>
        <p:nvSpPr>
          <p:cNvPr id="28" name="Textfeld 27"/>
          <p:cNvSpPr txBox="1"/>
          <p:nvPr/>
        </p:nvSpPr>
        <p:spPr>
          <a:xfrm>
            <a:off x="3951904" y="2481329"/>
            <a:ext cx="1196161" cy="338554"/>
          </a:xfrm>
          <a:prstGeom prst="rect">
            <a:avLst/>
          </a:prstGeom>
          <a:noFill/>
        </p:spPr>
        <p:txBody>
          <a:bodyPr wrap="none" rtlCol="0">
            <a:spAutoFit/>
          </a:bodyPr>
          <a:lstStyle/>
          <a:p>
            <a:r>
              <a:rPr lang="de-DE" sz="1600" dirty="0" smtClean="0">
                <a:solidFill>
                  <a:srgbClr val="000000"/>
                </a:solidFill>
              </a:rPr>
              <a:t>Nadelventil</a:t>
            </a:r>
            <a:endParaRPr lang="en-GB" sz="1600" dirty="0">
              <a:solidFill>
                <a:srgbClr val="000000"/>
              </a:solidFill>
            </a:endParaRPr>
          </a:p>
        </p:txBody>
      </p:sp>
      <p:sp>
        <p:nvSpPr>
          <p:cNvPr id="29" name="Textfeld 28"/>
          <p:cNvSpPr txBox="1"/>
          <p:nvPr/>
        </p:nvSpPr>
        <p:spPr>
          <a:xfrm>
            <a:off x="4067945" y="961160"/>
            <a:ext cx="856325" cy="338554"/>
          </a:xfrm>
          <a:prstGeom prst="rect">
            <a:avLst/>
          </a:prstGeom>
          <a:noFill/>
        </p:spPr>
        <p:txBody>
          <a:bodyPr wrap="none" rtlCol="0">
            <a:spAutoFit/>
          </a:bodyPr>
          <a:lstStyle/>
          <a:p>
            <a:r>
              <a:rPr lang="de-DE" sz="1600" dirty="0" smtClean="0">
                <a:solidFill>
                  <a:srgbClr val="000000"/>
                </a:solidFill>
              </a:rPr>
              <a:t>Bypass</a:t>
            </a:r>
            <a:endParaRPr lang="en-GB" sz="1600" dirty="0">
              <a:solidFill>
                <a:srgbClr val="000000"/>
              </a:solidFill>
            </a:endParaRPr>
          </a:p>
        </p:txBody>
      </p:sp>
      <p:sp>
        <p:nvSpPr>
          <p:cNvPr id="30" name="Textfeld 29"/>
          <p:cNvSpPr txBox="1"/>
          <p:nvPr/>
        </p:nvSpPr>
        <p:spPr>
          <a:xfrm>
            <a:off x="242880" y="1029555"/>
            <a:ext cx="1088760" cy="276999"/>
          </a:xfrm>
          <a:prstGeom prst="rect">
            <a:avLst/>
          </a:prstGeom>
          <a:noFill/>
        </p:spPr>
        <p:txBody>
          <a:bodyPr wrap="none" rtlCol="0">
            <a:spAutoFit/>
          </a:bodyPr>
          <a:lstStyle/>
          <a:p>
            <a:r>
              <a:rPr lang="de-DE" sz="1200" dirty="0" smtClean="0">
                <a:solidFill>
                  <a:srgbClr val="000000"/>
                </a:solidFill>
              </a:rPr>
              <a:t>Druckmesser</a:t>
            </a:r>
            <a:endParaRPr lang="en-GB" sz="1200" dirty="0">
              <a:solidFill>
                <a:srgbClr val="000000"/>
              </a:solidFill>
            </a:endParaRPr>
          </a:p>
        </p:txBody>
      </p:sp>
      <p:pic>
        <p:nvPicPr>
          <p:cNvPr id="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240426"/>
            <a:ext cx="509588" cy="53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Gerade Verbindung 31"/>
          <p:cNvCxnSpPr/>
          <p:nvPr/>
        </p:nvCxnSpPr>
        <p:spPr bwMode="auto">
          <a:xfrm>
            <a:off x="2555776" y="3224059"/>
            <a:ext cx="51840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3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300" y="2883104"/>
            <a:ext cx="509588" cy="53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Gerade Verbindung 33"/>
          <p:cNvCxnSpPr/>
          <p:nvPr/>
        </p:nvCxnSpPr>
        <p:spPr bwMode="auto">
          <a:xfrm flipV="1">
            <a:off x="7727581" y="1574259"/>
            <a:ext cx="0" cy="1640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5" name="Gerade Verbindung 34"/>
          <p:cNvCxnSpPr/>
          <p:nvPr/>
        </p:nvCxnSpPr>
        <p:spPr bwMode="auto">
          <a:xfrm flipV="1">
            <a:off x="2555776" y="1562882"/>
            <a:ext cx="0" cy="1680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756" y="2883104"/>
            <a:ext cx="509588" cy="53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feld 36"/>
          <p:cNvSpPr txBox="1"/>
          <p:nvPr/>
        </p:nvSpPr>
        <p:spPr>
          <a:xfrm>
            <a:off x="3995937" y="3245707"/>
            <a:ext cx="1914307" cy="338554"/>
          </a:xfrm>
          <a:prstGeom prst="rect">
            <a:avLst/>
          </a:prstGeom>
          <a:noFill/>
        </p:spPr>
        <p:txBody>
          <a:bodyPr wrap="none" rtlCol="0">
            <a:spAutoFit/>
          </a:bodyPr>
          <a:lstStyle/>
          <a:p>
            <a:r>
              <a:rPr lang="de-DE" sz="1600" dirty="0" smtClean="0">
                <a:solidFill>
                  <a:srgbClr val="000000"/>
                </a:solidFill>
              </a:rPr>
              <a:t>He-Druckausgleich</a:t>
            </a:r>
            <a:endParaRPr lang="en-GB" sz="1600" dirty="0">
              <a:solidFill>
                <a:srgbClr val="000000"/>
              </a:solidFill>
            </a:endParaRPr>
          </a:p>
        </p:txBody>
      </p:sp>
      <p:sp>
        <p:nvSpPr>
          <p:cNvPr id="38" name="Textfeld 37"/>
          <p:cNvSpPr txBox="1"/>
          <p:nvPr/>
        </p:nvSpPr>
        <p:spPr>
          <a:xfrm>
            <a:off x="7700874" y="974064"/>
            <a:ext cx="1335622" cy="830997"/>
          </a:xfrm>
          <a:prstGeom prst="rect">
            <a:avLst/>
          </a:prstGeom>
          <a:noFill/>
        </p:spPr>
        <p:txBody>
          <a:bodyPr wrap="none" rtlCol="0">
            <a:spAutoFit/>
          </a:bodyPr>
          <a:lstStyle/>
          <a:p>
            <a:r>
              <a:rPr lang="de-DE" sz="1600" dirty="0" smtClean="0">
                <a:solidFill>
                  <a:srgbClr val="000000"/>
                </a:solidFill>
              </a:rPr>
              <a:t>     He-</a:t>
            </a:r>
          </a:p>
          <a:p>
            <a:r>
              <a:rPr lang="de-DE" sz="1600" dirty="0" smtClean="0">
                <a:solidFill>
                  <a:srgbClr val="000000"/>
                </a:solidFill>
              </a:rPr>
              <a:t>Rückleitung</a:t>
            </a:r>
          </a:p>
          <a:p>
            <a:r>
              <a:rPr lang="de-DE" sz="1600" dirty="0" smtClean="0">
                <a:solidFill>
                  <a:srgbClr val="000000"/>
                </a:solidFill>
              </a:rPr>
              <a:t> ≈1000 mbar</a:t>
            </a:r>
            <a:endParaRPr lang="en-GB" sz="1600" dirty="0">
              <a:solidFill>
                <a:srgbClr val="000000"/>
              </a:solidFill>
            </a:endParaRPr>
          </a:p>
        </p:txBody>
      </p:sp>
      <p:sp>
        <p:nvSpPr>
          <p:cNvPr id="39" name="Textfeld 38"/>
          <p:cNvSpPr txBox="1"/>
          <p:nvPr/>
        </p:nvSpPr>
        <p:spPr>
          <a:xfrm>
            <a:off x="1043609" y="857278"/>
            <a:ext cx="1788759" cy="338554"/>
          </a:xfrm>
          <a:prstGeom prst="rect">
            <a:avLst/>
          </a:prstGeom>
          <a:noFill/>
        </p:spPr>
        <p:txBody>
          <a:bodyPr wrap="none" rtlCol="0">
            <a:spAutoFit/>
          </a:bodyPr>
          <a:lstStyle/>
          <a:p>
            <a:r>
              <a:rPr lang="de-DE" sz="1600" dirty="0" smtClean="0">
                <a:solidFill>
                  <a:srgbClr val="000000"/>
                </a:solidFill>
              </a:rPr>
              <a:t>Weithals-</a:t>
            </a:r>
            <a:r>
              <a:rPr lang="de-DE" sz="1600" dirty="0" err="1" smtClean="0">
                <a:solidFill>
                  <a:srgbClr val="000000"/>
                </a:solidFill>
              </a:rPr>
              <a:t>Kryostat</a:t>
            </a:r>
            <a:endParaRPr lang="en-GB" sz="1600" dirty="0">
              <a:solidFill>
                <a:srgbClr val="000000"/>
              </a:solidFill>
            </a:endParaRPr>
          </a:p>
        </p:txBody>
      </p:sp>
      <p:sp>
        <p:nvSpPr>
          <p:cNvPr id="40"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41"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58</a:t>
            </a:fld>
            <a:endParaRPr lang="en-US" dirty="0">
              <a:solidFill>
                <a:srgbClr val="FFFFFF"/>
              </a:solidFill>
            </a:endParaRPr>
          </a:p>
        </p:txBody>
      </p:sp>
      <p:sp>
        <p:nvSpPr>
          <p:cNvPr id="42" name="Rechteck 41"/>
          <p:cNvSpPr/>
          <p:nvPr/>
        </p:nvSpPr>
        <p:spPr>
          <a:xfrm>
            <a:off x="182122" y="140278"/>
            <a:ext cx="4990277"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de-DE" sz="2400" b="1" dirty="0" smtClean="0">
                <a:solidFill>
                  <a:srgbClr val="FFFFFF"/>
                </a:solidFill>
              </a:rPr>
              <a:t>Abpumpen</a:t>
            </a:r>
            <a:endParaRPr lang="de-DE" sz="2400" b="1" dirty="0">
              <a:solidFill>
                <a:srgbClr val="FFFFFF"/>
              </a:solidFill>
            </a:endParaRPr>
          </a:p>
        </p:txBody>
      </p:sp>
      <p:pic>
        <p:nvPicPr>
          <p:cNvPr id="3481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869" y="972271"/>
            <a:ext cx="1961029" cy="460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a:off x="3873500" y="1279937"/>
            <a:ext cx="1292275" cy="128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5351" y="1211746"/>
            <a:ext cx="1057281" cy="11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6946" y="970070"/>
            <a:ext cx="1072136" cy="142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hteck 42"/>
          <p:cNvSpPr/>
          <p:nvPr/>
        </p:nvSpPr>
        <p:spPr>
          <a:xfrm>
            <a:off x="3419872" y="5167433"/>
            <a:ext cx="4673074" cy="369332"/>
          </a:xfrm>
          <a:prstGeom prst="rect">
            <a:avLst/>
          </a:prstGeom>
        </p:spPr>
        <p:txBody>
          <a:bodyPr wrap="none">
            <a:spAutoFit/>
          </a:bodyPr>
          <a:lstStyle/>
          <a:p>
            <a:r>
              <a:rPr lang="de-DE" dirty="0" smtClean="0">
                <a:solidFill>
                  <a:srgbClr val="FFFFFF"/>
                </a:solidFill>
              </a:rPr>
              <a:t>Gefüllt: </a:t>
            </a:r>
            <a:r>
              <a:rPr lang="de-DE" dirty="0" err="1" smtClean="0">
                <a:solidFill>
                  <a:srgbClr val="FFFFFF"/>
                </a:solidFill>
              </a:rPr>
              <a:t>LHe</a:t>
            </a:r>
            <a:r>
              <a:rPr lang="de-DE" dirty="0" smtClean="0">
                <a:solidFill>
                  <a:srgbClr val="FFFFFF"/>
                </a:solidFill>
              </a:rPr>
              <a:t>-Bedarf: ca. 0,63 l/h =&gt; 450 mW</a:t>
            </a:r>
            <a:endParaRPr lang="de-DE" b="1" dirty="0" smtClean="0">
              <a:solidFill>
                <a:srgbClr val="FFFFFF"/>
              </a:solidFill>
            </a:endParaRPr>
          </a:p>
        </p:txBody>
      </p:sp>
      <p:pic>
        <p:nvPicPr>
          <p:cNvPr id="34822"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33018" y="3360169"/>
            <a:ext cx="1114508" cy="149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86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8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8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8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8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P spid="37" grpId="0"/>
      <p:bldP spid="4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3837225830"/>
              </p:ext>
            </p:extLst>
          </p:nvPr>
        </p:nvGraphicFramePr>
        <p:xfrm>
          <a:off x="1835696" y="1"/>
          <a:ext cx="7307424" cy="5737820"/>
        </p:xfrm>
        <a:graphic>
          <a:graphicData uri="http://schemas.openxmlformats.org/presentationml/2006/ole">
            <mc:AlternateContent xmlns:mc="http://schemas.openxmlformats.org/markup-compatibility/2006">
              <mc:Choice xmlns:v="urn:schemas-microsoft-com:vml" Requires="v">
                <p:oleObj spid="_x0000_s18488"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1835696" y="1"/>
                        <a:ext cx="7307424" cy="5737820"/>
                      </a:xfrm>
                      <a:prstGeom prst="rect">
                        <a:avLst/>
                      </a:prstGeom>
                      <a:solidFill>
                        <a:schemeClr val="bg1"/>
                      </a:solidFill>
                    </p:spPr>
                  </p:pic>
                </p:oleObj>
              </mc:Fallback>
            </mc:AlternateContent>
          </a:graphicData>
        </a:graphic>
      </p:graphicFrame>
      <p:sp>
        <p:nvSpPr>
          <p:cNvPr id="11" name="Rechteck 10"/>
          <p:cNvSpPr/>
          <p:nvPr/>
        </p:nvSpPr>
        <p:spPr>
          <a:xfrm>
            <a:off x="107505" y="857278"/>
            <a:ext cx="1800201" cy="3077766"/>
          </a:xfrm>
          <a:prstGeom prst="rect">
            <a:avLst/>
          </a:prstGeom>
        </p:spPr>
        <p:txBody>
          <a:bodyPr wrap="square">
            <a:spAutoFit/>
          </a:bodyPr>
          <a:lstStyle/>
          <a:p>
            <a:endParaRPr lang="de-DE" b="1" dirty="0" smtClean="0">
              <a:solidFill>
                <a:srgbClr val="FFFFFF"/>
              </a:solidFill>
            </a:endParaRPr>
          </a:p>
          <a:p>
            <a:r>
              <a:rPr lang="de-DE" sz="1600" dirty="0" smtClean="0">
                <a:solidFill>
                  <a:srgbClr val="FFFFFF"/>
                </a:solidFill>
              </a:rPr>
              <a:t>He-“Verbrauch“</a:t>
            </a:r>
          </a:p>
          <a:p>
            <a:r>
              <a:rPr lang="de-DE" sz="1600" dirty="0" smtClean="0">
                <a:solidFill>
                  <a:srgbClr val="FFFFFF"/>
                </a:solidFill>
              </a:rPr>
              <a:t>	     s/U	</a:t>
            </a:r>
          </a:p>
          <a:p>
            <a:r>
              <a:rPr lang="de-DE" sz="1600" dirty="0" smtClean="0">
                <a:solidFill>
                  <a:srgbClr val="FFFFFF"/>
                </a:solidFill>
              </a:rPr>
              <a:t>Vor:               75</a:t>
            </a:r>
          </a:p>
          <a:p>
            <a:r>
              <a:rPr lang="de-DE" sz="1600" dirty="0" smtClean="0">
                <a:solidFill>
                  <a:srgbClr val="FFFFFF"/>
                </a:solidFill>
              </a:rPr>
              <a:t>Anfang:         25  </a:t>
            </a:r>
            <a:endParaRPr lang="de-DE" sz="1600" dirty="0">
              <a:solidFill>
                <a:srgbClr val="FFFFFF"/>
              </a:solidFill>
            </a:endParaRPr>
          </a:p>
          <a:p>
            <a:r>
              <a:rPr lang="de-DE" sz="1600" dirty="0" smtClean="0">
                <a:solidFill>
                  <a:srgbClr val="FFFFFF"/>
                </a:solidFill>
              </a:rPr>
              <a:t>Begrenzung: 13</a:t>
            </a:r>
          </a:p>
          <a:p>
            <a:r>
              <a:rPr lang="de-DE" sz="1600" dirty="0" smtClean="0">
                <a:solidFill>
                  <a:srgbClr val="FFFFFF"/>
                </a:solidFill>
              </a:rPr>
              <a:t>Ende:            80</a:t>
            </a:r>
          </a:p>
          <a:p>
            <a:r>
              <a:rPr lang="de-DE" sz="1600" dirty="0" smtClean="0">
                <a:solidFill>
                  <a:srgbClr val="FFFFFF"/>
                </a:solidFill>
              </a:rPr>
              <a:t>+ 12h            80</a:t>
            </a:r>
            <a:endParaRPr lang="de-DE" sz="1600" dirty="0">
              <a:solidFill>
                <a:srgbClr val="FFFFFF"/>
              </a:solidFill>
            </a:endParaRPr>
          </a:p>
          <a:p>
            <a:r>
              <a:rPr lang="de-DE" sz="1600" dirty="0" smtClean="0">
                <a:solidFill>
                  <a:srgbClr val="FFFFFF"/>
                </a:solidFill>
              </a:rPr>
              <a:t> </a:t>
            </a:r>
          </a:p>
          <a:p>
            <a:endParaRPr lang="de-DE" sz="1600" dirty="0" smtClean="0">
              <a:solidFill>
                <a:srgbClr val="FFFFFF"/>
              </a:solidFill>
            </a:endParaRPr>
          </a:p>
          <a:p>
            <a:r>
              <a:rPr lang="de-DE" sz="1600" dirty="0" smtClean="0">
                <a:solidFill>
                  <a:srgbClr val="FFFFFF"/>
                </a:solidFill>
              </a:rPr>
              <a:t> </a:t>
            </a:r>
            <a:endParaRPr lang="de-DE" sz="1600" dirty="0">
              <a:solidFill>
                <a:srgbClr val="FFFFFF"/>
              </a:solidFill>
            </a:endParaRPr>
          </a:p>
        </p:txBody>
      </p:sp>
      <p:sp>
        <p:nvSpPr>
          <p:cNvPr id="3"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000000"/>
                </a:solidFill>
              </a:rPr>
              <a:pPr algn="r"/>
              <a:t>59</a:t>
            </a:fld>
            <a:endParaRPr lang="en-US" dirty="0">
              <a:solidFill>
                <a:srgbClr val="000000"/>
              </a:solidFill>
            </a:endParaRPr>
          </a:p>
        </p:txBody>
      </p:sp>
      <p:sp>
        <p:nvSpPr>
          <p:cNvPr id="12" name="Textfeld 11"/>
          <p:cNvSpPr txBox="1"/>
          <p:nvPr/>
        </p:nvSpPr>
        <p:spPr>
          <a:xfrm>
            <a:off x="7956377" y="834051"/>
            <a:ext cx="777777" cy="584775"/>
          </a:xfrm>
          <a:prstGeom prst="rect">
            <a:avLst/>
          </a:prstGeom>
          <a:noFill/>
        </p:spPr>
        <p:txBody>
          <a:bodyPr wrap="none" rtlCol="0">
            <a:spAutoFit/>
          </a:bodyPr>
          <a:lstStyle/>
          <a:p>
            <a:r>
              <a:rPr lang="de-DE" sz="1600" dirty="0" smtClean="0">
                <a:solidFill>
                  <a:srgbClr val="000000"/>
                </a:solidFill>
              </a:rPr>
              <a:t>07:50</a:t>
            </a:r>
          </a:p>
          <a:p>
            <a:r>
              <a:rPr lang="de-DE" sz="1600" dirty="0" smtClean="0">
                <a:solidFill>
                  <a:srgbClr val="0A128C"/>
                </a:solidFill>
              </a:rPr>
              <a:t>25 s/U</a:t>
            </a:r>
            <a:endParaRPr lang="en-GB" sz="1600" dirty="0">
              <a:solidFill>
                <a:srgbClr val="0A128C"/>
              </a:solidFill>
            </a:endParaRPr>
          </a:p>
        </p:txBody>
      </p:sp>
      <p:sp>
        <p:nvSpPr>
          <p:cNvPr id="8" name="Ellipse 7"/>
          <p:cNvSpPr/>
          <p:nvPr/>
        </p:nvSpPr>
        <p:spPr bwMode="auto">
          <a:xfrm>
            <a:off x="8064400" y="737278"/>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4" name="Textfeld 13"/>
          <p:cNvSpPr txBox="1"/>
          <p:nvPr/>
        </p:nvSpPr>
        <p:spPr>
          <a:xfrm>
            <a:off x="7178600" y="207528"/>
            <a:ext cx="777777" cy="584775"/>
          </a:xfrm>
          <a:prstGeom prst="rect">
            <a:avLst/>
          </a:prstGeom>
          <a:noFill/>
        </p:spPr>
        <p:txBody>
          <a:bodyPr wrap="none" rtlCol="0">
            <a:spAutoFit/>
          </a:bodyPr>
          <a:lstStyle/>
          <a:p>
            <a:r>
              <a:rPr lang="de-DE" sz="1600" dirty="0" smtClean="0">
                <a:solidFill>
                  <a:srgbClr val="000000"/>
                </a:solidFill>
              </a:rPr>
              <a:t>08:07</a:t>
            </a:r>
          </a:p>
          <a:p>
            <a:r>
              <a:rPr lang="de-DE" sz="1600" dirty="0">
                <a:solidFill>
                  <a:srgbClr val="0A128C"/>
                </a:solidFill>
              </a:rPr>
              <a:t>1</a:t>
            </a:r>
            <a:r>
              <a:rPr lang="de-DE" sz="1600" dirty="0" smtClean="0">
                <a:solidFill>
                  <a:srgbClr val="0A128C"/>
                </a:solidFill>
              </a:rPr>
              <a:t>5 s/U</a:t>
            </a:r>
            <a:endParaRPr lang="en-GB" sz="1600" dirty="0">
              <a:solidFill>
                <a:srgbClr val="0A128C"/>
              </a:solidFill>
            </a:endParaRPr>
          </a:p>
        </p:txBody>
      </p:sp>
      <p:sp>
        <p:nvSpPr>
          <p:cNvPr id="15" name="Ellipse 14"/>
          <p:cNvSpPr/>
          <p:nvPr/>
        </p:nvSpPr>
        <p:spPr bwMode="auto">
          <a:xfrm>
            <a:off x="7569860" y="858393"/>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6" name="Ellipse 15"/>
          <p:cNvSpPr/>
          <p:nvPr/>
        </p:nvSpPr>
        <p:spPr bwMode="auto">
          <a:xfrm>
            <a:off x="7085136" y="1026611"/>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7" name="Ellipse 16"/>
          <p:cNvSpPr/>
          <p:nvPr/>
        </p:nvSpPr>
        <p:spPr bwMode="auto">
          <a:xfrm>
            <a:off x="6336208" y="1297340"/>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8" name="Ellipse 17"/>
          <p:cNvSpPr/>
          <p:nvPr/>
        </p:nvSpPr>
        <p:spPr bwMode="auto">
          <a:xfrm>
            <a:off x="5335946" y="1737376"/>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19" name="Ellipse 18"/>
          <p:cNvSpPr/>
          <p:nvPr/>
        </p:nvSpPr>
        <p:spPr bwMode="auto">
          <a:xfrm>
            <a:off x="4067944" y="2537464"/>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20" name="Ellipse 19"/>
          <p:cNvSpPr/>
          <p:nvPr/>
        </p:nvSpPr>
        <p:spPr bwMode="auto">
          <a:xfrm>
            <a:off x="3599904" y="3054306"/>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21" name="Ellipse 20"/>
          <p:cNvSpPr/>
          <p:nvPr/>
        </p:nvSpPr>
        <p:spPr bwMode="auto">
          <a:xfrm>
            <a:off x="3347864" y="3417562"/>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22" name="Ellipse 21"/>
          <p:cNvSpPr/>
          <p:nvPr/>
        </p:nvSpPr>
        <p:spPr bwMode="auto">
          <a:xfrm>
            <a:off x="3239864" y="3697607"/>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23" name="Textfeld 22"/>
          <p:cNvSpPr txBox="1"/>
          <p:nvPr/>
        </p:nvSpPr>
        <p:spPr>
          <a:xfrm>
            <a:off x="6804249" y="1167635"/>
            <a:ext cx="777777" cy="584775"/>
          </a:xfrm>
          <a:prstGeom prst="rect">
            <a:avLst/>
          </a:prstGeom>
          <a:noFill/>
        </p:spPr>
        <p:txBody>
          <a:bodyPr wrap="none" rtlCol="0">
            <a:spAutoFit/>
          </a:bodyPr>
          <a:lstStyle/>
          <a:p>
            <a:r>
              <a:rPr lang="de-DE" sz="1600" dirty="0" smtClean="0">
                <a:solidFill>
                  <a:srgbClr val="000000"/>
                </a:solidFill>
              </a:rPr>
              <a:t>08:30</a:t>
            </a:r>
          </a:p>
          <a:p>
            <a:r>
              <a:rPr lang="de-DE" sz="1600" dirty="0" smtClean="0">
                <a:solidFill>
                  <a:srgbClr val="0A128C"/>
                </a:solidFill>
              </a:rPr>
              <a:t>1</a:t>
            </a:r>
            <a:r>
              <a:rPr lang="de-DE" sz="1600" dirty="0">
                <a:solidFill>
                  <a:srgbClr val="0A128C"/>
                </a:solidFill>
              </a:rPr>
              <a:t>4</a:t>
            </a:r>
            <a:r>
              <a:rPr lang="de-DE" sz="1600" dirty="0" smtClean="0">
                <a:solidFill>
                  <a:srgbClr val="0A128C"/>
                </a:solidFill>
              </a:rPr>
              <a:t> s/U</a:t>
            </a:r>
            <a:endParaRPr lang="en-GB" sz="1600" dirty="0">
              <a:solidFill>
                <a:srgbClr val="0A128C"/>
              </a:solidFill>
            </a:endParaRPr>
          </a:p>
        </p:txBody>
      </p:sp>
      <p:sp>
        <p:nvSpPr>
          <p:cNvPr id="24" name="Textfeld 23"/>
          <p:cNvSpPr txBox="1"/>
          <p:nvPr/>
        </p:nvSpPr>
        <p:spPr>
          <a:xfrm>
            <a:off x="5868145" y="697261"/>
            <a:ext cx="777777" cy="584775"/>
          </a:xfrm>
          <a:prstGeom prst="rect">
            <a:avLst/>
          </a:prstGeom>
          <a:noFill/>
        </p:spPr>
        <p:txBody>
          <a:bodyPr wrap="none" rtlCol="0">
            <a:spAutoFit/>
          </a:bodyPr>
          <a:lstStyle/>
          <a:p>
            <a:r>
              <a:rPr lang="de-DE" sz="1600" dirty="0" smtClean="0">
                <a:solidFill>
                  <a:srgbClr val="000000"/>
                </a:solidFill>
              </a:rPr>
              <a:t>09:10</a:t>
            </a:r>
          </a:p>
          <a:p>
            <a:r>
              <a:rPr lang="de-DE" sz="1600" dirty="0" smtClean="0">
                <a:solidFill>
                  <a:srgbClr val="0A128C"/>
                </a:solidFill>
              </a:rPr>
              <a:t>1</a:t>
            </a:r>
            <a:r>
              <a:rPr lang="de-DE" sz="1600" dirty="0">
                <a:solidFill>
                  <a:srgbClr val="0A128C"/>
                </a:solidFill>
              </a:rPr>
              <a:t>3</a:t>
            </a:r>
            <a:r>
              <a:rPr lang="de-DE" sz="1600" dirty="0" smtClean="0">
                <a:solidFill>
                  <a:srgbClr val="0A128C"/>
                </a:solidFill>
              </a:rPr>
              <a:t> s/U</a:t>
            </a:r>
            <a:endParaRPr lang="en-GB" sz="1600" dirty="0">
              <a:solidFill>
                <a:srgbClr val="0A128C"/>
              </a:solidFill>
            </a:endParaRPr>
          </a:p>
        </p:txBody>
      </p:sp>
      <p:sp>
        <p:nvSpPr>
          <p:cNvPr id="25" name="Textfeld 24"/>
          <p:cNvSpPr txBox="1"/>
          <p:nvPr/>
        </p:nvSpPr>
        <p:spPr>
          <a:xfrm>
            <a:off x="5364089" y="1727697"/>
            <a:ext cx="777777" cy="584775"/>
          </a:xfrm>
          <a:prstGeom prst="rect">
            <a:avLst/>
          </a:prstGeom>
          <a:noFill/>
        </p:spPr>
        <p:txBody>
          <a:bodyPr wrap="none" rtlCol="0">
            <a:spAutoFit/>
          </a:bodyPr>
          <a:lstStyle/>
          <a:p>
            <a:r>
              <a:rPr lang="de-DE" sz="1600" dirty="0" smtClean="0">
                <a:solidFill>
                  <a:srgbClr val="000000"/>
                </a:solidFill>
              </a:rPr>
              <a:t>10:10</a:t>
            </a:r>
          </a:p>
          <a:p>
            <a:r>
              <a:rPr lang="de-DE" sz="1600" dirty="0" smtClean="0">
                <a:solidFill>
                  <a:srgbClr val="0A128C"/>
                </a:solidFill>
              </a:rPr>
              <a:t>1</a:t>
            </a:r>
            <a:r>
              <a:rPr lang="de-DE" sz="1600" dirty="0">
                <a:solidFill>
                  <a:srgbClr val="0A128C"/>
                </a:solidFill>
              </a:rPr>
              <a:t>3</a:t>
            </a:r>
            <a:r>
              <a:rPr lang="de-DE" sz="1600" dirty="0" smtClean="0">
                <a:solidFill>
                  <a:srgbClr val="0A128C"/>
                </a:solidFill>
              </a:rPr>
              <a:t> s/U</a:t>
            </a:r>
            <a:endParaRPr lang="en-GB" sz="1600" dirty="0">
              <a:solidFill>
                <a:srgbClr val="0A128C"/>
              </a:solidFill>
            </a:endParaRPr>
          </a:p>
        </p:txBody>
      </p:sp>
      <p:sp>
        <p:nvSpPr>
          <p:cNvPr id="26" name="Textfeld 25"/>
          <p:cNvSpPr txBox="1"/>
          <p:nvPr/>
        </p:nvSpPr>
        <p:spPr>
          <a:xfrm>
            <a:off x="3650207" y="1897394"/>
            <a:ext cx="777777" cy="584775"/>
          </a:xfrm>
          <a:prstGeom prst="rect">
            <a:avLst/>
          </a:prstGeom>
          <a:noFill/>
        </p:spPr>
        <p:txBody>
          <a:bodyPr wrap="none" rtlCol="0">
            <a:spAutoFit/>
          </a:bodyPr>
          <a:lstStyle/>
          <a:p>
            <a:r>
              <a:rPr lang="de-DE" sz="1600" dirty="0" smtClean="0">
                <a:solidFill>
                  <a:srgbClr val="000000"/>
                </a:solidFill>
              </a:rPr>
              <a:t>11:45</a:t>
            </a:r>
          </a:p>
          <a:p>
            <a:r>
              <a:rPr lang="de-DE" sz="1600" dirty="0" smtClean="0">
                <a:solidFill>
                  <a:srgbClr val="0A128C"/>
                </a:solidFill>
              </a:rPr>
              <a:t>1</a:t>
            </a:r>
            <a:r>
              <a:rPr lang="de-DE" sz="1600" dirty="0">
                <a:solidFill>
                  <a:srgbClr val="0A128C"/>
                </a:solidFill>
              </a:rPr>
              <a:t>3</a:t>
            </a:r>
            <a:r>
              <a:rPr lang="de-DE" sz="1600" dirty="0" smtClean="0">
                <a:solidFill>
                  <a:srgbClr val="0A128C"/>
                </a:solidFill>
              </a:rPr>
              <a:t> s/U</a:t>
            </a:r>
            <a:endParaRPr lang="en-GB" sz="1600" dirty="0">
              <a:solidFill>
                <a:srgbClr val="0A128C"/>
              </a:solidFill>
            </a:endParaRPr>
          </a:p>
        </p:txBody>
      </p:sp>
      <p:sp>
        <p:nvSpPr>
          <p:cNvPr id="27" name="Textfeld 26"/>
          <p:cNvSpPr txBox="1"/>
          <p:nvPr/>
        </p:nvSpPr>
        <p:spPr>
          <a:xfrm>
            <a:off x="3707905" y="2777492"/>
            <a:ext cx="777777" cy="584775"/>
          </a:xfrm>
          <a:prstGeom prst="rect">
            <a:avLst/>
          </a:prstGeom>
          <a:noFill/>
        </p:spPr>
        <p:txBody>
          <a:bodyPr wrap="none" rtlCol="0">
            <a:spAutoFit/>
          </a:bodyPr>
          <a:lstStyle/>
          <a:p>
            <a:r>
              <a:rPr lang="de-DE" sz="1600" dirty="0" smtClean="0">
                <a:solidFill>
                  <a:srgbClr val="000000"/>
                </a:solidFill>
              </a:rPr>
              <a:t>12:40</a:t>
            </a:r>
          </a:p>
          <a:p>
            <a:r>
              <a:rPr lang="de-DE" sz="1600" dirty="0" smtClean="0">
                <a:solidFill>
                  <a:srgbClr val="0A128C"/>
                </a:solidFill>
              </a:rPr>
              <a:t>24 s/U</a:t>
            </a:r>
            <a:endParaRPr lang="en-GB" sz="1600" dirty="0">
              <a:solidFill>
                <a:srgbClr val="0A128C"/>
              </a:solidFill>
            </a:endParaRPr>
          </a:p>
        </p:txBody>
      </p:sp>
      <p:sp>
        <p:nvSpPr>
          <p:cNvPr id="28" name="Textfeld 27"/>
          <p:cNvSpPr txBox="1"/>
          <p:nvPr/>
        </p:nvSpPr>
        <p:spPr>
          <a:xfrm>
            <a:off x="3491881" y="3257545"/>
            <a:ext cx="777777" cy="584775"/>
          </a:xfrm>
          <a:prstGeom prst="rect">
            <a:avLst/>
          </a:prstGeom>
          <a:noFill/>
        </p:spPr>
        <p:txBody>
          <a:bodyPr wrap="none" rtlCol="0">
            <a:spAutoFit/>
          </a:bodyPr>
          <a:lstStyle/>
          <a:p>
            <a:r>
              <a:rPr lang="de-DE" sz="1600" dirty="0" smtClean="0">
                <a:solidFill>
                  <a:srgbClr val="000000"/>
                </a:solidFill>
              </a:rPr>
              <a:t>14:15</a:t>
            </a:r>
          </a:p>
          <a:p>
            <a:r>
              <a:rPr lang="de-DE" sz="1600" dirty="0" smtClean="0">
                <a:solidFill>
                  <a:srgbClr val="0A128C"/>
                </a:solidFill>
              </a:rPr>
              <a:t>48 s/U</a:t>
            </a:r>
            <a:endParaRPr lang="en-GB" sz="1600" dirty="0">
              <a:solidFill>
                <a:srgbClr val="0A128C"/>
              </a:solidFill>
            </a:endParaRPr>
          </a:p>
        </p:txBody>
      </p:sp>
      <p:sp>
        <p:nvSpPr>
          <p:cNvPr id="29" name="Textfeld 28"/>
          <p:cNvSpPr txBox="1"/>
          <p:nvPr/>
        </p:nvSpPr>
        <p:spPr>
          <a:xfrm>
            <a:off x="3275857" y="3757097"/>
            <a:ext cx="777777" cy="584775"/>
          </a:xfrm>
          <a:prstGeom prst="rect">
            <a:avLst/>
          </a:prstGeom>
          <a:noFill/>
        </p:spPr>
        <p:txBody>
          <a:bodyPr wrap="none" rtlCol="0">
            <a:spAutoFit/>
          </a:bodyPr>
          <a:lstStyle/>
          <a:p>
            <a:r>
              <a:rPr lang="de-DE" sz="1600" dirty="0" smtClean="0">
                <a:solidFill>
                  <a:srgbClr val="000000"/>
                </a:solidFill>
              </a:rPr>
              <a:t>19:15</a:t>
            </a:r>
          </a:p>
          <a:p>
            <a:r>
              <a:rPr lang="de-DE" sz="1600" dirty="0" smtClean="0">
                <a:solidFill>
                  <a:srgbClr val="0A128C"/>
                </a:solidFill>
              </a:rPr>
              <a:t>80 s/U</a:t>
            </a:r>
            <a:endParaRPr lang="en-GB" sz="1600" dirty="0">
              <a:solidFill>
                <a:srgbClr val="0A128C"/>
              </a:solidFill>
            </a:endParaRPr>
          </a:p>
        </p:txBody>
      </p:sp>
      <p:sp>
        <p:nvSpPr>
          <p:cNvPr id="30" name="Textfeld 29"/>
          <p:cNvSpPr txBox="1"/>
          <p:nvPr/>
        </p:nvSpPr>
        <p:spPr>
          <a:xfrm>
            <a:off x="4662238" y="2537465"/>
            <a:ext cx="1277914" cy="338554"/>
          </a:xfrm>
          <a:prstGeom prst="rect">
            <a:avLst/>
          </a:prstGeom>
          <a:solidFill>
            <a:schemeClr val="bg1"/>
          </a:solidFill>
        </p:spPr>
        <p:txBody>
          <a:bodyPr wrap="none" rtlCol="0">
            <a:spAutoFit/>
          </a:bodyPr>
          <a:lstStyle/>
          <a:p>
            <a:r>
              <a:rPr lang="de-DE" sz="1600" b="1" dirty="0" smtClean="0">
                <a:solidFill>
                  <a:srgbClr val="000000"/>
                </a:solidFill>
              </a:rPr>
              <a:t>Bypass auf</a:t>
            </a:r>
            <a:endParaRPr lang="en-GB" sz="1600" b="1" dirty="0">
              <a:solidFill>
                <a:srgbClr val="0A128C"/>
              </a:solidFill>
            </a:endParaRPr>
          </a:p>
        </p:txBody>
      </p:sp>
      <p:cxnSp>
        <p:nvCxnSpPr>
          <p:cNvPr id="31" name="Gerade Verbindung mit Pfeil 30"/>
          <p:cNvCxnSpPr/>
          <p:nvPr/>
        </p:nvCxnSpPr>
        <p:spPr bwMode="auto">
          <a:xfrm flipH="1" flipV="1">
            <a:off x="4323657" y="2465282"/>
            <a:ext cx="324048" cy="26436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3" name="Textfeld 32"/>
          <p:cNvSpPr txBox="1"/>
          <p:nvPr/>
        </p:nvSpPr>
        <p:spPr>
          <a:xfrm>
            <a:off x="6584344" y="1817385"/>
            <a:ext cx="2020105" cy="584775"/>
          </a:xfrm>
          <a:prstGeom prst="rect">
            <a:avLst/>
          </a:prstGeom>
          <a:solidFill>
            <a:schemeClr val="bg1"/>
          </a:solidFill>
        </p:spPr>
        <p:txBody>
          <a:bodyPr wrap="none" rtlCol="0">
            <a:spAutoFit/>
          </a:bodyPr>
          <a:lstStyle/>
          <a:p>
            <a:r>
              <a:rPr lang="de-DE" sz="1600" dirty="0" smtClean="0">
                <a:solidFill>
                  <a:srgbClr val="000000"/>
                </a:solidFill>
              </a:rPr>
              <a:t>Gasstrom-Regelung</a:t>
            </a:r>
          </a:p>
          <a:p>
            <a:r>
              <a:rPr lang="de-DE" sz="1600" dirty="0">
                <a:solidFill>
                  <a:srgbClr val="000000"/>
                </a:solidFill>
              </a:rPr>
              <a:t>ü</a:t>
            </a:r>
            <a:r>
              <a:rPr lang="de-DE" sz="1600" dirty="0" smtClean="0">
                <a:solidFill>
                  <a:srgbClr val="000000"/>
                </a:solidFill>
              </a:rPr>
              <a:t>ber </a:t>
            </a:r>
            <a:r>
              <a:rPr lang="de-DE" sz="1600" b="1" dirty="0" smtClean="0">
                <a:solidFill>
                  <a:srgbClr val="000000"/>
                </a:solidFill>
              </a:rPr>
              <a:t>Nadelventil</a:t>
            </a:r>
            <a:endParaRPr lang="en-GB" sz="1600" b="1" dirty="0">
              <a:solidFill>
                <a:srgbClr val="0A128C"/>
              </a:solidFill>
            </a:endParaRPr>
          </a:p>
        </p:txBody>
      </p:sp>
      <p:sp>
        <p:nvSpPr>
          <p:cNvPr id="34" name="Textfeld 33"/>
          <p:cNvSpPr txBox="1"/>
          <p:nvPr/>
        </p:nvSpPr>
        <p:spPr>
          <a:xfrm>
            <a:off x="4961507" y="5097749"/>
            <a:ext cx="1622560" cy="338554"/>
          </a:xfrm>
          <a:prstGeom prst="rect">
            <a:avLst/>
          </a:prstGeom>
          <a:solidFill>
            <a:schemeClr val="bg1"/>
          </a:solidFill>
        </p:spPr>
        <p:txBody>
          <a:bodyPr wrap="none" rtlCol="0">
            <a:spAutoFit/>
          </a:bodyPr>
          <a:lstStyle/>
          <a:p>
            <a:r>
              <a:rPr lang="de-DE" sz="1600" b="1" dirty="0" smtClean="0">
                <a:solidFill>
                  <a:srgbClr val="000000"/>
                </a:solidFill>
              </a:rPr>
              <a:t>Druck p / mbar</a:t>
            </a:r>
            <a:endParaRPr lang="en-GB" sz="1600" b="1" dirty="0">
              <a:solidFill>
                <a:srgbClr val="0A128C"/>
              </a:solidFill>
            </a:endParaRPr>
          </a:p>
        </p:txBody>
      </p:sp>
      <p:sp>
        <p:nvSpPr>
          <p:cNvPr id="35" name="Textfeld 34"/>
          <p:cNvSpPr txBox="1"/>
          <p:nvPr/>
        </p:nvSpPr>
        <p:spPr>
          <a:xfrm rot="16200000">
            <a:off x="1547120" y="2585296"/>
            <a:ext cx="1801262" cy="338554"/>
          </a:xfrm>
          <a:prstGeom prst="rect">
            <a:avLst/>
          </a:prstGeom>
          <a:solidFill>
            <a:schemeClr val="bg1"/>
          </a:solidFill>
        </p:spPr>
        <p:txBody>
          <a:bodyPr wrap="none" rtlCol="0">
            <a:spAutoFit/>
          </a:bodyPr>
          <a:lstStyle/>
          <a:p>
            <a:r>
              <a:rPr lang="de-DE" sz="1600" b="1" dirty="0" smtClean="0">
                <a:solidFill>
                  <a:srgbClr val="000000"/>
                </a:solidFill>
              </a:rPr>
              <a:t>Temperatur </a:t>
            </a:r>
            <a:r>
              <a:rPr lang="de-DE" sz="1600" b="1" dirty="0">
                <a:solidFill>
                  <a:srgbClr val="000000"/>
                </a:solidFill>
              </a:rPr>
              <a:t>T</a:t>
            </a:r>
            <a:r>
              <a:rPr lang="de-DE" sz="1600" b="1" dirty="0" smtClean="0">
                <a:solidFill>
                  <a:srgbClr val="000000"/>
                </a:solidFill>
              </a:rPr>
              <a:t> / K</a:t>
            </a:r>
            <a:endParaRPr lang="en-GB" sz="1600" b="1" dirty="0">
              <a:solidFill>
                <a:srgbClr val="0A128C"/>
              </a:solidFill>
            </a:endParaRPr>
          </a:p>
        </p:txBody>
      </p:sp>
      <p:sp>
        <p:nvSpPr>
          <p:cNvPr id="32" name="Rechteck 31"/>
          <p:cNvSpPr/>
          <p:nvPr/>
        </p:nvSpPr>
        <p:spPr>
          <a:xfrm>
            <a:off x="3203848" y="5430044"/>
            <a:ext cx="5501372" cy="276999"/>
          </a:xfrm>
          <a:prstGeom prst="rect">
            <a:avLst/>
          </a:prstGeom>
        </p:spPr>
        <p:txBody>
          <a:bodyPr wrap="square">
            <a:spAutoFit/>
          </a:bodyPr>
          <a:lstStyle/>
          <a:p>
            <a:r>
              <a:rPr lang="en-GB" sz="1200" dirty="0" smtClean="0">
                <a:solidFill>
                  <a:srgbClr val="000000"/>
                </a:solidFill>
              </a:rPr>
              <a:t>[Thermodynamic </a:t>
            </a:r>
            <a:r>
              <a:rPr lang="en-GB" sz="1200" dirty="0">
                <a:solidFill>
                  <a:srgbClr val="000000"/>
                </a:solidFill>
              </a:rPr>
              <a:t>Properties of Helium ... Robert D. </a:t>
            </a:r>
            <a:r>
              <a:rPr lang="en-GB" sz="1200" dirty="0" smtClean="0">
                <a:solidFill>
                  <a:srgbClr val="000000"/>
                </a:solidFill>
              </a:rPr>
              <a:t>McCarty,1973]</a:t>
            </a:r>
            <a:endParaRPr lang="de-DE" sz="1200" dirty="0">
              <a:solidFill>
                <a:srgbClr val="000000"/>
              </a:solidFill>
            </a:endParaRPr>
          </a:p>
        </p:txBody>
      </p:sp>
      <p:sp>
        <p:nvSpPr>
          <p:cNvPr id="5" name="Rechteck 4"/>
          <p:cNvSpPr/>
          <p:nvPr/>
        </p:nvSpPr>
        <p:spPr>
          <a:xfrm>
            <a:off x="182122" y="140278"/>
            <a:ext cx="4990277"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a:t>
            </a:r>
            <a:r>
              <a:rPr lang="de-DE" sz="2400" b="1" dirty="0" smtClean="0">
                <a:solidFill>
                  <a:srgbClr val="000000"/>
                </a:solidFill>
              </a:rPr>
              <a:t>                    Abpumpen</a:t>
            </a:r>
            <a:endParaRPr lang="de-DE" sz="2400" b="1" dirty="0">
              <a:solidFill>
                <a:srgbClr val="000000"/>
              </a:solidFill>
            </a:endParaRPr>
          </a:p>
        </p:txBody>
      </p:sp>
      <p:sp>
        <p:nvSpPr>
          <p:cNvPr id="36" name="Eingekerbter Pfeil nach rechts 35"/>
          <p:cNvSpPr/>
          <p:nvPr/>
        </p:nvSpPr>
        <p:spPr bwMode="auto">
          <a:xfrm rot="5400000">
            <a:off x="3051368" y="2635129"/>
            <a:ext cx="665000" cy="789707"/>
          </a:xfrm>
          <a:prstGeom prst="notchedRightArrow">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00"/>
              </a:solidFill>
              <a:latin typeface="ZapfHumnst Dm BT" charset="0"/>
            </a:endParaRPr>
          </a:p>
        </p:txBody>
      </p:sp>
      <p:sp>
        <p:nvSpPr>
          <p:cNvPr id="37" name="Rechteck 36"/>
          <p:cNvSpPr/>
          <p:nvPr/>
        </p:nvSpPr>
        <p:spPr>
          <a:xfrm>
            <a:off x="5827628" y="3097527"/>
            <a:ext cx="2272765" cy="369332"/>
          </a:xfrm>
          <a:prstGeom prst="rect">
            <a:avLst/>
          </a:prstGeom>
          <a:solidFill>
            <a:schemeClr val="bg1"/>
          </a:solidFill>
        </p:spPr>
        <p:txBody>
          <a:bodyPr wrap="square">
            <a:spAutoFit/>
          </a:bodyPr>
          <a:lstStyle/>
          <a:p>
            <a:r>
              <a:rPr lang="el-GR" b="1" i="1" dirty="0" smtClean="0">
                <a:solidFill>
                  <a:srgbClr val="000000"/>
                </a:solidFill>
              </a:rPr>
              <a:t>λ</a:t>
            </a:r>
            <a:r>
              <a:rPr lang="de-DE" b="1" i="1" dirty="0" smtClean="0">
                <a:solidFill>
                  <a:srgbClr val="000000"/>
                </a:solidFill>
              </a:rPr>
              <a:t>-Punkt  </a:t>
            </a:r>
            <a:r>
              <a:rPr lang="de-DE" i="1" dirty="0" smtClean="0">
                <a:solidFill>
                  <a:srgbClr val="000000"/>
                </a:solidFill>
              </a:rPr>
              <a:t>2,1768 </a:t>
            </a:r>
            <a:r>
              <a:rPr lang="de-DE" i="1" dirty="0">
                <a:solidFill>
                  <a:srgbClr val="000000"/>
                </a:solidFill>
              </a:rPr>
              <a:t>K</a:t>
            </a:r>
            <a:endParaRPr lang="en-GB" i="1" dirty="0">
              <a:solidFill>
                <a:srgbClr val="000000"/>
              </a:solidFill>
            </a:endParaRPr>
          </a:p>
        </p:txBody>
      </p:sp>
      <p:cxnSp>
        <p:nvCxnSpPr>
          <p:cNvPr id="38" name="Gerade Verbindung 37"/>
          <p:cNvCxnSpPr/>
          <p:nvPr/>
        </p:nvCxnSpPr>
        <p:spPr bwMode="auto">
          <a:xfrm>
            <a:off x="2771800" y="3537562"/>
            <a:ext cx="50400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398019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14" grpId="0"/>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29" grpId="0"/>
      <p:bldP spid="30" grpId="0" animBg="1"/>
      <p:bldP spid="33"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107504" y="1017294"/>
            <a:ext cx="4392488" cy="3672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94" name="Ellipse 93"/>
          <p:cNvSpPr>
            <a:spLocks noChangeAspect="1"/>
          </p:cNvSpPr>
          <p:nvPr/>
        </p:nvSpPr>
        <p:spPr>
          <a:xfrm>
            <a:off x="946934" y="2324264"/>
            <a:ext cx="829350" cy="921500"/>
          </a:xfrm>
          <a:prstGeom prst="ellipse">
            <a:avLst/>
          </a:prstGeom>
          <a:no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5" name="Gerade Verbindung 94"/>
          <p:cNvCxnSpPr/>
          <p:nvPr/>
        </p:nvCxnSpPr>
        <p:spPr>
          <a:xfrm>
            <a:off x="459413" y="150173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Gerade Verbindung 95"/>
          <p:cNvCxnSpPr/>
          <p:nvPr/>
        </p:nvCxnSpPr>
        <p:spPr>
          <a:xfrm>
            <a:off x="2274119" y="1503201"/>
            <a:ext cx="0" cy="2551747"/>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7" name="Textfeld 96"/>
          <p:cNvSpPr txBox="1"/>
          <p:nvPr/>
        </p:nvSpPr>
        <p:spPr>
          <a:xfrm>
            <a:off x="814350" y="1097304"/>
            <a:ext cx="1584088" cy="369332"/>
          </a:xfrm>
          <a:prstGeom prst="rect">
            <a:avLst/>
          </a:prstGeom>
          <a:noFill/>
        </p:spPr>
        <p:txBody>
          <a:bodyPr wrap="none" rtlCol="0">
            <a:spAutoFit/>
          </a:bodyPr>
          <a:lstStyle/>
          <a:p>
            <a:r>
              <a:rPr lang="de-DE" dirty="0" smtClean="0"/>
              <a:t>B</a:t>
            </a:r>
            <a:r>
              <a:rPr lang="en-US" baseline="-25000" dirty="0" smtClean="0"/>
              <a:t>outside</a:t>
            </a:r>
            <a:r>
              <a:rPr lang="de-DE" dirty="0" smtClean="0"/>
              <a:t>= </a:t>
            </a:r>
            <a:r>
              <a:rPr lang="en-US" dirty="0" err="1" smtClean="0"/>
              <a:t>B</a:t>
            </a:r>
            <a:r>
              <a:rPr lang="en-US" baseline="-25000" dirty="0" err="1" smtClean="0"/>
              <a:t>inside</a:t>
            </a:r>
            <a:endParaRPr lang="en-US" baseline="-25000" dirty="0"/>
          </a:p>
        </p:txBody>
      </p:sp>
      <p:cxnSp>
        <p:nvCxnSpPr>
          <p:cNvPr id="98" name="Gerade Verbindung 97"/>
          <p:cNvCxnSpPr/>
          <p:nvPr/>
        </p:nvCxnSpPr>
        <p:spPr>
          <a:xfrm>
            <a:off x="665379" y="1508008"/>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p:nvCxnSpPr>
        <p:spPr>
          <a:xfrm>
            <a:off x="872981" y="150805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p:nvCxnSpPr>
        <p:spPr>
          <a:xfrm>
            <a:off x="1072967" y="1503660"/>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p:nvCxnSpPr>
        <p:spPr>
          <a:xfrm>
            <a:off x="1279751" y="150304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p:nvCxnSpPr>
        <p:spPr>
          <a:xfrm>
            <a:off x="1455123" y="1507199"/>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p:nvCxnSpPr>
        <p:spPr>
          <a:xfrm>
            <a:off x="1648254" y="1508037"/>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p:nvCxnSpPr>
        <p:spPr>
          <a:xfrm>
            <a:off x="1864347" y="151181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5" name="Gerade Verbindung 104"/>
          <p:cNvCxnSpPr/>
          <p:nvPr/>
        </p:nvCxnSpPr>
        <p:spPr>
          <a:xfrm>
            <a:off x="2074088" y="1503422"/>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p:nvCxnSpPr>
        <p:spPr>
          <a:xfrm>
            <a:off x="2274119" y="1504260"/>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7" name="Textfeld 106"/>
          <p:cNvSpPr txBox="1"/>
          <p:nvPr/>
        </p:nvSpPr>
        <p:spPr>
          <a:xfrm>
            <a:off x="415774" y="4072300"/>
            <a:ext cx="1923979" cy="646331"/>
          </a:xfrm>
          <a:prstGeom prst="rect">
            <a:avLst/>
          </a:prstGeom>
          <a:noFill/>
        </p:spPr>
        <p:txBody>
          <a:bodyPr wrap="square" rtlCol="0">
            <a:spAutoFit/>
          </a:bodyPr>
          <a:lstStyle/>
          <a:p>
            <a:r>
              <a:rPr lang="de-DE" b="1" dirty="0">
                <a:solidFill>
                  <a:srgbClr val="C00000"/>
                </a:solidFill>
              </a:rPr>
              <a:t>Normal </a:t>
            </a:r>
            <a:r>
              <a:rPr lang="en-US" b="1" dirty="0" smtClean="0">
                <a:solidFill>
                  <a:srgbClr val="C00000"/>
                </a:solidFill>
              </a:rPr>
              <a:t>conductor</a:t>
            </a:r>
            <a:endParaRPr lang="en-US" b="1" dirty="0">
              <a:solidFill>
                <a:srgbClr val="C00000"/>
              </a:solidFill>
            </a:endParaRPr>
          </a:p>
        </p:txBody>
      </p:sp>
      <p:sp>
        <p:nvSpPr>
          <p:cNvPr id="108" name="Ellipse 107"/>
          <p:cNvSpPr>
            <a:spLocks noChangeAspect="1"/>
          </p:cNvSpPr>
          <p:nvPr/>
        </p:nvSpPr>
        <p:spPr>
          <a:xfrm>
            <a:off x="3031083" y="2355668"/>
            <a:ext cx="829350" cy="921500"/>
          </a:xfrm>
          <a:prstGeom prst="ellipse">
            <a:avLst/>
          </a:prstGeom>
          <a:noFill/>
          <a:ln w="76200">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Freihandform 108"/>
          <p:cNvSpPr/>
          <p:nvPr/>
        </p:nvSpPr>
        <p:spPr>
          <a:xfrm>
            <a:off x="2909913" y="1533137"/>
            <a:ext cx="249831" cy="2551747"/>
          </a:xfrm>
          <a:custGeom>
            <a:avLst/>
            <a:gdLst>
              <a:gd name="connsiteX0" fmla="*/ 244314 w 251326"/>
              <a:gd name="connsiteY0" fmla="*/ 0 h 2296572"/>
              <a:gd name="connsiteX1" fmla="*/ 249599 w 251326"/>
              <a:gd name="connsiteY1" fmla="*/ 187637 h 2296572"/>
              <a:gd name="connsiteX2" fmla="*/ 217886 w 251326"/>
              <a:gd name="connsiteY2" fmla="*/ 441344 h 2296572"/>
              <a:gd name="connsiteX3" fmla="*/ 122746 w 251326"/>
              <a:gd name="connsiteY3" fmla="*/ 697693 h 2296572"/>
              <a:gd name="connsiteX4" fmla="*/ 24964 w 251326"/>
              <a:gd name="connsiteY4" fmla="*/ 919686 h 2296572"/>
              <a:gd name="connsiteX5" fmla="*/ 1179 w 251326"/>
              <a:gd name="connsiteY5" fmla="*/ 1181321 h 2296572"/>
              <a:gd name="connsiteX6" fmla="*/ 51391 w 251326"/>
              <a:gd name="connsiteY6" fmla="*/ 1474669 h 2296572"/>
              <a:gd name="connsiteX7" fmla="*/ 154460 w 251326"/>
              <a:gd name="connsiteY7" fmla="*/ 1657020 h 2296572"/>
              <a:gd name="connsiteX8" fmla="*/ 236386 w 251326"/>
              <a:gd name="connsiteY8" fmla="*/ 1945083 h 2296572"/>
              <a:gd name="connsiteX9" fmla="*/ 249599 w 251326"/>
              <a:gd name="connsiteY9" fmla="*/ 2217288 h 2296572"/>
              <a:gd name="connsiteX10" fmla="*/ 246957 w 251326"/>
              <a:gd name="connsiteY10" fmla="*/ 2296572 h 2296572"/>
              <a:gd name="connsiteX0" fmla="*/ 244314 w 251326"/>
              <a:gd name="connsiteY0" fmla="*/ 0 h 2296572"/>
              <a:gd name="connsiteX1" fmla="*/ 249599 w 251326"/>
              <a:gd name="connsiteY1" fmla="*/ 187637 h 2296572"/>
              <a:gd name="connsiteX2" fmla="*/ 217886 w 251326"/>
              <a:gd name="connsiteY2" fmla="*/ 441344 h 2296572"/>
              <a:gd name="connsiteX3" fmla="*/ 122746 w 251326"/>
              <a:gd name="connsiteY3" fmla="*/ 697693 h 2296572"/>
              <a:gd name="connsiteX4" fmla="*/ 24964 w 251326"/>
              <a:gd name="connsiteY4" fmla="*/ 919686 h 2296572"/>
              <a:gd name="connsiteX5" fmla="*/ 1179 w 251326"/>
              <a:gd name="connsiteY5" fmla="*/ 1181321 h 2296572"/>
              <a:gd name="connsiteX6" fmla="*/ 51391 w 251326"/>
              <a:gd name="connsiteY6" fmla="*/ 1474669 h 2296572"/>
              <a:gd name="connsiteX7" fmla="*/ 154460 w 251326"/>
              <a:gd name="connsiteY7" fmla="*/ 1657020 h 2296572"/>
              <a:gd name="connsiteX8" fmla="*/ 236386 w 251326"/>
              <a:gd name="connsiteY8" fmla="*/ 1945083 h 2296572"/>
              <a:gd name="connsiteX9" fmla="*/ 249599 w 251326"/>
              <a:gd name="connsiteY9" fmla="*/ 2217288 h 2296572"/>
              <a:gd name="connsiteX10" fmla="*/ 246957 w 251326"/>
              <a:gd name="connsiteY10" fmla="*/ 2296572 h 2296572"/>
              <a:gd name="connsiteX0" fmla="*/ 243452 w 250464"/>
              <a:gd name="connsiteY0" fmla="*/ 0 h 2296572"/>
              <a:gd name="connsiteX1" fmla="*/ 248737 w 250464"/>
              <a:gd name="connsiteY1" fmla="*/ 187637 h 2296572"/>
              <a:gd name="connsiteX2" fmla="*/ 217024 w 250464"/>
              <a:gd name="connsiteY2" fmla="*/ 441344 h 2296572"/>
              <a:gd name="connsiteX3" fmla="*/ 121884 w 250464"/>
              <a:gd name="connsiteY3" fmla="*/ 697693 h 2296572"/>
              <a:gd name="connsiteX4" fmla="*/ 24102 w 250464"/>
              <a:gd name="connsiteY4" fmla="*/ 919686 h 2296572"/>
              <a:gd name="connsiteX5" fmla="*/ 317 w 250464"/>
              <a:gd name="connsiteY5" fmla="*/ 1181321 h 2296572"/>
              <a:gd name="connsiteX6" fmla="*/ 50529 w 250464"/>
              <a:gd name="connsiteY6" fmla="*/ 1474669 h 2296572"/>
              <a:gd name="connsiteX7" fmla="*/ 153598 w 250464"/>
              <a:gd name="connsiteY7" fmla="*/ 1657020 h 2296572"/>
              <a:gd name="connsiteX8" fmla="*/ 235524 w 250464"/>
              <a:gd name="connsiteY8" fmla="*/ 1945083 h 2296572"/>
              <a:gd name="connsiteX9" fmla="*/ 248737 w 250464"/>
              <a:gd name="connsiteY9" fmla="*/ 2217288 h 2296572"/>
              <a:gd name="connsiteX10" fmla="*/ 246095 w 250464"/>
              <a:gd name="connsiteY10" fmla="*/ 2296572 h 2296572"/>
              <a:gd name="connsiteX0" fmla="*/ 244130 w 251142"/>
              <a:gd name="connsiteY0" fmla="*/ 0 h 2296572"/>
              <a:gd name="connsiteX1" fmla="*/ 249415 w 251142"/>
              <a:gd name="connsiteY1" fmla="*/ 187637 h 2296572"/>
              <a:gd name="connsiteX2" fmla="*/ 217702 w 251142"/>
              <a:gd name="connsiteY2" fmla="*/ 441344 h 2296572"/>
              <a:gd name="connsiteX3" fmla="*/ 122562 w 251142"/>
              <a:gd name="connsiteY3" fmla="*/ 697693 h 2296572"/>
              <a:gd name="connsiteX4" fmla="*/ 24780 w 251142"/>
              <a:gd name="connsiteY4" fmla="*/ 919686 h 2296572"/>
              <a:gd name="connsiteX5" fmla="*/ 995 w 251142"/>
              <a:gd name="connsiteY5" fmla="*/ 1181321 h 2296572"/>
              <a:gd name="connsiteX6" fmla="*/ 51207 w 251142"/>
              <a:gd name="connsiteY6" fmla="*/ 1474669 h 2296572"/>
              <a:gd name="connsiteX7" fmla="*/ 154276 w 251142"/>
              <a:gd name="connsiteY7" fmla="*/ 1657020 h 2296572"/>
              <a:gd name="connsiteX8" fmla="*/ 236202 w 251142"/>
              <a:gd name="connsiteY8" fmla="*/ 1945083 h 2296572"/>
              <a:gd name="connsiteX9" fmla="*/ 249415 w 251142"/>
              <a:gd name="connsiteY9" fmla="*/ 2217288 h 2296572"/>
              <a:gd name="connsiteX10" fmla="*/ 246773 w 251142"/>
              <a:gd name="connsiteY10" fmla="*/ 2296572 h 2296572"/>
              <a:gd name="connsiteX0" fmla="*/ 244130 w 249831"/>
              <a:gd name="connsiteY0" fmla="*/ 0 h 2296572"/>
              <a:gd name="connsiteX1" fmla="*/ 241487 w 249831"/>
              <a:gd name="connsiteY1" fmla="*/ 187637 h 2296572"/>
              <a:gd name="connsiteX2" fmla="*/ 217702 w 249831"/>
              <a:gd name="connsiteY2" fmla="*/ 441344 h 2296572"/>
              <a:gd name="connsiteX3" fmla="*/ 122562 w 249831"/>
              <a:gd name="connsiteY3" fmla="*/ 697693 h 2296572"/>
              <a:gd name="connsiteX4" fmla="*/ 24780 w 249831"/>
              <a:gd name="connsiteY4" fmla="*/ 919686 h 2296572"/>
              <a:gd name="connsiteX5" fmla="*/ 995 w 249831"/>
              <a:gd name="connsiteY5" fmla="*/ 1181321 h 2296572"/>
              <a:gd name="connsiteX6" fmla="*/ 51207 w 249831"/>
              <a:gd name="connsiteY6" fmla="*/ 1474669 h 2296572"/>
              <a:gd name="connsiteX7" fmla="*/ 154276 w 249831"/>
              <a:gd name="connsiteY7" fmla="*/ 1657020 h 2296572"/>
              <a:gd name="connsiteX8" fmla="*/ 236202 w 249831"/>
              <a:gd name="connsiteY8" fmla="*/ 1945083 h 2296572"/>
              <a:gd name="connsiteX9" fmla="*/ 249415 w 249831"/>
              <a:gd name="connsiteY9" fmla="*/ 2217288 h 2296572"/>
              <a:gd name="connsiteX10" fmla="*/ 246773 w 249831"/>
              <a:gd name="connsiteY10"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31" h="2296572">
                <a:moveTo>
                  <a:pt x="244130" y="0"/>
                </a:moveTo>
                <a:cubicBezTo>
                  <a:pt x="248975" y="57040"/>
                  <a:pt x="245892" y="114080"/>
                  <a:pt x="241487" y="187637"/>
                </a:cubicBezTo>
                <a:cubicBezTo>
                  <a:pt x="237082" y="261194"/>
                  <a:pt x="237523" y="356335"/>
                  <a:pt x="217702" y="441344"/>
                </a:cubicBezTo>
                <a:cubicBezTo>
                  <a:pt x="197881" y="526353"/>
                  <a:pt x="154716" y="617969"/>
                  <a:pt x="122562" y="697693"/>
                </a:cubicBezTo>
                <a:cubicBezTo>
                  <a:pt x="90408" y="777417"/>
                  <a:pt x="52970" y="836438"/>
                  <a:pt x="24780" y="919686"/>
                </a:cubicBezTo>
                <a:cubicBezTo>
                  <a:pt x="-3410" y="1002934"/>
                  <a:pt x="-766" y="1083539"/>
                  <a:pt x="995" y="1181321"/>
                </a:cubicBezTo>
                <a:cubicBezTo>
                  <a:pt x="2756" y="1279103"/>
                  <a:pt x="15089" y="1392743"/>
                  <a:pt x="51207" y="1474669"/>
                </a:cubicBezTo>
                <a:cubicBezTo>
                  <a:pt x="87325" y="1556595"/>
                  <a:pt x="123444" y="1578618"/>
                  <a:pt x="154276" y="1657020"/>
                </a:cubicBezTo>
                <a:cubicBezTo>
                  <a:pt x="185108" y="1735422"/>
                  <a:pt x="220345" y="1851705"/>
                  <a:pt x="236202" y="1945083"/>
                </a:cubicBezTo>
                <a:cubicBezTo>
                  <a:pt x="252059" y="2038461"/>
                  <a:pt x="247653" y="2158707"/>
                  <a:pt x="249415" y="2217288"/>
                </a:cubicBezTo>
                <a:cubicBezTo>
                  <a:pt x="251177" y="2275869"/>
                  <a:pt x="246773" y="2296572"/>
                  <a:pt x="246773" y="2296572"/>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Freihandform 109"/>
          <p:cNvSpPr/>
          <p:nvPr/>
        </p:nvSpPr>
        <p:spPr>
          <a:xfrm>
            <a:off x="2690231" y="1533137"/>
            <a:ext cx="62697" cy="2551747"/>
          </a:xfrm>
          <a:custGeom>
            <a:avLst/>
            <a:gdLst>
              <a:gd name="connsiteX0" fmla="*/ 75867 w 84382"/>
              <a:gd name="connsiteY0" fmla="*/ 0 h 2296572"/>
              <a:gd name="connsiteX1" fmla="*/ 81152 w 84382"/>
              <a:gd name="connsiteY1" fmla="*/ 494199 h 2296572"/>
              <a:gd name="connsiteX2" fmla="*/ 60010 w 84382"/>
              <a:gd name="connsiteY2" fmla="*/ 779619 h 2296572"/>
              <a:gd name="connsiteX3" fmla="*/ 9797 w 84382"/>
              <a:gd name="connsiteY3" fmla="*/ 1020111 h 2296572"/>
              <a:gd name="connsiteX4" fmla="*/ 1869 w 84382"/>
              <a:gd name="connsiteY4" fmla="*/ 1178678 h 2296572"/>
              <a:gd name="connsiteX5" fmla="*/ 33582 w 84382"/>
              <a:gd name="connsiteY5" fmla="*/ 1411242 h 2296572"/>
              <a:gd name="connsiteX6" fmla="*/ 75867 w 84382"/>
              <a:gd name="connsiteY6" fmla="*/ 1723089 h 2296572"/>
              <a:gd name="connsiteX7" fmla="*/ 83795 w 84382"/>
              <a:gd name="connsiteY7" fmla="*/ 1958296 h 2296572"/>
              <a:gd name="connsiteX8" fmla="*/ 83795 w 84382"/>
              <a:gd name="connsiteY8" fmla="*/ 2296572 h 2296572"/>
              <a:gd name="connsiteX9" fmla="*/ 83795 w 84382"/>
              <a:gd name="connsiteY9" fmla="*/ 2296572 h 2296572"/>
              <a:gd name="connsiteX0" fmla="*/ 74132 w 82647"/>
              <a:gd name="connsiteY0" fmla="*/ 0 h 2296572"/>
              <a:gd name="connsiteX1" fmla="*/ 79417 w 82647"/>
              <a:gd name="connsiteY1" fmla="*/ 494199 h 2296572"/>
              <a:gd name="connsiteX2" fmla="*/ 58275 w 82647"/>
              <a:gd name="connsiteY2" fmla="*/ 779619 h 2296572"/>
              <a:gd name="connsiteX3" fmla="*/ 21997 w 82647"/>
              <a:gd name="connsiteY3" fmla="*/ 1022754 h 2296572"/>
              <a:gd name="connsiteX4" fmla="*/ 134 w 82647"/>
              <a:gd name="connsiteY4" fmla="*/ 1178678 h 2296572"/>
              <a:gd name="connsiteX5" fmla="*/ 31847 w 82647"/>
              <a:gd name="connsiteY5" fmla="*/ 1411242 h 2296572"/>
              <a:gd name="connsiteX6" fmla="*/ 74132 w 82647"/>
              <a:gd name="connsiteY6" fmla="*/ 1723089 h 2296572"/>
              <a:gd name="connsiteX7" fmla="*/ 82060 w 82647"/>
              <a:gd name="connsiteY7" fmla="*/ 1958296 h 2296572"/>
              <a:gd name="connsiteX8" fmla="*/ 82060 w 82647"/>
              <a:gd name="connsiteY8" fmla="*/ 2296572 h 2296572"/>
              <a:gd name="connsiteX9" fmla="*/ 82060 w 82647"/>
              <a:gd name="connsiteY9"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47" h="2296572">
                <a:moveTo>
                  <a:pt x="74132" y="0"/>
                </a:moveTo>
                <a:cubicBezTo>
                  <a:pt x="78096" y="182131"/>
                  <a:pt x="82060" y="364263"/>
                  <a:pt x="79417" y="494199"/>
                </a:cubicBezTo>
                <a:cubicBezTo>
                  <a:pt x="76774" y="624135"/>
                  <a:pt x="67845" y="691527"/>
                  <a:pt x="58275" y="779619"/>
                </a:cubicBezTo>
                <a:cubicBezTo>
                  <a:pt x="48705" y="867711"/>
                  <a:pt x="31687" y="956244"/>
                  <a:pt x="21997" y="1022754"/>
                </a:cubicBezTo>
                <a:cubicBezTo>
                  <a:pt x="12307" y="1089264"/>
                  <a:pt x="-1508" y="1113930"/>
                  <a:pt x="134" y="1178678"/>
                </a:cubicBezTo>
                <a:cubicBezTo>
                  <a:pt x="1776" y="1243426"/>
                  <a:pt x="19514" y="1320507"/>
                  <a:pt x="31847" y="1411242"/>
                </a:cubicBezTo>
                <a:cubicBezTo>
                  <a:pt x="44180" y="1501977"/>
                  <a:pt x="65763" y="1631913"/>
                  <a:pt x="74132" y="1723089"/>
                </a:cubicBezTo>
                <a:cubicBezTo>
                  <a:pt x="82501" y="1814265"/>
                  <a:pt x="80739" y="1862716"/>
                  <a:pt x="82060" y="1958296"/>
                </a:cubicBezTo>
                <a:cubicBezTo>
                  <a:pt x="83381" y="2053877"/>
                  <a:pt x="82060" y="2296572"/>
                  <a:pt x="82060" y="2296572"/>
                </a:cubicBezTo>
                <a:lnTo>
                  <a:pt x="82060" y="2296572"/>
                </a:ln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Freihandform 110"/>
          <p:cNvSpPr/>
          <p:nvPr/>
        </p:nvSpPr>
        <p:spPr>
          <a:xfrm>
            <a:off x="2969207" y="1533137"/>
            <a:ext cx="395516" cy="2554682"/>
          </a:xfrm>
          <a:custGeom>
            <a:avLst/>
            <a:gdLst>
              <a:gd name="connsiteX0" fmla="*/ 388055 w 395241"/>
              <a:gd name="connsiteY0" fmla="*/ 0 h 2299214"/>
              <a:gd name="connsiteX1" fmla="*/ 390697 w 395241"/>
              <a:gd name="connsiteY1" fmla="*/ 311848 h 2299214"/>
              <a:gd name="connsiteX2" fmla="*/ 335199 w 395241"/>
              <a:gd name="connsiteY2" fmla="*/ 576125 h 2299214"/>
              <a:gd name="connsiteX3" fmla="*/ 263844 w 395241"/>
              <a:gd name="connsiteY3" fmla="*/ 710907 h 2299214"/>
              <a:gd name="connsiteX4" fmla="*/ 134348 w 395241"/>
              <a:gd name="connsiteY4" fmla="*/ 819261 h 2299214"/>
              <a:gd name="connsiteX5" fmla="*/ 23352 w 395241"/>
              <a:gd name="connsiteY5" fmla="*/ 1022754 h 2299214"/>
              <a:gd name="connsiteX6" fmla="*/ 2209 w 395241"/>
              <a:gd name="connsiteY6" fmla="*/ 1178678 h 2299214"/>
              <a:gd name="connsiteX7" fmla="*/ 57708 w 395241"/>
              <a:gd name="connsiteY7" fmla="*/ 1400671 h 2299214"/>
              <a:gd name="connsiteX8" fmla="*/ 263844 w 395241"/>
              <a:gd name="connsiteY8" fmla="*/ 1598879 h 2299214"/>
              <a:gd name="connsiteX9" fmla="*/ 351056 w 395241"/>
              <a:gd name="connsiteY9" fmla="*/ 1768017 h 2299214"/>
              <a:gd name="connsiteX10" fmla="*/ 390697 w 395241"/>
              <a:gd name="connsiteY10" fmla="*/ 2032294 h 2299214"/>
              <a:gd name="connsiteX11" fmla="*/ 393340 w 395241"/>
              <a:gd name="connsiteY11" fmla="*/ 2299214 h 2299214"/>
              <a:gd name="connsiteX0" fmla="*/ 388252 w 395438"/>
              <a:gd name="connsiteY0" fmla="*/ 0 h 2299214"/>
              <a:gd name="connsiteX1" fmla="*/ 390894 w 395438"/>
              <a:gd name="connsiteY1" fmla="*/ 311848 h 2299214"/>
              <a:gd name="connsiteX2" fmla="*/ 335396 w 395438"/>
              <a:gd name="connsiteY2" fmla="*/ 576125 h 2299214"/>
              <a:gd name="connsiteX3" fmla="*/ 264041 w 395438"/>
              <a:gd name="connsiteY3" fmla="*/ 710907 h 2299214"/>
              <a:gd name="connsiteX4" fmla="*/ 142473 w 395438"/>
              <a:gd name="connsiteY4" fmla="*/ 824546 h 2299214"/>
              <a:gd name="connsiteX5" fmla="*/ 23549 w 395438"/>
              <a:gd name="connsiteY5" fmla="*/ 1022754 h 2299214"/>
              <a:gd name="connsiteX6" fmla="*/ 2406 w 395438"/>
              <a:gd name="connsiteY6" fmla="*/ 1178678 h 2299214"/>
              <a:gd name="connsiteX7" fmla="*/ 57905 w 395438"/>
              <a:gd name="connsiteY7" fmla="*/ 1400671 h 2299214"/>
              <a:gd name="connsiteX8" fmla="*/ 264041 w 395438"/>
              <a:gd name="connsiteY8" fmla="*/ 1598879 h 2299214"/>
              <a:gd name="connsiteX9" fmla="*/ 351253 w 395438"/>
              <a:gd name="connsiteY9" fmla="*/ 1768017 h 2299214"/>
              <a:gd name="connsiteX10" fmla="*/ 390894 w 395438"/>
              <a:gd name="connsiteY10" fmla="*/ 2032294 h 2299214"/>
              <a:gd name="connsiteX11" fmla="*/ 393537 w 395438"/>
              <a:gd name="connsiteY11" fmla="*/ 2299214 h 2299214"/>
              <a:gd name="connsiteX0" fmla="*/ 387626 w 394812"/>
              <a:gd name="connsiteY0" fmla="*/ 0 h 2299214"/>
              <a:gd name="connsiteX1" fmla="*/ 390268 w 394812"/>
              <a:gd name="connsiteY1" fmla="*/ 311848 h 2299214"/>
              <a:gd name="connsiteX2" fmla="*/ 334770 w 394812"/>
              <a:gd name="connsiteY2" fmla="*/ 576125 h 2299214"/>
              <a:gd name="connsiteX3" fmla="*/ 263415 w 394812"/>
              <a:gd name="connsiteY3" fmla="*/ 710907 h 2299214"/>
              <a:gd name="connsiteX4" fmla="*/ 112776 w 394812"/>
              <a:gd name="connsiteY4" fmla="*/ 850974 h 2299214"/>
              <a:gd name="connsiteX5" fmla="*/ 22923 w 394812"/>
              <a:gd name="connsiteY5" fmla="*/ 1022754 h 2299214"/>
              <a:gd name="connsiteX6" fmla="*/ 1780 w 394812"/>
              <a:gd name="connsiteY6" fmla="*/ 1178678 h 2299214"/>
              <a:gd name="connsiteX7" fmla="*/ 57279 w 394812"/>
              <a:gd name="connsiteY7" fmla="*/ 1400671 h 2299214"/>
              <a:gd name="connsiteX8" fmla="*/ 263415 w 394812"/>
              <a:gd name="connsiteY8" fmla="*/ 1598879 h 2299214"/>
              <a:gd name="connsiteX9" fmla="*/ 350627 w 394812"/>
              <a:gd name="connsiteY9" fmla="*/ 1768017 h 2299214"/>
              <a:gd name="connsiteX10" fmla="*/ 390268 w 394812"/>
              <a:gd name="connsiteY10" fmla="*/ 2032294 h 2299214"/>
              <a:gd name="connsiteX11" fmla="*/ 392911 w 394812"/>
              <a:gd name="connsiteY11" fmla="*/ 2299214 h 2299214"/>
              <a:gd name="connsiteX0" fmla="*/ 388509 w 395695"/>
              <a:gd name="connsiteY0" fmla="*/ 0 h 2299214"/>
              <a:gd name="connsiteX1" fmla="*/ 391151 w 395695"/>
              <a:gd name="connsiteY1" fmla="*/ 311848 h 2299214"/>
              <a:gd name="connsiteX2" fmla="*/ 335653 w 395695"/>
              <a:gd name="connsiteY2" fmla="*/ 576125 h 2299214"/>
              <a:gd name="connsiteX3" fmla="*/ 264298 w 395695"/>
              <a:gd name="connsiteY3" fmla="*/ 710907 h 2299214"/>
              <a:gd name="connsiteX4" fmla="*/ 113659 w 395695"/>
              <a:gd name="connsiteY4" fmla="*/ 850974 h 2299214"/>
              <a:gd name="connsiteX5" fmla="*/ 23806 w 395695"/>
              <a:gd name="connsiteY5" fmla="*/ 1022754 h 2299214"/>
              <a:gd name="connsiteX6" fmla="*/ 2663 w 395695"/>
              <a:gd name="connsiteY6" fmla="*/ 1178678 h 2299214"/>
              <a:gd name="connsiteX7" fmla="*/ 71376 w 395695"/>
              <a:gd name="connsiteY7" fmla="*/ 1395386 h 2299214"/>
              <a:gd name="connsiteX8" fmla="*/ 264298 w 395695"/>
              <a:gd name="connsiteY8" fmla="*/ 1598879 h 2299214"/>
              <a:gd name="connsiteX9" fmla="*/ 351510 w 395695"/>
              <a:gd name="connsiteY9" fmla="*/ 1768017 h 2299214"/>
              <a:gd name="connsiteX10" fmla="*/ 391151 w 395695"/>
              <a:gd name="connsiteY10" fmla="*/ 2032294 h 2299214"/>
              <a:gd name="connsiteX11" fmla="*/ 393794 w 395695"/>
              <a:gd name="connsiteY11" fmla="*/ 2299214 h 2299214"/>
              <a:gd name="connsiteX0" fmla="*/ 388330 w 395516"/>
              <a:gd name="connsiteY0" fmla="*/ 0 h 2299214"/>
              <a:gd name="connsiteX1" fmla="*/ 390972 w 395516"/>
              <a:gd name="connsiteY1" fmla="*/ 311848 h 2299214"/>
              <a:gd name="connsiteX2" fmla="*/ 335474 w 395516"/>
              <a:gd name="connsiteY2" fmla="*/ 576125 h 2299214"/>
              <a:gd name="connsiteX3" fmla="*/ 264119 w 395516"/>
              <a:gd name="connsiteY3" fmla="*/ 710907 h 2299214"/>
              <a:gd name="connsiteX4" fmla="*/ 113480 w 395516"/>
              <a:gd name="connsiteY4" fmla="*/ 850974 h 2299214"/>
              <a:gd name="connsiteX5" fmla="*/ 23627 w 395516"/>
              <a:gd name="connsiteY5" fmla="*/ 1022754 h 2299214"/>
              <a:gd name="connsiteX6" fmla="*/ 2484 w 395516"/>
              <a:gd name="connsiteY6" fmla="*/ 1178678 h 2299214"/>
              <a:gd name="connsiteX7" fmla="*/ 68554 w 395516"/>
              <a:gd name="connsiteY7" fmla="*/ 1403314 h 2299214"/>
              <a:gd name="connsiteX8" fmla="*/ 264119 w 395516"/>
              <a:gd name="connsiteY8" fmla="*/ 1598879 h 2299214"/>
              <a:gd name="connsiteX9" fmla="*/ 351331 w 395516"/>
              <a:gd name="connsiteY9" fmla="*/ 1768017 h 2299214"/>
              <a:gd name="connsiteX10" fmla="*/ 390972 w 395516"/>
              <a:gd name="connsiteY10" fmla="*/ 2032294 h 2299214"/>
              <a:gd name="connsiteX11" fmla="*/ 393615 w 395516"/>
              <a:gd name="connsiteY11" fmla="*/ 2299214 h 229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516" h="2299214">
                <a:moveTo>
                  <a:pt x="388330" y="0"/>
                </a:moveTo>
                <a:cubicBezTo>
                  <a:pt x="394055" y="107913"/>
                  <a:pt x="399781" y="215827"/>
                  <a:pt x="390972" y="311848"/>
                </a:cubicBezTo>
                <a:cubicBezTo>
                  <a:pt x="382163" y="407869"/>
                  <a:pt x="356616" y="509615"/>
                  <a:pt x="335474" y="576125"/>
                </a:cubicBezTo>
                <a:cubicBezTo>
                  <a:pt x="314332" y="642635"/>
                  <a:pt x="301118" y="665099"/>
                  <a:pt x="264119" y="710907"/>
                </a:cubicBezTo>
                <a:cubicBezTo>
                  <a:pt x="227120" y="756715"/>
                  <a:pt x="153562" y="799000"/>
                  <a:pt x="113480" y="850974"/>
                </a:cubicBezTo>
                <a:cubicBezTo>
                  <a:pt x="73398" y="902949"/>
                  <a:pt x="42126" y="968137"/>
                  <a:pt x="23627" y="1022754"/>
                </a:cubicBezTo>
                <a:cubicBezTo>
                  <a:pt x="5128" y="1077371"/>
                  <a:pt x="-5004" y="1115251"/>
                  <a:pt x="2484" y="1178678"/>
                </a:cubicBezTo>
                <a:cubicBezTo>
                  <a:pt x="9972" y="1242105"/>
                  <a:pt x="24948" y="1333281"/>
                  <a:pt x="68554" y="1403314"/>
                </a:cubicBezTo>
                <a:cubicBezTo>
                  <a:pt x="112160" y="1473347"/>
                  <a:pt x="216990" y="1538095"/>
                  <a:pt x="264119" y="1598879"/>
                </a:cubicBezTo>
                <a:cubicBezTo>
                  <a:pt x="311248" y="1659663"/>
                  <a:pt x="330189" y="1695781"/>
                  <a:pt x="351331" y="1768017"/>
                </a:cubicBezTo>
                <a:cubicBezTo>
                  <a:pt x="372473" y="1840253"/>
                  <a:pt x="383925" y="1943761"/>
                  <a:pt x="390972" y="2032294"/>
                </a:cubicBezTo>
                <a:cubicBezTo>
                  <a:pt x="398019" y="2120827"/>
                  <a:pt x="393615" y="2299214"/>
                  <a:pt x="393615" y="2299214"/>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Freihandform 111"/>
          <p:cNvSpPr/>
          <p:nvPr/>
        </p:nvSpPr>
        <p:spPr>
          <a:xfrm>
            <a:off x="2797268" y="1533137"/>
            <a:ext cx="163852" cy="2557619"/>
          </a:xfrm>
          <a:custGeom>
            <a:avLst/>
            <a:gdLst>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52" h="2301857">
                <a:moveTo>
                  <a:pt x="150638" y="0"/>
                </a:moveTo>
                <a:cubicBezTo>
                  <a:pt x="154602" y="93158"/>
                  <a:pt x="158567" y="186316"/>
                  <a:pt x="155924" y="277492"/>
                </a:cubicBezTo>
                <a:cubicBezTo>
                  <a:pt x="153281" y="368668"/>
                  <a:pt x="144913" y="470855"/>
                  <a:pt x="134782" y="547055"/>
                </a:cubicBezTo>
                <a:cubicBezTo>
                  <a:pt x="124651" y="623255"/>
                  <a:pt x="124652" y="662015"/>
                  <a:pt x="95140" y="734692"/>
                </a:cubicBezTo>
                <a:cubicBezTo>
                  <a:pt x="65628" y="807369"/>
                  <a:pt x="37000" y="893258"/>
                  <a:pt x="21143" y="967256"/>
                </a:cubicBezTo>
                <a:cubicBezTo>
                  <a:pt x="5286" y="1041254"/>
                  <a:pt x="0" y="1110406"/>
                  <a:pt x="0" y="1178678"/>
                </a:cubicBezTo>
                <a:cubicBezTo>
                  <a:pt x="0" y="1246950"/>
                  <a:pt x="3965" y="1306853"/>
                  <a:pt x="21143" y="1376886"/>
                </a:cubicBezTo>
                <a:cubicBezTo>
                  <a:pt x="38321" y="1446919"/>
                  <a:pt x="84129" y="1530167"/>
                  <a:pt x="103069" y="1598879"/>
                </a:cubicBezTo>
                <a:cubicBezTo>
                  <a:pt x="122009" y="1667591"/>
                  <a:pt x="125973" y="1713840"/>
                  <a:pt x="134782" y="1789159"/>
                </a:cubicBezTo>
                <a:cubicBezTo>
                  <a:pt x="143591" y="1864478"/>
                  <a:pt x="151079" y="1965343"/>
                  <a:pt x="155924" y="2050793"/>
                </a:cubicBezTo>
                <a:cubicBezTo>
                  <a:pt x="160769" y="2136243"/>
                  <a:pt x="162310" y="2219050"/>
                  <a:pt x="163852" y="2301857"/>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3" name="Gerade Verbindung 112"/>
          <p:cNvCxnSpPr/>
          <p:nvPr/>
        </p:nvCxnSpPr>
        <p:spPr>
          <a:xfrm>
            <a:off x="2543562" y="1533137"/>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Freihandform 113"/>
          <p:cNvSpPr/>
          <p:nvPr/>
        </p:nvSpPr>
        <p:spPr>
          <a:xfrm flipH="1">
            <a:off x="3533749" y="1539077"/>
            <a:ext cx="387398" cy="2554682"/>
          </a:xfrm>
          <a:custGeom>
            <a:avLst/>
            <a:gdLst>
              <a:gd name="connsiteX0" fmla="*/ 388055 w 395241"/>
              <a:gd name="connsiteY0" fmla="*/ 0 h 2299214"/>
              <a:gd name="connsiteX1" fmla="*/ 390697 w 395241"/>
              <a:gd name="connsiteY1" fmla="*/ 311848 h 2299214"/>
              <a:gd name="connsiteX2" fmla="*/ 335199 w 395241"/>
              <a:gd name="connsiteY2" fmla="*/ 576125 h 2299214"/>
              <a:gd name="connsiteX3" fmla="*/ 263844 w 395241"/>
              <a:gd name="connsiteY3" fmla="*/ 710907 h 2299214"/>
              <a:gd name="connsiteX4" fmla="*/ 134348 w 395241"/>
              <a:gd name="connsiteY4" fmla="*/ 819261 h 2299214"/>
              <a:gd name="connsiteX5" fmla="*/ 23352 w 395241"/>
              <a:gd name="connsiteY5" fmla="*/ 1022754 h 2299214"/>
              <a:gd name="connsiteX6" fmla="*/ 2209 w 395241"/>
              <a:gd name="connsiteY6" fmla="*/ 1178678 h 2299214"/>
              <a:gd name="connsiteX7" fmla="*/ 57708 w 395241"/>
              <a:gd name="connsiteY7" fmla="*/ 1400671 h 2299214"/>
              <a:gd name="connsiteX8" fmla="*/ 263844 w 395241"/>
              <a:gd name="connsiteY8" fmla="*/ 1598879 h 2299214"/>
              <a:gd name="connsiteX9" fmla="*/ 351056 w 395241"/>
              <a:gd name="connsiteY9" fmla="*/ 1768017 h 2299214"/>
              <a:gd name="connsiteX10" fmla="*/ 390697 w 395241"/>
              <a:gd name="connsiteY10" fmla="*/ 2032294 h 2299214"/>
              <a:gd name="connsiteX11" fmla="*/ 393340 w 395241"/>
              <a:gd name="connsiteY11" fmla="*/ 2299214 h 2299214"/>
              <a:gd name="connsiteX0" fmla="*/ 388252 w 395438"/>
              <a:gd name="connsiteY0" fmla="*/ 0 h 2299214"/>
              <a:gd name="connsiteX1" fmla="*/ 390894 w 395438"/>
              <a:gd name="connsiteY1" fmla="*/ 311848 h 2299214"/>
              <a:gd name="connsiteX2" fmla="*/ 335396 w 395438"/>
              <a:gd name="connsiteY2" fmla="*/ 576125 h 2299214"/>
              <a:gd name="connsiteX3" fmla="*/ 264041 w 395438"/>
              <a:gd name="connsiteY3" fmla="*/ 710907 h 2299214"/>
              <a:gd name="connsiteX4" fmla="*/ 142473 w 395438"/>
              <a:gd name="connsiteY4" fmla="*/ 824546 h 2299214"/>
              <a:gd name="connsiteX5" fmla="*/ 23549 w 395438"/>
              <a:gd name="connsiteY5" fmla="*/ 1022754 h 2299214"/>
              <a:gd name="connsiteX6" fmla="*/ 2406 w 395438"/>
              <a:gd name="connsiteY6" fmla="*/ 1178678 h 2299214"/>
              <a:gd name="connsiteX7" fmla="*/ 57905 w 395438"/>
              <a:gd name="connsiteY7" fmla="*/ 1400671 h 2299214"/>
              <a:gd name="connsiteX8" fmla="*/ 264041 w 395438"/>
              <a:gd name="connsiteY8" fmla="*/ 1598879 h 2299214"/>
              <a:gd name="connsiteX9" fmla="*/ 351253 w 395438"/>
              <a:gd name="connsiteY9" fmla="*/ 1768017 h 2299214"/>
              <a:gd name="connsiteX10" fmla="*/ 390894 w 395438"/>
              <a:gd name="connsiteY10" fmla="*/ 2032294 h 2299214"/>
              <a:gd name="connsiteX11" fmla="*/ 393537 w 395438"/>
              <a:gd name="connsiteY11" fmla="*/ 2299214 h 2299214"/>
              <a:gd name="connsiteX0" fmla="*/ 387485 w 394671"/>
              <a:gd name="connsiteY0" fmla="*/ 0 h 2299214"/>
              <a:gd name="connsiteX1" fmla="*/ 390127 w 394671"/>
              <a:gd name="connsiteY1" fmla="*/ 311848 h 2299214"/>
              <a:gd name="connsiteX2" fmla="*/ 334629 w 394671"/>
              <a:gd name="connsiteY2" fmla="*/ 576125 h 2299214"/>
              <a:gd name="connsiteX3" fmla="*/ 263274 w 394671"/>
              <a:gd name="connsiteY3" fmla="*/ 710907 h 2299214"/>
              <a:gd name="connsiteX4" fmla="*/ 103945 w 394671"/>
              <a:gd name="connsiteY4" fmla="*/ 848331 h 2299214"/>
              <a:gd name="connsiteX5" fmla="*/ 22782 w 394671"/>
              <a:gd name="connsiteY5" fmla="*/ 1022754 h 2299214"/>
              <a:gd name="connsiteX6" fmla="*/ 1639 w 394671"/>
              <a:gd name="connsiteY6" fmla="*/ 1178678 h 2299214"/>
              <a:gd name="connsiteX7" fmla="*/ 57138 w 394671"/>
              <a:gd name="connsiteY7" fmla="*/ 1400671 h 2299214"/>
              <a:gd name="connsiteX8" fmla="*/ 263274 w 394671"/>
              <a:gd name="connsiteY8" fmla="*/ 1598879 h 2299214"/>
              <a:gd name="connsiteX9" fmla="*/ 350486 w 394671"/>
              <a:gd name="connsiteY9" fmla="*/ 1768017 h 2299214"/>
              <a:gd name="connsiteX10" fmla="*/ 390127 w 394671"/>
              <a:gd name="connsiteY10" fmla="*/ 2032294 h 2299214"/>
              <a:gd name="connsiteX11" fmla="*/ 392770 w 394671"/>
              <a:gd name="connsiteY11" fmla="*/ 2299214 h 2299214"/>
              <a:gd name="connsiteX0" fmla="*/ 388181 w 395367"/>
              <a:gd name="connsiteY0" fmla="*/ 0 h 2299214"/>
              <a:gd name="connsiteX1" fmla="*/ 390823 w 395367"/>
              <a:gd name="connsiteY1" fmla="*/ 311848 h 2299214"/>
              <a:gd name="connsiteX2" fmla="*/ 335325 w 395367"/>
              <a:gd name="connsiteY2" fmla="*/ 576125 h 2299214"/>
              <a:gd name="connsiteX3" fmla="*/ 263970 w 395367"/>
              <a:gd name="connsiteY3" fmla="*/ 710907 h 2299214"/>
              <a:gd name="connsiteX4" fmla="*/ 104641 w 395367"/>
              <a:gd name="connsiteY4" fmla="*/ 848331 h 2299214"/>
              <a:gd name="connsiteX5" fmla="*/ 23478 w 395367"/>
              <a:gd name="connsiteY5" fmla="*/ 1022754 h 2299214"/>
              <a:gd name="connsiteX6" fmla="*/ 2335 w 395367"/>
              <a:gd name="connsiteY6" fmla="*/ 1178678 h 2299214"/>
              <a:gd name="connsiteX7" fmla="*/ 68622 w 395367"/>
              <a:gd name="connsiteY7" fmla="*/ 1398029 h 2299214"/>
              <a:gd name="connsiteX8" fmla="*/ 263970 w 395367"/>
              <a:gd name="connsiteY8" fmla="*/ 1598879 h 2299214"/>
              <a:gd name="connsiteX9" fmla="*/ 351182 w 395367"/>
              <a:gd name="connsiteY9" fmla="*/ 1768017 h 2299214"/>
              <a:gd name="connsiteX10" fmla="*/ 390823 w 395367"/>
              <a:gd name="connsiteY10" fmla="*/ 2032294 h 2299214"/>
              <a:gd name="connsiteX11" fmla="*/ 393466 w 395367"/>
              <a:gd name="connsiteY11" fmla="*/ 2299214 h 2299214"/>
              <a:gd name="connsiteX0" fmla="*/ 388181 w 395367"/>
              <a:gd name="connsiteY0" fmla="*/ 0 h 2299214"/>
              <a:gd name="connsiteX1" fmla="*/ 390823 w 395367"/>
              <a:gd name="connsiteY1" fmla="*/ 311848 h 2299214"/>
              <a:gd name="connsiteX2" fmla="*/ 335325 w 395367"/>
              <a:gd name="connsiteY2" fmla="*/ 576125 h 2299214"/>
              <a:gd name="connsiteX3" fmla="*/ 263970 w 395367"/>
              <a:gd name="connsiteY3" fmla="*/ 710907 h 2299214"/>
              <a:gd name="connsiteX4" fmla="*/ 104641 w 395367"/>
              <a:gd name="connsiteY4" fmla="*/ 848331 h 2299214"/>
              <a:gd name="connsiteX5" fmla="*/ 23478 w 395367"/>
              <a:gd name="connsiteY5" fmla="*/ 1022754 h 2299214"/>
              <a:gd name="connsiteX6" fmla="*/ 2335 w 395367"/>
              <a:gd name="connsiteY6" fmla="*/ 1178678 h 2299214"/>
              <a:gd name="connsiteX7" fmla="*/ 68622 w 395367"/>
              <a:gd name="connsiteY7" fmla="*/ 1398029 h 2299214"/>
              <a:gd name="connsiteX8" fmla="*/ 263970 w 395367"/>
              <a:gd name="connsiteY8" fmla="*/ 1598879 h 2299214"/>
              <a:gd name="connsiteX9" fmla="*/ 351182 w 395367"/>
              <a:gd name="connsiteY9" fmla="*/ 1768017 h 2299214"/>
              <a:gd name="connsiteX10" fmla="*/ 390823 w 395367"/>
              <a:gd name="connsiteY10" fmla="*/ 2032294 h 2299214"/>
              <a:gd name="connsiteX11" fmla="*/ 393466 w 395367"/>
              <a:gd name="connsiteY11" fmla="*/ 2299214 h 229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367" h="2299214">
                <a:moveTo>
                  <a:pt x="388181" y="0"/>
                </a:moveTo>
                <a:cubicBezTo>
                  <a:pt x="393906" y="107913"/>
                  <a:pt x="399632" y="215827"/>
                  <a:pt x="390823" y="311848"/>
                </a:cubicBezTo>
                <a:cubicBezTo>
                  <a:pt x="382014" y="407869"/>
                  <a:pt x="356467" y="509615"/>
                  <a:pt x="335325" y="576125"/>
                </a:cubicBezTo>
                <a:cubicBezTo>
                  <a:pt x="314183" y="642635"/>
                  <a:pt x="310509" y="670824"/>
                  <a:pt x="263970" y="710907"/>
                </a:cubicBezTo>
                <a:cubicBezTo>
                  <a:pt x="217431" y="750990"/>
                  <a:pt x="144723" y="796357"/>
                  <a:pt x="104641" y="848331"/>
                </a:cubicBezTo>
                <a:cubicBezTo>
                  <a:pt x="64559" y="900306"/>
                  <a:pt x="40529" y="967696"/>
                  <a:pt x="23478" y="1022754"/>
                </a:cubicBezTo>
                <a:cubicBezTo>
                  <a:pt x="6427" y="1077812"/>
                  <a:pt x="-5189" y="1116132"/>
                  <a:pt x="2335" y="1178678"/>
                </a:cubicBezTo>
                <a:cubicBezTo>
                  <a:pt x="9859" y="1241224"/>
                  <a:pt x="25016" y="1327996"/>
                  <a:pt x="68622" y="1398029"/>
                </a:cubicBezTo>
                <a:cubicBezTo>
                  <a:pt x="112228" y="1468062"/>
                  <a:pt x="216877" y="1537214"/>
                  <a:pt x="263970" y="1598879"/>
                </a:cubicBezTo>
                <a:cubicBezTo>
                  <a:pt x="311063" y="1660544"/>
                  <a:pt x="330040" y="1695781"/>
                  <a:pt x="351182" y="1768017"/>
                </a:cubicBezTo>
                <a:cubicBezTo>
                  <a:pt x="372324" y="1840253"/>
                  <a:pt x="383776" y="1943761"/>
                  <a:pt x="390823" y="2032294"/>
                </a:cubicBezTo>
                <a:cubicBezTo>
                  <a:pt x="397870" y="2120827"/>
                  <a:pt x="393466" y="2299214"/>
                  <a:pt x="393466" y="2299214"/>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Freihandform 114"/>
          <p:cNvSpPr/>
          <p:nvPr/>
        </p:nvSpPr>
        <p:spPr>
          <a:xfrm flipH="1">
            <a:off x="3728862" y="1533137"/>
            <a:ext cx="263770" cy="2551747"/>
          </a:xfrm>
          <a:custGeom>
            <a:avLst/>
            <a:gdLst>
              <a:gd name="connsiteX0" fmla="*/ 244314 w 251326"/>
              <a:gd name="connsiteY0" fmla="*/ 0 h 2296572"/>
              <a:gd name="connsiteX1" fmla="*/ 249599 w 251326"/>
              <a:gd name="connsiteY1" fmla="*/ 187637 h 2296572"/>
              <a:gd name="connsiteX2" fmla="*/ 217886 w 251326"/>
              <a:gd name="connsiteY2" fmla="*/ 441344 h 2296572"/>
              <a:gd name="connsiteX3" fmla="*/ 122746 w 251326"/>
              <a:gd name="connsiteY3" fmla="*/ 697693 h 2296572"/>
              <a:gd name="connsiteX4" fmla="*/ 24964 w 251326"/>
              <a:gd name="connsiteY4" fmla="*/ 919686 h 2296572"/>
              <a:gd name="connsiteX5" fmla="*/ 1179 w 251326"/>
              <a:gd name="connsiteY5" fmla="*/ 1181321 h 2296572"/>
              <a:gd name="connsiteX6" fmla="*/ 51391 w 251326"/>
              <a:gd name="connsiteY6" fmla="*/ 1474669 h 2296572"/>
              <a:gd name="connsiteX7" fmla="*/ 154460 w 251326"/>
              <a:gd name="connsiteY7" fmla="*/ 1657020 h 2296572"/>
              <a:gd name="connsiteX8" fmla="*/ 236386 w 251326"/>
              <a:gd name="connsiteY8" fmla="*/ 1945083 h 2296572"/>
              <a:gd name="connsiteX9" fmla="*/ 249599 w 251326"/>
              <a:gd name="connsiteY9" fmla="*/ 2217288 h 2296572"/>
              <a:gd name="connsiteX10" fmla="*/ 246957 w 251326"/>
              <a:gd name="connsiteY10" fmla="*/ 2296572 h 2296572"/>
              <a:gd name="connsiteX0" fmla="*/ 245103 w 252115"/>
              <a:gd name="connsiteY0" fmla="*/ 0 h 2296572"/>
              <a:gd name="connsiteX1" fmla="*/ 250388 w 252115"/>
              <a:gd name="connsiteY1" fmla="*/ 187637 h 2296572"/>
              <a:gd name="connsiteX2" fmla="*/ 218675 w 252115"/>
              <a:gd name="connsiteY2" fmla="*/ 441344 h 2296572"/>
              <a:gd name="connsiteX3" fmla="*/ 123535 w 252115"/>
              <a:gd name="connsiteY3" fmla="*/ 697693 h 2296572"/>
              <a:gd name="connsiteX4" fmla="*/ 25753 w 252115"/>
              <a:gd name="connsiteY4" fmla="*/ 919686 h 2296572"/>
              <a:gd name="connsiteX5" fmla="*/ 1968 w 252115"/>
              <a:gd name="connsiteY5" fmla="*/ 1181321 h 2296572"/>
              <a:gd name="connsiteX6" fmla="*/ 64745 w 252115"/>
              <a:gd name="connsiteY6" fmla="*/ 1477311 h 2296572"/>
              <a:gd name="connsiteX7" fmla="*/ 155249 w 252115"/>
              <a:gd name="connsiteY7" fmla="*/ 1657020 h 2296572"/>
              <a:gd name="connsiteX8" fmla="*/ 237175 w 252115"/>
              <a:gd name="connsiteY8" fmla="*/ 1945083 h 2296572"/>
              <a:gd name="connsiteX9" fmla="*/ 250388 w 252115"/>
              <a:gd name="connsiteY9" fmla="*/ 2217288 h 2296572"/>
              <a:gd name="connsiteX10" fmla="*/ 247746 w 252115"/>
              <a:gd name="connsiteY10" fmla="*/ 2296572 h 2296572"/>
              <a:gd name="connsiteX0" fmla="*/ 245103 w 252115"/>
              <a:gd name="connsiteY0" fmla="*/ 0 h 2296572"/>
              <a:gd name="connsiteX1" fmla="*/ 250388 w 252115"/>
              <a:gd name="connsiteY1" fmla="*/ 187637 h 2296572"/>
              <a:gd name="connsiteX2" fmla="*/ 218675 w 252115"/>
              <a:gd name="connsiteY2" fmla="*/ 441344 h 2296572"/>
              <a:gd name="connsiteX3" fmla="*/ 123535 w 252115"/>
              <a:gd name="connsiteY3" fmla="*/ 697693 h 2296572"/>
              <a:gd name="connsiteX4" fmla="*/ 25753 w 252115"/>
              <a:gd name="connsiteY4" fmla="*/ 919686 h 2296572"/>
              <a:gd name="connsiteX5" fmla="*/ 1968 w 252115"/>
              <a:gd name="connsiteY5" fmla="*/ 1181321 h 2296572"/>
              <a:gd name="connsiteX6" fmla="*/ 64745 w 252115"/>
              <a:gd name="connsiteY6" fmla="*/ 1477311 h 2296572"/>
              <a:gd name="connsiteX7" fmla="*/ 155249 w 252115"/>
              <a:gd name="connsiteY7" fmla="*/ 1657020 h 2296572"/>
              <a:gd name="connsiteX8" fmla="*/ 237175 w 252115"/>
              <a:gd name="connsiteY8" fmla="*/ 1945083 h 2296572"/>
              <a:gd name="connsiteX9" fmla="*/ 250388 w 252115"/>
              <a:gd name="connsiteY9" fmla="*/ 2217288 h 2296572"/>
              <a:gd name="connsiteX10" fmla="*/ 247746 w 252115"/>
              <a:gd name="connsiteY10" fmla="*/ 2296572 h 2296572"/>
              <a:gd name="connsiteX0" fmla="*/ 245103 w 252115"/>
              <a:gd name="connsiteY0" fmla="*/ 0 h 2296572"/>
              <a:gd name="connsiteX1" fmla="*/ 250388 w 252115"/>
              <a:gd name="connsiteY1" fmla="*/ 187637 h 2296572"/>
              <a:gd name="connsiteX2" fmla="*/ 218675 w 252115"/>
              <a:gd name="connsiteY2" fmla="*/ 441344 h 2296572"/>
              <a:gd name="connsiteX3" fmla="*/ 123535 w 252115"/>
              <a:gd name="connsiteY3" fmla="*/ 697693 h 2296572"/>
              <a:gd name="connsiteX4" fmla="*/ 25753 w 252115"/>
              <a:gd name="connsiteY4" fmla="*/ 919686 h 2296572"/>
              <a:gd name="connsiteX5" fmla="*/ 1968 w 252115"/>
              <a:gd name="connsiteY5" fmla="*/ 1181321 h 2296572"/>
              <a:gd name="connsiteX6" fmla="*/ 64745 w 252115"/>
              <a:gd name="connsiteY6" fmla="*/ 1477311 h 2296572"/>
              <a:gd name="connsiteX7" fmla="*/ 155249 w 252115"/>
              <a:gd name="connsiteY7" fmla="*/ 1657020 h 2296572"/>
              <a:gd name="connsiteX8" fmla="*/ 237175 w 252115"/>
              <a:gd name="connsiteY8" fmla="*/ 1945083 h 2296572"/>
              <a:gd name="connsiteX9" fmla="*/ 250388 w 252115"/>
              <a:gd name="connsiteY9" fmla="*/ 2217288 h 2296572"/>
              <a:gd name="connsiteX10" fmla="*/ 247746 w 252115"/>
              <a:gd name="connsiteY10" fmla="*/ 2296572 h 2296572"/>
              <a:gd name="connsiteX0" fmla="*/ 245103 w 250804"/>
              <a:gd name="connsiteY0" fmla="*/ 0 h 2296572"/>
              <a:gd name="connsiteX1" fmla="*/ 242850 w 250804"/>
              <a:gd name="connsiteY1" fmla="*/ 187637 h 2296572"/>
              <a:gd name="connsiteX2" fmla="*/ 218675 w 250804"/>
              <a:gd name="connsiteY2" fmla="*/ 441344 h 2296572"/>
              <a:gd name="connsiteX3" fmla="*/ 123535 w 250804"/>
              <a:gd name="connsiteY3" fmla="*/ 697693 h 2296572"/>
              <a:gd name="connsiteX4" fmla="*/ 25753 w 250804"/>
              <a:gd name="connsiteY4" fmla="*/ 919686 h 2296572"/>
              <a:gd name="connsiteX5" fmla="*/ 1968 w 250804"/>
              <a:gd name="connsiteY5" fmla="*/ 1181321 h 2296572"/>
              <a:gd name="connsiteX6" fmla="*/ 64745 w 250804"/>
              <a:gd name="connsiteY6" fmla="*/ 1477311 h 2296572"/>
              <a:gd name="connsiteX7" fmla="*/ 155249 w 250804"/>
              <a:gd name="connsiteY7" fmla="*/ 1657020 h 2296572"/>
              <a:gd name="connsiteX8" fmla="*/ 237175 w 250804"/>
              <a:gd name="connsiteY8" fmla="*/ 1945083 h 2296572"/>
              <a:gd name="connsiteX9" fmla="*/ 250388 w 250804"/>
              <a:gd name="connsiteY9" fmla="*/ 2217288 h 2296572"/>
              <a:gd name="connsiteX10" fmla="*/ 247746 w 250804"/>
              <a:gd name="connsiteY10"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804" h="2296572">
                <a:moveTo>
                  <a:pt x="245103" y="0"/>
                </a:moveTo>
                <a:cubicBezTo>
                  <a:pt x="249948" y="57040"/>
                  <a:pt x="247255" y="114080"/>
                  <a:pt x="242850" y="187637"/>
                </a:cubicBezTo>
                <a:cubicBezTo>
                  <a:pt x="238445" y="261194"/>
                  <a:pt x="238561" y="356335"/>
                  <a:pt x="218675" y="441344"/>
                </a:cubicBezTo>
                <a:cubicBezTo>
                  <a:pt x="198789" y="526353"/>
                  <a:pt x="155689" y="617969"/>
                  <a:pt x="123535" y="697693"/>
                </a:cubicBezTo>
                <a:cubicBezTo>
                  <a:pt x="91381" y="777417"/>
                  <a:pt x="46014" y="839081"/>
                  <a:pt x="25753" y="919686"/>
                </a:cubicBezTo>
                <a:cubicBezTo>
                  <a:pt x="5492" y="1000291"/>
                  <a:pt x="-4531" y="1088384"/>
                  <a:pt x="1968" y="1181321"/>
                </a:cubicBezTo>
                <a:cubicBezTo>
                  <a:pt x="8467" y="1274258"/>
                  <a:pt x="31659" y="1395385"/>
                  <a:pt x="64745" y="1477311"/>
                </a:cubicBezTo>
                <a:cubicBezTo>
                  <a:pt x="97831" y="1559237"/>
                  <a:pt x="118971" y="1581701"/>
                  <a:pt x="155249" y="1657020"/>
                </a:cubicBezTo>
                <a:cubicBezTo>
                  <a:pt x="191527" y="1732339"/>
                  <a:pt x="221318" y="1851705"/>
                  <a:pt x="237175" y="1945083"/>
                </a:cubicBezTo>
                <a:cubicBezTo>
                  <a:pt x="253032" y="2038461"/>
                  <a:pt x="248626" y="2158707"/>
                  <a:pt x="250388" y="2217288"/>
                </a:cubicBezTo>
                <a:cubicBezTo>
                  <a:pt x="252150" y="2275869"/>
                  <a:pt x="247746" y="2296572"/>
                  <a:pt x="247746" y="2296572"/>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Freihandform 115"/>
          <p:cNvSpPr/>
          <p:nvPr/>
        </p:nvSpPr>
        <p:spPr>
          <a:xfrm flipH="1">
            <a:off x="3940708" y="1537608"/>
            <a:ext cx="159448" cy="2557619"/>
          </a:xfrm>
          <a:custGeom>
            <a:avLst/>
            <a:gdLst>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 name="connsiteX0" fmla="*/ 158786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52" h="2301857">
                <a:moveTo>
                  <a:pt x="158786" y="0"/>
                </a:moveTo>
                <a:cubicBezTo>
                  <a:pt x="162750" y="93158"/>
                  <a:pt x="159925" y="186316"/>
                  <a:pt x="155924" y="277492"/>
                </a:cubicBezTo>
                <a:cubicBezTo>
                  <a:pt x="151923" y="368668"/>
                  <a:pt x="144913" y="470855"/>
                  <a:pt x="134782" y="547055"/>
                </a:cubicBezTo>
                <a:cubicBezTo>
                  <a:pt x="124651" y="623255"/>
                  <a:pt x="124652" y="662015"/>
                  <a:pt x="95140" y="734692"/>
                </a:cubicBezTo>
                <a:cubicBezTo>
                  <a:pt x="65628" y="807369"/>
                  <a:pt x="37000" y="893258"/>
                  <a:pt x="21143" y="967256"/>
                </a:cubicBezTo>
                <a:cubicBezTo>
                  <a:pt x="5286" y="1041254"/>
                  <a:pt x="0" y="1110406"/>
                  <a:pt x="0" y="1178678"/>
                </a:cubicBezTo>
                <a:cubicBezTo>
                  <a:pt x="0" y="1246950"/>
                  <a:pt x="3965" y="1306853"/>
                  <a:pt x="21143" y="1376886"/>
                </a:cubicBezTo>
                <a:cubicBezTo>
                  <a:pt x="38321" y="1446919"/>
                  <a:pt x="84129" y="1530167"/>
                  <a:pt x="103069" y="1598879"/>
                </a:cubicBezTo>
                <a:cubicBezTo>
                  <a:pt x="122009" y="1667591"/>
                  <a:pt x="125973" y="1713840"/>
                  <a:pt x="134782" y="1789159"/>
                </a:cubicBezTo>
                <a:cubicBezTo>
                  <a:pt x="143591" y="1864478"/>
                  <a:pt x="151079" y="1965343"/>
                  <a:pt x="155924" y="2050793"/>
                </a:cubicBezTo>
                <a:cubicBezTo>
                  <a:pt x="160769" y="2136243"/>
                  <a:pt x="162310" y="2219050"/>
                  <a:pt x="163852" y="2301857"/>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Freihandform 116"/>
          <p:cNvSpPr/>
          <p:nvPr/>
        </p:nvSpPr>
        <p:spPr>
          <a:xfrm flipH="1">
            <a:off x="4152716" y="1534604"/>
            <a:ext cx="63721" cy="2551747"/>
          </a:xfrm>
          <a:custGeom>
            <a:avLst/>
            <a:gdLst>
              <a:gd name="connsiteX0" fmla="*/ 75867 w 84382"/>
              <a:gd name="connsiteY0" fmla="*/ 0 h 2296572"/>
              <a:gd name="connsiteX1" fmla="*/ 81152 w 84382"/>
              <a:gd name="connsiteY1" fmla="*/ 494199 h 2296572"/>
              <a:gd name="connsiteX2" fmla="*/ 60010 w 84382"/>
              <a:gd name="connsiteY2" fmla="*/ 779619 h 2296572"/>
              <a:gd name="connsiteX3" fmla="*/ 9797 w 84382"/>
              <a:gd name="connsiteY3" fmla="*/ 1020111 h 2296572"/>
              <a:gd name="connsiteX4" fmla="*/ 1869 w 84382"/>
              <a:gd name="connsiteY4" fmla="*/ 1178678 h 2296572"/>
              <a:gd name="connsiteX5" fmla="*/ 33582 w 84382"/>
              <a:gd name="connsiteY5" fmla="*/ 1411242 h 2296572"/>
              <a:gd name="connsiteX6" fmla="*/ 75867 w 84382"/>
              <a:gd name="connsiteY6" fmla="*/ 1723089 h 2296572"/>
              <a:gd name="connsiteX7" fmla="*/ 83795 w 84382"/>
              <a:gd name="connsiteY7" fmla="*/ 1958296 h 2296572"/>
              <a:gd name="connsiteX8" fmla="*/ 83795 w 84382"/>
              <a:gd name="connsiteY8" fmla="*/ 2296572 h 2296572"/>
              <a:gd name="connsiteX9" fmla="*/ 83795 w 84382"/>
              <a:gd name="connsiteY9"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82" h="2296572">
                <a:moveTo>
                  <a:pt x="75867" y="0"/>
                </a:moveTo>
                <a:cubicBezTo>
                  <a:pt x="79831" y="182131"/>
                  <a:pt x="83795" y="364263"/>
                  <a:pt x="81152" y="494199"/>
                </a:cubicBezTo>
                <a:cubicBezTo>
                  <a:pt x="78509" y="624135"/>
                  <a:pt x="71902" y="691967"/>
                  <a:pt x="60010" y="779619"/>
                </a:cubicBezTo>
                <a:cubicBezTo>
                  <a:pt x="48117" y="867271"/>
                  <a:pt x="19487" y="953601"/>
                  <a:pt x="9797" y="1020111"/>
                </a:cubicBezTo>
                <a:cubicBezTo>
                  <a:pt x="107" y="1086621"/>
                  <a:pt x="-2095" y="1113490"/>
                  <a:pt x="1869" y="1178678"/>
                </a:cubicBezTo>
                <a:cubicBezTo>
                  <a:pt x="5833" y="1243867"/>
                  <a:pt x="21249" y="1320507"/>
                  <a:pt x="33582" y="1411242"/>
                </a:cubicBezTo>
                <a:cubicBezTo>
                  <a:pt x="45915" y="1501977"/>
                  <a:pt x="67498" y="1631913"/>
                  <a:pt x="75867" y="1723089"/>
                </a:cubicBezTo>
                <a:cubicBezTo>
                  <a:pt x="84236" y="1814265"/>
                  <a:pt x="82474" y="1862716"/>
                  <a:pt x="83795" y="1958296"/>
                </a:cubicBezTo>
                <a:cubicBezTo>
                  <a:pt x="85116" y="2053877"/>
                  <a:pt x="83795" y="2296572"/>
                  <a:pt x="83795" y="2296572"/>
                </a:cubicBezTo>
                <a:lnTo>
                  <a:pt x="83795" y="2296572"/>
                </a:ln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8" name="Gerade Verbindung 117"/>
          <p:cNvCxnSpPr/>
          <p:nvPr/>
        </p:nvCxnSpPr>
        <p:spPr>
          <a:xfrm>
            <a:off x="4358268" y="1534604"/>
            <a:ext cx="0" cy="2551747"/>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19" name="Textfeld 118"/>
          <p:cNvSpPr txBox="1"/>
          <p:nvPr/>
        </p:nvSpPr>
        <p:spPr>
          <a:xfrm>
            <a:off x="2997559" y="2598154"/>
            <a:ext cx="824265" cy="307777"/>
          </a:xfrm>
          <a:prstGeom prst="rect">
            <a:avLst/>
          </a:prstGeom>
          <a:noFill/>
        </p:spPr>
        <p:txBody>
          <a:bodyPr wrap="none" rtlCol="0">
            <a:spAutoFit/>
          </a:bodyPr>
          <a:lstStyle/>
          <a:p>
            <a:r>
              <a:rPr lang="de-DE" sz="1400" dirty="0" err="1" smtClean="0"/>
              <a:t>B</a:t>
            </a:r>
            <a:r>
              <a:rPr lang="de-DE" sz="1400" baseline="-25000" dirty="0" err="1" smtClean="0"/>
              <a:t>inside</a:t>
            </a:r>
            <a:r>
              <a:rPr lang="de-DE" sz="1400" dirty="0" smtClean="0"/>
              <a:t>=0</a:t>
            </a:r>
            <a:endParaRPr lang="de-DE" sz="1400" dirty="0"/>
          </a:p>
        </p:txBody>
      </p:sp>
      <p:sp>
        <p:nvSpPr>
          <p:cNvPr id="120" name="Textfeld 119"/>
          <p:cNvSpPr txBox="1"/>
          <p:nvPr/>
        </p:nvSpPr>
        <p:spPr>
          <a:xfrm>
            <a:off x="2898500" y="1097304"/>
            <a:ext cx="1293944" cy="369332"/>
          </a:xfrm>
          <a:prstGeom prst="rect">
            <a:avLst/>
          </a:prstGeom>
          <a:noFill/>
        </p:spPr>
        <p:txBody>
          <a:bodyPr wrap="none" rtlCol="0">
            <a:spAutoFit/>
          </a:bodyPr>
          <a:lstStyle/>
          <a:p>
            <a:r>
              <a:rPr lang="en-US" dirty="0" err="1" smtClean="0"/>
              <a:t>B</a:t>
            </a:r>
            <a:r>
              <a:rPr lang="en-US" baseline="-25000" dirty="0" err="1" smtClean="0"/>
              <a:t>outside</a:t>
            </a:r>
            <a:r>
              <a:rPr lang="de-DE" dirty="0" smtClean="0"/>
              <a:t>&gt;&gt; 0</a:t>
            </a:r>
            <a:endParaRPr lang="de-DE" dirty="0"/>
          </a:p>
        </p:txBody>
      </p:sp>
      <p:sp>
        <p:nvSpPr>
          <p:cNvPr id="121" name="Textfeld 120"/>
          <p:cNvSpPr txBox="1"/>
          <p:nvPr/>
        </p:nvSpPr>
        <p:spPr>
          <a:xfrm>
            <a:off x="2339753" y="4059568"/>
            <a:ext cx="2067995" cy="646331"/>
          </a:xfrm>
          <a:prstGeom prst="rect">
            <a:avLst/>
          </a:prstGeom>
          <a:noFill/>
        </p:spPr>
        <p:txBody>
          <a:bodyPr wrap="square" rtlCol="0">
            <a:spAutoFit/>
          </a:bodyPr>
          <a:lstStyle/>
          <a:p>
            <a:r>
              <a:rPr lang="de-DE" dirty="0" smtClean="0">
                <a:solidFill>
                  <a:srgbClr val="C00000"/>
                </a:solidFill>
              </a:rPr>
              <a:t>   </a:t>
            </a:r>
            <a:r>
              <a:rPr lang="en-US" b="1" dirty="0" smtClean="0">
                <a:solidFill>
                  <a:srgbClr val="0000A0"/>
                </a:solidFill>
              </a:rPr>
              <a:t>Superconductor</a:t>
            </a:r>
            <a:endParaRPr lang="en-US" b="1" dirty="0">
              <a:solidFill>
                <a:srgbClr val="0000A0"/>
              </a:solidFill>
            </a:endParaRPr>
          </a:p>
        </p:txBody>
      </p:sp>
      <p:sp>
        <p:nvSpPr>
          <p:cNvPr id="3" name="Rechteck 2"/>
          <p:cNvSpPr/>
          <p:nvPr/>
        </p:nvSpPr>
        <p:spPr>
          <a:xfrm>
            <a:off x="107504" y="4733837"/>
            <a:ext cx="4680520" cy="615553"/>
          </a:xfrm>
          <a:prstGeom prst="rect">
            <a:avLst/>
          </a:prstGeom>
        </p:spPr>
        <p:txBody>
          <a:bodyPr wrap="square">
            <a:spAutoFit/>
          </a:bodyPr>
          <a:lstStyle/>
          <a:p>
            <a:r>
              <a:rPr lang="en-GB" altLang="en-US" sz="1600" dirty="0">
                <a:solidFill>
                  <a:schemeClr val="bg1"/>
                </a:solidFill>
                <a:latin typeface="Arial" panose="020B0604020202020204" pitchFamily="34" charset="0"/>
                <a:cs typeface="Arial" panose="020B0604020202020204" pitchFamily="34" charset="0"/>
              </a:rPr>
              <a:t>Meissner effect: the expulsion of a magnetic </a:t>
            </a:r>
            <a:r>
              <a:rPr lang="en-GB" altLang="en-US" sz="1600" dirty="0" smtClean="0">
                <a:solidFill>
                  <a:schemeClr val="bg1"/>
                </a:solidFill>
                <a:latin typeface="Arial" panose="020B0604020202020204" pitchFamily="34" charset="0"/>
                <a:cs typeface="Arial" panose="020B0604020202020204" pitchFamily="34" charset="0"/>
              </a:rPr>
              <a:t>field </a:t>
            </a:r>
            <a:endParaRPr lang="en-GB" altLang="en-US" sz="1600" b="1" dirty="0">
              <a:solidFill>
                <a:schemeClr val="bg1"/>
              </a:solidFill>
              <a:latin typeface="Arial" panose="020B0604020202020204" pitchFamily="34" charset="0"/>
              <a:cs typeface="Arial" panose="020B0604020202020204" pitchFamily="34" charset="0"/>
            </a:endParaRPr>
          </a:p>
          <a:p>
            <a:r>
              <a:rPr lang="en-GB" altLang="en-US" b="1" dirty="0">
                <a:solidFill>
                  <a:schemeClr val="bg1"/>
                </a:solidFill>
                <a:latin typeface="Arial" panose="020B0604020202020204" pitchFamily="34" charset="0"/>
                <a:cs typeface="Arial" panose="020B0604020202020204" pitchFamily="34" charset="0"/>
              </a:rPr>
              <a:t>=&gt;</a:t>
            </a:r>
            <a:r>
              <a:rPr lang="en-GB" altLang="en-US" dirty="0">
                <a:solidFill>
                  <a:schemeClr val="bg1"/>
                </a:solidFill>
                <a:latin typeface="Arial" panose="020B0604020202020204" pitchFamily="34" charset="0"/>
                <a:cs typeface="Arial" panose="020B0604020202020204" pitchFamily="34" charset="0"/>
              </a:rPr>
              <a:t> </a:t>
            </a:r>
            <a:r>
              <a:rPr lang="en-GB" altLang="en-US" b="1" dirty="0">
                <a:solidFill>
                  <a:schemeClr val="accent2"/>
                </a:solidFill>
                <a:latin typeface="Arial" panose="020B0604020202020204" pitchFamily="34" charset="0"/>
                <a:cs typeface="Arial" panose="020B0604020202020204" pitchFamily="34" charset="0"/>
              </a:rPr>
              <a:t>ideal magnetic shielding</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124"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kern="0" smtClean="0">
                <a:solidFill>
                  <a:schemeClr val="bg1"/>
                </a:solidFill>
                <a:latin typeface="+mn-lt"/>
              </a:rPr>
              <a:t>Why superconducting?</a:t>
            </a:r>
            <a:endParaRPr lang="en-US" kern="0" dirty="0">
              <a:solidFill>
                <a:schemeClr val="bg1"/>
              </a:solidFill>
              <a:latin typeface="+mn-lt"/>
            </a:endParaRPr>
          </a:p>
        </p:txBody>
      </p:sp>
      <p:sp>
        <p:nvSpPr>
          <p:cNvPr id="127" name="Rechteck 126"/>
          <p:cNvSpPr/>
          <p:nvPr/>
        </p:nvSpPr>
        <p:spPr>
          <a:xfrm>
            <a:off x="6228185" y="217207"/>
            <a:ext cx="2141933"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Shielding </a:t>
            </a:r>
            <a:endParaRPr lang="en-GB" sz="3200" b="1" dirty="0">
              <a:solidFill>
                <a:schemeClr val="accent2"/>
              </a:solidFill>
              <a:latin typeface="Arial" panose="020B0604020202020204" pitchFamily="34" charset="0"/>
              <a:cs typeface="Arial" panose="020B0604020202020204" pitchFamily="34" charset="0"/>
            </a:endParaRPr>
          </a:p>
        </p:txBody>
      </p:sp>
      <p:cxnSp>
        <p:nvCxnSpPr>
          <p:cNvPr id="128" name="Gerade Verbindung 127"/>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35"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36" name="Gerade Verbindung 35"/>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0801885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111" grpId="0" animBg="1"/>
      <p:bldP spid="112" grpId="0" animBg="1"/>
      <p:bldP spid="114" grpId="0" animBg="1"/>
      <p:bldP spid="115" grpId="0" animBg="1"/>
      <p:bldP spid="116" grpId="0" animBg="1"/>
      <p:bldP spid="117" grpId="0" animBg="1"/>
      <p:bldP spid="119" grpId="0"/>
      <p:bldP spid="120" grpId="0"/>
      <p:bldP spid="121"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60</a:t>
            </a:fld>
            <a:endParaRPr lang="en-US" dirty="0">
              <a:solidFill>
                <a:srgbClr val="FFFFFF"/>
              </a:solidFill>
            </a:endParaRPr>
          </a:p>
        </p:txBody>
      </p:sp>
      <p:sp>
        <p:nvSpPr>
          <p:cNvPr id="5" name="Rechteck 4"/>
          <p:cNvSpPr/>
          <p:nvPr/>
        </p:nvSpPr>
        <p:spPr>
          <a:xfrm>
            <a:off x="182122" y="140278"/>
            <a:ext cx="4990277"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de-DE" sz="2400" b="1" dirty="0" smtClean="0">
                <a:solidFill>
                  <a:srgbClr val="FFFFFF"/>
                </a:solidFill>
              </a:rPr>
              <a:t>Abpumpen</a:t>
            </a:r>
            <a:endParaRPr lang="de-DE" sz="2400" b="1" dirty="0">
              <a:solidFill>
                <a:srgbClr val="FFFFFF"/>
              </a:solidFill>
            </a:endParaRPr>
          </a:p>
        </p:txBody>
      </p:sp>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202018284"/>
              </p:ext>
            </p:extLst>
          </p:nvPr>
        </p:nvGraphicFramePr>
        <p:xfrm>
          <a:off x="2771801" y="777269"/>
          <a:ext cx="6378993" cy="4937731"/>
        </p:xfrm>
        <a:graphic>
          <a:graphicData uri="http://schemas.openxmlformats.org/presentationml/2006/ole">
            <mc:AlternateContent xmlns:mc="http://schemas.openxmlformats.org/markup-compatibility/2006">
              <mc:Choice xmlns:v="urn:schemas-microsoft-com:vml" Requires="v">
                <p:oleObj spid="_x0000_s20536"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269"/>
                        <a:ext cx="6378993" cy="4937731"/>
                      </a:xfrm>
                      <a:prstGeom prst="rect">
                        <a:avLst/>
                      </a:prstGeom>
                      <a:solidFill>
                        <a:schemeClr val="bg1"/>
                      </a:solidFill>
                    </p:spPr>
                  </p:pic>
                </p:oleObj>
              </mc:Fallback>
            </mc:AlternateContent>
          </a:graphicData>
        </a:graphic>
      </p:graphicFrame>
      <p:sp>
        <p:nvSpPr>
          <p:cNvPr id="7" name="Rechteck 6"/>
          <p:cNvSpPr/>
          <p:nvPr/>
        </p:nvSpPr>
        <p:spPr>
          <a:xfrm>
            <a:off x="179513" y="857278"/>
            <a:ext cx="2698175" cy="2031325"/>
          </a:xfrm>
          <a:prstGeom prst="rect">
            <a:avLst/>
          </a:prstGeom>
        </p:spPr>
        <p:txBody>
          <a:bodyPr wrap="none">
            <a:spAutoFit/>
          </a:bodyPr>
          <a:lstStyle/>
          <a:p>
            <a:r>
              <a:rPr lang="de-DE" b="1" dirty="0" smtClean="0">
                <a:solidFill>
                  <a:srgbClr val="FFFFFF"/>
                </a:solidFill>
              </a:rPr>
              <a:t>Temperatur-Sensor</a:t>
            </a:r>
          </a:p>
          <a:p>
            <a:r>
              <a:rPr lang="de-DE" b="1" dirty="0" smtClean="0">
                <a:solidFill>
                  <a:srgbClr val="FFFFFF"/>
                </a:solidFill>
              </a:rPr>
              <a:t>OK ?</a:t>
            </a:r>
          </a:p>
          <a:p>
            <a:endParaRPr lang="de-DE" b="1" dirty="0">
              <a:solidFill>
                <a:srgbClr val="FFFFFF"/>
              </a:solidFill>
            </a:endParaRPr>
          </a:p>
          <a:p>
            <a:r>
              <a:rPr lang="de-DE" dirty="0" smtClean="0">
                <a:solidFill>
                  <a:srgbClr val="FFFFFF"/>
                </a:solidFill>
              </a:rPr>
              <a:t>Maximum der</a:t>
            </a:r>
          </a:p>
          <a:p>
            <a:r>
              <a:rPr lang="de-DE" dirty="0">
                <a:solidFill>
                  <a:srgbClr val="FFFFFF"/>
                </a:solidFill>
              </a:rPr>
              <a:t>spez. Wärmekapazität </a:t>
            </a:r>
            <a:endParaRPr lang="de-DE" dirty="0" smtClean="0">
              <a:solidFill>
                <a:srgbClr val="FFFFFF"/>
              </a:solidFill>
            </a:endParaRPr>
          </a:p>
          <a:p>
            <a:r>
              <a:rPr lang="de-DE" dirty="0">
                <a:solidFill>
                  <a:srgbClr val="FFFFFF"/>
                </a:solidFill>
              </a:rPr>
              <a:t>b</a:t>
            </a:r>
            <a:r>
              <a:rPr lang="de-DE" dirty="0" smtClean="0">
                <a:solidFill>
                  <a:srgbClr val="FFFFFF"/>
                </a:solidFill>
              </a:rPr>
              <a:t>eim </a:t>
            </a:r>
            <a:r>
              <a:rPr lang="de-DE" dirty="0" err="1" smtClean="0">
                <a:solidFill>
                  <a:srgbClr val="FFFFFF"/>
                </a:solidFill>
              </a:rPr>
              <a:t>Lamda</a:t>
            </a:r>
            <a:r>
              <a:rPr lang="de-DE" dirty="0" smtClean="0">
                <a:solidFill>
                  <a:srgbClr val="FFFFFF"/>
                </a:solidFill>
              </a:rPr>
              <a:t>-Punkt </a:t>
            </a:r>
            <a:r>
              <a:rPr lang="de-DE" i="1" dirty="0" smtClean="0">
                <a:solidFill>
                  <a:srgbClr val="FFFFFF"/>
                </a:solidFill>
              </a:rPr>
              <a:t>T</a:t>
            </a:r>
            <a:r>
              <a:rPr lang="el-GR" i="1" baseline="-25000" dirty="0" smtClean="0">
                <a:solidFill>
                  <a:srgbClr val="FFFFFF"/>
                </a:solidFill>
              </a:rPr>
              <a:t>λ</a:t>
            </a:r>
            <a:endParaRPr lang="de-DE" i="1" baseline="-25000" dirty="0" smtClean="0">
              <a:solidFill>
                <a:srgbClr val="FFFFFF"/>
              </a:solidFill>
            </a:endParaRPr>
          </a:p>
          <a:p>
            <a:r>
              <a:rPr lang="de-DE" dirty="0">
                <a:solidFill>
                  <a:srgbClr val="FFFFFF"/>
                </a:solidFill>
              </a:rPr>
              <a:t>s</a:t>
            </a:r>
            <a:r>
              <a:rPr lang="de-DE" dirty="0" smtClean="0">
                <a:solidFill>
                  <a:srgbClr val="FFFFFF"/>
                </a:solidFill>
              </a:rPr>
              <a:t>ollte nachweisbar sein! </a:t>
            </a:r>
            <a:endParaRPr lang="de-DE" dirty="0">
              <a:solidFill>
                <a:srgbClr val="FFFFFF"/>
              </a:solidFill>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051553"/>
            <a:ext cx="1484434" cy="260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p:nvSpPr>
        <p:spPr>
          <a:xfrm>
            <a:off x="6156177" y="2947833"/>
            <a:ext cx="2272765" cy="369332"/>
          </a:xfrm>
          <a:prstGeom prst="rect">
            <a:avLst/>
          </a:prstGeom>
        </p:spPr>
        <p:txBody>
          <a:bodyPr wrap="square">
            <a:spAutoFit/>
          </a:bodyPr>
          <a:lstStyle/>
          <a:p>
            <a:r>
              <a:rPr lang="el-GR" b="1" i="1" dirty="0" smtClean="0">
                <a:solidFill>
                  <a:srgbClr val="000000"/>
                </a:solidFill>
              </a:rPr>
              <a:t>λ</a:t>
            </a:r>
            <a:r>
              <a:rPr lang="de-DE" b="1" i="1" dirty="0" smtClean="0">
                <a:solidFill>
                  <a:srgbClr val="000000"/>
                </a:solidFill>
              </a:rPr>
              <a:t>-Punkt  </a:t>
            </a:r>
            <a:r>
              <a:rPr lang="de-DE" i="1" dirty="0" smtClean="0">
                <a:solidFill>
                  <a:srgbClr val="000000"/>
                </a:solidFill>
              </a:rPr>
              <a:t>2,1768 </a:t>
            </a:r>
            <a:r>
              <a:rPr lang="de-DE" i="1" dirty="0">
                <a:solidFill>
                  <a:srgbClr val="000000"/>
                </a:solidFill>
              </a:rPr>
              <a:t>K</a:t>
            </a:r>
            <a:endParaRPr lang="en-GB" i="1" dirty="0">
              <a:solidFill>
                <a:srgbClr val="000000"/>
              </a:solidFill>
            </a:endParaRPr>
          </a:p>
        </p:txBody>
      </p:sp>
      <p:cxnSp>
        <p:nvCxnSpPr>
          <p:cNvPr id="10" name="Gerade Verbindung 9"/>
          <p:cNvCxnSpPr/>
          <p:nvPr/>
        </p:nvCxnSpPr>
        <p:spPr bwMode="auto">
          <a:xfrm>
            <a:off x="3923928" y="3337553"/>
            <a:ext cx="50400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4" name="Eingekerbter Pfeil nach rechts 3"/>
          <p:cNvSpPr/>
          <p:nvPr/>
        </p:nvSpPr>
        <p:spPr bwMode="auto">
          <a:xfrm rot="16200000">
            <a:off x="4851568" y="3355210"/>
            <a:ext cx="665000" cy="789707"/>
          </a:xfrm>
          <a:prstGeom prst="notchedRightArrow">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en-GB" sz="2000" smtClean="0">
              <a:solidFill>
                <a:srgbClr val="000000"/>
              </a:solidFill>
              <a:latin typeface="ZapfHumnst Dm BT" charset="0"/>
            </a:endParaRPr>
          </a:p>
        </p:txBody>
      </p:sp>
    </p:spTree>
    <p:extLst>
      <p:ext uri="{BB962C8B-B14F-4D97-AF65-F5344CB8AC3E}">
        <p14:creationId xmlns:p14="http://schemas.microsoft.com/office/powerpoint/2010/main" val="17772401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3861646330"/>
              </p:ext>
            </p:extLst>
          </p:nvPr>
        </p:nvGraphicFramePr>
        <p:xfrm>
          <a:off x="1835696" y="1"/>
          <a:ext cx="7307424" cy="5737820"/>
        </p:xfrm>
        <a:graphic>
          <a:graphicData uri="http://schemas.openxmlformats.org/presentationml/2006/ole">
            <mc:AlternateContent xmlns:mc="http://schemas.openxmlformats.org/markup-compatibility/2006">
              <mc:Choice xmlns:v="urn:schemas-microsoft-com:vml" Requires="v">
                <p:oleObj spid="_x0000_s21560"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1835696" y="1"/>
                        <a:ext cx="7307424" cy="5737820"/>
                      </a:xfrm>
                      <a:prstGeom prst="rect">
                        <a:avLst/>
                      </a:prstGeom>
                      <a:solidFill>
                        <a:schemeClr val="bg1"/>
                      </a:solidFill>
                    </p:spPr>
                  </p:pic>
                </p:oleObj>
              </mc:Fallback>
            </mc:AlternateContent>
          </a:graphicData>
        </a:graphic>
      </p:graphicFrame>
      <p:sp>
        <p:nvSpPr>
          <p:cNvPr id="3"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000000"/>
                </a:solidFill>
              </a:rPr>
              <a:pPr algn="r"/>
              <a:t>61</a:t>
            </a:fld>
            <a:endParaRPr lang="en-US" dirty="0">
              <a:solidFill>
                <a:srgbClr val="000000"/>
              </a:solidFill>
            </a:endParaRPr>
          </a:p>
        </p:txBody>
      </p:sp>
      <p:sp>
        <p:nvSpPr>
          <p:cNvPr id="12" name="Textfeld 11"/>
          <p:cNvSpPr txBox="1"/>
          <p:nvPr/>
        </p:nvSpPr>
        <p:spPr>
          <a:xfrm>
            <a:off x="7956377" y="3514335"/>
            <a:ext cx="697627" cy="338554"/>
          </a:xfrm>
          <a:prstGeom prst="rect">
            <a:avLst/>
          </a:prstGeom>
          <a:noFill/>
        </p:spPr>
        <p:txBody>
          <a:bodyPr wrap="none" rtlCol="0">
            <a:spAutoFit/>
          </a:bodyPr>
          <a:lstStyle/>
          <a:p>
            <a:r>
              <a:rPr lang="de-DE" sz="1600" dirty="0" smtClean="0">
                <a:solidFill>
                  <a:srgbClr val="000000"/>
                </a:solidFill>
              </a:rPr>
              <a:t>19:30</a:t>
            </a:r>
          </a:p>
        </p:txBody>
      </p:sp>
      <p:sp>
        <p:nvSpPr>
          <p:cNvPr id="22" name="Ellipse 21"/>
          <p:cNvSpPr/>
          <p:nvPr/>
        </p:nvSpPr>
        <p:spPr bwMode="auto">
          <a:xfrm>
            <a:off x="3239864" y="3697607"/>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sp>
        <p:nvSpPr>
          <p:cNvPr id="29" name="Textfeld 28"/>
          <p:cNvSpPr txBox="1"/>
          <p:nvPr/>
        </p:nvSpPr>
        <p:spPr>
          <a:xfrm>
            <a:off x="3275856" y="3757097"/>
            <a:ext cx="697627" cy="584775"/>
          </a:xfrm>
          <a:prstGeom prst="rect">
            <a:avLst/>
          </a:prstGeom>
          <a:noFill/>
        </p:spPr>
        <p:txBody>
          <a:bodyPr wrap="none" rtlCol="0">
            <a:spAutoFit/>
          </a:bodyPr>
          <a:lstStyle/>
          <a:p>
            <a:r>
              <a:rPr lang="de-DE" sz="1600" dirty="0" smtClean="0">
                <a:solidFill>
                  <a:srgbClr val="000000"/>
                </a:solidFill>
              </a:rPr>
              <a:t>19:20</a:t>
            </a:r>
          </a:p>
          <a:p>
            <a:endParaRPr lang="en-GB" sz="1600" dirty="0">
              <a:solidFill>
                <a:srgbClr val="0A128C"/>
              </a:solidFill>
            </a:endParaRPr>
          </a:p>
        </p:txBody>
      </p:sp>
      <p:sp>
        <p:nvSpPr>
          <p:cNvPr id="33" name="Textfeld 32"/>
          <p:cNvSpPr txBox="1"/>
          <p:nvPr/>
        </p:nvSpPr>
        <p:spPr>
          <a:xfrm>
            <a:off x="4451257" y="4081971"/>
            <a:ext cx="3185487" cy="338554"/>
          </a:xfrm>
          <a:prstGeom prst="rect">
            <a:avLst/>
          </a:prstGeom>
          <a:solidFill>
            <a:schemeClr val="bg1"/>
          </a:solidFill>
        </p:spPr>
        <p:txBody>
          <a:bodyPr wrap="none" rtlCol="0">
            <a:spAutoFit/>
          </a:bodyPr>
          <a:lstStyle/>
          <a:p>
            <a:r>
              <a:rPr lang="de-DE" sz="1600" b="1" dirty="0">
                <a:solidFill>
                  <a:srgbClr val="0000FF"/>
                </a:solidFill>
              </a:rPr>
              <a:t>i</a:t>
            </a:r>
            <a:r>
              <a:rPr lang="de-DE" sz="1600" b="1" dirty="0" smtClean="0">
                <a:solidFill>
                  <a:srgbClr val="0000FF"/>
                </a:solidFill>
              </a:rPr>
              <a:t>n 10 Minuten auf Normaldruck</a:t>
            </a:r>
            <a:endParaRPr lang="en-GB" sz="1600" b="1" dirty="0">
              <a:solidFill>
                <a:srgbClr val="0000FF"/>
              </a:solidFill>
            </a:endParaRPr>
          </a:p>
        </p:txBody>
      </p:sp>
      <p:sp>
        <p:nvSpPr>
          <p:cNvPr id="34" name="Textfeld 33"/>
          <p:cNvSpPr txBox="1"/>
          <p:nvPr/>
        </p:nvSpPr>
        <p:spPr>
          <a:xfrm>
            <a:off x="4961507" y="5097749"/>
            <a:ext cx="1622560" cy="338554"/>
          </a:xfrm>
          <a:prstGeom prst="rect">
            <a:avLst/>
          </a:prstGeom>
          <a:solidFill>
            <a:schemeClr val="bg1"/>
          </a:solidFill>
        </p:spPr>
        <p:txBody>
          <a:bodyPr wrap="none" rtlCol="0">
            <a:spAutoFit/>
          </a:bodyPr>
          <a:lstStyle/>
          <a:p>
            <a:r>
              <a:rPr lang="de-DE" sz="1600" b="1" dirty="0" smtClean="0">
                <a:solidFill>
                  <a:srgbClr val="000000"/>
                </a:solidFill>
              </a:rPr>
              <a:t>Druck p / mbar</a:t>
            </a:r>
            <a:endParaRPr lang="en-GB" sz="1600" b="1" dirty="0">
              <a:solidFill>
                <a:srgbClr val="0A128C"/>
              </a:solidFill>
            </a:endParaRPr>
          </a:p>
        </p:txBody>
      </p:sp>
      <p:sp>
        <p:nvSpPr>
          <p:cNvPr id="35" name="Textfeld 34"/>
          <p:cNvSpPr txBox="1"/>
          <p:nvPr/>
        </p:nvSpPr>
        <p:spPr>
          <a:xfrm rot="16200000">
            <a:off x="1547120" y="2585296"/>
            <a:ext cx="1801262" cy="338554"/>
          </a:xfrm>
          <a:prstGeom prst="rect">
            <a:avLst/>
          </a:prstGeom>
          <a:solidFill>
            <a:schemeClr val="bg1"/>
          </a:solidFill>
        </p:spPr>
        <p:txBody>
          <a:bodyPr wrap="none" rtlCol="0">
            <a:spAutoFit/>
          </a:bodyPr>
          <a:lstStyle/>
          <a:p>
            <a:r>
              <a:rPr lang="de-DE" sz="1600" b="1" dirty="0" smtClean="0">
                <a:solidFill>
                  <a:srgbClr val="000000"/>
                </a:solidFill>
              </a:rPr>
              <a:t>Temperatur </a:t>
            </a:r>
            <a:r>
              <a:rPr lang="de-DE" sz="1600" b="1" dirty="0">
                <a:solidFill>
                  <a:srgbClr val="000000"/>
                </a:solidFill>
              </a:rPr>
              <a:t>T</a:t>
            </a:r>
            <a:r>
              <a:rPr lang="de-DE" sz="1600" b="1" dirty="0" smtClean="0">
                <a:solidFill>
                  <a:srgbClr val="000000"/>
                </a:solidFill>
              </a:rPr>
              <a:t> / K</a:t>
            </a:r>
            <a:endParaRPr lang="en-GB" sz="1600" b="1" dirty="0">
              <a:solidFill>
                <a:srgbClr val="0A128C"/>
              </a:solidFill>
            </a:endParaRPr>
          </a:p>
        </p:txBody>
      </p:sp>
      <p:sp>
        <p:nvSpPr>
          <p:cNvPr id="32" name="Rechteck 31"/>
          <p:cNvSpPr/>
          <p:nvPr/>
        </p:nvSpPr>
        <p:spPr>
          <a:xfrm>
            <a:off x="3203848" y="5430044"/>
            <a:ext cx="5501372" cy="276999"/>
          </a:xfrm>
          <a:prstGeom prst="rect">
            <a:avLst/>
          </a:prstGeom>
        </p:spPr>
        <p:txBody>
          <a:bodyPr wrap="square">
            <a:spAutoFit/>
          </a:bodyPr>
          <a:lstStyle/>
          <a:p>
            <a:r>
              <a:rPr lang="en-GB" sz="1200" dirty="0" smtClean="0">
                <a:solidFill>
                  <a:srgbClr val="000000"/>
                </a:solidFill>
              </a:rPr>
              <a:t>[Thermodynamic </a:t>
            </a:r>
            <a:r>
              <a:rPr lang="en-GB" sz="1200" dirty="0">
                <a:solidFill>
                  <a:srgbClr val="000000"/>
                </a:solidFill>
              </a:rPr>
              <a:t>Properties of Helium ... Robert D. </a:t>
            </a:r>
            <a:r>
              <a:rPr lang="en-GB" sz="1200" dirty="0" smtClean="0">
                <a:solidFill>
                  <a:srgbClr val="000000"/>
                </a:solidFill>
              </a:rPr>
              <a:t>McCarty,1973]</a:t>
            </a:r>
            <a:endParaRPr lang="de-DE" sz="1200" dirty="0">
              <a:solidFill>
                <a:srgbClr val="000000"/>
              </a:solidFill>
            </a:endParaRPr>
          </a:p>
        </p:txBody>
      </p:sp>
      <p:sp>
        <p:nvSpPr>
          <p:cNvPr id="5" name="Rechteck 4"/>
          <p:cNvSpPr/>
          <p:nvPr/>
        </p:nvSpPr>
        <p:spPr>
          <a:xfrm>
            <a:off x="182121" y="140278"/>
            <a:ext cx="6184706"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a:t>
            </a:r>
            <a:r>
              <a:rPr lang="de-DE" sz="2400" b="1" dirty="0" smtClean="0">
                <a:solidFill>
                  <a:srgbClr val="000000"/>
                </a:solidFill>
              </a:rPr>
              <a:t>                    He-Druckausgleich</a:t>
            </a:r>
            <a:endParaRPr lang="de-DE" sz="2400" b="1" dirty="0">
              <a:solidFill>
                <a:srgbClr val="000000"/>
              </a:solidFill>
            </a:endParaRPr>
          </a:p>
        </p:txBody>
      </p:sp>
      <p:pic>
        <p:nvPicPr>
          <p:cNvPr id="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051553"/>
            <a:ext cx="1484434" cy="260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hteck 40"/>
          <p:cNvSpPr/>
          <p:nvPr/>
        </p:nvSpPr>
        <p:spPr>
          <a:xfrm>
            <a:off x="179512" y="857278"/>
            <a:ext cx="1556836" cy="2031325"/>
          </a:xfrm>
          <a:prstGeom prst="rect">
            <a:avLst/>
          </a:prstGeom>
        </p:spPr>
        <p:txBody>
          <a:bodyPr wrap="none">
            <a:spAutoFit/>
          </a:bodyPr>
          <a:lstStyle/>
          <a:p>
            <a:r>
              <a:rPr lang="de-DE" b="1" dirty="0" smtClean="0">
                <a:solidFill>
                  <a:srgbClr val="FFFFFF"/>
                </a:solidFill>
              </a:rPr>
              <a:t>Temperatur</a:t>
            </a:r>
          </a:p>
          <a:p>
            <a:r>
              <a:rPr lang="de-DE" b="1" dirty="0" smtClean="0">
                <a:solidFill>
                  <a:srgbClr val="FFFFFF"/>
                </a:solidFill>
              </a:rPr>
              <a:t>OK ?</a:t>
            </a:r>
          </a:p>
          <a:p>
            <a:endParaRPr lang="de-DE" b="1" dirty="0">
              <a:solidFill>
                <a:srgbClr val="FFFFFF"/>
              </a:solidFill>
            </a:endParaRPr>
          </a:p>
          <a:p>
            <a:endParaRPr lang="de-DE" b="1" dirty="0" smtClean="0">
              <a:solidFill>
                <a:srgbClr val="FFFFFF"/>
              </a:solidFill>
            </a:endParaRPr>
          </a:p>
          <a:p>
            <a:endParaRPr lang="de-DE" b="1" dirty="0">
              <a:solidFill>
                <a:srgbClr val="FFFFFF"/>
              </a:solidFill>
            </a:endParaRPr>
          </a:p>
          <a:p>
            <a:r>
              <a:rPr lang="de-DE" dirty="0" err="1" smtClean="0">
                <a:solidFill>
                  <a:srgbClr val="FFFFFF"/>
                </a:solidFill>
              </a:rPr>
              <a:t>Lamda</a:t>
            </a:r>
            <a:r>
              <a:rPr lang="de-DE" dirty="0" smtClean="0">
                <a:solidFill>
                  <a:srgbClr val="FFFFFF"/>
                </a:solidFill>
              </a:rPr>
              <a:t>-Punkt</a:t>
            </a:r>
          </a:p>
          <a:p>
            <a:r>
              <a:rPr lang="de-DE" i="1" dirty="0" smtClean="0">
                <a:solidFill>
                  <a:srgbClr val="FFFFFF"/>
                </a:solidFill>
              </a:rPr>
              <a:t>T</a:t>
            </a:r>
            <a:r>
              <a:rPr lang="el-GR" i="1" baseline="-25000" dirty="0" smtClean="0">
                <a:solidFill>
                  <a:srgbClr val="FFFFFF"/>
                </a:solidFill>
              </a:rPr>
              <a:t>λ</a:t>
            </a:r>
            <a:r>
              <a:rPr lang="de-DE" dirty="0" smtClean="0">
                <a:solidFill>
                  <a:srgbClr val="FFFFFF"/>
                </a:solidFill>
              </a:rPr>
              <a:t> </a:t>
            </a:r>
            <a:endParaRPr lang="de-DE" dirty="0">
              <a:solidFill>
                <a:srgbClr val="FFFFFF"/>
              </a:solidFill>
            </a:endParaRPr>
          </a:p>
        </p:txBody>
      </p:sp>
      <p:cxnSp>
        <p:nvCxnSpPr>
          <p:cNvPr id="7" name="Gerade Verbindung mit Pfeil 6"/>
          <p:cNvCxnSpPr/>
          <p:nvPr/>
        </p:nvCxnSpPr>
        <p:spPr bwMode="auto">
          <a:xfrm flipV="1">
            <a:off x="3347864" y="3537562"/>
            <a:ext cx="468052" cy="22074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2" name="Gerade Verbindung mit Pfeil 41"/>
          <p:cNvCxnSpPr/>
          <p:nvPr/>
        </p:nvCxnSpPr>
        <p:spPr bwMode="auto">
          <a:xfrm flipV="1">
            <a:off x="3815916" y="3493629"/>
            <a:ext cx="4342732" cy="4393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3" name="Ellipse 42"/>
          <p:cNvSpPr/>
          <p:nvPr/>
        </p:nvSpPr>
        <p:spPr bwMode="auto">
          <a:xfrm>
            <a:off x="8104648" y="3417562"/>
            <a:ext cx="108000" cy="559023"/>
          </a:xfrm>
          <a:prstGeom prst="ellipse">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algn="ctr" eaLnBrk="0" fontAlgn="base" hangingPunct="0">
              <a:spcBef>
                <a:spcPct val="50000"/>
              </a:spcBef>
              <a:spcAft>
                <a:spcPct val="0"/>
              </a:spcAft>
            </a:pPr>
            <a:endParaRPr lang="de-DE" sz="2000" smtClean="0">
              <a:solidFill>
                <a:srgbClr val="000000"/>
              </a:solidFill>
              <a:latin typeface="ZapfHumnst Dm BT" charset="0"/>
            </a:endParaRPr>
          </a:p>
        </p:txBody>
      </p:sp>
      <p:cxnSp>
        <p:nvCxnSpPr>
          <p:cNvPr id="46" name="Gerade Verbindung 45"/>
          <p:cNvCxnSpPr/>
          <p:nvPr/>
        </p:nvCxnSpPr>
        <p:spPr bwMode="auto">
          <a:xfrm>
            <a:off x="2771800" y="3537562"/>
            <a:ext cx="5040000" cy="0"/>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47" name="Rechteck 46"/>
          <p:cNvSpPr/>
          <p:nvPr/>
        </p:nvSpPr>
        <p:spPr>
          <a:xfrm>
            <a:off x="6156177" y="2947833"/>
            <a:ext cx="2272765" cy="369332"/>
          </a:xfrm>
          <a:prstGeom prst="rect">
            <a:avLst/>
          </a:prstGeom>
        </p:spPr>
        <p:txBody>
          <a:bodyPr wrap="square">
            <a:spAutoFit/>
          </a:bodyPr>
          <a:lstStyle/>
          <a:p>
            <a:r>
              <a:rPr lang="el-GR" b="1" i="1" dirty="0" smtClean="0">
                <a:solidFill>
                  <a:srgbClr val="000000"/>
                </a:solidFill>
              </a:rPr>
              <a:t>λ</a:t>
            </a:r>
            <a:r>
              <a:rPr lang="de-DE" b="1" i="1" dirty="0" smtClean="0">
                <a:solidFill>
                  <a:srgbClr val="000000"/>
                </a:solidFill>
              </a:rPr>
              <a:t>-Punkt  </a:t>
            </a:r>
            <a:r>
              <a:rPr lang="de-DE" i="1" dirty="0" smtClean="0">
                <a:solidFill>
                  <a:srgbClr val="000000"/>
                </a:solidFill>
              </a:rPr>
              <a:t>2,1768 </a:t>
            </a:r>
            <a:r>
              <a:rPr lang="de-DE" i="1" dirty="0">
                <a:solidFill>
                  <a:srgbClr val="000000"/>
                </a:solidFill>
              </a:rPr>
              <a:t>K</a:t>
            </a:r>
            <a:endParaRPr lang="en-GB" i="1" dirty="0">
              <a:solidFill>
                <a:srgbClr val="000000"/>
              </a:solidFill>
            </a:endParaRPr>
          </a:p>
        </p:txBody>
      </p:sp>
    </p:spTree>
    <p:extLst>
      <p:ext uri="{BB962C8B-B14F-4D97-AF65-F5344CB8AC3E}">
        <p14:creationId xmlns:p14="http://schemas.microsoft.com/office/powerpoint/2010/main" val="26365062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62</a:t>
            </a:fld>
            <a:endParaRPr lang="en-US" dirty="0">
              <a:solidFill>
                <a:srgbClr val="FFFFFF"/>
              </a:solidFill>
            </a:endParaRPr>
          </a:p>
        </p:txBody>
      </p:sp>
      <p:sp>
        <p:nvSpPr>
          <p:cNvPr id="6" name="Rechteck 5"/>
          <p:cNvSpPr/>
          <p:nvPr/>
        </p:nvSpPr>
        <p:spPr>
          <a:xfrm>
            <a:off x="182122" y="140278"/>
            <a:ext cx="4990277"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de-DE" sz="2400" b="1" dirty="0" smtClean="0">
                <a:solidFill>
                  <a:srgbClr val="FFFFFF"/>
                </a:solidFill>
              </a:rPr>
              <a:t>Abpumpen</a:t>
            </a:r>
            <a:endParaRPr lang="de-DE" sz="2400" b="1" dirty="0">
              <a:solidFill>
                <a:srgbClr val="FFFFFF"/>
              </a:solidFill>
            </a:endParaRPr>
          </a:p>
        </p:txBody>
      </p:sp>
      <p:sp>
        <p:nvSpPr>
          <p:cNvPr id="7"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graphicFrame>
        <p:nvGraphicFramePr>
          <p:cNvPr id="8" name="Objekt 7"/>
          <p:cNvGraphicFramePr>
            <a:graphicFrameLocks noChangeAspect="1"/>
          </p:cNvGraphicFramePr>
          <p:nvPr>
            <p:extLst>
              <p:ext uri="{D42A27DB-BD31-4B8C-83A1-F6EECF244321}">
                <p14:modId xmlns:p14="http://schemas.microsoft.com/office/powerpoint/2010/main" val="1822851191"/>
              </p:ext>
            </p:extLst>
          </p:nvPr>
        </p:nvGraphicFramePr>
        <p:xfrm>
          <a:off x="2771801" y="789782"/>
          <a:ext cx="6372200" cy="4932473"/>
        </p:xfrm>
        <a:graphic>
          <a:graphicData uri="http://schemas.openxmlformats.org/presentationml/2006/ole">
            <mc:AlternateContent xmlns:mc="http://schemas.openxmlformats.org/markup-compatibility/2006">
              <mc:Choice xmlns:v="urn:schemas-microsoft-com:vml" Requires="v">
                <p:oleObj spid="_x0000_s22584"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89782"/>
                        <a:ext cx="6372200" cy="4932473"/>
                      </a:xfrm>
                      <a:prstGeom prst="rect">
                        <a:avLst/>
                      </a:prstGeom>
                      <a:solidFill>
                        <a:schemeClr val="bg1"/>
                      </a:solidFill>
                    </p:spPr>
                  </p:pic>
                </p:oleObj>
              </mc:Fallback>
            </mc:AlternateContent>
          </a:graphicData>
        </a:graphic>
      </p:graphicFrame>
      <p:sp>
        <p:nvSpPr>
          <p:cNvPr id="9" name="Rechteck 8"/>
          <p:cNvSpPr/>
          <p:nvPr/>
        </p:nvSpPr>
        <p:spPr>
          <a:xfrm>
            <a:off x="208695" y="857278"/>
            <a:ext cx="2095445" cy="1200329"/>
          </a:xfrm>
          <a:prstGeom prst="rect">
            <a:avLst/>
          </a:prstGeom>
        </p:spPr>
        <p:txBody>
          <a:bodyPr wrap="none">
            <a:spAutoFit/>
          </a:bodyPr>
          <a:lstStyle/>
          <a:p>
            <a:r>
              <a:rPr lang="en-GB" dirty="0" err="1" smtClean="0">
                <a:solidFill>
                  <a:srgbClr val="FFFFFF"/>
                </a:solidFill>
              </a:rPr>
              <a:t>Spezialanfertigung</a:t>
            </a:r>
            <a:endParaRPr lang="en-GB" dirty="0" smtClean="0">
              <a:solidFill>
                <a:srgbClr val="FFFFFF"/>
              </a:solidFill>
            </a:endParaRPr>
          </a:p>
          <a:p>
            <a:r>
              <a:rPr lang="en-GB" dirty="0" smtClean="0">
                <a:solidFill>
                  <a:srgbClr val="FFFFFF"/>
                </a:solidFill>
              </a:rPr>
              <a:t>GSI-328plus No.4</a:t>
            </a:r>
          </a:p>
          <a:p>
            <a:endParaRPr lang="en-GB" dirty="0">
              <a:solidFill>
                <a:srgbClr val="FFFFFF"/>
              </a:solidFill>
            </a:endParaRPr>
          </a:p>
          <a:p>
            <a:r>
              <a:rPr lang="de-DE" b="1" dirty="0" smtClean="0">
                <a:solidFill>
                  <a:srgbClr val="FFFFFF"/>
                </a:solidFill>
              </a:rPr>
              <a:t>1. Messung </a:t>
            </a:r>
          </a:p>
        </p:txBody>
      </p:sp>
      <p:pic>
        <p:nvPicPr>
          <p:cNvPr id="27668"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15" y="3017518"/>
            <a:ext cx="2634667" cy="257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bwMode="auto">
          <a:xfrm>
            <a:off x="251520" y="4057633"/>
            <a:ext cx="2376000" cy="0"/>
          </a:xfrm>
          <a:prstGeom prst="straightConnector1">
            <a:avLst/>
          </a:prstGeom>
          <a:solidFill>
            <a:schemeClr val="accent1"/>
          </a:solidFill>
          <a:ln w="25400" cap="flat" cmpd="sng" algn="ctr">
            <a:solidFill>
              <a:schemeClr val="accent1"/>
            </a:solidFill>
            <a:prstDash val="solid"/>
            <a:round/>
            <a:headEnd type="triangle" w="med" len="med"/>
            <a:tailEnd type="triangle"/>
          </a:ln>
          <a:effectLst/>
        </p:spPr>
      </p:cxnSp>
      <p:sp>
        <p:nvSpPr>
          <p:cNvPr id="11" name="Rechteck 10"/>
          <p:cNvSpPr/>
          <p:nvPr/>
        </p:nvSpPr>
        <p:spPr>
          <a:xfrm>
            <a:off x="1033494" y="4047310"/>
            <a:ext cx="830677" cy="307777"/>
          </a:xfrm>
          <a:prstGeom prst="rect">
            <a:avLst/>
          </a:prstGeom>
        </p:spPr>
        <p:txBody>
          <a:bodyPr wrap="none">
            <a:spAutoFit/>
          </a:bodyPr>
          <a:lstStyle/>
          <a:p>
            <a:r>
              <a:rPr lang="en-GB" sz="1400" dirty="0" smtClean="0">
                <a:solidFill>
                  <a:srgbClr val="FF0000"/>
                </a:solidFill>
              </a:rPr>
              <a:t>328 mm</a:t>
            </a:r>
          </a:p>
        </p:txBody>
      </p:sp>
      <p:sp>
        <p:nvSpPr>
          <p:cNvPr id="10" name="Rechteck 9"/>
          <p:cNvSpPr/>
          <p:nvPr/>
        </p:nvSpPr>
        <p:spPr>
          <a:xfrm>
            <a:off x="2843808" y="857278"/>
            <a:ext cx="1039708" cy="369332"/>
          </a:xfrm>
          <a:prstGeom prst="rect">
            <a:avLst/>
          </a:prstGeom>
        </p:spPr>
        <p:txBody>
          <a:bodyPr wrap="none">
            <a:spAutoFit/>
          </a:bodyPr>
          <a:lstStyle/>
          <a:p>
            <a:r>
              <a:rPr lang="en-GB" dirty="0" smtClean="0">
                <a:solidFill>
                  <a:srgbClr val="000000"/>
                </a:solidFill>
              </a:rPr>
              <a:t>2 K - RT</a:t>
            </a:r>
            <a:endParaRPr lang="en-GB" dirty="0">
              <a:solidFill>
                <a:srgbClr val="000000"/>
              </a:solidFill>
            </a:endParaRPr>
          </a:p>
        </p:txBody>
      </p:sp>
    </p:spTree>
    <p:extLst>
      <p:ext uri="{BB962C8B-B14F-4D97-AF65-F5344CB8AC3E}">
        <p14:creationId xmlns:p14="http://schemas.microsoft.com/office/powerpoint/2010/main" val="1385923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1036260835"/>
              </p:ext>
            </p:extLst>
          </p:nvPr>
        </p:nvGraphicFramePr>
        <p:xfrm>
          <a:off x="2771801" y="777876"/>
          <a:ext cx="6372200" cy="4932473"/>
        </p:xfrm>
        <a:graphic>
          <a:graphicData uri="http://schemas.openxmlformats.org/presentationml/2006/ole">
            <mc:AlternateContent xmlns:mc="http://schemas.openxmlformats.org/markup-compatibility/2006">
              <mc:Choice xmlns:v="urn:schemas-microsoft-com:vml" Requires="v">
                <p:oleObj spid="_x0000_s23608" name="Graph" r:id="rId3" imgW="4129200" imgH="2877120" progId="Origin50.Graph">
                  <p:embed/>
                </p:oleObj>
              </mc:Choice>
              <mc:Fallback>
                <p:oleObj name="Graph" r:id="rId3" imgW="4129200" imgH="2877120" progId="Origin50.Graph">
                  <p:embed/>
                  <p:pic>
                    <p:nvPicPr>
                      <p:cNvPr id="0" name=""/>
                      <p:cNvPicPr/>
                      <p:nvPr/>
                    </p:nvPicPr>
                    <p:blipFill>
                      <a:blip r:embed="rId4"/>
                      <a:stretch>
                        <a:fillRect/>
                      </a:stretch>
                    </p:blipFill>
                    <p:spPr>
                      <a:xfrm>
                        <a:off x="2771801" y="777876"/>
                        <a:ext cx="6372200" cy="4932473"/>
                      </a:xfrm>
                      <a:prstGeom prst="rect">
                        <a:avLst/>
                      </a:prstGeom>
                      <a:solidFill>
                        <a:schemeClr val="bg1"/>
                      </a:solidFill>
                    </p:spPr>
                  </p:pic>
                </p:oleObj>
              </mc:Fallback>
            </mc:AlternateContent>
          </a:graphicData>
        </a:graphic>
      </p:graphicFrame>
      <p:sp>
        <p:nvSpPr>
          <p:cNvPr id="5" name="Foliennummernplatzhalter 4"/>
          <p:cNvSpPr txBox="1">
            <a:spLocks/>
          </p:cNvSpPr>
          <p:nvPr/>
        </p:nvSpPr>
        <p:spPr>
          <a:xfrm>
            <a:off x="8584513" y="217206"/>
            <a:ext cx="533400" cy="32003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B385188-198F-4BCB-8D6D-6146E3FBBFBF}" type="slidenum">
              <a:rPr lang="en-US" smtClean="0">
                <a:solidFill>
                  <a:srgbClr val="FFFFFF"/>
                </a:solidFill>
              </a:rPr>
              <a:pPr algn="r"/>
              <a:t>63</a:t>
            </a:fld>
            <a:endParaRPr lang="en-US" dirty="0">
              <a:solidFill>
                <a:srgbClr val="FFFFFF"/>
              </a:solidFill>
            </a:endParaRPr>
          </a:p>
        </p:txBody>
      </p:sp>
      <p:sp>
        <p:nvSpPr>
          <p:cNvPr id="6" name="Rechteck 5"/>
          <p:cNvSpPr/>
          <p:nvPr/>
        </p:nvSpPr>
        <p:spPr>
          <a:xfrm>
            <a:off x="182122" y="140278"/>
            <a:ext cx="4990277" cy="461665"/>
          </a:xfrm>
          <a:prstGeom prst="rect">
            <a:avLst/>
          </a:prstGeom>
        </p:spPr>
        <p:txBody>
          <a:bodyPr wrap="none">
            <a:spAutoFit/>
          </a:bodyPr>
          <a:lstStyle/>
          <a:p>
            <a:r>
              <a:rPr lang="en-GB" sz="2400" b="1" dirty="0">
                <a:solidFill>
                  <a:srgbClr val="FFFFFF"/>
                </a:solidFill>
              </a:rPr>
              <a:t>5</a:t>
            </a:r>
            <a:r>
              <a:rPr lang="en-GB" sz="2400" b="1" dirty="0" smtClean="0">
                <a:solidFill>
                  <a:srgbClr val="FFFFFF"/>
                </a:solidFill>
              </a:rPr>
              <a:t>    &lt; 4,2 K                    </a:t>
            </a:r>
            <a:r>
              <a:rPr lang="de-DE" sz="2400" b="1" dirty="0" smtClean="0">
                <a:solidFill>
                  <a:srgbClr val="FFFFFF"/>
                </a:solidFill>
              </a:rPr>
              <a:t>Abpumpen</a:t>
            </a:r>
            <a:endParaRPr lang="de-DE" sz="2400" b="1" dirty="0">
              <a:solidFill>
                <a:srgbClr val="FFFFFF"/>
              </a:solidFill>
            </a:endParaRPr>
          </a:p>
        </p:txBody>
      </p:sp>
      <p:sp>
        <p:nvSpPr>
          <p:cNvPr id="7" name="Line 5"/>
          <p:cNvSpPr>
            <a:spLocks noChangeShapeType="1"/>
          </p:cNvSpPr>
          <p:nvPr/>
        </p:nvSpPr>
        <p:spPr bwMode="auto">
          <a:xfrm>
            <a:off x="3798" y="789782"/>
            <a:ext cx="914020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50000"/>
              </a:spcBef>
              <a:spcAft>
                <a:spcPct val="0"/>
              </a:spcAft>
            </a:pPr>
            <a:endParaRPr lang="de-DE" sz="2000">
              <a:solidFill>
                <a:srgbClr val="000000"/>
              </a:solidFill>
              <a:latin typeface="ZapfHumnst Dm BT" pitchFamily="34" charset="0"/>
            </a:endParaRPr>
          </a:p>
        </p:txBody>
      </p:sp>
      <p:sp>
        <p:nvSpPr>
          <p:cNvPr id="8" name="Rechteck 7"/>
          <p:cNvSpPr/>
          <p:nvPr/>
        </p:nvSpPr>
        <p:spPr>
          <a:xfrm>
            <a:off x="208695" y="857278"/>
            <a:ext cx="2095445" cy="1200329"/>
          </a:xfrm>
          <a:prstGeom prst="rect">
            <a:avLst/>
          </a:prstGeom>
        </p:spPr>
        <p:txBody>
          <a:bodyPr wrap="none">
            <a:spAutoFit/>
          </a:bodyPr>
          <a:lstStyle/>
          <a:p>
            <a:r>
              <a:rPr lang="en-GB" dirty="0" err="1" smtClean="0">
                <a:solidFill>
                  <a:srgbClr val="FFFFFF"/>
                </a:solidFill>
              </a:rPr>
              <a:t>Spezialanfertigung</a:t>
            </a:r>
            <a:endParaRPr lang="en-GB" dirty="0" smtClean="0">
              <a:solidFill>
                <a:srgbClr val="FFFFFF"/>
              </a:solidFill>
            </a:endParaRPr>
          </a:p>
          <a:p>
            <a:r>
              <a:rPr lang="en-GB" dirty="0" smtClean="0">
                <a:solidFill>
                  <a:srgbClr val="FFFFFF"/>
                </a:solidFill>
              </a:rPr>
              <a:t>GSI-328plus No.4</a:t>
            </a:r>
          </a:p>
          <a:p>
            <a:endParaRPr lang="en-GB" dirty="0">
              <a:solidFill>
                <a:srgbClr val="FFFFFF"/>
              </a:solidFill>
            </a:endParaRPr>
          </a:p>
          <a:p>
            <a:r>
              <a:rPr lang="de-DE" b="1" dirty="0" smtClean="0">
                <a:solidFill>
                  <a:srgbClr val="FFFFFF"/>
                </a:solidFill>
              </a:rPr>
              <a:t>1. Messung </a:t>
            </a:r>
          </a:p>
        </p:txBody>
      </p:sp>
      <p:pic>
        <p:nvPicPr>
          <p:cNvPr id="9"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15" y="3017518"/>
            <a:ext cx="2634667" cy="257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mit Pfeil 9"/>
          <p:cNvCxnSpPr/>
          <p:nvPr/>
        </p:nvCxnSpPr>
        <p:spPr bwMode="auto">
          <a:xfrm>
            <a:off x="251520" y="4057633"/>
            <a:ext cx="2376000" cy="0"/>
          </a:xfrm>
          <a:prstGeom prst="straightConnector1">
            <a:avLst/>
          </a:prstGeom>
          <a:solidFill>
            <a:schemeClr val="accent1"/>
          </a:solidFill>
          <a:ln w="25400" cap="flat" cmpd="sng" algn="ctr">
            <a:solidFill>
              <a:schemeClr val="accent1"/>
            </a:solidFill>
            <a:prstDash val="solid"/>
            <a:round/>
            <a:headEnd type="triangle" w="med" len="med"/>
            <a:tailEnd type="triangle"/>
          </a:ln>
          <a:effectLst/>
        </p:spPr>
      </p:cxnSp>
      <p:sp>
        <p:nvSpPr>
          <p:cNvPr id="11" name="Rechteck 10"/>
          <p:cNvSpPr/>
          <p:nvPr/>
        </p:nvSpPr>
        <p:spPr>
          <a:xfrm>
            <a:off x="1033494" y="4047310"/>
            <a:ext cx="830677" cy="307777"/>
          </a:xfrm>
          <a:prstGeom prst="rect">
            <a:avLst/>
          </a:prstGeom>
        </p:spPr>
        <p:txBody>
          <a:bodyPr wrap="none">
            <a:spAutoFit/>
          </a:bodyPr>
          <a:lstStyle/>
          <a:p>
            <a:r>
              <a:rPr lang="en-GB" sz="1400" dirty="0" smtClean="0">
                <a:solidFill>
                  <a:srgbClr val="FF0000"/>
                </a:solidFill>
              </a:rPr>
              <a:t>328 mm</a:t>
            </a:r>
          </a:p>
        </p:txBody>
      </p:sp>
      <p:sp>
        <p:nvSpPr>
          <p:cNvPr id="12" name="Rechteck 11"/>
          <p:cNvSpPr/>
          <p:nvPr/>
        </p:nvSpPr>
        <p:spPr>
          <a:xfrm>
            <a:off x="2843808" y="857278"/>
            <a:ext cx="1039708" cy="369332"/>
          </a:xfrm>
          <a:prstGeom prst="rect">
            <a:avLst/>
          </a:prstGeom>
        </p:spPr>
        <p:txBody>
          <a:bodyPr wrap="none">
            <a:spAutoFit/>
          </a:bodyPr>
          <a:lstStyle/>
          <a:p>
            <a:r>
              <a:rPr lang="en-GB" dirty="0" smtClean="0">
                <a:solidFill>
                  <a:srgbClr val="000000"/>
                </a:solidFill>
              </a:rPr>
              <a:t>2 K - RT</a:t>
            </a:r>
            <a:endParaRPr lang="en-GB" dirty="0">
              <a:solidFill>
                <a:srgbClr val="000000"/>
              </a:solidFill>
            </a:endParaRPr>
          </a:p>
        </p:txBody>
      </p:sp>
    </p:spTree>
    <p:extLst>
      <p:ext uri="{BB962C8B-B14F-4D97-AF65-F5344CB8AC3E}">
        <p14:creationId xmlns:p14="http://schemas.microsoft.com/office/powerpoint/2010/main" val="19126930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hteck 121"/>
          <p:cNvSpPr/>
          <p:nvPr/>
        </p:nvSpPr>
        <p:spPr bwMode="auto">
          <a:xfrm>
            <a:off x="4644008" y="1017294"/>
            <a:ext cx="4464496" cy="3672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4" name="Rechteck 3"/>
          <p:cNvSpPr/>
          <p:nvPr/>
        </p:nvSpPr>
        <p:spPr bwMode="auto">
          <a:xfrm>
            <a:off x="107504" y="1017294"/>
            <a:ext cx="4392488" cy="3672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38" name="Textfeld 37"/>
          <p:cNvSpPr txBox="1"/>
          <p:nvPr/>
        </p:nvSpPr>
        <p:spPr>
          <a:xfrm>
            <a:off x="5834697" y="1609233"/>
            <a:ext cx="518091" cy="369332"/>
          </a:xfrm>
          <a:prstGeom prst="rect">
            <a:avLst/>
          </a:prstGeom>
          <a:noFill/>
        </p:spPr>
        <p:txBody>
          <a:bodyPr wrap="none" rtlCol="0">
            <a:spAutoFit/>
          </a:bodyPr>
          <a:lstStyle/>
          <a:p>
            <a:r>
              <a:rPr lang="de-DE" b="1" dirty="0" smtClean="0"/>
              <a:t>AC</a:t>
            </a:r>
            <a:endParaRPr lang="en-US" b="1" baseline="-25000" dirty="0"/>
          </a:p>
        </p:txBody>
      </p:sp>
      <p:sp>
        <p:nvSpPr>
          <p:cNvPr id="39" name="Textfeld 38"/>
          <p:cNvSpPr txBox="1"/>
          <p:nvPr/>
        </p:nvSpPr>
        <p:spPr>
          <a:xfrm>
            <a:off x="5148065" y="4072300"/>
            <a:ext cx="1923979" cy="646331"/>
          </a:xfrm>
          <a:prstGeom prst="rect">
            <a:avLst/>
          </a:prstGeom>
          <a:noFill/>
        </p:spPr>
        <p:txBody>
          <a:bodyPr wrap="square" rtlCol="0">
            <a:spAutoFit/>
          </a:bodyPr>
          <a:lstStyle/>
          <a:p>
            <a:r>
              <a:rPr lang="de-DE" b="1" dirty="0">
                <a:solidFill>
                  <a:srgbClr val="C00000"/>
                </a:solidFill>
              </a:rPr>
              <a:t>Normal </a:t>
            </a:r>
            <a:r>
              <a:rPr lang="en-US" b="1" dirty="0" smtClean="0">
                <a:solidFill>
                  <a:srgbClr val="C00000"/>
                </a:solidFill>
              </a:rPr>
              <a:t>conductor</a:t>
            </a:r>
            <a:endParaRPr lang="en-US" b="1" dirty="0">
              <a:solidFill>
                <a:srgbClr val="C00000"/>
              </a:solidFill>
            </a:endParaRPr>
          </a:p>
        </p:txBody>
      </p:sp>
      <p:sp>
        <p:nvSpPr>
          <p:cNvPr id="40" name="Textfeld 39"/>
          <p:cNvSpPr txBox="1"/>
          <p:nvPr/>
        </p:nvSpPr>
        <p:spPr>
          <a:xfrm>
            <a:off x="6732241" y="4297660"/>
            <a:ext cx="2016224" cy="369332"/>
          </a:xfrm>
          <a:prstGeom prst="rect">
            <a:avLst/>
          </a:prstGeom>
          <a:noFill/>
        </p:spPr>
        <p:txBody>
          <a:bodyPr wrap="square" rtlCol="0">
            <a:spAutoFit/>
          </a:bodyPr>
          <a:lstStyle/>
          <a:p>
            <a:r>
              <a:rPr lang="en-US" b="1" dirty="0" smtClean="0">
                <a:solidFill>
                  <a:srgbClr val="0000A0"/>
                </a:solidFill>
              </a:rPr>
              <a:t>Superconductor</a:t>
            </a:r>
            <a:endParaRPr lang="en-US" b="1" dirty="0">
              <a:solidFill>
                <a:srgbClr val="0000A0"/>
              </a:solidFill>
            </a:endParaRPr>
          </a:p>
        </p:txBody>
      </p:sp>
      <p:cxnSp>
        <p:nvCxnSpPr>
          <p:cNvPr id="41" name="Gerade Verbindung 40"/>
          <p:cNvCxnSpPr/>
          <p:nvPr/>
        </p:nvCxnSpPr>
        <p:spPr>
          <a:xfrm flipV="1">
            <a:off x="7737793" y="2949842"/>
            <a:ext cx="57692" cy="400000"/>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7349394" y="2404161"/>
            <a:ext cx="330708" cy="127503"/>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flipH="1" flipV="1">
            <a:off x="7499678" y="2184053"/>
            <a:ext cx="295806" cy="290951"/>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flipH="1" flipV="1">
            <a:off x="7795483" y="2115247"/>
            <a:ext cx="103244" cy="396417"/>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7267048" y="2617970"/>
            <a:ext cx="340475" cy="0"/>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flipV="1">
            <a:off x="7963675" y="2197943"/>
            <a:ext cx="112024" cy="412434"/>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47" name="Ellipse 46"/>
          <p:cNvSpPr/>
          <p:nvPr/>
        </p:nvSpPr>
        <p:spPr>
          <a:xfrm>
            <a:off x="7349394" y="2254265"/>
            <a:ext cx="841248" cy="967231"/>
          </a:xfrm>
          <a:prstGeom prst="ellipse">
            <a:avLst/>
          </a:prstGeom>
          <a:solidFill>
            <a:srgbClr val="669900"/>
          </a:solidFill>
          <a:ln>
            <a:solidFill>
              <a:srgbClr val="6699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lipse 47"/>
          <p:cNvSpPr/>
          <p:nvPr/>
        </p:nvSpPr>
        <p:spPr>
          <a:xfrm>
            <a:off x="7481929" y="2404160"/>
            <a:ext cx="588874" cy="677062"/>
          </a:xfrm>
          <a:prstGeom prst="ellipse">
            <a:avLst/>
          </a:prstGeom>
          <a:solidFill>
            <a:schemeClr val="bg1"/>
          </a:solidFill>
          <a:ln>
            <a:solidFill>
              <a:srgbClr val="FFEEB7"/>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Gerade Verbindung 48"/>
          <p:cNvCxnSpPr/>
          <p:nvPr/>
        </p:nvCxnSpPr>
        <p:spPr>
          <a:xfrm flipH="1">
            <a:off x="8196580" y="2021502"/>
            <a:ext cx="704" cy="400000"/>
          </a:xfrm>
          <a:prstGeom prst="line">
            <a:avLst/>
          </a:prstGeom>
          <a:ln w="38100" cap="rnd">
            <a:solidFill>
              <a:srgbClr val="000080"/>
            </a:solidFill>
            <a:headEnd type="oval"/>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flipH="1">
            <a:off x="7960054" y="2443985"/>
            <a:ext cx="231293" cy="184567"/>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flipV="1">
            <a:off x="7891369" y="2209652"/>
            <a:ext cx="175311" cy="311614"/>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a:off x="7795483" y="2115247"/>
            <a:ext cx="0" cy="359757"/>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H="1" flipV="1">
            <a:off x="7499678" y="2184053"/>
            <a:ext cx="180424" cy="331502"/>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flipH="1" flipV="1">
            <a:off x="7349395" y="2404160"/>
            <a:ext cx="258129" cy="203968"/>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flipH="1">
            <a:off x="7267048" y="2023407"/>
            <a:ext cx="4628" cy="584721"/>
          </a:xfrm>
          <a:prstGeom prst="line">
            <a:avLst/>
          </a:prstGeom>
          <a:ln w="38100" cap="rnd">
            <a:solidFill>
              <a:srgbClr val="000080"/>
            </a:solidFill>
            <a:headEnd type="oval"/>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flipV="1">
            <a:off x="7795485" y="3041901"/>
            <a:ext cx="1" cy="240000"/>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flipH="1">
            <a:off x="7500978" y="2617971"/>
            <a:ext cx="108000" cy="1"/>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flipV="1">
            <a:off x="7963675" y="2537890"/>
            <a:ext cx="39600" cy="93600"/>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rot="-600000" flipV="1">
            <a:off x="7883242" y="2427911"/>
            <a:ext cx="0" cy="87644"/>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rot="-2460000" flipV="1">
            <a:off x="7764385" y="2398608"/>
            <a:ext cx="0" cy="87644"/>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rot="6360000" flipV="1">
            <a:off x="7630485" y="2458962"/>
            <a:ext cx="0" cy="78880"/>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a:off x="7599740" y="3349842"/>
            <a:ext cx="0" cy="248833"/>
          </a:xfrm>
          <a:prstGeom prst="line">
            <a:avLst/>
          </a:prstGeom>
          <a:ln w="38100" cap="rnd">
            <a:solidFill>
              <a:srgbClr val="000080"/>
            </a:solidFill>
            <a:headEnd type="none"/>
            <a:tailEnd type="ova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H="1">
            <a:off x="7928079" y="3287098"/>
            <a:ext cx="4628" cy="311578"/>
          </a:xfrm>
          <a:prstGeom prst="line">
            <a:avLst/>
          </a:prstGeom>
          <a:ln w="38100" cap="rnd">
            <a:solidFill>
              <a:srgbClr val="000080"/>
            </a:solidFill>
            <a:headEnd type="none"/>
            <a:tailEnd type="ova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H="1">
            <a:off x="7604901" y="3349841"/>
            <a:ext cx="108000" cy="1"/>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p:nvCxnSpPr>
        <p:spPr>
          <a:xfrm flipH="1">
            <a:off x="7822393" y="3287097"/>
            <a:ext cx="108000" cy="1"/>
          </a:xfrm>
          <a:prstGeom prst="line">
            <a:avLst/>
          </a:prstGeom>
          <a:ln w="38100" cap="rnd">
            <a:solidFill>
              <a:srgbClr val="00008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flipV="1">
            <a:off x="6050759" y="2947633"/>
            <a:ext cx="57692" cy="400000"/>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p:nvCxnSpPr>
        <p:spPr>
          <a:xfrm>
            <a:off x="5662360" y="2401952"/>
            <a:ext cx="330708" cy="127503"/>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flipH="1" flipV="1">
            <a:off x="5812644" y="2181845"/>
            <a:ext cx="295806" cy="290951"/>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p:nvCxnSpPr>
        <p:spPr>
          <a:xfrm flipH="1" flipV="1">
            <a:off x="6108449" y="2113038"/>
            <a:ext cx="103244" cy="396417"/>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a:off x="5580015" y="2615761"/>
            <a:ext cx="340475" cy="0"/>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p:nvCxnSpPr>
        <p:spPr>
          <a:xfrm flipV="1">
            <a:off x="6276641" y="2195734"/>
            <a:ext cx="112024" cy="412434"/>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72" name="Ellipse 71"/>
          <p:cNvSpPr/>
          <p:nvPr/>
        </p:nvSpPr>
        <p:spPr>
          <a:xfrm>
            <a:off x="5662360" y="2252056"/>
            <a:ext cx="841248" cy="967231"/>
          </a:xfrm>
          <a:prstGeom prst="ellipse">
            <a:avLst/>
          </a:prstGeom>
          <a:solidFill>
            <a:srgbClr val="669900"/>
          </a:solidFill>
          <a:ln>
            <a:solidFill>
              <a:srgbClr val="6699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Ellipse 72"/>
          <p:cNvSpPr/>
          <p:nvPr/>
        </p:nvSpPr>
        <p:spPr>
          <a:xfrm>
            <a:off x="5794895" y="2401951"/>
            <a:ext cx="588874" cy="677062"/>
          </a:xfrm>
          <a:prstGeom prst="ellipse">
            <a:avLst/>
          </a:prstGeom>
          <a:solidFill>
            <a:schemeClr val="bg1"/>
          </a:solidFill>
          <a:ln>
            <a:solidFill>
              <a:srgbClr val="FFEEB7"/>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Gerade Verbindung 73"/>
          <p:cNvCxnSpPr/>
          <p:nvPr/>
        </p:nvCxnSpPr>
        <p:spPr>
          <a:xfrm flipH="1">
            <a:off x="6509546" y="2019293"/>
            <a:ext cx="704" cy="400000"/>
          </a:xfrm>
          <a:prstGeom prst="line">
            <a:avLst/>
          </a:prstGeom>
          <a:ln w="38100" cap="rnd">
            <a:solidFill>
              <a:srgbClr val="C40000"/>
            </a:solidFill>
            <a:headEnd type="oval"/>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flipH="1">
            <a:off x="6273019" y="2441777"/>
            <a:ext cx="231293" cy="184567"/>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p:nvCxnSpPr>
        <p:spPr>
          <a:xfrm flipV="1">
            <a:off x="6204334" y="2207443"/>
            <a:ext cx="175311" cy="311614"/>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p:nvCxnSpPr>
        <p:spPr>
          <a:xfrm>
            <a:off x="6108449" y="2113038"/>
            <a:ext cx="0" cy="359757"/>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p:nvCxnSpPr>
        <p:spPr>
          <a:xfrm flipH="1" flipV="1">
            <a:off x="5812644" y="2181845"/>
            <a:ext cx="180424" cy="331502"/>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p:nvCxnSpPr>
        <p:spPr>
          <a:xfrm flipH="1" flipV="1">
            <a:off x="5662361" y="2401952"/>
            <a:ext cx="258129" cy="203968"/>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0" name="Gerade Verbindung 79"/>
          <p:cNvCxnSpPr/>
          <p:nvPr/>
        </p:nvCxnSpPr>
        <p:spPr>
          <a:xfrm flipH="1">
            <a:off x="5580014" y="2021198"/>
            <a:ext cx="4628" cy="584721"/>
          </a:xfrm>
          <a:prstGeom prst="line">
            <a:avLst/>
          </a:prstGeom>
          <a:ln w="38100" cap="rnd">
            <a:solidFill>
              <a:srgbClr val="C40000"/>
            </a:solidFill>
            <a:headEnd type="oval"/>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1" name="Gerade Verbindung 80"/>
          <p:cNvCxnSpPr/>
          <p:nvPr/>
        </p:nvCxnSpPr>
        <p:spPr>
          <a:xfrm flipV="1">
            <a:off x="6108451" y="3039692"/>
            <a:ext cx="1" cy="240000"/>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p:nvCxnSpPr>
        <p:spPr>
          <a:xfrm flipH="1">
            <a:off x="5813944" y="2615762"/>
            <a:ext cx="108000" cy="1"/>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p:nvCxnSpPr>
        <p:spPr>
          <a:xfrm flipV="1">
            <a:off x="6276641" y="2535681"/>
            <a:ext cx="39600" cy="93600"/>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p:nvCxnSpPr>
        <p:spPr>
          <a:xfrm rot="-600000" flipV="1">
            <a:off x="6196208" y="2425702"/>
            <a:ext cx="0" cy="87644"/>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5" name="Gerade Verbindung 84"/>
          <p:cNvCxnSpPr/>
          <p:nvPr/>
        </p:nvCxnSpPr>
        <p:spPr>
          <a:xfrm rot="-2460000" flipV="1">
            <a:off x="6077351" y="2396399"/>
            <a:ext cx="0" cy="87644"/>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6" name="Gerade Verbindung 85"/>
          <p:cNvCxnSpPr/>
          <p:nvPr/>
        </p:nvCxnSpPr>
        <p:spPr>
          <a:xfrm rot="6360000" flipV="1">
            <a:off x="5943451" y="2456753"/>
            <a:ext cx="0" cy="78880"/>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5912706" y="3347634"/>
            <a:ext cx="0" cy="248833"/>
          </a:xfrm>
          <a:prstGeom prst="line">
            <a:avLst/>
          </a:prstGeom>
          <a:ln w="38100" cap="rnd">
            <a:solidFill>
              <a:srgbClr val="C40000"/>
            </a:solidFill>
            <a:headEnd type="none"/>
            <a:tailEnd type="ova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8" name="Gerade Verbindung 87"/>
          <p:cNvCxnSpPr/>
          <p:nvPr/>
        </p:nvCxnSpPr>
        <p:spPr>
          <a:xfrm flipH="1">
            <a:off x="6241045" y="3284889"/>
            <a:ext cx="4628" cy="311578"/>
          </a:xfrm>
          <a:prstGeom prst="line">
            <a:avLst/>
          </a:prstGeom>
          <a:ln w="38100" cap="rnd">
            <a:solidFill>
              <a:srgbClr val="C40000"/>
            </a:solidFill>
            <a:headEnd type="none"/>
            <a:tailEnd type="ova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p:nvCxnSpPr>
        <p:spPr>
          <a:xfrm flipH="1">
            <a:off x="5917867" y="3347632"/>
            <a:ext cx="108000" cy="1"/>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0" name="Gerade Verbindung 89"/>
          <p:cNvCxnSpPr/>
          <p:nvPr/>
        </p:nvCxnSpPr>
        <p:spPr>
          <a:xfrm flipH="1">
            <a:off x="6135359" y="3284888"/>
            <a:ext cx="108000" cy="1"/>
          </a:xfrm>
          <a:prstGeom prst="line">
            <a:avLst/>
          </a:prstGeom>
          <a:ln w="38100" cap="rnd">
            <a:solidFill>
              <a:srgbClr val="C40000"/>
            </a:solidFill>
            <a:headEnd type="none"/>
            <a:tailEnd type="non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a:xfrm>
            <a:off x="7369304" y="1607024"/>
            <a:ext cx="915635" cy="369332"/>
          </a:xfrm>
          <a:prstGeom prst="rect">
            <a:avLst/>
          </a:prstGeom>
          <a:noFill/>
        </p:spPr>
        <p:txBody>
          <a:bodyPr wrap="none" rtlCol="0">
            <a:spAutoFit/>
          </a:bodyPr>
          <a:lstStyle/>
          <a:p>
            <a:r>
              <a:rPr lang="de-DE" b="1" dirty="0" smtClean="0"/>
              <a:t>AC/DC</a:t>
            </a:r>
            <a:endParaRPr lang="en-US" b="1" baseline="-25000" dirty="0"/>
          </a:p>
        </p:txBody>
      </p:sp>
      <p:sp>
        <p:nvSpPr>
          <p:cNvPr id="92" name="Textfeld 91"/>
          <p:cNvSpPr txBox="1"/>
          <p:nvPr/>
        </p:nvSpPr>
        <p:spPr>
          <a:xfrm>
            <a:off x="5850522" y="3612749"/>
            <a:ext cx="518091" cy="369332"/>
          </a:xfrm>
          <a:prstGeom prst="rect">
            <a:avLst/>
          </a:prstGeom>
          <a:noFill/>
        </p:spPr>
        <p:txBody>
          <a:bodyPr wrap="none" rtlCol="0">
            <a:spAutoFit/>
          </a:bodyPr>
          <a:lstStyle/>
          <a:p>
            <a:r>
              <a:rPr lang="de-DE" b="1" dirty="0" smtClean="0"/>
              <a:t>AC</a:t>
            </a:r>
            <a:endParaRPr lang="en-US" b="1" baseline="-25000" dirty="0"/>
          </a:p>
        </p:txBody>
      </p:sp>
      <p:sp>
        <p:nvSpPr>
          <p:cNvPr id="93" name="Textfeld 92"/>
          <p:cNvSpPr txBox="1"/>
          <p:nvPr/>
        </p:nvSpPr>
        <p:spPr>
          <a:xfrm>
            <a:off x="7385130" y="3610540"/>
            <a:ext cx="915635" cy="369332"/>
          </a:xfrm>
          <a:prstGeom prst="rect">
            <a:avLst/>
          </a:prstGeom>
          <a:noFill/>
        </p:spPr>
        <p:txBody>
          <a:bodyPr wrap="none" rtlCol="0">
            <a:spAutoFit/>
          </a:bodyPr>
          <a:lstStyle/>
          <a:p>
            <a:r>
              <a:rPr lang="de-DE" b="1" dirty="0" smtClean="0"/>
              <a:t>AC/DC</a:t>
            </a:r>
            <a:endParaRPr lang="en-US" b="1" baseline="-25000" dirty="0"/>
          </a:p>
        </p:txBody>
      </p:sp>
      <p:sp>
        <p:nvSpPr>
          <p:cNvPr id="94" name="Ellipse 93"/>
          <p:cNvSpPr>
            <a:spLocks noChangeAspect="1"/>
          </p:cNvSpPr>
          <p:nvPr/>
        </p:nvSpPr>
        <p:spPr>
          <a:xfrm>
            <a:off x="946934" y="2324264"/>
            <a:ext cx="829350" cy="921500"/>
          </a:xfrm>
          <a:prstGeom prst="ellipse">
            <a:avLst/>
          </a:prstGeom>
          <a:noFill/>
          <a:ln w="76200">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5" name="Gerade Verbindung 94"/>
          <p:cNvCxnSpPr/>
          <p:nvPr/>
        </p:nvCxnSpPr>
        <p:spPr>
          <a:xfrm>
            <a:off x="459413" y="150173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Gerade Verbindung 95"/>
          <p:cNvCxnSpPr/>
          <p:nvPr/>
        </p:nvCxnSpPr>
        <p:spPr>
          <a:xfrm>
            <a:off x="2274119" y="1503201"/>
            <a:ext cx="0" cy="2551747"/>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7" name="Textfeld 96"/>
          <p:cNvSpPr txBox="1"/>
          <p:nvPr/>
        </p:nvSpPr>
        <p:spPr>
          <a:xfrm>
            <a:off x="814350" y="1097304"/>
            <a:ext cx="1584088" cy="369332"/>
          </a:xfrm>
          <a:prstGeom prst="rect">
            <a:avLst/>
          </a:prstGeom>
          <a:noFill/>
        </p:spPr>
        <p:txBody>
          <a:bodyPr wrap="none" rtlCol="0">
            <a:spAutoFit/>
          </a:bodyPr>
          <a:lstStyle/>
          <a:p>
            <a:r>
              <a:rPr lang="de-DE" dirty="0" smtClean="0"/>
              <a:t>B</a:t>
            </a:r>
            <a:r>
              <a:rPr lang="en-US" baseline="-25000" dirty="0" smtClean="0"/>
              <a:t>outside</a:t>
            </a:r>
            <a:r>
              <a:rPr lang="de-DE" dirty="0" smtClean="0"/>
              <a:t>= </a:t>
            </a:r>
            <a:r>
              <a:rPr lang="en-US" dirty="0" err="1" smtClean="0"/>
              <a:t>B</a:t>
            </a:r>
            <a:r>
              <a:rPr lang="en-US" baseline="-25000" dirty="0" err="1" smtClean="0"/>
              <a:t>inside</a:t>
            </a:r>
            <a:endParaRPr lang="en-US" baseline="-25000" dirty="0"/>
          </a:p>
        </p:txBody>
      </p:sp>
      <p:cxnSp>
        <p:nvCxnSpPr>
          <p:cNvPr id="98" name="Gerade Verbindung 97"/>
          <p:cNvCxnSpPr/>
          <p:nvPr/>
        </p:nvCxnSpPr>
        <p:spPr>
          <a:xfrm>
            <a:off x="665379" y="1508008"/>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p:nvCxnSpPr>
        <p:spPr>
          <a:xfrm>
            <a:off x="872981" y="150805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p:nvCxnSpPr>
        <p:spPr>
          <a:xfrm>
            <a:off x="1072967" y="1503660"/>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p:nvCxnSpPr>
        <p:spPr>
          <a:xfrm>
            <a:off x="1279751" y="150304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p:nvCxnSpPr>
        <p:spPr>
          <a:xfrm>
            <a:off x="1455123" y="1507199"/>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p:nvCxnSpPr>
        <p:spPr>
          <a:xfrm>
            <a:off x="1648254" y="1508037"/>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p:nvCxnSpPr>
        <p:spPr>
          <a:xfrm>
            <a:off x="1864347" y="1511813"/>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5" name="Gerade Verbindung 104"/>
          <p:cNvCxnSpPr/>
          <p:nvPr/>
        </p:nvCxnSpPr>
        <p:spPr>
          <a:xfrm>
            <a:off x="2074088" y="1503422"/>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p:nvCxnSpPr>
        <p:spPr>
          <a:xfrm>
            <a:off x="2274119" y="1504260"/>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7" name="Textfeld 106"/>
          <p:cNvSpPr txBox="1"/>
          <p:nvPr/>
        </p:nvSpPr>
        <p:spPr>
          <a:xfrm>
            <a:off x="415774" y="4072300"/>
            <a:ext cx="1923979" cy="646331"/>
          </a:xfrm>
          <a:prstGeom prst="rect">
            <a:avLst/>
          </a:prstGeom>
          <a:noFill/>
        </p:spPr>
        <p:txBody>
          <a:bodyPr wrap="square" rtlCol="0">
            <a:spAutoFit/>
          </a:bodyPr>
          <a:lstStyle/>
          <a:p>
            <a:r>
              <a:rPr lang="de-DE" b="1" dirty="0">
                <a:solidFill>
                  <a:srgbClr val="C00000"/>
                </a:solidFill>
              </a:rPr>
              <a:t>Normal </a:t>
            </a:r>
            <a:r>
              <a:rPr lang="en-US" b="1" dirty="0" smtClean="0">
                <a:solidFill>
                  <a:srgbClr val="C00000"/>
                </a:solidFill>
              </a:rPr>
              <a:t>conductor</a:t>
            </a:r>
            <a:endParaRPr lang="en-US" b="1" dirty="0">
              <a:solidFill>
                <a:srgbClr val="C00000"/>
              </a:solidFill>
            </a:endParaRPr>
          </a:p>
        </p:txBody>
      </p:sp>
      <p:sp>
        <p:nvSpPr>
          <p:cNvPr id="108" name="Ellipse 107"/>
          <p:cNvSpPr>
            <a:spLocks noChangeAspect="1"/>
          </p:cNvSpPr>
          <p:nvPr/>
        </p:nvSpPr>
        <p:spPr>
          <a:xfrm>
            <a:off x="3031083" y="2355668"/>
            <a:ext cx="829350" cy="921500"/>
          </a:xfrm>
          <a:prstGeom prst="ellipse">
            <a:avLst/>
          </a:prstGeom>
          <a:noFill/>
          <a:ln w="76200">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Freihandform 108"/>
          <p:cNvSpPr/>
          <p:nvPr/>
        </p:nvSpPr>
        <p:spPr>
          <a:xfrm>
            <a:off x="2909913" y="1533137"/>
            <a:ext cx="249831" cy="2551747"/>
          </a:xfrm>
          <a:custGeom>
            <a:avLst/>
            <a:gdLst>
              <a:gd name="connsiteX0" fmla="*/ 244314 w 251326"/>
              <a:gd name="connsiteY0" fmla="*/ 0 h 2296572"/>
              <a:gd name="connsiteX1" fmla="*/ 249599 w 251326"/>
              <a:gd name="connsiteY1" fmla="*/ 187637 h 2296572"/>
              <a:gd name="connsiteX2" fmla="*/ 217886 w 251326"/>
              <a:gd name="connsiteY2" fmla="*/ 441344 h 2296572"/>
              <a:gd name="connsiteX3" fmla="*/ 122746 w 251326"/>
              <a:gd name="connsiteY3" fmla="*/ 697693 h 2296572"/>
              <a:gd name="connsiteX4" fmla="*/ 24964 w 251326"/>
              <a:gd name="connsiteY4" fmla="*/ 919686 h 2296572"/>
              <a:gd name="connsiteX5" fmla="*/ 1179 w 251326"/>
              <a:gd name="connsiteY5" fmla="*/ 1181321 h 2296572"/>
              <a:gd name="connsiteX6" fmla="*/ 51391 w 251326"/>
              <a:gd name="connsiteY6" fmla="*/ 1474669 h 2296572"/>
              <a:gd name="connsiteX7" fmla="*/ 154460 w 251326"/>
              <a:gd name="connsiteY7" fmla="*/ 1657020 h 2296572"/>
              <a:gd name="connsiteX8" fmla="*/ 236386 w 251326"/>
              <a:gd name="connsiteY8" fmla="*/ 1945083 h 2296572"/>
              <a:gd name="connsiteX9" fmla="*/ 249599 w 251326"/>
              <a:gd name="connsiteY9" fmla="*/ 2217288 h 2296572"/>
              <a:gd name="connsiteX10" fmla="*/ 246957 w 251326"/>
              <a:gd name="connsiteY10" fmla="*/ 2296572 h 2296572"/>
              <a:gd name="connsiteX0" fmla="*/ 244314 w 251326"/>
              <a:gd name="connsiteY0" fmla="*/ 0 h 2296572"/>
              <a:gd name="connsiteX1" fmla="*/ 249599 w 251326"/>
              <a:gd name="connsiteY1" fmla="*/ 187637 h 2296572"/>
              <a:gd name="connsiteX2" fmla="*/ 217886 w 251326"/>
              <a:gd name="connsiteY2" fmla="*/ 441344 h 2296572"/>
              <a:gd name="connsiteX3" fmla="*/ 122746 w 251326"/>
              <a:gd name="connsiteY3" fmla="*/ 697693 h 2296572"/>
              <a:gd name="connsiteX4" fmla="*/ 24964 w 251326"/>
              <a:gd name="connsiteY4" fmla="*/ 919686 h 2296572"/>
              <a:gd name="connsiteX5" fmla="*/ 1179 w 251326"/>
              <a:gd name="connsiteY5" fmla="*/ 1181321 h 2296572"/>
              <a:gd name="connsiteX6" fmla="*/ 51391 w 251326"/>
              <a:gd name="connsiteY6" fmla="*/ 1474669 h 2296572"/>
              <a:gd name="connsiteX7" fmla="*/ 154460 w 251326"/>
              <a:gd name="connsiteY7" fmla="*/ 1657020 h 2296572"/>
              <a:gd name="connsiteX8" fmla="*/ 236386 w 251326"/>
              <a:gd name="connsiteY8" fmla="*/ 1945083 h 2296572"/>
              <a:gd name="connsiteX9" fmla="*/ 249599 w 251326"/>
              <a:gd name="connsiteY9" fmla="*/ 2217288 h 2296572"/>
              <a:gd name="connsiteX10" fmla="*/ 246957 w 251326"/>
              <a:gd name="connsiteY10" fmla="*/ 2296572 h 2296572"/>
              <a:gd name="connsiteX0" fmla="*/ 243452 w 250464"/>
              <a:gd name="connsiteY0" fmla="*/ 0 h 2296572"/>
              <a:gd name="connsiteX1" fmla="*/ 248737 w 250464"/>
              <a:gd name="connsiteY1" fmla="*/ 187637 h 2296572"/>
              <a:gd name="connsiteX2" fmla="*/ 217024 w 250464"/>
              <a:gd name="connsiteY2" fmla="*/ 441344 h 2296572"/>
              <a:gd name="connsiteX3" fmla="*/ 121884 w 250464"/>
              <a:gd name="connsiteY3" fmla="*/ 697693 h 2296572"/>
              <a:gd name="connsiteX4" fmla="*/ 24102 w 250464"/>
              <a:gd name="connsiteY4" fmla="*/ 919686 h 2296572"/>
              <a:gd name="connsiteX5" fmla="*/ 317 w 250464"/>
              <a:gd name="connsiteY5" fmla="*/ 1181321 h 2296572"/>
              <a:gd name="connsiteX6" fmla="*/ 50529 w 250464"/>
              <a:gd name="connsiteY6" fmla="*/ 1474669 h 2296572"/>
              <a:gd name="connsiteX7" fmla="*/ 153598 w 250464"/>
              <a:gd name="connsiteY7" fmla="*/ 1657020 h 2296572"/>
              <a:gd name="connsiteX8" fmla="*/ 235524 w 250464"/>
              <a:gd name="connsiteY8" fmla="*/ 1945083 h 2296572"/>
              <a:gd name="connsiteX9" fmla="*/ 248737 w 250464"/>
              <a:gd name="connsiteY9" fmla="*/ 2217288 h 2296572"/>
              <a:gd name="connsiteX10" fmla="*/ 246095 w 250464"/>
              <a:gd name="connsiteY10" fmla="*/ 2296572 h 2296572"/>
              <a:gd name="connsiteX0" fmla="*/ 244130 w 251142"/>
              <a:gd name="connsiteY0" fmla="*/ 0 h 2296572"/>
              <a:gd name="connsiteX1" fmla="*/ 249415 w 251142"/>
              <a:gd name="connsiteY1" fmla="*/ 187637 h 2296572"/>
              <a:gd name="connsiteX2" fmla="*/ 217702 w 251142"/>
              <a:gd name="connsiteY2" fmla="*/ 441344 h 2296572"/>
              <a:gd name="connsiteX3" fmla="*/ 122562 w 251142"/>
              <a:gd name="connsiteY3" fmla="*/ 697693 h 2296572"/>
              <a:gd name="connsiteX4" fmla="*/ 24780 w 251142"/>
              <a:gd name="connsiteY4" fmla="*/ 919686 h 2296572"/>
              <a:gd name="connsiteX5" fmla="*/ 995 w 251142"/>
              <a:gd name="connsiteY5" fmla="*/ 1181321 h 2296572"/>
              <a:gd name="connsiteX6" fmla="*/ 51207 w 251142"/>
              <a:gd name="connsiteY6" fmla="*/ 1474669 h 2296572"/>
              <a:gd name="connsiteX7" fmla="*/ 154276 w 251142"/>
              <a:gd name="connsiteY7" fmla="*/ 1657020 h 2296572"/>
              <a:gd name="connsiteX8" fmla="*/ 236202 w 251142"/>
              <a:gd name="connsiteY8" fmla="*/ 1945083 h 2296572"/>
              <a:gd name="connsiteX9" fmla="*/ 249415 w 251142"/>
              <a:gd name="connsiteY9" fmla="*/ 2217288 h 2296572"/>
              <a:gd name="connsiteX10" fmla="*/ 246773 w 251142"/>
              <a:gd name="connsiteY10" fmla="*/ 2296572 h 2296572"/>
              <a:gd name="connsiteX0" fmla="*/ 244130 w 249831"/>
              <a:gd name="connsiteY0" fmla="*/ 0 h 2296572"/>
              <a:gd name="connsiteX1" fmla="*/ 241487 w 249831"/>
              <a:gd name="connsiteY1" fmla="*/ 187637 h 2296572"/>
              <a:gd name="connsiteX2" fmla="*/ 217702 w 249831"/>
              <a:gd name="connsiteY2" fmla="*/ 441344 h 2296572"/>
              <a:gd name="connsiteX3" fmla="*/ 122562 w 249831"/>
              <a:gd name="connsiteY3" fmla="*/ 697693 h 2296572"/>
              <a:gd name="connsiteX4" fmla="*/ 24780 w 249831"/>
              <a:gd name="connsiteY4" fmla="*/ 919686 h 2296572"/>
              <a:gd name="connsiteX5" fmla="*/ 995 w 249831"/>
              <a:gd name="connsiteY5" fmla="*/ 1181321 h 2296572"/>
              <a:gd name="connsiteX6" fmla="*/ 51207 w 249831"/>
              <a:gd name="connsiteY6" fmla="*/ 1474669 h 2296572"/>
              <a:gd name="connsiteX7" fmla="*/ 154276 w 249831"/>
              <a:gd name="connsiteY7" fmla="*/ 1657020 h 2296572"/>
              <a:gd name="connsiteX8" fmla="*/ 236202 w 249831"/>
              <a:gd name="connsiteY8" fmla="*/ 1945083 h 2296572"/>
              <a:gd name="connsiteX9" fmla="*/ 249415 w 249831"/>
              <a:gd name="connsiteY9" fmla="*/ 2217288 h 2296572"/>
              <a:gd name="connsiteX10" fmla="*/ 246773 w 249831"/>
              <a:gd name="connsiteY10"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31" h="2296572">
                <a:moveTo>
                  <a:pt x="244130" y="0"/>
                </a:moveTo>
                <a:cubicBezTo>
                  <a:pt x="248975" y="57040"/>
                  <a:pt x="245892" y="114080"/>
                  <a:pt x="241487" y="187637"/>
                </a:cubicBezTo>
                <a:cubicBezTo>
                  <a:pt x="237082" y="261194"/>
                  <a:pt x="237523" y="356335"/>
                  <a:pt x="217702" y="441344"/>
                </a:cubicBezTo>
                <a:cubicBezTo>
                  <a:pt x="197881" y="526353"/>
                  <a:pt x="154716" y="617969"/>
                  <a:pt x="122562" y="697693"/>
                </a:cubicBezTo>
                <a:cubicBezTo>
                  <a:pt x="90408" y="777417"/>
                  <a:pt x="52970" y="836438"/>
                  <a:pt x="24780" y="919686"/>
                </a:cubicBezTo>
                <a:cubicBezTo>
                  <a:pt x="-3410" y="1002934"/>
                  <a:pt x="-766" y="1083539"/>
                  <a:pt x="995" y="1181321"/>
                </a:cubicBezTo>
                <a:cubicBezTo>
                  <a:pt x="2756" y="1279103"/>
                  <a:pt x="15089" y="1392743"/>
                  <a:pt x="51207" y="1474669"/>
                </a:cubicBezTo>
                <a:cubicBezTo>
                  <a:pt x="87325" y="1556595"/>
                  <a:pt x="123444" y="1578618"/>
                  <a:pt x="154276" y="1657020"/>
                </a:cubicBezTo>
                <a:cubicBezTo>
                  <a:pt x="185108" y="1735422"/>
                  <a:pt x="220345" y="1851705"/>
                  <a:pt x="236202" y="1945083"/>
                </a:cubicBezTo>
                <a:cubicBezTo>
                  <a:pt x="252059" y="2038461"/>
                  <a:pt x="247653" y="2158707"/>
                  <a:pt x="249415" y="2217288"/>
                </a:cubicBezTo>
                <a:cubicBezTo>
                  <a:pt x="251177" y="2275869"/>
                  <a:pt x="246773" y="2296572"/>
                  <a:pt x="246773" y="2296572"/>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Freihandform 109"/>
          <p:cNvSpPr/>
          <p:nvPr/>
        </p:nvSpPr>
        <p:spPr>
          <a:xfrm>
            <a:off x="2690231" y="1533137"/>
            <a:ext cx="62697" cy="2551747"/>
          </a:xfrm>
          <a:custGeom>
            <a:avLst/>
            <a:gdLst>
              <a:gd name="connsiteX0" fmla="*/ 75867 w 84382"/>
              <a:gd name="connsiteY0" fmla="*/ 0 h 2296572"/>
              <a:gd name="connsiteX1" fmla="*/ 81152 w 84382"/>
              <a:gd name="connsiteY1" fmla="*/ 494199 h 2296572"/>
              <a:gd name="connsiteX2" fmla="*/ 60010 w 84382"/>
              <a:gd name="connsiteY2" fmla="*/ 779619 h 2296572"/>
              <a:gd name="connsiteX3" fmla="*/ 9797 w 84382"/>
              <a:gd name="connsiteY3" fmla="*/ 1020111 h 2296572"/>
              <a:gd name="connsiteX4" fmla="*/ 1869 w 84382"/>
              <a:gd name="connsiteY4" fmla="*/ 1178678 h 2296572"/>
              <a:gd name="connsiteX5" fmla="*/ 33582 w 84382"/>
              <a:gd name="connsiteY5" fmla="*/ 1411242 h 2296572"/>
              <a:gd name="connsiteX6" fmla="*/ 75867 w 84382"/>
              <a:gd name="connsiteY6" fmla="*/ 1723089 h 2296572"/>
              <a:gd name="connsiteX7" fmla="*/ 83795 w 84382"/>
              <a:gd name="connsiteY7" fmla="*/ 1958296 h 2296572"/>
              <a:gd name="connsiteX8" fmla="*/ 83795 w 84382"/>
              <a:gd name="connsiteY8" fmla="*/ 2296572 h 2296572"/>
              <a:gd name="connsiteX9" fmla="*/ 83795 w 84382"/>
              <a:gd name="connsiteY9" fmla="*/ 2296572 h 2296572"/>
              <a:gd name="connsiteX0" fmla="*/ 74132 w 82647"/>
              <a:gd name="connsiteY0" fmla="*/ 0 h 2296572"/>
              <a:gd name="connsiteX1" fmla="*/ 79417 w 82647"/>
              <a:gd name="connsiteY1" fmla="*/ 494199 h 2296572"/>
              <a:gd name="connsiteX2" fmla="*/ 58275 w 82647"/>
              <a:gd name="connsiteY2" fmla="*/ 779619 h 2296572"/>
              <a:gd name="connsiteX3" fmla="*/ 21997 w 82647"/>
              <a:gd name="connsiteY3" fmla="*/ 1022754 h 2296572"/>
              <a:gd name="connsiteX4" fmla="*/ 134 w 82647"/>
              <a:gd name="connsiteY4" fmla="*/ 1178678 h 2296572"/>
              <a:gd name="connsiteX5" fmla="*/ 31847 w 82647"/>
              <a:gd name="connsiteY5" fmla="*/ 1411242 h 2296572"/>
              <a:gd name="connsiteX6" fmla="*/ 74132 w 82647"/>
              <a:gd name="connsiteY6" fmla="*/ 1723089 h 2296572"/>
              <a:gd name="connsiteX7" fmla="*/ 82060 w 82647"/>
              <a:gd name="connsiteY7" fmla="*/ 1958296 h 2296572"/>
              <a:gd name="connsiteX8" fmla="*/ 82060 w 82647"/>
              <a:gd name="connsiteY8" fmla="*/ 2296572 h 2296572"/>
              <a:gd name="connsiteX9" fmla="*/ 82060 w 82647"/>
              <a:gd name="connsiteY9"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647" h="2296572">
                <a:moveTo>
                  <a:pt x="74132" y="0"/>
                </a:moveTo>
                <a:cubicBezTo>
                  <a:pt x="78096" y="182131"/>
                  <a:pt x="82060" y="364263"/>
                  <a:pt x="79417" y="494199"/>
                </a:cubicBezTo>
                <a:cubicBezTo>
                  <a:pt x="76774" y="624135"/>
                  <a:pt x="67845" y="691527"/>
                  <a:pt x="58275" y="779619"/>
                </a:cubicBezTo>
                <a:cubicBezTo>
                  <a:pt x="48705" y="867711"/>
                  <a:pt x="31687" y="956244"/>
                  <a:pt x="21997" y="1022754"/>
                </a:cubicBezTo>
                <a:cubicBezTo>
                  <a:pt x="12307" y="1089264"/>
                  <a:pt x="-1508" y="1113930"/>
                  <a:pt x="134" y="1178678"/>
                </a:cubicBezTo>
                <a:cubicBezTo>
                  <a:pt x="1776" y="1243426"/>
                  <a:pt x="19514" y="1320507"/>
                  <a:pt x="31847" y="1411242"/>
                </a:cubicBezTo>
                <a:cubicBezTo>
                  <a:pt x="44180" y="1501977"/>
                  <a:pt x="65763" y="1631913"/>
                  <a:pt x="74132" y="1723089"/>
                </a:cubicBezTo>
                <a:cubicBezTo>
                  <a:pt x="82501" y="1814265"/>
                  <a:pt x="80739" y="1862716"/>
                  <a:pt x="82060" y="1958296"/>
                </a:cubicBezTo>
                <a:cubicBezTo>
                  <a:pt x="83381" y="2053877"/>
                  <a:pt x="82060" y="2296572"/>
                  <a:pt x="82060" y="2296572"/>
                </a:cubicBezTo>
                <a:lnTo>
                  <a:pt x="82060" y="2296572"/>
                </a:ln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Freihandform 110"/>
          <p:cNvSpPr/>
          <p:nvPr/>
        </p:nvSpPr>
        <p:spPr>
          <a:xfrm>
            <a:off x="2969207" y="1533137"/>
            <a:ext cx="395516" cy="2554682"/>
          </a:xfrm>
          <a:custGeom>
            <a:avLst/>
            <a:gdLst>
              <a:gd name="connsiteX0" fmla="*/ 388055 w 395241"/>
              <a:gd name="connsiteY0" fmla="*/ 0 h 2299214"/>
              <a:gd name="connsiteX1" fmla="*/ 390697 w 395241"/>
              <a:gd name="connsiteY1" fmla="*/ 311848 h 2299214"/>
              <a:gd name="connsiteX2" fmla="*/ 335199 w 395241"/>
              <a:gd name="connsiteY2" fmla="*/ 576125 h 2299214"/>
              <a:gd name="connsiteX3" fmla="*/ 263844 w 395241"/>
              <a:gd name="connsiteY3" fmla="*/ 710907 h 2299214"/>
              <a:gd name="connsiteX4" fmla="*/ 134348 w 395241"/>
              <a:gd name="connsiteY4" fmla="*/ 819261 h 2299214"/>
              <a:gd name="connsiteX5" fmla="*/ 23352 w 395241"/>
              <a:gd name="connsiteY5" fmla="*/ 1022754 h 2299214"/>
              <a:gd name="connsiteX6" fmla="*/ 2209 w 395241"/>
              <a:gd name="connsiteY6" fmla="*/ 1178678 h 2299214"/>
              <a:gd name="connsiteX7" fmla="*/ 57708 w 395241"/>
              <a:gd name="connsiteY7" fmla="*/ 1400671 h 2299214"/>
              <a:gd name="connsiteX8" fmla="*/ 263844 w 395241"/>
              <a:gd name="connsiteY8" fmla="*/ 1598879 h 2299214"/>
              <a:gd name="connsiteX9" fmla="*/ 351056 w 395241"/>
              <a:gd name="connsiteY9" fmla="*/ 1768017 h 2299214"/>
              <a:gd name="connsiteX10" fmla="*/ 390697 w 395241"/>
              <a:gd name="connsiteY10" fmla="*/ 2032294 h 2299214"/>
              <a:gd name="connsiteX11" fmla="*/ 393340 w 395241"/>
              <a:gd name="connsiteY11" fmla="*/ 2299214 h 2299214"/>
              <a:gd name="connsiteX0" fmla="*/ 388252 w 395438"/>
              <a:gd name="connsiteY0" fmla="*/ 0 h 2299214"/>
              <a:gd name="connsiteX1" fmla="*/ 390894 w 395438"/>
              <a:gd name="connsiteY1" fmla="*/ 311848 h 2299214"/>
              <a:gd name="connsiteX2" fmla="*/ 335396 w 395438"/>
              <a:gd name="connsiteY2" fmla="*/ 576125 h 2299214"/>
              <a:gd name="connsiteX3" fmla="*/ 264041 w 395438"/>
              <a:gd name="connsiteY3" fmla="*/ 710907 h 2299214"/>
              <a:gd name="connsiteX4" fmla="*/ 142473 w 395438"/>
              <a:gd name="connsiteY4" fmla="*/ 824546 h 2299214"/>
              <a:gd name="connsiteX5" fmla="*/ 23549 w 395438"/>
              <a:gd name="connsiteY5" fmla="*/ 1022754 h 2299214"/>
              <a:gd name="connsiteX6" fmla="*/ 2406 w 395438"/>
              <a:gd name="connsiteY6" fmla="*/ 1178678 h 2299214"/>
              <a:gd name="connsiteX7" fmla="*/ 57905 w 395438"/>
              <a:gd name="connsiteY7" fmla="*/ 1400671 h 2299214"/>
              <a:gd name="connsiteX8" fmla="*/ 264041 w 395438"/>
              <a:gd name="connsiteY8" fmla="*/ 1598879 h 2299214"/>
              <a:gd name="connsiteX9" fmla="*/ 351253 w 395438"/>
              <a:gd name="connsiteY9" fmla="*/ 1768017 h 2299214"/>
              <a:gd name="connsiteX10" fmla="*/ 390894 w 395438"/>
              <a:gd name="connsiteY10" fmla="*/ 2032294 h 2299214"/>
              <a:gd name="connsiteX11" fmla="*/ 393537 w 395438"/>
              <a:gd name="connsiteY11" fmla="*/ 2299214 h 2299214"/>
              <a:gd name="connsiteX0" fmla="*/ 387626 w 394812"/>
              <a:gd name="connsiteY0" fmla="*/ 0 h 2299214"/>
              <a:gd name="connsiteX1" fmla="*/ 390268 w 394812"/>
              <a:gd name="connsiteY1" fmla="*/ 311848 h 2299214"/>
              <a:gd name="connsiteX2" fmla="*/ 334770 w 394812"/>
              <a:gd name="connsiteY2" fmla="*/ 576125 h 2299214"/>
              <a:gd name="connsiteX3" fmla="*/ 263415 w 394812"/>
              <a:gd name="connsiteY3" fmla="*/ 710907 h 2299214"/>
              <a:gd name="connsiteX4" fmla="*/ 112776 w 394812"/>
              <a:gd name="connsiteY4" fmla="*/ 850974 h 2299214"/>
              <a:gd name="connsiteX5" fmla="*/ 22923 w 394812"/>
              <a:gd name="connsiteY5" fmla="*/ 1022754 h 2299214"/>
              <a:gd name="connsiteX6" fmla="*/ 1780 w 394812"/>
              <a:gd name="connsiteY6" fmla="*/ 1178678 h 2299214"/>
              <a:gd name="connsiteX7" fmla="*/ 57279 w 394812"/>
              <a:gd name="connsiteY7" fmla="*/ 1400671 h 2299214"/>
              <a:gd name="connsiteX8" fmla="*/ 263415 w 394812"/>
              <a:gd name="connsiteY8" fmla="*/ 1598879 h 2299214"/>
              <a:gd name="connsiteX9" fmla="*/ 350627 w 394812"/>
              <a:gd name="connsiteY9" fmla="*/ 1768017 h 2299214"/>
              <a:gd name="connsiteX10" fmla="*/ 390268 w 394812"/>
              <a:gd name="connsiteY10" fmla="*/ 2032294 h 2299214"/>
              <a:gd name="connsiteX11" fmla="*/ 392911 w 394812"/>
              <a:gd name="connsiteY11" fmla="*/ 2299214 h 2299214"/>
              <a:gd name="connsiteX0" fmla="*/ 388509 w 395695"/>
              <a:gd name="connsiteY0" fmla="*/ 0 h 2299214"/>
              <a:gd name="connsiteX1" fmla="*/ 391151 w 395695"/>
              <a:gd name="connsiteY1" fmla="*/ 311848 h 2299214"/>
              <a:gd name="connsiteX2" fmla="*/ 335653 w 395695"/>
              <a:gd name="connsiteY2" fmla="*/ 576125 h 2299214"/>
              <a:gd name="connsiteX3" fmla="*/ 264298 w 395695"/>
              <a:gd name="connsiteY3" fmla="*/ 710907 h 2299214"/>
              <a:gd name="connsiteX4" fmla="*/ 113659 w 395695"/>
              <a:gd name="connsiteY4" fmla="*/ 850974 h 2299214"/>
              <a:gd name="connsiteX5" fmla="*/ 23806 w 395695"/>
              <a:gd name="connsiteY5" fmla="*/ 1022754 h 2299214"/>
              <a:gd name="connsiteX6" fmla="*/ 2663 w 395695"/>
              <a:gd name="connsiteY6" fmla="*/ 1178678 h 2299214"/>
              <a:gd name="connsiteX7" fmla="*/ 71376 w 395695"/>
              <a:gd name="connsiteY7" fmla="*/ 1395386 h 2299214"/>
              <a:gd name="connsiteX8" fmla="*/ 264298 w 395695"/>
              <a:gd name="connsiteY8" fmla="*/ 1598879 h 2299214"/>
              <a:gd name="connsiteX9" fmla="*/ 351510 w 395695"/>
              <a:gd name="connsiteY9" fmla="*/ 1768017 h 2299214"/>
              <a:gd name="connsiteX10" fmla="*/ 391151 w 395695"/>
              <a:gd name="connsiteY10" fmla="*/ 2032294 h 2299214"/>
              <a:gd name="connsiteX11" fmla="*/ 393794 w 395695"/>
              <a:gd name="connsiteY11" fmla="*/ 2299214 h 2299214"/>
              <a:gd name="connsiteX0" fmla="*/ 388330 w 395516"/>
              <a:gd name="connsiteY0" fmla="*/ 0 h 2299214"/>
              <a:gd name="connsiteX1" fmla="*/ 390972 w 395516"/>
              <a:gd name="connsiteY1" fmla="*/ 311848 h 2299214"/>
              <a:gd name="connsiteX2" fmla="*/ 335474 w 395516"/>
              <a:gd name="connsiteY2" fmla="*/ 576125 h 2299214"/>
              <a:gd name="connsiteX3" fmla="*/ 264119 w 395516"/>
              <a:gd name="connsiteY3" fmla="*/ 710907 h 2299214"/>
              <a:gd name="connsiteX4" fmla="*/ 113480 w 395516"/>
              <a:gd name="connsiteY4" fmla="*/ 850974 h 2299214"/>
              <a:gd name="connsiteX5" fmla="*/ 23627 w 395516"/>
              <a:gd name="connsiteY5" fmla="*/ 1022754 h 2299214"/>
              <a:gd name="connsiteX6" fmla="*/ 2484 w 395516"/>
              <a:gd name="connsiteY6" fmla="*/ 1178678 h 2299214"/>
              <a:gd name="connsiteX7" fmla="*/ 68554 w 395516"/>
              <a:gd name="connsiteY7" fmla="*/ 1403314 h 2299214"/>
              <a:gd name="connsiteX8" fmla="*/ 264119 w 395516"/>
              <a:gd name="connsiteY8" fmla="*/ 1598879 h 2299214"/>
              <a:gd name="connsiteX9" fmla="*/ 351331 w 395516"/>
              <a:gd name="connsiteY9" fmla="*/ 1768017 h 2299214"/>
              <a:gd name="connsiteX10" fmla="*/ 390972 w 395516"/>
              <a:gd name="connsiteY10" fmla="*/ 2032294 h 2299214"/>
              <a:gd name="connsiteX11" fmla="*/ 393615 w 395516"/>
              <a:gd name="connsiteY11" fmla="*/ 2299214 h 229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516" h="2299214">
                <a:moveTo>
                  <a:pt x="388330" y="0"/>
                </a:moveTo>
                <a:cubicBezTo>
                  <a:pt x="394055" y="107913"/>
                  <a:pt x="399781" y="215827"/>
                  <a:pt x="390972" y="311848"/>
                </a:cubicBezTo>
                <a:cubicBezTo>
                  <a:pt x="382163" y="407869"/>
                  <a:pt x="356616" y="509615"/>
                  <a:pt x="335474" y="576125"/>
                </a:cubicBezTo>
                <a:cubicBezTo>
                  <a:pt x="314332" y="642635"/>
                  <a:pt x="301118" y="665099"/>
                  <a:pt x="264119" y="710907"/>
                </a:cubicBezTo>
                <a:cubicBezTo>
                  <a:pt x="227120" y="756715"/>
                  <a:pt x="153562" y="799000"/>
                  <a:pt x="113480" y="850974"/>
                </a:cubicBezTo>
                <a:cubicBezTo>
                  <a:pt x="73398" y="902949"/>
                  <a:pt x="42126" y="968137"/>
                  <a:pt x="23627" y="1022754"/>
                </a:cubicBezTo>
                <a:cubicBezTo>
                  <a:pt x="5128" y="1077371"/>
                  <a:pt x="-5004" y="1115251"/>
                  <a:pt x="2484" y="1178678"/>
                </a:cubicBezTo>
                <a:cubicBezTo>
                  <a:pt x="9972" y="1242105"/>
                  <a:pt x="24948" y="1333281"/>
                  <a:pt x="68554" y="1403314"/>
                </a:cubicBezTo>
                <a:cubicBezTo>
                  <a:pt x="112160" y="1473347"/>
                  <a:pt x="216990" y="1538095"/>
                  <a:pt x="264119" y="1598879"/>
                </a:cubicBezTo>
                <a:cubicBezTo>
                  <a:pt x="311248" y="1659663"/>
                  <a:pt x="330189" y="1695781"/>
                  <a:pt x="351331" y="1768017"/>
                </a:cubicBezTo>
                <a:cubicBezTo>
                  <a:pt x="372473" y="1840253"/>
                  <a:pt x="383925" y="1943761"/>
                  <a:pt x="390972" y="2032294"/>
                </a:cubicBezTo>
                <a:cubicBezTo>
                  <a:pt x="398019" y="2120827"/>
                  <a:pt x="393615" y="2299214"/>
                  <a:pt x="393615" y="2299214"/>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Freihandform 111"/>
          <p:cNvSpPr/>
          <p:nvPr/>
        </p:nvSpPr>
        <p:spPr>
          <a:xfrm>
            <a:off x="2797268" y="1533137"/>
            <a:ext cx="163852" cy="2557619"/>
          </a:xfrm>
          <a:custGeom>
            <a:avLst/>
            <a:gdLst>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52" h="2301857">
                <a:moveTo>
                  <a:pt x="150638" y="0"/>
                </a:moveTo>
                <a:cubicBezTo>
                  <a:pt x="154602" y="93158"/>
                  <a:pt x="158567" y="186316"/>
                  <a:pt x="155924" y="277492"/>
                </a:cubicBezTo>
                <a:cubicBezTo>
                  <a:pt x="153281" y="368668"/>
                  <a:pt x="144913" y="470855"/>
                  <a:pt x="134782" y="547055"/>
                </a:cubicBezTo>
                <a:cubicBezTo>
                  <a:pt x="124651" y="623255"/>
                  <a:pt x="124652" y="662015"/>
                  <a:pt x="95140" y="734692"/>
                </a:cubicBezTo>
                <a:cubicBezTo>
                  <a:pt x="65628" y="807369"/>
                  <a:pt x="37000" y="893258"/>
                  <a:pt x="21143" y="967256"/>
                </a:cubicBezTo>
                <a:cubicBezTo>
                  <a:pt x="5286" y="1041254"/>
                  <a:pt x="0" y="1110406"/>
                  <a:pt x="0" y="1178678"/>
                </a:cubicBezTo>
                <a:cubicBezTo>
                  <a:pt x="0" y="1246950"/>
                  <a:pt x="3965" y="1306853"/>
                  <a:pt x="21143" y="1376886"/>
                </a:cubicBezTo>
                <a:cubicBezTo>
                  <a:pt x="38321" y="1446919"/>
                  <a:pt x="84129" y="1530167"/>
                  <a:pt x="103069" y="1598879"/>
                </a:cubicBezTo>
                <a:cubicBezTo>
                  <a:pt x="122009" y="1667591"/>
                  <a:pt x="125973" y="1713840"/>
                  <a:pt x="134782" y="1789159"/>
                </a:cubicBezTo>
                <a:cubicBezTo>
                  <a:pt x="143591" y="1864478"/>
                  <a:pt x="151079" y="1965343"/>
                  <a:pt x="155924" y="2050793"/>
                </a:cubicBezTo>
                <a:cubicBezTo>
                  <a:pt x="160769" y="2136243"/>
                  <a:pt x="162310" y="2219050"/>
                  <a:pt x="163852" y="2301857"/>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3" name="Gerade Verbindung 112"/>
          <p:cNvCxnSpPr/>
          <p:nvPr/>
        </p:nvCxnSpPr>
        <p:spPr>
          <a:xfrm>
            <a:off x="2543562" y="1533137"/>
            <a:ext cx="0" cy="255174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Freihandform 113"/>
          <p:cNvSpPr/>
          <p:nvPr/>
        </p:nvSpPr>
        <p:spPr>
          <a:xfrm flipH="1">
            <a:off x="3533749" y="1539077"/>
            <a:ext cx="387398" cy="2554682"/>
          </a:xfrm>
          <a:custGeom>
            <a:avLst/>
            <a:gdLst>
              <a:gd name="connsiteX0" fmla="*/ 388055 w 395241"/>
              <a:gd name="connsiteY0" fmla="*/ 0 h 2299214"/>
              <a:gd name="connsiteX1" fmla="*/ 390697 w 395241"/>
              <a:gd name="connsiteY1" fmla="*/ 311848 h 2299214"/>
              <a:gd name="connsiteX2" fmla="*/ 335199 w 395241"/>
              <a:gd name="connsiteY2" fmla="*/ 576125 h 2299214"/>
              <a:gd name="connsiteX3" fmla="*/ 263844 w 395241"/>
              <a:gd name="connsiteY3" fmla="*/ 710907 h 2299214"/>
              <a:gd name="connsiteX4" fmla="*/ 134348 w 395241"/>
              <a:gd name="connsiteY4" fmla="*/ 819261 h 2299214"/>
              <a:gd name="connsiteX5" fmla="*/ 23352 w 395241"/>
              <a:gd name="connsiteY5" fmla="*/ 1022754 h 2299214"/>
              <a:gd name="connsiteX6" fmla="*/ 2209 w 395241"/>
              <a:gd name="connsiteY6" fmla="*/ 1178678 h 2299214"/>
              <a:gd name="connsiteX7" fmla="*/ 57708 w 395241"/>
              <a:gd name="connsiteY7" fmla="*/ 1400671 h 2299214"/>
              <a:gd name="connsiteX8" fmla="*/ 263844 w 395241"/>
              <a:gd name="connsiteY8" fmla="*/ 1598879 h 2299214"/>
              <a:gd name="connsiteX9" fmla="*/ 351056 w 395241"/>
              <a:gd name="connsiteY9" fmla="*/ 1768017 h 2299214"/>
              <a:gd name="connsiteX10" fmla="*/ 390697 w 395241"/>
              <a:gd name="connsiteY10" fmla="*/ 2032294 h 2299214"/>
              <a:gd name="connsiteX11" fmla="*/ 393340 w 395241"/>
              <a:gd name="connsiteY11" fmla="*/ 2299214 h 2299214"/>
              <a:gd name="connsiteX0" fmla="*/ 388252 w 395438"/>
              <a:gd name="connsiteY0" fmla="*/ 0 h 2299214"/>
              <a:gd name="connsiteX1" fmla="*/ 390894 w 395438"/>
              <a:gd name="connsiteY1" fmla="*/ 311848 h 2299214"/>
              <a:gd name="connsiteX2" fmla="*/ 335396 w 395438"/>
              <a:gd name="connsiteY2" fmla="*/ 576125 h 2299214"/>
              <a:gd name="connsiteX3" fmla="*/ 264041 w 395438"/>
              <a:gd name="connsiteY3" fmla="*/ 710907 h 2299214"/>
              <a:gd name="connsiteX4" fmla="*/ 142473 w 395438"/>
              <a:gd name="connsiteY4" fmla="*/ 824546 h 2299214"/>
              <a:gd name="connsiteX5" fmla="*/ 23549 w 395438"/>
              <a:gd name="connsiteY5" fmla="*/ 1022754 h 2299214"/>
              <a:gd name="connsiteX6" fmla="*/ 2406 w 395438"/>
              <a:gd name="connsiteY6" fmla="*/ 1178678 h 2299214"/>
              <a:gd name="connsiteX7" fmla="*/ 57905 w 395438"/>
              <a:gd name="connsiteY7" fmla="*/ 1400671 h 2299214"/>
              <a:gd name="connsiteX8" fmla="*/ 264041 w 395438"/>
              <a:gd name="connsiteY8" fmla="*/ 1598879 h 2299214"/>
              <a:gd name="connsiteX9" fmla="*/ 351253 w 395438"/>
              <a:gd name="connsiteY9" fmla="*/ 1768017 h 2299214"/>
              <a:gd name="connsiteX10" fmla="*/ 390894 w 395438"/>
              <a:gd name="connsiteY10" fmla="*/ 2032294 h 2299214"/>
              <a:gd name="connsiteX11" fmla="*/ 393537 w 395438"/>
              <a:gd name="connsiteY11" fmla="*/ 2299214 h 2299214"/>
              <a:gd name="connsiteX0" fmla="*/ 387485 w 394671"/>
              <a:gd name="connsiteY0" fmla="*/ 0 h 2299214"/>
              <a:gd name="connsiteX1" fmla="*/ 390127 w 394671"/>
              <a:gd name="connsiteY1" fmla="*/ 311848 h 2299214"/>
              <a:gd name="connsiteX2" fmla="*/ 334629 w 394671"/>
              <a:gd name="connsiteY2" fmla="*/ 576125 h 2299214"/>
              <a:gd name="connsiteX3" fmla="*/ 263274 w 394671"/>
              <a:gd name="connsiteY3" fmla="*/ 710907 h 2299214"/>
              <a:gd name="connsiteX4" fmla="*/ 103945 w 394671"/>
              <a:gd name="connsiteY4" fmla="*/ 848331 h 2299214"/>
              <a:gd name="connsiteX5" fmla="*/ 22782 w 394671"/>
              <a:gd name="connsiteY5" fmla="*/ 1022754 h 2299214"/>
              <a:gd name="connsiteX6" fmla="*/ 1639 w 394671"/>
              <a:gd name="connsiteY6" fmla="*/ 1178678 h 2299214"/>
              <a:gd name="connsiteX7" fmla="*/ 57138 w 394671"/>
              <a:gd name="connsiteY7" fmla="*/ 1400671 h 2299214"/>
              <a:gd name="connsiteX8" fmla="*/ 263274 w 394671"/>
              <a:gd name="connsiteY8" fmla="*/ 1598879 h 2299214"/>
              <a:gd name="connsiteX9" fmla="*/ 350486 w 394671"/>
              <a:gd name="connsiteY9" fmla="*/ 1768017 h 2299214"/>
              <a:gd name="connsiteX10" fmla="*/ 390127 w 394671"/>
              <a:gd name="connsiteY10" fmla="*/ 2032294 h 2299214"/>
              <a:gd name="connsiteX11" fmla="*/ 392770 w 394671"/>
              <a:gd name="connsiteY11" fmla="*/ 2299214 h 2299214"/>
              <a:gd name="connsiteX0" fmla="*/ 388181 w 395367"/>
              <a:gd name="connsiteY0" fmla="*/ 0 h 2299214"/>
              <a:gd name="connsiteX1" fmla="*/ 390823 w 395367"/>
              <a:gd name="connsiteY1" fmla="*/ 311848 h 2299214"/>
              <a:gd name="connsiteX2" fmla="*/ 335325 w 395367"/>
              <a:gd name="connsiteY2" fmla="*/ 576125 h 2299214"/>
              <a:gd name="connsiteX3" fmla="*/ 263970 w 395367"/>
              <a:gd name="connsiteY3" fmla="*/ 710907 h 2299214"/>
              <a:gd name="connsiteX4" fmla="*/ 104641 w 395367"/>
              <a:gd name="connsiteY4" fmla="*/ 848331 h 2299214"/>
              <a:gd name="connsiteX5" fmla="*/ 23478 w 395367"/>
              <a:gd name="connsiteY5" fmla="*/ 1022754 h 2299214"/>
              <a:gd name="connsiteX6" fmla="*/ 2335 w 395367"/>
              <a:gd name="connsiteY6" fmla="*/ 1178678 h 2299214"/>
              <a:gd name="connsiteX7" fmla="*/ 68622 w 395367"/>
              <a:gd name="connsiteY7" fmla="*/ 1398029 h 2299214"/>
              <a:gd name="connsiteX8" fmla="*/ 263970 w 395367"/>
              <a:gd name="connsiteY8" fmla="*/ 1598879 h 2299214"/>
              <a:gd name="connsiteX9" fmla="*/ 351182 w 395367"/>
              <a:gd name="connsiteY9" fmla="*/ 1768017 h 2299214"/>
              <a:gd name="connsiteX10" fmla="*/ 390823 w 395367"/>
              <a:gd name="connsiteY10" fmla="*/ 2032294 h 2299214"/>
              <a:gd name="connsiteX11" fmla="*/ 393466 w 395367"/>
              <a:gd name="connsiteY11" fmla="*/ 2299214 h 2299214"/>
              <a:gd name="connsiteX0" fmla="*/ 388181 w 395367"/>
              <a:gd name="connsiteY0" fmla="*/ 0 h 2299214"/>
              <a:gd name="connsiteX1" fmla="*/ 390823 w 395367"/>
              <a:gd name="connsiteY1" fmla="*/ 311848 h 2299214"/>
              <a:gd name="connsiteX2" fmla="*/ 335325 w 395367"/>
              <a:gd name="connsiteY2" fmla="*/ 576125 h 2299214"/>
              <a:gd name="connsiteX3" fmla="*/ 263970 w 395367"/>
              <a:gd name="connsiteY3" fmla="*/ 710907 h 2299214"/>
              <a:gd name="connsiteX4" fmla="*/ 104641 w 395367"/>
              <a:gd name="connsiteY4" fmla="*/ 848331 h 2299214"/>
              <a:gd name="connsiteX5" fmla="*/ 23478 w 395367"/>
              <a:gd name="connsiteY5" fmla="*/ 1022754 h 2299214"/>
              <a:gd name="connsiteX6" fmla="*/ 2335 w 395367"/>
              <a:gd name="connsiteY6" fmla="*/ 1178678 h 2299214"/>
              <a:gd name="connsiteX7" fmla="*/ 68622 w 395367"/>
              <a:gd name="connsiteY7" fmla="*/ 1398029 h 2299214"/>
              <a:gd name="connsiteX8" fmla="*/ 263970 w 395367"/>
              <a:gd name="connsiteY8" fmla="*/ 1598879 h 2299214"/>
              <a:gd name="connsiteX9" fmla="*/ 351182 w 395367"/>
              <a:gd name="connsiteY9" fmla="*/ 1768017 h 2299214"/>
              <a:gd name="connsiteX10" fmla="*/ 390823 w 395367"/>
              <a:gd name="connsiteY10" fmla="*/ 2032294 h 2299214"/>
              <a:gd name="connsiteX11" fmla="*/ 393466 w 395367"/>
              <a:gd name="connsiteY11" fmla="*/ 2299214 h 229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367" h="2299214">
                <a:moveTo>
                  <a:pt x="388181" y="0"/>
                </a:moveTo>
                <a:cubicBezTo>
                  <a:pt x="393906" y="107913"/>
                  <a:pt x="399632" y="215827"/>
                  <a:pt x="390823" y="311848"/>
                </a:cubicBezTo>
                <a:cubicBezTo>
                  <a:pt x="382014" y="407869"/>
                  <a:pt x="356467" y="509615"/>
                  <a:pt x="335325" y="576125"/>
                </a:cubicBezTo>
                <a:cubicBezTo>
                  <a:pt x="314183" y="642635"/>
                  <a:pt x="310509" y="670824"/>
                  <a:pt x="263970" y="710907"/>
                </a:cubicBezTo>
                <a:cubicBezTo>
                  <a:pt x="217431" y="750990"/>
                  <a:pt x="144723" y="796357"/>
                  <a:pt x="104641" y="848331"/>
                </a:cubicBezTo>
                <a:cubicBezTo>
                  <a:pt x="64559" y="900306"/>
                  <a:pt x="40529" y="967696"/>
                  <a:pt x="23478" y="1022754"/>
                </a:cubicBezTo>
                <a:cubicBezTo>
                  <a:pt x="6427" y="1077812"/>
                  <a:pt x="-5189" y="1116132"/>
                  <a:pt x="2335" y="1178678"/>
                </a:cubicBezTo>
                <a:cubicBezTo>
                  <a:pt x="9859" y="1241224"/>
                  <a:pt x="25016" y="1327996"/>
                  <a:pt x="68622" y="1398029"/>
                </a:cubicBezTo>
                <a:cubicBezTo>
                  <a:pt x="112228" y="1468062"/>
                  <a:pt x="216877" y="1537214"/>
                  <a:pt x="263970" y="1598879"/>
                </a:cubicBezTo>
                <a:cubicBezTo>
                  <a:pt x="311063" y="1660544"/>
                  <a:pt x="330040" y="1695781"/>
                  <a:pt x="351182" y="1768017"/>
                </a:cubicBezTo>
                <a:cubicBezTo>
                  <a:pt x="372324" y="1840253"/>
                  <a:pt x="383776" y="1943761"/>
                  <a:pt x="390823" y="2032294"/>
                </a:cubicBezTo>
                <a:cubicBezTo>
                  <a:pt x="397870" y="2120827"/>
                  <a:pt x="393466" y="2299214"/>
                  <a:pt x="393466" y="2299214"/>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Freihandform 114"/>
          <p:cNvSpPr/>
          <p:nvPr/>
        </p:nvSpPr>
        <p:spPr>
          <a:xfrm flipH="1">
            <a:off x="3728862" y="1533137"/>
            <a:ext cx="263770" cy="2551747"/>
          </a:xfrm>
          <a:custGeom>
            <a:avLst/>
            <a:gdLst>
              <a:gd name="connsiteX0" fmla="*/ 244314 w 251326"/>
              <a:gd name="connsiteY0" fmla="*/ 0 h 2296572"/>
              <a:gd name="connsiteX1" fmla="*/ 249599 w 251326"/>
              <a:gd name="connsiteY1" fmla="*/ 187637 h 2296572"/>
              <a:gd name="connsiteX2" fmla="*/ 217886 w 251326"/>
              <a:gd name="connsiteY2" fmla="*/ 441344 h 2296572"/>
              <a:gd name="connsiteX3" fmla="*/ 122746 w 251326"/>
              <a:gd name="connsiteY3" fmla="*/ 697693 h 2296572"/>
              <a:gd name="connsiteX4" fmla="*/ 24964 w 251326"/>
              <a:gd name="connsiteY4" fmla="*/ 919686 h 2296572"/>
              <a:gd name="connsiteX5" fmla="*/ 1179 w 251326"/>
              <a:gd name="connsiteY5" fmla="*/ 1181321 h 2296572"/>
              <a:gd name="connsiteX6" fmla="*/ 51391 w 251326"/>
              <a:gd name="connsiteY6" fmla="*/ 1474669 h 2296572"/>
              <a:gd name="connsiteX7" fmla="*/ 154460 w 251326"/>
              <a:gd name="connsiteY7" fmla="*/ 1657020 h 2296572"/>
              <a:gd name="connsiteX8" fmla="*/ 236386 w 251326"/>
              <a:gd name="connsiteY8" fmla="*/ 1945083 h 2296572"/>
              <a:gd name="connsiteX9" fmla="*/ 249599 w 251326"/>
              <a:gd name="connsiteY9" fmla="*/ 2217288 h 2296572"/>
              <a:gd name="connsiteX10" fmla="*/ 246957 w 251326"/>
              <a:gd name="connsiteY10" fmla="*/ 2296572 h 2296572"/>
              <a:gd name="connsiteX0" fmla="*/ 245103 w 252115"/>
              <a:gd name="connsiteY0" fmla="*/ 0 h 2296572"/>
              <a:gd name="connsiteX1" fmla="*/ 250388 w 252115"/>
              <a:gd name="connsiteY1" fmla="*/ 187637 h 2296572"/>
              <a:gd name="connsiteX2" fmla="*/ 218675 w 252115"/>
              <a:gd name="connsiteY2" fmla="*/ 441344 h 2296572"/>
              <a:gd name="connsiteX3" fmla="*/ 123535 w 252115"/>
              <a:gd name="connsiteY3" fmla="*/ 697693 h 2296572"/>
              <a:gd name="connsiteX4" fmla="*/ 25753 w 252115"/>
              <a:gd name="connsiteY4" fmla="*/ 919686 h 2296572"/>
              <a:gd name="connsiteX5" fmla="*/ 1968 w 252115"/>
              <a:gd name="connsiteY5" fmla="*/ 1181321 h 2296572"/>
              <a:gd name="connsiteX6" fmla="*/ 64745 w 252115"/>
              <a:gd name="connsiteY6" fmla="*/ 1477311 h 2296572"/>
              <a:gd name="connsiteX7" fmla="*/ 155249 w 252115"/>
              <a:gd name="connsiteY7" fmla="*/ 1657020 h 2296572"/>
              <a:gd name="connsiteX8" fmla="*/ 237175 w 252115"/>
              <a:gd name="connsiteY8" fmla="*/ 1945083 h 2296572"/>
              <a:gd name="connsiteX9" fmla="*/ 250388 w 252115"/>
              <a:gd name="connsiteY9" fmla="*/ 2217288 h 2296572"/>
              <a:gd name="connsiteX10" fmla="*/ 247746 w 252115"/>
              <a:gd name="connsiteY10" fmla="*/ 2296572 h 2296572"/>
              <a:gd name="connsiteX0" fmla="*/ 245103 w 252115"/>
              <a:gd name="connsiteY0" fmla="*/ 0 h 2296572"/>
              <a:gd name="connsiteX1" fmla="*/ 250388 w 252115"/>
              <a:gd name="connsiteY1" fmla="*/ 187637 h 2296572"/>
              <a:gd name="connsiteX2" fmla="*/ 218675 w 252115"/>
              <a:gd name="connsiteY2" fmla="*/ 441344 h 2296572"/>
              <a:gd name="connsiteX3" fmla="*/ 123535 w 252115"/>
              <a:gd name="connsiteY3" fmla="*/ 697693 h 2296572"/>
              <a:gd name="connsiteX4" fmla="*/ 25753 w 252115"/>
              <a:gd name="connsiteY4" fmla="*/ 919686 h 2296572"/>
              <a:gd name="connsiteX5" fmla="*/ 1968 w 252115"/>
              <a:gd name="connsiteY5" fmla="*/ 1181321 h 2296572"/>
              <a:gd name="connsiteX6" fmla="*/ 64745 w 252115"/>
              <a:gd name="connsiteY6" fmla="*/ 1477311 h 2296572"/>
              <a:gd name="connsiteX7" fmla="*/ 155249 w 252115"/>
              <a:gd name="connsiteY7" fmla="*/ 1657020 h 2296572"/>
              <a:gd name="connsiteX8" fmla="*/ 237175 w 252115"/>
              <a:gd name="connsiteY8" fmla="*/ 1945083 h 2296572"/>
              <a:gd name="connsiteX9" fmla="*/ 250388 w 252115"/>
              <a:gd name="connsiteY9" fmla="*/ 2217288 h 2296572"/>
              <a:gd name="connsiteX10" fmla="*/ 247746 w 252115"/>
              <a:gd name="connsiteY10" fmla="*/ 2296572 h 2296572"/>
              <a:gd name="connsiteX0" fmla="*/ 245103 w 252115"/>
              <a:gd name="connsiteY0" fmla="*/ 0 h 2296572"/>
              <a:gd name="connsiteX1" fmla="*/ 250388 w 252115"/>
              <a:gd name="connsiteY1" fmla="*/ 187637 h 2296572"/>
              <a:gd name="connsiteX2" fmla="*/ 218675 w 252115"/>
              <a:gd name="connsiteY2" fmla="*/ 441344 h 2296572"/>
              <a:gd name="connsiteX3" fmla="*/ 123535 w 252115"/>
              <a:gd name="connsiteY3" fmla="*/ 697693 h 2296572"/>
              <a:gd name="connsiteX4" fmla="*/ 25753 w 252115"/>
              <a:gd name="connsiteY4" fmla="*/ 919686 h 2296572"/>
              <a:gd name="connsiteX5" fmla="*/ 1968 w 252115"/>
              <a:gd name="connsiteY5" fmla="*/ 1181321 h 2296572"/>
              <a:gd name="connsiteX6" fmla="*/ 64745 w 252115"/>
              <a:gd name="connsiteY6" fmla="*/ 1477311 h 2296572"/>
              <a:gd name="connsiteX7" fmla="*/ 155249 w 252115"/>
              <a:gd name="connsiteY7" fmla="*/ 1657020 h 2296572"/>
              <a:gd name="connsiteX8" fmla="*/ 237175 w 252115"/>
              <a:gd name="connsiteY8" fmla="*/ 1945083 h 2296572"/>
              <a:gd name="connsiteX9" fmla="*/ 250388 w 252115"/>
              <a:gd name="connsiteY9" fmla="*/ 2217288 h 2296572"/>
              <a:gd name="connsiteX10" fmla="*/ 247746 w 252115"/>
              <a:gd name="connsiteY10" fmla="*/ 2296572 h 2296572"/>
              <a:gd name="connsiteX0" fmla="*/ 245103 w 250804"/>
              <a:gd name="connsiteY0" fmla="*/ 0 h 2296572"/>
              <a:gd name="connsiteX1" fmla="*/ 242850 w 250804"/>
              <a:gd name="connsiteY1" fmla="*/ 187637 h 2296572"/>
              <a:gd name="connsiteX2" fmla="*/ 218675 w 250804"/>
              <a:gd name="connsiteY2" fmla="*/ 441344 h 2296572"/>
              <a:gd name="connsiteX3" fmla="*/ 123535 w 250804"/>
              <a:gd name="connsiteY3" fmla="*/ 697693 h 2296572"/>
              <a:gd name="connsiteX4" fmla="*/ 25753 w 250804"/>
              <a:gd name="connsiteY4" fmla="*/ 919686 h 2296572"/>
              <a:gd name="connsiteX5" fmla="*/ 1968 w 250804"/>
              <a:gd name="connsiteY5" fmla="*/ 1181321 h 2296572"/>
              <a:gd name="connsiteX6" fmla="*/ 64745 w 250804"/>
              <a:gd name="connsiteY6" fmla="*/ 1477311 h 2296572"/>
              <a:gd name="connsiteX7" fmla="*/ 155249 w 250804"/>
              <a:gd name="connsiteY7" fmla="*/ 1657020 h 2296572"/>
              <a:gd name="connsiteX8" fmla="*/ 237175 w 250804"/>
              <a:gd name="connsiteY8" fmla="*/ 1945083 h 2296572"/>
              <a:gd name="connsiteX9" fmla="*/ 250388 w 250804"/>
              <a:gd name="connsiteY9" fmla="*/ 2217288 h 2296572"/>
              <a:gd name="connsiteX10" fmla="*/ 247746 w 250804"/>
              <a:gd name="connsiteY10"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804" h="2296572">
                <a:moveTo>
                  <a:pt x="245103" y="0"/>
                </a:moveTo>
                <a:cubicBezTo>
                  <a:pt x="249948" y="57040"/>
                  <a:pt x="247255" y="114080"/>
                  <a:pt x="242850" y="187637"/>
                </a:cubicBezTo>
                <a:cubicBezTo>
                  <a:pt x="238445" y="261194"/>
                  <a:pt x="238561" y="356335"/>
                  <a:pt x="218675" y="441344"/>
                </a:cubicBezTo>
                <a:cubicBezTo>
                  <a:pt x="198789" y="526353"/>
                  <a:pt x="155689" y="617969"/>
                  <a:pt x="123535" y="697693"/>
                </a:cubicBezTo>
                <a:cubicBezTo>
                  <a:pt x="91381" y="777417"/>
                  <a:pt x="46014" y="839081"/>
                  <a:pt x="25753" y="919686"/>
                </a:cubicBezTo>
                <a:cubicBezTo>
                  <a:pt x="5492" y="1000291"/>
                  <a:pt x="-4531" y="1088384"/>
                  <a:pt x="1968" y="1181321"/>
                </a:cubicBezTo>
                <a:cubicBezTo>
                  <a:pt x="8467" y="1274258"/>
                  <a:pt x="31659" y="1395385"/>
                  <a:pt x="64745" y="1477311"/>
                </a:cubicBezTo>
                <a:cubicBezTo>
                  <a:pt x="97831" y="1559237"/>
                  <a:pt x="118971" y="1581701"/>
                  <a:pt x="155249" y="1657020"/>
                </a:cubicBezTo>
                <a:cubicBezTo>
                  <a:pt x="191527" y="1732339"/>
                  <a:pt x="221318" y="1851705"/>
                  <a:pt x="237175" y="1945083"/>
                </a:cubicBezTo>
                <a:cubicBezTo>
                  <a:pt x="253032" y="2038461"/>
                  <a:pt x="248626" y="2158707"/>
                  <a:pt x="250388" y="2217288"/>
                </a:cubicBezTo>
                <a:cubicBezTo>
                  <a:pt x="252150" y="2275869"/>
                  <a:pt x="247746" y="2296572"/>
                  <a:pt x="247746" y="2296572"/>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Freihandform 115"/>
          <p:cNvSpPr/>
          <p:nvPr/>
        </p:nvSpPr>
        <p:spPr>
          <a:xfrm flipH="1">
            <a:off x="3940708" y="1537608"/>
            <a:ext cx="159448" cy="2557619"/>
          </a:xfrm>
          <a:custGeom>
            <a:avLst/>
            <a:gdLst>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 name="connsiteX0" fmla="*/ 150638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 name="connsiteX0" fmla="*/ 158786 w 163852"/>
              <a:gd name="connsiteY0" fmla="*/ 0 h 2301857"/>
              <a:gd name="connsiteX1" fmla="*/ 155924 w 163852"/>
              <a:gd name="connsiteY1" fmla="*/ 277492 h 2301857"/>
              <a:gd name="connsiteX2" fmla="*/ 134782 w 163852"/>
              <a:gd name="connsiteY2" fmla="*/ 547055 h 2301857"/>
              <a:gd name="connsiteX3" fmla="*/ 95140 w 163852"/>
              <a:gd name="connsiteY3" fmla="*/ 734692 h 2301857"/>
              <a:gd name="connsiteX4" fmla="*/ 21143 w 163852"/>
              <a:gd name="connsiteY4" fmla="*/ 967256 h 2301857"/>
              <a:gd name="connsiteX5" fmla="*/ 0 w 163852"/>
              <a:gd name="connsiteY5" fmla="*/ 1178678 h 2301857"/>
              <a:gd name="connsiteX6" fmla="*/ 21143 w 163852"/>
              <a:gd name="connsiteY6" fmla="*/ 1376886 h 2301857"/>
              <a:gd name="connsiteX7" fmla="*/ 103069 w 163852"/>
              <a:gd name="connsiteY7" fmla="*/ 1598879 h 2301857"/>
              <a:gd name="connsiteX8" fmla="*/ 134782 w 163852"/>
              <a:gd name="connsiteY8" fmla="*/ 1789159 h 2301857"/>
              <a:gd name="connsiteX9" fmla="*/ 155924 w 163852"/>
              <a:gd name="connsiteY9" fmla="*/ 2050793 h 2301857"/>
              <a:gd name="connsiteX10" fmla="*/ 163852 w 163852"/>
              <a:gd name="connsiteY10" fmla="*/ 2301857 h 230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52" h="2301857">
                <a:moveTo>
                  <a:pt x="158786" y="0"/>
                </a:moveTo>
                <a:cubicBezTo>
                  <a:pt x="162750" y="93158"/>
                  <a:pt x="159925" y="186316"/>
                  <a:pt x="155924" y="277492"/>
                </a:cubicBezTo>
                <a:cubicBezTo>
                  <a:pt x="151923" y="368668"/>
                  <a:pt x="144913" y="470855"/>
                  <a:pt x="134782" y="547055"/>
                </a:cubicBezTo>
                <a:cubicBezTo>
                  <a:pt x="124651" y="623255"/>
                  <a:pt x="124652" y="662015"/>
                  <a:pt x="95140" y="734692"/>
                </a:cubicBezTo>
                <a:cubicBezTo>
                  <a:pt x="65628" y="807369"/>
                  <a:pt x="37000" y="893258"/>
                  <a:pt x="21143" y="967256"/>
                </a:cubicBezTo>
                <a:cubicBezTo>
                  <a:pt x="5286" y="1041254"/>
                  <a:pt x="0" y="1110406"/>
                  <a:pt x="0" y="1178678"/>
                </a:cubicBezTo>
                <a:cubicBezTo>
                  <a:pt x="0" y="1246950"/>
                  <a:pt x="3965" y="1306853"/>
                  <a:pt x="21143" y="1376886"/>
                </a:cubicBezTo>
                <a:cubicBezTo>
                  <a:pt x="38321" y="1446919"/>
                  <a:pt x="84129" y="1530167"/>
                  <a:pt x="103069" y="1598879"/>
                </a:cubicBezTo>
                <a:cubicBezTo>
                  <a:pt x="122009" y="1667591"/>
                  <a:pt x="125973" y="1713840"/>
                  <a:pt x="134782" y="1789159"/>
                </a:cubicBezTo>
                <a:cubicBezTo>
                  <a:pt x="143591" y="1864478"/>
                  <a:pt x="151079" y="1965343"/>
                  <a:pt x="155924" y="2050793"/>
                </a:cubicBezTo>
                <a:cubicBezTo>
                  <a:pt x="160769" y="2136243"/>
                  <a:pt x="162310" y="2219050"/>
                  <a:pt x="163852" y="2301857"/>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Freihandform 116"/>
          <p:cNvSpPr/>
          <p:nvPr/>
        </p:nvSpPr>
        <p:spPr>
          <a:xfrm flipH="1">
            <a:off x="4152716" y="1534604"/>
            <a:ext cx="63721" cy="2551747"/>
          </a:xfrm>
          <a:custGeom>
            <a:avLst/>
            <a:gdLst>
              <a:gd name="connsiteX0" fmla="*/ 75867 w 84382"/>
              <a:gd name="connsiteY0" fmla="*/ 0 h 2296572"/>
              <a:gd name="connsiteX1" fmla="*/ 81152 w 84382"/>
              <a:gd name="connsiteY1" fmla="*/ 494199 h 2296572"/>
              <a:gd name="connsiteX2" fmla="*/ 60010 w 84382"/>
              <a:gd name="connsiteY2" fmla="*/ 779619 h 2296572"/>
              <a:gd name="connsiteX3" fmla="*/ 9797 w 84382"/>
              <a:gd name="connsiteY3" fmla="*/ 1020111 h 2296572"/>
              <a:gd name="connsiteX4" fmla="*/ 1869 w 84382"/>
              <a:gd name="connsiteY4" fmla="*/ 1178678 h 2296572"/>
              <a:gd name="connsiteX5" fmla="*/ 33582 w 84382"/>
              <a:gd name="connsiteY5" fmla="*/ 1411242 h 2296572"/>
              <a:gd name="connsiteX6" fmla="*/ 75867 w 84382"/>
              <a:gd name="connsiteY6" fmla="*/ 1723089 h 2296572"/>
              <a:gd name="connsiteX7" fmla="*/ 83795 w 84382"/>
              <a:gd name="connsiteY7" fmla="*/ 1958296 h 2296572"/>
              <a:gd name="connsiteX8" fmla="*/ 83795 w 84382"/>
              <a:gd name="connsiteY8" fmla="*/ 2296572 h 2296572"/>
              <a:gd name="connsiteX9" fmla="*/ 83795 w 84382"/>
              <a:gd name="connsiteY9" fmla="*/ 2296572 h 229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82" h="2296572">
                <a:moveTo>
                  <a:pt x="75867" y="0"/>
                </a:moveTo>
                <a:cubicBezTo>
                  <a:pt x="79831" y="182131"/>
                  <a:pt x="83795" y="364263"/>
                  <a:pt x="81152" y="494199"/>
                </a:cubicBezTo>
                <a:cubicBezTo>
                  <a:pt x="78509" y="624135"/>
                  <a:pt x="71902" y="691967"/>
                  <a:pt x="60010" y="779619"/>
                </a:cubicBezTo>
                <a:cubicBezTo>
                  <a:pt x="48117" y="867271"/>
                  <a:pt x="19487" y="953601"/>
                  <a:pt x="9797" y="1020111"/>
                </a:cubicBezTo>
                <a:cubicBezTo>
                  <a:pt x="107" y="1086621"/>
                  <a:pt x="-2095" y="1113490"/>
                  <a:pt x="1869" y="1178678"/>
                </a:cubicBezTo>
                <a:cubicBezTo>
                  <a:pt x="5833" y="1243867"/>
                  <a:pt x="21249" y="1320507"/>
                  <a:pt x="33582" y="1411242"/>
                </a:cubicBezTo>
                <a:cubicBezTo>
                  <a:pt x="45915" y="1501977"/>
                  <a:pt x="67498" y="1631913"/>
                  <a:pt x="75867" y="1723089"/>
                </a:cubicBezTo>
                <a:cubicBezTo>
                  <a:pt x="84236" y="1814265"/>
                  <a:pt x="82474" y="1862716"/>
                  <a:pt x="83795" y="1958296"/>
                </a:cubicBezTo>
                <a:cubicBezTo>
                  <a:pt x="85116" y="2053877"/>
                  <a:pt x="83795" y="2296572"/>
                  <a:pt x="83795" y="2296572"/>
                </a:cubicBezTo>
                <a:lnTo>
                  <a:pt x="83795" y="2296572"/>
                </a:ln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8" name="Gerade Verbindung 117"/>
          <p:cNvCxnSpPr/>
          <p:nvPr/>
        </p:nvCxnSpPr>
        <p:spPr>
          <a:xfrm>
            <a:off x="4358268" y="1534604"/>
            <a:ext cx="0" cy="2551747"/>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19" name="Textfeld 118"/>
          <p:cNvSpPr txBox="1"/>
          <p:nvPr/>
        </p:nvSpPr>
        <p:spPr>
          <a:xfrm>
            <a:off x="2997559" y="2598154"/>
            <a:ext cx="824265" cy="307777"/>
          </a:xfrm>
          <a:prstGeom prst="rect">
            <a:avLst/>
          </a:prstGeom>
          <a:noFill/>
        </p:spPr>
        <p:txBody>
          <a:bodyPr wrap="none" rtlCol="0">
            <a:spAutoFit/>
          </a:bodyPr>
          <a:lstStyle/>
          <a:p>
            <a:r>
              <a:rPr lang="de-DE" sz="1400" dirty="0" err="1" smtClean="0"/>
              <a:t>B</a:t>
            </a:r>
            <a:r>
              <a:rPr lang="de-DE" sz="1400" baseline="-25000" dirty="0" err="1" smtClean="0"/>
              <a:t>inside</a:t>
            </a:r>
            <a:r>
              <a:rPr lang="de-DE" sz="1400" dirty="0" smtClean="0"/>
              <a:t>=0</a:t>
            </a:r>
            <a:endParaRPr lang="de-DE" sz="1400" dirty="0"/>
          </a:p>
        </p:txBody>
      </p:sp>
      <p:sp>
        <p:nvSpPr>
          <p:cNvPr id="120" name="Textfeld 119"/>
          <p:cNvSpPr txBox="1"/>
          <p:nvPr/>
        </p:nvSpPr>
        <p:spPr>
          <a:xfrm>
            <a:off x="2898500" y="1097304"/>
            <a:ext cx="1293944" cy="369332"/>
          </a:xfrm>
          <a:prstGeom prst="rect">
            <a:avLst/>
          </a:prstGeom>
          <a:noFill/>
        </p:spPr>
        <p:txBody>
          <a:bodyPr wrap="none" rtlCol="0">
            <a:spAutoFit/>
          </a:bodyPr>
          <a:lstStyle/>
          <a:p>
            <a:r>
              <a:rPr lang="en-US" dirty="0" err="1" smtClean="0"/>
              <a:t>B</a:t>
            </a:r>
            <a:r>
              <a:rPr lang="en-US" baseline="-25000" dirty="0" err="1" smtClean="0"/>
              <a:t>outside</a:t>
            </a:r>
            <a:r>
              <a:rPr lang="de-DE" dirty="0" smtClean="0"/>
              <a:t>&gt;&gt; 0</a:t>
            </a:r>
            <a:endParaRPr lang="de-DE" dirty="0"/>
          </a:p>
        </p:txBody>
      </p:sp>
      <p:sp>
        <p:nvSpPr>
          <p:cNvPr id="121" name="Textfeld 120"/>
          <p:cNvSpPr txBox="1"/>
          <p:nvPr/>
        </p:nvSpPr>
        <p:spPr>
          <a:xfrm>
            <a:off x="2339753" y="4057634"/>
            <a:ext cx="2067995" cy="646331"/>
          </a:xfrm>
          <a:prstGeom prst="rect">
            <a:avLst/>
          </a:prstGeom>
          <a:noFill/>
        </p:spPr>
        <p:txBody>
          <a:bodyPr wrap="square" rtlCol="0">
            <a:spAutoFit/>
          </a:bodyPr>
          <a:lstStyle/>
          <a:p>
            <a:endParaRPr lang="en-US" b="1" dirty="0" smtClean="0">
              <a:solidFill>
                <a:srgbClr val="0000A0"/>
              </a:solidFill>
            </a:endParaRPr>
          </a:p>
          <a:p>
            <a:r>
              <a:rPr lang="en-US" b="1" dirty="0" smtClean="0">
                <a:solidFill>
                  <a:srgbClr val="0000A0"/>
                </a:solidFill>
              </a:rPr>
              <a:t>Superconductor</a:t>
            </a:r>
            <a:endParaRPr lang="en-US" b="1" dirty="0">
              <a:solidFill>
                <a:srgbClr val="0000A0"/>
              </a:solidFill>
            </a:endParaRPr>
          </a:p>
        </p:txBody>
      </p:sp>
      <p:sp>
        <p:nvSpPr>
          <p:cNvPr id="3" name="Rechteck 2"/>
          <p:cNvSpPr/>
          <p:nvPr/>
        </p:nvSpPr>
        <p:spPr>
          <a:xfrm>
            <a:off x="107504" y="4733837"/>
            <a:ext cx="4680520" cy="615553"/>
          </a:xfrm>
          <a:prstGeom prst="rect">
            <a:avLst/>
          </a:prstGeom>
        </p:spPr>
        <p:txBody>
          <a:bodyPr wrap="square">
            <a:spAutoFit/>
          </a:bodyPr>
          <a:lstStyle/>
          <a:p>
            <a:r>
              <a:rPr lang="en-GB" altLang="en-US" sz="1600" dirty="0">
                <a:solidFill>
                  <a:schemeClr val="bg1"/>
                </a:solidFill>
                <a:latin typeface="Arial" panose="020B0604020202020204" pitchFamily="34" charset="0"/>
                <a:cs typeface="Arial" panose="020B0604020202020204" pitchFamily="34" charset="0"/>
              </a:rPr>
              <a:t>Meissner effect: the expulsion of a magnetic </a:t>
            </a:r>
            <a:r>
              <a:rPr lang="en-GB" altLang="en-US" sz="1600" dirty="0" smtClean="0">
                <a:solidFill>
                  <a:schemeClr val="bg1"/>
                </a:solidFill>
                <a:latin typeface="Arial" panose="020B0604020202020204" pitchFamily="34" charset="0"/>
                <a:cs typeface="Arial" panose="020B0604020202020204" pitchFamily="34" charset="0"/>
              </a:rPr>
              <a:t>field </a:t>
            </a:r>
            <a:endParaRPr lang="en-GB" altLang="en-US" sz="1600" b="1" dirty="0">
              <a:solidFill>
                <a:schemeClr val="bg1"/>
              </a:solidFill>
              <a:latin typeface="Arial" panose="020B0604020202020204" pitchFamily="34" charset="0"/>
              <a:cs typeface="Arial" panose="020B0604020202020204" pitchFamily="34" charset="0"/>
            </a:endParaRPr>
          </a:p>
          <a:p>
            <a:r>
              <a:rPr lang="en-GB" altLang="en-US" b="1" dirty="0">
                <a:solidFill>
                  <a:schemeClr val="bg1"/>
                </a:solidFill>
                <a:latin typeface="Arial" panose="020B0604020202020204" pitchFamily="34" charset="0"/>
                <a:cs typeface="Arial" panose="020B0604020202020204" pitchFamily="34" charset="0"/>
              </a:rPr>
              <a:t>=&gt;</a:t>
            </a:r>
            <a:r>
              <a:rPr lang="en-GB" altLang="en-US" dirty="0">
                <a:solidFill>
                  <a:schemeClr val="bg1"/>
                </a:solidFill>
                <a:latin typeface="Arial" panose="020B0604020202020204" pitchFamily="34" charset="0"/>
                <a:cs typeface="Arial" panose="020B0604020202020204" pitchFamily="34" charset="0"/>
              </a:rPr>
              <a:t> </a:t>
            </a:r>
            <a:r>
              <a:rPr lang="en-GB" altLang="en-US" b="1" dirty="0">
                <a:solidFill>
                  <a:schemeClr val="accent2"/>
                </a:solidFill>
                <a:latin typeface="Arial" panose="020B0604020202020204" pitchFamily="34" charset="0"/>
                <a:cs typeface="Arial" panose="020B0604020202020204" pitchFamily="34" charset="0"/>
              </a:rPr>
              <a:t>ideal magnetic shielding</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123" name="Textfeld 39"/>
          <p:cNvSpPr txBox="1">
            <a:spLocks noChangeArrowheads="1"/>
          </p:cNvSpPr>
          <p:nvPr/>
        </p:nvSpPr>
        <p:spPr bwMode="auto">
          <a:xfrm>
            <a:off x="5148064" y="4733837"/>
            <a:ext cx="38884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en-US" sz="1600" dirty="0" smtClean="0">
                <a:solidFill>
                  <a:schemeClr val="bg1"/>
                </a:solidFill>
                <a:latin typeface="Arial" panose="020B0604020202020204" pitchFamily="34" charset="0"/>
                <a:cs typeface="Arial" panose="020B0604020202020204" pitchFamily="34" charset="0"/>
              </a:rPr>
              <a:t>A constant magnetic field leads </a:t>
            </a:r>
            <a:r>
              <a:rPr lang="en-GB" altLang="en-US" sz="1600" dirty="0">
                <a:solidFill>
                  <a:schemeClr val="bg1"/>
                </a:solidFill>
                <a:latin typeface="Arial" panose="020B0604020202020204" pitchFamily="34" charset="0"/>
                <a:cs typeface="Arial" panose="020B0604020202020204" pitchFamily="34" charset="0"/>
              </a:rPr>
              <a:t>to </a:t>
            </a:r>
            <a:endParaRPr lang="en-GB" altLang="en-US" sz="1600" dirty="0" smtClean="0">
              <a:solidFill>
                <a:schemeClr val="bg1"/>
              </a:solidFill>
              <a:latin typeface="Arial" panose="020B0604020202020204" pitchFamily="34" charset="0"/>
              <a:cs typeface="Arial" panose="020B0604020202020204" pitchFamily="34" charset="0"/>
            </a:endParaRPr>
          </a:p>
          <a:p>
            <a:pPr algn="just"/>
            <a:r>
              <a:rPr lang="en-GB" altLang="en-US" sz="1600" dirty="0" smtClean="0">
                <a:solidFill>
                  <a:schemeClr val="bg1"/>
                </a:solidFill>
                <a:latin typeface="Arial" panose="020B0604020202020204" pitchFamily="34" charset="0"/>
                <a:cs typeface="Arial" panose="020B0604020202020204" pitchFamily="34" charset="0"/>
              </a:rPr>
              <a:t>screening current     </a:t>
            </a:r>
            <a:r>
              <a:rPr lang="en-GB" altLang="en-US" b="1" dirty="0" smtClean="0">
                <a:solidFill>
                  <a:schemeClr val="bg1"/>
                </a:solidFill>
                <a:latin typeface="Arial" panose="020B0604020202020204" pitchFamily="34" charset="0"/>
                <a:cs typeface="Arial" panose="020B0604020202020204" pitchFamily="34" charset="0"/>
              </a:rPr>
              <a:t>=&gt; </a:t>
            </a:r>
            <a:r>
              <a:rPr lang="en-GB" altLang="en-US" b="1" dirty="0" smtClean="0">
                <a:solidFill>
                  <a:schemeClr val="accent2"/>
                </a:solidFill>
                <a:latin typeface="Arial" panose="020B0604020202020204" pitchFamily="34" charset="0"/>
                <a:cs typeface="Arial" panose="020B0604020202020204" pitchFamily="34" charset="0"/>
              </a:rPr>
              <a:t>DC- Sensor</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124"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kern="0" smtClean="0">
                <a:solidFill>
                  <a:schemeClr val="bg1"/>
                </a:solidFill>
                <a:latin typeface="+mn-lt"/>
              </a:rPr>
              <a:t>Why superconducting?</a:t>
            </a:r>
            <a:endParaRPr lang="en-US" kern="0" dirty="0">
              <a:solidFill>
                <a:schemeClr val="bg1"/>
              </a:solidFill>
              <a:latin typeface="+mn-lt"/>
            </a:endParaRPr>
          </a:p>
        </p:txBody>
      </p:sp>
      <p:sp>
        <p:nvSpPr>
          <p:cNvPr id="127" name="Rechteck 126"/>
          <p:cNvSpPr/>
          <p:nvPr/>
        </p:nvSpPr>
        <p:spPr>
          <a:xfrm>
            <a:off x="5364088" y="217207"/>
            <a:ext cx="3307124"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DC-Transformer</a:t>
            </a:r>
            <a:endParaRPr lang="en-GB" sz="3200" b="1" dirty="0">
              <a:solidFill>
                <a:schemeClr val="accent2"/>
              </a:solidFill>
              <a:latin typeface="Arial" panose="020B0604020202020204" pitchFamily="34" charset="0"/>
              <a:cs typeface="Arial" panose="020B0604020202020204" pitchFamily="34" charset="0"/>
            </a:endParaRPr>
          </a:p>
        </p:txBody>
      </p:sp>
      <p:cxnSp>
        <p:nvCxnSpPr>
          <p:cNvPr id="128" name="Gerade Verbindung 127"/>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125"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126" name="Gerade Verbindung 125"/>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976500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animBg="1"/>
      <p:bldP spid="48" grpId="0" animBg="1"/>
      <p:bldP spid="91" grpId="0"/>
      <p:bldP spid="93" grpId="0"/>
      <p:bldP spid="1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hteck 73"/>
          <p:cNvSpPr/>
          <p:nvPr/>
        </p:nvSpPr>
        <p:spPr bwMode="auto">
          <a:xfrm>
            <a:off x="6151636" y="959869"/>
            <a:ext cx="2668836" cy="3276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71" name="Rechteck 70"/>
          <p:cNvSpPr/>
          <p:nvPr/>
        </p:nvSpPr>
        <p:spPr bwMode="auto">
          <a:xfrm>
            <a:off x="3491880" y="959869"/>
            <a:ext cx="2668836" cy="3276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70" name="Rechteck 69"/>
          <p:cNvSpPr/>
          <p:nvPr/>
        </p:nvSpPr>
        <p:spPr bwMode="auto">
          <a:xfrm>
            <a:off x="107504" y="959869"/>
            <a:ext cx="3362716" cy="3276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sp>
        <p:nvSpPr>
          <p:cNvPr id="6" name="Rechteck 5"/>
          <p:cNvSpPr/>
          <p:nvPr/>
        </p:nvSpPr>
        <p:spPr>
          <a:xfrm>
            <a:off x="1177269" y="1937478"/>
            <a:ext cx="894563" cy="1754282"/>
          </a:xfrm>
          <a:prstGeom prst="rect">
            <a:avLst/>
          </a:prstGeom>
          <a:solidFill>
            <a:schemeClr val="bg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p:cNvSpPr/>
          <p:nvPr/>
        </p:nvSpPr>
        <p:spPr>
          <a:xfrm>
            <a:off x="1317422" y="2421998"/>
            <a:ext cx="594640" cy="669786"/>
          </a:xfrm>
          <a:prstGeom prst="ellipse">
            <a:avLst/>
          </a:prstGeom>
          <a:noFill/>
          <a:ln w="63500">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A0"/>
              </a:solidFill>
            </a:endParaRPr>
          </a:p>
        </p:txBody>
      </p:sp>
      <p:cxnSp>
        <p:nvCxnSpPr>
          <p:cNvPr id="10" name="Gerade Verbindung 9"/>
          <p:cNvCxnSpPr>
            <a:endCxn id="9" idx="0"/>
          </p:cNvCxnSpPr>
          <p:nvPr/>
        </p:nvCxnSpPr>
        <p:spPr>
          <a:xfrm>
            <a:off x="1614742" y="2009429"/>
            <a:ext cx="0" cy="412569"/>
          </a:xfrm>
          <a:prstGeom prst="line">
            <a:avLst/>
          </a:prstGeom>
          <a:ln w="50800" cap="rnd">
            <a:solidFill>
              <a:srgbClr val="0000A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a:stCxn id="9" idx="4"/>
          </p:cNvCxnSpPr>
          <p:nvPr/>
        </p:nvCxnSpPr>
        <p:spPr>
          <a:xfrm flipH="1">
            <a:off x="1608706" y="3091784"/>
            <a:ext cx="6037" cy="536988"/>
          </a:xfrm>
          <a:prstGeom prst="line">
            <a:avLst/>
          </a:prstGeom>
          <a:ln w="50800" cap="rnd">
            <a:solidFill>
              <a:srgbClr val="0000A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1277722" y="2760332"/>
            <a:ext cx="68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a:off x="1619723" y="2009429"/>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H="1">
            <a:off x="1617662" y="2148992"/>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H="1">
            <a:off x="1624550" y="3628771"/>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1619722" y="3504840"/>
            <a:ext cx="1009271" cy="0"/>
          </a:xfrm>
          <a:prstGeom prst="line">
            <a:avLst/>
          </a:prstGeom>
          <a:ln w="38100" cap="rnd">
            <a:solidFill>
              <a:srgbClr val="770E94"/>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1057983" y="1457837"/>
            <a:ext cx="1326004" cy="369332"/>
          </a:xfrm>
          <a:prstGeom prst="rect">
            <a:avLst/>
          </a:prstGeom>
          <a:noFill/>
        </p:spPr>
        <p:txBody>
          <a:bodyPr wrap="none" rtlCol="0">
            <a:spAutoFit/>
          </a:bodyPr>
          <a:lstStyle/>
          <a:p>
            <a:r>
              <a:rPr lang="de-DE" b="1" dirty="0" smtClean="0"/>
              <a:t>DC-SQUID</a:t>
            </a:r>
            <a:endParaRPr lang="en-US" b="1" baseline="-25000" dirty="0"/>
          </a:p>
        </p:txBody>
      </p:sp>
      <p:sp>
        <p:nvSpPr>
          <p:cNvPr id="18" name="Textfeld 17"/>
          <p:cNvSpPr txBox="1"/>
          <p:nvPr/>
        </p:nvSpPr>
        <p:spPr>
          <a:xfrm>
            <a:off x="822412" y="2555148"/>
            <a:ext cx="441146" cy="369332"/>
          </a:xfrm>
          <a:prstGeom prst="rect">
            <a:avLst/>
          </a:prstGeom>
          <a:noFill/>
        </p:spPr>
        <p:txBody>
          <a:bodyPr wrap="none" rtlCol="0">
            <a:spAutoFit/>
          </a:bodyPr>
          <a:lstStyle/>
          <a:p>
            <a:r>
              <a:rPr lang="de-DE" b="1" dirty="0" smtClean="0"/>
              <a:t>JJ</a:t>
            </a:r>
            <a:endParaRPr lang="en-US" b="1" baseline="-25000" dirty="0"/>
          </a:p>
        </p:txBody>
      </p:sp>
      <p:sp>
        <p:nvSpPr>
          <p:cNvPr id="19" name="Textfeld 18"/>
          <p:cNvSpPr txBox="1"/>
          <p:nvPr/>
        </p:nvSpPr>
        <p:spPr>
          <a:xfrm>
            <a:off x="2073342" y="2552939"/>
            <a:ext cx="441146" cy="369332"/>
          </a:xfrm>
          <a:prstGeom prst="rect">
            <a:avLst/>
          </a:prstGeom>
          <a:noFill/>
        </p:spPr>
        <p:txBody>
          <a:bodyPr wrap="none" rtlCol="0">
            <a:spAutoFit/>
          </a:bodyPr>
          <a:lstStyle/>
          <a:p>
            <a:r>
              <a:rPr lang="de-DE" b="1" dirty="0" smtClean="0"/>
              <a:t>JJ</a:t>
            </a:r>
            <a:endParaRPr lang="en-US" b="1" baseline="-25000" dirty="0"/>
          </a:p>
        </p:txBody>
      </p:sp>
      <p:sp>
        <p:nvSpPr>
          <p:cNvPr id="20" name="Textfeld 19"/>
          <p:cNvSpPr txBox="1"/>
          <p:nvPr/>
        </p:nvSpPr>
        <p:spPr>
          <a:xfrm>
            <a:off x="2278130" y="1477630"/>
            <a:ext cx="556563" cy="369332"/>
          </a:xfrm>
          <a:prstGeom prst="rect">
            <a:avLst/>
          </a:prstGeom>
          <a:noFill/>
        </p:spPr>
        <p:txBody>
          <a:bodyPr wrap="none" rtlCol="0">
            <a:spAutoFit/>
          </a:bodyPr>
          <a:lstStyle/>
          <a:p>
            <a:r>
              <a:rPr lang="de-DE" b="1" dirty="0" err="1" smtClean="0"/>
              <a:t>I</a:t>
            </a:r>
            <a:r>
              <a:rPr lang="de-DE" b="1" baseline="-25000" dirty="0" err="1" smtClean="0"/>
              <a:t>bias</a:t>
            </a:r>
            <a:endParaRPr lang="en-US" b="1" baseline="-25000" dirty="0"/>
          </a:p>
        </p:txBody>
      </p:sp>
      <p:cxnSp>
        <p:nvCxnSpPr>
          <p:cNvPr id="21" name="Gerade Verbindung mit Pfeil 20"/>
          <p:cNvCxnSpPr/>
          <p:nvPr/>
        </p:nvCxnSpPr>
        <p:spPr>
          <a:xfrm flipH="1">
            <a:off x="2242620" y="1913924"/>
            <a:ext cx="516577"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2242619" y="3745803"/>
            <a:ext cx="516577" cy="0"/>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V="1">
            <a:off x="2622173" y="2277269"/>
            <a:ext cx="1" cy="1074699"/>
          </a:xfrm>
          <a:prstGeom prst="straightConnector1">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2682362" y="2555148"/>
            <a:ext cx="825867" cy="369332"/>
          </a:xfrm>
          <a:prstGeom prst="rect">
            <a:avLst/>
          </a:prstGeom>
          <a:noFill/>
        </p:spPr>
        <p:txBody>
          <a:bodyPr wrap="none" rtlCol="0">
            <a:spAutoFit/>
          </a:bodyPr>
          <a:lstStyle/>
          <a:p>
            <a:r>
              <a:rPr lang="de-DE" b="1" dirty="0"/>
              <a:t>V</a:t>
            </a:r>
            <a:r>
              <a:rPr lang="de-DE" b="1" baseline="-25000" dirty="0" smtClean="0"/>
              <a:t>SQUID</a:t>
            </a:r>
            <a:endParaRPr lang="en-US" b="1" baseline="-25000" dirty="0"/>
          </a:p>
        </p:txBody>
      </p:sp>
      <p:sp>
        <p:nvSpPr>
          <p:cNvPr id="25" name="Textfeld 24"/>
          <p:cNvSpPr txBox="1"/>
          <p:nvPr/>
        </p:nvSpPr>
        <p:spPr>
          <a:xfrm>
            <a:off x="1434759" y="2555599"/>
            <a:ext cx="351378" cy="369332"/>
          </a:xfrm>
          <a:prstGeom prst="rect">
            <a:avLst/>
          </a:prstGeom>
          <a:noFill/>
        </p:spPr>
        <p:txBody>
          <a:bodyPr wrap="none" rtlCol="0">
            <a:spAutoFit/>
          </a:bodyPr>
          <a:lstStyle/>
          <a:p>
            <a:pPr algn="ctr"/>
            <a:r>
              <a:rPr lang="de-DE" b="1" dirty="0" smtClean="0"/>
              <a:t>A</a:t>
            </a:r>
            <a:endParaRPr lang="en-US" b="1" baseline="-25000" dirty="0"/>
          </a:p>
        </p:txBody>
      </p:sp>
      <p:sp>
        <p:nvSpPr>
          <p:cNvPr id="26" name="Textfeld 25"/>
          <p:cNvSpPr txBox="1"/>
          <p:nvPr/>
        </p:nvSpPr>
        <p:spPr>
          <a:xfrm>
            <a:off x="1179536" y="3864063"/>
            <a:ext cx="1180131" cy="338554"/>
          </a:xfrm>
          <a:prstGeom prst="rect">
            <a:avLst/>
          </a:prstGeom>
          <a:noFill/>
        </p:spPr>
        <p:txBody>
          <a:bodyPr wrap="none" rtlCol="0">
            <a:spAutoFit/>
          </a:bodyPr>
          <a:lstStyle/>
          <a:p>
            <a:r>
              <a:rPr lang="el-GR" sz="1600" b="1" dirty="0" smtClean="0"/>
              <a:t>Φ</a:t>
            </a:r>
            <a:r>
              <a:rPr lang="de-DE" sz="1600" b="1" dirty="0" smtClean="0"/>
              <a:t> = ∫ </a:t>
            </a:r>
            <a:r>
              <a:rPr lang="de-DE" sz="1600" b="1" dirty="0" smtClean="0">
                <a:solidFill>
                  <a:srgbClr val="008000"/>
                </a:solidFill>
              </a:rPr>
              <a:t>B</a:t>
            </a:r>
            <a:r>
              <a:rPr lang="de-DE" sz="1600" b="1" dirty="0" smtClean="0"/>
              <a:t> </a:t>
            </a:r>
            <a:r>
              <a:rPr lang="de-DE" sz="1600" b="1" dirty="0" err="1" smtClean="0"/>
              <a:t>dA</a:t>
            </a:r>
            <a:endParaRPr lang="en-US" sz="1600" b="1" baseline="-25000" dirty="0"/>
          </a:p>
        </p:txBody>
      </p:sp>
      <p:cxnSp>
        <p:nvCxnSpPr>
          <p:cNvPr id="27" name="Gerade Verbindung mit Pfeil 26"/>
          <p:cNvCxnSpPr/>
          <p:nvPr/>
        </p:nvCxnSpPr>
        <p:spPr>
          <a:xfrm rot="-2700000" flipV="1">
            <a:off x="1292463" y="1646538"/>
            <a:ext cx="1" cy="1074699"/>
          </a:xfrm>
          <a:prstGeom prst="straightConnector1">
            <a:avLst/>
          </a:prstGeom>
          <a:ln w="22225">
            <a:solidFill>
              <a:srgbClr val="008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rot="-2700000" flipV="1">
            <a:off x="1289595" y="2084236"/>
            <a:ext cx="1" cy="1074699"/>
          </a:xfrm>
          <a:prstGeom prst="straightConnector1">
            <a:avLst/>
          </a:prstGeom>
          <a:ln w="22225">
            <a:solidFill>
              <a:srgbClr val="008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819445" y="1852748"/>
            <a:ext cx="351379" cy="369332"/>
          </a:xfrm>
          <a:prstGeom prst="rect">
            <a:avLst/>
          </a:prstGeom>
          <a:noFill/>
        </p:spPr>
        <p:txBody>
          <a:bodyPr wrap="none" rtlCol="0">
            <a:spAutoFit/>
          </a:bodyPr>
          <a:lstStyle/>
          <a:p>
            <a:pPr algn="ctr"/>
            <a:r>
              <a:rPr lang="de-DE" b="1" dirty="0" smtClean="0">
                <a:solidFill>
                  <a:srgbClr val="008000"/>
                </a:solidFill>
              </a:rPr>
              <a:t>B</a:t>
            </a:r>
            <a:endParaRPr lang="en-US" b="1" baseline="-25000" dirty="0">
              <a:solidFill>
                <a:srgbClr val="008000"/>
              </a:solidFill>
            </a:endParaRPr>
          </a:p>
        </p:txBody>
      </p:sp>
      <p:cxnSp>
        <p:nvCxnSpPr>
          <p:cNvPr id="30" name="Gerade Verbindung mit Pfeil 29"/>
          <p:cNvCxnSpPr/>
          <p:nvPr/>
        </p:nvCxnSpPr>
        <p:spPr>
          <a:xfrm flipH="1">
            <a:off x="4224292" y="3705386"/>
            <a:ext cx="1930520"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4242106" y="1739991"/>
            <a:ext cx="0" cy="19600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V="1">
            <a:off x="3991153" y="3088590"/>
            <a:ext cx="2016000" cy="8614"/>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V="1">
            <a:off x="4920935" y="2356108"/>
            <a:ext cx="0" cy="1460021"/>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4708021" y="3663726"/>
            <a:ext cx="556563" cy="369332"/>
          </a:xfrm>
          <a:prstGeom prst="rect">
            <a:avLst/>
          </a:prstGeom>
          <a:noFill/>
        </p:spPr>
        <p:txBody>
          <a:bodyPr wrap="none" rtlCol="0">
            <a:spAutoFit/>
          </a:bodyPr>
          <a:lstStyle/>
          <a:p>
            <a:r>
              <a:rPr lang="de-DE" b="1" dirty="0" err="1" smtClean="0"/>
              <a:t>I</a:t>
            </a:r>
            <a:r>
              <a:rPr lang="de-DE" b="1" baseline="-25000" dirty="0" err="1" smtClean="0"/>
              <a:t>bias</a:t>
            </a:r>
            <a:endParaRPr lang="en-US" b="1" baseline="-25000" dirty="0"/>
          </a:p>
        </p:txBody>
      </p:sp>
      <p:sp>
        <p:nvSpPr>
          <p:cNvPr id="35" name="Textfeld 34"/>
          <p:cNvSpPr txBox="1"/>
          <p:nvPr/>
        </p:nvSpPr>
        <p:spPr>
          <a:xfrm>
            <a:off x="5870062" y="3716508"/>
            <a:ext cx="248786" cy="369332"/>
          </a:xfrm>
          <a:prstGeom prst="rect">
            <a:avLst/>
          </a:prstGeom>
          <a:noFill/>
        </p:spPr>
        <p:txBody>
          <a:bodyPr wrap="none" rtlCol="0">
            <a:spAutoFit/>
          </a:bodyPr>
          <a:lstStyle/>
          <a:p>
            <a:r>
              <a:rPr lang="de-DE" b="1" dirty="0" smtClean="0"/>
              <a:t>I</a:t>
            </a:r>
            <a:endParaRPr lang="en-US" b="1" baseline="-25000" dirty="0"/>
          </a:p>
        </p:txBody>
      </p:sp>
      <p:sp>
        <p:nvSpPr>
          <p:cNvPr id="36" name="Textfeld 35"/>
          <p:cNvSpPr txBox="1"/>
          <p:nvPr/>
        </p:nvSpPr>
        <p:spPr>
          <a:xfrm>
            <a:off x="3558672" y="2553562"/>
            <a:ext cx="479618" cy="369332"/>
          </a:xfrm>
          <a:prstGeom prst="rect">
            <a:avLst/>
          </a:prstGeom>
          <a:noFill/>
        </p:spPr>
        <p:txBody>
          <a:bodyPr wrap="none" rtlCol="0">
            <a:spAutoFit/>
          </a:bodyPr>
          <a:lstStyle/>
          <a:p>
            <a:r>
              <a:rPr lang="de-DE" b="1" dirty="0" smtClean="0"/>
              <a:t>∆V</a:t>
            </a:r>
            <a:endParaRPr lang="en-US" b="1" baseline="-25000" dirty="0"/>
          </a:p>
        </p:txBody>
      </p:sp>
      <p:sp>
        <p:nvSpPr>
          <p:cNvPr id="37" name="Textfeld 36"/>
          <p:cNvSpPr txBox="1"/>
          <p:nvPr/>
        </p:nvSpPr>
        <p:spPr>
          <a:xfrm>
            <a:off x="5101329" y="2666126"/>
            <a:ext cx="611065" cy="338554"/>
          </a:xfrm>
          <a:prstGeom prst="rect">
            <a:avLst/>
          </a:prstGeom>
          <a:noFill/>
        </p:spPr>
        <p:txBody>
          <a:bodyPr wrap="none" rtlCol="0">
            <a:spAutoFit/>
          </a:bodyPr>
          <a:lstStyle/>
          <a:p>
            <a:r>
              <a:rPr lang="de-DE" sz="1600" b="1" dirty="0" smtClean="0">
                <a:solidFill>
                  <a:srgbClr val="0000A0"/>
                </a:solidFill>
              </a:rPr>
              <a:t>n∙</a:t>
            </a:r>
            <a:r>
              <a:rPr lang="el-GR" sz="1600" b="1" dirty="0" smtClean="0">
                <a:solidFill>
                  <a:srgbClr val="0000A0"/>
                </a:solidFill>
              </a:rPr>
              <a:t>Φ</a:t>
            </a:r>
            <a:r>
              <a:rPr lang="de-DE" sz="1600" b="1" baseline="-25000" dirty="0" smtClean="0">
                <a:solidFill>
                  <a:srgbClr val="0000A0"/>
                </a:solidFill>
              </a:rPr>
              <a:t>0</a:t>
            </a:r>
            <a:endParaRPr lang="en-US" sz="1600" b="1" baseline="-25000" dirty="0">
              <a:solidFill>
                <a:srgbClr val="0000A0"/>
              </a:solidFill>
            </a:endParaRPr>
          </a:p>
        </p:txBody>
      </p:sp>
      <p:sp>
        <p:nvSpPr>
          <p:cNvPr id="38" name="Textfeld 37"/>
          <p:cNvSpPr txBox="1"/>
          <p:nvPr/>
        </p:nvSpPr>
        <p:spPr>
          <a:xfrm>
            <a:off x="4232728" y="2039451"/>
            <a:ext cx="1040670" cy="338554"/>
          </a:xfrm>
          <a:prstGeom prst="rect">
            <a:avLst/>
          </a:prstGeom>
          <a:noFill/>
        </p:spPr>
        <p:txBody>
          <a:bodyPr wrap="none" rtlCol="0">
            <a:spAutoFit/>
          </a:bodyPr>
          <a:lstStyle/>
          <a:p>
            <a:r>
              <a:rPr lang="de-DE" sz="1600" b="1" dirty="0" smtClean="0">
                <a:solidFill>
                  <a:srgbClr val="C40000"/>
                </a:solidFill>
              </a:rPr>
              <a:t>(n+½)∙</a:t>
            </a:r>
            <a:r>
              <a:rPr lang="el-GR" sz="1600" b="1" dirty="0" smtClean="0">
                <a:solidFill>
                  <a:srgbClr val="C40000"/>
                </a:solidFill>
              </a:rPr>
              <a:t>Φ</a:t>
            </a:r>
            <a:r>
              <a:rPr lang="de-DE" sz="1600" b="1" baseline="-25000" dirty="0" smtClean="0">
                <a:solidFill>
                  <a:srgbClr val="C40000"/>
                </a:solidFill>
              </a:rPr>
              <a:t>0</a:t>
            </a:r>
            <a:endParaRPr lang="en-US" sz="1600" b="1" baseline="-25000" dirty="0">
              <a:solidFill>
                <a:srgbClr val="C40000"/>
              </a:solidFill>
            </a:endParaRPr>
          </a:p>
        </p:txBody>
      </p:sp>
      <p:sp>
        <p:nvSpPr>
          <p:cNvPr id="39" name="Textfeld 38"/>
          <p:cNvSpPr txBox="1"/>
          <p:nvPr/>
        </p:nvSpPr>
        <p:spPr>
          <a:xfrm>
            <a:off x="3470220" y="1679950"/>
            <a:ext cx="825867" cy="369332"/>
          </a:xfrm>
          <a:prstGeom prst="rect">
            <a:avLst/>
          </a:prstGeom>
          <a:noFill/>
        </p:spPr>
        <p:txBody>
          <a:bodyPr wrap="none" rtlCol="0">
            <a:spAutoFit/>
          </a:bodyPr>
          <a:lstStyle/>
          <a:p>
            <a:r>
              <a:rPr lang="de-DE" b="1" dirty="0" smtClean="0"/>
              <a:t>V</a:t>
            </a:r>
            <a:r>
              <a:rPr lang="de-DE" b="1" baseline="-25000" dirty="0" smtClean="0"/>
              <a:t>SQUID</a:t>
            </a:r>
            <a:endParaRPr lang="en-US" b="1" baseline="-25000" dirty="0"/>
          </a:p>
        </p:txBody>
      </p:sp>
      <p:cxnSp>
        <p:nvCxnSpPr>
          <p:cNvPr id="40" name="Gerade Verbindung mit Pfeil 39"/>
          <p:cNvCxnSpPr/>
          <p:nvPr/>
        </p:nvCxnSpPr>
        <p:spPr>
          <a:xfrm flipH="1">
            <a:off x="4007287" y="2471116"/>
            <a:ext cx="1" cy="640000"/>
          </a:xfrm>
          <a:prstGeom prst="straightConnector1">
            <a:avLst/>
          </a:prstGeom>
          <a:ln w="190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Freihandform 40"/>
          <p:cNvSpPr/>
          <p:nvPr/>
        </p:nvSpPr>
        <p:spPr>
          <a:xfrm>
            <a:off x="4389780" y="1999848"/>
            <a:ext cx="1573480" cy="1695533"/>
          </a:xfrm>
          <a:custGeom>
            <a:avLst/>
            <a:gdLst>
              <a:gd name="connsiteX0" fmla="*/ 1573480 w 1573480"/>
              <a:gd name="connsiteY0" fmla="*/ 0 h 1525980"/>
              <a:gd name="connsiteX1" fmla="*/ 599704 w 1573480"/>
              <a:gd name="connsiteY1" fmla="*/ 385948 h 1525980"/>
              <a:gd name="connsiteX2" fmla="*/ 172192 w 1573480"/>
              <a:gd name="connsiteY2" fmla="*/ 843148 h 1525980"/>
              <a:gd name="connsiteX3" fmla="*/ 0 w 1573480"/>
              <a:gd name="connsiteY3" fmla="*/ 1525980 h 1525980"/>
            </a:gdLst>
            <a:ahLst/>
            <a:cxnLst>
              <a:cxn ang="0">
                <a:pos x="connsiteX0" y="connsiteY0"/>
              </a:cxn>
              <a:cxn ang="0">
                <a:pos x="connsiteX1" y="connsiteY1"/>
              </a:cxn>
              <a:cxn ang="0">
                <a:pos x="connsiteX2" y="connsiteY2"/>
              </a:cxn>
              <a:cxn ang="0">
                <a:pos x="connsiteX3" y="connsiteY3"/>
              </a:cxn>
            </a:cxnLst>
            <a:rect l="l" t="t" r="r" b="b"/>
            <a:pathLst>
              <a:path w="1573480" h="1525980">
                <a:moveTo>
                  <a:pt x="1573480" y="0"/>
                </a:moveTo>
                <a:cubicBezTo>
                  <a:pt x="1203366" y="122711"/>
                  <a:pt x="833252" y="245423"/>
                  <a:pt x="599704" y="385948"/>
                </a:cubicBezTo>
                <a:cubicBezTo>
                  <a:pt x="366156" y="526473"/>
                  <a:pt x="272143" y="653143"/>
                  <a:pt x="172192" y="843148"/>
                </a:cubicBezTo>
                <a:cubicBezTo>
                  <a:pt x="72241" y="1033153"/>
                  <a:pt x="36120" y="1279566"/>
                  <a:pt x="0" y="1525980"/>
                </a:cubicBezTo>
              </a:path>
            </a:pathLst>
          </a:custGeom>
          <a:noFill/>
          <a:ln>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4716351" y="2006446"/>
            <a:ext cx="1240972" cy="1695532"/>
          </a:xfrm>
          <a:custGeom>
            <a:avLst/>
            <a:gdLst>
              <a:gd name="connsiteX0" fmla="*/ 1240972 w 1240972"/>
              <a:gd name="connsiteY0" fmla="*/ 0 h 1525979"/>
              <a:gd name="connsiteX1" fmla="*/ 1122218 w 1240972"/>
              <a:gd name="connsiteY1" fmla="*/ 47501 h 1525979"/>
              <a:gd name="connsiteX2" fmla="*/ 849086 w 1240972"/>
              <a:gd name="connsiteY2" fmla="*/ 130629 h 1525979"/>
              <a:gd name="connsiteX3" fmla="*/ 617517 w 1240972"/>
              <a:gd name="connsiteY3" fmla="*/ 314696 h 1525979"/>
              <a:gd name="connsiteX4" fmla="*/ 130629 w 1240972"/>
              <a:gd name="connsiteY4" fmla="*/ 1122218 h 1525979"/>
              <a:gd name="connsiteX5" fmla="*/ 0 w 1240972"/>
              <a:gd name="connsiteY5" fmla="*/ 1525979 h 1525979"/>
              <a:gd name="connsiteX0" fmla="*/ 1240972 w 1240972"/>
              <a:gd name="connsiteY0" fmla="*/ 0 h 1525979"/>
              <a:gd name="connsiteX1" fmla="*/ 1122218 w 1240972"/>
              <a:gd name="connsiteY1" fmla="*/ 47501 h 1525979"/>
              <a:gd name="connsiteX2" fmla="*/ 849086 w 1240972"/>
              <a:gd name="connsiteY2" fmla="*/ 130629 h 1525979"/>
              <a:gd name="connsiteX3" fmla="*/ 617517 w 1240972"/>
              <a:gd name="connsiteY3" fmla="*/ 314696 h 1525979"/>
              <a:gd name="connsiteX4" fmla="*/ 130629 w 1240972"/>
              <a:gd name="connsiteY4" fmla="*/ 1122218 h 1525979"/>
              <a:gd name="connsiteX5" fmla="*/ 0 w 1240972"/>
              <a:gd name="connsiteY5" fmla="*/ 1525979 h 1525979"/>
              <a:gd name="connsiteX0" fmla="*/ 1240972 w 1240972"/>
              <a:gd name="connsiteY0" fmla="*/ 0 h 1525979"/>
              <a:gd name="connsiteX1" fmla="*/ 1122218 w 1240972"/>
              <a:gd name="connsiteY1" fmla="*/ 47501 h 1525979"/>
              <a:gd name="connsiteX2" fmla="*/ 849086 w 1240972"/>
              <a:gd name="connsiteY2" fmla="*/ 130629 h 1525979"/>
              <a:gd name="connsiteX3" fmla="*/ 617517 w 1240972"/>
              <a:gd name="connsiteY3" fmla="*/ 314696 h 1525979"/>
              <a:gd name="connsiteX4" fmla="*/ 130629 w 1240972"/>
              <a:gd name="connsiteY4" fmla="*/ 1122218 h 1525979"/>
              <a:gd name="connsiteX5" fmla="*/ 0 w 1240972"/>
              <a:gd name="connsiteY5" fmla="*/ 1525979 h 1525979"/>
              <a:gd name="connsiteX0" fmla="*/ 1240972 w 1240972"/>
              <a:gd name="connsiteY0" fmla="*/ 0 h 1525979"/>
              <a:gd name="connsiteX1" fmla="*/ 1122218 w 1240972"/>
              <a:gd name="connsiteY1" fmla="*/ 29688 h 1525979"/>
              <a:gd name="connsiteX2" fmla="*/ 849086 w 1240972"/>
              <a:gd name="connsiteY2" fmla="*/ 130629 h 1525979"/>
              <a:gd name="connsiteX3" fmla="*/ 617517 w 1240972"/>
              <a:gd name="connsiteY3" fmla="*/ 314696 h 1525979"/>
              <a:gd name="connsiteX4" fmla="*/ 130629 w 1240972"/>
              <a:gd name="connsiteY4" fmla="*/ 1122218 h 1525979"/>
              <a:gd name="connsiteX5" fmla="*/ 0 w 1240972"/>
              <a:gd name="connsiteY5" fmla="*/ 1525979 h 1525979"/>
              <a:gd name="connsiteX0" fmla="*/ 1240972 w 1240972"/>
              <a:gd name="connsiteY0" fmla="*/ 0 h 1525979"/>
              <a:gd name="connsiteX1" fmla="*/ 1122218 w 1240972"/>
              <a:gd name="connsiteY1" fmla="*/ 29688 h 1525979"/>
              <a:gd name="connsiteX2" fmla="*/ 849086 w 1240972"/>
              <a:gd name="connsiteY2" fmla="*/ 130629 h 1525979"/>
              <a:gd name="connsiteX3" fmla="*/ 522514 w 1240972"/>
              <a:gd name="connsiteY3" fmla="*/ 433449 h 1525979"/>
              <a:gd name="connsiteX4" fmla="*/ 130629 w 1240972"/>
              <a:gd name="connsiteY4" fmla="*/ 1122218 h 1525979"/>
              <a:gd name="connsiteX5" fmla="*/ 0 w 1240972"/>
              <a:gd name="connsiteY5" fmla="*/ 1525979 h 15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972" h="1525979">
                <a:moveTo>
                  <a:pt x="1240972" y="0"/>
                </a:moveTo>
                <a:cubicBezTo>
                  <a:pt x="1214252" y="12865"/>
                  <a:pt x="1187532" y="7917"/>
                  <a:pt x="1122218" y="29688"/>
                </a:cubicBezTo>
                <a:cubicBezTo>
                  <a:pt x="1056904" y="51459"/>
                  <a:pt x="949037" y="63336"/>
                  <a:pt x="849086" y="130629"/>
                </a:cubicBezTo>
                <a:cubicBezTo>
                  <a:pt x="749135" y="197922"/>
                  <a:pt x="642257" y="268184"/>
                  <a:pt x="522514" y="433449"/>
                </a:cubicBezTo>
                <a:cubicBezTo>
                  <a:pt x="402771" y="598714"/>
                  <a:pt x="217715" y="940130"/>
                  <a:pt x="130629" y="1122218"/>
                </a:cubicBezTo>
                <a:cubicBezTo>
                  <a:pt x="43543" y="1304306"/>
                  <a:pt x="13854" y="1425039"/>
                  <a:pt x="0" y="1525979"/>
                </a:cubicBezTo>
              </a:path>
            </a:pathLst>
          </a:custGeom>
          <a:noFill/>
          <a:ln>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3" name="Gerade Verbindung mit Pfeil 42"/>
          <p:cNvCxnSpPr/>
          <p:nvPr/>
        </p:nvCxnSpPr>
        <p:spPr>
          <a:xfrm flipH="1">
            <a:off x="6832907" y="3713187"/>
            <a:ext cx="1908000"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a:off x="6844784" y="1758581"/>
            <a:ext cx="0" cy="19600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Freihandform 44"/>
          <p:cNvSpPr/>
          <p:nvPr/>
        </p:nvSpPr>
        <p:spPr>
          <a:xfrm>
            <a:off x="6856660" y="2474804"/>
            <a:ext cx="1717185" cy="617853"/>
          </a:xfrm>
          <a:custGeom>
            <a:avLst/>
            <a:gdLst>
              <a:gd name="connsiteX0" fmla="*/ 0 w 4049486"/>
              <a:gd name="connsiteY0" fmla="*/ 730333 h 1487593"/>
              <a:gd name="connsiteX1" fmla="*/ 718457 w 4049486"/>
              <a:gd name="connsiteY1" fmla="*/ 1466603 h 1487593"/>
              <a:gd name="connsiteX2" fmla="*/ 1442852 w 4049486"/>
              <a:gd name="connsiteY2" fmla="*/ 0 h 1487593"/>
              <a:gd name="connsiteX3" fmla="*/ 2161309 w 4049486"/>
              <a:gd name="connsiteY3" fmla="*/ 1460665 h 1487593"/>
              <a:gd name="connsiteX4" fmla="*/ 2879766 w 4049486"/>
              <a:gd name="connsiteY4" fmla="*/ 0 h 1487593"/>
              <a:gd name="connsiteX5" fmla="*/ 3604161 w 4049486"/>
              <a:gd name="connsiteY5" fmla="*/ 1460665 h 1487593"/>
              <a:gd name="connsiteX6" fmla="*/ 4049486 w 4049486"/>
              <a:gd name="connsiteY6" fmla="*/ 314696 h 148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1487593">
                <a:moveTo>
                  <a:pt x="0" y="730333"/>
                </a:moveTo>
                <a:cubicBezTo>
                  <a:pt x="238991" y="1159329"/>
                  <a:pt x="477982" y="1588325"/>
                  <a:pt x="718457" y="1466603"/>
                </a:cubicBezTo>
                <a:cubicBezTo>
                  <a:pt x="958932" y="1344881"/>
                  <a:pt x="1202377" y="990"/>
                  <a:pt x="1442852" y="0"/>
                </a:cubicBezTo>
                <a:cubicBezTo>
                  <a:pt x="1683327" y="-990"/>
                  <a:pt x="1921823" y="1460665"/>
                  <a:pt x="2161309" y="1460665"/>
                </a:cubicBezTo>
                <a:cubicBezTo>
                  <a:pt x="2400795" y="1460665"/>
                  <a:pt x="2639291" y="0"/>
                  <a:pt x="2879766" y="0"/>
                </a:cubicBezTo>
                <a:cubicBezTo>
                  <a:pt x="3120241" y="0"/>
                  <a:pt x="3409208" y="1408216"/>
                  <a:pt x="3604161" y="1460665"/>
                </a:cubicBezTo>
                <a:cubicBezTo>
                  <a:pt x="3799114" y="1513114"/>
                  <a:pt x="3924300" y="913905"/>
                  <a:pt x="4049486" y="3146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p:cNvSpPr txBox="1"/>
          <p:nvPr/>
        </p:nvSpPr>
        <p:spPr>
          <a:xfrm>
            <a:off x="6084168" y="1714822"/>
            <a:ext cx="825867" cy="369332"/>
          </a:xfrm>
          <a:prstGeom prst="rect">
            <a:avLst/>
          </a:prstGeom>
          <a:noFill/>
        </p:spPr>
        <p:txBody>
          <a:bodyPr wrap="none" rtlCol="0">
            <a:spAutoFit/>
          </a:bodyPr>
          <a:lstStyle/>
          <a:p>
            <a:r>
              <a:rPr lang="de-DE" b="1" dirty="0" smtClean="0"/>
              <a:t>V</a:t>
            </a:r>
            <a:r>
              <a:rPr lang="de-DE" b="1" baseline="-25000" dirty="0" smtClean="0"/>
              <a:t>SQUID</a:t>
            </a:r>
            <a:endParaRPr lang="en-US" b="1" baseline="-25000" dirty="0"/>
          </a:p>
        </p:txBody>
      </p:sp>
      <p:cxnSp>
        <p:nvCxnSpPr>
          <p:cNvPr id="47" name="Gerade Verbindung mit Pfeil 46"/>
          <p:cNvCxnSpPr/>
          <p:nvPr/>
        </p:nvCxnSpPr>
        <p:spPr>
          <a:xfrm>
            <a:off x="6724063" y="2438747"/>
            <a:ext cx="0" cy="640000"/>
          </a:xfrm>
          <a:prstGeom prst="straightConnector1">
            <a:avLst/>
          </a:prstGeom>
          <a:ln w="190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6289934" y="2568648"/>
            <a:ext cx="479618" cy="369332"/>
          </a:xfrm>
          <a:prstGeom prst="rect">
            <a:avLst/>
          </a:prstGeom>
          <a:noFill/>
        </p:spPr>
        <p:txBody>
          <a:bodyPr wrap="none" rtlCol="0">
            <a:spAutoFit/>
          </a:bodyPr>
          <a:lstStyle/>
          <a:p>
            <a:r>
              <a:rPr lang="de-DE" b="1" dirty="0" smtClean="0"/>
              <a:t>∆V</a:t>
            </a:r>
            <a:endParaRPr lang="en-US" b="1" baseline="-25000" dirty="0"/>
          </a:p>
        </p:txBody>
      </p:sp>
      <p:cxnSp>
        <p:nvCxnSpPr>
          <p:cNvPr id="49" name="Gerade Verbindung mit Pfeil 48"/>
          <p:cNvCxnSpPr/>
          <p:nvPr/>
        </p:nvCxnSpPr>
        <p:spPr>
          <a:xfrm flipV="1">
            <a:off x="7125375" y="2647284"/>
            <a:ext cx="0" cy="1243601"/>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flipV="1">
            <a:off x="7785248" y="2649694"/>
            <a:ext cx="0" cy="1243601"/>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p:nvCxnSpPr>
        <p:spPr>
          <a:xfrm flipH="1">
            <a:off x="7125376" y="3837809"/>
            <a:ext cx="659872" cy="8323"/>
          </a:xfrm>
          <a:prstGeom prst="straightConnector1">
            <a:avLst/>
          </a:prstGeom>
          <a:ln w="190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feld 51"/>
          <p:cNvSpPr txBox="1"/>
          <p:nvPr/>
        </p:nvSpPr>
        <p:spPr>
          <a:xfrm>
            <a:off x="7280294" y="3812031"/>
            <a:ext cx="428322" cy="338554"/>
          </a:xfrm>
          <a:prstGeom prst="rect">
            <a:avLst/>
          </a:prstGeom>
          <a:noFill/>
        </p:spPr>
        <p:txBody>
          <a:bodyPr wrap="none" rtlCol="0">
            <a:spAutoFit/>
          </a:bodyPr>
          <a:lstStyle/>
          <a:p>
            <a:r>
              <a:rPr lang="el-GR" sz="1600" b="1" dirty="0" smtClean="0"/>
              <a:t>Φ</a:t>
            </a:r>
            <a:r>
              <a:rPr lang="de-DE" sz="1600" b="1" baseline="-25000" dirty="0" smtClean="0"/>
              <a:t>0</a:t>
            </a:r>
            <a:endParaRPr lang="en-US" sz="1600" b="1" baseline="-25000" dirty="0"/>
          </a:p>
        </p:txBody>
      </p:sp>
      <p:sp>
        <p:nvSpPr>
          <p:cNvPr id="53" name="Textfeld 52"/>
          <p:cNvSpPr txBox="1"/>
          <p:nvPr/>
        </p:nvSpPr>
        <p:spPr>
          <a:xfrm>
            <a:off x="8470696" y="3732280"/>
            <a:ext cx="352982" cy="338554"/>
          </a:xfrm>
          <a:prstGeom prst="rect">
            <a:avLst/>
          </a:prstGeom>
          <a:noFill/>
        </p:spPr>
        <p:txBody>
          <a:bodyPr wrap="none" rtlCol="0">
            <a:spAutoFit/>
          </a:bodyPr>
          <a:lstStyle/>
          <a:p>
            <a:r>
              <a:rPr lang="el-GR" sz="1600" b="1" dirty="0" smtClean="0"/>
              <a:t>Φ</a:t>
            </a:r>
            <a:endParaRPr lang="en-US" sz="1600" baseline="-25000" dirty="0"/>
          </a:p>
        </p:txBody>
      </p:sp>
      <p:cxnSp>
        <p:nvCxnSpPr>
          <p:cNvPr id="54" name="Gerade Verbindung mit Pfeil 53"/>
          <p:cNvCxnSpPr/>
          <p:nvPr/>
        </p:nvCxnSpPr>
        <p:spPr>
          <a:xfrm flipV="1">
            <a:off x="3989165" y="2466190"/>
            <a:ext cx="2016000" cy="8614"/>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5" name="Ellipse 54"/>
          <p:cNvSpPr/>
          <p:nvPr/>
        </p:nvSpPr>
        <p:spPr>
          <a:xfrm>
            <a:off x="4898076" y="2443563"/>
            <a:ext cx="45719" cy="53866"/>
          </a:xfrm>
          <a:prstGeom prst="ellipse">
            <a:avLst/>
          </a:prstGeom>
          <a:solidFill>
            <a:srgbClr val="C40000"/>
          </a:solidFill>
          <a:ln>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p:cNvSpPr/>
          <p:nvPr/>
        </p:nvSpPr>
        <p:spPr>
          <a:xfrm>
            <a:off x="8052336" y="2432658"/>
            <a:ext cx="45719" cy="53866"/>
          </a:xfrm>
          <a:prstGeom prst="ellipse">
            <a:avLst/>
          </a:prstGeom>
          <a:solidFill>
            <a:srgbClr val="C40000"/>
          </a:solidFill>
          <a:ln>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p:cNvSpPr/>
          <p:nvPr/>
        </p:nvSpPr>
        <p:spPr>
          <a:xfrm>
            <a:off x="7439978" y="2444183"/>
            <a:ext cx="45719" cy="53866"/>
          </a:xfrm>
          <a:prstGeom prst="ellipse">
            <a:avLst/>
          </a:prstGeom>
          <a:solidFill>
            <a:srgbClr val="C40000"/>
          </a:solidFill>
          <a:ln>
            <a:solidFill>
              <a:srgbClr val="C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p:cNvSpPr/>
          <p:nvPr/>
        </p:nvSpPr>
        <p:spPr>
          <a:xfrm>
            <a:off x="4898833" y="3063848"/>
            <a:ext cx="45719" cy="53866"/>
          </a:xfrm>
          <a:prstGeom prst="ellipse">
            <a:avLst/>
          </a:prstGeom>
          <a:solidFill>
            <a:srgbClr val="0000A0"/>
          </a:solidFill>
          <a:ln>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8379559" y="3059185"/>
            <a:ext cx="45719" cy="53866"/>
          </a:xfrm>
          <a:prstGeom prst="ellipse">
            <a:avLst/>
          </a:prstGeom>
          <a:solidFill>
            <a:srgbClr val="0000A0"/>
          </a:solidFill>
          <a:ln>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p:cNvSpPr/>
          <p:nvPr/>
        </p:nvSpPr>
        <p:spPr>
          <a:xfrm>
            <a:off x="7764047" y="3051814"/>
            <a:ext cx="45719" cy="53866"/>
          </a:xfrm>
          <a:prstGeom prst="ellipse">
            <a:avLst/>
          </a:prstGeom>
          <a:solidFill>
            <a:srgbClr val="0000A0"/>
          </a:solidFill>
          <a:ln>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p:cNvSpPr/>
          <p:nvPr/>
        </p:nvSpPr>
        <p:spPr>
          <a:xfrm>
            <a:off x="7103612" y="3063848"/>
            <a:ext cx="45719" cy="53866"/>
          </a:xfrm>
          <a:prstGeom prst="ellipse">
            <a:avLst/>
          </a:prstGeom>
          <a:solidFill>
            <a:srgbClr val="0000A0"/>
          </a:solidFill>
          <a:ln>
            <a:solidFill>
              <a:srgbClr val="000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p:cNvSpPr/>
          <p:nvPr/>
        </p:nvSpPr>
        <p:spPr>
          <a:xfrm>
            <a:off x="7295478" y="2738874"/>
            <a:ext cx="45719" cy="53866"/>
          </a:xfrm>
          <a:prstGeom prst="ellipse">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p:cNvSpPr/>
          <p:nvPr/>
        </p:nvSpPr>
        <p:spPr>
          <a:xfrm rot="16200000">
            <a:off x="6889387" y="1656829"/>
            <a:ext cx="1002197" cy="523220"/>
          </a:xfrm>
          <a:prstGeom prst="rect">
            <a:avLst/>
          </a:prstGeom>
        </p:spPr>
        <p:txBody>
          <a:bodyPr wrap="none">
            <a:spAutoFit/>
          </a:bodyPr>
          <a:lstStyle/>
          <a:p>
            <a:pPr algn="r"/>
            <a:r>
              <a:rPr lang="en-US" sz="1400" b="1" dirty="0" smtClean="0">
                <a:solidFill>
                  <a:srgbClr val="669900"/>
                </a:solidFill>
              </a:rPr>
              <a:t>operating</a:t>
            </a:r>
          </a:p>
          <a:p>
            <a:pPr algn="r"/>
            <a:r>
              <a:rPr lang="en-US" sz="1400" b="1" dirty="0" smtClean="0">
                <a:solidFill>
                  <a:srgbClr val="669900"/>
                </a:solidFill>
              </a:rPr>
              <a:t>point</a:t>
            </a:r>
            <a:endParaRPr lang="en-US" sz="1400" b="1" dirty="0">
              <a:solidFill>
                <a:srgbClr val="669900"/>
              </a:solidFill>
            </a:endParaRPr>
          </a:p>
        </p:txBody>
      </p:sp>
      <p:sp>
        <p:nvSpPr>
          <p:cNvPr id="64" name="Textfeld 63"/>
          <p:cNvSpPr txBox="1"/>
          <p:nvPr/>
        </p:nvSpPr>
        <p:spPr>
          <a:xfrm>
            <a:off x="6841618" y="3732243"/>
            <a:ext cx="436338" cy="338554"/>
          </a:xfrm>
          <a:prstGeom prst="rect">
            <a:avLst/>
          </a:prstGeom>
          <a:noFill/>
        </p:spPr>
        <p:txBody>
          <a:bodyPr wrap="none" rtlCol="0">
            <a:spAutoFit/>
          </a:bodyPr>
          <a:lstStyle/>
          <a:p>
            <a:r>
              <a:rPr lang="el-GR" sz="1600" b="1" dirty="0" smtClean="0">
                <a:solidFill>
                  <a:srgbClr val="0000A0"/>
                </a:solidFill>
              </a:rPr>
              <a:t>Φ</a:t>
            </a:r>
            <a:r>
              <a:rPr lang="de-DE" sz="1600" b="1" baseline="-25000" dirty="0">
                <a:solidFill>
                  <a:srgbClr val="0000A0"/>
                </a:solidFill>
              </a:rPr>
              <a:t>n</a:t>
            </a:r>
            <a:endParaRPr lang="en-US" sz="1600" b="1" baseline="-25000" dirty="0">
              <a:solidFill>
                <a:srgbClr val="0000A0"/>
              </a:solidFill>
            </a:endParaRPr>
          </a:p>
        </p:txBody>
      </p:sp>
      <p:sp>
        <p:nvSpPr>
          <p:cNvPr id="65" name="Textfeld 64"/>
          <p:cNvSpPr txBox="1"/>
          <p:nvPr/>
        </p:nvSpPr>
        <p:spPr>
          <a:xfrm>
            <a:off x="7730331" y="3736632"/>
            <a:ext cx="591829" cy="338554"/>
          </a:xfrm>
          <a:prstGeom prst="rect">
            <a:avLst/>
          </a:prstGeom>
          <a:noFill/>
        </p:spPr>
        <p:txBody>
          <a:bodyPr wrap="none" rtlCol="0">
            <a:spAutoFit/>
          </a:bodyPr>
          <a:lstStyle/>
          <a:p>
            <a:r>
              <a:rPr lang="el-GR" sz="1600" b="1" dirty="0" smtClean="0">
                <a:solidFill>
                  <a:srgbClr val="0000A0"/>
                </a:solidFill>
              </a:rPr>
              <a:t>Φ</a:t>
            </a:r>
            <a:r>
              <a:rPr lang="de-DE" sz="1600" b="1" baseline="-25000" dirty="0" smtClean="0">
                <a:solidFill>
                  <a:srgbClr val="0000A0"/>
                </a:solidFill>
              </a:rPr>
              <a:t>n+1</a:t>
            </a:r>
            <a:endParaRPr lang="en-US" sz="1600" b="1" baseline="-25000" dirty="0">
              <a:solidFill>
                <a:srgbClr val="0000A0"/>
              </a:solidFill>
            </a:endParaRPr>
          </a:p>
        </p:txBody>
      </p:sp>
      <p:cxnSp>
        <p:nvCxnSpPr>
          <p:cNvPr id="66" name="Gerade Verbindung mit Pfeil 65"/>
          <p:cNvCxnSpPr/>
          <p:nvPr/>
        </p:nvCxnSpPr>
        <p:spPr>
          <a:xfrm flipV="1">
            <a:off x="6084168" y="3075538"/>
            <a:ext cx="2626892" cy="8613"/>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p:nvPr/>
        </p:nvCxnSpPr>
        <p:spPr>
          <a:xfrm flipV="1">
            <a:off x="6084168" y="2457576"/>
            <a:ext cx="2626892" cy="8613"/>
          </a:xfrm>
          <a:prstGeom prst="straightConnector1">
            <a:avLst/>
          </a:prstGeom>
          <a:ln w="2222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41"/>
          <p:cNvSpPr txBox="1">
            <a:spLocks noChangeArrowheads="1"/>
          </p:cNvSpPr>
          <p:nvPr/>
        </p:nvSpPr>
        <p:spPr bwMode="auto">
          <a:xfrm>
            <a:off x="179512" y="4254428"/>
            <a:ext cx="3456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en-US" sz="1600" dirty="0" smtClean="0">
                <a:solidFill>
                  <a:schemeClr val="bg1"/>
                </a:solidFill>
                <a:latin typeface="Arial" panose="020B0604020202020204" pitchFamily="34" charset="0"/>
                <a:cs typeface="Arial" panose="020B0604020202020204" pitchFamily="34" charset="0"/>
              </a:rPr>
              <a:t>Two Josephson junctions act as a </a:t>
            </a:r>
          </a:p>
          <a:p>
            <a:pPr algn="just"/>
            <a:r>
              <a:rPr lang="en-GB" altLang="en-US" sz="1600" dirty="0" smtClean="0">
                <a:solidFill>
                  <a:schemeClr val="bg1"/>
                </a:solidFill>
                <a:latin typeface="Arial" panose="020B0604020202020204" pitchFamily="34" charset="0"/>
                <a:cs typeface="Arial" panose="020B0604020202020204" pitchFamily="34" charset="0"/>
              </a:rPr>
              <a:t>DC-SQUID, Interference leads to </a:t>
            </a:r>
          </a:p>
          <a:p>
            <a:pPr algn="just"/>
            <a:r>
              <a:rPr lang="en-GB" altLang="en-US" sz="1600" b="1" dirty="0" smtClean="0">
                <a:solidFill>
                  <a:schemeClr val="bg1"/>
                </a:solidFill>
                <a:latin typeface="Arial" panose="020B0604020202020204" pitchFamily="34" charset="0"/>
                <a:cs typeface="Arial" panose="020B0604020202020204" pitchFamily="34" charset="0"/>
              </a:rPr>
              <a:t>=&gt; </a:t>
            </a:r>
            <a:r>
              <a:rPr lang="en-GB" altLang="en-US" sz="1600" b="1" dirty="0" smtClean="0">
                <a:solidFill>
                  <a:schemeClr val="accent2"/>
                </a:solidFill>
                <a:latin typeface="Arial" panose="020B0604020202020204" pitchFamily="34" charset="0"/>
                <a:cs typeface="Arial" panose="020B0604020202020204" pitchFamily="34" charset="0"/>
              </a:rPr>
              <a:t>high sensitivity</a:t>
            </a:r>
            <a:r>
              <a:rPr lang="en-GB" altLang="en-US" sz="1600" dirty="0" smtClean="0">
                <a:solidFill>
                  <a:schemeClr val="bg1"/>
                </a:solidFill>
                <a:latin typeface="Arial" panose="020B0604020202020204" pitchFamily="34" charset="0"/>
                <a:cs typeface="Arial" panose="020B0604020202020204" pitchFamily="34" charset="0"/>
              </a:rPr>
              <a:t>. </a:t>
            </a:r>
            <a:endParaRPr lang="en-US" altLang="en-US" sz="1600" dirty="0">
              <a:solidFill>
                <a:schemeClr val="bg1"/>
              </a:solidFill>
              <a:latin typeface="Arial" panose="020B0604020202020204" pitchFamily="34" charset="0"/>
              <a:cs typeface="Arial" panose="020B0604020202020204" pitchFamily="34" charset="0"/>
            </a:endParaRPr>
          </a:p>
        </p:txBody>
      </p:sp>
      <p:sp>
        <p:nvSpPr>
          <p:cNvPr id="69" name="Textfeld 42"/>
          <p:cNvSpPr txBox="1">
            <a:spLocks noChangeArrowheads="1"/>
          </p:cNvSpPr>
          <p:nvPr/>
        </p:nvSpPr>
        <p:spPr bwMode="auto">
          <a:xfrm>
            <a:off x="3647770" y="4266043"/>
            <a:ext cx="54360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en-US" sz="1600" dirty="0" smtClean="0">
                <a:solidFill>
                  <a:schemeClr val="bg1"/>
                </a:solidFill>
                <a:latin typeface="Arial" panose="020B0604020202020204" pitchFamily="34" charset="0"/>
                <a:cs typeface="Arial" panose="020B0604020202020204" pitchFamily="34" charset="0"/>
              </a:rPr>
              <a:t>The magnetic-field dependency </a:t>
            </a:r>
            <a:r>
              <a:rPr lang="en-GB" altLang="en-US" sz="1600" b="1" dirty="0">
                <a:solidFill>
                  <a:schemeClr val="bg1"/>
                </a:solidFill>
                <a:latin typeface="Arial" panose="020B0604020202020204" pitchFamily="34" charset="0"/>
                <a:cs typeface="Arial" panose="020B0604020202020204" pitchFamily="34" charset="0"/>
              </a:rPr>
              <a:t>=&gt; </a:t>
            </a:r>
            <a:r>
              <a:rPr lang="en-GB" altLang="en-US" sz="1600" b="1" dirty="0">
                <a:solidFill>
                  <a:schemeClr val="accent2"/>
                </a:solidFill>
                <a:latin typeface="Arial" panose="020B0604020202020204" pitchFamily="34" charset="0"/>
                <a:cs typeface="Arial" panose="020B0604020202020204" pitchFamily="34" charset="0"/>
              </a:rPr>
              <a:t>resolution:   &lt;&lt; </a:t>
            </a:r>
            <a:r>
              <a:rPr lang="el-GR" altLang="en-US" sz="1600" b="1" dirty="0">
                <a:solidFill>
                  <a:schemeClr val="accent2"/>
                </a:solidFill>
                <a:latin typeface="Arial" panose="020B0604020202020204" pitchFamily="34" charset="0"/>
                <a:cs typeface="Arial" panose="020B0604020202020204" pitchFamily="34" charset="0"/>
              </a:rPr>
              <a:t>Φ</a:t>
            </a:r>
            <a:r>
              <a:rPr lang="de-DE" altLang="en-US" sz="1600" b="1" baseline="-25000" dirty="0">
                <a:solidFill>
                  <a:schemeClr val="accent2"/>
                </a:solidFill>
                <a:latin typeface="Arial" panose="020B0604020202020204" pitchFamily="34" charset="0"/>
                <a:cs typeface="Arial" panose="020B0604020202020204" pitchFamily="34" charset="0"/>
              </a:rPr>
              <a:t>0</a:t>
            </a:r>
            <a:endParaRPr lang="en-GB" altLang="en-US" sz="1600" dirty="0" smtClean="0">
              <a:solidFill>
                <a:schemeClr val="accent2"/>
              </a:solidFill>
              <a:latin typeface="Arial" panose="020B0604020202020204" pitchFamily="34" charset="0"/>
              <a:cs typeface="Arial" panose="020B0604020202020204" pitchFamily="34" charset="0"/>
            </a:endParaRPr>
          </a:p>
          <a:p>
            <a:pPr algn="just"/>
            <a:r>
              <a:rPr lang="en-GB" altLang="en-US" sz="1600" dirty="0" smtClean="0">
                <a:solidFill>
                  <a:schemeClr val="bg1"/>
                </a:solidFill>
                <a:latin typeface="Arial" panose="020B0604020202020204" pitchFamily="34" charset="0"/>
                <a:cs typeface="Arial" panose="020B0604020202020204" pitchFamily="34" charset="0"/>
              </a:rPr>
              <a:t>A closed loop control </a:t>
            </a:r>
            <a:r>
              <a:rPr lang="de-DE" altLang="en-US" sz="1600" b="1" dirty="0" smtClean="0">
                <a:solidFill>
                  <a:schemeClr val="bg1"/>
                </a:solidFill>
                <a:latin typeface="Arial" panose="020B0604020202020204" pitchFamily="34" charset="0"/>
                <a:cs typeface="Arial" panose="020B0604020202020204" pitchFamily="34" charset="0"/>
              </a:rPr>
              <a:t>                 =&gt; </a:t>
            </a:r>
            <a:r>
              <a:rPr lang="en-US" altLang="en-US" sz="1600" b="1" dirty="0" smtClean="0">
                <a:solidFill>
                  <a:schemeClr val="accent2"/>
                </a:solidFill>
                <a:latin typeface="Arial" panose="020B0604020202020204" pitchFamily="34" charset="0"/>
                <a:cs typeface="Arial" panose="020B0604020202020204" pitchFamily="34" charset="0"/>
              </a:rPr>
              <a:t>range: </a:t>
            </a:r>
            <a:r>
              <a:rPr lang="de-DE" altLang="en-US" sz="1600" b="1" dirty="0" smtClean="0">
                <a:solidFill>
                  <a:schemeClr val="accent2"/>
                </a:solidFill>
                <a:latin typeface="Arial" panose="020B0604020202020204" pitchFamily="34" charset="0"/>
                <a:cs typeface="Arial" panose="020B0604020202020204" pitchFamily="34" charset="0"/>
              </a:rPr>
              <a:t>         &gt;&gt;</a:t>
            </a:r>
            <a:r>
              <a:rPr lang="el-GR" altLang="en-US" sz="1600" b="1" dirty="0" smtClean="0">
                <a:solidFill>
                  <a:schemeClr val="accent2"/>
                </a:solidFill>
                <a:latin typeface="Arial" panose="020B0604020202020204" pitchFamily="34" charset="0"/>
                <a:cs typeface="Arial" panose="020B0604020202020204" pitchFamily="34" charset="0"/>
              </a:rPr>
              <a:t> Φ</a:t>
            </a:r>
            <a:r>
              <a:rPr lang="de-DE" altLang="en-US" sz="1600" b="1" baseline="-25000" dirty="0">
                <a:solidFill>
                  <a:schemeClr val="accent2"/>
                </a:solidFill>
                <a:latin typeface="Arial" panose="020B0604020202020204" pitchFamily="34" charset="0"/>
                <a:cs typeface="Arial" panose="020B0604020202020204" pitchFamily="34" charset="0"/>
              </a:rPr>
              <a:t>0</a:t>
            </a:r>
            <a:r>
              <a:rPr lang="de-DE" altLang="en-US" sz="1600" b="1" dirty="0" smtClean="0">
                <a:solidFill>
                  <a:schemeClr val="bg1"/>
                </a:solidFill>
                <a:latin typeface="Arial" panose="020B0604020202020204" pitchFamily="34" charset="0"/>
                <a:cs typeface="Arial" panose="020B0604020202020204" pitchFamily="34" charset="0"/>
              </a:rPr>
              <a:t> </a:t>
            </a:r>
            <a:r>
              <a:rPr lang="en-GB" altLang="en-US" sz="1600" dirty="0" smtClean="0">
                <a:solidFill>
                  <a:schemeClr val="bg1"/>
                </a:solidFill>
                <a:latin typeface="Arial" panose="020B0604020202020204" pitchFamily="34" charset="0"/>
                <a:cs typeface="Arial" panose="020B0604020202020204" pitchFamily="34" charset="0"/>
              </a:rPr>
              <a:t> </a:t>
            </a:r>
            <a:endParaRPr lang="en-US" altLang="en-US" sz="1600" dirty="0">
              <a:solidFill>
                <a:schemeClr val="bg1"/>
              </a:solidFill>
              <a:latin typeface="Arial" panose="020B0604020202020204" pitchFamily="34" charset="0"/>
              <a:cs typeface="Arial" panose="020B0604020202020204" pitchFamily="34" charset="0"/>
            </a:endParaRPr>
          </a:p>
        </p:txBody>
      </p:sp>
      <p:sp>
        <p:nvSpPr>
          <p:cNvPr id="75" name="Titel 1"/>
          <p:cNvSpPr txBox="1">
            <a:spLocks/>
          </p:cNvSpPr>
          <p:nvPr/>
        </p:nvSpPr>
        <p:spPr bwMode="auto">
          <a:xfrm>
            <a:off x="0" y="111126"/>
            <a:ext cx="522007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3200" b="1">
                <a:solidFill>
                  <a:srgbClr val="081D58"/>
                </a:solidFill>
                <a:latin typeface="Times New Roman" pitchFamily="18" charset="0"/>
                <a:ea typeface="+mj-ea"/>
                <a:cs typeface="+mj-cs"/>
              </a:defRPr>
            </a:lvl1pPr>
            <a:lvl2pPr algn="l" rtl="0" eaLnBrk="0" fontAlgn="base" hangingPunct="0">
              <a:spcBef>
                <a:spcPct val="0"/>
              </a:spcBef>
              <a:spcAft>
                <a:spcPct val="0"/>
              </a:spcAft>
              <a:defRPr sz="3200" b="1">
                <a:solidFill>
                  <a:srgbClr val="081D58"/>
                </a:solidFill>
                <a:latin typeface="Times New Roman" pitchFamily="18" charset="0"/>
              </a:defRPr>
            </a:lvl2pPr>
            <a:lvl3pPr algn="l" rtl="0" eaLnBrk="0" fontAlgn="base" hangingPunct="0">
              <a:spcBef>
                <a:spcPct val="0"/>
              </a:spcBef>
              <a:spcAft>
                <a:spcPct val="0"/>
              </a:spcAft>
              <a:defRPr sz="3200" b="1">
                <a:solidFill>
                  <a:srgbClr val="081D58"/>
                </a:solidFill>
                <a:latin typeface="Times New Roman" pitchFamily="18" charset="0"/>
              </a:defRPr>
            </a:lvl3pPr>
            <a:lvl4pPr algn="l" rtl="0" eaLnBrk="0" fontAlgn="base" hangingPunct="0">
              <a:spcBef>
                <a:spcPct val="0"/>
              </a:spcBef>
              <a:spcAft>
                <a:spcPct val="0"/>
              </a:spcAft>
              <a:defRPr sz="3200" b="1">
                <a:solidFill>
                  <a:srgbClr val="081D58"/>
                </a:solidFill>
                <a:latin typeface="Times New Roman" pitchFamily="18" charset="0"/>
              </a:defRPr>
            </a:lvl4pPr>
            <a:lvl5pPr algn="l" rtl="0" eaLnBrk="0" fontAlgn="base" hangingPunct="0">
              <a:spcBef>
                <a:spcPct val="0"/>
              </a:spcBef>
              <a:spcAft>
                <a:spcPct val="0"/>
              </a:spcAft>
              <a:defRPr sz="3200" b="1">
                <a:solidFill>
                  <a:srgbClr val="081D58"/>
                </a:solidFill>
                <a:latin typeface="Times New Roman" pitchFamily="18" charset="0"/>
              </a:defRPr>
            </a:lvl5pPr>
            <a:lvl6pPr marL="457200" algn="l" rtl="0" eaLnBrk="0" fontAlgn="base" hangingPunct="0">
              <a:spcBef>
                <a:spcPct val="0"/>
              </a:spcBef>
              <a:spcAft>
                <a:spcPct val="0"/>
              </a:spcAft>
              <a:defRPr sz="3200" b="1">
                <a:solidFill>
                  <a:srgbClr val="081D58"/>
                </a:solidFill>
                <a:latin typeface="ZapfHumnst BT" pitchFamily="34" charset="0"/>
              </a:defRPr>
            </a:lvl6pPr>
            <a:lvl7pPr marL="914400" algn="l" rtl="0" eaLnBrk="0" fontAlgn="base" hangingPunct="0">
              <a:spcBef>
                <a:spcPct val="0"/>
              </a:spcBef>
              <a:spcAft>
                <a:spcPct val="0"/>
              </a:spcAft>
              <a:defRPr sz="3200" b="1">
                <a:solidFill>
                  <a:srgbClr val="081D58"/>
                </a:solidFill>
                <a:latin typeface="ZapfHumnst BT" pitchFamily="34" charset="0"/>
              </a:defRPr>
            </a:lvl7pPr>
            <a:lvl8pPr marL="1371600" algn="l" rtl="0" eaLnBrk="0" fontAlgn="base" hangingPunct="0">
              <a:spcBef>
                <a:spcPct val="0"/>
              </a:spcBef>
              <a:spcAft>
                <a:spcPct val="0"/>
              </a:spcAft>
              <a:defRPr sz="3200" b="1">
                <a:solidFill>
                  <a:srgbClr val="081D58"/>
                </a:solidFill>
                <a:latin typeface="ZapfHumnst BT" pitchFamily="34" charset="0"/>
              </a:defRPr>
            </a:lvl8pPr>
            <a:lvl9pPr marL="1828800" algn="l" rtl="0" eaLnBrk="0" fontAlgn="base" hangingPunct="0">
              <a:spcBef>
                <a:spcPct val="0"/>
              </a:spcBef>
              <a:spcAft>
                <a:spcPct val="0"/>
              </a:spcAft>
              <a:defRPr sz="3200" b="1">
                <a:solidFill>
                  <a:srgbClr val="081D58"/>
                </a:solidFill>
                <a:latin typeface="ZapfHumnst BT" pitchFamily="34" charset="0"/>
              </a:defRPr>
            </a:lvl9pPr>
          </a:lstStyle>
          <a:p>
            <a:r>
              <a:rPr lang="en-US" kern="0" smtClean="0">
                <a:solidFill>
                  <a:schemeClr val="bg1"/>
                </a:solidFill>
                <a:latin typeface="+mn-lt"/>
              </a:rPr>
              <a:t>Why superconducting?</a:t>
            </a:r>
            <a:endParaRPr lang="en-US" kern="0" dirty="0">
              <a:solidFill>
                <a:schemeClr val="bg1"/>
              </a:solidFill>
              <a:latin typeface="+mn-lt"/>
            </a:endParaRPr>
          </a:p>
        </p:txBody>
      </p:sp>
      <p:sp>
        <p:nvSpPr>
          <p:cNvPr id="76" name="Rechteck 75"/>
          <p:cNvSpPr/>
          <p:nvPr/>
        </p:nvSpPr>
        <p:spPr>
          <a:xfrm>
            <a:off x="5364088" y="217207"/>
            <a:ext cx="3329758" cy="584775"/>
          </a:xfrm>
          <a:prstGeom prst="rect">
            <a:avLst/>
          </a:prstGeom>
        </p:spPr>
        <p:txBody>
          <a:bodyPr wrap="none">
            <a:spAutoFit/>
          </a:bodyPr>
          <a:lstStyle/>
          <a:p>
            <a:r>
              <a:rPr lang="en-GB" sz="3200" b="1" dirty="0" smtClean="0">
                <a:solidFill>
                  <a:schemeClr val="accent2"/>
                </a:solidFill>
                <a:latin typeface="Arial" panose="020B0604020202020204" pitchFamily="34" charset="0"/>
                <a:cs typeface="Arial" panose="020B0604020202020204" pitchFamily="34" charset="0"/>
              </a:rPr>
              <a:t>SQUID – Sensor</a:t>
            </a:r>
          </a:p>
        </p:txBody>
      </p:sp>
      <p:cxnSp>
        <p:nvCxnSpPr>
          <p:cNvPr id="77" name="Gerade Verbindung 76"/>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80" name="Rectangle 1"/>
          <p:cNvSpPr>
            <a:spLocks noChangeArrowheads="1"/>
          </p:cNvSpPr>
          <p:nvPr/>
        </p:nvSpPr>
        <p:spPr bwMode="auto">
          <a:xfrm>
            <a:off x="179512" y="5419785"/>
            <a:ext cx="879172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de-DE" sz="1200" dirty="0" smtClean="0">
                <a:solidFill>
                  <a:prstClr val="white"/>
                </a:solidFill>
                <a:latin typeface="Arial" charset="0"/>
                <a:cs typeface="Arial" charset="0"/>
              </a:rPr>
              <a:t>V. Tympel</a:t>
            </a:r>
            <a:r>
              <a:rPr lang="en-GB" sz="1200" dirty="0" smtClean="0">
                <a:solidFill>
                  <a:prstClr val="white"/>
                </a:solidFill>
                <a:latin typeface="Arial" charset="0"/>
                <a:cs typeface="Arial" charset="0"/>
              </a:rPr>
              <a:t>   </a:t>
            </a:r>
            <a:r>
              <a:rPr lang="en-GB" sz="1200" dirty="0">
                <a:solidFill>
                  <a:prstClr val="white"/>
                </a:solidFill>
                <a:latin typeface="Arial" charset="0"/>
                <a:cs typeface="Arial" charset="0"/>
              </a:rPr>
              <a:t>(Institute </a:t>
            </a:r>
            <a:r>
              <a:rPr lang="en-GB" sz="1200" dirty="0" smtClean="0">
                <a:solidFill>
                  <a:prstClr val="white"/>
                </a:solidFill>
                <a:latin typeface="Arial" charset="0"/>
                <a:cs typeface="Arial" charset="0"/>
              </a:rPr>
              <a:t>of </a:t>
            </a:r>
            <a:r>
              <a:rPr lang="en-GB" sz="1200" dirty="0">
                <a:solidFill>
                  <a:prstClr val="white"/>
                </a:solidFill>
                <a:latin typeface="Arial" charset="0"/>
                <a:cs typeface="Arial" charset="0"/>
              </a:rPr>
              <a:t>Solid State </a:t>
            </a:r>
            <a:r>
              <a:rPr lang="en-GB" sz="1200" dirty="0" smtClean="0">
                <a:solidFill>
                  <a:prstClr val="white"/>
                </a:solidFill>
                <a:latin typeface="Arial" charset="0"/>
                <a:cs typeface="Arial" charset="0"/>
              </a:rPr>
              <a:t>Physics)                                                             Friedrich-Schiller University Jena,   Germany</a:t>
            </a:r>
            <a:r>
              <a:rPr lang="en-GB" sz="1200" dirty="0" smtClean="0">
                <a:solidFill>
                  <a:prstClr val="white"/>
                </a:solidFill>
                <a:latin typeface="Arial" panose="020B0604020202020204" pitchFamily="34" charset="0"/>
                <a:cs typeface="Arial" panose="020B0604020202020204" pitchFamily="34" charset="0"/>
              </a:rPr>
              <a:t>  </a:t>
            </a:r>
            <a:endParaRPr lang="de-DE" sz="1200" dirty="0" smtClean="0">
              <a:solidFill>
                <a:prstClr val="white"/>
              </a:solidFill>
              <a:latin typeface="Arial" charset="0"/>
              <a:cs typeface="Arial" charset="0"/>
            </a:endParaRPr>
          </a:p>
        </p:txBody>
      </p:sp>
      <p:cxnSp>
        <p:nvCxnSpPr>
          <p:cNvPr id="81" name="Gerade Verbindung 80"/>
          <p:cNvCxnSpPr/>
          <p:nvPr/>
        </p:nvCxnSpPr>
        <p:spPr bwMode="auto">
          <a:xfrm>
            <a:off x="0" y="5417784"/>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3574552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xEl>
                                              <p:pRg st="0" end="0"/>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1" grpId="0" animBg="1"/>
      <p:bldP spid="20" grpId="0"/>
      <p:bldP spid="24" grpId="0"/>
      <p:bldP spid="26" grpId="0"/>
      <p:bldP spid="29" grpId="0"/>
      <p:bldP spid="34" grpId="0"/>
      <p:bldP spid="35" grpId="0"/>
      <p:bldP spid="36" grpId="0"/>
      <p:bldP spid="37" grpId="0"/>
      <p:bldP spid="38" grpId="0"/>
      <p:bldP spid="39" grpId="0"/>
      <p:bldP spid="41" grpId="0" animBg="1"/>
      <p:bldP spid="42" grpId="0" animBg="1"/>
      <p:bldP spid="45" grpId="0" animBg="1"/>
      <p:bldP spid="46" grpId="0"/>
      <p:bldP spid="48" grpId="0"/>
      <p:bldP spid="52" grpId="0"/>
      <p:bldP spid="53" grpId="0"/>
      <p:bldP spid="55" grpId="0" animBg="1"/>
      <p:bldP spid="56" grpId="0" animBg="1"/>
      <p:bldP spid="57" grpId="0" animBg="1"/>
      <p:bldP spid="58" grpId="0" animBg="1"/>
      <p:bldP spid="59" grpId="0" animBg="1"/>
      <p:bldP spid="60" grpId="0" animBg="1"/>
      <p:bldP spid="61" grpId="0" animBg="1"/>
      <p:bldP spid="62" grpId="0" animBg="1"/>
      <p:bldP spid="63" grpId="0"/>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Gerade Verbindung 51"/>
          <p:cNvCxnSpPr/>
          <p:nvPr/>
        </p:nvCxnSpPr>
        <p:spPr bwMode="auto">
          <a:xfrm>
            <a:off x="0" y="937287"/>
            <a:ext cx="9144000" cy="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49" name="Rechteck 48"/>
          <p:cNvSpPr/>
          <p:nvPr/>
        </p:nvSpPr>
        <p:spPr bwMode="auto">
          <a:xfrm>
            <a:off x="151357" y="657623"/>
            <a:ext cx="8922938" cy="5004000"/>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0487" tIns="44450" rIns="90487" bIns="4445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smtClean="0">
              <a:ln>
                <a:noFill/>
              </a:ln>
              <a:solidFill>
                <a:schemeClr val="tx1"/>
              </a:solidFill>
              <a:effectLst/>
              <a:latin typeface="ZapfHumnst Dm BT" charset="0"/>
            </a:endParaRPr>
          </a:p>
        </p:txBody>
      </p:sp>
      <p:pic>
        <p:nvPicPr>
          <p:cNvPr id="1945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54" y="672956"/>
            <a:ext cx="4328954" cy="451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600000">
            <a:off x="1181590" y="1623923"/>
            <a:ext cx="2615353" cy="26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idx="4294967295"/>
          </p:nvPr>
        </p:nvSpPr>
        <p:spPr>
          <a:xfrm>
            <a:off x="-1" y="-22820"/>
            <a:ext cx="4633157" cy="825500"/>
          </a:xfrm>
        </p:spPr>
        <p:txBody>
          <a:bodyPr/>
          <a:lstStyle/>
          <a:p>
            <a:r>
              <a:rPr lang="el-GR" b="1" dirty="0" smtClean="0">
                <a:solidFill>
                  <a:schemeClr val="bg1"/>
                </a:solidFill>
                <a:latin typeface="+mn-lt"/>
              </a:rPr>
              <a:t>Φ</a:t>
            </a:r>
            <a:r>
              <a:rPr lang="de-DE" b="1" baseline="-25000" dirty="0" smtClean="0">
                <a:solidFill>
                  <a:schemeClr val="bg1"/>
                </a:solidFill>
                <a:latin typeface="+mn-lt"/>
              </a:rPr>
              <a:t>0 </a:t>
            </a:r>
            <a:r>
              <a:rPr lang="de-DE" b="1" dirty="0" smtClean="0">
                <a:solidFill>
                  <a:schemeClr val="bg1"/>
                </a:solidFill>
                <a:latin typeface="+mn-lt"/>
              </a:rPr>
              <a:t>flux </a:t>
            </a:r>
            <a:r>
              <a:rPr lang="en-US" b="1" dirty="0" smtClean="0">
                <a:solidFill>
                  <a:schemeClr val="bg1"/>
                </a:solidFill>
                <a:latin typeface="+mn-lt"/>
              </a:rPr>
              <a:t>quantum?</a:t>
            </a:r>
            <a:endParaRPr lang="en-US" dirty="0">
              <a:solidFill>
                <a:schemeClr val="bg1"/>
              </a:solidFill>
              <a:latin typeface="+mn-lt"/>
            </a:endParaRPr>
          </a:p>
        </p:txBody>
      </p:sp>
      <p:sp>
        <p:nvSpPr>
          <p:cNvPr id="70" name="Freihandform 69"/>
          <p:cNvSpPr/>
          <p:nvPr/>
        </p:nvSpPr>
        <p:spPr>
          <a:xfrm>
            <a:off x="4691706" y="2675988"/>
            <a:ext cx="133610" cy="613560"/>
          </a:xfrm>
          <a:custGeom>
            <a:avLst/>
            <a:gdLst>
              <a:gd name="connsiteX0" fmla="*/ 736295 w 736295"/>
              <a:gd name="connsiteY0" fmla="*/ 0 h 1187532"/>
              <a:gd name="connsiteX1" fmla="*/ 25 w 736295"/>
              <a:gd name="connsiteY1" fmla="*/ 314696 h 1187532"/>
              <a:gd name="connsiteX2" fmla="*/ 706607 w 736295"/>
              <a:gd name="connsiteY2" fmla="*/ 724395 h 1187532"/>
              <a:gd name="connsiteX3" fmla="*/ 17838 w 736295"/>
              <a:gd name="connsiteY3" fmla="*/ 1187532 h 1187532"/>
            </a:gdLst>
            <a:ahLst/>
            <a:cxnLst>
              <a:cxn ang="0">
                <a:pos x="connsiteX0" y="connsiteY0"/>
              </a:cxn>
              <a:cxn ang="0">
                <a:pos x="connsiteX1" y="connsiteY1"/>
              </a:cxn>
              <a:cxn ang="0">
                <a:pos x="connsiteX2" y="connsiteY2"/>
              </a:cxn>
              <a:cxn ang="0">
                <a:pos x="connsiteX3" y="connsiteY3"/>
              </a:cxn>
            </a:cxnLst>
            <a:rect l="l" t="t" r="r" b="b"/>
            <a:pathLst>
              <a:path w="736295" h="1187532">
                <a:moveTo>
                  <a:pt x="736295" y="0"/>
                </a:moveTo>
                <a:cubicBezTo>
                  <a:pt x="370634" y="96981"/>
                  <a:pt x="4973" y="193963"/>
                  <a:pt x="25" y="314696"/>
                </a:cubicBezTo>
                <a:cubicBezTo>
                  <a:pt x="-4923" y="435429"/>
                  <a:pt x="703638" y="578922"/>
                  <a:pt x="706607" y="724395"/>
                </a:cubicBezTo>
                <a:cubicBezTo>
                  <a:pt x="709576" y="869868"/>
                  <a:pt x="104924" y="1108363"/>
                  <a:pt x="17838" y="11875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1" name="Gerade Verbindung mit Pfeil 70"/>
          <p:cNvCxnSpPr/>
          <p:nvPr/>
        </p:nvCxnSpPr>
        <p:spPr>
          <a:xfrm>
            <a:off x="4827316" y="3001516"/>
            <a:ext cx="2592000" cy="0"/>
          </a:xfrm>
          <a:prstGeom prst="straightConnector1">
            <a:avLst/>
          </a:prstGeom>
          <a:ln w="44450">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72"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3966" y="2515188"/>
            <a:ext cx="1050759" cy="104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feld 72"/>
          <p:cNvSpPr txBox="1"/>
          <p:nvPr/>
        </p:nvSpPr>
        <p:spPr>
          <a:xfrm>
            <a:off x="4235126" y="1777380"/>
            <a:ext cx="1200970" cy="369332"/>
          </a:xfrm>
          <a:prstGeom prst="rect">
            <a:avLst/>
          </a:prstGeom>
          <a:noFill/>
        </p:spPr>
        <p:txBody>
          <a:bodyPr wrap="none" rtlCol="0">
            <a:spAutoFit/>
          </a:bodyPr>
          <a:lstStyle/>
          <a:p>
            <a:r>
              <a:rPr lang="de-DE" b="1" dirty="0" smtClean="0">
                <a:latin typeface="Arial" panose="020B0604020202020204" pitchFamily="34" charset="0"/>
                <a:cs typeface="Arial" panose="020B0604020202020204" pitchFamily="34" charset="0"/>
              </a:rPr>
              <a:t>B ≈ 60 µT</a:t>
            </a:r>
            <a:endParaRPr lang="en-US" b="1" baseline="-25000" dirty="0">
              <a:latin typeface="Arial" panose="020B0604020202020204" pitchFamily="34" charset="0"/>
              <a:cs typeface="Arial" panose="020B0604020202020204" pitchFamily="34" charset="0"/>
            </a:endParaRPr>
          </a:p>
        </p:txBody>
      </p:sp>
      <p:sp>
        <p:nvSpPr>
          <p:cNvPr id="74" name="Textfeld 73"/>
          <p:cNvSpPr txBox="1"/>
          <p:nvPr/>
        </p:nvSpPr>
        <p:spPr>
          <a:xfrm>
            <a:off x="5053274" y="2570130"/>
            <a:ext cx="1901483" cy="369332"/>
          </a:xfrm>
          <a:prstGeom prst="rect">
            <a:avLst/>
          </a:prstGeom>
          <a:noFill/>
        </p:spPr>
        <p:txBody>
          <a:bodyPr wrap="none" rtlCol="0">
            <a:spAutoFit/>
          </a:bodyPr>
          <a:lstStyle/>
          <a:p>
            <a:r>
              <a:rPr lang="de-DE" b="1" dirty="0" smtClean="0"/>
              <a:t> </a:t>
            </a:r>
            <a:r>
              <a:rPr lang="de-DE" b="1" dirty="0" smtClean="0">
                <a:latin typeface="Arial" panose="020B0604020202020204" pitchFamily="34" charset="0"/>
                <a:cs typeface="Arial" panose="020B0604020202020204" pitchFamily="34" charset="0"/>
              </a:rPr>
              <a:t>R ≈ 400 000 km</a:t>
            </a:r>
            <a:endParaRPr lang="en-US" b="1" baseline="-25000" dirty="0">
              <a:latin typeface="Arial" panose="020B0604020202020204" pitchFamily="34" charset="0"/>
              <a:cs typeface="Arial" panose="020B0604020202020204" pitchFamily="34" charset="0"/>
            </a:endParaRPr>
          </a:p>
        </p:txBody>
      </p:sp>
      <p:sp>
        <p:nvSpPr>
          <p:cNvPr id="75" name="Textfeld 74"/>
          <p:cNvSpPr txBox="1"/>
          <p:nvPr/>
        </p:nvSpPr>
        <p:spPr>
          <a:xfrm>
            <a:off x="151358" y="4875571"/>
            <a:ext cx="971741" cy="461665"/>
          </a:xfrm>
          <a:prstGeom prst="rect">
            <a:avLst/>
          </a:prstGeom>
          <a:noFill/>
        </p:spPr>
        <p:txBody>
          <a:bodyPr wrap="none" rtlCol="0">
            <a:spAutoFit/>
          </a:bodyPr>
          <a:lstStyle/>
          <a:p>
            <a:r>
              <a:rPr lang="de-DE" sz="2400" b="1" dirty="0" smtClean="0">
                <a:latin typeface="Arial" panose="020B0604020202020204" pitchFamily="34" charset="0"/>
                <a:cs typeface="Arial" panose="020B0604020202020204" pitchFamily="34" charset="0"/>
              </a:rPr>
              <a:t>Earth</a:t>
            </a:r>
            <a:endParaRPr lang="en-US" sz="2400" b="1" baseline="-25000" dirty="0">
              <a:latin typeface="Arial" panose="020B0604020202020204" pitchFamily="34" charset="0"/>
              <a:cs typeface="Arial" panose="020B0604020202020204" pitchFamily="34" charset="0"/>
            </a:endParaRPr>
          </a:p>
        </p:txBody>
      </p:sp>
      <p:sp>
        <p:nvSpPr>
          <p:cNvPr id="76" name="Textfeld 75"/>
          <p:cNvSpPr txBox="1"/>
          <p:nvPr/>
        </p:nvSpPr>
        <p:spPr>
          <a:xfrm>
            <a:off x="8205146" y="2123653"/>
            <a:ext cx="869149" cy="400110"/>
          </a:xfrm>
          <a:prstGeom prst="rect">
            <a:avLst/>
          </a:prstGeom>
          <a:noFill/>
        </p:spPr>
        <p:txBody>
          <a:bodyPr wrap="none" rtlCol="0">
            <a:spAutoFit/>
          </a:bodyPr>
          <a:lstStyle/>
          <a:p>
            <a:r>
              <a:rPr lang="de-DE" sz="2000" b="1" dirty="0" smtClean="0">
                <a:latin typeface="Arial" panose="020B0604020202020204" pitchFamily="34" charset="0"/>
                <a:cs typeface="Arial" panose="020B0604020202020204" pitchFamily="34" charset="0"/>
              </a:rPr>
              <a:t>Moon</a:t>
            </a:r>
            <a:endParaRPr lang="en-US" sz="2000" b="1" baseline="-25000" dirty="0">
              <a:latin typeface="Arial" panose="020B0604020202020204" pitchFamily="34" charset="0"/>
              <a:cs typeface="Arial" panose="020B0604020202020204" pitchFamily="34" charset="0"/>
            </a:endParaRPr>
          </a:p>
        </p:txBody>
      </p:sp>
      <p:sp>
        <p:nvSpPr>
          <p:cNvPr id="77" name="Textfeld 76"/>
          <p:cNvSpPr txBox="1"/>
          <p:nvPr/>
        </p:nvSpPr>
        <p:spPr>
          <a:xfrm>
            <a:off x="7150846" y="1661610"/>
            <a:ext cx="1657826" cy="369332"/>
          </a:xfrm>
          <a:prstGeom prst="rect">
            <a:avLst/>
          </a:prstGeom>
          <a:noFill/>
        </p:spPr>
        <p:txBody>
          <a:bodyPr wrap="none" rtlCol="0">
            <a:spAutoFit/>
          </a:bodyPr>
          <a:lstStyle/>
          <a:p>
            <a:r>
              <a:rPr lang="de-DE" b="1" dirty="0" smtClean="0">
                <a:latin typeface="Arial" panose="020B0604020202020204" pitchFamily="34" charset="0"/>
                <a:cs typeface="Arial" panose="020B0604020202020204" pitchFamily="34" charset="0"/>
              </a:rPr>
              <a:t>B ≈ 20∙10</a:t>
            </a:r>
            <a:r>
              <a:rPr lang="de-DE" b="1" baseline="30000" dirty="0" smtClean="0">
                <a:latin typeface="Arial" panose="020B0604020202020204" pitchFamily="34" charset="0"/>
                <a:cs typeface="Arial" panose="020B0604020202020204" pitchFamily="34" charset="0"/>
              </a:rPr>
              <a:t>-5</a:t>
            </a:r>
            <a:r>
              <a:rPr lang="de-DE" b="1" dirty="0" smtClean="0">
                <a:latin typeface="Arial" panose="020B0604020202020204" pitchFamily="34" charset="0"/>
                <a:cs typeface="Arial" panose="020B0604020202020204" pitchFamily="34" charset="0"/>
              </a:rPr>
              <a:t> µT</a:t>
            </a:r>
            <a:endParaRPr lang="en-US" b="1" baseline="-25000" dirty="0">
              <a:latin typeface="Arial" panose="020B0604020202020204" pitchFamily="34" charset="0"/>
              <a:cs typeface="Arial" panose="020B0604020202020204" pitchFamily="34" charset="0"/>
            </a:endParaRPr>
          </a:p>
        </p:txBody>
      </p:sp>
      <p:sp>
        <p:nvSpPr>
          <p:cNvPr id="79" name="Textfeld 78"/>
          <p:cNvSpPr txBox="1"/>
          <p:nvPr/>
        </p:nvSpPr>
        <p:spPr>
          <a:xfrm>
            <a:off x="7724174" y="3854380"/>
            <a:ext cx="721672" cy="338554"/>
          </a:xfrm>
          <a:prstGeom prst="rect">
            <a:avLst/>
          </a:prstGeom>
          <a:noFill/>
        </p:spPr>
        <p:txBody>
          <a:bodyPr wrap="none" rtlCol="0">
            <a:spAutoFit/>
          </a:bodyPr>
          <a:lstStyle/>
          <a:p>
            <a:r>
              <a:rPr lang="de-DE" sz="1600" b="1" dirty="0">
                <a:solidFill>
                  <a:srgbClr val="0000FF"/>
                </a:solidFill>
                <a:latin typeface="Arial" panose="020B0604020202020204" pitchFamily="34" charset="0"/>
                <a:cs typeface="Arial" panose="020B0604020202020204" pitchFamily="34" charset="0"/>
              </a:rPr>
              <a:t>3</a:t>
            </a:r>
            <a:r>
              <a:rPr lang="de-DE" sz="1600" b="1" dirty="0" smtClean="0">
                <a:solidFill>
                  <a:srgbClr val="0000FF"/>
                </a:solidFill>
                <a:latin typeface="Arial" panose="020B0604020202020204" pitchFamily="34" charset="0"/>
                <a:cs typeface="Arial" panose="020B0604020202020204" pitchFamily="34" charset="0"/>
              </a:rPr>
              <a:t> mm</a:t>
            </a:r>
            <a:endParaRPr lang="en-US" sz="1600" b="1" baseline="30000" dirty="0">
              <a:solidFill>
                <a:srgbClr val="0000FF"/>
              </a:solidFill>
              <a:latin typeface="Arial" panose="020B0604020202020204" pitchFamily="34" charset="0"/>
              <a:cs typeface="Arial" panose="020B0604020202020204" pitchFamily="34" charset="0"/>
            </a:endParaRPr>
          </a:p>
        </p:txBody>
      </p:sp>
      <p:sp>
        <p:nvSpPr>
          <p:cNvPr id="80" name="Textfeld 79"/>
          <p:cNvSpPr txBox="1"/>
          <p:nvPr/>
        </p:nvSpPr>
        <p:spPr>
          <a:xfrm>
            <a:off x="8205145" y="4230551"/>
            <a:ext cx="721672" cy="338554"/>
          </a:xfrm>
          <a:prstGeom prst="rect">
            <a:avLst/>
          </a:prstGeom>
          <a:noFill/>
        </p:spPr>
        <p:txBody>
          <a:bodyPr wrap="none" rtlCol="0">
            <a:spAutoFit/>
          </a:bodyPr>
          <a:lstStyle/>
          <a:p>
            <a:r>
              <a:rPr lang="de-DE" sz="1600" b="1" dirty="0" smtClean="0">
                <a:solidFill>
                  <a:srgbClr val="0000FF"/>
                </a:solidFill>
                <a:latin typeface="Arial" panose="020B0604020202020204" pitchFamily="34" charset="0"/>
                <a:cs typeface="Arial" panose="020B0604020202020204" pitchFamily="34" charset="0"/>
              </a:rPr>
              <a:t>3 mm</a:t>
            </a:r>
            <a:endParaRPr lang="en-US" sz="1600" b="1" baseline="30000" dirty="0">
              <a:solidFill>
                <a:srgbClr val="0000FF"/>
              </a:solidFill>
              <a:latin typeface="Arial" panose="020B0604020202020204" pitchFamily="34" charset="0"/>
              <a:cs typeface="Arial" panose="020B0604020202020204" pitchFamily="34" charset="0"/>
            </a:endParaRPr>
          </a:p>
        </p:txBody>
      </p:sp>
      <p:sp>
        <p:nvSpPr>
          <p:cNvPr id="81" name="Textfeld 80"/>
          <p:cNvSpPr txBox="1"/>
          <p:nvPr/>
        </p:nvSpPr>
        <p:spPr>
          <a:xfrm>
            <a:off x="7545250" y="4721682"/>
            <a:ext cx="1101584" cy="369332"/>
          </a:xfrm>
          <a:prstGeom prst="rect">
            <a:avLst/>
          </a:prstGeom>
          <a:noFill/>
        </p:spPr>
        <p:txBody>
          <a:bodyPr wrap="none" rtlCol="0">
            <a:spAutoFit/>
          </a:bodyPr>
          <a:lstStyle/>
          <a:p>
            <a:r>
              <a:rPr lang="de-DE" b="1" dirty="0" smtClean="0">
                <a:solidFill>
                  <a:srgbClr val="0000FF"/>
                </a:solidFill>
                <a:latin typeface="Arial" panose="020B0604020202020204" pitchFamily="34" charset="0"/>
                <a:cs typeface="Arial" panose="020B0604020202020204" pitchFamily="34" charset="0"/>
              </a:rPr>
              <a:t>@ </a:t>
            </a:r>
            <a:r>
              <a:rPr lang="en-US" b="1" dirty="0" smtClean="0">
                <a:solidFill>
                  <a:srgbClr val="0000FF"/>
                </a:solidFill>
                <a:latin typeface="Arial" panose="020B0604020202020204" pitchFamily="34" charset="0"/>
                <a:cs typeface="Arial" panose="020B0604020202020204" pitchFamily="34" charset="0"/>
              </a:rPr>
              <a:t>moon</a:t>
            </a:r>
            <a:endParaRPr lang="en-US" b="1" dirty="0">
              <a:solidFill>
                <a:srgbClr val="0000FF"/>
              </a:solidFill>
              <a:latin typeface="Arial" panose="020B0604020202020204" pitchFamily="34" charset="0"/>
              <a:cs typeface="Arial" panose="020B0604020202020204" pitchFamily="34" charset="0"/>
            </a:endParaRPr>
          </a:p>
        </p:txBody>
      </p:sp>
      <p:sp>
        <p:nvSpPr>
          <p:cNvPr id="82" name="Parallelogramm 81"/>
          <p:cNvSpPr/>
          <p:nvPr/>
        </p:nvSpPr>
        <p:spPr>
          <a:xfrm>
            <a:off x="7732054" y="4182341"/>
            <a:ext cx="496945" cy="586742"/>
          </a:xfrm>
          <a:prstGeom prst="parallelogram">
            <a:avLst/>
          </a:prstGeom>
          <a:solidFill>
            <a:srgbClr val="0000A0">
              <a:alpha val="1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400" b="1" dirty="0" smtClean="0">
                <a:ln w="3175">
                  <a:solidFill>
                    <a:schemeClr val="tx1"/>
                  </a:solidFill>
                </a:ln>
                <a:latin typeface="Arial" panose="020B0604020202020204" pitchFamily="34" charset="0"/>
                <a:cs typeface="Arial" panose="020B0604020202020204" pitchFamily="34" charset="0"/>
              </a:rPr>
              <a:t>Φ</a:t>
            </a:r>
            <a:r>
              <a:rPr lang="de-DE" sz="1400" b="1" baseline="-25000" dirty="0" smtClean="0">
                <a:ln w="3175">
                  <a:solidFill>
                    <a:schemeClr val="tx1"/>
                  </a:solidFill>
                </a:ln>
                <a:latin typeface="Arial" panose="020B0604020202020204" pitchFamily="34" charset="0"/>
                <a:cs typeface="Arial" panose="020B0604020202020204" pitchFamily="34" charset="0"/>
              </a:rPr>
              <a:t>0</a:t>
            </a:r>
            <a:endParaRPr lang="de-DE" sz="1400" baseline="-25000" dirty="0">
              <a:ln w="3175">
                <a:solidFill>
                  <a:schemeClr val="tx1"/>
                </a:solidFill>
              </a:ln>
              <a:latin typeface="Arial" panose="020B0604020202020204" pitchFamily="34" charset="0"/>
              <a:cs typeface="Arial" panose="020B0604020202020204" pitchFamily="34" charset="0"/>
            </a:endParaRPr>
          </a:p>
        </p:txBody>
      </p:sp>
      <p:sp>
        <p:nvSpPr>
          <p:cNvPr id="83" name="Gleichschenkliges Dreieck 82"/>
          <p:cNvSpPr/>
          <p:nvPr/>
        </p:nvSpPr>
        <p:spPr>
          <a:xfrm rot="14783862">
            <a:off x="3906989" y="2242496"/>
            <a:ext cx="300149" cy="476250"/>
          </a:xfrm>
          <a:prstGeom prst="triangle">
            <a:avLst/>
          </a:prstGeom>
          <a:solidFill>
            <a:srgbClr val="00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Gleichschenkliges Dreieck 83"/>
          <p:cNvSpPr/>
          <p:nvPr/>
        </p:nvSpPr>
        <p:spPr>
          <a:xfrm rot="3960000">
            <a:off x="4344279" y="2061242"/>
            <a:ext cx="300149" cy="47625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Gleichschenkliges Dreieck 84"/>
          <p:cNvSpPr/>
          <p:nvPr/>
        </p:nvSpPr>
        <p:spPr>
          <a:xfrm rot="15430048">
            <a:off x="7345513" y="2155528"/>
            <a:ext cx="300149" cy="476250"/>
          </a:xfrm>
          <a:prstGeom prst="triangle">
            <a:avLst/>
          </a:prstGeom>
          <a:solidFill>
            <a:srgbClr val="00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Gleichschenkliges Dreieck 85"/>
          <p:cNvSpPr/>
          <p:nvPr/>
        </p:nvSpPr>
        <p:spPr>
          <a:xfrm rot="4697523">
            <a:off x="7809180" y="2037684"/>
            <a:ext cx="300149" cy="47625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Gleichschenkliges Dreieck 86"/>
          <p:cNvSpPr/>
          <p:nvPr/>
        </p:nvSpPr>
        <p:spPr>
          <a:xfrm rot="16843204">
            <a:off x="6844867" y="4001012"/>
            <a:ext cx="300149" cy="476250"/>
          </a:xfrm>
          <a:prstGeom prst="triangle">
            <a:avLst/>
          </a:prstGeom>
          <a:solidFill>
            <a:srgbClr val="00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Gleichschenkliges Dreieck 87"/>
          <p:cNvSpPr/>
          <p:nvPr/>
        </p:nvSpPr>
        <p:spPr>
          <a:xfrm rot="6060000">
            <a:off x="7316703" y="4107903"/>
            <a:ext cx="300149" cy="47625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hteck 88"/>
          <p:cNvSpPr/>
          <p:nvPr/>
        </p:nvSpPr>
        <p:spPr>
          <a:xfrm>
            <a:off x="3786021" y="2836484"/>
            <a:ext cx="847136" cy="257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ihandform 89"/>
          <p:cNvSpPr/>
          <p:nvPr/>
        </p:nvSpPr>
        <p:spPr>
          <a:xfrm>
            <a:off x="4521492" y="2675988"/>
            <a:ext cx="133610" cy="613560"/>
          </a:xfrm>
          <a:custGeom>
            <a:avLst/>
            <a:gdLst>
              <a:gd name="connsiteX0" fmla="*/ 736295 w 736295"/>
              <a:gd name="connsiteY0" fmla="*/ 0 h 1187532"/>
              <a:gd name="connsiteX1" fmla="*/ 25 w 736295"/>
              <a:gd name="connsiteY1" fmla="*/ 314696 h 1187532"/>
              <a:gd name="connsiteX2" fmla="*/ 706607 w 736295"/>
              <a:gd name="connsiteY2" fmla="*/ 724395 h 1187532"/>
              <a:gd name="connsiteX3" fmla="*/ 17838 w 736295"/>
              <a:gd name="connsiteY3" fmla="*/ 1187532 h 1187532"/>
            </a:gdLst>
            <a:ahLst/>
            <a:cxnLst>
              <a:cxn ang="0">
                <a:pos x="connsiteX0" y="connsiteY0"/>
              </a:cxn>
              <a:cxn ang="0">
                <a:pos x="connsiteX1" y="connsiteY1"/>
              </a:cxn>
              <a:cxn ang="0">
                <a:pos x="connsiteX2" y="connsiteY2"/>
              </a:cxn>
              <a:cxn ang="0">
                <a:pos x="connsiteX3" y="connsiteY3"/>
              </a:cxn>
            </a:cxnLst>
            <a:rect l="l" t="t" r="r" b="b"/>
            <a:pathLst>
              <a:path w="736295" h="1187532">
                <a:moveTo>
                  <a:pt x="736295" y="0"/>
                </a:moveTo>
                <a:cubicBezTo>
                  <a:pt x="370634" y="96981"/>
                  <a:pt x="4973" y="193963"/>
                  <a:pt x="25" y="314696"/>
                </a:cubicBezTo>
                <a:cubicBezTo>
                  <a:pt x="-4923" y="435429"/>
                  <a:pt x="703638" y="578922"/>
                  <a:pt x="706607" y="724395"/>
                </a:cubicBezTo>
                <a:cubicBezTo>
                  <a:pt x="709576" y="869868"/>
                  <a:pt x="104924" y="1108363"/>
                  <a:pt x="17838" y="11875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1" name="Gerade Verbindung mit Pfeil 90"/>
          <p:cNvCxnSpPr/>
          <p:nvPr/>
        </p:nvCxnSpPr>
        <p:spPr>
          <a:xfrm>
            <a:off x="3772741" y="2995017"/>
            <a:ext cx="864000" cy="0"/>
          </a:xfrm>
          <a:prstGeom prst="straightConnector1">
            <a:avLst/>
          </a:prstGeom>
          <a:ln w="444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4" name="Gleichschenkliges Dreieck 93"/>
          <p:cNvSpPr/>
          <p:nvPr/>
        </p:nvSpPr>
        <p:spPr>
          <a:xfrm rot="17160000">
            <a:off x="296727" y="2398489"/>
            <a:ext cx="300149" cy="476250"/>
          </a:xfrm>
          <a:prstGeom prst="triangle">
            <a:avLst/>
          </a:prstGeom>
          <a:solidFill>
            <a:srgbClr val="00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70176" y="1606726"/>
            <a:ext cx="2629472" cy="259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00000">
            <a:off x="1181589" y="1604142"/>
            <a:ext cx="2615353" cy="26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00000">
            <a:off x="1171854" y="1623922"/>
            <a:ext cx="2615353" cy="26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0000">
            <a:off x="1195147" y="1636167"/>
            <a:ext cx="2615353" cy="26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00000">
            <a:off x="1171119" y="1638591"/>
            <a:ext cx="2615353" cy="26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600000">
            <a:off x="1170176" y="1646644"/>
            <a:ext cx="2629472" cy="259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00000">
            <a:off x="1174530" y="1646203"/>
            <a:ext cx="2629472" cy="259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00000">
            <a:off x="1174530" y="1639933"/>
            <a:ext cx="2629472" cy="259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00000">
            <a:off x="1181130" y="1645606"/>
            <a:ext cx="2629472" cy="259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hteck 67"/>
          <p:cNvSpPr/>
          <p:nvPr/>
        </p:nvSpPr>
        <p:spPr>
          <a:xfrm>
            <a:off x="2054432" y="2880026"/>
            <a:ext cx="430480" cy="488208"/>
          </a:xfrm>
          <a:prstGeom prst="rect">
            <a:avLst/>
          </a:prstGeom>
          <a:solidFill>
            <a:srgbClr val="00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S</a:t>
            </a:r>
            <a:r>
              <a:rPr lang="de-DE" dirty="0" smtClean="0"/>
              <a:t>        </a:t>
            </a:r>
            <a:endParaRPr lang="de-DE" dirty="0"/>
          </a:p>
        </p:txBody>
      </p:sp>
      <p:sp>
        <p:nvSpPr>
          <p:cNvPr id="69" name="Rechteck 68"/>
          <p:cNvSpPr/>
          <p:nvPr/>
        </p:nvSpPr>
        <p:spPr>
          <a:xfrm>
            <a:off x="2484912" y="2880026"/>
            <a:ext cx="430480" cy="488208"/>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N</a:t>
            </a:r>
          </a:p>
        </p:txBody>
      </p:sp>
      <p:sp>
        <p:nvSpPr>
          <p:cNvPr id="92" name="Rechteck 91"/>
          <p:cNvSpPr/>
          <p:nvPr/>
        </p:nvSpPr>
        <p:spPr>
          <a:xfrm>
            <a:off x="317308" y="2857500"/>
            <a:ext cx="847136" cy="257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Gerade Verbindung mit Pfeil 92"/>
          <p:cNvCxnSpPr/>
          <p:nvPr/>
        </p:nvCxnSpPr>
        <p:spPr>
          <a:xfrm>
            <a:off x="552926" y="3001516"/>
            <a:ext cx="612000" cy="0"/>
          </a:xfrm>
          <a:prstGeom prst="straightConnector1">
            <a:avLst/>
          </a:prstGeom>
          <a:ln w="444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95" name="Gleichschenkliges Dreieck 94"/>
          <p:cNvSpPr/>
          <p:nvPr/>
        </p:nvSpPr>
        <p:spPr>
          <a:xfrm rot="6360000">
            <a:off x="761248" y="2546019"/>
            <a:ext cx="300149" cy="47625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Gleichschenkliges Dreieck 95"/>
          <p:cNvSpPr/>
          <p:nvPr/>
        </p:nvSpPr>
        <p:spPr>
          <a:xfrm rot="15300000">
            <a:off x="266252" y="3429367"/>
            <a:ext cx="300149" cy="476250"/>
          </a:xfrm>
          <a:prstGeom prst="triangle">
            <a:avLst/>
          </a:prstGeom>
          <a:solidFill>
            <a:srgbClr val="00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Gleichschenkliges Dreieck 96"/>
          <p:cNvSpPr/>
          <p:nvPr/>
        </p:nvSpPr>
        <p:spPr>
          <a:xfrm rot="4500000">
            <a:off x="730773" y="3292425"/>
            <a:ext cx="300149" cy="47625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hteck 50"/>
          <p:cNvSpPr/>
          <p:nvPr/>
        </p:nvSpPr>
        <p:spPr>
          <a:xfrm>
            <a:off x="3995937" y="115904"/>
            <a:ext cx="5137945" cy="523220"/>
          </a:xfrm>
          <a:prstGeom prst="rect">
            <a:avLst/>
          </a:prstGeom>
        </p:spPr>
        <p:txBody>
          <a:bodyPr wrap="none">
            <a:spAutoFit/>
          </a:bodyPr>
          <a:lstStyle/>
          <a:p>
            <a:r>
              <a:rPr lang="de-DE" sz="2800" b="1" dirty="0">
                <a:solidFill>
                  <a:schemeClr val="accent2"/>
                </a:solidFill>
                <a:latin typeface="Arial" panose="020B0604020202020204" pitchFamily="34" charset="0"/>
                <a:cs typeface="Arial" panose="020B0604020202020204" pitchFamily="34" charset="0"/>
              </a:rPr>
              <a:t>≈ 2∙10</a:t>
            </a:r>
            <a:r>
              <a:rPr lang="de-DE" sz="2800" b="1" baseline="30000" dirty="0">
                <a:solidFill>
                  <a:schemeClr val="accent2"/>
                </a:solidFill>
                <a:latin typeface="Arial" panose="020B0604020202020204" pitchFamily="34" charset="0"/>
                <a:cs typeface="Arial" panose="020B0604020202020204" pitchFamily="34" charset="0"/>
              </a:rPr>
              <a:t>-9</a:t>
            </a:r>
            <a:r>
              <a:rPr lang="de-DE" sz="2800" b="1" dirty="0">
                <a:solidFill>
                  <a:schemeClr val="accent2"/>
                </a:solidFill>
                <a:latin typeface="Arial" panose="020B0604020202020204" pitchFamily="34" charset="0"/>
                <a:cs typeface="Arial" panose="020B0604020202020204" pitchFamily="34" charset="0"/>
              </a:rPr>
              <a:t> µT </a:t>
            </a:r>
            <a:r>
              <a:rPr lang="de-DE" sz="2800" b="1" dirty="0" smtClean="0">
                <a:solidFill>
                  <a:schemeClr val="accent2"/>
                </a:solidFill>
                <a:latin typeface="Arial" panose="020B0604020202020204" pitchFamily="34" charset="0"/>
                <a:cs typeface="Arial" panose="020B0604020202020204" pitchFamily="34" charset="0"/>
              </a:rPr>
              <a:t>m</a:t>
            </a:r>
            <a:r>
              <a:rPr lang="de-DE" sz="2800" b="1" baseline="30000" dirty="0" smtClean="0">
                <a:solidFill>
                  <a:schemeClr val="accent2"/>
                </a:solidFill>
                <a:latin typeface="Arial" panose="020B0604020202020204" pitchFamily="34" charset="0"/>
                <a:cs typeface="Arial" panose="020B0604020202020204" pitchFamily="34" charset="0"/>
              </a:rPr>
              <a:t>2</a:t>
            </a:r>
            <a:r>
              <a:rPr lang="de-DE" sz="2800" b="1" dirty="0">
                <a:solidFill>
                  <a:schemeClr val="accent2"/>
                </a:solidFill>
                <a:latin typeface="Arial" panose="020B0604020202020204" pitchFamily="34" charset="0"/>
                <a:cs typeface="Arial" panose="020B0604020202020204" pitchFamily="34" charset="0"/>
              </a:rPr>
              <a:t> </a:t>
            </a:r>
            <a:r>
              <a:rPr lang="de-DE" sz="2800" b="1" dirty="0" smtClean="0">
                <a:solidFill>
                  <a:schemeClr val="accent2"/>
                </a:solidFill>
                <a:latin typeface="Arial" panose="020B0604020202020204" pitchFamily="34" charset="0"/>
                <a:cs typeface="Arial" panose="020B0604020202020204" pitchFamily="34" charset="0"/>
              </a:rPr>
              <a:t>= 2</a:t>
            </a:r>
            <a:r>
              <a:rPr lang="de-DE" sz="2800" b="1" dirty="0">
                <a:solidFill>
                  <a:schemeClr val="accent2"/>
                </a:solidFill>
                <a:latin typeface="Arial" panose="020B0604020202020204" pitchFamily="34" charset="0"/>
                <a:cs typeface="Arial" panose="020B0604020202020204" pitchFamily="34" charset="0"/>
              </a:rPr>
              <a:t>∙10</a:t>
            </a:r>
            <a:r>
              <a:rPr lang="de-DE" sz="2800" b="1" baseline="30000" dirty="0">
                <a:solidFill>
                  <a:schemeClr val="accent2"/>
                </a:solidFill>
                <a:latin typeface="Arial" panose="020B0604020202020204" pitchFamily="34" charset="0"/>
                <a:cs typeface="Arial" panose="020B0604020202020204" pitchFamily="34" charset="0"/>
              </a:rPr>
              <a:t>-5</a:t>
            </a:r>
            <a:r>
              <a:rPr lang="de-DE" sz="2800" b="1" dirty="0">
                <a:solidFill>
                  <a:schemeClr val="accent2"/>
                </a:solidFill>
                <a:latin typeface="Arial" panose="020B0604020202020204" pitchFamily="34" charset="0"/>
                <a:cs typeface="Arial" panose="020B0604020202020204" pitchFamily="34" charset="0"/>
              </a:rPr>
              <a:t> µT cm</a:t>
            </a:r>
            <a:r>
              <a:rPr lang="de-DE" sz="2800" b="1" baseline="30000" dirty="0">
                <a:solidFill>
                  <a:schemeClr val="accent2"/>
                </a:solidFill>
                <a:latin typeface="Arial" panose="020B0604020202020204" pitchFamily="34" charset="0"/>
                <a:cs typeface="Arial" panose="020B0604020202020204" pitchFamily="34" charset="0"/>
              </a:rPr>
              <a:t>2</a:t>
            </a:r>
            <a:r>
              <a:rPr lang="de-DE" sz="2800" b="1" baseline="30000" dirty="0" smtClean="0">
                <a:solidFill>
                  <a:schemeClr val="accent2"/>
                </a:solidFill>
                <a:latin typeface="Arial" panose="020B0604020202020204" pitchFamily="34" charset="0"/>
                <a:cs typeface="Arial" panose="020B0604020202020204" pitchFamily="34" charset="0"/>
              </a:rPr>
              <a:t> </a:t>
            </a:r>
            <a:endParaRPr lang="en-GB" sz="2800" b="1" dirty="0" smtClean="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0584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75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125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75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200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5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500" fill="hold"/>
                                        <p:tgtEl>
                                          <p:spTgt spid="72"/>
                                        </p:tgtEl>
                                        <p:attrNameLst>
                                          <p:attrName>ppt_x</p:attrName>
                                        </p:attrNameLst>
                                      </p:cBhvr>
                                      <p:tavLst>
                                        <p:tav tm="0">
                                          <p:val>
                                            <p:strVal val="1+#ppt_w/2"/>
                                          </p:val>
                                        </p:tav>
                                        <p:tav tm="100000">
                                          <p:val>
                                            <p:strVal val="#ppt_x"/>
                                          </p:val>
                                        </p:tav>
                                      </p:tavLst>
                                    </p:anim>
                                    <p:anim calcmode="lin" valueType="num">
                                      <p:cBhvr additive="base">
                                        <p:cTn id="60" dur="500" fill="hold"/>
                                        <p:tgtEl>
                                          <p:spTgt spid="72"/>
                                        </p:tgtEl>
                                        <p:attrNameLst>
                                          <p:attrName>ppt_y</p:attrName>
                                        </p:attrNameLst>
                                      </p:cBhvr>
                                      <p:tavLst>
                                        <p:tav tm="0">
                                          <p:val>
                                            <p:strVal val="#ppt_y"/>
                                          </p:val>
                                        </p:tav>
                                        <p:tav tm="100000">
                                          <p:val>
                                            <p:strVal val="#ppt_y"/>
                                          </p:val>
                                        </p:tav>
                                      </p:tavLst>
                                    </p:anim>
                                  </p:childTnLst>
                                </p:cTn>
                              </p:par>
                              <p:par>
                                <p:cTn id="61" presetID="1" presetClass="entr" presetSubtype="0" fill="hold" nodeType="withEffect">
                                  <p:stCondLst>
                                    <p:cond delay="250"/>
                                  </p:stCondLst>
                                  <p:childTnLst>
                                    <p:set>
                                      <p:cBhvr>
                                        <p:cTn id="62" dur="1" fill="hold">
                                          <p:stCondLst>
                                            <p:cond delay="0"/>
                                          </p:stCondLst>
                                        </p:cTn>
                                        <p:tgtEl>
                                          <p:spTgt spid="71"/>
                                        </p:tgtEl>
                                        <p:attrNameLst>
                                          <p:attrName>style.visibility</p:attrName>
                                        </p:attrNameLst>
                                      </p:cBhvr>
                                      <p:to>
                                        <p:strVal val="visible"/>
                                      </p:to>
                                    </p:set>
                                  </p:childTnLst>
                                </p:cTn>
                              </p:par>
                              <p:par>
                                <p:cTn id="63" presetID="1" presetClass="entr" presetSubtype="0" fill="hold" grpId="0" nodeType="withEffect">
                                  <p:stCondLst>
                                    <p:cond delay="25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grpId="0" nodeType="withEffect">
                                  <p:stCondLst>
                                    <p:cond delay="250"/>
                                  </p:stCondLst>
                                  <p:childTnLst>
                                    <p:set>
                                      <p:cBhvr>
                                        <p:cTn id="66" dur="1" fill="hold">
                                          <p:stCondLst>
                                            <p:cond delay="0"/>
                                          </p:stCondLst>
                                        </p:cTn>
                                        <p:tgtEl>
                                          <p:spTgt spid="74"/>
                                        </p:tgtEl>
                                        <p:attrNameLst>
                                          <p:attrName>style.visibility</p:attrName>
                                        </p:attrNameLst>
                                      </p:cBhvr>
                                      <p:to>
                                        <p:strVal val="visible"/>
                                      </p:to>
                                    </p:set>
                                  </p:childTnLst>
                                </p:cTn>
                              </p:par>
                              <p:par>
                                <p:cTn id="67" presetID="2" presetClass="entr" presetSubtype="2" fill="hold" grpId="0" nodeType="withEffect">
                                  <p:stCondLst>
                                    <p:cond delay="0"/>
                                  </p:stCondLst>
                                  <p:childTnLst>
                                    <p:set>
                                      <p:cBhvr>
                                        <p:cTn id="68" dur="1" fill="hold">
                                          <p:stCondLst>
                                            <p:cond delay="0"/>
                                          </p:stCondLst>
                                        </p:cTn>
                                        <p:tgtEl>
                                          <p:spTgt spid="76"/>
                                        </p:tgtEl>
                                        <p:attrNameLst>
                                          <p:attrName>style.visibility</p:attrName>
                                        </p:attrNameLst>
                                      </p:cBhvr>
                                      <p:to>
                                        <p:strVal val="visible"/>
                                      </p:to>
                                    </p:set>
                                    <p:anim calcmode="lin" valueType="num">
                                      <p:cBhvr additive="base">
                                        <p:cTn id="69" dur="500" fill="hold"/>
                                        <p:tgtEl>
                                          <p:spTgt spid="76"/>
                                        </p:tgtEl>
                                        <p:attrNameLst>
                                          <p:attrName>ppt_x</p:attrName>
                                        </p:attrNameLst>
                                      </p:cBhvr>
                                      <p:tavLst>
                                        <p:tav tm="0">
                                          <p:val>
                                            <p:strVal val="1+#ppt_w/2"/>
                                          </p:val>
                                        </p:tav>
                                        <p:tav tm="100000">
                                          <p:val>
                                            <p:strVal val="#ppt_x"/>
                                          </p:val>
                                        </p:tav>
                                      </p:tavLst>
                                    </p:anim>
                                    <p:anim calcmode="lin" valueType="num">
                                      <p:cBhvr additive="base">
                                        <p:cTn id="70" dur="500" fill="hold"/>
                                        <p:tgtEl>
                                          <p:spTgt spid="76"/>
                                        </p:tgtEl>
                                        <p:attrNameLst>
                                          <p:attrName>ppt_y</p:attrName>
                                        </p:attrNameLst>
                                      </p:cBhvr>
                                      <p:tavLst>
                                        <p:tav tm="0">
                                          <p:val>
                                            <p:strVal val="#ppt_y"/>
                                          </p:val>
                                        </p:tav>
                                        <p:tav tm="100000">
                                          <p:val>
                                            <p:strVal val="#ppt_y"/>
                                          </p:val>
                                        </p:tav>
                                      </p:tavLst>
                                    </p:anim>
                                  </p:childTnLst>
                                </p:cTn>
                              </p:par>
                              <p:par>
                                <p:cTn id="71" presetID="1"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p:bldP spid="74" grpId="0"/>
      <p:bldP spid="76" grpId="0"/>
      <p:bldP spid="77" grpId="0"/>
      <p:bldP spid="79" grpId="0"/>
      <p:bldP spid="80" grpId="0"/>
      <p:bldP spid="81" grpId="0"/>
      <p:bldP spid="82" grpId="0" animBg="1"/>
      <p:bldP spid="83" grpId="0" animBg="1"/>
      <p:bldP spid="84" grpId="0" animBg="1"/>
      <p:bldP spid="85" grpId="0" animBg="1"/>
      <p:bldP spid="86" grpId="0" animBg="1"/>
      <p:bldP spid="87" grpId="0" animBg="1"/>
      <p:bldP spid="88" grpId="0" animBg="1"/>
      <p:bldP spid="89" grpId="0" animBg="1"/>
      <p:bldP spid="90" grpId="0" animBg="1"/>
      <p:bldP spid="94" grpId="0" animBg="1"/>
      <p:bldP spid="68" grpId="0" animBg="1"/>
      <p:bldP spid="69" grpId="0" animBg="1"/>
      <p:bldP spid="92" grpId="0" animBg="1"/>
      <p:bldP spid="95" grpId="0" animBg="1"/>
      <p:bldP spid="96" grpId="0" animBg="1"/>
      <p:bldP spid="9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Galathe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a1_kap2_ws02">
  <a:themeElements>
    <a:clrScheme name="">
      <a:dk1>
        <a:srgbClr val="000000"/>
      </a:dk1>
      <a:lt1>
        <a:srgbClr val="FFFFFF"/>
      </a:lt1>
      <a:dk2>
        <a:srgbClr val="FF8000"/>
      </a:dk2>
      <a:lt2>
        <a:srgbClr val="00A000"/>
      </a:lt2>
      <a:accent1>
        <a:srgbClr val="FF0000"/>
      </a:accent1>
      <a:accent2>
        <a:srgbClr val="FAFD00"/>
      </a:accent2>
      <a:accent3>
        <a:srgbClr val="FFFFFF"/>
      </a:accent3>
      <a:accent4>
        <a:srgbClr val="000000"/>
      </a:accent4>
      <a:accent5>
        <a:srgbClr val="FFAAAA"/>
      </a:accent5>
      <a:accent6>
        <a:srgbClr val="E3E500"/>
      </a:accent6>
      <a:hlink>
        <a:srgbClr val="0000FF"/>
      </a:hlink>
      <a:folHlink>
        <a:srgbClr val="40FF40"/>
      </a:folHlink>
    </a:clrScheme>
    <a:fontScheme name="ra1_kap2_ws02">
      <a:majorFont>
        <a:latin typeface="ZapfHumnst BT"/>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square" lIns="90487" tIns="44450" rIns="90487"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de-DE" sz="2000" b="0" i="0" u="none" strike="noStrike" cap="none" normalizeH="0" baseline="0" smtClean="0">
            <a:ln>
              <a:noFill/>
            </a:ln>
            <a:solidFill>
              <a:schemeClr val="tx1"/>
            </a:solidFill>
            <a:effectLst/>
            <a:latin typeface="ZapfHumnst Dm BT"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square" lIns="90487" tIns="44450" rIns="90487"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de-DE" sz="2000" b="0" i="0" u="none" strike="noStrike" cap="none" normalizeH="0" baseline="0" smtClean="0">
            <a:ln>
              <a:noFill/>
            </a:ln>
            <a:solidFill>
              <a:schemeClr val="tx1"/>
            </a:solidFill>
            <a:effectLst/>
            <a:latin typeface="ZapfHumnst Dm BT" charset="0"/>
          </a:defRPr>
        </a:defPPr>
      </a:lstStyle>
    </a:lnDef>
  </a:objectDefaults>
  <a:extraClrSchemeLst>
    <a:extraClrScheme>
      <a:clrScheme name="ra1_kap2_ws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a1_kap2_ws0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a1_kap2_ws0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a1_kap2_ws0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a1_kap2_ws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a1_kap2_ws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a1_kap2_ws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3042</Words>
  <Application>Microsoft Office PowerPoint</Application>
  <PresentationFormat>Bildschirmpräsentation (16:10)</PresentationFormat>
  <Paragraphs>709</Paragraphs>
  <Slides>63</Slides>
  <Notes>4</Notes>
  <HiddenSlides>0</HiddenSlides>
  <MMClips>0</MMClips>
  <ScaleCrop>false</ScaleCrop>
  <HeadingPairs>
    <vt:vector size="8" baseType="variant">
      <vt:variant>
        <vt:lpstr>Verwendete Schriftarten</vt:lpstr>
      </vt:variant>
      <vt:variant>
        <vt:i4>13</vt:i4>
      </vt:variant>
      <vt:variant>
        <vt:lpstr>Design</vt:lpstr>
      </vt:variant>
      <vt:variant>
        <vt:i4>3</vt:i4>
      </vt:variant>
      <vt:variant>
        <vt:lpstr>Eingebettete OLE-Server</vt:lpstr>
      </vt:variant>
      <vt:variant>
        <vt:i4>1</vt:i4>
      </vt:variant>
      <vt:variant>
        <vt:lpstr>Folientitel</vt:lpstr>
      </vt:variant>
      <vt:variant>
        <vt:i4>63</vt:i4>
      </vt:variant>
    </vt:vector>
  </HeadingPairs>
  <TitlesOfParts>
    <vt:vector size="80" baseType="lpstr">
      <vt:lpstr>Arial</vt:lpstr>
      <vt:lpstr>ZapfHumnst Dm BT</vt:lpstr>
      <vt:lpstr>Symbol</vt:lpstr>
      <vt:lpstr>Wingdings 2</vt:lpstr>
      <vt:lpstr>Wingdings</vt:lpstr>
      <vt:lpstr>Times New Roman</vt:lpstr>
      <vt:lpstr>Calibri</vt:lpstr>
      <vt:lpstr>Tw Cen MT</vt:lpstr>
      <vt:lpstr>ZapfHumnst BT</vt:lpstr>
      <vt:lpstr>Cambria Math</vt:lpstr>
      <vt:lpstr>Brush Script MT</vt:lpstr>
      <vt:lpstr>ＭＳ Ｐゴシック</vt:lpstr>
      <vt:lpstr>Monotype Sorts</vt:lpstr>
      <vt:lpstr>Galathea</vt:lpstr>
      <vt:lpstr>Larissa</vt:lpstr>
      <vt:lpstr>ra1_kap2_ws02</vt:lpstr>
      <vt:lpstr>Graph</vt:lpstr>
      <vt:lpstr>Cryogenic Current Comparators –  basics and the next generation</vt:lpstr>
      <vt:lpstr>OUTLINE</vt:lpstr>
      <vt:lpstr>Why superconducting?</vt:lpstr>
      <vt:lpstr>PowerPoint-Präsentation</vt:lpstr>
      <vt:lpstr>PowerPoint-Präsentation</vt:lpstr>
      <vt:lpstr>PowerPoint-Präsentation</vt:lpstr>
      <vt:lpstr>PowerPoint-Präsentation</vt:lpstr>
      <vt:lpstr>PowerPoint-Präsentation</vt:lpstr>
      <vt:lpstr>Φ0 flux quantum?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for  your attention.</vt:lpstr>
      <vt:lpstr>Number?</vt:lpstr>
      <vt:lpstr>Magnetic disturbance</vt:lpstr>
      <vt:lpstr>Attenuation Factor FAIR-CCC</vt:lpstr>
      <vt:lpstr>OPERATION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Untersuchungen zur Verbesserung der Auflösung eines kryogenen Stromkomparators für den Einsatz als Strahlmonitor in stark gestörter Umgebung</dc:title>
  <dc:creator>René Geithner</dc:creator>
  <cp:lastModifiedBy>Volker Tympel</cp:lastModifiedBy>
  <cp:revision>418</cp:revision>
  <dcterms:created xsi:type="dcterms:W3CDTF">2012-05-29T11:07:16Z</dcterms:created>
  <dcterms:modified xsi:type="dcterms:W3CDTF">2016-09-18T19:03:47Z</dcterms:modified>
</cp:coreProperties>
</file>