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4" r:id="rId3"/>
    <p:sldId id="275" r:id="rId4"/>
    <p:sldId id="277" r:id="rId5"/>
    <p:sldId id="278" r:id="rId6"/>
    <p:sldId id="270" r:id="rId7"/>
    <p:sldId id="269" r:id="rId8"/>
    <p:sldId id="257" r:id="rId9"/>
    <p:sldId id="271" r:id="rId10"/>
    <p:sldId id="268" r:id="rId11"/>
    <p:sldId id="267" r:id="rId12"/>
    <p:sldId id="290" r:id="rId13"/>
    <p:sldId id="281" r:id="rId14"/>
    <p:sldId id="283" r:id="rId15"/>
    <p:sldId id="285" r:id="rId16"/>
    <p:sldId id="287" r:id="rId17"/>
    <p:sldId id="28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56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9FDB5A-F24A-4413-BECC-1C19125EADCF}" type="datetimeFigureOut">
              <a:rPr lang="ro-RO" smtClean="0"/>
              <a:pPr/>
              <a:t>19.09.2016</a:t>
            </a:fld>
            <a:endParaRPr lang="ro-R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52AA63-EDEF-4192-9F42-FF8DA8F24BCF}" type="slidenum">
              <a:rPr lang="ro-RO" smtClean="0"/>
              <a:pPr/>
              <a:t>‹#›</a:t>
            </a:fld>
            <a:endParaRPr lang="ro-R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759F09FA-5BAC-4875-922E-62DB32342A52}" type="slidenum">
              <a:rPr lang="en-US" smtClean="0"/>
              <a:pPr/>
              <a:t>6</a:t>
            </a:fld>
            <a:endParaRPr lang="en-US"/>
          </a:p>
        </p:txBody>
      </p:sp>
    </p:spTree>
    <p:extLst>
      <p:ext uri="{BB962C8B-B14F-4D97-AF65-F5344CB8AC3E}">
        <p14:creationId xmlns="" xmlns:p14="http://schemas.microsoft.com/office/powerpoint/2010/main" val="3901629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759F09FA-5BAC-4875-922E-62DB32342A52}" type="slidenum">
              <a:rPr lang="en-US" smtClean="0"/>
              <a:pPr/>
              <a:t>7</a:t>
            </a:fld>
            <a:endParaRPr lang="en-US"/>
          </a:p>
        </p:txBody>
      </p:sp>
    </p:spTree>
    <p:extLst>
      <p:ext uri="{BB962C8B-B14F-4D97-AF65-F5344CB8AC3E}">
        <p14:creationId xmlns="" xmlns:p14="http://schemas.microsoft.com/office/powerpoint/2010/main" val="2779593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759F09FA-5BAC-4875-922E-62DB32342A52}" type="slidenum">
              <a:rPr lang="en-US" smtClean="0"/>
              <a:pPr/>
              <a:t>8</a:t>
            </a:fld>
            <a:endParaRPr lang="en-US"/>
          </a:p>
        </p:txBody>
      </p:sp>
    </p:spTree>
    <p:extLst>
      <p:ext uri="{BB962C8B-B14F-4D97-AF65-F5344CB8AC3E}">
        <p14:creationId xmlns="" xmlns:p14="http://schemas.microsoft.com/office/powerpoint/2010/main" val="2375438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759F09FA-5BAC-4875-922E-62DB32342A52}" type="slidenum">
              <a:rPr lang="en-US" smtClean="0"/>
              <a:pPr/>
              <a:t>9</a:t>
            </a:fld>
            <a:endParaRPr lang="en-US"/>
          </a:p>
        </p:txBody>
      </p:sp>
    </p:spTree>
    <p:extLst>
      <p:ext uri="{BB962C8B-B14F-4D97-AF65-F5344CB8AC3E}">
        <p14:creationId xmlns="" xmlns:p14="http://schemas.microsoft.com/office/powerpoint/2010/main" val="701370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759F09FA-5BAC-4875-922E-62DB32342A52}" type="slidenum">
              <a:rPr lang="en-US" smtClean="0"/>
              <a:pPr/>
              <a:t>10</a:t>
            </a:fld>
            <a:endParaRPr lang="en-US"/>
          </a:p>
        </p:txBody>
      </p:sp>
    </p:spTree>
    <p:extLst>
      <p:ext uri="{BB962C8B-B14F-4D97-AF65-F5344CB8AC3E}">
        <p14:creationId xmlns="" xmlns:p14="http://schemas.microsoft.com/office/powerpoint/2010/main" val="3352888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759F09FA-5BAC-4875-922E-62DB32342A52}" type="slidenum">
              <a:rPr lang="en-US" smtClean="0"/>
              <a:pPr/>
              <a:t>11</a:t>
            </a:fld>
            <a:endParaRPr lang="en-US"/>
          </a:p>
        </p:txBody>
      </p:sp>
    </p:spTree>
    <p:extLst>
      <p:ext uri="{BB962C8B-B14F-4D97-AF65-F5344CB8AC3E}">
        <p14:creationId xmlns="" xmlns:p14="http://schemas.microsoft.com/office/powerpoint/2010/main" val="1189865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 titles and content">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527248" y="1268760"/>
            <a:ext cx="8077200" cy="5360640"/>
          </a:xfrm>
        </p:spPr>
        <p:txBody>
          <a:bodyPr/>
          <a:lstStyle>
            <a:lvl1pPr marL="0" indent="0">
              <a:spcBef>
                <a:spcPts val="0"/>
              </a:spcBef>
              <a:spcAft>
                <a:spcPts val="1200"/>
              </a:spcAft>
              <a:tabLst/>
              <a:defRPr sz="1800"/>
            </a:lvl1pPr>
            <a:lvl2pPr marL="360000" indent="-180000">
              <a:spcBef>
                <a:spcPts val="0"/>
              </a:spcBef>
              <a:spcAft>
                <a:spcPts val="1200"/>
              </a:spcAft>
              <a:buSzPct val="120000"/>
              <a:buFont typeface="Arial" pitchFamily="34" charset="0"/>
              <a:buChar char="•"/>
              <a:tabLst/>
              <a:defRPr sz="1800"/>
            </a:lvl2pPr>
            <a:lvl3pPr marL="540000" indent="-180000">
              <a:spcBef>
                <a:spcPts val="0"/>
              </a:spcBef>
              <a:spcAft>
                <a:spcPts val="1200"/>
              </a:spcAft>
              <a:buSzPct val="127000"/>
              <a:buFont typeface="Arial" pitchFamily="34" charset="0"/>
              <a:buChar char="•"/>
              <a:defRPr sz="1800"/>
            </a:lvl3pPr>
            <a:lvl4pPr marL="720000" indent="-180000">
              <a:spcBef>
                <a:spcPts val="0"/>
              </a:spcBef>
              <a:spcAft>
                <a:spcPts val="1200"/>
              </a:spcAft>
              <a:buSzPct val="120000"/>
              <a:buFont typeface="Arial" pitchFamily="34" charset="0"/>
              <a:buChar char="•"/>
              <a:tabLst/>
              <a:defRPr sz="1800"/>
            </a:lvl4pPr>
          </a:lstStyle>
          <a:p>
            <a:pPr marL="0" indent="0">
              <a:spcBef>
                <a:spcPts val="0"/>
              </a:spcBef>
              <a:spcAft>
                <a:spcPts val="1200"/>
              </a:spcAft>
              <a:tabLst/>
            </a:pPr>
            <a:r>
              <a:rPr lang="en-US" sz="1800" dirty="0" smtClean="0">
                <a:solidFill>
                  <a:schemeClr val="tx1">
                    <a:lumMod val="75000"/>
                    <a:lumOff val="25000"/>
                  </a:schemeClr>
                </a:solidFill>
              </a:rPr>
              <a:t>First Level (Lyrics)</a:t>
            </a:r>
          </a:p>
          <a:p>
            <a:pPr marL="360000" lvl="1" indent="-180000">
              <a:spcBef>
                <a:spcPts val="0"/>
              </a:spcBef>
              <a:spcAft>
                <a:spcPts val="1200"/>
              </a:spcAft>
              <a:buSzPct val="120000"/>
              <a:buFont typeface="Arial" pitchFamily="34" charset="0"/>
              <a:buChar char="•"/>
              <a:tabLst/>
            </a:pPr>
            <a:r>
              <a:rPr lang="en-US" dirty="0" smtClean="0"/>
              <a:t>Second Level (Bulleted</a:t>
            </a:r>
            <a:r>
              <a:rPr lang="en-US" baseline="0" dirty="0" smtClean="0"/>
              <a:t> List</a:t>
            </a:r>
            <a:r>
              <a:rPr lang="en-US" dirty="0" smtClean="0"/>
              <a:t>)</a:t>
            </a:r>
          </a:p>
          <a:p>
            <a:pPr marL="540000" lvl="2" indent="-180000">
              <a:spcBef>
                <a:spcPts val="0"/>
              </a:spcBef>
              <a:spcAft>
                <a:spcPts val="1200"/>
              </a:spcAft>
              <a:buSzPct val="127000"/>
              <a:buFont typeface="Arial" pitchFamily="34" charset="0"/>
              <a:buChar char="•"/>
            </a:pPr>
            <a:r>
              <a:rPr lang="en-US" dirty="0" smtClean="0"/>
              <a:t>Third Level (List)</a:t>
            </a:r>
          </a:p>
          <a:p>
            <a:pPr marL="720000" lvl="3" indent="-180000">
              <a:spcBef>
                <a:spcPts val="0"/>
              </a:spcBef>
              <a:spcAft>
                <a:spcPts val="1200"/>
              </a:spcAft>
              <a:buSzPct val="120000"/>
              <a:buFont typeface="Arial" pitchFamily="34" charset="0"/>
              <a:buChar char="•"/>
              <a:tabLst/>
            </a:pPr>
            <a:r>
              <a:rPr lang="en-US" dirty="0" smtClean="0"/>
              <a:t>Forth Level</a:t>
            </a:r>
          </a:p>
        </p:txBody>
      </p:sp>
      <p:sp>
        <p:nvSpPr>
          <p:cNvPr id="4" name="Foliennummernplatzhalter 5"/>
          <p:cNvSpPr>
            <a:spLocks noGrp="1"/>
          </p:cNvSpPr>
          <p:nvPr>
            <p:ph type="sldNum" sz="quarter" idx="10"/>
          </p:nvPr>
        </p:nvSpPr>
        <p:spPr>
          <a:xfrm>
            <a:off x="8534400" y="0"/>
            <a:ext cx="609600" cy="382936"/>
          </a:xfrm>
          <a:prstGeom prst="rect">
            <a:avLst/>
          </a:prstGeom>
        </p:spPr>
        <p:txBody>
          <a:bodyPr/>
          <a:lstStyle>
            <a:lvl1pPr>
              <a:defRPr>
                <a:solidFill>
                  <a:schemeClr val="tx1"/>
                </a:solidFill>
              </a:defRPr>
            </a:lvl1pPr>
          </a:lstStyle>
          <a:p>
            <a:fld id="{B90C54C0-CCBE-450A-BE54-9C119A3FE903}" type="slidenum">
              <a:rPr lang="de-DE" smtClean="0"/>
              <a:pPr/>
              <a:t>‹#›</a:t>
            </a:fld>
            <a:endParaRPr lang="de-DE"/>
          </a:p>
        </p:txBody>
      </p:sp>
      <p:sp>
        <p:nvSpPr>
          <p:cNvPr id="6" name="Titel 1"/>
          <p:cNvSpPr>
            <a:spLocks noGrp="1"/>
          </p:cNvSpPr>
          <p:nvPr>
            <p:ph type="title" hasCustomPrompt="1"/>
          </p:nvPr>
        </p:nvSpPr>
        <p:spPr>
          <a:xfrm>
            <a:off x="242156" y="98698"/>
            <a:ext cx="6048672" cy="377974"/>
          </a:xfrm>
        </p:spPr>
        <p:txBody>
          <a:bodyPr lIns="0" rIns="0"/>
          <a:lstStyle>
            <a:lvl1pPr>
              <a:defRPr b="0" baseline="0"/>
            </a:lvl1pPr>
          </a:lstStyle>
          <a:p>
            <a:r>
              <a:rPr lang="en-US" noProof="0" dirty="0" smtClean="0"/>
              <a:t>Edit Master Heading Format </a:t>
            </a:r>
            <a:endParaRPr lang="en-US" noProof="0" dirty="0"/>
          </a:p>
        </p:txBody>
      </p:sp>
      <p:sp>
        <p:nvSpPr>
          <p:cNvPr id="8" name="Textplatzhalter 7"/>
          <p:cNvSpPr>
            <a:spLocks noGrp="1"/>
          </p:cNvSpPr>
          <p:nvPr>
            <p:ph type="body" sz="quarter" idx="12" hasCustomPrompt="1"/>
          </p:nvPr>
        </p:nvSpPr>
        <p:spPr>
          <a:xfrm>
            <a:off x="242888" y="549374"/>
            <a:ext cx="6048375" cy="287338"/>
          </a:xfrm>
        </p:spPr>
        <p:txBody>
          <a:bodyPr/>
          <a:lstStyle>
            <a:lvl1pPr>
              <a:defRPr sz="1600" spc="0" baseline="0">
                <a:solidFill>
                  <a:schemeClr val="tx1"/>
                </a:solidFill>
              </a:defRPr>
            </a:lvl1pPr>
          </a:lstStyle>
          <a:p>
            <a:pPr lvl="0"/>
            <a:r>
              <a:rPr lang="en-US" sz="1600" noProof="0" dirty="0" smtClean="0"/>
              <a:t>Edit Master Heading Format</a:t>
            </a:r>
            <a:endParaRPr lang="en-US" noProof="0" dirty="0"/>
          </a:p>
        </p:txBody>
      </p:sp>
    </p:spTree>
    <p:extLst>
      <p:ext uri="{BB962C8B-B14F-4D97-AF65-F5344CB8AC3E}">
        <p14:creationId xmlns="" xmlns:p14="http://schemas.microsoft.com/office/powerpoint/2010/main" val="32105971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ro-RO"/>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BC36F04D-4C0D-41A2-8976-86D49308F59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457200"/>
            <a:ext cx="7543800" cy="892552"/>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en-US" sz="2800" b="1" dirty="0">
                <a:solidFill>
                  <a:schemeClr val="tx1"/>
                </a:solidFill>
                <a:effectLst>
                  <a:outerShdw blurRad="38100" dist="38100" dir="2700000" algn="tl">
                    <a:srgbClr val="C0C0C0"/>
                  </a:outerShdw>
                </a:effectLst>
                <a:latin typeface="Times New Roman" pitchFamily="18" charset="0"/>
                <a:cs typeface="Arial" charset="0"/>
              </a:rPr>
              <a:t>Coupling of lasers to the UHV of storage rings</a:t>
            </a:r>
            <a:endParaRPr lang="en-GB" sz="2800" b="1" dirty="0">
              <a:solidFill>
                <a:schemeClr val="tx1"/>
              </a:solidFill>
              <a:effectLst>
                <a:outerShdw blurRad="38100" dist="38100" dir="2700000" algn="tl">
                  <a:srgbClr val="C0C0C0"/>
                </a:outerShdw>
              </a:effectLst>
              <a:latin typeface="Times New Roman" pitchFamily="18" charset="0"/>
              <a:cs typeface="Arial" charset="0"/>
              <a:sym typeface="Symbol" pitchFamily="18" charset="2"/>
            </a:endParaRPr>
          </a:p>
          <a:p>
            <a:pPr algn="ctr"/>
            <a:endParaRPr lang="en-GB" sz="2400" b="1" dirty="0">
              <a:solidFill>
                <a:schemeClr val="tx1"/>
              </a:solidFill>
              <a:effectLst>
                <a:outerShdw blurRad="38100" dist="38100" dir="2700000" algn="tl">
                  <a:srgbClr val="C0C0C0"/>
                </a:outerShdw>
              </a:effectLst>
              <a:latin typeface="Times New Roman" pitchFamily="18" charset="0"/>
              <a:cs typeface="Arial" charset="0"/>
              <a:sym typeface="Symbol" pitchFamily="18" charset="2"/>
            </a:endParaRPr>
          </a:p>
        </p:txBody>
      </p:sp>
      <p:sp>
        <p:nvSpPr>
          <p:cNvPr id="7" name="Titre 1"/>
          <p:cNvSpPr>
            <a:spLocks noGrp="1"/>
          </p:cNvSpPr>
          <p:nvPr>
            <p:ph type="ctrTitle"/>
          </p:nvPr>
        </p:nvSpPr>
        <p:spPr bwMode="auto">
          <a:xfrm>
            <a:off x="685800" y="2590800"/>
            <a:ext cx="7772400" cy="2152650"/>
          </a:xfrm>
          <a:prstGeom prst="rect">
            <a:avLst/>
          </a:prstGeom>
          <a:noFill/>
          <a:ln w="9525">
            <a:noFill/>
            <a:miter lim="800000"/>
            <a:headEnd/>
            <a:tailEnd/>
          </a:ln>
        </p:spPr>
        <p:txBody>
          <a:bodyPr anchor="b">
            <a:normAutofit fontScale="90000"/>
          </a:bodyPr>
          <a:lstStyle/>
          <a:p>
            <a:pPr algn="ctr"/>
            <a:r>
              <a:rPr lang="en-US" altLang="en-US" sz="2000" b="1" dirty="0">
                <a:solidFill>
                  <a:srgbClr val="0066FF"/>
                </a:solidFill>
                <a:latin typeface="Times New Roman" pitchFamily="18" charset="0"/>
              </a:rPr>
              <a:t>V Stancalie</a:t>
            </a:r>
            <a:r>
              <a:rPr lang="en-US" altLang="en-US" sz="2000" b="1" baseline="30000" dirty="0">
                <a:solidFill>
                  <a:srgbClr val="0066FF"/>
                </a:solidFill>
                <a:latin typeface="Times New Roman" pitchFamily="18" charset="0"/>
              </a:rPr>
              <a:t>1</a:t>
            </a:r>
            <a:r>
              <a:rPr lang="en-US" altLang="en-US" sz="2000" b="1" dirty="0">
                <a:solidFill>
                  <a:srgbClr val="0066FF"/>
                </a:solidFill>
                <a:latin typeface="Times New Roman" pitchFamily="18" charset="0"/>
              </a:rPr>
              <a:t>, M. Zamfirescu</a:t>
            </a:r>
            <a:r>
              <a:rPr lang="en-US" altLang="en-US" sz="2000" b="1" baseline="30000" dirty="0">
                <a:solidFill>
                  <a:srgbClr val="0066FF"/>
                </a:solidFill>
                <a:latin typeface="Times New Roman" pitchFamily="18" charset="0"/>
              </a:rPr>
              <a:t>1</a:t>
            </a:r>
            <a:r>
              <a:rPr lang="en-US" altLang="en-US" sz="2000" b="1" dirty="0">
                <a:solidFill>
                  <a:srgbClr val="0066FF"/>
                </a:solidFill>
                <a:latin typeface="Times New Roman" pitchFamily="18" charset="0"/>
              </a:rPr>
              <a:t>, J. Rothardt</a:t>
            </a:r>
            <a:r>
              <a:rPr lang="en-US" altLang="en-US" sz="2000" b="1" baseline="30000" dirty="0">
                <a:solidFill>
                  <a:srgbClr val="0066FF"/>
                </a:solidFill>
                <a:latin typeface="Times New Roman" pitchFamily="18" charset="0"/>
              </a:rPr>
              <a:t>3,4</a:t>
            </a:r>
            <a:r>
              <a:rPr lang="en-US" altLang="en-US" sz="2000" b="1" dirty="0">
                <a:solidFill>
                  <a:srgbClr val="0066FF"/>
                </a:solidFill>
                <a:latin typeface="Times New Roman" pitchFamily="18" charset="0"/>
              </a:rPr>
              <a:t>, M. Letsinski</a:t>
            </a:r>
            <a:r>
              <a:rPr lang="en-US" altLang="en-US" sz="2000" b="1" baseline="30000" dirty="0">
                <a:solidFill>
                  <a:srgbClr val="0066FF"/>
                </a:solidFill>
                <a:latin typeface="Times New Roman" pitchFamily="18" charset="0"/>
              </a:rPr>
              <a:t>2</a:t>
            </a:r>
            <a:r>
              <a:rPr lang="en-US" altLang="en-US" sz="2000" b="1" dirty="0">
                <a:solidFill>
                  <a:srgbClr val="0066FF"/>
                </a:solidFill>
                <a:latin typeface="Times New Roman" pitchFamily="18" charset="0"/>
              </a:rPr>
              <a:t>,</a:t>
            </a:r>
            <a:br>
              <a:rPr lang="en-US" altLang="en-US" sz="2000" b="1" dirty="0">
                <a:solidFill>
                  <a:srgbClr val="0066FF"/>
                </a:solidFill>
                <a:latin typeface="Times New Roman" pitchFamily="18" charset="0"/>
              </a:rPr>
            </a:br>
            <a:r>
              <a:rPr lang="en-US" altLang="en-US" sz="2000" b="1" dirty="0">
                <a:solidFill>
                  <a:srgbClr val="0066FF"/>
                </a:solidFill>
                <a:latin typeface="Times New Roman" pitchFamily="18" charset="0"/>
              </a:rPr>
              <a:t>Z. Adelcovic</a:t>
            </a:r>
            <a:r>
              <a:rPr lang="en-US" altLang="en-US" sz="2000" b="1" baseline="30000" dirty="0">
                <a:solidFill>
                  <a:srgbClr val="0066FF"/>
                </a:solidFill>
                <a:latin typeface="Times New Roman" pitchFamily="18" charset="0"/>
              </a:rPr>
              <a:t>2</a:t>
            </a:r>
            <a:r>
              <a:rPr lang="en-US" altLang="en-US" sz="2000" b="1" dirty="0">
                <a:solidFill>
                  <a:srgbClr val="0066FF"/>
                </a:solidFill>
                <a:latin typeface="Times New Roman" pitchFamily="18" charset="0"/>
              </a:rPr>
              <a:t>,R. Klas</a:t>
            </a:r>
            <a:r>
              <a:rPr lang="en-US" altLang="en-US" sz="2000" b="1" baseline="30000" dirty="0">
                <a:solidFill>
                  <a:srgbClr val="0066FF"/>
                </a:solidFill>
                <a:latin typeface="Times New Roman" pitchFamily="18" charset="0"/>
              </a:rPr>
              <a:t>3,4</a:t>
            </a:r>
            <a:r>
              <a:rPr lang="en-US" altLang="en-US" sz="2000" b="1" dirty="0">
                <a:solidFill>
                  <a:srgbClr val="0066FF"/>
                </a:solidFill>
                <a:latin typeface="Times New Roman" pitchFamily="18" charset="0"/>
              </a:rPr>
              <a:t>, M. Tschernajew</a:t>
            </a:r>
            <a:r>
              <a:rPr lang="en-US" altLang="en-US" sz="2000" b="1" baseline="30000" dirty="0">
                <a:solidFill>
                  <a:srgbClr val="0066FF"/>
                </a:solidFill>
                <a:latin typeface="Times New Roman" pitchFamily="18" charset="0"/>
              </a:rPr>
              <a:t>3,4</a:t>
            </a:r>
            <a:r>
              <a:rPr lang="en-US" altLang="en-US" sz="2000" b="1" dirty="0">
                <a:solidFill>
                  <a:srgbClr val="0066FF"/>
                </a:solidFill>
                <a:latin typeface="Times New Roman" pitchFamily="18" charset="0"/>
              </a:rPr>
              <a:t>, T. Kühl</a:t>
            </a:r>
            <a:r>
              <a:rPr lang="en-US" altLang="en-US" sz="2000" b="1" baseline="30000" dirty="0">
                <a:solidFill>
                  <a:srgbClr val="0066FF"/>
                </a:solidFill>
                <a:latin typeface="Times New Roman" pitchFamily="18" charset="0"/>
              </a:rPr>
              <a:t>2,3</a:t>
            </a:r>
            <a:r>
              <a:rPr lang="en-US" altLang="en-US" sz="2000" b="1" dirty="0">
                <a:solidFill>
                  <a:srgbClr val="0066FF"/>
                </a:solidFill>
                <a:latin typeface="Times New Roman" pitchFamily="18" charset="0"/>
              </a:rPr>
              <a:t>, T.Stöhlker</a:t>
            </a:r>
            <a:r>
              <a:rPr lang="en-US" altLang="en-US" sz="2000" b="1" baseline="30000" dirty="0">
                <a:solidFill>
                  <a:srgbClr val="0066FF"/>
                </a:solidFill>
                <a:latin typeface="Times New Roman" pitchFamily="18" charset="0"/>
              </a:rPr>
              <a:t>2,3</a:t>
            </a:r>
            <a:r>
              <a:rPr lang="en-US" altLang="en-US" sz="3600" dirty="0">
                <a:solidFill>
                  <a:srgbClr val="0033CC"/>
                </a:solidFill>
                <a:latin typeface="Cambria" pitchFamily="18" charset="0"/>
              </a:rPr>
              <a:t> </a:t>
            </a:r>
            <a:r>
              <a:rPr lang="en-US" sz="2400" dirty="0">
                <a:solidFill>
                  <a:srgbClr val="0033CC"/>
                </a:solidFill>
                <a:latin typeface="Cambria" pitchFamily="18" charset="0"/>
              </a:rPr>
              <a:t/>
            </a:r>
            <a:br>
              <a:rPr lang="en-US" sz="2400" dirty="0">
                <a:solidFill>
                  <a:srgbClr val="0033CC"/>
                </a:solidFill>
                <a:latin typeface="Cambria" pitchFamily="18" charset="0"/>
              </a:rPr>
            </a:br>
            <a:r>
              <a:rPr lang="en-US" sz="2400" dirty="0">
                <a:solidFill>
                  <a:srgbClr val="0033CC"/>
                </a:solidFill>
                <a:latin typeface="Cambria" pitchFamily="18" charset="0"/>
              </a:rPr>
              <a:t/>
            </a:r>
            <a:br>
              <a:rPr lang="en-US" sz="2400" dirty="0">
                <a:solidFill>
                  <a:srgbClr val="0033CC"/>
                </a:solidFill>
                <a:latin typeface="Cambria" pitchFamily="18" charset="0"/>
              </a:rPr>
            </a:br>
            <a:r>
              <a:rPr lang="en-US" sz="1600" i="1" baseline="30000" dirty="0">
                <a:latin typeface="Times New Roman" pitchFamily="18" charset="0"/>
              </a:rPr>
              <a:t>1</a:t>
            </a:r>
            <a:r>
              <a:rPr lang="en-US" sz="1600" i="1" dirty="0">
                <a:latin typeface="Times New Roman" pitchFamily="18" charset="0"/>
              </a:rPr>
              <a:t>National Institute for Laser, Plasma and Radiation Phys.,077125 </a:t>
            </a:r>
            <a:r>
              <a:rPr lang="en-US" sz="1600" i="1" dirty="0" err="1">
                <a:latin typeface="Times New Roman" pitchFamily="18" charset="0"/>
              </a:rPr>
              <a:t>Magurele-Ilfov</a:t>
            </a:r>
            <a:r>
              <a:rPr lang="en-US" sz="1600" i="1" dirty="0">
                <a:latin typeface="Times New Roman" pitchFamily="18" charset="0"/>
              </a:rPr>
              <a:t>, Romania</a:t>
            </a:r>
            <a:r>
              <a:rPr lang="en-US" sz="1600" dirty="0">
                <a:latin typeface="Times New Roman" pitchFamily="18" charset="0"/>
              </a:rPr>
              <a:t/>
            </a:r>
            <a:br>
              <a:rPr lang="en-US" sz="1600" dirty="0">
                <a:latin typeface="Times New Roman" pitchFamily="18" charset="0"/>
              </a:rPr>
            </a:br>
            <a:r>
              <a:rPr lang="en-US" sz="1600" i="1" baseline="30000" dirty="0">
                <a:latin typeface="Times New Roman" pitchFamily="18" charset="0"/>
              </a:rPr>
              <a:t>2</a:t>
            </a:r>
            <a:r>
              <a:rPr lang="en-US" sz="1600" i="1" dirty="0">
                <a:latin typeface="Times New Roman" pitchFamily="18" charset="0"/>
              </a:rPr>
              <a:t> GSI </a:t>
            </a:r>
            <a:r>
              <a:rPr lang="en-US" sz="1600" i="1" dirty="0" err="1">
                <a:latin typeface="Times New Roman" pitchFamily="18" charset="0"/>
              </a:rPr>
              <a:t>Helmholtzzentrum</a:t>
            </a:r>
            <a:r>
              <a:rPr lang="en-US" sz="1600" i="1" dirty="0">
                <a:latin typeface="Times New Roman" pitchFamily="18" charset="0"/>
              </a:rPr>
              <a:t> </a:t>
            </a:r>
            <a:r>
              <a:rPr lang="en-US" sz="1600" i="1" dirty="0" err="1">
                <a:latin typeface="Times New Roman" pitchFamily="18" charset="0"/>
              </a:rPr>
              <a:t>f</a:t>
            </a:r>
            <a:r>
              <a:rPr lang="en-US" sz="1600" i="1" dirty="0" err="1">
                <a:latin typeface="Times New Roman" pitchFamily="18" charset="0"/>
                <a:cs typeface="Times New Roman" pitchFamily="18" charset="0"/>
              </a:rPr>
              <a:t>ür</a:t>
            </a:r>
            <a:r>
              <a:rPr lang="en-US" sz="1600" i="1" dirty="0">
                <a:latin typeface="Times New Roman" pitchFamily="18" charset="0"/>
                <a:cs typeface="Times New Roman" pitchFamily="18" charset="0"/>
              </a:rPr>
              <a:t> </a:t>
            </a:r>
            <a:r>
              <a:rPr lang="en-US" sz="1600" i="1" dirty="0" err="1">
                <a:latin typeface="Times New Roman" pitchFamily="18" charset="0"/>
                <a:cs typeface="Times New Roman" pitchFamily="18" charset="0"/>
              </a:rPr>
              <a:t>Schwerionenforschung</a:t>
            </a:r>
            <a:r>
              <a:rPr lang="en-US" sz="1600" i="1" dirty="0">
                <a:latin typeface="Times New Roman" pitchFamily="18" charset="0"/>
                <a:cs typeface="Times New Roman" pitchFamily="18" charset="0"/>
              </a:rPr>
              <a:t>, 6429 Darmstadt, Germany</a:t>
            </a:r>
            <a:br>
              <a:rPr lang="en-US" sz="1600" i="1" dirty="0">
                <a:latin typeface="Times New Roman" pitchFamily="18" charset="0"/>
                <a:cs typeface="Times New Roman" pitchFamily="18" charset="0"/>
              </a:rPr>
            </a:br>
            <a:r>
              <a:rPr lang="en-US" sz="1600" i="1" baseline="30000" dirty="0">
                <a:latin typeface="Times New Roman" pitchFamily="18" charset="0"/>
                <a:cs typeface="Times New Roman" pitchFamily="18" charset="0"/>
              </a:rPr>
              <a:t>3</a:t>
            </a:r>
            <a:r>
              <a:rPr lang="en-US" sz="1600" i="1" dirty="0">
                <a:latin typeface="Times New Roman" pitchFamily="18" charset="0"/>
                <a:cs typeface="Times New Roman" pitchFamily="18" charset="0"/>
              </a:rPr>
              <a:t> Helmholtz Institute Jena, 07743 Jena, Germany</a:t>
            </a:r>
            <a:br>
              <a:rPr lang="en-US" sz="1600" i="1" dirty="0">
                <a:latin typeface="Times New Roman" pitchFamily="18" charset="0"/>
                <a:cs typeface="Times New Roman" pitchFamily="18" charset="0"/>
              </a:rPr>
            </a:br>
            <a:r>
              <a:rPr lang="en-US" sz="1600" i="1" baseline="30000" dirty="0">
                <a:latin typeface="Times New Roman" pitchFamily="18" charset="0"/>
                <a:cs typeface="Times New Roman" pitchFamily="18" charset="0"/>
              </a:rPr>
              <a:t>4</a:t>
            </a:r>
            <a:r>
              <a:rPr lang="en-US" sz="1600" i="1" dirty="0">
                <a:latin typeface="Times New Roman" pitchFamily="18" charset="0"/>
                <a:cs typeface="Times New Roman" pitchFamily="18" charset="0"/>
              </a:rPr>
              <a:t>Institute of Applied Physics, Friedrich-Schiller-</a:t>
            </a:r>
            <a:r>
              <a:rPr lang="en-US" sz="1600" i="1" dirty="0" err="1">
                <a:latin typeface="Times New Roman" pitchFamily="18" charset="0"/>
                <a:cs typeface="Times New Roman" pitchFamily="18" charset="0"/>
              </a:rPr>
              <a:t>Universität</a:t>
            </a:r>
            <a:r>
              <a:rPr lang="en-US" sz="1600" i="1" dirty="0">
                <a:latin typeface="Times New Roman" pitchFamily="18" charset="0"/>
                <a:cs typeface="Times New Roman" pitchFamily="18" charset="0"/>
              </a:rPr>
              <a:t> Jena, 07743 Jena, Germany</a:t>
            </a:r>
          </a:p>
        </p:txBody>
      </p:sp>
      <p:pic>
        <p:nvPicPr>
          <p:cNvPr id="5" name="Picture 9" descr="sparc"/>
          <p:cNvPicPr>
            <a:picLocks noChangeAspect="1" noChangeArrowheads="1"/>
          </p:cNvPicPr>
          <p:nvPr/>
        </p:nvPicPr>
        <p:blipFill>
          <a:blip r:embed="rId2" cstate="print"/>
          <a:srcRect/>
          <a:stretch>
            <a:fillRect/>
          </a:stretch>
        </p:blipFill>
        <p:spPr bwMode="auto">
          <a:xfrm>
            <a:off x="7010400" y="5486400"/>
            <a:ext cx="2133600" cy="106680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Abgerundetes Rechteck 84"/>
          <p:cNvSpPr/>
          <p:nvPr/>
        </p:nvSpPr>
        <p:spPr>
          <a:xfrm>
            <a:off x="2281892" y="3090242"/>
            <a:ext cx="810000" cy="1080000"/>
          </a:xfrm>
          <a:prstGeom prst="round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90" name="Abgerundetes Rechteck 89"/>
          <p:cNvSpPr/>
          <p:nvPr/>
        </p:nvSpPr>
        <p:spPr>
          <a:xfrm>
            <a:off x="5933805" y="3291349"/>
            <a:ext cx="148906" cy="67778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94" name="Rechteck 93"/>
          <p:cNvSpPr/>
          <p:nvPr/>
        </p:nvSpPr>
        <p:spPr>
          <a:xfrm rot="16200000">
            <a:off x="2172057" y="4457896"/>
            <a:ext cx="1029670" cy="468632"/>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smtClean="0"/>
              <a:t>Turbo-pump</a:t>
            </a:r>
            <a:endParaRPr lang="de-DE" sz="1200" dirty="0"/>
          </a:p>
        </p:txBody>
      </p:sp>
      <p:sp>
        <p:nvSpPr>
          <p:cNvPr id="104" name="Abgerundetes Rechteck 103"/>
          <p:cNvSpPr/>
          <p:nvPr/>
        </p:nvSpPr>
        <p:spPr>
          <a:xfrm>
            <a:off x="5978651" y="2753770"/>
            <a:ext cx="59213" cy="80152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06" name="Rechteck 105"/>
          <p:cNvSpPr/>
          <p:nvPr/>
        </p:nvSpPr>
        <p:spPr>
          <a:xfrm rot="5400000">
            <a:off x="5784901" y="3452444"/>
            <a:ext cx="971063" cy="355595"/>
          </a:xfrm>
          <a:prstGeom prst="rect">
            <a:avLst/>
          </a:prstGeom>
          <a:solidFill>
            <a:schemeClr val="bg1"/>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smtClean="0">
                <a:solidFill>
                  <a:schemeClr val="tx1"/>
                </a:solidFill>
              </a:rPr>
              <a:t>CRYRING</a:t>
            </a:r>
            <a:endParaRPr lang="de-DE" sz="1200" dirty="0">
              <a:solidFill>
                <a:schemeClr val="tx1"/>
              </a:solidFill>
            </a:endParaRPr>
          </a:p>
        </p:txBody>
      </p:sp>
      <p:grpSp>
        <p:nvGrpSpPr>
          <p:cNvPr id="2" name="Gruppierung 133"/>
          <p:cNvGrpSpPr/>
          <p:nvPr/>
        </p:nvGrpSpPr>
        <p:grpSpPr>
          <a:xfrm rot="5400000">
            <a:off x="1540533" y="3482855"/>
            <a:ext cx="579893" cy="308562"/>
            <a:chOff x="3092521" y="462337"/>
            <a:chExt cx="198634" cy="118023"/>
          </a:xfrm>
        </p:grpSpPr>
        <p:sp>
          <p:nvSpPr>
            <p:cNvPr id="126" name="Rechteck 125"/>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Rechteck 129"/>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 name="Gruppierung 32"/>
          <p:cNvGrpSpPr/>
          <p:nvPr/>
        </p:nvGrpSpPr>
        <p:grpSpPr>
          <a:xfrm rot="16200000" flipH="1">
            <a:off x="1845210" y="3486737"/>
            <a:ext cx="578741" cy="299639"/>
            <a:chOff x="3092521" y="462337"/>
            <a:chExt cx="198634" cy="118023"/>
          </a:xfrm>
        </p:grpSpPr>
        <p:sp>
          <p:nvSpPr>
            <p:cNvPr id="135" name="Rechteck 134"/>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 name="Rechteck 137"/>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8" name="Rechteck 147"/>
          <p:cNvSpPr/>
          <p:nvPr/>
        </p:nvSpPr>
        <p:spPr>
          <a:xfrm>
            <a:off x="1462189" y="3485916"/>
            <a:ext cx="260407" cy="3032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9" name="Rechteck 148"/>
          <p:cNvSpPr/>
          <p:nvPr/>
        </p:nvSpPr>
        <p:spPr>
          <a:xfrm>
            <a:off x="2261405" y="3485432"/>
            <a:ext cx="87494" cy="2987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Rechteck 149"/>
          <p:cNvSpPr/>
          <p:nvPr/>
        </p:nvSpPr>
        <p:spPr>
          <a:xfrm>
            <a:off x="1741356" y="3579157"/>
            <a:ext cx="397902" cy="106945"/>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8" name="Abgerundetes Rechteck 177"/>
          <p:cNvSpPr/>
          <p:nvPr/>
        </p:nvSpPr>
        <p:spPr>
          <a:xfrm>
            <a:off x="3699838" y="3098315"/>
            <a:ext cx="810000" cy="1080000"/>
          </a:xfrm>
          <a:prstGeom prst="round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grpSp>
        <p:nvGrpSpPr>
          <p:cNvPr id="5" name="Gruppierung 133"/>
          <p:cNvGrpSpPr/>
          <p:nvPr/>
        </p:nvGrpSpPr>
        <p:grpSpPr>
          <a:xfrm rot="5400000">
            <a:off x="2958478" y="3487118"/>
            <a:ext cx="579893" cy="308562"/>
            <a:chOff x="3092521" y="462337"/>
            <a:chExt cx="198634" cy="118023"/>
          </a:xfrm>
        </p:grpSpPr>
        <p:sp>
          <p:nvSpPr>
            <p:cNvPr id="197" name="Rechteck 196"/>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8" name="Rechteck 197"/>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 name="Gruppierung 32"/>
          <p:cNvGrpSpPr/>
          <p:nvPr/>
        </p:nvGrpSpPr>
        <p:grpSpPr>
          <a:xfrm rot="16200000" flipH="1">
            <a:off x="3263155" y="3491001"/>
            <a:ext cx="578741" cy="299639"/>
            <a:chOff x="3092521" y="462337"/>
            <a:chExt cx="198634" cy="118023"/>
          </a:xfrm>
        </p:grpSpPr>
        <p:sp>
          <p:nvSpPr>
            <p:cNvPr id="200" name="Rechteck 199"/>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 name="Rechteck 200"/>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02" name="Rechteck 201"/>
          <p:cNvSpPr/>
          <p:nvPr/>
        </p:nvSpPr>
        <p:spPr>
          <a:xfrm>
            <a:off x="2628065" y="3490179"/>
            <a:ext cx="512477" cy="3032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3" name="Rechteck 202"/>
          <p:cNvSpPr/>
          <p:nvPr/>
        </p:nvSpPr>
        <p:spPr>
          <a:xfrm>
            <a:off x="3679351" y="3493505"/>
            <a:ext cx="87494" cy="2987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4" name="Rechteck 203"/>
          <p:cNvSpPr/>
          <p:nvPr/>
        </p:nvSpPr>
        <p:spPr>
          <a:xfrm>
            <a:off x="3159302" y="3583421"/>
            <a:ext cx="488013" cy="106945"/>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5" name="Rechteck 204"/>
          <p:cNvSpPr/>
          <p:nvPr/>
        </p:nvSpPr>
        <p:spPr>
          <a:xfrm>
            <a:off x="3146467" y="3595874"/>
            <a:ext cx="512477" cy="836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6" name="Abgerundetes Rechteck 205"/>
          <p:cNvSpPr/>
          <p:nvPr/>
        </p:nvSpPr>
        <p:spPr>
          <a:xfrm>
            <a:off x="5117783" y="3098315"/>
            <a:ext cx="810000" cy="1080000"/>
          </a:xfrm>
          <a:prstGeom prst="roundRect">
            <a:avLst/>
          </a:prstGeom>
          <a:noFill/>
          <a:ln w="12700">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grpSp>
        <p:nvGrpSpPr>
          <p:cNvPr id="7" name="Gruppierung 133"/>
          <p:cNvGrpSpPr/>
          <p:nvPr/>
        </p:nvGrpSpPr>
        <p:grpSpPr>
          <a:xfrm rot="5400000">
            <a:off x="4376424" y="3490928"/>
            <a:ext cx="579893" cy="308562"/>
            <a:chOff x="3092521" y="462337"/>
            <a:chExt cx="198634" cy="118023"/>
          </a:xfrm>
        </p:grpSpPr>
        <p:sp>
          <p:nvSpPr>
            <p:cNvPr id="208" name="Rechteck 207"/>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9" name="Rechteck 208"/>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 name="Gruppierung 32"/>
          <p:cNvGrpSpPr/>
          <p:nvPr/>
        </p:nvGrpSpPr>
        <p:grpSpPr>
          <a:xfrm rot="16200000" flipH="1">
            <a:off x="4681101" y="3494811"/>
            <a:ext cx="578741" cy="299639"/>
            <a:chOff x="3092521" y="462337"/>
            <a:chExt cx="198634" cy="118023"/>
          </a:xfrm>
        </p:grpSpPr>
        <p:sp>
          <p:nvSpPr>
            <p:cNvPr id="213" name="Rechteck 212"/>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4" name="Rechteck 213"/>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15" name="Rechteck 214"/>
          <p:cNvSpPr/>
          <p:nvPr/>
        </p:nvSpPr>
        <p:spPr>
          <a:xfrm>
            <a:off x="4046011" y="3490179"/>
            <a:ext cx="512477" cy="3032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6" name="Rechteck 215"/>
          <p:cNvSpPr/>
          <p:nvPr/>
        </p:nvSpPr>
        <p:spPr>
          <a:xfrm>
            <a:off x="5097296" y="3493505"/>
            <a:ext cx="87494" cy="2987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7" name="Rechteck 216"/>
          <p:cNvSpPr/>
          <p:nvPr/>
        </p:nvSpPr>
        <p:spPr>
          <a:xfrm>
            <a:off x="4577247" y="3587231"/>
            <a:ext cx="488013" cy="106945"/>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8" name="Rechteck 217"/>
          <p:cNvSpPr/>
          <p:nvPr/>
        </p:nvSpPr>
        <p:spPr>
          <a:xfrm>
            <a:off x="4564413" y="3598414"/>
            <a:ext cx="512477" cy="836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1" name="Rechteck 150"/>
          <p:cNvSpPr/>
          <p:nvPr/>
        </p:nvSpPr>
        <p:spPr>
          <a:xfrm>
            <a:off x="5869305" y="3590341"/>
            <a:ext cx="244316" cy="836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9" name="Rechteck 218"/>
          <p:cNvSpPr/>
          <p:nvPr/>
        </p:nvSpPr>
        <p:spPr>
          <a:xfrm>
            <a:off x="1726397" y="3590422"/>
            <a:ext cx="512477" cy="836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52" name="Gerade Verbindung 26"/>
          <p:cNvCxnSpPr/>
          <p:nvPr/>
        </p:nvCxnSpPr>
        <p:spPr>
          <a:xfrm flipH="1">
            <a:off x="1507252" y="3635927"/>
            <a:ext cx="4644000" cy="0"/>
          </a:xfrm>
          <a:prstGeom prst="line">
            <a:avLst/>
          </a:prstGeom>
          <a:ln w="19050">
            <a:solidFill>
              <a:srgbClr val="7030A0"/>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20" name="Rechteck 219"/>
          <p:cNvSpPr/>
          <p:nvPr/>
        </p:nvSpPr>
        <p:spPr>
          <a:xfrm rot="16200000">
            <a:off x="3333142" y="4316860"/>
            <a:ext cx="1506054" cy="274320"/>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smtClean="0"/>
              <a:t>NEG-pump</a:t>
            </a:r>
            <a:endParaRPr lang="de-DE" sz="1200" dirty="0"/>
          </a:p>
        </p:txBody>
      </p:sp>
      <p:sp>
        <p:nvSpPr>
          <p:cNvPr id="221" name="Rechteck 220"/>
          <p:cNvSpPr/>
          <p:nvPr/>
        </p:nvSpPr>
        <p:spPr>
          <a:xfrm rot="16200000">
            <a:off x="4750134" y="4316860"/>
            <a:ext cx="1506054" cy="274320"/>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smtClean="0"/>
              <a:t>NEG-pump</a:t>
            </a:r>
            <a:endParaRPr lang="de-DE" sz="1200" dirty="0"/>
          </a:p>
        </p:txBody>
      </p:sp>
      <p:sp>
        <p:nvSpPr>
          <p:cNvPr id="222" name="Textfeld 221"/>
          <p:cNvSpPr txBox="1"/>
          <p:nvPr/>
        </p:nvSpPr>
        <p:spPr>
          <a:xfrm>
            <a:off x="5301497" y="2464902"/>
            <a:ext cx="963212" cy="461665"/>
          </a:xfrm>
          <a:prstGeom prst="rect">
            <a:avLst/>
          </a:prstGeom>
          <a:noFill/>
        </p:spPr>
        <p:txBody>
          <a:bodyPr wrap="none" rtlCol="0">
            <a:spAutoFit/>
          </a:bodyPr>
          <a:lstStyle/>
          <a:p>
            <a:r>
              <a:rPr lang="en-US" sz="1200" dirty="0"/>
              <a:t>Fast </a:t>
            </a:r>
            <a:r>
              <a:rPr lang="en-US" sz="1200" dirty="0" smtClean="0"/>
              <a:t>shutter</a:t>
            </a:r>
          </a:p>
          <a:p>
            <a:r>
              <a:rPr lang="en-US" sz="1200" dirty="0" smtClean="0"/>
              <a:t>valve CF 100</a:t>
            </a:r>
            <a:endParaRPr lang="en-US" sz="1200" dirty="0"/>
          </a:p>
        </p:txBody>
      </p:sp>
      <p:sp>
        <p:nvSpPr>
          <p:cNvPr id="223" name="Textfeld 222"/>
          <p:cNvSpPr txBox="1"/>
          <p:nvPr/>
        </p:nvSpPr>
        <p:spPr>
          <a:xfrm>
            <a:off x="1431564" y="2921771"/>
            <a:ext cx="1106393" cy="430887"/>
          </a:xfrm>
          <a:prstGeom prst="rect">
            <a:avLst/>
          </a:prstGeom>
          <a:noFill/>
        </p:spPr>
        <p:txBody>
          <a:bodyPr wrap="none" rtlCol="0">
            <a:spAutoFit/>
          </a:bodyPr>
          <a:lstStyle/>
          <a:p>
            <a:pPr algn="ctr"/>
            <a:r>
              <a:rPr lang="en-US" sz="1100" dirty="0" smtClean="0"/>
              <a:t>Tubes d=10mm,</a:t>
            </a:r>
          </a:p>
          <a:p>
            <a:pPr algn="ctr"/>
            <a:r>
              <a:rPr lang="en-US" sz="1100" dirty="0" smtClean="0"/>
              <a:t>L=100mm</a:t>
            </a:r>
            <a:endParaRPr lang="en-US" sz="1100" dirty="0"/>
          </a:p>
        </p:txBody>
      </p:sp>
      <p:grpSp>
        <p:nvGrpSpPr>
          <p:cNvPr id="9" name="Gruppierung 97"/>
          <p:cNvGrpSpPr/>
          <p:nvPr/>
        </p:nvGrpSpPr>
        <p:grpSpPr>
          <a:xfrm rot="10800000">
            <a:off x="2575067" y="5201021"/>
            <a:ext cx="231271" cy="183220"/>
            <a:chOff x="3092521" y="462337"/>
            <a:chExt cx="198634" cy="118023"/>
          </a:xfrm>
        </p:grpSpPr>
        <p:sp>
          <p:nvSpPr>
            <p:cNvPr id="225" name="Rechteck 224"/>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6" name="Rechteck 225"/>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227" name="Gerade Verbindung mit Pfeil 226"/>
          <p:cNvCxnSpPr/>
          <p:nvPr/>
        </p:nvCxnSpPr>
        <p:spPr>
          <a:xfrm>
            <a:off x="2702324" y="5440232"/>
            <a:ext cx="0" cy="196713"/>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28" name="Textfeld 227"/>
          <p:cNvSpPr txBox="1"/>
          <p:nvPr/>
        </p:nvSpPr>
        <p:spPr>
          <a:xfrm>
            <a:off x="2213071" y="5632017"/>
            <a:ext cx="791755" cy="276999"/>
          </a:xfrm>
          <a:prstGeom prst="rect">
            <a:avLst/>
          </a:prstGeom>
          <a:noFill/>
          <a:effectLst/>
        </p:spPr>
        <p:txBody>
          <a:bodyPr wrap="none" rtlCol="0">
            <a:spAutoFit/>
          </a:bodyPr>
          <a:lstStyle/>
          <a:p>
            <a:r>
              <a:rPr lang="en-US" sz="1200" dirty="0"/>
              <a:t>Pre pump</a:t>
            </a:r>
          </a:p>
        </p:txBody>
      </p:sp>
      <p:cxnSp>
        <p:nvCxnSpPr>
          <p:cNvPr id="229" name="Gerade Verbindung mit Pfeil 228"/>
          <p:cNvCxnSpPr/>
          <p:nvPr/>
        </p:nvCxnSpPr>
        <p:spPr>
          <a:xfrm flipV="1">
            <a:off x="2104664" y="2771409"/>
            <a:ext cx="1174574" cy="1"/>
          </a:xfrm>
          <a:prstGeom prst="straightConnector1">
            <a:avLst/>
          </a:prstGeom>
          <a:ln>
            <a:solidFill>
              <a:schemeClr val="bg2">
                <a:lumMod val="6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230" name="Textfeld 229"/>
          <p:cNvSpPr txBox="1"/>
          <p:nvPr/>
        </p:nvSpPr>
        <p:spPr>
          <a:xfrm>
            <a:off x="2381804" y="2492587"/>
            <a:ext cx="566182" cy="276999"/>
          </a:xfrm>
          <a:prstGeom prst="rect">
            <a:avLst/>
          </a:prstGeom>
          <a:noFill/>
        </p:spPr>
        <p:txBody>
          <a:bodyPr wrap="none" rtlCol="0">
            <a:spAutoFit/>
          </a:bodyPr>
          <a:lstStyle/>
          <a:p>
            <a:pPr algn="ctr"/>
            <a:r>
              <a:rPr lang="en-US" sz="1200" dirty="0"/>
              <a:t>30 </a:t>
            </a:r>
            <a:r>
              <a:rPr lang="en-US" sz="1200" dirty="0" smtClean="0"/>
              <a:t>cm</a:t>
            </a:r>
          </a:p>
        </p:txBody>
      </p:sp>
      <p:sp>
        <p:nvSpPr>
          <p:cNvPr id="235" name="Textfeld 234"/>
          <p:cNvSpPr txBox="1"/>
          <p:nvPr/>
        </p:nvSpPr>
        <p:spPr>
          <a:xfrm>
            <a:off x="3004382" y="2054178"/>
            <a:ext cx="2230355" cy="338554"/>
          </a:xfrm>
          <a:prstGeom prst="rect">
            <a:avLst/>
          </a:prstGeom>
          <a:noFill/>
        </p:spPr>
        <p:txBody>
          <a:bodyPr wrap="none" rtlCol="0">
            <a:spAutoFit/>
          </a:bodyPr>
          <a:lstStyle/>
          <a:p>
            <a:pPr algn="ctr"/>
            <a:r>
              <a:rPr lang="en-US" sz="1600" dirty="0" smtClean="0"/>
              <a:t>Diff. pumping stages 1 -3</a:t>
            </a:r>
          </a:p>
        </p:txBody>
      </p:sp>
      <p:sp>
        <p:nvSpPr>
          <p:cNvPr id="54" name="Rectangle 7"/>
          <p:cNvSpPr/>
          <p:nvPr/>
        </p:nvSpPr>
        <p:spPr>
          <a:xfrm>
            <a:off x="154682" y="85922"/>
            <a:ext cx="6017518" cy="461665"/>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GB" sz="2400" b="1" dirty="0">
                <a:solidFill>
                  <a:schemeClr val="tx2"/>
                </a:solidFill>
                <a:effectLst>
                  <a:outerShdw blurRad="38100" dist="38100" dir="2700000" algn="tl">
                    <a:srgbClr val="C0C0C0"/>
                  </a:outerShdw>
                </a:effectLst>
                <a:latin typeface="Times New Roman" pitchFamily="18" charset="0"/>
                <a:cs typeface="Arial" charset="0"/>
                <a:sym typeface="Symbol" pitchFamily="18" charset="2"/>
              </a:rPr>
              <a:t>THE </a:t>
            </a:r>
            <a:r>
              <a:rPr lang="en-GB" sz="2400" b="1" dirty="0" smtClean="0">
                <a:solidFill>
                  <a:schemeClr val="tx2"/>
                </a:solidFill>
                <a:effectLst>
                  <a:outerShdw blurRad="38100" dist="38100" dir="2700000" algn="tl">
                    <a:srgbClr val="C0C0C0"/>
                  </a:outerShdw>
                </a:effectLst>
                <a:latin typeface="Times New Roman" pitchFamily="18" charset="0"/>
                <a:cs typeface="Arial" charset="0"/>
                <a:sym typeface="Symbol" pitchFamily="18" charset="2"/>
              </a:rPr>
              <a:t>UNIT: Concept of the XUV source</a:t>
            </a:r>
            <a:endParaRPr lang="en-GB" sz="2400" b="1" dirty="0">
              <a:solidFill>
                <a:schemeClr val="tx2"/>
              </a:solidFill>
              <a:effectLst>
                <a:outerShdw blurRad="38100" dist="38100" dir="2700000" algn="tl">
                  <a:srgbClr val="C0C0C0"/>
                </a:outerShdw>
              </a:effectLst>
              <a:latin typeface="Times New Roman" pitchFamily="18" charset="0"/>
              <a:cs typeface="Arial" charset="0"/>
              <a:sym typeface="Symbol" pitchFamily="18" charset="2"/>
            </a:endParaRPr>
          </a:p>
        </p:txBody>
      </p:sp>
      <p:pic>
        <p:nvPicPr>
          <p:cNvPr id="55" name="Picture 9" descr="sparc"/>
          <p:cNvPicPr>
            <a:picLocks noChangeAspect="1" noChangeArrowheads="1"/>
          </p:cNvPicPr>
          <p:nvPr/>
        </p:nvPicPr>
        <p:blipFill>
          <a:blip r:embed="rId3" cstate="print"/>
          <a:srcRect/>
          <a:stretch>
            <a:fillRect/>
          </a:stretch>
        </p:blipFill>
        <p:spPr bwMode="auto">
          <a:xfrm>
            <a:off x="7010400" y="5486400"/>
            <a:ext cx="2133600" cy="1066800"/>
          </a:xfrm>
          <a:prstGeom prst="rect">
            <a:avLst/>
          </a:prstGeom>
          <a:noFill/>
          <a:ln w="9525">
            <a:noFill/>
            <a:miter lim="800000"/>
            <a:headEnd/>
            <a:tailEnd/>
          </a:ln>
        </p:spPr>
      </p:pic>
      <p:sp>
        <p:nvSpPr>
          <p:cNvPr id="57" name="Slide Number Placeholder 56"/>
          <p:cNvSpPr>
            <a:spLocks noGrp="1"/>
          </p:cNvSpPr>
          <p:nvPr>
            <p:ph type="sldNum" sz="quarter" idx="10"/>
          </p:nvPr>
        </p:nvSpPr>
        <p:spPr/>
        <p:txBody>
          <a:bodyPr/>
          <a:lstStyle/>
          <a:p>
            <a:fld id="{B90C54C0-CCBE-450A-BE54-9C119A3FE903}" type="slidenum">
              <a:rPr lang="de-DE" smtClean="0"/>
              <a:pPr/>
              <a:t>10</a:t>
            </a:fld>
            <a:endParaRPr lang="de-DE"/>
          </a:p>
        </p:txBody>
      </p:sp>
    </p:spTree>
    <p:extLst>
      <p:ext uri="{BB962C8B-B14F-4D97-AF65-F5344CB8AC3E}">
        <p14:creationId xmlns="" xmlns:p14="http://schemas.microsoft.com/office/powerpoint/2010/main" val="79611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5" name="Gerade Verbindung mit Pfeil 94"/>
          <p:cNvCxnSpPr/>
          <p:nvPr/>
        </p:nvCxnSpPr>
        <p:spPr>
          <a:xfrm flipH="1" flipV="1">
            <a:off x="2457257" y="3834805"/>
            <a:ext cx="135000" cy="180000"/>
          </a:xfrm>
          <a:prstGeom prst="straightConnector1">
            <a:avLst/>
          </a:prstGeom>
          <a:ln w="444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0" name="Gerade Verbindung mit Pfeil 99"/>
          <p:cNvCxnSpPr/>
          <p:nvPr/>
        </p:nvCxnSpPr>
        <p:spPr>
          <a:xfrm flipV="1">
            <a:off x="2457872" y="3837856"/>
            <a:ext cx="135000" cy="180000"/>
          </a:xfrm>
          <a:prstGeom prst="straightConnector1">
            <a:avLst/>
          </a:prstGeom>
          <a:ln w="4445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54" name="Textfeld 53"/>
          <p:cNvSpPr txBox="1"/>
          <p:nvPr/>
        </p:nvSpPr>
        <p:spPr>
          <a:xfrm>
            <a:off x="1971200" y="1492783"/>
            <a:ext cx="4793941" cy="584775"/>
          </a:xfrm>
          <a:prstGeom prst="rect">
            <a:avLst/>
          </a:prstGeom>
          <a:noFill/>
        </p:spPr>
        <p:txBody>
          <a:bodyPr wrap="none" rtlCol="0">
            <a:spAutoFit/>
          </a:bodyPr>
          <a:lstStyle/>
          <a:p>
            <a:pPr algn="ctr"/>
            <a:r>
              <a:rPr lang="en-US" sz="1600" dirty="0" smtClean="0"/>
              <a:t>Diff. pumping stages: concept of the movable apertures</a:t>
            </a:r>
          </a:p>
          <a:p>
            <a:pPr algn="ctr"/>
            <a:r>
              <a:rPr lang="en-US" sz="1600" dirty="0" smtClean="0"/>
              <a:t>in the connection flanges</a:t>
            </a:r>
          </a:p>
        </p:txBody>
      </p:sp>
      <p:grpSp>
        <p:nvGrpSpPr>
          <p:cNvPr id="5" name="Gruppieren 5"/>
          <p:cNvGrpSpPr/>
          <p:nvPr/>
        </p:nvGrpSpPr>
        <p:grpSpPr>
          <a:xfrm>
            <a:off x="1008833" y="2749383"/>
            <a:ext cx="1431036" cy="2359152"/>
            <a:chOff x="3578352" y="2731008"/>
            <a:chExt cx="1908048" cy="2359152"/>
          </a:xfrm>
        </p:grpSpPr>
        <p:sp>
          <p:nvSpPr>
            <p:cNvPr id="2" name="Abgerundetes Rechteck 1"/>
            <p:cNvSpPr/>
            <p:nvPr/>
          </p:nvSpPr>
          <p:spPr>
            <a:xfrm>
              <a:off x="3578352" y="3115056"/>
              <a:ext cx="152400" cy="1591056"/>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Abgerundetes Rechteck 65"/>
            <p:cNvSpPr/>
            <p:nvPr/>
          </p:nvSpPr>
          <p:spPr>
            <a:xfrm>
              <a:off x="3730752" y="3115056"/>
              <a:ext cx="152400" cy="1591056"/>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7" name="Abgerundetes Rechteck 66"/>
            <p:cNvSpPr/>
            <p:nvPr/>
          </p:nvSpPr>
          <p:spPr>
            <a:xfrm>
              <a:off x="3883152" y="3115056"/>
              <a:ext cx="152400" cy="1591056"/>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Abgerundetes Rechteck 67"/>
            <p:cNvSpPr/>
            <p:nvPr/>
          </p:nvSpPr>
          <p:spPr>
            <a:xfrm>
              <a:off x="4035552" y="3115056"/>
              <a:ext cx="152400" cy="1591056"/>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Abgerundetes Rechteck 68"/>
            <p:cNvSpPr/>
            <p:nvPr/>
          </p:nvSpPr>
          <p:spPr>
            <a:xfrm>
              <a:off x="4187952" y="3115056"/>
              <a:ext cx="152400" cy="1591056"/>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Abgerundetes Rechteck 69"/>
            <p:cNvSpPr/>
            <p:nvPr/>
          </p:nvSpPr>
          <p:spPr>
            <a:xfrm>
              <a:off x="4340352" y="3115056"/>
              <a:ext cx="152400" cy="1591056"/>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Abgerundetes Rechteck 70"/>
            <p:cNvSpPr/>
            <p:nvPr/>
          </p:nvSpPr>
          <p:spPr>
            <a:xfrm>
              <a:off x="4492752" y="3115056"/>
              <a:ext cx="152400" cy="1591056"/>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Abgerundetes Rechteck 71"/>
            <p:cNvSpPr/>
            <p:nvPr/>
          </p:nvSpPr>
          <p:spPr>
            <a:xfrm>
              <a:off x="4645152" y="3115056"/>
              <a:ext cx="152400" cy="1591056"/>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p:nvSpPr>
          <p:spPr>
            <a:xfrm>
              <a:off x="4797552" y="2731008"/>
              <a:ext cx="688848" cy="23591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4" name="Rechteck 73"/>
          <p:cNvSpPr/>
          <p:nvPr/>
        </p:nvSpPr>
        <p:spPr>
          <a:xfrm>
            <a:off x="2439869" y="2749383"/>
            <a:ext cx="169164" cy="23591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6" name="Gruppieren 4"/>
          <p:cNvGrpSpPr/>
          <p:nvPr/>
        </p:nvGrpSpPr>
        <p:grpSpPr>
          <a:xfrm rot="10800000">
            <a:off x="2609033" y="2749383"/>
            <a:ext cx="1431036" cy="2359152"/>
            <a:chOff x="5937504" y="2759761"/>
            <a:chExt cx="1908048" cy="2359152"/>
          </a:xfrm>
        </p:grpSpPr>
        <p:sp>
          <p:nvSpPr>
            <p:cNvPr id="75" name="Abgerundetes Rechteck 74"/>
            <p:cNvSpPr/>
            <p:nvPr/>
          </p:nvSpPr>
          <p:spPr>
            <a:xfrm>
              <a:off x="5937504" y="3143809"/>
              <a:ext cx="152400" cy="1591056"/>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Abgerundetes Rechteck 75"/>
            <p:cNvSpPr/>
            <p:nvPr/>
          </p:nvSpPr>
          <p:spPr>
            <a:xfrm>
              <a:off x="6089904" y="3143809"/>
              <a:ext cx="152400" cy="1591056"/>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Abgerundetes Rechteck 76"/>
            <p:cNvSpPr/>
            <p:nvPr/>
          </p:nvSpPr>
          <p:spPr>
            <a:xfrm>
              <a:off x="6242304" y="3143809"/>
              <a:ext cx="152400" cy="1591056"/>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Abgerundetes Rechteck 77"/>
            <p:cNvSpPr/>
            <p:nvPr/>
          </p:nvSpPr>
          <p:spPr>
            <a:xfrm>
              <a:off x="6394704" y="3143809"/>
              <a:ext cx="152400" cy="1591056"/>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Abgerundetes Rechteck 78"/>
            <p:cNvSpPr/>
            <p:nvPr/>
          </p:nvSpPr>
          <p:spPr>
            <a:xfrm>
              <a:off x="6547104" y="3143809"/>
              <a:ext cx="152400" cy="1591056"/>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Abgerundetes Rechteck 79"/>
            <p:cNvSpPr/>
            <p:nvPr/>
          </p:nvSpPr>
          <p:spPr>
            <a:xfrm>
              <a:off x="6699504" y="3143809"/>
              <a:ext cx="152400" cy="1591056"/>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1" name="Abgerundetes Rechteck 80"/>
            <p:cNvSpPr/>
            <p:nvPr/>
          </p:nvSpPr>
          <p:spPr>
            <a:xfrm>
              <a:off x="6851904" y="3143809"/>
              <a:ext cx="152400" cy="1591056"/>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Abgerundetes Rechteck 81"/>
            <p:cNvSpPr/>
            <p:nvPr/>
          </p:nvSpPr>
          <p:spPr>
            <a:xfrm>
              <a:off x="7004304" y="3143809"/>
              <a:ext cx="152400" cy="1591056"/>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3" name="Rechteck 82"/>
            <p:cNvSpPr/>
            <p:nvPr/>
          </p:nvSpPr>
          <p:spPr>
            <a:xfrm>
              <a:off x="7156704" y="2759761"/>
              <a:ext cx="688848" cy="23591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 name="Rechteck 6"/>
          <p:cNvSpPr/>
          <p:nvPr/>
        </p:nvSpPr>
        <p:spPr>
          <a:xfrm>
            <a:off x="1408884" y="3679023"/>
            <a:ext cx="2231135" cy="499872"/>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r Verbinder 8"/>
          <p:cNvCxnSpPr/>
          <p:nvPr/>
        </p:nvCxnSpPr>
        <p:spPr>
          <a:xfrm flipV="1">
            <a:off x="1008833" y="2487255"/>
            <a:ext cx="0" cy="288340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Gerader Verbinder 88"/>
          <p:cNvCxnSpPr/>
          <p:nvPr/>
        </p:nvCxnSpPr>
        <p:spPr>
          <a:xfrm flipV="1">
            <a:off x="4044641" y="2487255"/>
            <a:ext cx="0" cy="288340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Ellipse 9"/>
          <p:cNvSpPr>
            <a:spLocks noChangeAspect="1"/>
          </p:cNvSpPr>
          <p:nvPr/>
        </p:nvSpPr>
        <p:spPr>
          <a:xfrm>
            <a:off x="2479588" y="3869142"/>
            <a:ext cx="89726" cy="119634"/>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 name="Gerade Verbindung mit Pfeil 11"/>
          <p:cNvCxnSpPr/>
          <p:nvPr/>
        </p:nvCxnSpPr>
        <p:spPr>
          <a:xfrm flipV="1">
            <a:off x="5707893" y="5197793"/>
            <a:ext cx="0" cy="405384"/>
          </a:xfrm>
          <a:prstGeom prst="straightConnector1">
            <a:avLst/>
          </a:prstGeom>
          <a:ln w="444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3" name="Gerade Verbindung mit Pfeil 92"/>
          <p:cNvCxnSpPr/>
          <p:nvPr/>
        </p:nvCxnSpPr>
        <p:spPr>
          <a:xfrm flipV="1">
            <a:off x="502960" y="3464880"/>
            <a:ext cx="61713" cy="465736"/>
          </a:xfrm>
          <a:prstGeom prst="straightConnector1">
            <a:avLst/>
          </a:prstGeom>
          <a:ln w="444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4626257" y="2751040"/>
            <a:ext cx="1768500" cy="235915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7" name="Ellipse 106"/>
          <p:cNvSpPr>
            <a:spLocks noChangeAspect="1"/>
          </p:cNvSpPr>
          <p:nvPr/>
        </p:nvSpPr>
        <p:spPr>
          <a:xfrm>
            <a:off x="4970507" y="3210264"/>
            <a:ext cx="1080000" cy="144070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a:spLocks noChangeAspect="1"/>
          </p:cNvSpPr>
          <p:nvPr/>
        </p:nvSpPr>
        <p:spPr>
          <a:xfrm>
            <a:off x="5331828" y="3692255"/>
            <a:ext cx="374721" cy="499872"/>
          </a:xfrm>
          <a:prstGeom prst="ellipse">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Ellipse 108"/>
          <p:cNvSpPr>
            <a:spLocks noChangeAspect="1"/>
          </p:cNvSpPr>
          <p:nvPr/>
        </p:nvSpPr>
        <p:spPr>
          <a:xfrm>
            <a:off x="5416982" y="2876975"/>
            <a:ext cx="187051" cy="24952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a:spLocks noChangeAspect="1"/>
          </p:cNvSpPr>
          <p:nvPr/>
        </p:nvSpPr>
        <p:spPr>
          <a:xfrm>
            <a:off x="4825140" y="3284407"/>
            <a:ext cx="187051" cy="24952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1" name="Ellipse 110"/>
          <p:cNvSpPr>
            <a:spLocks noChangeAspect="1"/>
          </p:cNvSpPr>
          <p:nvPr/>
        </p:nvSpPr>
        <p:spPr>
          <a:xfrm>
            <a:off x="6000423" y="3284407"/>
            <a:ext cx="187051" cy="24952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2" name="Ellipse 111"/>
          <p:cNvSpPr>
            <a:spLocks noChangeAspect="1"/>
          </p:cNvSpPr>
          <p:nvPr/>
        </p:nvSpPr>
        <p:spPr>
          <a:xfrm>
            <a:off x="6012916" y="4305208"/>
            <a:ext cx="187051" cy="24952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3" name="Ellipse 112"/>
          <p:cNvSpPr>
            <a:spLocks noChangeAspect="1"/>
          </p:cNvSpPr>
          <p:nvPr/>
        </p:nvSpPr>
        <p:spPr>
          <a:xfrm>
            <a:off x="5416981" y="4755819"/>
            <a:ext cx="187051" cy="24952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4" name="Ellipse 113"/>
          <p:cNvSpPr>
            <a:spLocks noChangeAspect="1"/>
          </p:cNvSpPr>
          <p:nvPr/>
        </p:nvSpPr>
        <p:spPr>
          <a:xfrm>
            <a:off x="4825139" y="4332846"/>
            <a:ext cx="187051" cy="24952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6" name="Abgerundetes Rechteck 115"/>
          <p:cNvSpPr/>
          <p:nvPr/>
        </p:nvSpPr>
        <p:spPr>
          <a:xfrm rot="5400000">
            <a:off x="6735588" y="3506434"/>
            <a:ext cx="152400" cy="834062"/>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5" name="Gerader Verbinder 104"/>
          <p:cNvCxnSpPr/>
          <p:nvPr/>
        </p:nvCxnSpPr>
        <p:spPr>
          <a:xfrm flipV="1">
            <a:off x="6796814" y="3210968"/>
            <a:ext cx="0" cy="1440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Gerader Verbinder 102"/>
          <p:cNvCxnSpPr/>
          <p:nvPr/>
        </p:nvCxnSpPr>
        <p:spPr>
          <a:xfrm flipV="1">
            <a:off x="4970507" y="5693971"/>
            <a:ext cx="1080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r Verbinder 19"/>
          <p:cNvCxnSpPr/>
          <p:nvPr/>
        </p:nvCxnSpPr>
        <p:spPr>
          <a:xfrm>
            <a:off x="6618887" y="3815215"/>
            <a:ext cx="5334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Gerader Verbinder 116"/>
          <p:cNvCxnSpPr/>
          <p:nvPr/>
        </p:nvCxnSpPr>
        <p:spPr>
          <a:xfrm>
            <a:off x="6652036" y="3812456"/>
            <a:ext cx="5334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Gerader Verbinder 117"/>
          <p:cNvCxnSpPr/>
          <p:nvPr/>
        </p:nvCxnSpPr>
        <p:spPr>
          <a:xfrm>
            <a:off x="6692803" y="3817536"/>
            <a:ext cx="5334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Gerader Verbinder 118"/>
          <p:cNvCxnSpPr/>
          <p:nvPr/>
        </p:nvCxnSpPr>
        <p:spPr>
          <a:xfrm>
            <a:off x="6725951" y="3818465"/>
            <a:ext cx="5334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Gerader Verbinder 119"/>
          <p:cNvCxnSpPr/>
          <p:nvPr/>
        </p:nvCxnSpPr>
        <p:spPr>
          <a:xfrm>
            <a:off x="6759857" y="3815215"/>
            <a:ext cx="5334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Gerader Verbinder 120"/>
          <p:cNvCxnSpPr/>
          <p:nvPr/>
        </p:nvCxnSpPr>
        <p:spPr>
          <a:xfrm>
            <a:off x="6793006" y="3812456"/>
            <a:ext cx="5334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Gerader Verbinder 121"/>
          <p:cNvCxnSpPr/>
          <p:nvPr/>
        </p:nvCxnSpPr>
        <p:spPr>
          <a:xfrm>
            <a:off x="6833773" y="3817536"/>
            <a:ext cx="5334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Gerader Verbinder 122"/>
          <p:cNvCxnSpPr/>
          <p:nvPr/>
        </p:nvCxnSpPr>
        <p:spPr>
          <a:xfrm>
            <a:off x="6866921" y="3818465"/>
            <a:ext cx="5334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Gerader Verbinder 123"/>
          <p:cNvCxnSpPr/>
          <p:nvPr/>
        </p:nvCxnSpPr>
        <p:spPr>
          <a:xfrm>
            <a:off x="6902836" y="3820295"/>
            <a:ext cx="5334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Gerader Verbinder 126"/>
          <p:cNvCxnSpPr/>
          <p:nvPr/>
        </p:nvCxnSpPr>
        <p:spPr>
          <a:xfrm>
            <a:off x="6935984" y="3817536"/>
            <a:ext cx="5334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8" name="Gerader Verbinder 127"/>
          <p:cNvCxnSpPr/>
          <p:nvPr/>
        </p:nvCxnSpPr>
        <p:spPr>
          <a:xfrm>
            <a:off x="6976751" y="3822616"/>
            <a:ext cx="5334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9" name="Gerader Verbinder 128"/>
          <p:cNvCxnSpPr/>
          <p:nvPr/>
        </p:nvCxnSpPr>
        <p:spPr>
          <a:xfrm>
            <a:off x="7009899" y="3823545"/>
            <a:ext cx="5334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Rechteck 20"/>
          <p:cNvSpPr/>
          <p:nvPr/>
        </p:nvSpPr>
        <p:spPr>
          <a:xfrm>
            <a:off x="7013710" y="3678359"/>
            <a:ext cx="255878" cy="49987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8" name="Gruppieren 21"/>
          <p:cNvGrpSpPr/>
          <p:nvPr/>
        </p:nvGrpSpPr>
        <p:grpSpPr>
          <a:xfrm rot="5400000">
            <a:off x="4931188" y="5512144"/>
            <a:ext cx="1166441" cy="374904"/>
            <a:chOff x="10518369" y="5844159"/>
            <a:chExt cx="1166441" cy="499872"/>
          </a:xfrm>
        </p:grpSpPr>
        <p:sp>
          <p:nvSpPr>
            <p:cNvPr id="132" name="Abgerundetes Rechteck 131"/>
            <p:cNvSpPr/>
            <p:nvPr/>
          </p:nvSpPr>
          <p:spPr>
            <a:xfrm rot="5400000">
              <a:off x="10998211" y="5533223"/>
              <a:ext cx="152400" cy="1112083"/>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4" name="Gerader Verbinder 133"/>
            <p:cNvCxnSpPr/>
            <p:nvPr/>
          </p:nvCxnSpPr>
          <p:spPr>
            <a:xfrm>
              <a:off x="10817210" y="5981015"/>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6" name="Gerader Verbinder 135"/>
            <p:cNvCxnSpPr/>
            <p:nvPr/>
          </p:nvCxnSpPr>
          <p:spPr>
            <a:xfrm>
              <a:off x="10861408" y="5978256"/>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Gerader Verbinder 136"/>
            <p:cNvCxnSpPr/>
            <p:nvPr/>
          </p:nvCxnSpPr>
          <p:spPr>
            <a:xfrm>
              <a:off x="10915764" y="5983336"/>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Gerader Verbinder 138"/>
            <p:cNvCxnSpPr/>
            <p:nvPr/>
          </p:nvCxnSpPr>
          <p:spPr>
            <a:xfrm>
              <a:off x="10959961" y="5984265"/>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0" name="Gerader Verbinder 139"/>
            <p:cNvCxnSpPr/>
            <p:nvPr/>
          </p:nvCxnSpPr>
          <p:spPr>
            <a:xfrm>
              <a:off x="11005170" y="5981015"/>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Gerader Verbinder 140"/>
            <p:cNvCxnSpPr/>
            <p:nvPr/>
          </p:nvCxnSpPr>
          <p:spPr>
            <a:xfrm>
              <a:off x="11049368" y="5978256"/>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2" name="Gerader Verbinder 141"/>
            <p:cNvCxnSpPr/>
            <p:nvPr/>
          </p:nvCxnSpPr>
          <p:spPr>
            <a:xfrm>
              <a:off x="11103724" y="5983336"/>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3" name="Gerader Verbinder 142"/>
            <p:cNvCxnSpPr/>
            <p:nvPr/>
          </p:nvCxnSpPr>
          <p:spPr>
            <a:xfrm>
              <a:off x="11147921" y="5984265"/>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4" name="Gerader Verbinder 143"/>
            <p:cNvCxnSpPr/>
            <p:nvPr/>
          </p:nvCxnSpPr>
          <p:spPr>
            <a:xfrm>
              <a:off x="11195808" y="5986095"/>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Gerader Verbinder 144"/>
            <p:cNvCxnSpPr/>
            <p:nvPr/>
          </p:nvCxnSpPr>
          <p:spPr>
            <a:xfrm>
              <a:off x="11240006" y="5983336"/>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6" name="Gerader Verbinder 145"/>
            <p:cNvCxnSpPr/>
            <p:nvPr/>
          </p:nvCxnSpPr>
          <p:spPr>
            <a:xfrm>
              <a:off x="11294362" y="5988416"/>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Gerader Verbinder 146"/>
            <p:cNvCxnSpPr/>
            <p:nvPr/>
          </p:nvCxnSpPr>
          <p:spPr>
            <a:xfrm>
              <a:off x="11338559" y="5989345"/>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53" name="Rechteck 152"/>
            <p:cNvSpPr/>
            <p:nvPr/>
          </p:nvSpPr>
          <p:spPr>
            <a:xfrm>
              <a:off x="11343640" y="5844159"/>
              <a:ext cx="341170" cy="49987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1" name="Gruppieren 153"/>
          <p:cNvGrpSpPr/>
          <p:nvPr/>
        </p:nvGrpSpPr>
        <p:grpSpPr>
          <a:xfrm>
            <a:off x="3125669" y="4923272"/>
            <a:ext cx="542637" cy="289700"/>
            <a:chOff x="10518369" y="5844159"/>
            <a:chExt cx="1166441" cy="499872"/>
          </a:xfrm>
        </p:grpSpPr>
        <p:sp>
          <p:nvSpPr>
            <p:cNvPr id="155" name="Abgerundetes Rechteck 154"/>
            <p:cNvSpPr/>
            <p:nvPr/>
          </p:nvSpPr>
          <p:spPr>
            <a:xfrm rot="5400000">
              <a:off x="10998211" y="5533223"/>
              <a:ext cx="152400" cy="1112083"/>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56" name="Gerader Verbinder 155"/>
            <p:cNvCxnSpPr/>
            <p:nvPr/>
          </p:nvCxnSpPr>
          <p:spPr>
            <a:xfrm>
              <a:off x="10817210" y="5981015"/>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Gerader Verbinder 156"/>
            <p:cNvCxnSpPr/>
            <p:nvPr/>
          </p:nvCxnSpPr>
          <p:spPr>
            <a:xfrm>
              <a:off x="10861408" y="5978256"/>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Gerader Verbinder 157"/>
            <p:cNvCxnSpPr/>
            <p:nvPr/>
          </p:nvCxnSpPr>
          <p:spPr>
            <a:xfrm>
              <a:off x="10915764" y="5983336"/>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Gerader Verbinder 158"/>
            <p:cNvCxnSpPr/>
            <p:nvPr/>
          </p:nvCxnSpPr>
          <p:spPr>
            <a:xfrm>
              <a:off x="10959961" y="5984265"/>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Gerader Verbinder 159"/>
            <p:cNvCxnSpPr/>
            <p:nvPr/>
          </p:nvCxnSpPr>
          <p:spPr>
            <a:xfrm>
              <a:off x="11005170" y="5981015"/>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Gerader Verbinder 160"/>
            <p:cNvCxnSpPr/>
            <p:nvPr/>
          </p:nvCxnSpPr>
          <p:spPr>
            <a:xfrm>
              <a:off x="11049368" y="5978256"/>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Gerader Verbinder 161"/>
            <p:cNvCxnSpPr/>
            <p:nvPr/>
          </p:nvCxnSpPr>
          <p:spPr>
            <a:xfrm>
              <a:off x="11103724" y="5983336"/>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Gerader Verbinder 162"/>
            <p:cNvCxnSpPr/>
            <p:nvPr/>
          </p:nvCxnSpPr>
          <p:spPr>
            <a:xfrm>
              <a:off x="11147921" y="5984265"/>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4" name="Gerader Verbinder 163"/>
            <p:cNvCxnSpPr/>
            <p:nvPr/>
          </p:nvCxnSpPr>
          <p:spPr>
            <a:xfrm>
              <a:off x="11195808" y="5986095"/>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5" name="Gerader Verbinder 164"/>
            <p:cNvCxnSpPr/>
            <p:nvPr/>
          </p:nvCxnSpPr>
          <p:spPr>
            <a:xfrm>
              <a:off x="11240006" y="5983336"/>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Gerader Verbinder 165"/>
            <p:cNvCxnSpPr/>
            <p:nvPr/>
          </p:nvCxnSpPr>
          <p:spPr>
            <a:xfrm>
              <a:off x="11294362" y="5988416"/>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Gerader Verbinder 166"/>
            <p:cNvCxnSpPr/>
            <p:nvPr/>
          </p:nvCxnSpPr>
          <p:spPr>
            <a:xfrm>
              <a:off x="11338559" y="5989345"/>
              <a:ext cx="71120" cy="216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8" name="Rechteck 167"/>
            <p:cNvSpPr/>
            <p:nvPr/>
          </p:nvSpPr>
          <p:spPr>
            <a:xfrm>
              <a:off x="11343640" y="5844159"/>
              <a:ext cx="341170" cy="49987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cxnSp>
        <p:nvCxnSpPr>
          <p:cNvPr id="24" name="Gerader Verbinder 23"/>
          <p:cNvCxnSpPr/>
          <p:nvPr/>
        </p:nvCxnSpPr>
        <p:spPr>
          <a:xfrm flipH="1">
            <a:off x="631973" y="3925022"/>
            <a:ext cx="189000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69" name="Gerader Verbinder 168"/>
          <p:cNvCxnSpPr/>
          <p:nvPr/>
        </p:nvCxnSpPr>
        <p:spPr>
          <a:xfrm flipH="1" flipV="1">
            <a:off x="661957" y="3471338"/>
            <a:ext cx="1863000" cy="459279"/>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30" name="Bogen 29"/>
          <p:cNvSpPr/>
          <p:nvPr/>
        </p:nvSpPr>
        <p:spPr>
          <a:xfrm>
            <a:off x="774900" y="2642740"/>
            <a:ext cx="2097835" cy="2570232"/>
          </a:xfrm>
          <a:prstGeom prst="arc">
            <a:avLst>
              <a:gd name="adj1" fmla="val 10799700"/>
              <a:gd name="adj2" fmla="val 1182448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70" name="Textfeld 169"/>
          <p:cNvSpPr txBox="1"/>
          <p:nvPr/>
        </p:nvSpPr>
        <p:spPr>
          <a:xfrm>
            <a:off x="66110" y="3496840"/>
            <a:ext cx="521298" cy="307777"/>
          </a:xfrm>
          <a:prstGeom prst="rect">
            <a:avLst/>
          </a:prstGeom>
          <a:noFill/>
        </p:spPr>
        <p:txBody>
          <a:bodyPr wrap="none" rtlCol="0">
            <a:spAutoFit/>
          </a:bodyPr>
          <a:lstStyle/>
          <a:p>
            <a:pPr algn="ctr"/>
            <a:r>
              <a:rPr lang="en-US" sz="1400" dirty="0" smtClean="0"/>
              <a:t>+- 2°</a:t>
            </a:r>
            <a:endParaRPr lang="en-US" sz="1400" dirty="0"/>
          </a:p>
        </p:txBody>
      </p:sp>
      <p:sp>
        <p:nvSpPr>
          <p:cNvPr id="171" name="Textfeld 170"/>
          <p:cNvSpPr txBox="1"/>
          <p:nvPr/>
        </p:nvSpPr>
        <p:spPr>
          <a:xfrm>
            <a:off x="5956679" y="5508673"/>
            <a:ext cx="877163" cy="307777"/>
          </a:xfrm>
          <a:prstGeom prst="rect">
            <a:avLst/>
          </a:prstGeom>
          <a:noFill/>
        </p:spPr>
        <p:txBody>
          <a:bodyPr wrap="none" rtlCol="0">
            <a:spAutoFit/>
          </a:bodyPr>
          <a:lstStyle/>
          <a:p>
            <a:pPr algn="ctr"/>
            <a:r>
              <a:rPr lang="en-US" sz="1400" dirty="0" smtClean="0"/>
              <a:t>+- 10 mm</a:t>
            </a:r>
            <a:endParaRPr lang="en-US" sz="1400" dirty="0"/>
          </a:p>
        </p:txBody>
      </p:sp>
      <p:sp>
        <p:nvSpPr>
          <p:cNvPr id="172" name="Textfeld 171"/>
          <p:cNvSpPr txBox="1"/>
          <p:nvPr/>
        </p:nvSpPr>
        <p:spPr>
          <a:xfrm>
            <a:off x="6358233" y="4666799"/>
            <a:ext cx="877163" cy="307777"/>
          </a:xfrm>
          <a:prstGeom prst="rect">
            <a:avLst/>
          </a:prstGeom>
          <a:noFill/>
        </p:spPr>
        <p:txBody>
          <a:bodyPr wrap="none" rtlCol="0">
            <a:spAutoFit/>
          </a:bodyPr>
          <a:lstStyle/>
          <a:p>
            <a:pPr algn="ctr"/>
            <a:r>
              <a:rPr lang="en-US" sz="1400" dirty="0" smtClean="0"/>
              <a:t>+- 10 mm</a:t>
            </a:r>
            <a:endParaRPr lang="en-US" sz="1400" dirty="0"/>
          </a:p>
        </p:txBody>
      </p:sp>
      <p:sp>
        <p:nvSpPr>
          <p:cNvPr id="173" name="Textfeld 172"/>
          <p:cNvSpPr txBox="1"/>
          <p:nvPr/>
        </p:nvSpPr>
        <p:spPr>
          <a:xfrm>
            <a:off x="2588674" y="2454389"/>
            <a:ext cx="1035989" cy="307777"/>
          </a:xfrm>
          <a:prstGeom prst="rect">
            <a:avLst/>
          </a:prstGeom>
          <a:noFill/>
        </p:spPr>
        <p:txBody>
          <a:bodyPr wrap="none" rtlCol="0">
            <a:spAutoFit/>
          </a:bodyPr>
          <a:lstStyle/>
          <a:p>
            <a:pPr algn="ctr"/>
            <a:r>
              <a:rPr lang="en-US" sz="1400" dirty="0" smtClean="0"/>
              <a:t>CF40 flange</a:t>
            </a:r>
            <a:endParaRPr lang="en-US" sz="1400" dirty="0"/>
          </a:p>
        </p:txBody>
      </p:sp>
      <p:sp>
        <p:nvSpPr>
          <p:cNvPr id="174" name="Textfeld 173"/>
          <p:cNvSpPr txBox="1"/>
          <p:nvPr/>
        </p:nvSpPr>
        <p:spPr>
          <a:xfrm>
            <a:off x="1110758" y="4780367"/>
            <a:ext cx="741421" cy="523220"/>
          </a:xfrm>
          <a:prstGeom prst="rect">
            <a:avLst/>
          </a:prstGeom>
          <a:noFill/>
        </p:spPr>
        <p:txBody>
          <a:bodyPr wrap="none" rtlCol="0">
            <a:spAutoFit/>
          </a:bodyPr>
          <a:lstStyle/>
          <a:p>
            <a:pPr algn="ctr"/>
            <a:r>
              <a:rPr lang="en-US" sz="1400" dirty="0" smtClean="0"/>
              <a:t>Flexible</a:t>
            </a:r>
          </a:p>
          <a:p>
            <a:pPr algn="ctr"/>
            <a:r>
              <a:rPr lang="en-US" sz="1400" dirty="0" smtClean="0"/>
              <a:t>bellow</a:t>
            </a:r>
            <a:endParaRPr lang="en-US" sz="1400" dirty="0"/>
          </a:p>
        </p:txBody>
      </p:sp>
      <p:cxnSp>
        <p:nvCxnSpPr>
          <p:cNvPr id="175" name="Gerade Verbindung mit Pfeil 174"/>
          <p:cNvCxnSpPr/>
          <p:nvPr/>
        </p:nvCxnSpPr>
        <p:spPr>
          <a:xfrm flipH="1">
            <a:off x="6451289" y="4133434"/>
            <a:ext cx="305276" cy="8638"/>
          </a:xfrm>
          <a:prstGeom prst="straightConnector1">
            <a:avLst/>
          </a:prstGeom>
          <a:ln w="444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7" name="Gerade Verbindung mit Pfeil 176"/>
          <p:cNvCxnSpPr/>
          <p:nvPr/>
        </p:nvCxnSpPr>
        <p:spPr>
          <a:xfrm flipH="1">
            <a:off x="3178463" y="5242515"/>
            <a:ext cx="305276" cy="8638"/>
          </a:xfrm>
          <a:prstGeom prst="straightConnector1">
            <a:avLst/>
          </a:prstGeom>
          <a:ln w="444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9" name="Textfeld 178"/>
          <p:cNvSpPr txBox="1"/>
          <p:nvPr/>
        </p:nvSpPr>
        <p:spPr>
          <a:xfrm>
            <a:off x="1997553" y="5297687"/>
            <a:ext cx="1058368" cy="307777"/>
          </a:xfrm>
          <a:prstGeom prst="rect">
            <a:avLst/>
          </a:prstGeom>
          <a:noFill/>
        </p:spPr>
        <p:txBody>
          <a:bodyPr wrap="none" rtlCol="0">
            <a:spAutoFit/>
          </a:bodyPr>
          <a:lstStyle/>
          <a:p>
            <a:pPr algn="ctr"/>
            <a:r>
              <a:rPr lang="en-US" sz="1400" dirty="0" smtClean="0"/>
              <a:t>Tube holder</a:t>
            </a:r>
            <a:endParaRPr lang="en-US" sz="1400" dirty="0"/>
          </a:p>
        </p:txBody>
      </p:sp>
      <p:cxnSp>
        <p:nvCxnSpPr>
          <p:cNvPr id="233" name="Gerader Verbinder 232"/>
          <p:cNvCxnSpPr/>
          <p:nvPr/>
        </p:nvCxnSpPr>
        <p:spPr>
          <a:xfrm>
            <a:off x="2439869" y="5185903"/>
            <a:ext cx="0" cy="16398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2" name="Gerader Verbinder 181"/>
          <p:cNvCxnSpPr/>
          <p:nvPr/>
        </p:nvCxnSpPr>
        <p:spPr>
          <a:xfrm>
            <a:off x="2609033" y="5185903"/>
            <a:ext cx="0" cy="16398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3" name="Textfeld 182"/>
          <p:cNvSpPr txBox="1"/>
          <p:nvPr/>
        </p:nvSpPr>
        <p:spPr>
          <a:xfrm>
            <a:off x="2647786" y="3909803"/>
            <a:ext cx="540597" cy="307777"/>
          </a:xfrm>
          <a:prstGeom prst="rect">
            <a:avLst/>
          </a:prstGeom>
          <a:noFill/>
        </p:spPr>
        <p:txBody>
          <a:bodyPr wrap="none" rtlCol="0">
            <a:spAutoFit/>
          </a:bodyPr>
          <a:lstStyle/>
          <a:p>
            <a:pPr algn="ctr"/>
            <a:r>
              <a:rPr lang="en-US" sz="1400" dirty="0" smtClean="0"/>
              <a:t>Tube</a:t>
            </a:r>
          </a:p>
        </p:txBody>
      </p:sp>
      <p:sp>
        <p:nvSpPr>
          <p:cNvPr id="102" name="Rectangle 7"/>
          <p:cNvSpPr/>
          <p:nvPr/>
        </p:nvSpPr>
        <p:spPr>
          <a:xfrm>
            <a:off x="154682" y="85922"/>
            <a:ext cx="6017518" cy="461665"/>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GB" sz="2400" b="1" dirty="0">
                <a:solidFill>
                  <a:schemeClr val="tx2"/>
                </a:solidFill>
                <a:effectLst>
                  <a:outerShdw blurRad="38100" dist="38100" dir="2700000" algn="tl">
                    <a:srgbClr val="C0C0C0"/>
                  </a:outerShdw>
                </a:effectLst>
                <a:latin typeface="Times New Roman" pitchFamily="18" charset="0"/>
                <a:cs typeface="Arial" charset="0"/>
                <a:sym typeface="Symbol" pitchFamily="18" charset="2"/>
              </a:rPr>
              <a:t>THE </a:t>
            </a:r>
            <a:r>
              <a:rPr lang="en-GB" sz="2400" b="1" dirty="0" smtClean="0">
                <a:solidFill>
                  <a:schemeClr val="tx2"/>
                </a:solidFill>
                <a:effectLst>
                  <a:outerShdw blurRad="38100" dist="38100" dir="2700000" algn="tl">
                    <a:srgbClr val="C0C0C0"/>
                  </a:outerShdw>
                </a:effectLst>
                <a:latin typeface="Times New Roman" pitchFamily="18" charset="0"/>
                <a:cs typeface="Arial" charset="0"/>
                <a:sym typeface="Symbol" pitchFamily="18" charset="2"/>
              </a:rPr>
              <a:t>UNIT: Concept of the XUV source</a:t>
            </a:r>
            <a:endParaRPr lang="en-GB" sz="2400" b="1" dirty="0">
              <a:solidFill>
                <a:schemeClr val="tx2"/>
              </a:solidFill>
              <a:effectLst>
                <a:outerShdw blurRad="38100" dist="38100" dir="2700000" algn="tl">
                  <a:srgbClr val="C0C0C0"/>
                </a:outerShdw>
              </a:effectLst>
              <a:latin typeface="Times New Roman" pitchFamily="18" charset="0"/>
              <a:cs typeface="Arial" charset="0"/>
              <a:sym typeface="Symbol" pitchFamily="18" charset="2"/>
            </a:endParaRPr>
          </a:p>
        </p:txBody>
      </p:sp>
      <p:pic>
        <p:nvPicPr>
          <p:cNvPr id="104" name="Picture 9" descr="sparc"/>
          <p:cNvPicPr>
            <a:picLocks noChangeAspect="1" noChangeArrowheads="1"/>
          </p:cNvPicPr>
          <p:nvPr/>
        </p:nvPicPr>
        <p:blipFill>
          <a:blip r:embed="rId3" cstate="print"/>
          <a:srcRect/>
          <a:stretch>
            <a:fillRect/>
          </a:stretch>
        </p:blipFill>
        <p:spPr bwMode="auto">
          <a:xfrm>
            <a:off x="7010400" y="5486400"/>
            <a:ext cx="2133600" cy="1066800"/>
          </a:xfrm>
          <a:prstGeom prst="rect">
            <a:avLst/>
          </a:prstGeom>
          <a:noFill/>
          <a:ln w="9525">
            <a:noFill/>
            <a:miter lim="800000"/>
            <a:headEnd/>
            <a:tailEnd/>
          </a:ln>
        </p:spPr>
      </p:pic>
      <p:sp>
        <p:nvSpPr>
          <p:cNvPr id="115" name="Slide Number Placeholder 114"/>
          <p:cNvSpPr>
            <a:spLocks noGrp="1"/>
          </p:cNvSpPr>
          <p:nvPr>
            <p:ph type="sldNum" sz="quarter" idx="10"/>
          </p:nvPr>
        </p:nvSpPr>
        <p:spPr/>
        <p:txBody>
          <a:bodyPr/>
          <a:lstStyle/>
          <a:p>
            <a:fld id="{B90C54C0-CCBE-450A-BE54-9C119A3FE903}" type="slidenum">
              <a:rPr lang="de-DE" smtClean="0"/>
              <a:pPr/>
              <a:t>11</a:t>
            </a:fld>
            <a:endParaRPr lang="de-DE"/>
          </a:p>
        </p:txBody>
      </p:sp>
    </p:spTree>
    <p:extLst>
      <p:ext uri="{BB962C8B-B14F-4D97-AF65-F5344CB8AC3E}">
        <p14:creationId xmlns="" xmlns:p14="http://schemas.microsoft.com/office/powerpoint/2010/main" val="1086525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Diagramm 3"/>
          <p:cNvPicPr>
            <a:picLocks noGrp="1" noChangeArrowheads="1"/>
          </p:cNvPicPr>
          <p:nvPr>
            <p:ph idx="1"/>
          </p:nvPr>
        </p:nvPicPr>
        <p:blipFill>
          <a:blip r:embed="rId2" cstate="print"/>
          <a:srcRect b="-55"/>
          <a:stretch>
            <a:fillRect/>
          </a:stretch>
        </p:blipFill>
        <p:spPr bwMode="auto">
          <a:xfrm>
            <a:off x="1676400" y="1447800"/>
            <a:ext cx="6020305" cy="3873360"/>
          </a:xfrm>
          <a:prstGeom prst="rect">
            <a:avLst/>
          </a:prstGeom>
          <a:noFill/>
          <a:ln w="9525">
            <a:noFill/>
            <a:miter lim="800000"/>
            <a:headEnd/>
            <a:tailEnd/>
          </a:ln>
        </p:spPr>
      </p:pic>
      <p:sp>
        <p:nvSpPr>
          <p:cNvPr id="6" name="Rectangle 7"/>
          <p:cNvSpPr>
            <a:spLocks noGrp="1"/>
          </p:cNvSpPr>
          <p:nvPr>
            <p:ph type="title"/>
          </p:nvPr>
        </p:nvSpPr>
        <p:spPr>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GB" sz="2400" b="1" dirty="0">
                <a:solidFill>
                  <a:schemeClr val="tx2"/>
                </a:solidFill>
                <a:effectLst>
                  <a:outerShdw blurRad="38100" dist="38100" dir="2700000" algn="tl">
                    <a:srgbClr val="C0C0C0"/>
                  </a:outerShdw>
                </a:effectLst>
                <a:latin typeface="Times New Roman" pitchFamily="18" charset="0"/>
                <a:cs typeface="Arial" charset="0"/>
                <a:sym typeface="Symbol" pitchFamily="18" charset="2"/>
              </a:rPr>
              <a:t>THE </a:t>
            </a:r>
            <a:r>
              <a:rPr lang="en-GB" sz="2400" b="1" dirty="0" smtClean="0">
                <a:solidFill>
                  <a:schemeClr val="tx2"/>
                </a:solidFill>
                <a:effectLst>
                  <a:outerShdw blurRad="38100" dist="38100" dir="2700000" algn="tl">
                    <a:srgbClr val="C0C0C0"/>
                  </a:outerShdw>
                </a:effectLst>
                <a:latin typeface="Times New Roman" pitchFamily="18" charset="0"/>
                <a:cs typeface="Arial" charset="0"/>
                <a:sym typeface="Symbol" pitchFamily="18" charset="2"/>
              </a:rPr>
              <a:t>UNIT: Concept of the XUV source</a:t>
            </a:r>
            <a:endParaRPr lang="en-GB" sz="2400" b="1" dirty="0">
              <a:solidFill>
                <a:schemeClr val="tx2"/>
              </a:solidFill>
              <a:effectLst>
                <a:outerShdw blurRad="38100" dist="38100" dir="2700000" algn="tl">
                  <a:srgbClr val="C0C0C0"/>
                </a:outerShdw>
              </a:effectLst>
              <a:latin typeface="Times New Roman" pitchFamily="18" charset="0"/>
              <a:cs typeface="Arial" charset="0"/>
              <a:sym typeface="Symbol" pitchFamily="18" charset="2"/>
            </a:endParaRPr>
          </a:p>
        </p:txBody>
      </p:sp>
      <p:sp>
        <p:nvSpPr>
          <p:cNvPr id="7" name="Slide Number Placeholder 6"/>
          <p:cNvSpPr>
            <a:spLocks noGrp="1"/>
          </p:cNvSpPr>
          <p:nvPr>
            <p:ph type="sldNum" sz="quarter" idx="10"/>
          </p:nvPr>
        </p:nvSpPr>
        <p:spPr/>
        <p:txBody>
          <a:bodyPr/>
          <a:lstStyle/>
          <a:p>
            <a:fld id="{B90C54C0-CCBE-450A-BE54-9C119A3FE903}" type="slidenum">
              <a:rPr lang="de-DE" smtClean="0"/>
              <a:pPr/>
              <a:t>12</a:t>
            </a:fld>
            <a:endParaRPr lang="de-D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p:nvPr/>
        </p:nvSpPr>
        <p:spPr>
          <a:xfrm>
            <a:off x="154682" y="85923"/>
            <a:ext cx="8608318" cy="461665"/>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GB" sz="2400" b="1" dirty="0">
                <a:solidFill>
                  <a:schemeClr val="tx2"/>
                </a:solidFill>
                <a:effectLst>
                  <a:outerShdw blurRad="38100" dist="38100" dir="2700000" algn="tl">
                    <a:srgbClr val="C0C0C0"/>
                  </a:outerShdw>
                </a:effectLst>
                <a:latin typeface="Times New Roman" pitchFamily="18" charset="0"/>
                <a:cs typeface="Arial" charset="0"/>
                <a:sym typeface="Symbol" pitchFamily="18" charset="2"/>
              </a:rPr>
              <a:t>THE </a:t>
            </a:r>
            <a:r>
              <a:rPr lang="en-GB" sz="2400" b="1" dirty="0" smtClean="0">
                <a:solidFill>
                  <a:schemeClr val="tx2"/>
                </a:solidFill>
                <a:effectLst>
                  <a:outerShdw blurRad="38100" dist="38100" dir="2700000" algn="tl">
                    <a:srgbClr val="C0C0C0"/>
                  </a:outerShdw>
                </a:effectLst>
                <a:latin typeface="Times New Roman" pitchFamily="18" charset="0"/>
                <a:cs typeface="Arial" charset="0"/>
                <a:sym typeface="Symbol" pitchFamily="18" charset="2"/>
              </a:rPr>
              <a:t>UNIT: TECHNICAL SPECIFICATIONS</a:t>
            </a:r>
            <a:endParaRPr lang="en-GB" sz="2400" b="1" dirty="0">
              <a:solidFill>
                <a:schemeClr val="tx2"/>
              </a:solidFill>
              <a:effectLst>
                <a:outerShdw blurRad="38100" dist="38100" dir="2700000" algn="tl">
                  <a:srgbClr val="C0C0C0"/>
                </a:outerShdw>
              </a:effectLst>
              <a:latin typeface="Times New Roman" pitchFamily="18" charset="0"/>
              <a:cs typeface="Arial" charset="0"/>
              <a:sym typeface="Symbol" pitchFamily="18" charset="2"/>
            </a:endParaRPr>
          </a:p>
        </p:txBody>
      </p:sp>
      <p:sp>
        <p:nvSpPr>
          <p:cNvPr id="3" name="Inhaltsplatzhalter 2"/>
          <p:cNvSpPr>
            <a:spLocks/>
          </p:cNvSpPr>
          <p:nvPr/>
        </p:nvSpPr>
        <p:spPr bwMode="auto">
          <a:xfrm>
            <a:off x="228600" y="1447800"/>
            <a:ext cx="7696200" cy="4648200"/>
          </a:xfrm>
          <a:prstGeom prst="rect">
            <a:avLst/>
          </a:prstGeom>
          <a:noFill/>
          <a:ln w="9525">
            <a:noFill/>
            <a:miter lim="800000"/>
            <a:headEnd/>
            <a:tailEnd/>
          </a:ln>
          <a:effectLst/>
        </p:spPr>
        <p:txBody>
          <a:bodyPr/>
          <a:lstStyle/>
          <a:p>
            <a:pPr marL="228600" indent="-228600">
              <a:lnSpc>
                <a:spcPct val="70000"/>
              </a:lnSpc>
              <a:spcBef>
                <a:spcPct val="20000"/>
              </a:spcBef>
              <a:buFontTx/>
              <a:buChar char="•"/>
            </a:pPr>
            <a:r>
              <a:rPr lang="en-US" sz="2000" dirty="0">
                <a:latin typeface="Times New Roman" pitchFamily="18" charset="0"/>
              </a:rPr>
              <a:t>Input pressure : &lt; 10</a:t>
            </a:r>
            <a:r>
              <a:rPr lang="en-US" sz="2000" baseline="30000" dirty="0">
                <a:latin typeface="Times New Roman" pitchFamily="18" charset="0"/>
              </a:rPr>
              <a:t>-6</a:t>
            </a:r>
            <a:r>
              <a:rPr lang="en-US" sz="2000" dirty="0">
                <a:latin typeface="Times New Roman" pitchFamily="18" charset="0"/>
              </a:rPr>
              <a:t> mbar, mainly Argon or Krypton</a:t>
            </a:r>
          </a:p>
          <a:p>
            <a:pPr marL="228600" indent="-228600">
              <a:lnSpc>
                <a:spcPct val="70000"/>
              </a:lnSpc>
              <a:spcBef>
                <a:spcPct val="20000"/>
              </a:spcBef>
              <a:buFontTx/>
              <a:buChar char="•"/>
            </a:pPr>
            <a:r>
              <a:rPr lang="en-US" sz="2000" dirty="0">
                <a:latin typeface="Times New Roman" pitchFamily="18" charset="0"/>
              </a:rPr>
              <a:t>Outlet pressure: &lt; 10</a:t>
            </a:r>
            <a:r>
              <a:rPr lang="en-US" sz="2000" baseline="30000" dirty="0">
                <a:latin typeface="Times New Roman" pitchFamily="18" charset="0"/>
              </a:rPr>
              <a:t>-11</a:t>
            </a:r>
            <a:r>
              <a:rPr lang="en-US" sz="2000" dirty="0">
                <a:latin typeface="Times New Roman" pitchFamily="18" charset="0"/>
              </a:rPr>
              <a:t> mbar</a:t>
            </a:r>
          </a:p>
          <a:p>
            <a:pPr marL="228600" indent="-228600">
              <a:lnSpc>
                <a:spcPct val="70000"/>
              </a:lnSpc>
              <a:spcBef>
                <a:spcPct val="20000"/>
              </a:spcBef>
              <a:buFontTx/>
              <a:buChar char="•"/>
            </a:pPr>
            <a:r>
              <a:rPr lang="en-US" sz="2000" dirty="0">
                <a:latin typeface="Times New Roman" pitchFamily="18" charset="0"/>
              </a:rPr>
              <a:t>Max. heating temperature of whole system: 300 </a:t>
            </a:r>
            <a:r>
              <a:rPr lang="en-US" sz="2000" baseline="30000" dirty="0" err="1">
                <a:latin typeface="Times New Roman" pitchFamily="18" charset="0"/>
              </a:rPr>
              <a:t>o</a:t>
            </a:r>
            <a:r>
              <a:rPr lang="en-US" sz="2000" dirty="0" err="1">
                <a:latin typeface="Times New Roman" pitchFamily="18" charset="0"/>
              </a:rPr>
              <a:t>C</a:t>
            </a:r>
            <a:endParaRPr lang="en-US" sz="2000" dirty="0">
              <a:latin typeface="Times New Roman" pitchFamily="18" charset="0"/>
            </a:endParaRPr>
          </a:p>
          <a:p>
            <a:pPr marL="228600" indent="-228600">
              <a:lnSpc>
                <a:spcPct val="70000"/>
              </a:lnSpc>
              <a:spcBef>
                <a:spcPct val="20000"/>
              </a:spcBef>
              <a:buFontTx/>
              <a:buChar char="•"/>
            </a:pPr>
            <a:r>
              <a:rPr lang="en-US" sz="2000" dirty="0">
                <a:latin typeface="Times New Roman" pitchFamily="18" charset="0"/>
              </a:rPr>
              <a:t>Chamber material : corresponding to the requirements of 10</a:t>
            </a:r>
            <a:r>
              <a:rPr lang="en-US" sz="2000" baseline="30000" dirty="0">
                <a:latin typeface="Times New Roman" pitchFamily="18" charset="0"/>
              </a:rPr>
              <a:t>-11</a:t>
            </a:r>
            <a:r>
              <a:rPr lang="en-US" sz="2000" dirty="0">
                <a:latin typeface="Times New Roman" pitchFamily="18" charset="0"/>
              </a:rPr>
              <a:t> mbar</a:t>
            </a:r>
          </a:p>
          <a:p>
            <a:pPr marL="228600" indent="-228600">
              <a:lnSpc>
                <a:spcPct val="70000"/>
              </a:lnSpc>
              <a:spcBef>
                <a:spcPct val="20000"/>
              </a:spcBef>
              <a:buFontTx/>
              <a:buChar char="•"/>
            </a:pPr>
            <a:r>
              <a:rPr lang="en-US" sz="2000" dirty="0">
                <a:latin typeface="Times New Roman" pitchFamily="18" charset="0"/>
              </a:rPr>
              <a:t>Surface quality:     idem</a:t>
            </a:r>
          </a:p>
          <a:p>
            <a:pPr marL="228600" indent="-228600">
              <a:lnSpc>
                <a:spcPct val="70000"/>
              </a:lnSpc>
              <a:spcBef>
                <a:spcPct val="20000"/>
              </a:spcBef>
              <a:buFontTx/>
              <a:buChar char="•"/>
            </a:pPr>
            <a:r>
              <a:rPr lang="en-US" sz="2000" dirty="0">
                <a:latin typeface="Times New Roman" pitchFamily="18" charset="0"/>
              </a:rPr>
              <a:t>Clear aperture diameter for XUV beam : 10mm adjustable to the beam axis</a:t>
            </a:r>
          </a:p>
          <a:p>
            <a:pPr marL="228600" indent="-228600">
              <a:lnSpc>
                <a:spcPct val="70000"/>
              </a:lnSpc>
              <a:spcBef>
                <a:spcPct val="20000"/>
              </a:spcBef>
              <a:buFontTx/>
              <a:buChar char="•"/>
            </a:pPr>
            <a:r>
              <a:rPr lang="en-US" sz="2000" dirty="0">
                <a:latin typeface="Times New Roman" pitchFamily="18" charset="0"/>
              </a:rPr>
              <a:t>Max size: length &lt; 1.2 m (as short as possible)., height &lt; 0.5 m, depth &lt; 0.5 m</a:t>
            </a:r>
          </a:p>
          <a:p>
            <a:pPr marL="228600" indent="-228600">
              <a:lnSpc>
                <a:spcPct val="70000"/>
              </a:lnSpc>
              <a:spcBef>
                <a:spcPct val="20000"/>
              </a:spcBef>
              <a:buFontTx/>
              <a:buChar char="•"/>
            </a:pPr>
            <a:r>
              <a:rPr lang="en-US" sz="2000" dirty="0">
                <a:latin typeface="Times New Roman" pitchFamily="18" charset="0"/>
              </a:rPr>
              <a:t>Max weight 500kg</a:t>
            </a:r>
          </a:p>
          <a:p>
            <a:pPr marL="228600" indent="-228600">
              <a:lnSpc>
                <a:spcPct val="70000"/>
              </a:lnSpc>
              <a:spcBef>
                <a:spcPct val="20000"/>
              </a:spcBef>
              <a:buFontTx/>
              <a:buChar char="•"/>
            </a:pPr>
            <a:r>
              <a:rPr lang="en-US" sz="2000" dirty="0">
                <a:latin typeface="Times New Roman" pitchFamily="18" charset="0"/>
              </a:rPr>
              <a:t>Max electrical power consumption: 5kW</a:t>
            </a:r>
          </a:p>
          <a:p>
            <a:pPr marL="228600" indent="-228600">
              <a:lnSpc>
                <a:spcPct val="70000"/>
              </a:lnSpc>
              <a:spcBef>
                <a:spcPct val="20000"/>
              </a:spcBef>
              <a:buFontTx/>
              <a:buChar char="•"/>
            </a:pPr>
            <a:r>
              <a:rPr lang="en-US" sz="2000" dirty="0">
                <a:latin typeface="Times New Roman" pitchFamily="18" charset="0"/>
              </a:rPr>
              <a:t>Max cooling water heat load: 2KW</a:t>
            </a:r>
          </a:p>
          <a:p>
            <a:pPr marL="228600" indent="-228600">
              <a:lnSpc>
                <a:spcPct val="70000"/>
              </a:lnSpc>
              <a:spcBef>
                <a:spcPct val="20000"/>
              </a:spcBef>
              <a:buFontTx/>
              <a:buChar char="•"/>
            </a:pPr>
            <a:endParaRPr lang="en-US" sz="2000" dirty="0">
              <a:latin typeface="Times New Roman" pitchFamily="18" charset="0"/>
            </a:endParaRPr>
          </a:p>
          <a:p>
            <a:pPr marL="228600" indent="-228600">
              <a:spcBef>
                <a:spcPct val="20000"/>
              </a:spcBef>
              <a:buFontTx/>
              <a:buChar char="•"/>
            </a:pPr>
            <a:r>
              <a:rPr lang="en-US" sz="2000" dirty="0">
                <a:latin typeface="Times New Roman" pitchFamily="18" charset="0"/>
              </a:rPr>
              <a:t>Coupling unit and XUV source setup for tests: </a:t>
            </a:r>
            <a:r>
              <a:rPr lang="en-US" sz="2000" b="1" dirty="0">
                <a:latin typeface="Times New Roman" pitchFamily="18" charset="0"/>
              </a:rPr>
              <a:t>mid of 2017</a:t>
            </a:r>
          </a:p>
          <a:p>
            <a:pPr marL="228600" indent="-228600">
              <a:spcBef>
                <a:spcPct val="20000"/>
              </a:spcBef>
              <a:buFontTx/>
              <a:buChar char="•"/>
            </a:pPr>
            <a:r>
              <a:rPr lang="en-US" sz="2000" dirty="0">
                <a:latin typeface="Times New Roman" pitchFamily="18" charset="0"/>
              </a:rPr>
              <a:t>Whole system ready for experiments at CRYING: </a:t>
            </a:r>
            <a:r>
              <a:rPr lang="en-US" sz="2000" b="1" dirty="0">
                <a:latin typeface="Times New Roman" pitchFamily="18" charset="0"/>
              </a:rPr>
              <a:t>end of 2017</a:t>
            </a:r>
          </a:p>
          <a:p>
            <a:pPr marL="228600" indent="-228600">
              <a:lnSpc>
                <a:spcPct val="70000"/>
              </a:lnSpc>
              <a:spcBef>
                <a:spcPct val="20000"/>
              </a:spcBef>
              <a:buFontTx/>
              <a:buChar char="•"/>
            </a:pPr>
            <a:endParaRPr lang="en-US" sz="1600" dirty="0">
              <a:latin typeface="Times New Roman" pitchFamily="18" charset="0"/>
            </a:endParaRPr>
          </a:p>
          <a:p>
            <a:pPr marL="228600" indent="-228600">
              <a:lnSpc>
                <a:spcPct val="70000"/>
              </a:lnSpc>
              <a:spcBef>
                <a:spcPct val="20000"/>
              </a:spcBef>
              <a:buFontTx/>
              <a:buChar char="•"/>
            </a:pPr>
            <a:endParaRPr lang="en-US" dirty="0">
              <a:latin typeface="Times New Roman" pitchFamily="18" charset="0"/>
            </a:endParaRPr>
          </a:p>
        </p:txBody>
      </p:sp>
      <p:pic>
        <p:nvPicPr>
          <p:cNvPr id="4" name="Picture 9" descr="sparc"/>
          <p:cNvPicPr>
            <a:picLocks noChangeAspect="1" noChangeArrowheads="1"/>
          </p:cNvPicPr>
          <p:nvPr/>
        </p:nvPicPr>
        <p:blipFill>
          <a:blip r:embed="rId2" cstate="print"/>
          <a:srcRect/>
          <a:stretch>
            <a:fillRect/>
          </a:stretch>
        </p:blipFill>
        <p:spPr bwMode="auto">
          <a:xfrm>
            <a:off x="7010400" y="5486400"/>
            <a:ext cx="2133600" cy="10668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p:nvPr/>
        </p:nvSpPr>
        <p:spPr>
          <a:xfrm>
            <a:off x="154682" y="85923"/>
            <a:ext cx="4752529" cy="461665"/>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r>
              <a:rPr lang="en-GB" sz="2000" b="1">
                <a:solidFill>
                  <a:schemeClr val="tx2"/>
                </a:solidFill>
                <a:effectLst>
                  <a:outerShdw blurRad="38100" dist="38100" dir="2700000" algn="tl">
                    <a:srgbClr val="C0C0C0"/>
                  </a:outerShdw>
                </a:effectLst>
                <a:latin typeface="Times New Roman" pitchFamily="18" charset="0"/>
                <a:cs typeface="Arial" charset="0"/>
                <a:sym typeface="Symbol" pitchFamily="18" charset="2"/>
              </a:rPr>
              <a:t>Physics related/ Expertise/INFLPR</a:t>
            </a:r>
          </a:p>
        </p:txBody>
      </p:sp>
      <p:sp>
        <p:nvSpPr>
          <p:cNvPr id="18440" name="Rectangle 8"/>
          <p:cNvSpPr>
            <a:spLocks noGrp="1" noChangeArrowheads="1"/>
          </p:cNvSpPr>
          <p:nvPr>
            <p:ph type="body" idx="1"/>
          </p:nvPr>
        </p:nvSpPr>
        <p:spPr>
          <a:xfrm>
            <a:off x="0" y="609600"/>
            <a:ext cx="9144000" cy="609600"/>
          </a:xfrm>
          <a:solidFill>
            <a:srgbClr val="FFFF00"/>
          </a:solidFill>
        </p:spPr>
        <p:txBody>
          <a:bodyPr>
            <a:noAutofit/>
          </a:bodyPr>
          <a:lstStyle/>
          <a:p>
            <a:pPr>
              <a:lnSpc>
                <a:spcPct val="90000"/>
              </a:lnSpc>
              <a:buFontTx/>
              <a:buNone/>
            </a:pPr>
            <a:r>
              <a:rPr lang="en-US" sz="1800" dirty="0">
                <a:latin typeface="Times New Roman" pitchFamily="18" charset="0"/>
              </a:rPr>
              <a:t>Theory &amp;simulation </a:t>
            </a:r>
            <a:endParaRPr lang="en-US" sz="1800" dirty="0" smtClean="0">
              <a:latin typeface="Times New Roman" pitchFamily="18" charset="0"/>
            </a:endParaRPr>
          </a:p>
          <a:p>
            <a:pPr>
              <a:lnSpc>
                <a:spcPct val="90000"/>
              </a:lnSpc>
              <a:buFontTx/>
              <a:buNone/>
            </a:pPr>
            <a:r>
              <a:rPr lang="en-US" sz="1800" dirty="0" smtClean="0">
                <a:latin typeface="Times New Roman" pitchFamily="18" charset="0"/>
              </a:rPr>
              <a:t>(</a:t>
            </a:r>
            <a:r>
              <a:rPr lang="en-US" sz="1800" dirty="0">
                <a:latin typeface="Times New Roman" pitchFamily="18" charset="0"/>
              </a:rPr>
              <a:t>Collaboration </a:t>
            </a:r>
            <a:r>
              <a:rPr lang="en-US" sz="1800" dirty="0" smtClean="0">
                <a:latin typeface="Times New Roman" pitchFamily="18" charset="0"/>
              </a:rPr>
              <a:t>with </a:t>
            </a:r>
            <a:r>
              <a:rPr lang="sv-SE" sz="1800" dirty="0">
                <a:latin typeface="Times New Roman" pitchFamily="18" charset="0"/>
                <a:cs typeface="Times New Roman" pitchFamily="18" charset="0"/>
              </a:rPr>
              <a:t>QUB, ISM (former LIXAM), ITM Kyoto Univ, Inst Adv. En</a:t>
            </a:r>
            <a:r>
              <a:rPr lang="sv-SE"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p:txBody>
      </p:sp>
      <p:sp>
        <p:nvSpPr>
          <p:cNvPr id="18442" name="Text Box 10"/>
          <p:cNvSpPr txBox="1">
            <a:spLocks noChangeArrowheads="1"/>
          </p:cNvSpPr>
          <p:nvPr/>
        </p:nvSpPr>
        <p:spPr bwMode="auto">
          <a:xfrm>
            <a:off x="0" y="5410200"/>
            <a:ext cx="8534400" cy="366713"/>
          </a:xfrm>
          <a:prstGeom prst="rect">
            <a:avLst/>
          </a:prstGeom>
          <a:solidFill>
            <a:srgbClr val="FFFF00"/>
          </a:solidFill>
          <a:ln w="9525">
            <a:noFill/>
            <a:miter lim="800000"/>
            <a:headEnd/>
            <a:tailEnd/>
          </a:ln>
          <a:effectLst/>
        </p:spPr>
        <p:txBody>
          <a:bodyPr>
            <a:spAutoFit/>
          </a:bodyPr>
          <a:lstStyle/>
          <a:p>
            <a:pPr>
              <a:spcBef>
                <a:spcPct val="50000"/>
              </a:spcBef>
            </a:pPr>
            <a:r>
              <a:rPr lang="en-US" dirty="0">
                <a:latin typeface="Times New Roman" pitchFamily="18" charset="0"/>
              </a:rPr>
              <a:t>Selected bibliography:  contributors V Stancalie, G </a:t>
            </a:r>
            <a:r>
              <a:rPr lang="en-US" dirty="0" err="1">
                <a:latin typeface="Times New Roman" pitchFamily="18" charset="0"/>
              </a:rPr>
              <a:t>Buica</a:t>
            </a:r>
            <a:r>
              <a:rPr lang="en-US" dirty="0">
                <a:latin typeface="Times New Roman" pitchFamily="18" charset="0"/>
              </a:rPr>
              <a:t>, V </a:t>
            </a:r>
            <a:r>
              <a:rPr lang="en-US" dirty="0" err="1">
                <a:latin typeface="Times New Roman" pitchFamily="18" charset="0"/>
              </a:rPr>
              <a:t>Pais</a:t>
            </a:r>
            <a:r>
              <a:rPr lang="en-US" dirty="0">
                <a:latin typeface="Times New Roman" pitchFamily="18" charset="0"/>
              </a:rPr>
              <a:t>, C </a:t>
            </a:r>
            <a:r>
              <a:rPr lang="en-US" dirty="0" err="1">
                <a:latin typeface="Times New Roman" pitchFamily="18" charset="0"/>
              </a:rPr>
              <a:t>Iorga</a:t>
            </a:r>
            <a:r>
              <a:rPr lang="en-US" dirty="0">
                <a:latin typeface="Times New Roman" pitchFamily="18" charset="0"/>
              </a:rPr>
              <a:t>  </a:t>
            </a:r>
          </a:p>
        </p:txBody>
      </p:sp>
      <p:sp>
        <p:nvSpPr>
          <p:cNvPr id="18444" name="Text Box 12"/>
          <p:cNvSpPr txBox="1">
            <a:spLocks noChangeArrowheads="1"/>
          </p:cNvSpPr>
          <p:nvPr/>
        </p:nvSpPr>
        <p:spPr bwMode="auto">
          <a:xfrm>
            <a:off x="0" y="5791200"/>
            <a:ext cx="9144000" cy="641350"/>
          </a:xfrm>
          <a:prstGeom prst="rect">
            <a:avLst/>
          </a:prstGeom>
          <a:noFill/>
          <a:ln w="9525">
            <a:noFill/>
            <a:miter lim="800000"/>
            <a:headEnd/>
            <a:tailEnd/>
          </a:ln>
          <a:effectLst/>
        </p:spPr>
        <p:txBody>
          <a:bodyPr>
            <a:spAutoFit/>
          </a:bodyPr>
          <a:lstStyle/>
          <a:p>
            <a:pPr algn="just">
              <a:spcBef>
                <a:spcPct val="50000"/>
              </a:spcBef>
            </a:pPr>
            <a:r>
              <a:rPr lang="en-US">
                <a:latin typeface="Times New Roman" pitchFamily="18" charset="0"/>
              </a:rPr>
              <a:t>ADNDT 2016(a,b), PRA 2015, AIP Adv 2015, EPJD 2012 - 2014, POP 2005(a,b), PRA 2006, PRA 2005(a,b), LPB 2006, 2007, 2009, Can J Phys 2015, RRP 2015</a:t>
            </a:r>
          </a:p>
        </p:txBody>
      </p:sp>
      <p:pic>
        <p:nvPicPr>
          <p:cNvPr id="18447" name="Picture 15" descr="Fig1"/>
          <p:cNvPicPr>
            <a:picLocks noChangeAspect="1" noChangeArrowheads="1"/>
          </p:cNvPicPr>
          <p:nvPr/>
        </p:nvPicPr>
        <p:blipFill>
          <a:blip r:embed="rId2" cstate="print"/>
          <a:srcRect l="14609" t="8064" r="20695" b="50000"/>
          <a:stretch>
            <a:fillRect/>
          </a:stretch>
        </p:blipFill>
        <p:spPr bwMode="auto">
          <a:xfrm>
            <a:off x="3200400" y="3048000"/>
            <a:ext cx="3124200" cy="2460727"/>
          </a:xfrm>
          <a:prstGeom prst="rect">
            <a:avLst/>
          </a:prstGeom>
          <a:noFill/>
          <a:ln w="9525">
            <a:noFill/>
            <a:miter lim="800000"/>
            <a:headEnd/>
            <a:tailEnd/>
          </a:ln>
        </p:spPr>
      </p:pic>
      <p:pic>
        <p:nvPicPr>
          <p:cNvPr id="18452" name="Picture 20" descr="C3+"/>
          <p:cNvPicPr>
            <a:picLocks noChangeAspect="1" noChangeArrowheads="1"/>
          </p:cNvPicPr>
          <p:nvPr/>
        </p:nvPicPr>
        <p:blipFill>
          <a:blip r:embed="rId3" cstate="print"/>
          <a:srcRect l="14609" t="8064" r="16522" b="50000"/>
          <a:stretch>
            <a:fillRect/>
          </a:stretch>
        </p:blipFill>
        <p:spPr bwMode="auto">
          <a:xfrm>
            <a:off x="6491811" y="1219200"/>
            <a:ext cx="2652189" cy="2090738"/>
          </a:xfrm>
          <a:prstGeom prst="rect">
            <a:avLst/>
          </a:prstGeom>
          <a:noFill/>
          <a:ln w="9525">
            <a:noFill/>
            <a:miter lim="800000"/>
            <a:headEnd/>
            <a:tailEnd/>
          </a:ln>
        </p:spPr>
      </p:pic>
      <p:pic>
        <p:nvPicPr>
          <p:cNvPr id="18453" name="Picture 21" descr="Fig1"/>
          <p:cNvPicPr>
            <a:picLocks noChangeAspect="1" noChangeArrowheads="1"/>
          </p:cNvPicPr>
          <p:nvPr/>
        </p:nvPicPr>
        <p:blipFill>
          <a:blip r:embed="rId4" cstate="print"/>
          <a:srcRect t="4887" r="2609"/>
          <a:stretch>
            <a:fillRect/>
          </a:stretch>
        </p:blipFill>
        <p:spPr bwMode="auto">
          <a:xfrm>
            <a:off x="6477000" y="3276600"/>
            <a:ext cx="2514600" cy="2097247"/>
          </a:xfrm>
          <a:prstGeom prst="rect">
            <a:avLst/>
          </a:prstGeom>
          <a:noFill/>
          <a:ln w="9525">
            <a:noFill/>
            <a:miter lim="800000"/>
            <a:headEnd/>
            <a:tailEnd/>
          </a:ln>
        </p:spPr>
      </p:pic>
      <p:sp>
        <p:nvSpPr>
          <p:cNvPr id="15" name="TextBox 14"/>
          <p:cNvSpPr txBox="1"/>
          <p:nvPr/>
        </p:nvSpPr>
        <p:spPr>
          <a:xfrm>
            <a:off x="228600" y="1219200"/>
            <a:ext cx="3352800" cy="923330"/>
          </a:xfrm>
          <a:prstGeom prst="rect">
            <a:avLst/>
          </a:prstGeom>
          <a:noFill/>
        </p:spPr>
        <p:txBody>
          <a:bodyPr wrap="square" rtlCol="0">
            <a:spAutoFit/>
          </a:bodyPr>
          <a:lstStyle/>
          <a:p>
            <a:r>
              <a:rPr lang="en-US" dirty="0" smtClean="0"/>
              <a:t>Structure calculation  for  ITM-TF:</a:t>
            </a:r>
          </a:p>
          <a:p>
            <a:r>
              <a:rPr lang="en-US" dirty="0" smtClean="0"/>
              <a:t>(RMATX II, GRASP,DARC,ICFT, BPRM)</a:t>
            </a:r>
            <a:endParaRPr lang="ro-RO" dirty="0"/>
          </a:p>
        </p:txBody>
      </p:sp>
      <p:sp>
        <p:nvSpPr>
          <p:cNvPr id="16" name="TextBox 15"/>
          <p:cNvSpPr txBox="1"/>
          <p:nvPr/>
        </p:nvSpPr>
        <p:spPr>
          <a:xfrm>
            <a:off x="381000" y="2286000"/>
            <a:ext cx="2971800" cy="923330"/>
          </a:xfrm>
          <a:prstGeom prst="rect">
            <a:avLst/>
          </a:prstGeom>
          <a:noFill/>
        </p:spPr>
        <p:txBody>
          <a:bodyPr wrap="square" rtlCol="0">
            <a:spAutoFit/>
          </a:bodyPr>
          <a:lstStyle/>
          <a:p>
            <a:r>
              <a:rPr lang="en-US" dirty="0" smtClean="0"/>
              <a:t>Photon and Electron interactions with atoms and ions (RMF, TDSE)</a:t>
            </a:r>
            <a:endParaRPr lang="ro-RO" dirty="0"/>
          </a:p>
        </p:txBody>
      </p:sp>
      <p:pic>
        <p:nvPicPr>
          <p:cNvPr id="17" name="Picture 14"/>
          <p:cNvPicPr>
            <a:picLocks noChangeAspect="1" noChangeArrowheads="1"/>
          </p:cNvPicPr>
          <p:nvPr/>
        </p:nvPicPr>
        <p:blipFill>
          <a:blip r:embed="rId5" cstate="print"/>
          <a:srcRect/>
          <a:stretch>
            <a:fillRect/>
          </a:stretch>
        </p:blipFill>
        <p:spPr bwMode="auto">
          <a:xfrm>
            <a:off x="457200" y="3276600"/>
            <a:ext cx="2667000" cy="2066925"/>
          </a:xfrm>
          <a:prstGeom prst="rect">
            <a:avLst/>
          </a:prstGeom>
          <a:solidFill>
            <a:srgbClr val="FFFFFF"/>
          </a:solidFill>
          <a:ln w="9525">
            <a:noFill/>
            <a:miter lim="800000"/>
            <a:headEnd/>
            <a:tailEnd/>
          </a:ln>
        </p:spPr>
      </p:pic>
      <p:sp>
        <p:nvSpPr>
          <p:cNvPr id="13" name="Slide Number Placeholder 12"/>
          <p:cNvSpPr>
            <a:spLocks noGrp="1"/>
          </p:cNvSpPr>
          <p:nvPr>
            <p:ph type="sldNum" sz="quarter" idx="12"/>
          </p:nvPr>
        </p:nvSpPr>
        <p:spPr/>
        <p:txBody>
          <a:bodyPr/>
          <a:lstStyle/>
          <a:p>
            <a:fld id="{B6F15528-21DE-4FAA-801E-634DDDAF4B2B}" type="slidenum">
              <a:rPr lang="en-US" smtClean="0"/>
              <a:pPr/>
              <a:t>14</a:t>
            </a:fld>
            <a:endParaRPr lang="en-US"/>
          </a:p>
        </p:txBody>
      </p:sp>
      <p:pic>
        <p:nvPicPr>
          <p:cNvPr id="14" name="Picture 9"/>
          <p:cNvPicPr>
            <a:picLocks noChangeAspect="1" noChangeArrowheads="1"/>
          </p:cNvPicPr>
          <p:nvPr/>
        </p:nvPicPr>
        <p:blipFill>
          <a:blip r:embed="rId6" cstate="print"/>
          <a:srcRect l="7643" r="5733"/>
          <a:stretch>
            <a:fillRect/>
          </a:stretch>
        </p:blipFill>
        <p:spPr bwMode="auto">
          <a:xfrm>
            <a:off x="3505200" y="1295400"/>
            <a:ext cx="2941638"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p:nvPr/>
        </p:nvSpPr>
        <p:spPr>
          <a:xfrm>
            <a:off x="154682" y="85923"/>
            <a:ext cx="4752529" cy="461665"/>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r>
              <a:rPr lang="en-GB" sz="2000" b="1" dirty="0">
                <a:solidFill>
                  <a:schemeClr val="tx2"/>
                </a:solidFill>
                <a:latin typeface="Times New Roman" pitchFamily="18" charset="0"/>
                <a:cs typeface="Arial" charset="0"/>
                <a:sym typeface="Symbol" pitchFamily="18" charset="2"/>
              </a:rPr>
              <a:t>Physics related/Expertise/INFLPR</a:t>
            </a:r>
          </a:p>
        </p:txBody>
      </p:sp>
      <p:sp>
        <p:nvSpPr>
          <p:cNvPr id="32773" name="Text Box 5"/>
          <p:cNvSpPr txBox="1">
            <a:spLocks noChangeArrowheads="1"/>
          </p:cNvSpPr>
          <p:nvPr/>
        </p:nvSpPr>
        <p:spPr bwMode="auto">
          <a:xfrm>
            <a:off x="0" y="762000"/>
            <a:ext cx="6781800" cy="369332"/>
          </a:xfrm>
          <a:prstGeom prst="rect">
            <a:avLst/>
          </a:prstGeom>
          <a:solidFill>
            <a:srgbClr val="FFFF00"/>
          </a:solidFill>
          <a:ln w="9525">
            <a:noFill/>
            <a:miter lim="800000"/>
            <a:headEnd/>
            <a:tailEnd/>
          </a:ln>
          <a:effectLst/>
        </p:spPr>
        <p:txBody>
          <a:bodyPr>
            <a:spAutoFit/>
          </a:bodyPr>
          <a:lstStyle/>
          <a:p>
            <a:pPr>
              <a:spcBef>
                <a:spcPct val="50000"/>
              </a:spcBef>
            </a:pPr>
            <a:r>
              <a:rPr lang="en-US" dirty="0">
                <a:latin typeface="Times New Roman" pitchFamily="18" charset="0"/>
              </a:rPr>
              <a:t>XRL Experiments. Collaboration with GSI, ENSTA, IPFN, </a:t>
            </a:r>
            <a:r>
              <a:rPr lang="en-US" dirty="0" err="1">
                <a:latin typeface="Times New Roman" pitchFamily="18" charset="0"/>
              </a:rPr>
              <a:t>LaserLab</a:t>
            </a:r>
            <a:endParaRPr lang="en-US" dirty="0">
              <a:latin typeface="Times New Roman" pitchFamily="18" charset="0"/>
            </a:endParaRPr>
          </a:p>
        </p:txBody>
      </p:sp>
      <p:sp>
        <p:nvSpPr>
          <p:cNvPr id="32775" name="Text Box 7"/>
          <p:cNvSpPr txBox="1">
            <a:spLocks noChangeArrowheads="1"/>
          </p:cNvSpPr>
          <p:nvPr/>
        </p:nvSpPr>
        <p:spPr bwMode="auto">
          <a:xfrm>
            <a:off x="0" y="3733800"/>
            <a:ext cx="8763000" cy="366713"/>
          </a:xfrm>
          <a:prstGeom prst="rect">
            <a:avLst/>
          </a:prstGeom>
          <a:solidFill>
            <a:srgbClr val="FFFF00"/>
          </a:solidFill>
          <a:ln w="9525">
            <a:noFill/>
            <a:miter lim="800000"/>
            <a:headEnd/>
            <a:tailEnd/>
          </a:ln>
          <a:effectLst/>
        </p:spPr>
        <p:txBody>
          <a:bodyPr>
            <a:spAutoFit/>
          </a:bodyPr>
          <a:lstStyle/>
          <a:p>
            <a:pPr>
              <a:spcBef>
                <a:spcPct val="50000"/>
              </a:spcBef>
            </a:pPr>
            <a:r>
              <a:rPr lang="en-US" dirty="0" smtClean="0">
                <a:latin typeface="Times New Roman" pitchFamily="18" charset="0"/>
              </a:rPr>
              <a:t>Selected bibliography:  contributors </a:t>
            </a:r>
            <a:r>
              <a:rPr lang="en-US" dirty="0" err="1" smtClean="0">
                <a:latin typeface="Times New Roman" pitchFamily="18" charset="0"/>
              </a:rPr>
              <a:t>D.Ursescu</a:t>
            </a:r>
            <a:r>
              <a:rPr lang="en-US" dirty="0" smtClean="0">
                <a:latin typeface="Times New Roman" pitchFamily="18" charset="0"/>
              </a:rPr>
              <a:t>, </a:t>
            </a:r>
            <a:r>
              <a:rPr lang="en-US" dirty="0">
                <a:latin typeface="Times New Roman" pitchFamily="18" charset="0"/>
              </a:rPr>
              <a:t>G </a:t>
            </a:r>
            <a:r>
              <a:rPr lang="en-US" dirty="0" err="1">
                <a:latin typeface="Times New Roman" pitchFamily="18" charset="0"/>
              </a:rPr>
              <a:t>Cojocaru</a:t>
            </a:r>
            <a:r>
              <a:rPr lang="en-US" dirty="0">
                <a:latin typeface="Times New Roman" pitchFamily="18" charset="0"/>
              </a:rPr>
              <a:t>, R </a:t>
            </a:r>
            <a:r>
              <a:rPr lang="en-US" dirty="0" err="1">
                <a:latin typeface="Times New Roman" pitchFamily="18" charset="0"/>
              </a:rPr>
              <a:t>Banici</a:t>
            </a:r>
            <a:r>
              <a:rPr lang="en-US" dirty="0">
                <a:latin typeface="Times New Roman" pitchFamily="18" charset="0"/>
              </a:rPr>
              <a:t>, R </a:t>
            </a:r>
            <a:r>
              <a:rPr lang="en-US" dirty="0" err="1">
                <a:latin typeface="Times New Roman" pitchFamily="18" charset="0"/>
              </a:rPr>
              <a:t>Ungureanu</a:t>
            </a:r>
            <a:r>
              <a:rPr lang="en-US" dirty="0">
                <a:latin typeface="Times New Roman" pitchFamily="18" charset="0"/>
              </a:rPr>
              <a:t>, L </a:t>
            </a:r>
            <a:r>
              <a:rPr lang="en-US" dirty="0" err="1">
                <a:latin typeface="Times New Roman" pitchFamily="18" charset="0"/>
              </a:rPr>
              <a:t>Ionel</a:t>
            </a:r>
            <a:r>
              <a:rPr lang="en-US" dirty="0">
                <a:latin typeface="Times New Roman" pitchFamily="18" charset="0"/>
              </a:rPr>
              <a:t> </a:t>
            </a:r>
          </a:p>
        </p:txBody>
      </p:sp>
      <p:sp>
        <p:nvSpPr>
          <p:cNvPr id="32776" name="Text Box 8"/>
          <p:cNvSpPr txBox="1">
            <a:spLocks noChangeArrowheads="1"/>
          </p:cNvSpPr>
          <p:nvPr/>
        </p:nvSpPr>
        <p:spPr bwMode="auto">
          <a:xfrm>
            <a:off x="0" y="4495800"/>
            <a:ext cx="8839200" cy="646331"/>
          </a:xfrm>
          <a:prstGeom prst="rect">
            <a:avLst/>
          </a:prstGeom>
          <a:noFill/>
          <a:ln w="9525">
            <a:noFill/>
            <a:miter lim="800000"/>
            <a:headEnd/>
            <a:tailEnd/>
          </a:ln>
          <a:effectLst/>
        </p:spPr>
        <p:txBody>
          <a:bodyPr wrap="square">
            <a:spAutoFit/>
          </a:bodyPr>
          <a:lstStyle/>
          <a:p>
            <a:pPr marL="342900" indent="-342900" algn="just">
              <a:spcBef>
                <a:spcPct val="50000"/>
              </a:spcBef>
            </a:pPr>
            <a:r>
              <a:rPr lang="en-US" sz="1600" dirty="0">
                <a:latin typeface="Times New Roman" pitchFamily="18" charset="0"/>
              </a:rPr>
              <a:t>       </a:t>
            </a:r>
            <a:r>
              <a:rPr lang="en-US" dirty="0">
                <a:latin typeface="Times New Roman" pitchFamily="18" charset="0"/>
              </a:rPr>
              <a:t>Optics Express 24, 2016, LPB 32, 2014, Optics Express, 22, 2014, Optics Letters 40, 2015,Optics letters, 37,  2012, Optics  Letters, 39, 2014(in collaboration),EPL 94, 2011</a:t>
            </a:r>
          </a:p>
        </p:txBody>
      </p:sp>
      <p:sp>
        <p:nvSpPr>
          <p:cNvPr id="13" name="Slide Number Placeholder 12"/>
          <p:cNvSpPr>
            <a:spLocks noGrp="1"/>
          </p:cNvSpPr>
          <p:nvPr>
            <p:ph type="sldNum" sz="quarter" idx="12"/>
          </p:nvPr>
        </p:nvSpPr>
        <p:spPr/>
        <p:txBody>
          <a:bodyPr/>
          <a:lstStyle/>
          <a:p>
            <a:fld id="{B6F15528-21DE-4FAA-801E-634DDDAF4B2B}" type="slidenum">
              <a:rPr lang="en-US" smtClean="0"/>
              <a:pPr/>
              <a:t>15</a:t>
            </a:fld>
            <a:endParaRPr lang="en-US"/>
          </a:p>
        </p:txBody>
      </p:sp>
      <p:sp>
        <p:nvSpPr>
          <p:cNvPr id="16" name="Content Placeholder 2"/>
          <p:cNvSpPr>
            <a:spLocks noGrp="1"/>
          </p:cNvSpPr>
          <p:nvPr>
            <p:ph idx="1"/>
          </p:nvPr>
        </p:nvSpPr>
        <p:spPr>
          <a:xfrm>
            <a:off x="838200" y="1825625"/>
            <a:ext cx="7696200" cy="1908175"/>
          </a:xfrm>
        </p:spPr>
        <p:txBody>
          <a:bodyPr rtlCol="0">
            <a:normAutofit/>
          </a:bodyPr>
          <a:lstStyle/>
          <a:p>
            <a:pPr eaLnBrk="1" fontAlgn="auto" hangingPunct="1">
              <a:spcAft>
                <a:spcPts val="0"/>
              </a:spcAft>
              <a:buFont typeface="Arial" panose="020B0604020202020204" pitchFamily="34" charset="0"/>
              <a:buChar char="•"/>
              <a:defRPr/>
            </a:pPr>
            <a:r>
              <a:rPr lang="en-US" sz="1800" dirty="0" smtClean="0"/>
              <a:t>Refine the XRL experiments @ GSI </a:t>
            </a:r>
          </a:p>
          <a:p>
            <a:pPr eaLnBrk="1" fontAlgn="auto" hangingPunct="1">
              <a:spcAft>
                <a:spcPts val="0"/>
              </a:spcAft>
              <a:buFont typeface="Arial" panose="020B0604020202020204" pitchFamily="34" charset="0"/>
              <a:buChar char="•"/>
              <a:defRPr/>
            </a:pPr>
            <a:r>
              <a:rPr lang="en-US" sz="1800" dirty="0" smtClean="0"/>
              <a:t>Experiments at shorter XRL wavelengths @ CETAL</a:t>
            </a:r>
          </a:p>
          <a:p>
            <a:pPr eaLnBrk="1" fontAlgn="auto" hangingPunct="1">
              <a:spcAft>
                <a:spcPts val="0"/>
              </a:spcAft>
              <a:buFont typeface="Arial" panose="020B0604020202020204" pitchFamily="34" charset="0"/>
              <a:buChar char="•"/>
              <a:defRPr/>
            </a:pPr>
            <a:r>
              <a:rPr lang="en-US" sz="1800" dirty="0" smtClean="0"/>
              <a:t>Experiments with multiple pulses pumping @ LASERLAB facilities</a:t>
            </a:r>
          </a:p>
          <a:p>
            <a:pPr eaLnBrk="1" fontAlgn="auto" hangingPunct="1">
              <a:spcAft>
                <a:spcPts val="0"/>
              </a:spcAft>
              <a:buNone/>
              <a:defRPr/>
            </a:pPr>
            <a:endParaRPr lang="en-US" dirty="0" smtClean="0"/>
          </a:p>
          <a:p>
            <a:pPr eaLnBrk="1" fontAlgn="auto" hangingPunct="1">
              <a:spcAft>
                <a:spcPts val="0"/>
              </a:spcAft>
              <a:buFont typeface="Arial" panose="020B0604020202020204" pitchFamily="34" charset="0"/>
              <a:buChar char="•"/>
              <a:defRPr/>
            </a:pPr>
            <a:endParaRPr lang="en-US" dirty="0" smtClean="0"/>
          </a:p>
          <a:p>
            <a:pPr marL="0" indent="0" eaLnBrk="1" fontAlgn="auto" hangingPunct="1">
              <a:spcAft>
                <a:spcPts val="0"/>
              </a:spcAft>
              <a:buFont typeface="Arial" panose="020B0604020202020204" pitchFamily="34" charset="0"/>
              <a:buNone/>
              <a:defRPr/>
            </a:pPr>
            <a:endParaRPr lang="en-US" dirty="0"/>
          </a:p>
        </p:txBody>
      </p:sp>
      <p:pic>
        <p:nvPicPr>
          <p:cNvPr id="8" name="Picture 9" descr="sparc"/>
          <p:cNvPicPr>
            <a:picLocks noChangeAspect="1" noChangeArrowheads="1"/>
          </p:cNvPicPr>
          <p:nvPr/>
        </p:nvPicPr>
        <p:blipFill>
          <a:blip r:embed="rId2" cstate="print"/>
          <a:srcRect/>
          <a:stretch>
            <a:fillRect/>
          </a:stretch>
        </p:blipFill>
        <p:spPr bwMode="auto">
          <a:xfrm>
            <a:off x="7010400" y="5486400"/>
            <a:ext cx="21336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p:nvPr/>
        </p:nvSpPr>
        <p:spPr>
          <a:xfrm>
            <a:off x="154682" y="85923"/>
            <a:ext cx="4752529" cy="461665"/>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r>
              <a:rPr lang="en-GB" sz="2400" b="1" dirty="0">
                <a:solidFill>
                  <a:schemeClr val="tx2"/>
                </a:solidFill>
                <a:effectLst>
                  <a:outerShdw blurRad="38100" dist="38100" dir="2700000" algn="tl">
                    <a:srgbClr val="C0C0C0"/>
                  </a:outerShdw>
                </a:effectLst>
                <a:latin typeface="Times New Roman" pitchFamily="18" charset="0"/>
                <a:cs typeface="Arial" charset="0"/>
                <a:sym typeface="Symbol" pitchFamily="18" charset="2"/>
              </a:rPr>
              <a:t>Planned activities 2017</a:t>
            </a:r>
          </a:p>
        </p:txBody>
      </p:sp>
      <p:sp>
        <p:nvSpPr>
          <p:cNvPr id="56327" name="Text Box 7"/>
          <p:cNvSpPr txBox="1">
            <a:spLocks noChangeArrowheads="1"/>
          </p:cNvSpPr>
          <p:nvPr/>
        </p:nvSpPr>
        <p:spPr bwMode="auto">
          <a:xfrm>
            <a:off x="228600" y="914400"/>
            <a:ext cx="8686800" cy="5078313"/>
          </a:xfrm>
          <a:prstGeom prst="rect">
            <a:avLst/>
          </a:prstGeom>
          <a:noFill/>
          <a:ln w="9525">
            <a:noFill/>
            <a:miter lim="800000"/>
            <a:headEnd/>
            <a:tailEnd/>
          </a:ln>
          <a:effectLst/>
        </p:spPr>
        <p:txBody>
          <a:bodyPr>
            <a:spAutoFit/>
          </a:bodyPr>
          <a:lstStyle/>
          <a:p>
            <a:pPr marL="342900" indent="-342900">
              <a:spcBef>
                <a:spcPct val="50000"/>
              </a:spcBef>
              <a:buClr>
                <a:srgbClr val="FF3300"/>
              </a:buClr>
              <a:buFontTx/>
              <a:buAutoNum type="alphaLcParenR"/>
            </a:pPr>
            <a:r>
              <a:rPr lang="en-US" sz="2000" i="1" dirty="0">
                <a:latin typeface="Times New Roman" pitchFamily="18" charset="0"/>
                <a:sym typeface="Symbol" pitchFamily="18" charset="2"/>
              </a:rPr>
              <a:t>Atomic data for HCI </a:t>
            </a:r>
            <a:r>
              <a:rPr lang="en-US" sz="2000" dirty="0">
                <a:latin typeface="Times New Roman" pitchFamily="18" charset="0"/>
                <a:sym typeface="Symbol" pitchFamily="18" charset="2"/>
              </a:rPr>
              <a:t>( Li-like and Mg –like)</a:t>
            </a:r>
          </a:p>
          <a:p>
            <a:pPr marL="342900" indent="-342900">
              <a:spcBef>
                <a:spcPct val="50000"/>
              </a:spcBef>
              <a:buClr>
                <a:srgbClr val="FF3300"/>
              </a:buClr>
              <a:buFontTx/>
              <a:buAutoNum type="alphaLcParenR"/>
            </a:pPr>
            <a:r>
              <a:rPr lang="en-US" sz="2000" i="1" dirty="0">
                <a:solidFill>
                  <a:srgbClr val="E43C2A"/>
                </a:solidFill>
                <a:latin typeface="Times New Roman" pitchFamily="18" charset="0"/>
                <a:sym typeface="Symbol" pitchFamily="18" charset="2"/>
              </a:rPr>
              <a:t> </a:t>
            </a:r>
            <a:r>
              <a:rPr lang="en-GB" sz="2000" i="1" dirty="0">
                <a:latin typeface="Times New Roman" pitchFamily="18" charset="0"/>
                <a:sym typeface="Symbol" pitchFamily="18" charset="2"/>
              </a:rPr>
              <a:t>state-selective photo recombination process in highly charged  ions</a:t>
            </a:r>
            <a:endParaRPr lang="en-US" sz="2000" dirty="0">
              <a:solidFill>
                <a:srgbClr val="E43C2A"/>
              </a:solidFill>
              <a:latin typeface="Times New Roman" pitchFamily="18" charset="0"/>
              <a:sym typeface="Symbol" pitchFamily="18" charset="2"/>
            </a:endParaRPr>
          </a:p>
          <a:p>
            <a:pPr marL="342900" indent="-342900">
              <a:spcBef>
                <a:spcPct val="50000"/>
              </a:spcBef>
              <a:buClr>
                <a:srgbClr val="FF3300"/>
              </a:buClr>
              <a:buFontTx/>
              <a:buAutoNum type="alphaLcParenR"/>
            </a:pPr>
            <a:r>
              <a:rPr lang="en-US" sz="2000" dirty="0">
                <a:solidFill>
                  <a:srgbClr val="E43C2A"/>
                </a:solidFill>
                <a:latin typeface="Times New Roman" pitchFamily="18" charset="0"/>
                <a:sym typeface="Symbol" pitchFamily="18" charset="2"/>
              </a:rPr>
              <a:t> </a:t>
            </a:r>
            <a:r>
              <a:rPr lang="en-US" sz="2000" i="1" dirty="0">
                <a:latin typeface="Times New Roman" pitchFamily="18" charset="0"/>
                <a:sym typeface="Symbol" pitchFamily="18" charset="2"/>
              </a:rPr>
              <a:t>d</a:t>
            </a:r>
            <a:r>
              <a:rPr lang="ro-RO" sz="2000" i="1" dirty="0">
                <a:latin typeface="Times New Roman" pitchFamily="18" charset="0"/>
                <a:sym typeface="Symbol" pitchFamily="18" charset="2"/>
              </a:rPr>
              <a:t>erivation of an analytical formula for DCS in </a:t>
            </a:r>
            <a:r>
              <a:rPr lang="en-US" sz="2000" i="1" dirty="0">
                <a:latin typeface="Times New Roman" pitchFamily="18" charset="0"/>
                <a:sym typeface="Symbol" pitchFamily="18" charset="2"/>
              </a:rPr>
              <a:t>inelastic electron-hydrogen scattering by a circularly polarized</a:t>
            </a:r>
            <a:r>
              <a:rPr lang="en-US" sz="2000" i="1" dirty="0">
                <a:sym typeface="Symbol" pitchFamily="18" charset="2"/>
              </a:rPr>
              <a:t> </a:t>
            </a:r>
            <a:r>
              <a:rPr lang="en-US" sz="2000" i="1" dirty="0">
                <a:latin typeface="Times New Roman" pitchFamily="18" charset="0"/>
                <a:sym typeface="Symbol" pitchFamily="18" charset="2"/>
              </a:rPr>
              <a:t>laser field: </a:t>
            </a:r>
            <a:r>
              <a:rPr lang="en-US" sz="2000" dirty="0">
                <a:sym typeface="Symbol" pitchFamily="18" charset="2"/>
              </a:rPr>
              <a:t> </a:t>
            </a:r>
            <a:r>
              <a:rPr lang="en-US" sz="2000" i="1" dirty="0">
                <a:latin typeface="Times New Roman" pitchFamily="18" charset="0"/>
                <a:sym typeface="Symbol" pitchFamily="18" charset="2"/>
              </a:rPr>
              <a:t>polarization effects in laser assisted inelastic electron-atom scattering (</a:t>
            </a:r>
            <a:r>
              <a:rPr lang="en-US" sz="2000" i="1" dirty="0" err="1">
                <a:latin typeface="Times New Roman" pitchFamily="18" charset="0"/>
                <a:sym typeface="Symbol" pitchFamily="18" charset="2"/>
              </a:rPr>
              <a:t>Buica</a:t>
            </a:r>
            <a:r>
              <a:rPr lang="en-US" sz="2000" i="1" dirty="0">
                <a:latin typeface="Times New Roman" pitchFamily="18" charset="0"/>
                <a:sym typeface="Symbol" pitchFamily="18" charset="2"/>
              </a:rPr>
              <a:t>, PRA2015) </a:t>
            </a:r>
          </a:p>
          <a:p>
            <a:pPr marL="342900" indent="-342900">
              <a:spcBef>
                <a:spcPct val="50000"/>
              </a:spcBef>
              <a:buClr>
                <a:srgbClr val="FF3300"/>
              </a:buClr>
            </a:pPr>
            <a:endParaRPr lang="en-US" sz="2000" i="1" dirty="0">
              <a:latin typeface="Times New Roman" pitchFamily="18" charset="0"/>
              <a:sym typeface="Symbol" pitchFamily="18" charset="2"/>
            </a:endParaRPr>
          </a:p>
          <a:p>
            <a:pPr marL="342900" indent="-342900">
              <a:buClr>
                <a:srgbClr val="FF3300"/>
              </a:buClr>
            </a:pPr>
            <a:r>
              <a:rPr lang="en-US" sz="2000" i="1" dirty="0" smtClean="0">
                <a:latin typeface="Times New Roman" pitchFamily="18" charset="0"/>
                <a:sym typeface="Symbol" pitchFamily="18" charset="2"/>
              </a:rPr>
              <a:t>    </a:t>
            </a:r>
            <a:endParaRPr lang="en-US" sz="2000" dirty="0">
              <a:latin typeface="Times New Roman" pitchFamily="18" charset="0"/>
              <a:sym typeface="Symbol" pitchFamily="18" charset="2"/>
            </a:endParaRPr>
          </a:p>
          <a:p>
            <a:pPr marL="342900" indent="-342900">
              <a:spcBef>
                <a:spcPct val="50000"/>
              </a:spcBef>
              <a:buClr>
                <a:srgbClr val="FF3300"/>
              </a:buClr>
              <a:buFontTx/>
              <a:buAutoNum type="alphaLcParenR" startAt="4"/>
            </a:pPr>
            <a:r>
              <a:rPr lang="en-US" sz="2000" i="1" dirty="0">
                <a:latin typeface="Times New Roman" pitchFamily="18" charset="0"/>
                <a:sym typeface="Symbol" pitchFamily="18" charset="2"/>
              </a:rPr>
              <a:t>Provide </a:t>
            </a:r>
            <a:r>
              <a:rPr lang="ro-RO" sz="2000" i="1" dirty="0">
                <a:latin typeface="Times New Roman" pitchFamily="18" charset="0"/>
                <a:sym typeface="Symbol" pitchFamily="18" charset="2"/>
              </a:rPr>
              <a:t>the </a:t>
            </a:r>
            <a:r>
              <a:rPr lang="en-US" sz="2000" i="1" dirty="0">
                <a:latin typeface="Times New Roman" pitchFamily="18" charset="0"/>
                <a:sym typeface="Symbol" pitchFamily="18" charset="2"/>
              </a:rPr>
              <a:t>optimized</a:t>
            </a:r>
            <a:r>
              <a:rPr lang="ro-RO" sz="2000" i="1" dirty="0">
                <a:latin typeface="Times New Roman" pitchFamily="18" charset="0"/>
                <a:sym typeface="Symbol" pitchFamily="18" charset="2"/>
              </a:rPr>
              <a:t> </a:t>
            </a:r>
            <a:r>
              <a:rPr lang="en-US" sz="2000" i="1" dirty="0">
                <a:latin typeface="Times New Roman" pitchFamily="18" charset="0"/>
                <a:sym typeface="Symbol" pitchFamily="18" charset="2"/>
              </a:rPr>
              <a:t>design of the </a:t>
            </a:r>
            <a:r>
              <a:rPr lang="ro-RO" sz="2000" i="1" dirty="0">
                <a:latin typeface="Times New Roman" pitchFamily="18" charset="0"/>
                <a:sym typeface="Symbol" pitchFamily="18" charset="2"/>
              </a:rPr>
              <a:t>HHG XUV</a:t>
            </a:r>
            <a:r>
              <a:rPr lang="en-US" sz="2000" i="1" dirty="0">
                <a:latin typeface="Times New Roman" pitchFamily="18" charset="0"/>
                <a:sym typeface="Symbol" pitchFamily="18" charset="2"/>
              </a:rPr>
              <a:t> </a:t>
            </a:r>
            <a:r>
              <a:rPr lang="ro-RO" sz="2000" i="1" dirty="0">
                <a:latin typeface="Times New Roman" pitchFamily="18" charset="0"/>
                <a:sym typeface="Symbol" pitchFamily="18" charset="2"/>
              </a:rPr>
              <a:t>laser beam –</a:t>
            </a:r>
            <a:r>
              <a:rPr lang="en-US" sz="2000" i="1" dirty="0">
                <a:latin typeface="Times New Roman" pitchFamily="18" charset="0"/>
                <a:sym typeface="Symbol" pitchFamily="18" charset="2"/>
              </a:rPr>
              <a:t>HESR </a:t>
            </a:r>
            <a:r>
              <a:rPr lang="ro-RO" sz="2000" i="1" dirty="0">
                <a:latin typeface="Times New Roman" pitchFamily="18" charset="0"/>
                <a:sym typeface="Symbol" pitchFamily="18" charset="2"/>
              </a:rPr>
              <a:t>coupling unit</a:t>
            </a:r>
            <a:r>
              <a:rPr lang="en-US" sz="2000" i="1" dirty="0">
                <a:latin typeface="Times New Roman" pitchFamily="18" charset="0"/>
                <a:sym typeface="Symbol" pitchFamily="18" charset="2"/>
              </a:rPr>
              <a:t> </a:t>
            </a:r>
            <a:endParaRPr lang="en-US" sz="2000" dirty="0">
              <a:latin typeface="Times New Roman" pitchFamily="18" charset="0"/>
              <a:sym typeface="Symbol" pitchFamily="18" charset="2"/>
            </a:endParaRPr>
          </a:p>
          <a:p>
            <a:pPr marL="342900" indent="-342900">
              <a:spcBef>
                <a:spcPct val="20000"/>
              </a:spcBef>
              <a:buFont typeface="Wingdings" pitchFamily="2" charset="2"/>
              <a:buChar char="Ø"/>
            </a:pPr>
            <a:r>
              <a:rPr lang="en-US" sz="2000" dirty="0">
                <a:solidFill>
                  <a:srgbClr val="0066FF"/>
                </a:solidFill>
                <a:latin typeface="Times New Roman" pitchFamily="18" charset="0"/>
              </a:rPr>
              <a:t>Coupling unit and XUV source setup for tests: </a:t>
            </a:r>
            <a:r>
              <a:rPr lang="en-US" sz="2000" b="1" dirty="0">
                <a:solidFill>
                  <a:srgbClr val="0066FF"/>
                </a:solidFill>
                <a:latin typeface="Times New Roman" pitchFamily="18" charset="0"/>
              </a:rPr>
              <a:t>mid of 2017</a:t>
            </a:r>
          </a:p>
          <a:p>
            <a:pPr marL="342900" indent="-342900">
              <a:spcBef>
                <a:spcPct val="50000"/>
              </a:spcBef>
              <a:buClr>
                <a:srgbClr val="FF3300"/>
              </a:buClr>
              <a:buFontTx/>
              <a:buAutoNum type="alphaLcParenR" startAt="4"/>
            </a:pPr>
            <a:r>
              <a:rPr lang="en-GB" sz="2000" i="1" dirty="0">
                <a:latin typeface="Times New Roman" pitchFamily="18" charset="0"/>
                <a:sym typeface="Symbol" pitchFamily="18" charset="2"/>
              </a:rPr>
              <a:t>Evaluation of the performances of a coupling unit prototype and perform tests at CRYRING –end 2017. </a:t>
            </a:r>
            <a:r>
              <a:rPr lang="en-US" sz="2000" dirty="0">
                <a:solidFill>
                  <a:srgbClr val="0066FF"/>
                </a:solidFill>
                <a:latin typeface="Times New Roman" pitchFamily="18" charset="0"/>
              </a:rPr>
              <a:t>Whole system ready for experiments at CRYING: </a:t>
            </a:r>
            <a:r>
              <a:rPr lang="en-US" sz="2000" b="1" dirty="0">
                <a:solidFill>
                  <a:srgbClr val="0066FF"/>
                </a:solidFill>
                <a:latin typeface="Times New Roman" pitchFamily="18" charset="0"/>
              </a:rPr>
              <a:t>end of 2017</a:t>
            </a:r>
          </a:p>
          <a:p>
            <a:pPr marL="342900" indent="-342900">
              <a:spcBef>
                <a:spcPct val="50000"/>
              </a:spcBef>
              <a:buClr>
                <a:srgbClr val="FF3300"/>
              </a:buClr>
            </a:pPr>
            <a:r>
              <a:rPr lang="en-US" sz="2000" b="1" dirty="0">
                <a:solidFill>
                  <a:srgbClr val="E43C2A"/>
                </a:solidFill>
                <a:effectLst>
                  <a:outerShdw blurRad="38100" dist="38100" dir="2700000" algn="tl">
                    <a:srgbClr val="C0C0C0"/>
                  </a:outerShdw>
                </a:effectLst>
                <a:latin typeface="Cambria" pitchFamily="18" charset="0"/>
                <a:sym typeface="Symbol" pitchFamily="18" charset="2"/>
              </a:rPr>
              <a:t>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pic>
        <p:nvPicPr>
          <p:cNvPr id="6" name="Picture 9" descr="sparc"/>
          <p:cNvPicPr>
            <a:picLocks noChangeAspect="1" noChangeArrowheads="1"/>
          </p:cNvPicPr>
          <p:nvPr/>
        </p:nvPicPr>
        <p:blipFill>
          <a:blip r:embed="rId2" cstate="print"/>
          <a:srcRect/>
          <a:stretch>
            <a:fillRect/>
          </a:stretch>
        </p:blipFill>
        <p:spPr bwMode="auto">
          <a:xfrm>
            <a:off x="7010400" y="5486400"/>
            <a:ext cx="21336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457200" y="533400"/>
            <a:ext cx="8229600" cy="5592763"/>
          </a:xfrm>
        </p:spPr>
        <p:txBody>
          <a:bodyPr/>
          <a:lstStyle/>
          <a:p>
            <a:pPr algn="ctr"/>
            <a:endParaRPr lang="en-US"/>
          </a:p>
          <a:p>
            <a:pPr algn="ctr"/>
            <a:endParaRPr lang="en-US"/>
          </a:p>
        </p:txBody>
      </p:sp>
      <p:pic>
        <p:nvPicPr>
          <p:cNvPr id="22533" name="Picture 9" descr="sparc"/>
          <p:cNvPicPr>
            <a:picLocks noChangeAspect="1" noChangeArrowheads="1"/>
          </p:cNvPicPr>
          <p:nvPr/>
        </p:nvPicPr>
        <p:blipFill>
          <a:blip r:embed="rId2" cstate="print"/>
          <a:srcRect/>
          <a:stretch>
            <a:fillRect/>
          </a:stretch>
        </p:blipFill>
        <p:spPr bwMode="auto">
          <a:xfrm>
            <a:off x="7010400" y="5486400"/>
            <a:ext cx="2133600" cy="1066800"/>
          </a:xfrm>
          <a:prstGeom prst="rect">
            <a:avLst/>
          </a:prstGeom>
          <a:noFill/>
          <a:ln w="9525">
            <a:noFill/>
            <a:miter lim="800000"/>
            <a:headEnd/>
            <a:tailEnd/>
          </a:ln>
        </p:spPr>
      </p:pic>
      <p:sp>
        <p:nvSpPr>
          <p:cNvPr id="8" name="Rectangle 7"/>
          <p:cNvSpPr/>
          <p:nvPr/>
        </p:nvSpPr>
        <p:spPr>
          <a:xfrm>
            <a:off x="1644487" y="2233103"/>
            <a:ext cx="6316383" cy="1273439"/>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algn="ctr"/>
            <a:endParaRPr lang="en-GB" sz="2800" b="1">
              <a:solidFill>
                <a:schemeClr val="tx2"/>
              </a:solidFill>
              <a:effectLst>
                <a:outerShdw blurRad="38100" dist="38100" dir="2700000" algn="tl">
                  <a:srgbClr val="C0C0C0"/>
                </a:outerShdw>
              </a:effectLst>
              <a:latin typeface="Cambria" pitchFamily="18" charset="0"/>
              <a:cs typeface="Arial" charset="0"/>
              <a:sym typeface="Symbol" pitchFamily="18" charset="2"/>
            </a:endParaRPr>
          </a:p>
          <a:p>
            <a:pPr algn="ctr"/>
            <a:r>
              <a:rPr lang="en-GB" sz="2800" b="1">
                <a:solidFill>
                  <a:schemeClr val="tx2"/>
                </a:solidFill>
                <a:effectLst>
                  <a:outerShdw blurRad="38100" dist="38100" dir="2700000" algn="tl">
                    <a:srgbClr val="C0C0C0"/>
                  </a:outerShdw>
                </a:effectLst>
                <a:latin typeface="Cambria" pitchFamily="18" charset="0"/>
                <a:cs typeface="Arial" charset="0"/>
                <a:sym typeface="Symbol" pitchFamily="18" charset="2"/>
              </a:rPr>
              <a:t>Thank you for your attention!</a:t>
            </a:r>
          </a:p>
        </p:txBody>
      </p:sp>
      <p:sp>
        <p:nvSpPr>
          <p:cNvPr id="13" name="Rectangle à coins arrondis 12"/>
          <p:cNvSpPr/>
          <p:nvPr/>
        </p:nvSpPr>
        <p:spPr>
          <a:xfrm>
            <a:off x="1828800" y="2514600"/>
            <a:ext cx="5830888" cy="960438"/>
          </a:xfrm>
          <a:prstGeom prst="roundRect">
            <a:avLst/>
          </a:prstGeo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r>
              <a:rPr lang="en-GB" sz="2000">
                <a:solidFill>
                  <a:schemeClr val="tx1"/>
                </a:solidFill>
                <a:latin typeface="Times New Roman" pitchFamily="18" charset="0"/>
                <a:cs typeface="Arial" charset="0"/>
                <a:sym typeface="Symbol" pitchFamily="18" charset="2"/>
              </a:rPr>
              <a:t>Thank you for you attention!</a:t>
            </a:r>
          </a:p>
        </p:txBody>
      </p:sp>
      <p:sp>
        <p:nvSpPr>
          <p:cNvPr id="10" name="Slide Number Placeholder 9"/>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p:nvPr/>
        </p:nvSpPr>
        <p:spPr>
          <a:xfrm>
            <a:off x="148332" y="195461"/>
            <a:ext cx="4752529" cy="461665"/>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r>
              <a:rPr lang="en-GB" sz="2400" b="1" dirty="0">
                <a:solidFill>
                  <a:schemeClr val="tx2"/>
                </a:solidFill>
                <a:effectLst>
                  <a:outerShdw blurRad="38100" dist="38100" dir="2700000" algn="tl">
                    <a:srgbClr val="C0C0C0"/>
                  </a:outerShdw>
                </a:effectLst>
                <a:latin typeface="Times New Roman" pitchFamily="18" charset="0"/>
                <a:cs typeface="Arial" charset="0"/>
                <a:sym typeface="Symbol" pitchFamily="18" charset="2"/>
              </a:rPr>
              <a:t>OUTLINE</a:t>
            </a:r>
          </a:p>
        </p:txBody>
      </p:sp>
      <p:sp>
        <p:nvSpPr>
          <p:cNvPr id="8" name="Espace réservé du contenu 7"/>
          <p:cNvSpPr>
            <a:spLocks noGrp="1"/>
          </p:cNvSpPr>
          <p:nvPr>
            <p:ph type="body" idx="1"/>
          </p:nvPr>
        </p:nvSpPr>
        <p:spPr>
          <a:xfrm>
            <a:off x="304800" y="1143000"/>
            <a:ext cx="8610600" cy="4343400"/>
          </a:xfrm>
          <a:ln/>
        </p:spPr>
        <p:txBody>
          <a:bodyPr>
            <a:normAutofit/>
          </a:bodyPr>
          <a:lstStyle/>
          <a:p>
            <a:pPr marL="273050" indent="-190500">
              <a:lnSpc>
                <a:spcPct val="90000"/>
              </a:lnSpc>
              <a:buFont typeface="Wingdings" pitchFamily="2" charset="2"/>
              <a:buChar char="q"/>
            </a:pPr>
            <a:r>
              <a:rPr lang="en-GB" sz="2000" dirty="0">
                <a:latin typeface="Times New Roman" pitchFamily="18" charset="0"/>
              </a:rPr>
              <a:t> Motivation &amp;  Introduction  	INFLPR in-kind contribution to </a:t>
            </a:r>
            <a:r>
              <a:rPr lang="en-GB" sz="2000" dirty="0" smtClean="0">
                <a:latin typeface="Times New Roman" pitchFamily="18" charset="0"/>
              </a:rPr>
              <a:t>						SPARC@FAIR</a:t>
            </a:r>
          </a:p>
          <a:p>
            <a:pPr marL="273050" indent="-190500">
              <a:lnSpc>
                <a:spcPct val="90000"/>
              </a:lnSpc>
              <a:buFont typeface="Wingdings" pitchFamily="2" charset="2"/>
              <a:buChar char="q"/>
            </a:pPr>
            <a:endParaRPr lang="en-US" sz="2000" dirty="0">
              <a:latin typeface="Times New Roman" pitchFamily="18" charset="0"/>
            </a:endParaRPr>
          </a:p>
          <a:p>
            <a:pPr marL="273050" indent="-190500">
              <a:lnSpc>
                <a:spcPct val="90000"/>
              </a:lnSpc>
              <a:buFont typeface="Wingdings" pitchFamily="2" charset="2"/>
              <a:buChar char="q"/>
            </a:pPr>
            <a:r>
              <a:rPr lang="en-US" sz="2000" dirty="0">
                <a:latin typeface="Times New Roman" pitchFamily="18" charset="0"/>
              </a:rPr>
              <a:t> The UNIT		</a:t>
            </a:r>
            <a:r>
              <a:rPr lang="en-US" sz="2000" dirty="0" smtClean="0">
                <a:latin typeface="Times New Roman" pitchFamily="18" charset="0"/>
              </a:rPr>
              <a:t>Summary </a:t>
            </a:r>
            <a:r>
              <a:rPr lang="en-US" sz="2000" dirty="0">
                <a:latin typeface="Times New Roman" pitchFamily="18" charset="0"/>
              </a:rPr>
              <a:t>of the most important technical </a:t>
            </a:r>
            <a:r>
              <a:rPr lang="en-US" sz="2000" dirty="0" smtClean="0">
                <a:latin typeface="Times New Roman" pitchFamily="18" charset="0"/>
              </a:rPr>
              <a:t>					parameters of </a:t>
            </a:r>
            <a:r>
              <a:rPr lang="en-US" sz="2000" dirty="0">
                <a:latin typeface="Times New Roman" pitchFamily="18" charset="0"/>
              </a:rPr>
              <a:t>the XUV-storage-ring </a:t>
            </a:r>
            <a:r>
              <a:rPr lang="en-US" sz="2000" dirty="0" smtClean="0">
                <a:latin typeface="Times New Roman" pitchFamily="18" charset="0"/>
              </a:rPr>
              <a:t>					coupling </a:t>
            </a:r>
            <a:r>
              <a:rPr lang="en-US" sz="2000" dirty="0">
                <a:latin typeface="Times New Roman" pitchFamily="18" charset="0"/>
              </a:rPr>
              <a:t>unit </a:t>
            </a:r>
            <a:endParaRPr lang="en-US" sz="2000" dirty="0" smtClean="0">
              <a:latin typeface="Times New Roman" pitchFamily="18" charset="0"/>
            </a:endParaRPr>
          </a:p>
          <a:p>
            <a:pPr marL="273050" indent="-190500">
              <a:lnSpc>
                <a:spcPct val="90000"/>
              </a:lnSpc>
              <a:buFont typeface="Wingdings" pitchFamily="2" charset="2"/>
              <a:buChar char="q"/>
            </a:pPr>
            <a:endParaRPr lang="en-US" sz="2000" dirty="0">
              <a:latin typeface="Times New Roman" pitchFamily="18" charset="0"/>
            </a:endParaRPr>
          </a:p>
          <a:p>
            <a:pPr marL="273050" indent="-190500">
              <a:lnSpc>
                <a:spcPct val="90000"/>
              </a:lnSpc>
              <a:buFont typeface="Wingdings" pitchFamily="2" charset="2"/>
              <a:buChar char="q"/>
            </a:pPr>
            <a:r>
              <a:rPr lang="en-US" sz="2000" dirty="0" smtClean="0">
                <a:latin typeface="Times New Roman" pitchFamily="18" charset="0"/>
              </a:rPr>
              <a:t>  Physics related</a:t>
            </a:r>
            <a:r>
              <a:rPr lang="en-US" sz="2000" dirty="0">
                <a:latin typeface="Times New Roman" pitchFamily="18" charset="0"/>
              </a:rPr>
              <a:t>	Summary of  theoretical and experimental works 				performed at the INFLPR in support of SPARC@FAIR	</a:t>
            </a:r>
          </a:p>
          <a:p>
            <a:pPr marL="273050" indent="-190500">
              <a:lnSpc>
                <a:spcPct val="90000"/>
              </a:lnSpc>
              <a:buFont typeface="Wingdings" pitchFamily="2" charset="2"/>
              <a:buChar char="q"/>
            </a:pPr>
            <a:r>
              <a:rPr lang="en-US" sz="2000" dirty="0" smtClean="0">
                <a:latin typeface="Times New Roman" pitchFamily="18" charset="0"/>
              </a:rPr>
              <a:t> Outlook</a:t>
            </a:r>
            <a:endParaRPr lang="en-US" sz="2000" dirty="0">
              <a:latin typeface="Times New Roman" pitchFamily="18" charset="0"/>
            </a:endParaRPr>
          </a:p>
          <a:p>
            <a:pPr marL="273050" indent="-190500">
              <a:lnSpc>
                <a:spcPct val="90000"/>
              </a:lnSpc>
              <a:spcBef>
                <a:spcPts val="600"/>
              </a:spcBef>
              <a:buSzPct val="120000"/>
              <a:buFont typeface="Wingdings" pitchFamily="2" charset="2"/>
              <a:buNone/>
            </a:pPr>
            <a:endParaRPr lang="en-GB" sz="1800" dirty="0">
              <a:latin typeface="Times New Roman" pitchFamily="18" charset="0"/>
              <a:cs typeface="Aharoni" pitchFamily="2" charset="-79"/>
            </a:endParaRPr>
          </a:p>
        </p:txBody>
      </p:sp>
      <p:pic>
        <p:nvPicPr>
          <p:cNvPr id="11275" name="Picture 9" descr="sparc"/>
          <p:cNvPicPr>
            <a:picLocks noChangeAspect="1" noChangeArrowheads="1"/>
          </p:cNvPicPr>
          <p:nvPr/>
        </p:nvPicPr>
        <p:blipFill>
          <a:blip r:embed="rId2" cstate="print"/>
          <a:srcRect/>
          <a:stretch>
            <a:fillRect/>
          </a:stretch>
        </p:blipFill>
        <p:spPr bwMode="auto">
          <a:xfrm>
            <a:off x="7010400" y="5516563"/>
            <a:ext cx="2133600" cy="10668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p:nvPr/>
        </p:nvSpPr>
        <p:spPr>
          <a:xfrm>
            <a:off x="154682" y="85923"/>
            <a:ext cx="4752529" cy="461665"/>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r>
              <a:rPr lang="en-GB" sz="2000" b="1">
                <a:solidFill>
                  <a:schemeClr val="tx2"/>
                </a:solidFill>
                <a:effectLst>
                  <a:outerShdw blurRad="38100" dist="38100" dir="2700000" algn="tl">
                    <a:srgbClr val="C0C0C0"/>
                  </a:outerShdw>
                </a:effectLst>
                <a:latin typeface="Times New Roman" pitchFamily="18" charset="0"/>
                <a:cs typeface="Arial" charset="0"/>
                <a:sym typeface="Symbol" pitchFamily="18" charset="2"/>
              </a:rPr>
              <a:t>MOTIVATION</a:t>
            </a:r>
          </a:p>
        </p:txBody>
      </p:sp>
      <p:sp>
        <p:nvSpPr>
          <p:cNvPr id="12295" name="Text Box 7"/>
          <p:cNvSpPr txBox="1">
            <a:spLocks noGrp="1" noChangeArrowheads="1"/>
          </p:cNvSpPr>
          <p:nvPr>
            <p:ph type="body" sz="half" idx="1"/>
          </p:nvPr>
        </p:nvSpPr>
        <p:spPr>
          <a:xfrm>
            <a:off x="152400" y="838200"/>
            <a:ext cx="8763000" cy="3200400"/>
          </a:xfrm>
          <a:noFill/>
          <a:ln/>
        </p:spPr>
        <p:txBody>
          <a:bodyPr/>
          <a:lstStyle/>
          <a:p>
            <a:pPr algn="just">
              <a:buFont typeface="Wingdings" pitchFamily="2" charset="2"/>
              <a:buChar char="q"/>
            </a:pPr>
            <a:r>
              <a:rPr lang="en-US" sz="1800" dirty="0">
                <a:latin typeface="Times New Roman" pitchFamily="18" charset="0"/>
              </a:rPr>
              <a:t>	The Technical Design Report: SPARC@HERS: Instrumentation, approved by the Expert Committee Experiments (ECE) on 22 Jan 2016, establishes a large group of Institutes, including </a:t>
            </a:r>
            <a:r>
              <a:rPr lang="en-US" sz="1800" b="1" dirty="0">
                <a:solidFill>
                  <a:srgbClr val="0066FF"/>
                </a:solidFill>
                <a:latin typeface="Times New Roman" pitchFamily="18" charset="0"/>
              </a:rPr>
              <a:t>the National Institute for Laser, Plasma and Radiation Physics</a:t>
            </a:r>
            <a:r>
              <a:rPr lang="en-US" sz="1800" dirty="0">
                <a:latin typeface="Times New Roman" pitchFamily="18" charset="0"/>
              </a:rPr>
              <a:t> </a:t>
            </a:r>
            <a:r>
              <a:rPr lang="en-US" sz="1800" dirty="0">
                <a:solidFill>
                  <a:srgbClr val="0066FF"/>
                </a:solidFill>
                <a:latin typeface="Times New Roman" pitchFamily="18" charset="0"/>
              </a:rPr>
              <a:t>(INFLPR),</a:t>
            </a:r>
            <a:r>
              <a:rPr lang="en-US" sz="1800" dirty="0">
                <a:latin typeface="Times New Roman" pitchFamily="18" charset="0"/>
              </a:rPr>
              <a:t> distributed over the subjects Laser Spectroscopy, Intense Laser/Ion Interaction and Laser Cooling.</a:t>
            </a:r>
          </a:p>
          <a:p>
            <a:pPr algn="just">
              <a:buFont typeface="Wingdings" pitchFamily="2" charset="2"/>
              <a:buChar char="q"/>
            </a:pPr>
            <a:r>
              <a:rPr lang="en-US" sz="1600" dirty="0">
                <a:latin typeface="Times New Roman" pitchFamily="18" charset="0"/>
              </a:rPr>
              <a:t>	</a:t>
            </a:r>
            <a:r>
              <a:rPr lang="en-US" sz="1800" dirty="0">
                <a:latin typeface="Times New Roman" pitchFamily="18" charset="0"/>
              </a:rPr>
              <a:t>More than 70 researchers, including the INFLPR researchers are listed as participants for these subjects. The </a:t>
            </a:r>
            <a:r>
              <a:rPr lang="en-US" sz="1800" b="1" dirty="0">
                <a:solidFill>
                  <a:srgbClr val="0066FF"/>
                </a:solidFill>
                <a:latin typeface="Times New Roman" pitchFamily="18" charset="0"/>
              </a:rPr>
              <a:t>INFLPR in-kind</a:t>
            </a:r>
            <a:r>
              <a:rPr lang="en-US" sz="1800" dirty="0">
                <a:latin typeface="Times New Roman" pitchFamily="18" charset="0"/>
              </a:rPr>
              <a:t> contribution is dedicated to design work on the laser beam transport and interaction chamber for the HESR. </a:t>
            </a:r>
          </a:p>
          <a:p>
            <a:pPr algn="just">
              <a:buFont typeface="Wingdings" pitchFamily="2" charset="2"/>
              <a:buChar char="q"/>
            </a:pPr>
            <a:r>
              <a:rPr lang="en-US" sz="1800" dirty="0">
                <a:latin typeface="Times New Roman" pitchFamily="18" charset="0"/>
              </a:rPr>
              <a:t>	The INFLPR scientific collaboration within different SPARC working groups started in 2006 ( DR and MPI studies) </a:t>
            </a:r>
          </a:p>
        </p:txBody>
      </p:sp>
      <p:sp>
        <p:nvSpPr>
          <p:cNvPr id="12296" name="Rectangle 8"/>
          <p:cNvSpPr>
            <a:spLocks noChangeArrowheads="1"/>
          </p:cNvSpPr>
          <p:nvPr/>
        </p:nvSpPr>
        <p:spPr bwMode="auto">
          <a:xfrm>
            <a:off x="228600" y="4114800"/>
            <a:ext cx="8763000" cy="457200"/>
          </a:xfrm>
          <a:prstGeom prst="rect">
            <a:avLst/>
          </a:prstGeom>
          <a:solidFill>
            <a:srgbClr val="FFFF00"/>
          </a:solidFill>
          <a:ln w="9525">
            <a:noFill/>
            <a:miter lim="800000"/>
            <a:headEnd/>
            <a:tailEnd/>
          </a:ln>
          <a:effectLst/>
        </p:spPr>
        <p:txBody>
          <a:bodyPr/>
          <a:lstStyle/>
          <a:p>
            <a:pPr marL="342900" indent="-342900" algn="ctr">
              <a:spcBef>
                <a:spcPct val="20000"/>
              </a:spcBef>
            </a:pPr>
            <a:r>
              <a:rPr lang="en-US" sz="1600">
                <a:latin typeface="Times New Roman" pitchFamily="18" charset="0"/>
              </a:rPr>
              <a:t>WP 1.2. High Intensity Laser;  WP 3.11. Implementation of a Laser Setup;  Theory working group</a:t>
            </a:r>
          </a:p>
        </p:txBody>
      </p:sp>
      <p:graphicFrame>
        <p:nvGraphicFramePr>
          <p:cNvPr id="12373" name="Group 85"/>
          <p:cNvGraphicFramePr>
            <a:graphicFrameLocks noGrp="1"/>
          </p:cNvGraphicFramePr>
          <p:nvPr>
            <p:ph sz="half" idx="2"/>
          </p:nvPr>
        </p:nvGraphicFramePr>
        <p:xfrm>
          <a:off x="0" y="4572000"/>
          <a:ext cx="9144000" cy="1908810"/>
        </p:xfrm>
        <a:graphic>
          <a:graphicData uri="http://schemas.openxmlformats.org/drawingml/2006/table">
            <a:tbl>
              <a:tblPr/>
              <a:tblGrid>
                <a:gridCol w="1843088"/>
                <a:gridCol w="1628775"/>
                <a:gridCol w="1811337"/>
                <a:gridCol w="2076450"/>
                <a:gridCol w="1784350"/>
              </a:tblGrid>
              <a:tr h="2365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Time</a:t>
                      </a:r>
                      <a:endParaRPr kumimoji="0" lang="en-US" sz="14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Arial" charset="0"/>
                        </a:rPr>
                        <a:t>PSP code 1.3.1.3.11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o-RO"/>
                    </a:p>
                  </a:txBody>
                  <a:tcPr/>
                </a:tc>
                <a:tc hMerge="1">
                  <a:txBody>
                    <a:bodyPr/>
                    <a:lstStyle/>
                    <a:p>
                      <a:endParaRPr lang="ro-RO"/>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Costs</a:t>
                      </a:r>
                      <a:endParaRPr kumimoji="0" lang="en-US"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Construction</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2007 - 2012</a:t>
                      </a:r>
                      <a:endParaRPr kumimoji="0" lang="en-US"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Investment</a:t>
                      </a:r>
                      <a:endParaRPr kumimoji="0" lang="en-US"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Experiment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Infrastructure</a:t>
                      </a:r>
                      <a:endParaRPr kumimoji="0" lang="en-US"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Laser set-up</a:t>
                      </a:r>
                      <a:endParaRPr kumimoji="0" lang="en-US"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cs typeface="Times New Roman" pitchFamily="18" charset="0"/>
                        </a:rPr>
                        <a:t>200 kE</a:t>
                      </a:r>
                      <a:endParaRPr kumimoji="0" lang="en-US" sz="14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85850">
                <a:tc vMerge="1">
                  <a:txBody>
                    <a:bodyPr/>
                    <a:lstStyle/>
                    <a:p>
                      <a:endParaRPr lang="ro-RO"/>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Development of an X-ray laser</a:t>
                      </a:r>
                      <a:endParaRPr kumimoji="0" lang="en-US"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Test Experiments at the Reinjection Beam Line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cs typeface="Times New Roman" pitchFamily="18" charset="0"/>
                        </a:rPr>
                        <a:t>      Laser System with High Repetition rate, Installation of Components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200 </a:t>
                      </a:r>
                      <a:r>
                        <a:rPr kumimoji="0" lang="en-US" sz="1400" b="1" i="0" u="none" strike="noStrike" cap="none" normalizeH="0" baseline="0" dirty="0" err="1" smtClean="0">
                          <a:ln>
                            <a:noFill/>
                          </a:ln>
                          <a:solidFill>
                            <a:schemeClr val="tx1"/>
                          </a:solidFill>
                          <a:effectLst/>
                          <a:latin typeface="Times New Roman" pitchFamily="18" charset="0"/>
                          <a:cs typeface="Times New Roman" pitchFamily="18" charset="0"/>
                        </a:rPr>
                        <a:t>kE</a:t>
                      </a:r>
                      <a:r>
                        <a:rPr kumimoji="0" lang="en-US" sz="1400" b="1" i="0" u="none" strike="noStrike" cap="none" normalizeH="0" baseline="0" dirty="0" smtClean="0">
                          <a:ln>
                            <a:noFill/>
                          </a:ln>
                          <a:solidFill>
                            <a:schemeClr val="tx1"/>
                          </a:solidFill>
                          <a:effectLst/>
                          <a:latin typeface="Times New Roman" pitchFamily="18" charset="0"/>
                          <a:cs typeface="Times New Roman" pitchFamily="18" charset="0"/>
                        </a:rPr>
                        <a:t> /2005</a:t>
                      </a: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0066FF"/>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 name="Slide Number Placeholder 6"/>
          <p:cNvSpPr>
            <a:spLocks noGrp="1"/>
          </p:cNvSpPr>
          <p:nvPr>
            <p:ph type="sldNum" sz="quarter" idx="12"/>
          </p:nvPr>
        </p:nvSpPr>
        <p:spPr/>
        <p:txBody>
          <a:bodyPr/>
          <a:lstStyle/>
          <a:p>
            <a:fld id="{BC36F04D-4C0D-41A2-8976-86D49308F593}"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152400" y="838200"/>
            <a:ext cx="8839200" cy="5287963"/>
          </a:xfrm>
        </p:spPr>
        <p:txBody>
          <a:bodyPr/>
          <a:lstStyle/>
          <a:p>
            <a:r>
              <a:rPr lang="en-US" sz="1800" dirty="0">
                <a:latin typeface="Times New Roman" pitchFamily="18" charset="0"/>
              </a:rPr>
              <a:t>The development of new lasers with novel sources like soft-X-ray lasers or high average power XUV-lasers require specific technical design for the coupling module to the storage ring and for the corresponding differential pumping stages (including the turbo pumps).</a:t>
            </a:r>
          </a:p>
          <a:p>
            <a:pPr>
              <a:buFontTx/>
              <a:buNone/>
            </a:pPr>
            <a:endParaRPr lang="en-US" sz="1800" dirty="0">
              <a:latin typeface="Times New Roman" pitchFamily="18" charset="0"/>
            </a:endParaRPr>
          </a:p>
          <a:p>
            <a:r>
              <a:rPr lang="en-US" sz="1800" dirty="0">
                <a:latin typeface="Times New Roman" pitchFamily="18" charset="0"/>
              </a:rPr>
              <a:t>In collaboration between the Institute of Applied Physics (FSU&amp;HI Jena) and the INFLPR, existing data in conjunction with new experimental tools will be used to establish technical issues and requirements, and workout the design of an appropriate optical experiment coupling the new XUV source and the storage ring.</a:t>
            </a:r>
          </a:p>
          <a:p>
            <a:endParaRPr lang="en-US" sz="1800" dirty="0">
              <a:latin typeface="Times New Roman" pitchFamily="18" charset="0"/>
            </a:endParaRPr>
          </a:p>
          <a:p>
            <a:r>
              <a:rPr lang="en-US" sz="1800" dirty="0">
                <a:latin typeface="Times New Roman" pitchFamily="18" charset="0"/>
              </a:rPr>
              <a:t>As a next step we will carry out the commissioning of the experimental setup and configuration which will be the XUV-storage ring coupling unit.</a:t>
            </a:r>
          </a:p>
          <a:p>
            <a:endParaRPr lang="en-US" sz="1800" dirty="0">
              <a:latin typeface="Times New Roman" pitchFamily="18" charset="0"/>
            </a:endParaRPr>
          </a:p>
          <a:p>
            <a:r>
              <a:rPr lang="en-US" sz="1800" dirty="0">
                <a:latin typeface="Times New Roman" pitchFamily="18" charset="0"/>
              </a:rPr>
              <a:t>Preliminary technical specifications and requirements of an appropriate solution for coupling of lasers to UHV storage ring </a:t>
            </a:r>
            <a:r>
              <a:rPr lang="en-US" sz="1800" dirty="0" smtClean="0">
                <a:latin typeface="Times New Roman" pitchFamily="18" charset="0"/>
              </a:rPr>
              <a:t>are presented here.</a:t>
            </a:r>
            <a:endParaRPr lang="en-US" sz="1800" dirty="0">
              <a:latin typeface="Times New Roman" pitchFamily="18" charset="0"/>
            </a:endParaRPr>
          </a:p>
        </p:txBody>
      </p:sp>
      <p:sp>
        <p:nvSpPr>
          <p:cNvPr id="2" name="Rectangle 7"/>
          <p:cNvSpPr/>
          <p:nvPr/>
        </p:nvSpPr>
        <p:spPr>
          <a:xfrm>
            <a:off x="148332" y="195461"/>
            <a:ext cx="4752529" cy="461665"/>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r>
              <a:rPr lang="en-GB" sz="2400" b="1" dirty="0">
                <a:solidFill>
                  <a:schemeClr val="tx2"/>
                </a:solidFill>
                <a:effectLst>
                  <a:outerShdw blurRad="38100" dist="38100" dir="2700000" algn="tl">
                    <a:srgbClr val="C0C0C0"/>
                  </a:outerShdw>
                </a:effectLst>
                <a:latin typeface="Times New Roman" pitchFamily="18" charset="0"/>
                <a:cs typeface="Arial" charset="0"/>
                <a:sym typeface="Symbol" pitchFamily="18" charset="2"/>
              </a:rPr>
              <a:t>INTRODUCTION</a:t>
            </a:r>
          </a:p>
        </p:txBody>
      </p:sp>
      <p:pic>
        <p:nvPicPr>
          <p:cNvPr id="4" name="Picture 9" descr="sparc"/>
          <p:cNvPicPr>
            <a:picLocks noChangeAspect="1" noChangeArrowheads="1"/>
          </p:cNvPicPr>
          <p:nvPr/>
        </p:nvPicPr>
        <p:blipFill>
          <a:blip r:embed="rId2" cstate="print"/>
          <a:srcRect/>
          <a:stretch>
            <a:fillRect/>
          </a:stretch>
        </p:blipFill>
        <p:spPr bwMode="auto">
          <a:xfrm>
            <a:off x="7010400" y="5486400"/>
            <a:ext cx="2133600" cy="10668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p:nvPr/>
        </p:nvSpPr>
        <p:spPr>
          <a:xfrm>
            <a:off x="148332" y="195461"/>
            <a:ext cx="4752529" cy="461665"/>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r>
              <a:rPr lang="en-GB" sz="2400" b="1" dirty="0">
                <a:solidFill>
                  <a:schemeClr val="tx2"/>
                </a:solidFill>
                <a:effectLst>
                  <a:outerShdw blurRad="38100" dist="38100" dir="2700000" algn="tl">
                    <a:srgbClr val="C0C0C0"/>
                  </a:outerShdw>
                </a:effectLst>
                <a:latin typeface="Times New Roman" pitchFamily="18" charset="0"/>
                <a:cs typeface="Arial" charset="0"/>
                <a:sym typeface="Symbol" pitchFamily="18" charset="2"/>
              </a:rPr>
              <a:t>THE UNIT</a:t>
            </a:r>
          </a:p>
        </p:txBody>
      </p:sp>
      <p:sp>
        <p:nvSpPr>
          <p:cNvPr id="5" name="Rectangle 3"/>
          <p:cNvSpPr>
            <a:spLocks noGrp="1" noChangeArrowheads="1"/>
          </p:cNvSpPr>
          <p:nvPr>
            <p:ph idx="1"/>
          </p:nvPr>
        </p:nvSpPr>
        <p:spPr/>
        <p:txBody>
          <a:bodyPr>
            <a:normAutofit/>
          </a:bodyPr>
          <a:lstStyle/>
          <a:p>
            <a:r>
              <a:rPr lang="en-US" sz="2000" dirty="0">
                <a:latin typeface="Times New Roman" pitchFamily="18" charset="0"/>
              </a:rPr>
              <a:t>Vacuum chambers</a:t>
            </a:r>
          </a:p>
          <a:p>
            <a:r>
              <a:rPr lang="en-US" sz="2000" dirty="0">
                <a:latin typeface="Times New Roman" pitchFamily="18" charset="0"/>
              </a:rPr>
              <a:t>Vacuum pumps and controllers incl. security shut down system</a:t>
            </a:r>
          </a:p>
          <a:p>
            <a:r>
              <a:rPr lang="en-US" sz="2000" dirty="0">
                <a:latin typeface="Times New Roman" pitchFamily="18" charset="0"/>
              </a:rPr>
              <a:t>Mechanical support frame for mounting at beam height</a:t>
            </a:r>
          </a:p>
          <a:p>
            <a:r>
              <a:rPr lang="en-US" sz="2000" dirty="0">
                <a:latin typeface="Times New Roman" pitchFamily="18" charset="0"/>
              </a:rPr>
              <a:t>Pressure measurement system for all chambers</a:t>
            </a:r>
          </a:p>
          <a:p>
            <a:r>
              <a:rPr lang="en-US" sz="2000" dirty="0">
                <a:latin typeface="Times New Roman" pitchFamily="18" charset="0"/>
              </a:rPr>
              <a:t>Adjustment system for below mounted in-flange tubes</a:t>
            </a:r>
          </a:p>
          <a:p>
            <a:r>
              <a:rPr lang="en-US" sz="2000" dirty="0">
                <a:latin typeface="Times New Roman" pitchFamily="18" charset="0"/>
              </a:rPr>
              <a:t>Heater blankets</a:t>
            </a:r>
          </a:p>
        </p:txBody>
      </p:sp>
      <p:pic>
        <p:nvPicPr>
          <p:cNvPr id="6" name="Picture 9" descr="sparc"/>
          <p:cNvPicPr>
            <a:picLocks noChangeAspect="1" noChangeArrowheads="1"/>
          </p:cNvPicPr>
          <p:nvPr/>
        </p:nvPicPr>
        <p:blipFill>
          <a:blip r:embed="rId2" cstate="print"/>
          <a:srcRect/>
          <a:stretch>
            <a:fillRect/>
          </a:stretch>
        </p:blipFill>
        <p:spPr bwMode="auto">
          <a:xfrm>
            <a:off x="7010400" y="5486400"/>
            <a:ext cx="2133600" cy="106680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echteck 135"/>
          <p:cNvSpPr/>
          <p:nvPr/>
        </p:nvSpPr>
        <p:spPr>
          <a:xfrm flipH="1">
            <a:off x="4020039" y="2474554"/>
            <a:ext cx="1688743" cy="1508940"/>
          </a:xfrm>
          <a:prstGeom prst="rect">
            <a:avLst/>
          </a:prstGeom>
          <a:no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endParaRPr lang="de-DE" sz="1200" dirty="0"/>
          </a:p>
        </p:txBody>
      </p:sp>
      <p:grpSp>
        <p:nvGrpSpPr>
          <p:cNvPr id="4" name="Gruppierung 133"/>
          <p:cNvGrpSpPr/>
          <p:nvPr/>
        </p:nvGrpSpPr>
        <p:grpSpPr>
          <a:xfrm rot="5400000">
            <a:off x="5571476" y="3283548"/>
            <a:ext cx="579893" cy="308562"/>
            <a:chOff x="3092521" y="462337"/>
            <a:chExt cx="198634" cy="118023"/>
          </a:xfrm>
        </p:grpSpPr>
        <p:sp>
          <p:nvSpPr>
            <p:cNvPr id="161" name="Rechteck 160"/>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1" name="Rechteck 180"/>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 name="Gruppierung 32"/>
          <p:cNvGrpSpPr/>
          <p:nvPr/>
        </p:nvGrpSpPr>
        <p:grpSpPr>
          <a:xfrm rot="16200000" flipH="1">
            <a:off x="5876153" y="3287430"/>
            <a:ext cx="578741" cy="299639"/>
            <a:chOff x="3092521" y="462337"/>
            <a:chExt cx="198634" cy="118023"/>
          </a:xfrm>
        </p:grpSpPr>
        <p:sp>
          <p:nvSpPr>
            <p:cNvPr id="183" name="Rechteck 182"/>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 name="Rechteck 189"/>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91" name="Rechteck 190"/>
          <p:cNvSpPr/>
          <p:nvPr/>
        </p:nvSpPr>
        <p:spPr>
          <a:xfrm>
            <a:off x="5241063" y="3286609"/>
            <a:ext cx="512477" cy="30324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3" name="Rechteck 192"/>
          <p:cNvSpPr/>
          <p:nvPr/>
        </p:nvSpPr>
        <p:spPr>
          <a:xfrm>
            <a:off x="6292348" y="3286125"/>
            <a:ext cx="87494" cy="29879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4" name="Rechteck 193"/>
          <p:cNvSpPr/>
          <p:nvPr/>
        </p:nvSpPr>
        <p:spPr>
          <a:xfrm>
            <a:off x="5772299" y="3379850"/>
            <a:ext cx="488013" cy="106945"/>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5" name="Rechteck 194"/>
          <p:cNvSpPr/>
          <p:nvPr/>
        </p:nvSpPr>
        <p:spPr>
          <a:xfrm>
            <a:off x="5759465" y="3391034"/>
            <a:ext cx="512477" cy="836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Rechteck 67"/>
          <p:cNvSpPr/>
          <p:nvPr/>
        </p:nvSpPr>
        <p:spPr>
          <a:xfrm>
            <a:off x="2274047" y="2473035"/>
            <a:ext cx="1131705" cy="1508940"/>
          </a:xfrm>
          <a:prstGeom prst="rect">
            <a:avLst/>
          </a:prstGeom>
          <a:no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endParaRPr lang="de-DE" sz="1200" dirty="0"/>
          </a:p>
        </p:txBody>
      </p:sp>
      <p:grpSp>
        <p:nvGrpSpPr>
          <p:cNvPr id="6" name="Gruppieren 15"/>
          <p:cNvGrpSpPr/>
          <p:nvPr/>
        </p:nvGrpSpPr>
        <p:grpSpPr>
          <a:xfrm>
            <a:off x="1964693" y="2831948"/>
            <a:ext cx="317583" cy="578741"/>
            <a:chOff x="2619590" y="2831947"/>
            <a:chExt cx="423444" cy="578741"/>
          </a:xfrm>
        </p:grpSpPr>
        <p:grpSp>
          <p:nvGrpSpPr>
            <p:cNvPr id="7" name="Gruppierung 32"/>
            <p:cNvGrpSpPr/>
            <p:nvPr/>
          </p:nvGrpSpPr>
          <p:grpSpPr>
            <a:xfrm rot="16200000" flipH="1">
              <a:off x="2529978" y="2921559"/>
              <a:ext cx="578741" cy="399518"/>
              <a:chOff x="3092521" y="462337"/>
              <a:chExt cx="198634" cy="118023"/>
            </a:xfrm>
          </p:grpSpPr>
          <p:sp>
            <p:nvSpPr>
              <p:cNvPr id="131" name="Rechteck 130"/>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hteck 131"/>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21" name="Rechteck 120"/>
            <p:cNvSpPr/>
            <p:nvPr/>
          </p:nvSpPr>
          <p:spPr>
            <a:xfrm>
              <a:off x="2771506" y="2969227"/>
              <a:ext cx="271528" cy="3045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8" name="Gruppierung 133"/>
          <p:cNvGrpSpPr/>
          <p:nvPr/>
        </p:nvGrpSpPr>
        <p:grpSpPr>
          <a:xfrm rot="5400000">
            <a:off x="3268066" y="2977918"/>
            <a:ext cx="579893" cy="308562"/>
            <a:chOff x="3092521" y="462337"/>
            <a:chExt cx="198634" cy="118023"/>
          </a:xfrm>
        </p:grpSpPr>
        <p:sp>
          <p:nvSpPr>
            <p:cNvPr id="179" name="Rechteck 178"/>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 name="Rechteck 179"/>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 name="Gruppierung 32"/>
          <p:cNvGrpSpPr/>
          <p:nvPr/>
        </p:nvGrpSpPr>
        <p:grpSpPr>
          <a:xfrm rot="16200000" flipH="1">
            <a:off x="3572743" y="2981801"/>
            <a:ext cx="578741" cy="299639"/>
            <a:chOff x="3092521" y="462337"/>
            <a:chExt cx="198634" cy="118023"/>
          </a:xfrm>
        </p:grpSpPr>
        <p:sp>
          <p:nvSpPr>
            <p:cNvPr id="175" name="Rechteck 174"/>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Rechteck 175"/>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19" name="Rechteck 118"/>
          <p:cNvSpPr/>
          <p:nvPr/>
        </p:nvSpPr>
        <p:spPr>
          <a:xfrm>
            <a:off x="2935373" y="2979691"/>
            <a:ext cx="512477" cy="3045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0" name="Rechteck 119"/>
          <p:cNvSpPr/>
          <p:nvPr/>
        </p:nvSpPr>
        <p:spPr>
          <a:xfrm>
            <a:off x="3988938" y="2979691"/>
            <a:ext cx="512477" cy="3045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Rechteck 1"/>
          <p:cNvSpPr/>
          <p:nvPr/>
        </p:nvSpPr>
        <p:spPr>
          <a:xfrm>
            <a:off x="3468889" y="3074221"/>
            <a:ext cx="488013" cy="106945"/>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8" name="Rechteck 117"/>
          <p:cNvSpPr/>
          <p:nvPr/>
        </p:nvSpPr>
        <p:spPr>
          <a:xfrm>
            <a:off x="3452825" y="3088006"/>
            <a:ext cx="512477" cy="819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Oval 65"/>
          <p:cNvSpPr/>
          <p:nvPr/>
        </p:nvSpPr>
        <p:spPr>
          <a:xfrm>
            <a:off x="4359845" y="2956403"/>
            <a:ext cx="251490" cy="335320"/>
          </a:xfrm>
          <a:prstGeom prst="ellipse">
            <a:avLst/>
          </a:prstGeom>
          <a:solidFill>
            <a:schemeClr val="accent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67" name="Rechteck 66"/>
          <p:cNvSpPr/>
          <p:nvPr/>
        </p:nvSpPr>
        <p:spPr>
          <a:xfrm rot="16200000">
            <a:off x="2321267" y="3940982"/>
            <a:ext cx="1029670" cy="1123970"/>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a:t>Turbo-pump</a:t>
            </a:r>
          </a:p>
        </p:txBody>
      </p:sp>
      <p:sp>
        <p:nvSpPr>
          <p:cNvPr id="69" name="Dreieck 68"/>
          <p:cNvSpPr/>
          <p:nvPr/>
        </p:nvSpPr>
        <p:spPr>
          <a:xfrm rot="10800000" flipH="1">
            <a:off x="2801103" y="2917011"/>
            <a:ext cx="78312" cy="236728"/>
          </a:xfrm>
          <a:prstGeom prst="triangle">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grpSp>
        <p:nvGrpSpPr>
          <p:cNvPr id="12" name="Gruppierung 69"/>
          <p:cNvGrpSpPr/>
          <p:nvPr/>
        </p:nvGrpSpPr>
        <p:grpSpPr>
          <a:xfrm>
            <a:off x="2391067" y="2289815"/>
            <a:ext cx="231271" cy="183220"/>
            <a:chOff x="3092521" y="462337"/>
            <a:chExt cx="198634" cy="118023"/>
          </a:xfrm>
        </p:grpSpPr>
        <p:sp>
          <p:nvSpPr>
            <p:cNvPr id="188" name="Rechteck 187"/>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 name="Rechteck 188"/>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 name="Gruppierung 87"/>
          <p:cNvGrpSpPr/>
          <p:nvPr/>
        </p:nvGrpSpPr>
        <p:grpSpPr>
          <a:xfrm>
            <a:off x="3043011" y="2289815"/>
            <a:ext cx="231271" cy="183220"/>
            <a:chOff x="3092521" y="462337"/>
            <a:chExt cx="198634" cy="118023"/>
          </a:xfrm>
        </p:grpSpPr>
        <p:sp>
          <p:nvSpPr>
            <p:cNvPr id="186" name="Rechteck 185"/>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 name="Rechteck 186"/>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 name="Gruppierung 97"/>
          <p:cNvGrpSpPr/>
          <p:nvPr/>
        </p:nvGrpSpPr>
        <p:grpSpPr>
          <a:xfrm rot="10800000">
            <a:off x="2724624" y="5017800"/>
            <a:ext cx="231271" cy="183220"/>
            <a:chOff x="3092521" y="462337"/>
            <a:chExt cx="198634" cy="118023"/>
          </a:xfrm>
        </p:grpSpPr>
        <p:sp>
          <p:nvSpPr>
            <p:cNvPr id="184" name="Rechteck 183"/>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Rechteck 184"/>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22" name="Gerade Verbindung mit Pfeil 121"/>
          <p:cNvCxnSpPr/>
          <p:nvPr/>
        </p:nvCxnSpPr>
        <p:spPr>
          <a:xfrm>
            <a:off x="2851882" y="5257011"/>
            <a:ext cx="0" cy="196713"/>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23" name="Textfeld 122"/>
          <p:cNvSpPr txBox="1"/>
          <p:nvPr/>
        </p:nvSpPr>
        <p:spPr>
          <a:xfrm>
            <a:off x="2362628" y="5448796"/>
            <a:ext cx="791755" cy="276999"/>
          </a:xfrm>
          <a:prstGeom prst="rect">
            <a:avLst/>
          </a:prstGeom>
          <a:noFill/>
          <a:effectLst/>
        </p:spPr>
        <p:txBody>
          <a:bodyPr wrap="none" rtlCol="0">
            <a:spAutoFit/>
          </a:bodyPr>
          <a:lstStyle/>
          <a:p>
            <a:r>
              <a:rPr lang="en-US" sz="1200" dirty="0"/>
              <a:t>Pre pump</a:t>
            </a:r>
          </a:p>
        </p:txBody>
      </p:sp>
      <p:sp>
        <p:nvSpPr>
          <p:cNvPr id="128" name="Oval 127"/>
          <p:cNvSpPr/>
          <p:nvPr/>
        </p:nvSpPr>
        <p:spPr>
          <a:xfrm rot="20311">
            <a:off x="1947547" y="3015757"/>
            <a:ext cx="34289" cy="233406"/>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9" name="Gerade Verbindung 128"/>
          <p:cNvCxnSpPr>
            <a:stCxn id="66" idx="6"/>
          </p:cNvCxnSpPr>
          <p:nvPr/>
        </p:nvCxnSpPr>
        <p:spPr>
          <a:xfrm flipH="1">
            <a:off x="1896388" y="3124063"/>
            <a:ext cx="2714948" cy="3630"/>
          </a:xfrm>
          <a:prstGeom prst="line">
            <a:avLst/>
          </a:prstGeom>
          <a:ln w="41275">
            <a:solidFill>
              <a:srgbClr val="46AD34"/>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9" name="Bogen 138"/>
          <p:cNvSpPr/>
          <p:nvPr/>
        </p:nvSpPr>
        <p:spPr>
          <a:xfrm rot="2401142">
            <a:off x="5042168" y="2813618"/>
            <a:ext cx="461610" cy="649579"/>
          </a:xfrm>
          <a:prstGeom prst="arc">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de-DE"/>
          </a:p>
        </p:txBody>
      </p:sp>
      <p:sp>
        <p:nvSpPr>
          <p:cNvPr id="140" name="Bogen 139"/>
          <p:cNvSpPr/>
          <p:nvPr/>
        </p:nvSpPr>
        <p:spPr>
          <a:xfrm rot="13249574">
            <a:off x="4161562" y="3110914"/>
            <a:ext cx="461610" cy="649579"/>
          </a:xfrm>
          <a:prstGeom prst="arc">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de-DE"/>
          </a:p>
        </p:txBody>
      </p:sp>
      <p:cxnSp>
        <p:nvCxnSpPr>
          <p:cNvPr id="141" name="Gerade Verbindung 26"/>
          <p:cNvCxnSpPr/>
          <p:nvPr/>
        </p:nvCxnSpPr>
        <p:spPr>
          <a:xfrm flipH="1">
            <a:off x="2840261" y="3123354"/>
            <a:ext cx="2674677" cy="6163"/>
          </a:xfrm>
          <a:prstGeom prst="line">
            <a:avLst/>
          </a:prstGeom>
          <a:ln w="19050">
            <a:solidFill>
              <a:srgbClr val="7030A0"/>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2" name="Gerade Verbindung 141"/>
          <p:cNvCxnSpPr/>
          <p:nvPr/>
        </p:nvCxnSpPr>
        <p:spPr>
          <a:xfrm flipH="1">
            <a:off x="4158333" y="3124063"/>
            <a:ext cx="1328070" cy="333734"/>
          </a:xfrm>
          <a:prstGeom prst="line">
            <a:avLst/>
          </a:prstGeom>
          <a:ln w="19050">
            <a:solidFill>
              <a:srgbClr val="7030A0"/>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4" name="Gerade Verbindung 26"/>
          <p:cNvCxnSpPr/>
          <p:nvPr/>
        </p:nvCxnSpPr>
        <p:spPr>
          <a:xfrm flipH="1">
            <a:off x="4020962" y="3124063"/>
            <a:ext cx="622167" cy="2"/>
          </a:xfrm>
          <a:prstGeom prst="line">
            <a:avLst/>
          </a:prstGeom>
          <a:ln w="19050">
            <a:solidFill>
              <a:srgbClr val="7030A0"/>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5" name="Gerade Verbindung mit Pfeil 144"/>
          <p:cNvCxnSpPr/>
          <p:nvPr/>
        </p:nvCxnSpPr>
        <p:spPr>
          <a:xfrm>
            <a:off x="4003880" y="2318452"/>
            <a:ext cx="1704902" cy="8371"/>
          </a:xfrm>
          <a:prstGeom prst="straightConnector1">
            <a:avLst/>
          </a:prstGeom>
          <a:ln>
            <a:solidFill>
              <a:schemeClr val="bg2">
                <a:lumMod val="6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46" name="Textfeld 145"/>
          <p:cNvSpPr txBox="1"/>
          <p:nvPr/>
        </p:nvSpPr>
        <p:spPr>
          <a:xfrm>
            <a:off x="4614213" y="2012817"/>
            <a:ext cx="566182" cy="276999"/>
          </a:xfrm>
          <a:prstGeom prst="rect">
            <a:avLst/>
          </a:prstGeom>
          <a:noFill/>
        </p:spPr>
        <p:txBody>
          <a:bodyPr wrap="none" rtlCol="0">
            <a:spAutoFit/>
          </a:bodyPr>
          <a:lstStyle/>
          <a:p>
            <a:pPr algn="ctr"/>
            <a:r>
              <a:rPr lang="en-US" sz="1200" dirty="0"/>
              <a:t>70 </a:t>
            </a:r>
            <a:r>
              <a:rPr lang="en-US" sz="1200" dirty="0" smtClean="0"/>
              <a:t>cm</a:t>
            </a:r>
          </a:p>
        </p:txBody>
      </p:sp>
      <p:sp>
        <p:nvSpPr>
          <p:cNvPr id="147" name="Textfeld 146"/>
          <p:cNvSpPr txBox="1"/>
          <p:nvPr/>
        </p:nvSpPr>
        <p:spPr>
          <a:xfrm>
            <a:off x="4581319" y="2398381"/>
            <a:ext cx="566182" cy="276999"/>
          </a:xfrm>
          <a:prstGeom prst="rect">
            <a:avLst/>
          </a:prstGeom>
          <a:noFill/>
        </p:spPr>
        <p:txBody>
          <a:bodyPr wrap="none" rtlCol="0">
            <a:spAutoFit/>
          </a:bodyPr>
          <a:lstStyle/>
          <a:p>
            <a:pPr algn="ctr"/>
            <a:r>
              <a:rPr lang="en-US" sz="1200" dirty="0"/>
              <a:t>60 cm</a:t>
            </a:r>
          </a:p>
        </p:txBody>
      </p:sp>
      <p:cxnSp>
        <p:nvCxnSpPr>
          <p:cNvPr id="156" name="Gerade Verbindung mit Pfeil 155"/>
          <p:cNvCxnSpPr/>
          <p:nvPr/>
        </p:nvCxnSpPr>
        <p:spPr>
          <a:xfrm flipV="1">
            <a:off x="1987839" y="3213885"/>
            <a:ext cx="812876" cy="8180"/>
          </a:xfrm>
          <a:prstGeom prst="straightConnector1">
            <a:avLst/>
          </a:prstGeom>
          <a:ln>
            <a:solidFill>
              <a:schemeClr val="bg2">
                <a:lumMod val="6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57" name="Gerade Verbindung mit Pfeil 156"/>
          <p:cNvCxnSpPr/>
          <p:nvPr/>
        </p:nvCxnSpPr>
        <p:spPr>
          <a:xfrm flipV="1">
            <a:off x="2264330" y="2153838"/>
            <a:ext cx="1174574" cy="1"/>
          </a:xfrm>
          <a:prstGeom prst="straightConnector1">
            <a:avLst/>
          </a:prstGeom>
          <a:ln>
            <a:solidFill>
              <a:schemeClr val="bg2">
                <a:lumMod val="6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58" name="Textfeld 157"/>
          <p:cNvSpPr txBox="1"/>
          <p:nvPr/>
        </p:nvSpPr>
        <p:spPr>
          <a:xfrm>
            <a:off x="2253729" y="3200396"/>
            <a:ext cx="566182" cy="276999"/>
          </a:xfrm>
          <a:prstGeom prst="rect">
            <a:avLst/>
          </a:prstGeom>
          <a:noFill/>
        </p:spPr>
        <p:txBody>
          <a:bodyPr wrap="none" rtlCol="0">
            <a:spAutoFit/>
          </a:bodyPr>
          <a:lstStyle/>
          <a:p>
            <a:pPr algn="ctr"/>
            <a:r>
              <a:rPr lang="en-US" sz="1200" dirty="0"/>
              <a:t>20 cm</a:t>
            </a:r>
          </a:p>
        </p:txBody>
      </p:sp>
      <p:grpSp>
        <p:nvGrpSpPr>
          <p:cNvPr id="15" name="Gruppierung 14"/>
          <p:cNvGrpSpPr/>
          <p:nvPr/>
        </p:nvGrpSpPr>
        <p:grpSpPr>
          <a:xfrm rot="10800000">
            <a:off x="4781669" y="5019320"/>
            <a:ext cx="231271" cy="183220"/>
            <a:chOff x="3092521" y="462337"/>
            <a:chExt cx="198634" cy="118023"/>
          </a:xfrm>
        </p:grpSpPr>
        <p:sp>
          <p:nvSpPr>
            <p:cNvPr id="171" name="Rechteck 170"/>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 name="Rechteck 171"/>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63" name="Gerade Verbindung mit Pfeil 162"/>
          <p:cNvCxnSpPr/>
          <p:nvPr/>
        </p:nvCxnSpPr>
        <p:spPr>
          <a:xfrm>
            <a:off x="4908926" y="5258531"/>
            <a:ext cx="0" cy="196713"/>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64" name="Textfeld 163"/>
          <p:cNvSpPr txBox="1"/>
          <p:nvPr/>
        </p:nvSpPr>
        <p:spPr>
          <a:xfrm>
            <a:off x="4419673" y="5450316"/>
            <a:ext cx="791755" cy="276999"/>
          </a:xfrm>
          <a:prstGeom prst="rect">
            <a:avLst/>
          </a:prstGeom>
          <a:noFill/>
          <a:effectLst/>
        </p:spPr>
        <p:txBody>
          <a:bodyPr wrap="none" rtlCol="0">
            <a:spAutoFit/>
          </a:bodyPr>
          <a:lstStyle/>
          <a:p>
            <a:r>
              <a:rPr lang="en-US" sz="1200" dirty="0"/>
              <a:t>Pre pump</a:t>
            </a:r>
          </a:p>
        </p:txBody>
      </p:sp>
      <p:cxnSp>
        <p:nvCxnSpPr>
          <p:cNvPr id="168" name="Gerade Verbindung mit Pfeil 167"/>
          <p:cNvCxnSpPr/>
          <p:nvPr/>
        </p:nvCxnSpPr>
        <p:spPr>
          <a:xfrm>
            <a:off x="4216420" y="2766662"/>
            <a:ext cx="1211897" cy="0"/>
          </a:xfrm>
          <a:prstGeom prst="straightConnector1">
            <a:avLst/>
          </a:prstGeom>
          <a:ln>
            <a:solidFill>
              <a:schemeClr val="bg2">
                <a:lumMod val="6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69" name="Oval 168"/>
          <p:cNvSpPr/>
          <p:nvPr/>
        </p:nvSpPr>
        <p:spPr>
          <a:xfrm>
            <a:off x="4237017" y="2954281"/>
            <a:ext cx="251490" cy="335320"/>
          </a:xfrm>
          <a:prstGeom prst="ellipse">
            <a:avLst/>
          </a:prstGeom>
          <a:solidFill>
            <a:schemeClr val="accent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70" name="Textfeld 169"/>
          <p:cNvSpPr txBox="1"/>
          <p:nvPr/>
        </p:nvSpPr>
        <p:spPr>
          <a:xfrm>
            <a:off x="2193270" y="1436210"/>
            <a:ext cx="1354859" cy="338554"/>
          </a:xfrm>
          <a:prstGeom prst="rect">
            <a:avLst/>
          </a:prstGeom>
          <a:noFill/>
        </p:spPr>
        <p:txBody>
          <a:bodyPr wrap="none" rtlCol="0">
            <a:spAutoFit/>
          </a:bodyPr>
          <a:lstStyle/>
          <a:p>
            <a:pPr algn="ctr"/>
            <a:r>
              <a:rPr lang="en-US" sz="1600" dirty="0" smtClean="0"/>
              <a:t>HHG chamber</a:t>
            </a:r>
          </a:p>
        </p:txBody>
      </p:sp>
      <p:sp>
        <p:nvSpPr>
          <p:cNvPr id="192" name="Textfeld 191"/>
          <p:cNvSpPr txBox="1"/>
          <p:nvPr/>
        </p:nvSpPr>
        <p:spPr>
          <a:xfrm>
            <a:off x="3231902" y="2444792"/>
            <a:ext cx="979755" cy="430887"/>
          </a:xfrm>
          <a:prstGeom prst="rect">
            <a:avLst/>
          </a:prstGeom>
          <a:noFill/>
        </p:spPr>
        <p:txBody>
          <a:bodyPr wrap="none" rtlCol="0">
            <a:spAutoFit/>
          </a:bodyPr>
          <a:lstStyle/>
          <a:p>
            <a:pPr algn="ctr"/>
            <a:r>
              <a:rPr lang="en-US" sz="1100" dirty="0" smtClean="0"/>
              <a:t>Tube d=5mm,</a:t>
            </a:r>
          </a:p>
          <a:p>
            <a:pPr algn="ctr"/>
            <a:r>
              <a:rPr lang="en-US" sz="1100" dirty="0" smtClean="0"/>
              <a:t>L=100mm</a:t>
            </a:r>
            <a:endParaRPr lang="en-US" sz="1100" dirty="0"/>
          </a:p>
        </p:txBody>
      </p:sp>
      <p:sp>
        <p:nvSpPr>
          <p:cNvPr id="210" name="Dreieck 209"/>
          <p:cNvSpPr/>
          <p:nvPr/>
        </p:nvSpPr>
        <p:spPr>
          <a:xfrm rot="10800000" flipH="1" flipV="1">
            <a:off x="2790364" y="3177805"/>
            <a:ext cx="96229" cy="196184"/>
          </a:xfrm>
          <a:prstGeom prst="triangle">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11" name="Rechteck 210"/>
          <p:cNvSpPr/>
          <p:nvPr/>
        </p:nvSpPr>
        <p:spPr>
          <a:xfrm>
            <a:off x="2790362" y="3373990"/>
            <a:ext cx="96230" cy="467177"/>
          </a:xfrm>
          <a:prstGeom prst="rect">
            <a:avLst/>
          </a:prstGeom>
          <a:solidFill>
            <a:srgbClr val="EB95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9" name="Textfeld 88"/>
          <p:cNvSpPr txBox="1"/>
          <p:nvPr/>
        </p:nvSpPr>
        <p:spPr>
          <a:xfrm>
            <a:off x="2116215" y="2844320"/>
            <a:ext cx="846258" cy="276999"/>
          </a:xfrm>
          <a:prstGeom prst="rect">
            <a:avLst/>
          </a:prstGeom>
          <a:noFill/>
        </p:spPr>
        <p:txBody>
          <a:bodyPr wrap="none" rtlCol="0">
            <a:spAutoFit/>
          </a:bodyPr>
          <a:lstStyle/>
          <a:p>
            <a:pPr algn="ctr"/>
            <a:r>
              <a:rPr lang="en-US" sz="1200" dirty="0" smtClean="0"/>
              <a:t>Gas nozzle</a:t>
            </a:r>
            <a:endParaRPr lang="en-US" sz="1200" dirty="0"/>
          </a:p>
        </p:txBody>
      </p:sp>
      <p:sp>
        <p:nvSpPr>
          <p:cNvPr id="105" name="Rechteck 104"/>
          <p:cNvSpPr/>
          <p:nvPr/>
        </p:nvSpPr>
        <p:spPr>
          <a:xfrm rot="16200000">
            <a:off x="4341495" y="3957888"/>
            <a:ext cx="1029670" cy="1123970"/>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a:t>Turbo-pump</a:t>
            </a:r>
          </a:p>
        </p:txBody>
      </p:sp>
      <p:sp>
        <p:nvSpPr>
          <p:cNvPr id="92" name="Rechteck 91"/>
          <p:cNvSpPr/>
          <p:nvPr/>
        </p:nvSpPr>
        <p:spPr>
          <a:xfrm rot="5400000">
            <a:off x="2260349" y="3307511"/>
            <a:ext cx="128306" cy="934254"/>
          </a:xfrm>
          <a:prstGeom prst="rect">
            <a:avLst/>
          </a:prstGeom>
          <a:solidFill>
            <a:srgbClr val="EB95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3" name="Rechteck 92"/>
          <p:cNvSpPr/>
          <p:nvPr/>
        </p:nvSpPr>
        <p:spPr>
          <a:xfrm>
            <a:off x="1857375" y="3838008"/>
            <a:ext cx="96230" cy="467177"/>
          </a:xfrm>
          <a:prstGeom prst="rect">
            <a:avLst/>
          </a:prstGeom>
          <a:solidFill>
            <a:srgbClr val="EB95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2" name="Rechteck 101"/>
          <p:cNvSpPr/>
          <p:nvPr/>
        </p:nvSpPr>
        <p:spPr>
          <a:xfrm rot="16200000">
            <a:off x="1468478" y="4358758"/>
            <a:ext cx="855822" cy="462263"/>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err="1" smtClean="0"/>
              <a:t>Pre</a:t>
            </a:r>
            <a:r>
              <a:rPr lang="de-DE" sz="1200" dirty="0" smtClean="0"/>
              <a:t>-pump</a:t>
            </a:r>
            <a:endParaRPr lang="de-DE" sz="1200" dirty="0"/>
          </a:p>
        </p:txBody>
      </p:sp>
      <p:sp>
        <p:nvSpPr>
          <p:cNvPr id="103" name="Textfeld 102"/>
          <p:cNvSpPr txBox="1"/>
          <p:nvPr/>
        </p:nvSpPr>
        <p:spPr>
          <a:xfrm>
            <a:off x="2757389" y="3249296"/>
            <a:ext cx="752065" cy="461665"/>
          </a:xfrm>
          <a:prstGeom prst="rect">
            <a:avLst/>
          </a:prstGeom>
          <a:noFill/>
        </p:spPr>
        <p:txBody>
          <a:bodyPr wrap="none" rtlCol="0">
            <a:spAutoFit/>
          </a:bodyPr>
          <a:lstStyle/>
          <a:p>
            <a:pPr algn="ctr"/>
            <a:r>
              <a:rPr lang="en-US" sz="1200" dirty="0" smtClean="0"/>
              <a:t>Opposite</a:t>
            </a:r>
          </a:p>
          <a:p>
            <a:pPr algn="ctr"/>
            <a:r>
              <a:rPr lang="en-US" sz="1200" dirty="0" smtClean="0"/>
              <a:t>nozzle</a:t>
            </a:r>
            <a:endParaRPr lang="en-US" sz="1200" dirty="0"/>
          </a:p>
        </p:txBody>
      </p:sp>
      <p:sp>
        <p:nvSpPr>
          <p:cNvPr id="9" name="Freihandform 8"/>
          <p:cNvSpPr/>
          <p:nvPr/>
        </p:nvSpPr>
        <p:spPr>
          <a:xfrm>
            <a:off x="1377315" y="2531918"/>
            <a:ext cx="1463040" cy="386542"/>
          </a:xfrm>
          <a:custGeom>
            <a:avLst/>
            <a:gdLst>
              <a:gd name="connsiteX0" fmla="*/ 1950720 w 1950720"/>
              <a:gd name="connsiteY0" fmla="*/ 386542 h 386542"/>
              <a:gd name="connsiteX1" fmla="*/ 1691640 w 1950720"/>
              <a:gd name="connsiteY1" fmla="*/ 157942 h 386542"/>
              <a:gd name="connsiteX2" fmla="*/ 1333500 w 1950720"/>
              <a:gd name="connsiteY2" fmla="*/ 173182 h 386542"/>
              <a:gd name="connsiteX3" fmla="*/ 952500 w 1950720"/>
              <a:gd name="connsiteY3" fmla="*/ 43642 h 386542"/>
              <a:gd name="connsiteX4" fmla="*/ 0 w 1950720"/>
              <a:gd name="connsiteY4" fmla="*/ 36022 h 3865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0720" h="386542">
                <a:moveTo>
                  <a:pt x="1950720" y="386542"/>
                </a:moveTo>
                <a:cubicBezTo>
                  <a:pt x="1872615" y="290022"/>
                  <a:pt x="1794510" y="193502"/>
                  <a:pt x="1691640" y="157942"/>
                </a:cubicBezTo>
                <a:cubicBezTo>
                  <a:pt x="1588770" y="122382"/>
                  <a:pt x="1456690" y="192232"/>
                  <a:pt x="1333500" y="173182"/>
                </a:cubicBezTo>
                <a:cubicBezTo>
                  <a:pt x="1210310" y="154132"/>
                  <a:pt x="1174750" y="66502"/>
                  <a:pt x="952500" y="43642"/>
                </a:cubicBezTo>
                <a:cubicBezTo>
                  <a:pt x="730250" y="20782"/>
                  <a:pt x="160020" y="-37638"/>
                  <a:pt x="0" y="36022"/>
                </a:cubicBezTo>
              </a:path>
            </a:pathLst>
          </a:cu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6" name="Gruppieren 109"/>
          <p:cNvGrpSpPr/>
          <p:nvPr/>
        </p:nvGrpSpPr>
        <p:grpSpPr>
          <a:xfrm>
            <a:off x="1953605" y="2289498"/>
            <a:ext cx="185105" cy="234924"/>
            <a:chOff x="1447335" y="2437332"/>
            <a:chExt cx="417513" cy="417468"/>
          </a:xfrm>
        </p:grpSpPr>
        <p:sp>
          <p:nvSpPr>
            <p:cNvPr id="111" name="Oval 11"/>
            <p:cNvSpPr>
              <a:spLocks noChangeArrowheads="1"/>
            </p:cNvSpPr>
            <p:nvPr/>
          </p:nvSpPr>
          <p:spPr bwMode="auto">
            <a:xfrm>
              <a:off x="1447335" y="2437332"/>
              <a:ext cx="417513" cy="417468"/>
            </a:xfrm>
            <a:prstGeom prst="ellipse">
              <a:avLst/>
            </a:prstGeom>
            <a:noFill/>
            <a:ln w="9525">
              <a:solidFill>
                <a:schemeClr val="tx1"/>
              </a:solidFill>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2936" tIns="41468" rIns="82936" bIns="41468"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400">
                <a:latin typeface="Calibri" panose="020F0502020204030204" pitchFamily="34" charset="0"/>
              </a:endParaRPr>
            </a:p>
          </p:txBody>
        </p:sp>
        <p:sp>
          <p:nvSpPr>
            <p:cNvPr id="112" name="Line 12"/>
            <p:cNvSpPr>
              <a:spLocks noChangeShapeType="1"/>
            </p:cNvSpPr>
            <p:nvPr/>
          </p:nvSpPr>
          <p:spPr bwMode="auto">
            <a:xfrm flipV="1">
              <a:off x="1655296" y="2511936"/>
              <a:ext cx="120650" cy="134924"/>
            </a:xfrm>
            <a:prstGeom prst="line">
              <a:avLst/>
            </a:prstGeom>
            <a:noFill/>
            <a:ln w="25400">
              <a:solidFill>
                <a:srgbClr val="FF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2936" tIns="41468" rIns="82936" bIns="41468"/>
            <a:lstStyle/>
            <a:p>
              <a:endParaRPr lang="de-DE">
                <a:latin typeface="Calibri" panose="020F0502020204030204" pitchFamily="34" charset="0"/>
              </a:endParaRPr>
            </a:p>
          </p:txBody>
        </p:sp>
        <p:sp>
          <p:nvSpPr>
            <p:cNvPr id="113" name="Oval 13"/>
            <p:cNvSpPr>
              <a:spLocks noChangeArrowheads="1"/>
            </p:cNvSpPr>
            <p:nvPr/>
          </p:nvSpPr>
          <p:spPr bwMode="auto">
            <a:xfrm>
              <a:off x="1467972" y="2459555"/>
              <a:ext cx="374650" cy="371436"/>
            </a:xfrm>
            <a:prstGeom prst="ellipse">
              <a:avLst/>
            </a:prstGeom>
            <a:noFill/>
            <a:ln w="25400">
              <a:solidFill>
                <a:schemeClr val="tx1"/>
              </a:solidFill>
              <a:prstDash val="sysDot"/>
              <a:round/>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2936" tIns="41468" rIns="82936" bIns="41468"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400">
                <a:latin typeface="Calibri" panose="020F0502020204030204" pitchFamily="34" charset="0"/>
              </a:endParaRPr>
            </a:p>
          </p:txBody>
        </p:sp>
        <p:sp>
          <p:nvSpPr>
            <p:cNvPr id="114" name="Oval 14"/>
            <p:cNvSpPr>
              <a:spLocks noChangeArrowheads="1"/>
            </p:cNvSpPr>
            <p:nvPr/>
          </p:nvSpPr>
          <p:spPr bwMode="auto">
            <a:xfrm>
              <a:off x="1629897" y="2619876"/>
              <a:ext cx="50800" cy="50794"/>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82936" tIns="41468" rIns="82936" bIns="41468"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de-DE" sz="1400">
                <a:latin typeface="Calibri" panose="020F0502020204030204" pitchFamily="34" charset="0"/>
              </a:endParaRPr>
            </a:p>
          </p:txBody>
        </p:sp>
      </p:grpSp>
      <p:cxnSp>
        <p:nvCxnSpPr>
          <p:cNvPr id="11" name="Gerader Verbinder 10"/>
          <p:cNvCxnSpPr>
            <a:endCxn id="111" idx="4"/>
          </p:cNvCxnSpPr>
          <p:nvPr/>
        </p:nvCxnSpPr>
        <p:spPr>
          <a:xfrm flipV="1">
            <a:off x="2042361" y="2524423"/>
            <a:ext cx="3797" cy="46325"/>
          </a:xfrm>
          <a:prstGeom prst="line">
            <a:avLst/>
          </a:prstGeom>
          <a:noFill/>
          <a:ln w="25400"/>
        </p:spPr>
        <p:style>
          <a:lnRef idx="2">
            <a:schemeClr val="accent1">
              <a:shade val="50000"/>
            </a:schemeClr>
          </a:lnRef>
          <a:fillRef idx="1">
            <a:schemeClr val="accent1"/>
          </a:fillRef>
          <a:effectRef idx="0">
            <a:schemeClr val="accent1"/>
          </a:effectRef>
          <a:fontRef idx="minor">
            <a:schemeClr val="lt1"/>
          </a:fontRef>
        </p:style>
      </p:cxnSp>
      <p:sp>
        <p:nvSpPr>
          <p:cNvPr id="115" name="Textfeld 114"/>
          <p:cNvSpPr txBox="1"/>
          <p:nvPr/>
        </p:nvSpPr>
        <p:spPr>
          <a:xfrm>
            <a:off x="1483397" y="2253723"/>
            <a:ext cx="327334" cy="276999"/>
          </a:xfrm>
          <a:prstGeom prst="rect">
            <a:avLst/>
          </a:prstGeom>
          <a:noFill/>
        </p:spPr>
        <p:txBody>
          <a:bodyPr wrap="none" rtlCol="0">
            <a:spAutoFit/>
          </a:bodyPr>
          <a:lstStyle/>
          <a:p>
            <a:pPr algn="ctr"/>
            <a:r>
              <a:rPr lang="en-US" sz="1200" dirty="0" err="1" smtClean="0"/>
              <a:t>Ar</a:t>
            </a:r>
            <a:endParaRPr lang="en-US" sz="1200" dirty="0"/>
          </a:p>
        </p:txBody>
      </p:sp>
      <p:sp>
        <p:nvSpPr>
          <p:cNvPr id="116" name="Textfeld 115"/>
          <p:cNvSpPr txBox="1"/>
          <p:nvPr/>
        </p:nvSpPr>
        <p:spPr>
          <a:xfrm>
            <a:off x="4496495" y="2833177"/>
            <a:ext cx="459549" cy="276999"/>
          </a:xfrm>
          <a:prstGeom prst="rect">
            <a:avLst/>
          </a:prstGeom>
          <a:noFill/>
        </p:spPr>
        <p:txBody>
          <a:bodyPr wrap="none" rtlCol="0">
            <a:spAutoFit/>
          </a:bodyPr>
          <a:lstStyle/>
          <a:p>
            <a:pPr algn="ctr"/>
            <a:r>
              <a:rPr lang="en-US" sz="1200" dirty="0" smtClean="0"/>
              <a:t>GIPs</a:t>
            </a:r>
            <a:endParaRPr lang="en-US" sz="1200" dirty="0"/>
          </a:p>
        </p:txBody>
      </p:sp>
      <p:sp>
        <p:nvSpPr>
          <p:cNvPr id="117" name="Textfeld 116"/>
          <p:cNvSpPr txBox="1"/>
          <p:nvPr/>
        </p:nvSpPr>
        <p:spPr>
          <a:xfrm>
            <a:off x="4059295" y="3672050"/>
            <a:ext cx="940963" cy="276999"/>
          </a:xfrm>
          <a:prstGeom prst="rect">
            <a:avLst/>
          </a:prstGeom>
          <a:noFill/>
        </p:spPr>
        <p:txBody>
          <a:bodyPr wrap="none" rtlCol="0">
            <a:spAutoFit/>
          </a:bodyPr>
          <a:lstStyle/>
          <a:p>
            <a:pPr algn="ctr"/>
            <a:r>
              <a:rPr lang="en-US" sz="1200" dirty="0" smtClean="0"/>
              <a:t>XUV mirrors</a:t>
            </a:r>
            <a:endParaRPr lang="en-US" sz="1200" dirty="0"/>
          </a:p>
        </p:txBody>
      </p:sp>
      <p:cxnSp>
        <p:nvCxnSpPr>
          <p:cNvPr id="143" name="Gerade Verbindung 26"/>
          <p:cNvCxnSpPr/>
          <p:nvPr/>
        </p:nvCxnSpPr>
        <p:spPr>
          <a:xfrm flipH="1">
            <a:off x="4158336" y="3436620"/>
            <a:ext cx="2241913" cy="21178"/>
          </a:xfrm>
          <a:prstGeom prst="line">
            <a:avLst/>
          </a:prstGeom>
          <a:ln w="19050">
            <a:solidFill>
              <a:srgbClr val="7030A0"/>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96" name="Textfeld 195"/>
          <p:cNvSpPr txBox="1"/>
          <p:nvPr/>
        </p:nvSpPr>
        <p:spPr>
          <a:xfrm>
            <a:off x="2541470" y="1865431"/>
            <a:ext cx="566182" cy="276999"/>
          </a:xfrm>
          <a:prstGeom prst="rect">
            <a:avLst/>
          </a:prstGeom>
          <a:noFill/>
        </p:spPr>
        <p:txBody>
          <a:bodyPr wrap="none" rtlCol="0">
            <a:spAutoFit/>
          </a:bodyPr>
          <a:lstStyle/>
          <a:p>
            <a:pPr algn="ctr"/>
            <a:r>
              <a:rPr lang="en-US" sz="1200" dirty="0"/>
              <a:t>30 </a:t>
            </a:r>
            <a:r>
              <a:rPr lang="en-US" sz="1200" dirty="0" smtClean="0"/>
              <a:t>cm</a:t>
            </a:r>
          </a:p>
        </p:txBody>
      </p:sp>
      <p:sp>
        <p:nvSpPr>
          <p:cNvPr id="197" name="Textfeld 196"/>
          <p:cNvSpPr txBox="1"/>
          <p:nvPr/>
        </p:nvSpPr>
        <p:spPr>
          <a:xfrm>
            <a:off x="4144047" y="1599150"/>
            <a:ext cx="1511825" cy="338554"/>
          </a:xfrm>
          <a:prstGeom prst="rect">
            <a:avLst/>
          </a:prstGeom>
          <a:noFill/>
        </p:spPr>
        <p:txBody>
          <a:bodyPr wrap="none" rtlCol="0">
            <a:spAutoFit/>
          </a:bodyPr>
          <a:lstStyle/>
          <a:p>
            <a:pPr algn="ctr"/>
            <a:r>
              <a:rPr lang="en-US" sz="1600" dirty="0" smtClean="0"/>
              <a:t>Mirror chamber</a:t>
            </a:r>
          </a:p>
        </p:txBody>
      </p:sp>
      <p:sp>
        <p:nvSpPr>
          <p:cNvPr id="87" name="Rectangle 7"/>
          <p:cNvSpPr/>
          <p:nvPr/>
        </p:nvSpPr>
        <p:spPr>
          <a:xfrm>
            <a:off x="154682" y="85922"/>
            <a:ext cx="6017518" cy="461665"/>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GB" sz="2400" b="1" dirty="0">
                <a:solidFill>
                  <a:schemeClr val="tx2"/>
                </a:solidFill>
                <a:effectLst>
                  <a:outerShdw blurRad="38100" dist="38100" dir="2700000" algn="tl">
                    <a:srgbClr val="C0C0C0"/>
                  </a:outerShdw>
                </a:effectLst>
                <a:latin typeface="Times New Roman" pitchFamily="18" charset="0"/>
                <a:cs typeface="Arial" charset="0"/>
                <a:sym typeface="Symbol" pitchFamily="18" charset="2"/>
              </a:rPr>
              <a:t>THE </a:t>
            </a:r>
            <a:r>
              <a:rPr lang="en-GB" sz="2400" b="1" dirty="0" smtClean="0">
                <a:solidFill>
                  <a:schemeClr val="tx2"/>
                </a:solidFill>
                <a:effectLst>
                  <a:outerShdw blurRad="38100" dist="38100" dir="2700000" algn="tl">
                    <a:srgbClr val="C0C0C0"/>
                  </a:outerShdw>
                </a:effectLst>
                <a:latin typeface="Times New Roman" pitchFamily="18" charset="0"/>
                <a:cs typeface="Arial" charset="0"/>
                <a:sym typeface="Symbol" pitchFamily="18" charset="2"/>
              </a:rPr>
              <a:t>UNIT: Concept of the XUV source</a:t>
            </a:r>
            <a:endParaRPr lang="en-GB" sz="2400" b="1" dirty="0">
              <a:solidFill>
                <a:schemeClr val="tx2"/>
              </a:solidFill>
              <a:effectLst>
                <a:outerShdw blurRad="38100" dist="38100" dir="2700000" algn="tl">
                  <a:srgbClr val="C0C0C0"/>
                </a:outerShdw>
              </a:effectLst>
              <a:latin typeface="Times New Roman" pitchFamily="18" charset="0"/>
              <a:cs typeface="Arial" charset="0"/>
              <a:sym typeface="Symbol" pitchFamily="18" charset="2"/>
            </a:endParaRPr>
          </a:p>
        </p:txBody>
      </p:sp>
      <p:pic>
        <p:nvPicPr>
          <p:cNvPr id="88" name="Picture 9" descr="sparc"/>
          <p:cNvPicPr>
            <a:picLocks noChangeAspect="1" noChangeArrowheads="1"/>
          </p:cNvPicPr>
          <p:nvPr/>
        </p:nvPicPr>
        <p:blipFill>
          <a:blip r:embed="rId3" cstate="print"/>
          <a:srcRect/>
          <a:stretch>
            <a:fillRect/>
          </a:stretch>
        </p:blipFill>
        <p:spPr bwMode="auto">
          <a:xfrm>
            <a:off x="7010400" y="5486400"/>
            <a:ext cx="2133600" cy="1066800"/>
          </a:xfrm>
          <a:prstGeom prst="rect">
            <a:avLst/>
          </a:prstGeom>
          <a:noFill/>
          <a:ln w="9525">
            <a:noFill/>
            <a:miter lim="800000"/>
            <a:headEnd/>
            <a:tailEnd/>
          </a:ln>
        </p:spPr>
      </p:pic>
      <p:sp>
        <p:nvSpPr>
          <p:cNvPr id="91" name="Slide Number Placeholder 90"/>
          <p:cNvSpPr>
            <a:spLocks noGrp="1"/>
          </p:cNvSpPr>
          <p:nvPr>
            <p:ph type="sldNum" sz="quarter" idx="10"/>
          </p:nvPr>
        </p:nvSpPr>
        <p:spPr/>
        <p:txBody>
          <a:bodyPr/>
          <a:lstStyle/>
          <a:p>
            <a:fld id="{B90C54C0-CCBE-450A-BE54-9C119A3FE903}" type="slidenum">
              <a:rPr lang="de-DE" smtClean="0"/>
              <a:pPr/>
              <a:t>6</a:t>
            </a:fld>
            <a:endParaRPr lang="de-DE"/>
          </a:p>
        </p:txBody>
      </p:sp>
    </p:spTree>
    <p:extLst>
      <p:ext uri="{BB962C8B-B14F-4D97-AF65-F5344CB8AC3E}">
        <p14:creationId xmlns="" xmlns:p14="http://schemas.microsoft.com/office/powerpoint/2010/main" val="195681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0" animBg="1"/>
      <p:bldP spid="211" grpId="0" animBg="1"/>
      <p:bldP spid="92" grpId="0" animBg="1"/>
      <p:bldP spid="9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Abgerundetes Rechteck 147"/>
          <p:cNvSpPr/>
          <p:nvPr/>
        </p:nvSpPr>
        <p:spPr>
          <a:xfrm>
            <a:off x="6183134" y="3091432"/>
            <a:ext cx="284800" cy="67778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49" name="Abgerundetes Rechteck 148"/>
          <p:cNvSpPr/>
          <p:nvPr/>
        </p:nvSpPr>
        <p:spPr>
          <a:xfrm>
            <a:off x="6470348" y="3091432"/>
            <a:ext cx="286048" cy="67778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91" name="Abgerundetes Rechteck 90"/>
          <p:cNvSpPr/>
          <p:nvPr/>
        </p:nvSpPr>
        <p:spPr>
          <a:xfrm>
            <a:off x="6760398" y="3091432"/>
            <a:ext cx="286048" cy="67778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4" name="Rechteck 3"/>
          <p:cNvSpPr/>
          <p:nvPr/>
        </p:nvSpPr>
        <p:spPr>
          <a:xfrm>
            <a:off x="6122670" y="3373990"/>
            <a:ext cx="1055370" cy="838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Oval 65"/>
          <p:cNvSpPr/>
          <p:nvPr/>
        </p:nvSpPr>
        <p:spPr>
          <a:xfrm>
            <a:off x="4359845" y="2956403"/>
            <a:ext cx="251490" cy="335320"/>
          </a:xfrm>
          <a:prstGeom prst="ellipse">
            <a:avLst/>
          </a:prstGeom>
          <a:solidFill>
            <a:schemeClr val="accent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67" name="Rechteck 66"/>
          <p:cNvSpPr/>
          <p:nvPr/>
        </p:nvSpPr>
        <p:spPr>
          <a:xfrm rot="16200000">
            <a:off x="2321267" y="3940982"/>
            <a:ext cx="1029670" cy="1123970"/>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a:t>Turbo-pump</a:t>
            </a:r>
          </a:p>
        </p:txBody>
      </p:sp>
      <p:sp>
        <p:nvSpPr>
          <p:cNvPr id="68" name="Rechteck 67"/>
          <p:cNvSpPr/>
          <p:nvPr/>
        </p:nvSpPr>
        <p:spPr>
          <a:xfrm>
            <a:off x="2274047" y="2473035"/>
            <a:ext cx="1131705" cy="1508940"/>
          </a:xfrm>
          <a:prstGeom prst="rect">
            <a:avLst/>
          </a:prstGeom>
          <a:no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endParaRPr lang="de-DE" sz="1200" dirty="0"/>
          </a:p>
        </p:txBody>
      </p:sp>
      <p:sp>
        <p:nvSpPr>
          <p:cNvPr id="69" name="Dreieck 68"/>
          <p:cNvSpPr/>
          <p:nvPr/>
        </p:nvSpPr>
        <p:spPr>
          <a:xfrm rot="10800000" flipH="1">
            <a:off x="2801103" y="2917011"/>
            <a:ext cx="78312" cy="236728"/>
          </a:xfrm>
          <a:prstGeom prst="triangle">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grpSp>
        <p:nvGrpSpPr>
          <p:cNvPr id="2" name="Gruppierung 69"/>
          <p:cNvGrpSpPr/>
          <p:nvPr/>
        </p:nvGrpSpPr>
        <p:grpSpPr>
          <a:xfrm>
            <a:off x="2391067" y="2289815"/>
            <a:ext cx="231271" cy="183220"/>
            <a:chOff x="3092521" y="462337"/>
            <a:chExt cx="198634" cy="118023"/>
          </a:xfrm>
        </p:grpSpPr>
        <p:sp>
          <p:nvSpPr>
            <p:cNvPr id="188" name="Rechteck 187"/>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 name="Rechteck 188"/>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 name="Gruppierung 87"/>
          <p:cNvGrpSpPr/>
          <p:nvPr/>
        </p:nvGrpSpPr>
        <p:grpSpPr>
          <a:xfrm>
            <a:off x="3043011" y="2289815"/>
            <a:ext cx="231271" cy="183220"/>
            <a:chOff x="3092521" y="462337"/>
            <a:chExt cx="198634" cy="118023"/>
          </a:xfrm>
        </p:grpSpPr>
        <p:sp>
          <p:nvSpPr>
            <p:cNvPr id="186" name="Rechteck 185"/>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 name="Rechteck 186"/>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 name="Gruppierung 97"/>
          <p:cNvGrpSpPr/>
          <p:nvPr/>
        </p:nvGrpSpPr>
        <p:grpSpPr>
          <a:xfrm rot="10800000">
            <a:off x="2724624" y="5017800"/>
            <a:ext cx="231271" cy="183220"/>
            <a:chOff x="3092521" y="462337"/>
            <a:chExt cx="198634" cy="118023"/>
          </a:xfrm>
        </p:grpSpPr>
        <p:sp>
          <p:nvSpPr>
            <p:cNvPr id="184" name="Rechteck 183"/>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Rechteck 184"/>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22" name="Gerade Verbindung mit Pfeil 121"/>
          <p:cNvCxnSpPr/>
          <p:nvPr/>
        </p:nvCxnSpPr>
        <p:spPr>
          <a:xfrm>
            <a:off x="2851882" y="5257011"/>
            <a:ext cx="0" cy="196713"/>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23" name="Textfeld 122"/>
          <p:cNvSpPr txBox="1"/>
          <p:nvPr/>
        </p:nvSpPr>
        <p:spPr>
          <a:xfrm>
            <a:off x="2362628" y="5448796"/>
            <a:ext cx="791755" cy="276999"/>
          </a:xfrm>
          <a:prstGeom prst="rect">
            <a:avLst/>
          </a:prstGeom>
          <a:noFill/>
          <a:effectLst/>
        </p:spPr>
        <p:txBody>
          <a:bodyPr wrap="none" rtlCol="0">
            <a:spAutoFit/>
          </a:bodyPr>
          <a:lstStyle/>
          <a:p>
            <a:r>
              <a:rPr lang="en-US" sz="1200" dirty="0"/>
              <a:t>Pre pump</a:t>
            </a:r>
          </a:p>
        </p:txBody>
      </p:sp>
      <p:grpSp>
        <p:nvGrpSpPr>
          <p:cNvPr id="7" name="Gruppierung 126"/>
          <p:cNvGrpSpPr/>
          <p:nvPr/>
        </p:nvGrpSpPr>
        <p:grpSpPr>
          <a:xfrm>
            <a:off x="2906844" y="2647875"/>
            <a:ext cx="280838" cy="335320"/>
            <a:chOff x="2885646" y="743669"/>
            <a:chExt cx="241206" cy="216000"/>
          </a:xfrm>
        </p:grpSpPr>
        <p:cxnSp>
          <p:nvCxnSpPr>
            <p:cNvPr id="181" name="Gerade Verbindung mit Pfeil 180"/>
            <p:cNvCxnSpPr/>
            <p:nvPr/>
          </p:nvCxnSpPr>
          <p:spPr>
            <a:xfrm>
              <a:off x="2910852" y="952469"/>
              <a:ext cx="216000" cy="3425"/>
            </a:xfrm>
            <a:prstGeom prst="straightConnector1">
              <a:avLst/>
            </a:prstGeom>
            <a:ln w="12700">
              <a:solidFill>
                <a:schemeClr val="tx1"/>
              </a:solidFill>
              <a:tailEnd type="triangle" w="sm" len="sm"/>
            </a:ln>
            <a:effectLst/>
          </p:spPr>
          <p:style>
            <a:lnRef idx="2">
              <a:schemeClr val="accent1"/>
            </a:lnRef>
            <a:fillRef idx="0">
              <a:schemeClr val="accent1"/>
            </a:fillRef>
            <a:effectRef idx="1">
              <a:schemeClr val="accent1"/>
            </a:effectRef>
            <a:fontRef idx="minor">
              <a:schemeClr val="tx1"/>
            </a:fontRef>
          </p:style>
        </p:cxnSp>
        <p:cxnSp>
          <p:nvCxnSpPr>
            <p:cNvPr id="182" name="Gerade Verbindung mit Pfeil 181"/>
            <p:cNvCxnSpPr/>
            <p:nvPr/>
          </p:nvCxnSpPr>
          <p:spPr>
            <a:xfrm rot="-5400000">
              <a:off x="2809860" y="849956"/>
              <a:ext cx="216000" cy="3425"/>
            </a:xfrm>
            <a:prstGeom prst="straightConnector1">
              <a:avLst/>
            </a:prstGeom>
            <a:ln w="12700">
              <a:solidFill>
                <a:schemeClr val="tx1"/>
              </a:solidFill>
              <a:tailEnd type="triangle" w="sm" len="sm"/>
            </a:ln>
            <a:effectLst/>
          </p:spPr>
          <p:style>
            <a:lnRef idx="2">
              <a:schemeClr val="accent1"/>
            </a:lnRef>
            <a:fillRef idx="0">
              <a:schemeClr val="accent1"/>
            </a:fillRef>
            <a:effectRef idx="1">
              <a:schemeClr val="accent1"/>
            </a:effectRef>
            <a:fontRef idx="minor">
              <a:schemeClr val="tx1"/>
            </a:fontRef>
          </p:style>
        </p:cxnSp>
        <p:cxnSp>
          <p:nvCxnSpPr>
            <p:cNvPr id="183" name="Gerade Verbindung mit Pfeil 182"/>
            <p:cNvCxnSpPr/>
            <p:nvPr/>
          </p:nvCxnSpPr>
          <p:spPr>
            <a:xfrm rot="-2700000">
              <a:off x="2885646" y="895702"/>
              <a:ext cx="180000" cy="3425"/>
            </a:xfrm>
            <a:prstGeom prst="straightConnector1">
              <a:avLst/>
            </a:prstGeom>
            <a:ln w="12700">
              <a:solidFill>
                <a:schemeClr val="tx1"/>
              </a:solidFill>
              <a:tailEnd type="triangle" w="sm" len="sm"/>
            </a:ln>
            <a:effectLst/>
          </p:spPr>
          <p:style>
            <a:lnRef idx="2">
              <a:schemeClr val="accent1"/>
            </a:lnRef>
            <a:fillRef idx="0">
              <a:schemeClr val="accent1"/>
            </a:fillRef>
            <a:effectRef idx="1">
              <a:schemeClr val="accent1"/>
            </a:effectRef>
            <a:fontRef idx="minor">
              <a:schemeClr val="tx1"/>
            </a:fontRef>
          </p:style>
        </p:cxnSp>
      </p:grpSp>
      <p:sp>
        <p:nvSpPr>
          <p:cNvPr id="128" name="Oval 127"/>
          <p:cNvSpPr/>
          <p:nvPr/>
        </p:nvSpPr>
        <p:spPr>
          <a:xfrm rot="20311">
            <a:off x="2026188" y="3049963"/>
            <a:ext cx="26615" cy="161913"/>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9" name="Gerade Verbindung 128"/>
          <p:cNvCxnSpPr>
            <a:stCxn id="66" idx="6"/>
          </p:cNvCxnSpPr>
          <p:nvPr/>
        </p:nvCxnSpPr>
        <p:spPr>
          <a:xfrm flipH="1">
            <a:off x="1896388" y="3124063"/>
            <a:ext cx="2714948" cy="3630"/>
          </a:xfrm>
          <a:prstGeom prst="line">
            <a:avLst/>
          </a:prstGeom>
          <a:ln w="41275">
            <a:solidFill>
              <a:srgbClr val="46AD34"/>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0" name="Textfeld 129"/>
          <p:cNvSpPr txBox="1"/>
          <p:nvPr/>
        </p:nvSpPr>
        <p:spPr>
          <a:xfrm>
            <a:off x="2396816" y="1897287"/>
            <a:ext cx="869149" cy="276999"/>
          </a:xfrm>
          <a:prstGeom prst="rect">
            <a:avLst/>
          </a:prstGeom>
          <a:noFill/>
        </p:spPr>
        <p:txBody>
          <a:bodyPr wrap="none" rtlCol="0">
            <a:spAutoFit/>
          </a:bodyPr>
          <a:lstStyle/>
          <a:p>
            <a:pPr algn="ctr"/>
            <a:r>
              <a:rPr lang="en-US" sz="1200" dirty="0"/>
              <a:t>4xDN63 CF</a:t>
            </a:r>
          </a:p>
        </p:txBody>
      </p:sp>
      <p:sp>
        <p:nvSpPr>
          <p:cNvPr id="131" name="Textfeld 130"/>
          <p:cNvSpPr txBox="1"/>
          <p:nvPr/>
        </p:nvSpPr>
        <p:spPr>
          <a:xfrm>
            <a:off x="2981313" y="2535317"/>
            <a:ext cx="229550" cy="215444"/>
          </a:xfrm>
          <a:prstGeom prst="rect">
            <a:avLst/>
          </a:prstGeom>
          <a:noFill/>
        </p:spPr>
        <p:txBody>
          <a:bodyPr wrap="none" rtlCol="0">
            <a:spAutoFit/>
          </a:bodyPr>
          <a:lstStyle/>
          <a:p>
            <a:r>
              <a:rPr lang="en-US" sz="800" dirty="0"/>
              <a:t>x</a:t>
            </a:r>
          </a:p>
        </p:txBody>
      </p:sp>
      <p:sp>
        <p:nvSpPr>
          <p:cNvPr id="132" name="Textfeld 131"/>
          <p:cNvSpPr txBox="1"/>
          <p:nvPr/>
        </p:nvSpPr>
        <p:spPr>
          <a:xfrm>
            <a:off x="3120733" y="2806406"/>
            <a:ext cx="224742" cy="215444"/>
          </a:xfrm>
          <a:prstGeom prst="rect">
            <a:avLst/>
          </a:prstGeom>
          <a:noFill/>
        </p:spPr>
        <p:txBody>
          <a:bodyPr wrap="none" rtlCol="0">
            <a:spAutoFit/>
          </a:bodyPr>
          <a:lstStyle/>
          <a:p>
            <a:r>
              <a:rPr lang="en-US" sz="800" dirty="0"/>
              <a:t>z</a:t>
            </a:r>
          </a:p>
        </p:txBody>
      </p:sp>
      <p:sp>
        <p:nvSpPr>
          <p:cNvPr id="133" name="Textfeld 132"/>
          <p:cNvSpPr txBox="1"/>
          <p:nvPr/>
        </p:nvSpPr>
        <p:spPr>
          <a:xfrm>
            <a:off x="2742498" y="2469141"/>
            <a:ext cx="231154" cy="215444"/>
          </a:xfrm>
          <a:prstGeom prst="rect">
            <a:avLst/>
          </a:prstGeom>
          <a:noFill/>
        </p:spPr>
        <p:txBody>
          <a:bodyPr wrap="none" rtlCol="0">
            <a:spAutoFit/>
          </a:bodyPr>
          <a:lstStyle/>
          <a:p>
            <a:r>
              <a:rPr lang="en-US" sz="800" dirty="0"/>
              <a:t>y</a:t>
            </a:r>
          </a:p>
        </p:txBody>
      </p:sp>
      <p:grpSp>
        <p:nvGrpSpPr>
          <p:cNvPr id="8" name="Gruppierung 133"/>
          <p:cNvGrpSpPr/>
          <p:nvPr/>
        </p:nvGrpSpPr>
        <p:grpSpPr>
          <a:xfrm rot="5400000">
            <a:off x="3264458" y="2991284"/>
            <a:ext cx="570133" cy="291587"/>
            <a:chOff x="3092521" y="462337"/>
            <a:chExt cx="198634" cy="118023"/>
          </a:xfrm>
        </p:grpSpPr>
        <p:sp>
          <p:nvSpPr>
            <p:cNvPr id="179" name="Rechteck 178"/>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 name="Rechteck 179"/>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 name="Gruppierung 134"/>
          <p:cNvGrpSpPr/>
          <p:nvPr/>
        </p:nvGrpSpPr>
        <p:grpSpPr>
          <a:xfrm rot="16200000">
            <a:off x="1843255" y="2999465"/>
            <a:ext cx="570133" cy="291587"/>
            <a:chOff x="3092521" y="462337"/>
            <a:chExt cx="198634" cy="118023"/>
          </a:xfrm>
        </p:grpSpPr>
        <p:sp>
          <p:nvSpPr>
            <p:cNvPr id="177" name="Rechteck 176"/>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 name="Rechteck 177"/>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6" name="Rechteck 135"/>
          <p:cNvSpPr/>
          <p:nvPr/>
        </p:nvSpPr>
        <p:spPr>
          <a:xfrm flipH="1">
            <a:off x="4020039" y="2474554"/>
            <a:ext cx="1688743" cy="1508940"/>
          </a:xfrm>
          <a:prstGeom prst="rect">
            <a:avLst/>
          </a:prstGeom>
          <a:no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endParaRPr lang="de-DE" sz="1200" dirty="0"/>
          </a:p>
        </p:txBody>
      </p:sp>
      <p:grpSp>
        <p:nvGrpSpPr>
          <p:cNvPr id="10" name="Gruppierung 32"/>
          <p:cNvGrpSpPr/>
          <p:nvPr/>
        </p:nvGrpSpPr>
        <p:grpSpPr>
          <a:xfrm rot="16200000" flipH="1">
            <a:off x="3568717" y="2985826"/>
            <a:ext cx="578741" cy="291587"/>
            <a:chOff x="3092521" y="462337"/>
            <a:chExt cx="198634" cy="118023"/>
          </a:xfrm>
        </p:grpSpPr>
        <p:sp>
          <p:nvSpPr>
            <p:cNvPr id="175" name="Rechteck 174"/>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Rechteck 175"/>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 name="Gruppierung 32"/>
          <p:cNvGrpSpPr/>
          <p:nvPr/>
        </p:nvGrpSpPr>
        <p:grpSpPr>
          <a:xfrm rot="5400000">
            <a:off x="5576769" y="3294535"/>
            <a:ext cx="570133" cy="291587"/>
            <a:chOff x="3092521" y="462337"/>
            <a:chExt cx="198634" cy="118023"/>
          </a:xfrm>
        </p:grpSpPr>
        <p:sp>
          <p:nvSpPr>
            <p:cNvPr id="173" name="Rechteck 172"/>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4" name="Rechteck 173"/>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9" name="Bogen 138"/>
          <p:cNvSpPr/>
          <p:nvPr/>
        </p:nvSpPr>
        <p:spPr>
          <a:xfrm rot="2401142">
            <a:off x="5042168" y="2813618"/>
            <a:ext cx="461610" cy="649579"/>
          </a:xfrm>
          <a:prstGeom prst="arc">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de-DE"/>
          </a:p>
        </p:txBody>
      </p:sp>
      <p:sp>
        <p:nvSpPr>
          <p:cNvPr id="140" name="Bogen 139"/>
          <p:cNvSpPr/>
          <p:nvPr/>
        </p:nvSpPr>
        <p:spPr>
          <a:xfrm rot="13249574">
            <a:off x="4161562" y="3110914"/>
            <a:ext cx="461610" cy="649579"/>
          </a:xfrm>
          <a:prstGeom prst="arc">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de-DE"/>
          </a:p>
        </p:txBody>
      </p:sp>
      <p:cxnSp>
        <p:nvCxnSpPr>
          <p:cNvPr id="141" name="Gerade Verbindung 26"/>
          <p:cNvCxnSpPr/>
          <p:nvPr/>
        </p:nvCxnSpPr>
        <p:spPr>
          <a:xfrm flipH="1">
            <a:off x="2840261" y="3123354"/>
            <a:ext cx="2674677" cy="6163"/>
          </a:xfrm>
          <a:prstGeom prst="line">
            <a:avLst/>
          </a:prstGeom>
          <a:ln w="19050">
            <a:solidFill>
              <a:srgbClr val="7030A0"/>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2" name="Gerade Verbindung 141"/>
          <p:cNvCxnSpPr/>
          <p:nvPr/>
        </p:nvCxnSpPr>
        <p:spPr>
          <a:xfrm flipH="1">
            <a:off x="4158333" y="3124063"/>
            <a:ext cx="1328070" cy="333734"/>
          </a:xfrm>
          <a:prstGeom prst="line">
            <a:avLst/>
          </a:prstGeom>
          <a:ln w="19050">
            <a:solidFill>
              <a:srgbClr val="7030A0"/>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3" name="Gerade Verbindung 26"/>
          <p:cNvCxnSpPr/>
          <p:nvPr/>
        </p:nvCxnSpPr>
        <p:spPr>
          <a:xfrm flipH="1">
            <a:off x="4158335" y="3415366"/>
            <a:ext cx="3314191" cy="42433"/>
          </a:xfrm>
          <a:prstGeom prst="line">
            <a:avLst/>
          </a:prstGeom>
          <a:ln w="19050">
            <a:solidFill>
              <a:srgbClr val="7030A0"/>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4" name="Gerade Verbindung 26"/>
          <p:cNvCxnSpPr/>
          <p:nvPr/>
        </p:nvCxnSpPr>
        <p:spPr>
          <a:xfrm flipH="1">
            <a:off x="4020962" y="3124063"/>
            <a:ext cx="622167" cy="2"/>
          </a:xfrm>
          <a:prstGeom prst="line">
            <a:avLst/>
          </a:prstGeom>
          <a:ln w="19050">
            <a:solidFill>
              <a:srgbClr val="7030A0"/>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5" name="Gerade Verbindung mit Pfeil 144"/>
          <p:cNvCxnSpPr/>
          <p:nvPr/>
        </p:nvCxnSpPr>
        <p:spPr>
          <a:xfrm>
            <a:off x="4003880" y="2318452"/>
            <a:ext cx="1704902" cy="8371"/>
          </a:xfrm>
          <a:prstGeom prst="straightConnector1">
            <a:avLst/>
          </a:prstGeom>
          <a:ln>
            <a:solidFill>
              <a:schemeClr val="bg2">
                <a:lumMod val="6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46" name="Textfeld 145"/>
          <p:cNvSpPr txBox="1"/>
          <p:nvPr/>
        </p:nvSpPr>
        <p:spPr>
          <a:xfrm>
            <a:off x="4184540" y="1648435"/>
            <a:ext cx="1359283" cy="646331"/>
          </a:xfrm>
          <a:prstGeom prst="rect">
            <a:avLst/>
          </a:prstGeom>
          <a:noFill/>
        </p:spPr>
        <p:txBody>
          <a:bodyPr wrap="none" rtlCol="0">
            <a:spAutoFit/>
          </a:bodyPr>
          <a:lstStyle/>
          <a:p>
            <a:pPr algn="ctr"/>
            <a:r>
              <a:rPr lang="en-US" sz="1200" dirty="0"/>
              <a:t>70 </a:t>
            </a:r>
            <a:r>
              <a:rPr lang="en-US" sz="1200" dirty="0" smtClean="0"/>
              <a:t>cm</a:t>
            </a:r>
          </a:p>
          <a:p>
            <a:pPr algn="ctr"/>
            <a:r>
              <a:rPr lang="en-US" sz="1200" dirty="0" smtClean="0"/>
              <a:t>mirror chamber</a:t>
            </a:r>
          </a:p>
          <a:p>
            <a:pPr algn="ctr"/>
            <a:r>
              <a:rPr lang="en-US" sz="1200" dirty="0" smtClean="0"/>
              <a:t>(angular, chamber)</a:t>
            </a:r>
            <a:endParaRPr lang="en-US" sz="1200" dirty="0"/>
          </a:p>
        </p:txBody>
      </p:sp>
      <p:sp>
        <p:nvSpPr>
          <p:cNvPr id="147" name="Textfeld 146"/>
          <p:cNvSpPr txBox="1"/>
          <p:nvPr/>
        </p:nvSpPr>
        <p:spPr>
          <a:xfrm>
            <a:off x="4581319" y="2398381"/>
            <a:ext cx="566182" cy="276999"/>
          </a:xfrm>
          <a:prstGeom prst="rect">
            <a:avLst/>
          </a:prstGeom>
          <a:noFill/>
        </p:spPr>
        <p:txBody>
          <a:bodyPr wrap="none" rtlCol="0">
            <a:spAutoFit/>
          </a:bodyPr>
          <a:lstStyle/>
          <a:p>
            <a:pPr algn="ctr"/>
            <a:r>
              <a:rPr lang="en-US" sz="1200" dirty="0"/>
              <a:t>60 cm</a:t>
            </a:r>
          </a:p>
        </p:txBody>
      </p:sp>
      <p:sp>
        <p:nvSpPr>
          <p:cNvPr id="154" name="Abgerundetes Rechteck 153"/>
          <p:cNvSpPr/>
          <p:nvPr/>
        </p:nvSpPr>
        <p:spPr>
          <a:xfrm>
            <a:off x="6011592" y="3290932"/>
            <a:ext cx="157276" cy="309587"/>
          </a:xfrm>
          <a:prstGeom prst="roundRect">
            <a:avLst>
              <a:gd name="adj" fmla="val 0"/>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cxnSp>
        <p:nvCxnSpPr>
          <p:cNvPr id="156" name="Gerade Verbindung mit Pfeil 155"/>
          <p:cNvCxnSpPr/>
          <p:nvPr/>
        </p:nvCxnSpPr>
        <p:spPr>
          <a:xfrm flipV="1">
            <a:off x="2039006" y="3323566"/>
            <a:ext cx="812876" cy="8180"/>
          </a:xfrm>
          <a:prstGeom prst="straightConnector1">
            <a:avLst/>
          </a:prstGeom>
          <a:ln>
            <a:solidFill>
              <a:schemeClr val="bg2">
                <a:lumMod val="6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57" name="Gerade Verbindung mit Pfeil 156"/>
          <p:cNvCxnSpPr/>
          <p:nvPr/>
        </p:nvCxnSpPr>
        <p:spPr>
          <a:xfrm flipV="1">
            <a:off x="2240872" y="1897287"/>
            <a:ext cx="1157216" cy="21793"/>
          </a:xfrm>
          <a:prstGeom prst="straightConnector1">
            <a:avLst/>
          </a:prstGeom>
          <a:ln>
            <a:solidFill>
              <a:schemeClr val="bg2">
                <a:lumMod val="6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58" name="Textfeld 157"/>
          <p:cNvSpPr txBox="1"/>
          <p:nvPr/>
        </p:nvSpPr>
        <p:spPr>
          <a:xfrm>
            <a:off x="2259111" y="3300832"/>
            <a:ext cx="566182" cy="276999"/>
          </a:xfrm>
          <a:prstGeom prst="rect">
            <a:avLst/>
          </a:prstGeom>
          <a:noFill/>
        </p:spPr>
        <p:txBody>
          <a:bodyPr wrap="none" rtlCol="0">
            <a:spAutoFit/>
          </a:bodyPr>
          <a:lstStyle/>
          <a:p>
            <a:pPr algn="ctr"/>
            <a:r>
              <a:rPr lang="en-US" sz="1200" dirty="0"/>
              <a:t>20 cm</a:t>
            </a:r>
          </a:p>
        </p:txBody>
      </p:sp>
      <p:cxnSp>
        <p:nvCxnSpPr>
          <p:cNvPr id="159" name="Gerade Verbindung mit Pfeil 158"/>
          <p:cNvCxnSpPr/>
          <p:nvPr/>
        </p:nvCxnSpPr>
        <p:spPr>
          <a:xfrm>
            <a:off x="3441430" y="3820063"/>
            <a:ext cx="488013" cy="7101"/>
          </a:xfrm>
          <a:prstGeom prst="straightConnector1">
            <a:avLst/>
          </a:prstGeom>
          <a:ln>
            <a:solidFill>
              <a:schemeClr val="bg2">
                <a:lumMod val="6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60" name="Textfeld 159"/>
          <p:cNvSpPr txBox="1"/>
          <p:nvPr/>
        </p:nvSpPr>
        <p:spPr>
          <a:xfrm>
            <a:off x="3432978" y="3404458"/>
            <a:ext cx="566182" cy="276999"/>
          </a:xfrm>
          <a:prstGeom prst="rect">
            <a:avLst/>
          </a:prstGeom>
          <a:noFill/>
        </p:spPr>
        <p:txBody>
          <a:bodyPr wrap="none" rtlCol="0">
            <a:spAutoFit/>
          </a:bodyPr>
          <a:lstStyle/>
          <a:p>
            <a:pPr algn="ctr"/>
            <a:r>
              <a:rPr lang="en-US" sz="1200" dirty="0"/>
              <a:t>15 cm</a:t>
            </a:r>
          </a:p>
        </p:txBody>
      </p:sp>
      <p:grpSp>
        <p:nvGrpSpPr>
          <p:cNvPr id="12" name="Gruppierung 14"/>
          <p:cNvGrpSpPr/>
          <p:nvPr/>
        </p:nvGrpSpPr>
        <p:grpSpPr>
          <a:xfrm rot="10800000">
            <a:off x="4781669" y="5019320"/>
            <a:ext cx="231271" cy="183220"/>
            <a:chOff x="3092521" y="462337"/>
            <a:chExt cx="198634" cy="118023"/>
          </a:xfrm>
        </p:grpSpPr>
        <p:sp>
          <p:nvSpPr>
            <p:cNvPr id="171" name="Rechteck 170"/>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 name="Rechteck 171"/>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63" name="Gerade Verbindung mit Pfeil 162"/>
          <p:cNvCxnSpPr/>
          <p:nvPr/>
        </p:nvCxnSpPr>
        <p:spPr>
          <a:xfrm>
            <a:off x="4908926" y="5258531"/>
            <a:ext cx="0" cy="196713"/>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64" name="Textfeld 163"/>
          <p:cNvSpPr txBox="1"/>
          <p:nvPr/>
        </p:nvSpPr>
        <p:spPr>
          <a:xfrm>
            <a:off x="4419673" y="5450316"/>
            <a:ext cx="791755" cy="276999"/>
          </a:xfrm>
          <a:prstGeom prst="rect">
            <a:avLst/>
          </a:prstGeom>
          <a:noFill/>
          <a:effectLst/>
        </p:spPr>
        <p:txBody>
          <a:bodyPr wrap="none" rtlCol="0">
            <a:spAutoFit/>
          </a:bodyPr>
          <a:lstStyle/>
          <a:p>
            <a:r>
              <a:rPr lang="en-US" sz="1200" dirty="0"/>
              <a:t>Pre pump</a:t>
            </a:r>
          </a:p>
        </p:txBody>
      </p:sp>
      <p:sp>
        <p:nvSpPr>
          <p:cNvPr id="165" name="Abgerundetes Rechteck 164"/>
          <p:cNvSpPr/>
          <p:nvPr/>
        </p:nvSpPr>
        <p:spPr>
          <a:xfrm>
            <a:off x="7058892" y="3101629"/>
            <a:ext cx="148906" cy="67778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66" name="Abgerundetes Rechteck 165"/>
          <p:cNvSpPr/>
          <p:nvPr/>
        </p:nvSpPr>
        <p:spPr>
          <a:xfrm>
            <a:off x="7107039" y="2806363"/>
            <a:ext cx="59213" cy="80152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67" name="Textfeld 166"/>
          <p:cNvSpPr txBox="1"/>
          <p:nvPr/>
        </p:nvSpPr>
        <p:spPr>
          <a:xfrm rot="16200000">
            <a:off x="6299097" y="1690246"/>
            <a:ext cx="1734193" cy="276999"/>
          </a:xfrm>
          <a:prstGeom prst="rect">
            <a:avLst/>
          </a:prstGeom>
          <a:noFill/>
        </p:spPr>
        <p:txBody>
          <a:bodyPr wrap="none" rtlCol="0">
            <a:spAutoFit/>
          </a:bodyPr>
          <a:lstStyle/>
          <a:p>
            <a:r>
              <a:rPr lang="en-US" sz="1200" dirty="0"/>
              <a:t>Fast shutter </a:t>
            </a:r>
            <a:r>
              <a:rPr lang="en-US" sz="1200" dirty="0" smtClean="0"/>
              <a:t>valve CF 100</a:t>
            </a:r>
            <a:endParaRPr lang="en-US" sz="1200" dirty="0"/>
          </a:p>
        </p:txBody>
      </p:sp>
      <p:cxnSp>
        <p:nvCxnSpPr>
          <p:cNvPr id="168" name="Gerade Verbindung mit Pfeil 167"/>
          <p:cNvCxnSpPr/>
          <p:nvPr/>
        </p:nvCxnSpPr>
        <p:spPr>
          <a:xfrm>
            <a:off x="4216420" y="2766662"/>
            <a:ext cx="1211897" cy="0"/>
          </a:xfrm>
          <a:prstGeom prst="straightConnector1">
            <a:avLst/>
          </a:prstGeom>
          <a:ln>
            <a:solidFill>
              <a:schemeClr val="bg2">
                <a:lumMod val="6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69" name="Oval 168"/>
          <p:cNvSpPr/>
          <p:nvPr/>
        </p:nvSpPr>
        <p:spPr>
          <a:xfrm>
            <a:off x="4237017" y="2954281"/>
            <a:ext cx="251490" cy="335320"/>
          </a:xfrm>
          <a:prstGeom prst="ellipse">
            <a:avLst/>
          </a:prstGeom>
          <a:solidFill>
            <a:schemeClr val="accent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70" name="Textfeld 169"/>
          <p:cNvSpPr txBox="1"/>
          <p:nvPr/>
        </p:nvSpPr>
        <p:spPr>
          <a:xfrm>
            <a:off x="2138262" y="1434505"/>
            <a:ext cx="1238545" cy="461665"/>
          </a:xfrm>
          <a:prstGeom prst="rect">
            <a:avLst/>
          </a:prstGeom>
          <a:noFill/>
        </p:spPr>
        <p:txBody>
          <a:bodyPr wrap="none" rtlCol="0">
            <a:spAutoFit/>
          </a:bodyPr>
          <a:lstStyle/>
          <a:p>
            <a:pPr algn="ctr"/>
            <a:r>
              <a:rPr lang="en-US" sz="1200" dirty="0"/>
              <a:t>30 </a:t>
            </a:r>
            <a:r>
              <a:rPr lang="en-US" sz="1200" dirty="0" smtClean="0"/>
              <a:t>cm</a:t>
            </a:r>
          </a:p>
          <a:p>
            <a:pPr algn="ctr"/>
            <a:r>
              <a:rPr lang="en-US" sz="1200" dirty="0" smtClean="0"/>
              <a:t>(round chamber)</a:t>
            </a:r>
            <a:endParaRPr lang="en-US" sz="1200" dirty="0"/>
          </a:p>
        </p:txBody>
      </p:sp>
      <p:sp>
        <p:nvSpPr>
          <p:cNvPr id="192" name="Textfeld 191"/>
          <p:cNvSpPr txBox="1"/>
          <p:nvPr/>
        </p:nvSpPr>
        <p:spPr>
          <a:xfrm>
            <a:off x="3370662" y="2522658"/>
            <a:ext cx="654346" cy="276999"/>
          </a:xfrm>
          <a:prstGeom prst="rect">
            <a:avLst/>
          </a:prstGeom>
          <a:noFill/>
        </p:spPr>
        <p:txBody>
          <a:bodyPr wrap="none" rtlCol="0">
            <a:spAutoFit/>
          </a:bodyPr>
          <a:lstStyle/>
          <a:p>
            <a:pPr algn="ctr"/>
            <a:r>
              <a:rPr lang="en-US" sz="1200" dirty="0"/>
              <a:t>Pinhole</a:t>
            </a:r>
          </a:p>
        </p:txBody>
      </p:sp>
      <p:sp>
        <p:nvSpPr>
          <p:cNvPr id="210" name="Dreieck 209"/>
          <p:cNvSpPr/>
          <p:nvPr/>
        </p:nvSpPr>
        <p:spPr>
          <a:xfrm rot="10800000" flipH="1" flipV="1">
            <a:off x="2790364" y="3177805"/>
            <a:ext cx="96229" cy="196184"/>
          </a:xfrm>
          <a:prstGeom prst="triangle">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11" name="Rechteck 210"/>
          <p:cNvSpPr/>
          <p:nvPr/>
        </p:nvSpPr>
        <p:spPr>
          <a:xfrm>
            <a:off x="2790362" y="3373990"/>
            <a:ext cx="96230" cy="615660"/>
          </a:xfrm>
          <a:prstGeom prst="rect">
            <a:avLst/>
          </a:prstGeom>
          <a:solidFill>
            <a:srgbClr val="EB9500"/>
          </a:solidFill>
          <a:ln>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3" name="Textfeld 212"/>
          <p:cNvSpPr txBox="1"/>
          <p:nvPr/>
        </p:nvSpPr>
        <p:spPr>
          <a:xfrm>
            <a:off x="2286000" y="3581400"/>
            <a:ext cx="1219200" cy="369332"/>
          </a:xfrm>
          <a:prstGeom prst="rect">
            <a:avLst/>
          </a:prstGeom>
          <a:solidFill>
            <a:schemeClr val="bg1"/>
          </a:solidFill>
          <a:ln w="31750">
            <a:solidFill>
              <a:schemeClr val="bg1">
                <a:lumMod val="50000"/>
              </a:schemeClr>
            </a:solidFill>
          </a:ln>
        </p:spPr>
        <p:txBody>
          <a:bodyPr wrap="square" rtlCol="0">
            <a:spAutoFit/>
          </a:bodyPr>
          <a:lstStyle/>
          <a:p>
            <a:r>
              <a:rPr lang="de-DE" dirty="0"/>
              <a:t>10</a:t>
            </a:r>
            <a:r>
              <a:rPr lang="de-DE" baseline="30000" dirty="0"/>
              <a:t>-3</a:t>
            </a:r>
            <a:r>
              <a:rPr lang="de-DE" dirty="0"/>
              <a:t> mbar</a:t>
            </a:r>
          </a:p>
        </p:txBody>
      </p:sp>
      <p:sp>
        <p:nvSpPr>
          <p:cNvPr id="214" name="Textfeld 213"/>
          <p:cNvSpPr txBox="1"/>
          <p:nvPr/>
        </p:nvSpPr>
        <p:spPr>
          <a:xfrm>
            <a:off x="4491981" y="3569536"/>
            <a:ext cx="1146819" cy="369332"/>
          </a:xfrm>
          <a:prstGeom prst="rect">
            <a:avLst/>
          </a:prstGeom>
          <a:solidFill>
            <a:schemeClr val="bg1"/>
          </a:solidFill>
          <a:ln w="31750">
            <a:solidFill>
              <a:schemeClr val="bg1">
                <a:lumMod val="50000"/>
              </a:schemeClr>
            </a:solidFill>
          </a:ln>
        </p:spPr>
        <p:txBody>
          <a:bodyPr wrap="square" rtlCol="0">
            <a:spAutoFit/>
          </a:bodyPr>
          <a:lstStyle/>
          <a:p>
            <a:r>
              <a:rPr lang="de-DE" dirty="0"/>
              <a:t>10</a:t>
            </a:r>
            <a:r>
              <a:rPr lang="de-DE" baseline="30000" dirty="0"/>
              <a:t>-6</a:t>
            </a:r>
            <a:r>
              <a:rPr lang="de-DE" dirty="0"/>
              <a:t> mbar</a:t>
            </a:r>
          </a:p>
        </p:txBody>
      </p:sp>
      <p:sp>
        <p:nvSpPr>
          <p:cNvPr id="216" name="Textfeld 215"/>
          <p:cNvSpPr txBox="1"/>
          <p:nvPr/>
        </p:nvSpPr>
        <p:spPr>
          <a:xfrm>
            <a:off x="7141446" y="3977312"/>
            <a:ext cx="1392954" cy="369332"/>
          </a:xfrm>
          <a:prstGeom prst="rect">
            <a:avLst/>
          </a:prstGeom>
          <a:solidFill>
            <a:schemeClr val="bg1"/>
          </a:solidFill>
          <a:ln w="31750">
            <a:solidFill>
              <a:schemeClr val="bg1">
                <a:lumMod val="50000"/>
              </a:schemeClr>
            </a:solidFill>
          </a:ln>
        </p:spPr>
        <p:txBody>
          <a:bodyPr wrap="square" rtlCol="0">
            <a:spAutoFit/>
          </a:bodyPr>
          <a:lstStyle/>
          <a:p>
            <a:r>
              <a:rPr lang="de-DE" dirty="0"/>
              <a:t>10</a:t>
            </a:r>
            <a:r>
              <a:rPr lang="de-DE" baseline="30000" dirty="0"/>
              <a:t>-11</a:t>
            </a:r>
            <a:r>
              <a:rPr lang="de-DE" dirty="0"/>
              <a:t> mbar</a:t>
            </a:r>
          </a:p>
        </p:txBody>
      </p:sp>
      <p:sp>
        <p:nvSpPr>
          <p:cNvPr id="217" name="Rechteck 216"/>
          <p:cNvSpPr/>
          <p:nvPr/>
        </p:nvSpPr>
        <p:spPr>
          <a:xfrm rot="5400000">
            <a:off x="6932024" y="3237568"/>
            <a:ext cx="971063" cy="355595"/>
          </a:xfrm>
          <a:prstGeom prst="rect">
            <a:avLst/>
          </a:prstGeom>
          <a:solidFill>
            <a:schemeClr val="bg1"/>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err="1" smtClean="0">
                <a:solidFill>
                  <a:schemeClr val="tx1"/>
                </a:solidFill>
              </a:rPr>
              <a:t>Cleanest</a:t>
            </a:r>
            <a:r>
              <a:rPr lang="de-DE" sz="1200" dirty="0" smtClean="0">
                <a:solidFill>
                  <a:schemeClr val="tx1"/>
                </a:solidFill>
              </a:rPr>
              <a:t> Space</a:t>
            </a:r>
            <a:endParaRPr lang="de-DE" sz="1200" dirty="0">
              <a:solidFill>
                <a:schemeClr val="tx1"/>
              </a:solidFill>
            </a:endParaRPr>
          </a:p>
        </p:txBody>
      </p:sp>
      <p:sp>
        <p:nvSpPr>
          <p:cNvPr id="89" name="Textfeld 88"/>
          <p:cNvSpPr txBox="1"/>
          <p:nvPr/>
        </p:nvSpPr>
        <p:spPr>
          <a:xfrm>
            <a:off x="2305323" y="2767638"/>
            <a:ext cx="616644" cy="276999"/>
          </a:xfrm>
          <a:prstGeom prst="rect">
            <a:avLst/>
          </a:prstGeom>
          <a:noFill/>
        </p:spPr>
        <p:txBody>
          <a:bodyPr wrap="none" rtlCol="0">
            <a:spAutoFit/>
          </a:bodyPr>
          <a:lstStyle/>
          <a:p>
            <a:pPr algn="ctr"/>
            <a:r>
              <a:rPr lang="en-US" sz="1200" dirty="0" smtClean="0"/>
              <a:t>Gas jet</a:t>
            </a:r>
            <a:endParaRPr lang="en-US" sz="1200" dirty="0"/>
          </a:p>
        </p:txBody>
      </p:sp>
      <p:sp>
        <p:nvSpPr>
          <p:cNvPr id="90" name="Textfeld 89"/>
          <p:cNvSpPr txBox="1"/>
          <p:nvPr/>
        </p:nvSpPr>
        <p:spPr>
          <a:xfrm>
            <a:off x="5867400" y="990600"/>
            <a:ext cx="1116203" cy="646331"/>
          </a:xfrm>
          <a:prstGeom prst="rect">
            <a:avLst/>
          </a:prstGeom>
          <a:solidFill>
            <a:schemeClr val="bg1"/>
          </a:solidFill>
          <a:ln>
            <a:solidFill>
              <a:srgbClr val="C00000"/>
            </a:solidFill>
          </a:ln>
        </p:spPr>
        <p:txBody>
          <a:bodyPr wrap="none" rtlCol="0">
            <a:spAutoFit/>
          </a:bodyPr>
          <a:lstStyle/>
          <a:p>
            <a:r>
              <a:rPr lang="en-US" dirty="0"/>
              <a:t>1</a:t>
            </a:r>
            <a:r>
              <a:rPr lang="en-US" dirty="0" smtClean="0"/>
              <a:t>. option:</a:t>
            </a:r>
          </a:p>
          <a:p>
            <a:r>
              <a:rPr lang="en-US" dirty="0" smtClean="0"/>
              <a:t>Apertures</a:t>
            </a:r>
            <a:endParaRPr lang="en-US" dirty="0"/>
          </a:p>
        </p:txBody>
      </p:sp>
      <p:sp>
        <p:nvSpPr>
          <p:cNvPr id="94" name="Rechteck 93"/>
          <p:cNvSpPr/>
          <p:nvPr/>
        </p:nvSpPr>
        <p:spPr>
          <a:xfrm rot="16200000">
            <a:off x="5808234" y="4196159"/>
            <a:ext cx="1029670" cy="192715"/>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smtClean="0"/>
              <a:t>Pump</a:t>
            </a:r>
            <a:endParaRPr lang="de-DE" sz="1200" dirty="0"/>
          </a:p>
        </p:txBody>
      </p:sp>
      <p:sp>
        <p:nvSpPr>
          <p:cNvPr id="95" name="Rechteck 94"/>
          <p:cNvSpPr/>
          <p:nvPr/>
        </p:nvSpPr>
        <p:spPr>
          <a:xfrm rot="16200000">
            <a:off x="6102182" y="4196159"/>
            <a:ext cx="1029670" cy="192715"/>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smtClean="0"/>
              <a:t>Pump</a:t>
            </a:r>
            <a:endParaRPr lang="de-DE" sz="1200" dirty="0"/>
          </a:p>
        </p:txBody>
      </p:sp>
      <p:sp>
        <p:nvSpPr>
          <p:cNvPr id="96" name="Rechteck 95"/>
          <p:cNvSpPr/>
          <p:nvPr/>
        </p:nvSpPr>
        <p:spPr>
          <a:xfrm rot="16200000">
            <a:off x="6394849" y="4196159"/>
            <a:ext cx="1029670" cy="192715"/>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smtClean="0"/>
              <a:t>Pump</a:t>
            </a:r>
            <a:endParaRPr lang="de-DE" sz="1200" dirty="0"/>
          </a:p>
        </p:txBody>
      </p:sp>
      <p:sp>
        <p:nvSpPr>
          <p:cNvPr id="97" name="Rechteck 96"/>
          <p:cNvSpPr/>
          <p:nvPr/>
        </p:nvSpPr>
        <p:spPr>
          <a:xfrm rot="16200000">
            <a:off x="5814873" y="2481691"/>
            <a:ext cx="1029670" cy="192715"/>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smtClean="0"/>
              <a:t>Pump</a:t>
            </a:r>
            <a:endParaRPr lang="de-DE" sz="1200" dirty="0"/>
          </a:p>
        </p:txBody>
      </p:sp>
      <p:sp>
        <p:nvSpPr>
          <p:cNvPr id="99" name="Rechteck 98"/>
          <p:cNvSpPr/>
          <p:nvPr/>
        </p:nvSpPr>
        <p:spPr>
          <a:xfrm rot="16200000">
            <a:off x="6105569" y="2480239"/>
            <a:ext cx="1029670" cy="192715"/>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smtClean="0"/>
              <a:t>Pump</a:t>
            </a:r>
            <a:endParaRPr lang="de-DE" sz="1200" dirty="0"/>
          </a:p>
        </p:txBody>
      </p:sp>
      <p:sp>
        <p:nvSpPr>
          <p:cNvPr id="100" name="Rechteck 99"/>
          <p:cNvSpPr/>
          <p:nvPr/>
        </p:nvSpPr>
        <p:spPr>
          <a:xfrm rot="16200000">
            <a:off x="6394850" y="2485155"/>
            <a:ext cx="1029670" cy="192715"/>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smtClean="0"/>
              <a:t>Pump</a:t>
            </a:r>
            <a:endParaRPr lang="de-DE" sz="1200" dirty="0"/>
          </a:p>
        </p:txBody>
      </p:sp>
      <p:cxnSp>
        <p:nvCxnSpPr>
          <p:cNvPr id="101" name="Gerade Verbindung mit Pfeil 100"/>
          <p:cNvCxnSpPr/>
          <p:nvPr/>
        </p:nvCxnSpPr>
        <p:spPr>
          <a:xfrm>
            <a:off x="5721229" y="1841918"/>
            <a:ext cx="719576" cy="1533743"/>
          </a:xfrm>
          <a:prstGeom prst="straightConnector1">
            <a:avLst/>
          </a:prstGeom>
          <a:ln>
            <a:solidFill>
              <a:schemeClr val="bg2">
                <a:lumMod val="65000"/>
              </a:schemeClr>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104" name="Textfeld 103"/>
          <p:cNvSpPr txBox="1"/>
          <p:nvPr/>
        </p:nvSpPr>
        <p:spPr>
          <a:xfrm>
            <a:off x="5129785" y="1600146"/>
            <a:ext cx="1182888" cy="276999"/>
          </a:xfrm>
          <a:prstGeom prst="rect">
            <a:avLst/>
          </a:prstGeom>
          <a:noFill/>
        </p:spPr>
        <p:txBody>
          <a:bodyPr wrap="none" rtlCol="0">
            <a:spAutoFit/>
          </a:bodyPr>
          <a:lstStyle/>
          <a:p>
            <a:pPr algn="ctr"/>
            <a:r>
              <a:rPr lang="en-US" sz="1200" dirty="0" smtClean="0"/>
              <a:t>Aperture 10mm</a:t>
            </a:r>
            <a:endParaRPr lang="en-US" sz="1200" dirty="0"/>
          </a:p>
        </p:txBody>
      </p:sp>
      <p:sp>
        <p:nvSpPr>
          <p:cNvPr id="105" name="Rechteck 104"/>
          <p:cNvSpPr/>
          <p:nvPr/>
        </p:nvSpPr>
        <p:spPr>
          <a:xfrm rot="16200000">
            <a:off x="4341495" y="3957888"/>
            <a:ext cx="1029670" cy="1123970"/>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a:t>Turbo-pump</a:t>
            </a:r>
          </a:p>
        </p:txBody>
      </p:sp>
      <p:sp>
        <p:nvSpPr>
          <p:cNvPr id="92" name="Rectangle 7"/>
          <p:cNvSpPr/>
          <p:nvPr/>
        </p:nvSpPr>
        <p:spPr>
          <a:xfrm>
            <a:off x="154682" y="85922"/>
            <a:ext cx="6017518" cy="400110"/>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GB" sz="2000" b="1" dirty="0">
                <a:solidFill>
                  <a:schemeClr val="tx2"/>
                </a:solidFill>
                <a:effectLst>
                  <a:outerShdw blurRad="38100" dist="38100" dir="2700000" algn="tl">
                    <a:srgbClr val="C0C0C0"/>
                  </a:outerShdw>
                </a:effectLst>
                <a:latin typeface="Times New Roman" pitchFamily="18" charset="0"/>
                <a:cs typeface="Arial" charset="0"/>
                <a:sym typeface="Symbol" pitchFamily="18" charset="2"/>
              </a:rPr>
              <a:t>THE </a:t>
            </a:r>
            <a:r>
              <a:rPr lang="en-GB" sz="2000" b="1" dirty="0" smtClean="0">
                <a:solidFill>
                  <a:schemeClr val="tx2"/>
                </a:solidFill>
                <a:effectLst>
                  <a:outerShdw blurRad="38100" dist="38100" dir="2700000" algn="tl">
                    <a:srgbClr val="C0C0C0"/>
                  </a:outerShdw>
                </a:effectLst>
                <a:latin typeface="Times New Roman" pitchFamily="18" charset="0"/>
                <a:cs typeface="Arial" charset="0"/>
                <a:sym typeface="Symbol" pitchFamily="18" charset="2"/>
              </a:rPr>
              <a:t>UNIT: Concept of the XUV source</a:t>
            </a:r>
            <a:endParaRPr lang="en-GB" sz="2000" b="1" dirty="0">
              <a:solidFill>
                <a:schemeClr val="tx2"/>
              </a:solidFill>
              <a:effectLst>
                <a:outerShdw blurRad="38100" dist="38100" dir="2700000" algn="tl">
                  <a:srgbClr val="C0C0C0"/>
                </a:outerShdw>
              </a:effectLst>
              <a:latin typeface="Times New Roman" pitchFamily="18" charset="0"/>
              <a:cs typeface="Arial" charset="0"/>
              <a:sym typeface="Symbol" pitchFamily="18" charset="2"/>
            </a:endParaRPr>
          </a:p>
        </p:txBody>
      </p:sp>
      <p:pic>
        <p:nvPicPr>
          <p:cNvPr id="93" name="Picture 9" descr="sparc"/>
          <p:cNvPicPr>
            <a:picLocks noChangeAspect="1" noChangeArrowheads="1"/>
          </p:cNvPicPr>
          <p:nvPr/>
        </p:nvPicPr>
        <p:blipFill>
          <a:blip r:embed="rId3" cstate="print"/>
          <a:srcRect/>
          <a:stretch>
            <a:fillRect/>
          </a:stretch>
        </p:blipFill>
        <p:spPr bwMode="auto">
          <a:xfrm>
            <a:off x="7010400" y="5486400"/>
            <a:ext cx="2133600" cy="1066800"/>
          </a:xfrm>
          <a:prstGeom prst="rect">
            <a:avLst/>
          </a:prstGeom>
          <a:noFill/>
          <a:ln w="9525">
            <a:noFill/>
            <a:miter lim="800000"/>
            <a:headEnd/>
            <a:tailEnd/>
          </a:ln>
        </p:spPr>
      </p:pic>
      <p:sp>
        <p:nvSpPr>
          <p:cNvPr id="102" name="Slide Number Placeholder 101"/>
          <p:cNvSpPr>
            <a:spLocks noGrp="1"/>
          </p:cNvSpPr>
          <p:nvPr>
            <p:ph type="sldNum" sz="quarter" idx="10"/>
          </p:nvPr>
        </p:nvSpPr>
        <p:spPr/>
        <p:txBody>
          <a:bodyPr/>
          <a:lstStyle/>
          <a:p>
            <a:fld id="{B90C54C0-CCBE-450A-BE54-9C119A3FE903}" type="slidenum">
              <a:rPr lang="de-DE" smtClean="0"/>
              <a:pPr/>
              <a:t>7</a:t>
            </a:fld>
            <a:endParaRPr lang="de-DE"/>
          </a:p>
        </p:txBody>
      </p:sp>
    </p:spTree>
    <p:extLst>
      <p:ext uri="{BB962C8B-B14F-4D97-AF65-F5344CB8AC3E}">
        <p14:creationId xmlns="" xmlns:p14="http://schemas.microsoft.com/office/powerpoint/2010/main" val="5240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0" animBg="1"/>
      <p:bldP spid="211" grpId="0" animBg="1"/>
      <p:bldP spid="213" grpId="0" animBg="1"/>
      <p:bldP spid="214" grpId="0" animBg="1"/>
      <p:bldP spid="216" grpId="0" animBg="1"/>
      <p:bldP spid="2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Oval 65"/>
          <p:cNvSpPr/>
          <p:nvPr/>
        </p:nvSpPr>
        <p:spPr>
          <a:xfrm>
            <a:off x="4359845" y="2956403"/>
            <a:ext cx="251490" cy="335320"/>
          </a:xfrm>
          <a:prstGeom prst="ellipse">
            <a:avLst/>
          </a:prstGeom>
          <a:solidFill>
            <a:schemeClr val="accent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68" name="Rechteck 67"/>
          <p:cNvSpPr/>
          <p:nvPr/>
        </p:nvSpPr>
        <p:spPr>
          <a:xfrm>
            <a:off x="2274047" y="2473035"/>
            <a:ext cx="1131705" cy="1508940"/>
          </a:xfrm>
          <a:prstGeom prst="rect">
            <a:avLst/>
          </a:prstGeom>
          <a:no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endParaRPr lang="de-DE" sz="1200" dirty="0"/>
          </a:p>
        </p:txBody>
      </p:sp>
      <p:sp>
        <p:nvSpPr>
          <p:cNvPr id="69" name="Dreieck 68"/>
          <p:cNvSpPr/>
          <p:nvPr/>
        </p:nvSpPr>
        <p:spPr>
          <a:xfrm rot="10800000" flipH="1">
            <a:off x="2801103" y="2917011"/>
            <a:ext cx="78312" cy="236728"/>
          </a:xfrm>
          <a:prstGeom prst="triangle">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grpSp>
        <p:nvGrpSpPr>
          <p:cNvPr id="4" name="Gruppierung 69"/>
          <p:cNvGrpSpPr/>
          <p:nvPr/>
        </p:nvGrpSpPr>
        <p:grpSpPr>
          <a:xfrm>
            <a:off x="2391067" y="2289815"/>
            <a:ext cx="231271" cy="183220"/>
            <a:chOff x="3092521" y="462337"/>
            <a:chExt cx="198634" cy="118023"/>
          </a:xfrm>
        </p:grpSpPr>
        <p:sp>
          <p:nvSpPr>
            <p:cNvPr id="188" name="Rechteck 187"/>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 name="Rechteck 188"/>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 name="Gruppierung 87"/>
          <p:cNvGrpSpPr/>
          <p:nvPr/>
        </p:nvGrpSpPr>
        <p:grpSpPr>
          <a:xfrm>
            <a:off x="3043011" y="2289815"/>
            <a:ext cx="231271" cy="183220"/>
            <a:chOff x="3092521" y="462337"/>
            <a:chExt cx="198634" cy="118023"/>
          </a:xfrm>
        </p:grpSpPr>
        <p:sp>
          <p:nvSpPr>
            <p:cNvPr id="186" name="Rechteck 185"/>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 name="Rechteck 186"/>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 name="Gruppierung 97"/>
          <p:cNvGrpSpPr/>
          <p:nvPr/>
        </p:nvGrpSpPr>
        <p:grpSpPr>
          <a:xfrm rot="10800000">
            <a:off x="2724624" y="5017800"/>
            <a:ext cx="231271" cy="183220"/>
            <a:chOff x="3092521" y="462337"/>
            <a:chExt cx="198634" cy="118023"/>
          </a:xfrm>
        </p:grpSpPr>
        <p:sp>
          <p:nvSpPr>
            <p:cNvPr id="184" name="Rechteck 183"/>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Rechteck 184"/>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22" name="Gerade Verbindung mit Pfeil 121"/>
          <p:cNvCxnSpPr/>
          <p:nvPr/>
        </p:nvCxnSpPr>
        <p:spPr>
          <a:xfrm>
            <a:off x="2851882" y="5257011"/>
            <a:ext cx="0" cy="196713"/>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23" name="Textfeld 122"/>
          <p:cNvSpPr txBox="1"/>
          <p:nvPr/>
        </p:nvSpPr>
        <p:spPr>
          <a:xfrm>
            <a:off x="2362628" y="5448796"/>
            <a:ext cx="791755" cy="276999"/>
          </a:xfrm>
          <a:prstGeom prst="rect">
            <a:avLst/>
          </a:prstGeom>
          <a:noFill/>
          <a:effectLst/>
        </p:spPr>
        <p:txBody>
          <a:bodyPr wrap="none" rtlCol="0">
            <a:spAutoFit/>
          </a:bodyPr>
          <a:lstStyle/>
          <a:p>
            <a:r>
              <a:rPr lang="en-US" sz="1200" dirty="0"/>
              <a:t>Pre pump</a:t>
            </a:r>
          </a:p>
        </p:txBody>
      </p:sp>
      <p:grpSp>
        <p:nvGrpSpPr>
          <p:cNvPr id="7" name="Gruppierung 126"/>
          <p:cNvGrpSpPr/>
          <p:nvPr/>
        </p:nvGrpSpPr>
        <p:grpSpPr>
          <a:xfrm>
            <a:off x="2906844" y="2647875"/>
            <a:ext cx="280838" cy="335320"/>
            <a:chOff x="2885646" y="743669"/>
            <a:chExt cx="241206" cy="216000"/>
          </a:xfrm>
        </p:grpSpPr>
        <p:cxnSp>
          <p:nvCxnSpPr>
            <p:cNvPr id="181" name="Gerade Verbindung mit Pfeil 180"/>
            <p:cNvCxnSpPr/>
            <p:nvPr/>
          </p:nvCxnSpPr>
          <p:spPr>
            <a:xfrm>
              <a:off x="2910852" y="952469"/>
              <a:ext cx="216000" cy="3425"/>
            </a:xfrm>
            <a:prstGeom prst="straightConnector1">
              <a:avLst/>
            </a:prstGeom>
            <a:ln w="12700">
              <a:solidFill>
                <a:schemeClr val="tx1"/>
              </a:solidFill>
              <a:tailEnd type="triangle" w="sm" len="sm"/>
            </a:ln>
            <a:effectLst/>
          </p:spPr>
          <p:style>
            <a:lnRef idx="2">
              <a:schemeClr val="accent1"/>
            </a:lnRef>
            <a:fillRef idx="0">
              <a:schemeClr val="accent1"/>
            </a:fillRef>
            <a:effectRef idx="1">
              <a:schemeClr val="accent1"/>
            </a:effectRef>
            <a:fontRef idx="minor">
              <a:schemeClr val="tx1"/>
            </a:fontRef>
          </p:style>
        </p:cxnSp>
        <p:cxnSp>
          <p:nvCxnSpPr>
            <p:cNvPr id="182" name="Gerade Verbindung mit Pfeil 181"/>
            <p:cNvCxnSpPr/>
            <p:nvPr/>
          </p:nvCxnSpPr>
          <p:spPr>
            <a:xfrm rot="-5400000">
              <a:off x="2809860" y="849956"/>
              <a:ext cx="216000" cy="3425"/>
            </a:xfrm>
            <a:prstGeom prst="straightConnector1">
              <a:avLst/>
            </a:prstGeom>
            <a:ln w="12700">
              <a:solidFill>
                <a:schemeClr val="tx1"/>
              </a:solidFill>
              <a:tailEnd type="triangle" w="sm" len="sm"/>
            </a:ln>
            <a:effectLst/>
          </p:spPr>
          <p:style>
            <a:lnRef idx="2">
              <a:schemeClr val="accent1"/>
            </a:lnRef>
            <a:fillRef idx="0">
              <a:schemeClr val="accent1"/>
            </a:fillRef>
            <a:effectRef idx="1">
              <a:schemeClr val="accent1"/>
            </a:effectRef>
            <a:fontRef idx="minor">
              <a:schemeClr val="tx1"/>
            </a:fontRef>
          </p:style>
        </p:cxnSp>
        <p:cxnSp>
          <p:nvCxnSpPr>
            <p:cNvPr id="183" name="Gerade Verbindung mit Pfeil 182"/>
            <p:cNvCxnSpPr/>
            <p:nvPr/>
          </p:nvCxnSpPr>
          <p:spPr>
            <a:xfrm rot="-2700000">
              <a:off x="2885646" y="895702"/>
              <a:ext cx="180000" cy="3425"/>
            </a:xfrm>
            <a:prstGeom prst="straightConnector1">
              <a:avLst/>
            </a:prstGeom>
            <a:ln w="12700">
              <a:solidFill>
                <a:schemeClr val="tx1"/>
              </a:solidFill>
              <a:tailEnd type="triangle" w="sm" len="sm"/>
            </a:ln>
            <a:effectLst/>
          </p:spPr>
          <p:style>
            <a:lnRef idx="2">
              <a:schemeClr val="accent1"/>
            </a:lnRef>
            <a:fillRef idx="0">
              <a:schemeClr val="accent1"/>
            </a:fillRef>
            <a:effectRef idx="1">
              <a:schemeClr val="accent1"/>
            </a:effectRef>
            <a:fontRef idx="minor">
              <a:schemeClr val="tx1"/>
            </a:fontRef>
          </p:style>
        </p:cxnSp>
      </p:grpSp>
      <p:sp>
        <p:nvSpPr>
          <p:cNvPr id="128" name="Oval 127"/>
          <p:cNvSpPr/>
          <p:nvPr/>
        </p:nvSpPr>
        <p:spPr>
          <a:xfrm rot="20311">
            <a:off x="2026188" y="3049963"/>
            <a:ext cx="26615" cy="161913"/>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9" name="Gerade Verbindung 128"/>
          <p:cNvCxnSpPr>
            <a:stCxn id="66" idx="6"/>
          </p:cNvCxnSpPr>
          <p:nvPr/>
        </p:nvCxnSpPr>
        <p:spPr>
          <a:xfrm flipH="1">
            <a:off x="1896388" y="3124063"/>
            <a:ext cx="2714948" cy="3630"/>
          </a:xfrm>
          <a:prstGeom prst="line">
            <a:avLst/>
          </a:prstGeom>
          <a:ln w="41275">
            <a:solidFill>
              <a:srgbClr val="46AD34"/>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0" name="Textfeld 129"/>
          <p:cNvSpPr txBox="1"/>
          <p:nvPr/>
        </p:nvSpPr>
        <p:spPr>
          <a:xfrm>
            <a:off x="2396816" y="1897287"/>
            <a:ext cx="869149" cy="276999"/>
          </a:xfrm>
          <a:prstGeom prst="rect">
            <a:avLst/>
          </a:prstGeom>
          <a:noFill/>
        </p:spPr>
        <p:txBody>
          <a:bodyPr wrap="none" rtlCol="0">
            <a:spAutoFit/>
          </a:bodyPr>
          <a:lstStyle/>
          <a:p>
            <a:pPr algn="ctr"/>
            <a:r>
              <a:rPr lang="en-US" sz="1200" dirty="0"/>
              <a:t>4xDN63 CF</a:t>
            </a:r>
          </a:p>
        </p:txBody>
      </p:sp>
      <p:sp>
        <p:nvSpPr>
          <p:cNvPr id="131" name="Textfeld 130"/>
          <p:cNvSpPr txBox="1"/>
          <p:nvPr/>
        </p:nvSpPr>
        <p:spPr>
          <a:xfrm>
            <a:off x="2981313" y="2535317"/>
            <a:ext cx="229550" cy="215444"/>
          </a:xfrm>
          <a:prstGeom prst="rect">
            <a:avLst/>
          </a:prstGeom>
          <a:noFill/>
        </p:spPr>
        <p:txBody>
          <a:bodyPr wrap="none" rtlCol="0">
            <a:spAutoFit/>
          </a:bodyPr>
          <a:lstStyle/>
          <a:p>
            <a:r>
              <a:rPr lang="en-US" sz="800" dirty="0"/>
              <a:t>x</a:t>
            </a:r>
          </a:p>
        </p:txBody>
      </p:sp>
      <p:sp>
        <p:nvSpPr>
          <p:cNvPr id="132" name="Textfeld 131"/>
          <p:cNvSpPr txBox="1"/>
          <p:nvPr/>
        </p:nvSpPr>
        <p:spPr>
          <a:xfrm>
            <a:off x="3120733" y="2806406"/>
            <a:ext cx="224742" cy="215444"/>
          </a:xfrm>
          <a:prstGeom prst="rect">
            <a:avLst/>
          </a:prstGeom>
          <a:noFill/>
        </p:spPr>
        <p:txBody>
          <a:bodyPr wrap="none" rtlCol="0">
            <a:spAutoFit/>
          </a:bodyPr>
          <a:lstStyle/>
          <a:p>
            <a:r>
              <a:rPr lang="en-US" sz="800" dirty="0"/>
              <a:t>z</a:t>
            </a:r>
          </a:p>
        </p:txBody>
      </p:sp>
      <p:sp>
        <p:nvSpPr>
          <p:cNvPr id="133" name="Textfeld 132"/>
          <p:cNvSpPr txBox="1"/>
          <p:nvPr/>
        </p:nvSpPr>
        <p:spPr>
          <a:xfrm>
            <a:off x="2742498" y="2469141"/>
            <a:ext cx="231154" cy="215444"/>
          </a:xfrm>
          <a:prstGeom prst="rect">
            <a:avLst/>
          </a:prstGeom>
          <a:noFill/>
        </p:spPr>
        <p:txBody>
          <a:bodyPr wrap="none" rtlCol="0">
            <a:spAutoFit/>
          </a:bodyPr>
          <a:lstStyle/>
          <a:p>
            <a:r>
              <a:rPr lang="en-US" sz="800" dirty="0"/>
              <a:t>y</a:t>
            </a:r>
          </a:p>
        </p:txBody>
      </p:sp>
      <p:grpSp>
        <p:nvGrpSpPr>
          <p:cNvPr id="8" name="Gruppierung 133"/>
          <p:cNvGrpSpPr/>
          <p:nvPr/>
        </p:nvGrpSpPr>
        <p:grpSpPr>
          <a:xfrm rot="5400000">
            <a:off x="3264458" y="2991284"/>
            <a:ext cx="570133" cy="291587"/>
            <a:chOff x="3092521" y="462337"/>
            <a:chExt cx="198634" cy="118023"/>
          </a:xfrm>
        </p:grpSpPr>
        <p:sp>
          <p:nvSpPr>
            <p:cNvPr id="179" name="Rechteck 178"/>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 name="Rechteck 179"/>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 name="Gruppierung 134"/>
          <p:cNvGrpSpPr/>
          <p:nvPr/>
        </p:nvGrpSpPr>
        <p:grpSpPr>
          <a:xfrm rot="16200000">
            <a:off x="1843255" y="2999465"/>
            <a:ext cx="570133" cy="291587"/>
            <a:chOff x="3092521" y="462337"/>
            <a:chExt cx="198634" cy="118023"/>
          </a:xfrm>
        </p:grpSpPr>
        <p:sp>
          <p:nvSpPr>
            <p:cNvPr id="177" name="Rechteck 176"/>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 name="Rechteck 177"/>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6" name="Rechteck 135"/>
          <p:cNvSpPr/>
          <p:nvPr/>
        </p:nvSpPr>
        <p:spPr>
          <a:xfrm flipH="1">
            <a:off x="4020039" y="2474554"/>
            <a:ext cx="1688743" cy="1508940"/>
          </a:xfrm>
          <a:prstGeom prst="rect">
            <a:avLst/>
          </a:prstGeom>
          <a:no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endParaRPr lang="de-DE" sz="1200" dirty="0"/>
          </a:p>
        </p:txBody>
      </p:sp>
      <p:grpSp>
        <p:nvGrpSpPr>
          <p:cNvPr id="10" name="Gruppierung 32"/>
          <p:cNvGrpSpPr/>
          <p:nvPr/>
        </p:nvGrpSpPr>
        <p:grpSpPr>
          <a:xfrm rot="16200000" flipH="1">
            <a:off x="3568717" y="2985826"/>
            <a:ext cx="578741" cy="291587"/>
            <a:chOff x="3092521" y="462337"/>
            <a:chExt cx="198634" cy="118023"/>
          </a:xfrm>
        </p:grpSpPr>
        <p:sp>
          <p:nvSpPr>
            <p:cNvPr id="175" name="Rechteck 174"/>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Rechteck 175"/>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1" name="Gruppierung 32"/>
          <p:cNvGrpSpPr/>
          <p:nvPr/>
        </p:nvGrpSpPr>
        <p:grpSpPr>
          <a:xfrm rot="5400000">
            <a:off x="5576769" y="3294535"/>
            <a:ext cx="570133" cy="291587"/>
            <a:chOff x="3092521" y="462337"/>
            <a:chExt cx="198634" cy="118023"/>
          </a:xfrm>
        </p:grpSpPr>
        <p:sp>
          <p:nvSpPr>
            <p:cNvPr id="173" name="Rechteck 172"/>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4" name="Rechteck 173"/>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9" name="Bogen 138"/>
          <p:cNvSpPr/>
          <p:nvPr/>
        </p:nvSpPr>
        <p:spPr>
          <a:xfrm rot="2401142">
            <a:off x="5042168" y="2813618"/>
            <a:ext cx="461610" cy="649579"/>
          </a:xfrm>
          <a:prstGeom prst="arc">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de-DE"/>
          </a:p>
        </p:txBody>
      </p:sp>
      <p:sp>
        <p:nvSpPr>
          <p:cNvPr id="140" name="Bogen 139"/>
          <p:cNvSpPr/>
          <p:nvPr/>
        </p:nvSpPr>
        <p:spPr>
          <a:xfrm rot="13249574">
            <a:off x="4161562" y="3110914"/>
            <a:ext cx="461610" cy="649579"/>
          </a:xfrm>
          <a:prstGeom prst="arc">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de-DE"/>
          </a:p>
        </p:txBody>
      </p:sp>
      <p:cxnSp>
        <p:nvCxnSpPr>
          <p:cNvPr id="141" name="Gerade Verbindung 26"/>
          <p:cNvCxnSpPr/>
          <p:nvPr/>
        </p:nvCxnSpPr>
        <p:spPr>
          <a:xfrm flipH="1">
            <a:off x="2840261" y="3123354"/>
            <a:ext cx="2674677" cy="6163"/>
          </a:xfrm>
          <a:prstGeom prst="line">
            <a:avLst/>
          </a:prstGeom>
          <a:ln w="19050">
            <a:solidFill>
              <a:srgbClr val="7030A0"/>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2" name="Gerade Verbindung 141"/>
          <p:cNvCxnSpPr/>
          <p:nvPr/>
        </p:nvCxnSpPr>
        <p:spPr>
          <a:xfrm flipH="1">
            <a:off x="4158333" y="3124063"/>
            <a:ext cx="1328070" cy="333734"/>
          </a:xfrm>
          <a:prstGeom prst="line">
            <a:avLst/>
          </a:prstGeom>
          <a:ln w="19050">
            <a:solidFill>
              <a:srgbClr val="7030A0"/>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3" name="Gerade Verbindung 26"/>
          <p:cNvCxnSpPr/>
          <p:nvPr/>
        </p:nvCxnSpPr>
        <p:spPr>
          <a:xfrm flipH="1">
            <a:off x="4158334" y="3420988"/>
            <a:ext cx="2875064" cy="36811"/>
          </a:xfrm>
          <a:prstGeom prst="line">
            <a:avLst/>
          </a:prstGeom>
          <a:ln w="19050">
            <a:solidFill>
              <a:srgbClr val="7030A0"/>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4" name="Gerade Verbindung 26"/>
          <p:cNvCxnSpPr/>
          <p:nvPr/>
        </p:nvCxnSpPr>
        <p:spPr>
          <a:xfrm flipH="1">
            <a:off x="4020962" y="3124063"/>
            <a:ext cx="622167" cy="2"/>
          </a:xfrm>
          <a:prstGeom prst="line">
            <a:avLst/>
          </a:prstGeom>
          <a:ln w="19050">
            <a:solidFill>
              <a:srgbClr val="7030A0"/>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5" name="Gerade Verbindung mit Pfeil 144"/>
          <p:cNvCxnSpPr/>
          <p:nvPr/>
        </p:nvCxnSpPr>
        <p:spPr>
          <a:xfrm>
            <a:off x="4003880" y="2318452"/>
            <a:ext cx="1704902" cy="8371"/>
          </a:xfrm>
          <a:prstGeom prst="straightConnector1">
            <a:avLst/>
          </a:prstGeom>
          <a:ln>
            <a:solidFill>
              <a:schemeClr val="bg2">
                <a:lumMod val="6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47" name="Textfeld 146"/>
          <p:cNvSpPr txBox="1"/>
          <p:nvPr/>
        </p:nvSpPr>
        <p:spPr>
          <a:xfrm>
            <a:off x="4581319" y="2398381"/>
            <a:ext cx="566182" cy="276999"/>
          </a:xfrm>
          <a:prstGeom prst="rect">
            <a:avLst/>
          </a:prstGeom>
          <a:noFill/>
        </p:spPr>
        <p:txBody>
          <a:bodyPr wrap="none" rtlCol="0">
            <a:spAutoFit/>
          </a:bodyPr>
          <a:lstStyle/>
          <a:p>
            <a:pPr algn="ctr"/>
            <a:r>
              <a:rPr lang="en-US" sz="1200" dirty="0"/>
              <a:t>60 cm</a:t>
            </a:r>
          </a:p>
        </p:txBody>
      </p:sp>
      <p:sp>
        <p:nvSpPr>
          <p:cNvPr id="148" name="Abgerundetes Rechteck 147"/>
          <p:cNvSpPr/>
          <p:nvPr/>
        </p:nvSpPr>
        <p:spPr>
          <a:xfrm>
            <a:off x="6178449" y="3084771"/>
            <a:ext cx="148906" cy="67778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49" name="Abgerundetes Rechteck 148"/>
          <p:cNvSpPr/>
          <p:nvPr/>
        </p:nvSpPr>
        <p:spPr>
          <a:xfrm>
            <a:off x="6355889" y="3084771"/>
            <a:ext cx="148906" cy="67778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50" name="Abgerundetes Rechteck 149"/>
          <p:cNvSpPr/>
          <p:nvPr/>
        </p:nvSpPr>
        <p:spPr>
          <a:xfrm>
            <a:off x="6533330" y="3084771"/>
            <a:ext cx="148906" cy="67778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51" name="Abgerundetes Rechteck 150"/>
          <p:cNvSpPr/>
          <p:nvPr/>
        </p:nvSpPr>
        <p:spPr>
          <a:xfrm>
            <a:off x="6226596" y="2789504"/>
            <a:ext cx="59213" cy="80152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52" name="Abgerundetes Rechteck 151"/>
          <p:cNvSpPr/>
          <p:nvPr/>
        </p:nvSpPr>
        <p:spPr>
          <a:xfrm>
            <a:off x="6404036" y="2789504"/>
            <a:ext cx="59213" cy="80152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53" name="Abgerundetes Rechteck 152"/>
          <p:cNvSpPr/>
          <p:nvPr/>
        </p:nvSpPr>
        <p:spPr>
          <a:xfrm>
            <a:off x="6581476" y="2789504"/>
            <a:ext cx="59213" cy="80152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54" name="Abgerundetes Rechteck 153"/>
          <p:cNvSpPr/>
          <p:nvPr/>
        </p:nvSpPr>
        <p:spPr>
          <a:xfrm>
            <a:off x="6011592" y="3290932"/>
            <a:ext cx="157276" cy="309587"/>
          </a:xfrm>
          <a:prstGeom prst="roundRect">
            <a:avLst>
              <a:gd name="adj" fmla="val 0"/>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55" name="Textfeld 154"/>
          <p:cNvSpPr txBox="1"/>
          <p:nvPr/>
        </p:nvSpPr>
        <p:spPr>
          <a:xfrm>
            <a:off x="6174418" y="2343828"/>
            <a:ext cx="505203" cy="276999"/>
          </a:xfrm>
          <a:prstGeom prst="rect">
            <a:avLst/>
          </a:prstGeom>
          <a:noFill/>
        </p:spPr>
        <p:txBody>
          <a:bodyPr wrap="none" rtlCol="0">
            <a:spAutoFit/>
          </a:bodyPr>
          <a:lstStyle/>
          <a:p>
            <a:pPr algn="ctr"/>
            <a:r>
              <a:rPr lang="en-US" sz="1200" dirty="0"/>
              <a:t>Filter</a:t>
            </a:r>
          </a:p>
        </p:txBody>
      </p:sp>
      <p:cxnSp>
        <p:nvCxnSpPr>
          <p:cNvPr id="156" name="Gerade Verbindung mit Pfeil 155"/>
          <p:cNvCxnSpPr/>
          <p:nvPr/>
        </p:nvCxnSpPr>
        <p:spPr>
          <a:xfrm flipV="1">
            <a:off x="2039006" y="3323566"/>
            <a:ext cx="812876" cy="8180"/>
          </a:xfrm>
          <a:prstGeom prst="straightConnector1">
            <a:avLst/>
          </a:prstGeom>
          <a:ln>
            <a:solidFill>
              <a:schemeClr val="bg2">
                <a:lumMod val="6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57" name="Gerade Verbindung mit Pfeil 156"/>
          <p:cNvCxnSpPr/>
          <p:nvPr/>
        </p:nvCxnSpPr>
        <p:spPr>
          <a:xfrm flipV="1">
            <a:off x="2240872" y="1897287"/>
            <a:ext cx="1157216" cy="21793"/>
          </a:xfrm>
          <a:prstGeom prst="straightConnector1">
            <a:avLst/>
          </a:prstGeom>
          <a:ln>
            <a:solidFill>
              <a:schemeClr val="bg2">
                <a:lumMod val="6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58" name="Textfeld 157"/>
          <p:cNvSpPr txBox="1"/>
          <p:nvPr/>
        </p:nvSpPr>
        <p:spPr>
          <a:xfrm>
            <a:off x="2259111" y="3300832"/>
            <a:ext cx="566182" cy="276999"/>
          </a:xfrm>
          <a:prstGeom prst="rect">
            <a:avLst/>
          </a:prstGeom>
          <a:noFill/>
        </p:spPr>
        <p:txBody>
          <a:bodyPr wrap="none" rtlCol="0">
            <a:spAutoFit/>
          </a:bodyPr>
          <a:lstStyle/>
          <a:p>
            <a:pPr algn="ctr"/>
            <a:r>
              <a:rPr lang="en-US" sz="1200" dirty="0"/>
              <a:t>20 cm</a:t>
            </a:r>
          </a:p>
        </p:txBody>
      </p:sp>
      <p:cxnSp>
        <p:nvCxnSpPr>
          <p:cNvPr id="159" name="Gerade Verbindung mit Pfeil 158"/>
          <p:cNvCxnSpPr/>
          <p:nvPr/>
        </p:nvCxnSpPr>
        <p:spPr>
          <a:xfrm>
            <a:off x="3441430" y="3820063"/>
            <a:ext cx="488013" cy="7101"/>
          </a:xfrm>
          <a:prstGeom prst="straightConnector1">
            <a:avLst/>
          </a:prstGeom>
          <a:ln>
            <a:solidFill>
              <a:schemeClr val="bg2">
                <a:lumMod val="6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60" name="Textfeld 159"/>
          <p:cNvSpPr txBox="1"/>
          <p:nvPr/>
        </p:nvSpPr>
        <p:spPr>
          <a:xfrm>
            <a:off x="3432978" y="3404458"/>
            <a:ext cx="566182" cy="276999"/>
          </a:xfrm>
          <a:prstGeom prst="rect">
            <a:avLst/>
          </a:prstGeom>
          <a:noFill/>
        </p:spPr>
        <p:txBody>
          <a:bodyPr wrap="none" rtlCol="0">
            <a:spAutoFit/>
          </a:bodyPr>
          <a:lstStyle/>
          <a:p>
            <a:pPr algn="ctr"/>
            <a:r>
              <a:rPr lang="en-US" sz="1200" dirty="0"/>
              <a:t>15 cm</a:t>
            </a:r>
          </a:p>
        </p:txBody>
      </p:sp>
      <p:grpSp>
        <p:nvGrpSpPr>
          <p:cNvPr id="12" name="Gruppierung 14"/>
          <p:cNvGrpSpPr/>
          <p:nvPr/>
        </p:nvGrpSpPr>
        <p:grpSpPr>
          <a:xfrm rot="10800000">
            <a:off x="4781669" y="5019320"/>
            <a:ext cx="231271" cy="183220"/>
            <a:chOff x="3092521" y="462337"/>
            <a:chExt cx="198634" cy="118023"/>
          </a:xfrm>
        </p:grpSpPr>
        <p:sp>
          <p:nvSpPr>
            <p:cNvPr id="171" name="Rechteck 170"/>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 name="Rechteck 171"/>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63" name="Gerade Verbindung mit Pfeil 162"/>
          <p:cNvCxnSpPr/>
          <p:nvPr/>
        </p:nvCxnSpPr>
        <p:spPr>
          <a:xfrm>
            <a:off x="4908926" y="5258531"/>
            <a:ext cx="0" cy="196713"/>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64" name="Textfeld 163"/>
          <p:cNvSpPr txBox="1"/>
          <p:nvPr/>
        </p:nvSpPr>
        <p:spPr>
          <a:xfrm>
            <a:off x="4419673" y="5450316"/>
            <a:ext cx="791755" cy="276999"/>
          </a:xfrm>
          <a:prstGeom prst="rect">
            <a:avLst/>
          </a:prstGeom>
          <a:noFill/>
          <a:effectLst/>
        </p:spPr>
        <p:txBody>
          <a:bodyPr wrap="none" rtlCol="0">
            <a:spAutoFit/>
          </a:bodyPr>
          <a:lstStyle/>
          <a:p>
            <a:r>
              <a:rPr lang="en-US" sz="1200" dirty="0"/>
              <a:t>Pre pump</a:t>
            </a:r>
          </a:p>
        </p:txBody>
      </p:sp>
      <p:sp>
        <p:nvSpPr>
          <p:cNvPr id="165" name="Abgerundetes Rechteck 164"/>
          <p:cNvSpPr/>
          <p:nvPr/>
        </p:nvSpPr>
        <p:spPr>
          <a:xfrm>
            <a:off x="8274173" y="3058346"/>
            <a:ext cx="148906" cy="67778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66" name="Abgerundetes Rechteck 165"/>
          <p:cNvSpPr/>
          <p:nvPr/>
        </p:nvSpPr>
        <p:spPr>
          <a:xfrm>
            <a:off x="8322319" y="2763080"/>
            <a:ext cx="59213" cy="80152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67" name="Textfeld 166"/>
          <p:cNvSpPr txBox="1"/>
          <p:nvPr/>
        </p:nvSpPr>
        <p:spPr>
          <a:xfrm rot="16200000">
            <a:off x="7514377" y="1646963"/>
            <a:ext cx="1734193" cy="276999"/>
          </a:xfrm>
          <a:prstGeom prst="rect">
            <a:avLst/>
          </a:prstGeom>
          <a:noFill/>
        </p:spPr>
        <p:txBody>
          <a:bodyPr wrap="none" rtlCol="0">
            <a:spAutoFit/>
          </a:bodyPr>
          <a:lstStyle/>
          <a:p>
            <a:r>
              <a:rPr lang="en-US" sz="1200" dirty="0"/>
              <a:t>Fast shutter </a:t>
            </a:r>
            <a:r>
              <a:rPr lang="en-US" sz="1200" dirty="0" smtClean="0"/>
              <a:t>valve CF 100</a:t>
            </a:r>
            <a:endParaRPr lang="en-US" sz="1200" dirty="0"/>
          </a:p>
        </p:txBody>
      </p:sp>
      <p:cxnSp>
        <p:nvCxnSpPr>
          <p:cNvPr id="168" name="Gerade Verbindung mit Pfeil 167"/>
          <p:cNvCxnSpPr/>
          <p:nvPr/>
        </p:nvCxnSpPr>
        <p:spPr>
          <a:xfrm>
            <a:off x="4216420" y="2766662"/>
            <a:ext cx="1211897" cy="0"/>
          </a:xfrm>
          <a:prstGeom prst="straightConnector1">
            <a:avLst/>
          </a:prstGeom>
          <a:ln>
            <a:solidFill>
              <a:schemeClr val="bg2">
                <a:lumMod val="6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69" name="Oval 168"/>
          <p:cNvSpPr/>
          <p:nvPr/>
        </p:nvSpPr>
        <p:spPr>
          <a:xfrm>
            <a:off x="4237017" y="2954281"/>
            <a:ext cx="251490" cy="335320"/>
          </a:xfrm>
          <a:prstGeom prst="ellipse">
            <a:avLst/>
          </a:prstGeom>
          <a:solidFill>
            <a:schemeClr val="accent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92" name="Textfeld 191"/>
          <p:cNvSpPr txBox="1"/>
          <p:nvPr/>
        </p:nvSpPr>
        <p:spPr>
          <a:xfrm>
            <a:off x="3370662" y="2522658"/>
            <a:ext cx="654346" cy="276999"/>
          </a:xfrm>
          <a:prstGeom prst="rect">
            <a:avLst/>
          </a:prstGeom>
          <a:noFill/>
        </p:spPr>
        <p:txBody>
          <a:bodyPr wrap="none" rtlCol="0">
            <a:spAutoFit/>
          </a:bodyPr>
          <a:lstStyle/>
          <a:p>
            <a:pPr algn="ctr"/>
            <a:r>
              <a:rPr lang="en-US" sz="1200" dirty="0"/>
              <a:t>Pinhole</a:t>
            </a:r>
          </a:p>
        </p:txBody>
      </p:sp>
      <p:sp>
        <p:nvSpPr>
          <p:cNvPr id="210" name="Dreieck 209"/>
          <p:cNvSpPr/>
          <p:nvPr/>
        </p:nvSpPr>
        <p:spPr>
          <a:xfrm rot="10800000" flipH="1" flipV="1">
            <a:off x="2790364" y="3177805"/>
            <a:ext cx="96229" cy="196184"/>
          </a:xfrm>
          <a:prstGeom prst="triangle">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11" name="Rechteck 210"/>
          <p:cNvSpPr/>
          <p:nvPr/>
        </p:nvSpPr>
        <p:spPr>
          <a:xfrm>
            <a:off x="2790362" y="3373990"/>
            <a:ext cx="96230" cy="615660"/>
          </a:xfrm>
          <a:prstGeom prst="rect">
            <a:avLst/>
          </a:prstGeom>
          <a:solidFill>
            <a:srgbClr val="EB9500"/>
          </a:solidFill>
          <a:ln>
            <a:solidFill>
              <a:schemeClr val="tx1"/>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3" name="Textfeld 212"/>
          <p:cNvSpPr txBox="1"/>
          <p:nvPr/>
        </p:nvSpPr>
        <p:spPr>
          <a:xfrm>
            <a:off x="2057401" y="3553852"/>
            <a:ext cx="1194168" cy="369332"/>
          </a:xfrm>
          <a:prstGeom prst="rect">
            <a:avLst/>
          </a:prstGeom>
          <a:solidFill>
            <a:schemeClr val="bg1"/>
          </a:solidFill>
          <a:ln w="31750">
            <a:solidFill>
              <a:schemeClr val="bg1">
                <a:lumMod val="50000"/>
              </a:schemeClr>
            </a:solidFill>
          </a:ln>
        </p:spPr>
        <p:txBody>
          <a:bodyPr wrap="square" rtlCol="0">
            <a:spAutoFit/>
          </a:bodyPr>
          <a:lstStyle/>
          <a:p>
            <a:r>
              <a:rPr lang="de-DE" dirty="0"/>
              <a:t>10</a:t>
            </a:r>
            <a:r>
              <a:rPr lang="de-DE" baseline="30000" dirty="0"/>
              <a:t>-3</a:t>
            </a:r>
            <a:r>
              <a:rPr lang="de-DE" dirty="0"/>
              <a:t> mbar</a:t>
            </a:r>
          </a:p>
        </p:txBody>
      </p:sp>
      <p:sp>
        <p:nvSpPr>
          <p:cNvPr id="214" name="Textfeld 213"/>
          <p:cNvSpPr txBox="1"/>
          <p:nvPr/>
        </p:nvSpPr>
        <p:spPr>
          <a:xfrm>
            <a:off x="4038601" y="3569536"/>
            <a:ext cx="1291502" cy="369332"/>
          </a:xfrm>
          <a:prstGeom prst="rect">
            <a:avLst/>
          </a:prstGeom>
          <a:solidFill>
            <a:schemeClr val="bg1"/>
          </a:solidFill>
          <a:ln w="31750">
            <a:solidFill>
              <a:schemeClr val="bg1">
                <a:lumMod val="50000"/>
              </a:schemeClr>
            </a:solidFill>
          </a:ln>
        </p:spPr>
        <p:txBody>
          <a:bodyPr wrap="square" rtlCol="0">
            <a:spAutoFit/>
          </a:bodyPr>
          <a:lstStyle/>
          <a:p>
            <a:r>
              <a:rPr lang="de-DE" dirty="0"/>
              <a:t>10</a:t>
            </a:r>
            <a:r>
              <a:rPr lang="de-DE" baseline="30000" dirty="0"/>
              <a:t>-6</a:t>
            </a:r>
            <a:r>
              <a:rPr lang="de-DE" dirty="0"/>
              <a:t> mbar</a:t>
            </a:r>
          </a:p>
        </p:txBody>
      </p:sp>
      <p:sp>
        <p:nvSpPr>
          <p:cNvPr id="215" name="Rechteck 214"/>
          <p:cNvSpPr/>
          <p:nvPr/>
        </p:nvSpPr>
        <p:spPr>
          <a:xfrm>
            <a:off x="6688836" y="3099826"/>
            <a:ext cx="1572359" cy="677787"/>
          </a:xfrm>
          <a:prstGeom prst="rect">
            <a:avLst/>
          </a:prstGeom>
          <a:solidFill>
            <a:schemeClr val="bg1"/>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400" dirty="0" err="1" smtClean="0">
                <a:solidFill>
                  <a:srgbClr val="DA0413"/>
                </a:solidFill>
              </a:rPr>
              <a:t>Coupling</a:t>
            </a:r>
            <a:r>
              <a:rPr lang="de-DE" sz="1400" dirty="0" smtClean="0">
                <a:solidFill>
                  <a:srgbClr val="DA0413"/>
                </a:solidFill>
              </a:rPr>
              <a:t> </a:t>
            </a:r>
            <a:r>
              <a:rPr lang="de-DE" sz="1400" dirty="0" err="1" smtClean="0">
                <a:solidFill>
                  <a:srgbClr val="DA0413"/>
                </a:solidFill>
              </a:rPr>
              <a:t>unit</a:t>
            </a:r>
            <a:r>
              <a:rPr lang="de-DE" sz="1400" dirty="0" smtClean="0">
                <a:solidFill>
                  <a:srgbClr val="DA0413"/>
                </a:solidFill>
              </a:rPr>
              <a:t> / differential </a:t>
            </a:r>
            <a:r>
              <a:rPr lang="de-DE" sz="1400" dirty="0" err="1">
                <a:solidFill>
                  <a:srgbClr val="DA0413"/>
                </a:solidFill>
              </a:rPr>
              <a:t>pumping</a:t>
            </a:r>
            <a:r>
              <a:rPr lang="de-DE" sz="1400" dirty="0">
                <a:solidFill>
                  <a:srgbClr val="DA0413"/>
                </a:solidFill>
              </a:rPr>
              <a:t> </a:t>
            </a:r>
            <a:r>
              <a:rPr lang="de-DE" sz="1400" dirty="0" err="1">
                <a:solidFill>
                  <a:srgbClr val="DA0413"/>
                </a:solidFill>
              </a:rPr>
              <a:t>unit</a:t>
            </a:r>
            <a:endParaRPr lang="de-DE" sz="1400" dirty="0">
              <a:solidFill>
                <a:srgbClr val="DA0413"/>
              </a:solidFill>
            </a:endParaRPr>
          </a:p>
        </p:txBody>
      </p:sp>
      <p:sp>
        <p:nvSpPr>
          <p:cNvPr id="216" name="Textfeld 215"/>
          <p:cNvSpPr txBox="1"/>
          <p:nvPr/>
        </p:nvSpPr>
        <p:spPr>
          <a:xfrm>
            <a:off x="7772400" y="3923184"/>
            <a:ext cx="1252059" cy="369332"/>
          </a:xfrm>
          <a:prstGeom prst="rect">
            <a:avLst/>
          </a:prstGeom>
          <a:solidFill>
            <a:schemeClr val="bg1"/>
          </a:solidFill>
          <a:ln w="31750">
            <a:solidFill>
              <a:schemeClr val="bg1">
                <a:lumMod val="50000"/>
              </a:schemeClr>
            </a:solidFill>
          </a:ln>
        </p:spPr>
        <p:txBody>
          <a:bodyPr wrap="square" rtlCol="0">
            <a:spAutoFit/>
          </a:bodyPr>
          <a:lstStyle/>
          <a:p>
            <a:r>
              <a:rPr lang="de-DE" dirty="0" smtClean="0"/>
              <a:t>10</a:t>
            </a:r>
            <a:r>
              <a:rPr lang="de-DE" baseline="30000" dirty="0" smtClean="0"/>
              <a:t>-11</a:t>
            </a:r>
            <a:r>
              <a:rPr lang="de-DE" dirty="0"/>
              <a:t> mbar</a:t>
            </a:r>
          </a:p>
        </p:txBody>
      </p:sp>
      <p:sp>
        <p:nvSpPr>
          <p:cNvPr id="217" name="Rechteck 216"/>
          <p:cNvSpPr/>
          <p:nvPr/>
        </p:nvSpPr>
        <p:spPr>
          <a:xfrm rot="5400000">
            <a:off x="8147305" y="3194285"/>
            <a:ext cx="971063" cy="355595"/>
          </a:xfrm>
          <a:prstGeom prst="rect">
            <a:avLst/>
          </a:prstGeom>
          <a:solidFill>
            <a:schemeClr val="bg1"/>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err="1">
                <a:solidFill>
                  <a:schemeClr val="tx1"/>
                </a:solidFill>
              </a:rPr>
              <a:t>Cleanest</a:t>
            </a:r>
            <a:r>
              <a:rPr lang="de-DE" sz="1200" dirty="0">
                <a:solidFill>
                  <a:schemeClr val="tx1"/>
                </a:solidFill>
              </a:rPr>
              <a:t> </a:t>
            </a:r>
            <a:r>
              <a:rPr lang="de-DE" sz="1200" dirty="0" smtClean="0">
                <a:solidFill>
                  <a:schemeClr val="tx1"/>
                </a:solidFill>
              </a:rPr>
              <a:t>Space</a:t>
            </a:r>
            <a:endParaRPr lang="de-DE" sz="1200" dirty="0">
              <a:solidFill>
                <a:schemeClr val="tx1"/>
              </a:solidFill>
            </a:endParaRPr>
          </a:p>
        </p:txBody>
      </p:sp>
      <p:sp>
        <p:nvSpPr>
          <p:cNvPr id="232" name="Textfeld 231"/>
          <p:cNvSpPr txBox="1"/>
          <p:nvPr/>
        </p:nvSpPr>
        <p:spPr>
          <a:xfrm>
            <a:off x="5727637" y="3847392"/>
            <a:ext cx="1833259" cy="369332"/>
          </a:xfrm>
          <a:prstGeom prst="rect">
            <a:avLst/>
          </a:prstGeom>
          <a:solidFill>
            <a:schemeClr val="bg1"/>
          </a:solidFill>
          <a:ln>
            <a:solidFill>
              <a:srgbClr val="404040"/>
            </a:solidFill>
          </a:ln>
        </p:spPr>
        <p:txBody>
          <a:bodyPr wrap="none" rtlCol="0">
            <a:spAutoFit/>
          </a:bodyPr>
          <a:lstStyle/>
          <a:p>
            <a:r>
              <a:rPr lang="en-US" dirty="0">
                <a:solidFill>
                  <a:srgbClr val="FF0000"/>
                </a:solidFill>
              </a:rPr>
              <a:t>T=5% (each filter)</a:t>
            </a:r>
          </a:p>
        </p:txBody>
      </p:sp>
      <p:sp>
        <p:nvSpPr>
          <p:cNvPr id="2" name="Textfeld 1"/>
          <p:cNvSpPr txBox="1"/>
          <p:nvPr/>
        </p:nvSpPr>
        <p:spPr>
          <a:xfrm>
            <a:off x="5556334" y="4208441"/>
            <a:ext cx="2339487" cy="369332"/>
          </a:xfrm>
          <a:prstGeom prst="rect">
            <a:avLst/>
          </a:prstGeom>
          <a:noFill/>
        </p:spPr>
        <p:txBody>
          <a:bodyPr wrap="none" rtlCol="0">
            <a:spAutoFit/>
          </a:bodyPr>
          <a:lstStyle/>
          <a:p>
            <a:r>
              <a:rPr lang="en-US" dirty="0" smtClean="0">
                <a:solidFill>
                  <a:srgbClr val="FF0000"/>
                </a:solidFill>
              </a:rPr>
              <a:t>Needs to be improved!</a:t>
            </a:r>
            <a:endParaRPr lang="en-US" dirty="0">
              <a:solidFill>
                <a:srgbClr val="FF0000"/>
              </a:solidFill>
            </a:endParaRPr>
          </a:p>
        </p:txBody>
      </p:sp>
      <p:sp>
        <p:nvSpPr>
          <p:cNvPr id="89" name="Textfeld 88"/>
          <p:cNvSpPr txBox="1"/>
          <p:nvPr/>
        </p:nvSpPr>
        <p:spPr>
          <a:xfrm>
            <a:off x="2305323" y="2767638"/>
            <a:ext cx="616644" cy="276999"/>
          </a:xfrm>
          <a:prstGeom prst="rect">
            <a:avLst/>
          </a:prstGeom>
          <a:noFill/>
        </p:spPr>
        <p:txBody>
          <a:bodyPr wrap="none" rtlCol="0">
            <a:spAutoFit/>
          </a:bodyPr>
          <a:lstStyle/>
          <a:p>
            <a:pPr algn="ctr"/>
            <a:r>
              <a:rPr lang="en-US" sz="1200" dirty="0" smtClean="0"/>
              <a:t>Gas jet</a:t>
            </a:r>
            <a:endParaRPr lang="en-US" sz="1200" dirty="0"/>
          </a:p>
        </p:txBody>
      </p:sp>
      <p:sp>
        <p:nvSpPr>
          <p:cNvPr id="90" name="Textfeld 89"/>
          <p:cNvSpPr txBox="1"/>
          <p:nvPr/>
        </p:nvSpPr>
        <p:spPr>
          <a:xfrm>
            <a:off x="7033398" y="1767602"/>
            <a:ext cx="1102225" cy="646331"/>
          </a:xfrm>
          <a:prstGeom prst="rect">
            <a:avLst/>
          </a:prstGeom>
          <a:solidFill>
            <a:schemeClr val="bg1"/>
          </a:solidFill>
          <a:ln>
            <a:solidFill>
              <a:srgbClr val="C00000"/>
            </a:solidFill>
          </a:ln>
        </p:spPr>
        <p:txBody>
          <a:bodyPr wrap="none" rtlCol="0">
            <a:spAutoFit/>
          </a:bodyPr>
          <a:lstStyle/>
          <a:p>
            <a:r>
              <a:rPr lang="en-US" dirty="0" smtClean="0"/>
              <a:t>2. option:</a:t>
            </a:r>
          </a:p>
          <a:p>
            <a:r>
              <a:rPr lang="en-US" dirty="0" smtClean="0"/>
              <a:t>Filter foils</a:t>
            </a:r>
            <a:endParaRPr lang="en-US" dirty="0"/>
          </a:p>
        </p:txBody>
      </p:sp>
      <p:sp>
        <p:nvSpPr>
          <p:cNvPr id="95" name="Rechteck 94"/>
          <p:cNvSpPr/>
          <p:nvPr/>
        </p:nvSpPr>
        <p:spPr>
          <a:xfrm rot="16200000">
            <a:off x="2321267" y="3940982"/>
            <a:ext cx="1029670" cy="1123970"/>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a:t>Turbo-pump</a:t>
            </a:r>
          </a:p>
        </p:txBody>
      </p:sp>
      <p:sp>
        <p:nvSpPr>
          <p:cNvPr id="96" name="Textfeld 95"/>
          <p:cNvSpPr txBox="1"/>
          <p:nvPr/>
        </p:nvSpPr>
        <p:spPr>
          <a:xfrm>
            <a:off x="3934574" y="1620175"/>
            <a:ext cx="1843518" cy="646331"/>
          </a:xfrm>
          <a:prstGeom prst="rect">
            <a:avLst/>
          </a:prstGeom>
          <a:noFill/>
        </p:spPr>
        <p:txBody>
          <a:bodyPr wrap="none" rtlCol="0">
            <a:spAutoFit/>
          </a:bodyPr>
          <a:lstStyle/>
          <a:p>
            <a:pPr algn="ctr"/>
            <a:r>
              <a:rPr lang="en-US" sz="1200" dirty="0"/>
              <a:t>70 </a:t>
            </a:r>
            <a:r>
              <a:rPr lang="en-US" sz="1200" dirty="0" smtClean="0"/>
              <a:t>cm </a:t>
            </a:r>
          </a:p>
          <a:p>
            <a:pPr algn="ctr"/>
            <a:r>
              <a:rPr lang="en-US" sz="1200" dirty="0"/>
              <a:t>m</a:t>
            </a:r>
            <a:r>
              <a:rPr lang="en-US" sz="1200" dirty="0" smtClean="0"/>
              <a:t>irror chamber</a:t>
            </a:r>
          </a:p>
          <a:p>
            <a:pPr algn="ctr"/>
            <a:r>
              <a:rPr lang="en-US" sz="1200" dirty="0" smtClean="0"/>
              <a:t>(angular, narrow chamber)</a:t>
            </a:r>
            <a:endParaRPr lang="en-US" sz="1200" dirty="0"/>
          </a:p>
        </p:txBody>
      </p:sp>
      <p:sp>
        <p:nvSpPr>
          <p:cNvPr id="97" name="Textfeld 96"/>
          <p:cNvSpPr txBox="1"/>
          <p:nvPr/>
        </p:nvSpPr>
        <p:spPr>
          <a:xfrm>
            <a:off x="2138262" y="1434505"/>
            <a:ext cx="1238545" cy="461665"/>
          </a:xfrm>
          <a:prstGeom prst="rect">
            <a:avLst/>
          </a:prstGeom>
          <a:noFill/>
        </p:spPr>
        <p:txBody>
          <a:bodyPr wrap="none" rtlCol="0">
            <a:spAutoFit/>
          </a:bodyPr>
          <a:lstStyle/>
          <a:p>
            <a:pPr algn="ctr"/>
            <a:r>
              <a:rPr lang="en-US" sz="1200" dirty="0"/>
              <a:t>30 </a:t>
            </a:r>
            <a:r>
              <a:rPr lang="en-US" sz="1200" dirty="0" smtClean="0"/>
              <a:t>cm</a:t>
            </a:r>
          </a:p>
          <a:p>
            <a:pPr algn="ctr"/>
            <a:r>
              <a:rPr lang="en-US" sz="1200" dirty="0" smtClean="0"/>
              <a:t>(round chamber)</a:t>
            </a:r>
            <a:endParaRPr lang="en-US" sz="1200" dirty="0"/>
          </a:p>
        </p:txBody>
      </p:sp>
      <p:sp>
        <p:nvSpPr>
          <p:cNvPr id="99" name="Rechteck 98"/>
          <p:cNvSpPr/>
          <p:nvPr/>
        </p:nvSpPr>
        <p:spPr>
          <a:xfrm rot="16200000">
            <a:off x="4341495" y="3957888"/>
            <a:ext cx="1029670" cy="1123970"/>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a:t>Turbo-pump</a:t>
            </a:r>
          </a:p>
        </p:txBody>
      </p:sp>
      <p:sp>
        <p:nvSpPr>
          <p:cNvPr id="87" name="Rectangle 7"/>
          <p:cNvSpPr/>
          <p:nvPr/>
        </p:nvSpPr>
        <p:spPr>
          <a:xfrm>
            <a:off x="154682" y="85922"/>
            <a:ext cx="6169918" cy="461665"/>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GB" sz="2400" b="1" dirty="0">
                <a:solidFill>
                  <a:schemeClr val="tx2"/>
                </a:solidFill>
                <a:effectLst>
                  <a:outerShdw blurRad="38100" dist="38100" dir="2700000" algn="tl">
                    <a:srgbClr val="C0C0C0"/>
                  </a:outerShdw>
                </a:effectLst>
                <a:latin typeface="Times New Roman" pitchFamily="18" charset="0"/>
                <a:cs typeface="Arial" charset="0"/>
                <a:sym typeface="Symbol" pitchFamily="18" charset="2"/>
              </a:rPr>
              <a:t>THE </a:t>
            </a:r>
            <a:r>
              <a:rPr lang="en-GB" sz="2400" b="1" dirty="0" smtClean="0">
                <a:solidFill>
                  <a:schemeClr val="tx2"/>
                </a:solidFill>
                <a:effectLst>
                  <a:outerShdw blurRad="38100" dist="38100" dir="2700000" algn="tl">
                    <a:srgbClr val="C0C0C0"/>
                  </a:outerShdw>
                </a:effectLst>
                <a:latin typeface="Times New Roman" pitchFamily="18" charset="0"/>
                <a:cs typeface="Arial" charset="0"/>
                <a:sym typeface="Symbol" pitchFamily="18" charset="2"/>
              </a:rPr>
              <a:t>UNIT: Concept of the XUV source</a:t>
            </a:r>
            <a:endParaRPr lang="en-GB" sz="2400" b="1" dirty="0">
              <a:solidFill>
                <a:schemeClr val="tx2"/>
              </a:solidFill>
              <a:effectLst>
                <a:outerShdw blurRad="38100" dist="38100" dir="2700000" algn="tl">
                  <a:srgbClr val="C0C0C0"/>
                </a:outerShdw>
              </a:effectLst>
              <a:latin typeface="Times New Roman" pitchFamily="18" charset="0"/>
              <a:cs typeface="Arial" charset="0"/>
              <a:sym typeface="Symbol" pitchFamily="18" charset="2"/>
            </a:endParaRPr>
          </a:p>
        </p:txBody>
      </p:sp>
      <p:pic>
        <p:nvPicPr>
          <p:cNvPr id="88" name="Picture 9" descr="sparc"/>
          <p:cNvPicPr>
            <a:picLocks noChangeAspect="1" noChangeArrowheads="1"/>
          </p:cNvPicPr>
          <p:nvPr/>
        </p:nvPicPr>
        <p:blipFill>
          <a:blip r:embed="rId3" cstate="print"/>
          <a:srcRect/>
          <a:stretch>
            <a:fillRect/>
          </a:stretch>
        </p:blipFill>
        <p:spPr bwMode="auto">
          <a:xfrm>
            <a:off x="7010400" y="5486400"/>
            <a:ext cx="2133600" cy="1066800"/>
          </a:xfrm>
          <a:prstGeom prst="rect">
            <a:avLst/>
          </a:prstGeom>
          <a:noFill/>
          <a:ln w="9525">
            <a:noFill/>
            <a:miter lim="800000"/>
            <a:headEnd/>
            <a:tailEnd/>
          </a:ln>
        </p:spPr>
      </p:pic>
      <p:sp>
        <p:nvSpPr>
          <p:cNvPr id="92" name="Slide Number Placeholder 91"/>
          <p:cNvSpPr>
            <a:spLocks noGrp="1"/>
          </p:cNvSpPr>
          <p:nvPr>
            <p:ph type="sldNum" sz="quarter" idx="10"/>
          </p:nvPr>
        </p:nvSpPr>
        <p:spPr/>
        <p:txBody>
          <a:bodyPr/>
          <a:lstStyle/>
          <a:p>
            <a:fld id="{B90C54C0-CCBE-450A-BE54-9C119A3FE903}" type="slidenum">
              <a:rPr lang="de-DE" smtClean="0"/>
              <a:pPr/>
              <a:t>8</a:t>
            </a:fld>
            <a:endParaRPr lang="de-DE"/>
          </a:p>
        </p:txBody>
      </p:sp>
    </p:spTree>
    <p:extLst>
      <p:ext uri="{BB962C8B-B14F-4D97-AF65-F5344CB8AC3E}">
        <p14:creationId xmlns="" xmlns:p14="http://schemas.microsoft.com/office/powerpoint/2010/main" val="368151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0" animBg="1"/>
      <p:bldP spid="211" grpId="0" animBg="1"/>
      <p:bldP spid="213" grpId="0" animBg="1"/>
      <p:bldP spid="214" grpId="0" animBg="1"/>
      <p:bldP spid="215" grpId="0" animBg="1"/>
      <p:bldP spid="216" grpId="0" animBg="1"/>
      <p:bldP spid="217" grpId="0" animBg="1"/>
      <p:bldP spid="23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echteck 135"/>
          <p:cNvSpPr/>
          <p:nvPr/>
        </p:nvSpPr>
        <p:spPr>
          <a:xfrm flipH="1">
            <a:off x="4020039" y="2474554"/>
            <a:ext cx="1688743" cy="1508940"/>
          </a:xfrm>
          <a:prstGeom prst="rect">
            <a:avLst/>
          </a:prstGeom>
          <a:no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endParaRPr lang="de-DE" sz="1200" dirty="0"/>
          </a:p>
        </p:txBody>
      </p:sp>
      <p:sp>
        <p:nvSpPr>
          <p:cNvPr id="148" name="Abgerundetes Rechteck 147"/>
          <p:cNvSpPr/>
          <p:nvPr/>
        </p:nvSpPr>
        <p:spPr>
          <a:xfrm>
            <a:off x="6183134" y="3091432"/>
            <a:ext cx="284800" cy="67778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49" name="Abgerundetes Rechteck 148"/>
          <p:cNvSpPr/>
          <p:nvPr/>
        </p:nvSpPr>
        <p:spPr>
          <a:xfrm>
            <a:off x="6470348" y="3091432"/>
            <a:ext cx="286048" cy="67778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91" name="Abgerundetes Rechteck 90"/>
          <p:cNvSpPr/>
          <p:nvPr/>
        </p:nvSpPr>
        <p:spPr>
          <a:xfrm>
            <a:off x="6760398" y="3091432"/>
            <a:ext cx="286048" cy="67778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66" name="Oval 65"/>
          <p:cNvSpPr/>
          <p:nvPr/>
        </p:nvSpPr>
        <p:spPr>
          <a:xfrm>
            <a:off x="4359845" y="2956403"/>
            <a:ext cx="251490" cy="335320"/>
          </a:xfrm>
          <a:prstGeom prst="ellipse">
            <a:avLst/>
          </a:prstGeom>
          <a:solidFill>
            <a:schemeClr val="accent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67" name="Rechteck 66"/>
          <p:cNvSpPr/>
          <p:nvPr/>
        </p:nvSpPr>
        <p:spPr>
          <a:xfrm rot="16200000">
            <a:off x="2321267" y="3940982"/>
            <a:ext cx="1029670" cy="1123970"/>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a:t>Turbo-pump</a:t>
            </a:r>
          </a:p>
        </p:txBody>
      </p:sp>
      <p:sp>
        <p:nvSpPr>
          <p:cNvPr id="68" name="Rechteck 67"/>
          <p:cNvSpPr/>
          <p:nvPr/>
        </p:nvSpPr>
        <p:spPr>
          <a:xfrm>
            <a:off x="2274047" y="2473035"/>
            <a:ext cx="1131705" cy="1508940"/>
          </a:xfrm>
          <a:prstGeom prst="rect">
            <a:avLst/>
          </a:prstGeom>
          <a:no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endParaRPr lang="de-DE" sz="1200" dirty="0"/>
          </a:p>
        </p:txBody>
      </p:sp>
      <p:sp>
        <p:nvSpPr>
          <p:cNvPr id="69" name="Dreieck 68"/>
          <p:cNvSpPr/>
          <p:nvPr/>
        </p:nvSpPr>
        <p:spPr>
          <a:xfrm rot="10800000" flipH="1">
            <a:off x="2801103" y="2917011"/>
            <a:ext cx="78312" cy="236728"/>
          </a:xfrm>
          <a:prstGeom prst="triangle">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grpSp>
        <p:nvGrpSpPr>
          <p:cNvPr id="2" name="Gruppierung 69"/>
          <p:cNvGrpSpPr/>
          <p:nvPr/>
        </p:nvGrpSpPr>
        <p:grpSpPr>
          <a:xfrm>
            <a:off x="2391067" y="2289815"/>
            <a:ext cx="231271" cy="183220"/>
            <a:chOff x="3092521" y="462337"/>
            <a:chExt cx="198634" cy="118023"/>
          </a:xfrm>
        </p:grpSpPr>
        <p:sp>
          <p:nvSpPr>
            <p:cNvPr id="188" name="Rechteck 187"/>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9" name="Rechteck 188"/>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 name="Gruppierung 87"/>
          <p:cNvGrpSpPr/>
          <p:nvPr/>
        </p:nvGrpSpPr>
        <p:grpSpPr>
          <a:xfrm>
            <a:off x="3043011" y="2289815"/>
            <a:ext cx="231271" cy="183220"/>
            <a:chOff x="3092521" y="462337"/>
            <a:chExt cx="198634" cy="118023"/>
          </a:xfrm>
        </p:grpSpPr>
        <p:sp>
          <p:nvSpPr>
            <p:cNvPr id="186" name="Rechteck 185"/>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7" name="Rechteck 186"/>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 name="Gruppierung 97"/>
          <p:cNvGrpSpPr/>
          <p:nvPr/>
        </p:nvGrpSpPr>
        <p:grpSpPr>
          <a:xfrm rot="10800000">
            <a:off x="2724624" y="5017800"/>
            <a:ext cx="231271" cy="183220"/>
            <a:chOff x="3092521" y="462337"/>
            <a:chExt cx="198634" cy="118023"/>
          </a:xfrm>
        </p:grpSpPr>
        <p:sp>
          <p:nvSpPr>
            <p:cNvPr id="184" name="Rechteck 183"/>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5" name="Rechteck 184"/>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22" name="Gerade Verbindung mit Pfeil 121"/>
          <p:cNvCxnSpPr/>
          <p:nvPr/>
        </p:nvCxnSpPr>
        <p:spPr>
          <a:xfrm>
            <a:off x="2851882" y="5257011"/>
            <a:ext cx="0" cy="196713"/>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23" name="Textfeld 122"/>
          <p:cNvSpPr txBox="1"/>
          <p:nvPr/>
        </p:nvSpPr>
        <p:spPr>
          <a:xfrm>
            <a:off x="2362628" y="5448796"/>
            <a:ext cx="791755" cy="276999"/>
          </a:xfrm>
          <a:prstGeom prst="rect">
            <a:avLst/>
          </a:prstGeom>
          <a:noFill/>
          <a:effectLst/>
        </p:spPr>
        <p:txBody>
          <a:bodyPr wrap="none" rtlCol="0">
            <a:spAutoFit/>
          </a:bodyPr>
          <a:lstStyle/>
          <a:p>
            <a:r>
              <a:rPr lang="en-US" sz="1200" dirty="0"/>
              <a:t>Pre pump</a:t>
            </a:r>
          </a:p>
        </p:txBody>
      </p:sp>
      <p:sp>
        <p:nvSpPr>
          <p:cNvPr id="128" name="Oval 127"/>
          <p:cNvSpPr/>
          <p:nvPr/>
        </p:nvSpPr>
        <p:spPr>
          <a:xfrm rot="20311">
            <a:off x="2026188" y="3049963"/>
            <a:ext cx="26615" cy="161913"/>
          </a:xfrm>
          <a:prstGeom prst="ellipse">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29" name="Gerade Verbindung 128"/>
          <p:cNvCxnSpPr>
            <a:stCxn id="66" idx="6"/>
          </p:cNvCxnSpPr>
          <p:nvPr/>
        </p:nvCxnSpPr>
        <p:spPr>
          <a:xfrm flipH="1">
            <a:off x="1896388" y="3124063"/>
            <a:ext cx="2714948" cy="3630"/>
          </a:xfrm>
          <a:prstGeom prst="line">
            <a:avLst/>
          </a:prstGeom>
          <a:ln w="41275">
            <a:solidFill>
              <a:srgbClr val="46AD34"/>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30" name="Textfeld 129"/>
          <p:cNvSpPr txBox="1"/>
          <p:nvPr/>
        </p:nvSpPr>
        <p:spPr>
          <a:xfrm>
            <a:off x="2396816" y="1897287"/>
            <a:ext cx="869149" cy="276999"/>
          </a:xfrm>
          <a:prstGeom prst="rect">
            <a:avLst/>
          </a:prstGeom>
          <a:noFill/>
        </p:spPr>
        <p:txBody>
          <a:bodyPr wrap="none" rtlCol="0">
            <a:spAutoFit/>
          </a:bodyPr>
          <a:lstStyle/>
          <a:p>
            <a:pPr algn="ctr"/>
            <a:r>
              <a:rPr lang="en-US" sz="1200" dirty="0"/>
              <a:t>4xDN63 CF</a:t>
            </a:r>
          </a:p>
        </p:txBody>
      </p:sp>
      <p:grpSp>
        <p:nvGrpSpPr>
          <p:cNvPr id="7" name="Gruppierung 133"/>
          <p:cNvGrpSpPr/>
          <p:nvPr/>
        </p:nvGrpSpPr>
        <p:grpSpPr>
          <a:xfrm rot="5400000">
            <a:off x="3268066" y="2977918"/>
            <a:ext cx="579893" cy="308562"/>
            <a:chOff x="3092521" y="462337"/>
            <a:chExt cx="198634" cy="118023"/>
          </a:xfrm>
        </p:grpSpPr>
        <p:sp>
          <p:nvSpPr>
            <p:cNvPr id="179" name="Rechteck 178"/>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 name="Rechteck 179"/>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 name="Gruppierung 134"/>
          <p:cNvGrpSpPr/>
          <p:nvPr/>
        </p:nvGrpSpPr>
        <p:grpSpPr>
          <a:xfrm rot="16200000">
            <a:off x="1843255" y="2999465"/>
            <a:ext cx="570133" cy="291587"/>
            <a:chOff x="3092521" y="462337"/>
            <a:chExt cx="198634" cy="118023"/>
          </a:xfrm>
        </p:grpSpPr>
        <p:sp>
          <p:nvSpPr>
            <p:cNvPr id="177" name="Rechteck 176"/>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 name="Rechteck 177"/>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 name="Gruppierung 32"/>
          <p:cNvGrpSpPr/>
          <p:nvPr/>
        </p:nvGrpSpPr>
        <p:grpSpPr>
          <a:xfrm rot="16200000" flipH="1">
            <a:off x="3572743" y="2981801"/>
            <a:ext cx="578741" cy="299639"/>
            <a:chOff x="3092521" y="462337"/>
            <a:chExt cx="198634" cy="118023"/>
          </a:xfrm>
        </p:grpSpPr>
        <p:sp>
          <p:nvSpPr>
            <p:cNvPr id="175" name="Rechteck 174"/>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Rechteck 175"/>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 name="Gruppierung 32"/>
          <p:cNvGrpSpPr/>
          <p:nvPr/>
        </p:nvGrpSpPr>
        <p:grpSpPr>
          <a:xfrm rot="5400000">
            <a:off x="5576769" y="3294535"/>
            <a:ext cx="570133" cy="291587"/>
            <a:chOff x="3092521" y="462337"/>
            <a:chExt cx="198634" cy="118023"/>
          </a:xfrm>
        </p:grpSpPr>
        <p:sp>
          <p:nvSpPr>
            <p:cNvPr id="173" name="Rechteck 172"/>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4" name="Rechteck 173"/>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9" name="Bogen 138"/>
          <p:cNvSpPr/>
          <p:nvPr/>
        </p:nvSpPr>
        <p:spPr>
          <a:xfrm rot="2401142">
            <a:off x="5042168" y="2813618"/>
            <a:ext cx="461610" cy="649579"/>
          </a:xfrm>
          <a:prstGeom prst="arc">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de-DE"/>
          </a:p>
        </p:txBody>
      </p:sp>
      <p:sp>
        <p:nvSpPr>
          <p:cNvPr id="140" name="Bogen 139"/>
          <p:cNvSpPr/>
          <p:nvPr/>
        </p:nvSpPr>
        <p:spPr>
          <a:xfrm rot="13249574">
            <a:off x="4161562" y="3110914"/>
            <a:ext cx="461610" cy="649579"/>
          </a:xfrm>
          <a:prstGeom prst="arc">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de-DE"/>
          </a:p>
        </p:txBody>
      </p:sp>
      <p:cxnSp>
        <p:nvCxnSpPr>
          <p:cNvPr id="141" name="Gerade Verbindung 26"/>
          <p:cNvCxnSpPr/>
          <p:nvPr/>
        </p:nvCxnSpPr>
        <p:spPr>
          <a:xfrm flipH="1">
            <a:off x="2840261" y="3123354"/>
            <a:ext cx="2674677" cy="6163"/>
          </a:xfrm>
          <a:prstGeom prst="line">
            <a:avLst/>
          </a:prstGeom>
          <a:ln w="19050">
            <a:solidFill>
              <a:srgbClr val="7030A0"/>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2" name="Gerade Verbindung 141"/>
          <p:cNvCxnSpPr/>
          <p:nvPr/>
        </p:nvCxnSpPr>
        <p:spPr>
          <a:xfrm flipH="1">
            <a:off x="4158333" y="3124063"/>
            <a:ext cx="1328070" cy="333734"/>
          </a:xfrm>
          <a:prstGeom prst="line">
            <a:avLst/>
          </a:prstGeom>
          <a:ln w="19050">
            <a:solidFill>
              <a:srgbClr val="7030A0"/>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4" name="Gerade Verbindung 26"/>
          <p:cNvCxnSpPr/>
          <p:nvPr/>
        </p:nvCxnSpPr>
        <p:spPr>
          <a:xfrm flipH="1">
            <a:off x="4020962" y="3124063"/>
            <a:ext cx="622167" cy="2"/>
          </a:xfrm>
          <a:prstGeom prst="line">
            <a:avLst/>
          </a:prstGeom>
          <a:ln w="19050">
            <a:solidFill>
              <a:srgbClr val="7030A0"/>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5" name="Gerade Verbindung mit Pfeil 144"/>
          <p:cNvCxnSpPr/>
          <p:nvPr/>
        </p:nvCxnSpPr>
        <p:spPr>
          <a:xfrm>
            <a:off x="4003880" y="2318452"/>
            <a:ext cx="1704902" cy="8371"/>
          </a:xfrm>
          <a:prstGeom prst="straightConnector1">
            <a:avLst/>
          </a:prstGeom>
          <a:ln>
            <a:solidFill>
              <a:schemeClr val="bg2">
                <a:lumMod val="6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46" name="Textfeld 145"/>
          <p:cNvSpPr txBox="1"/>
          <p:nvPr/>
        </p:nvSpPr>
        <p:spPr>
          <a:xfrm>
            <a:off x="4197171" y="1648435"/>
            <a:ext cx="1334020" cy="646331"/>
          </a:xfrm>
          <a:prstGeom prst="rect">
            <a:avLst/>
          </a:prstGeom>
          <a:noFill/>
        </p:spPr>
        <p:txBody>
          <a:bodyPr wrap="none" rtlCol="0">
            <a:spAutoFit/>
          </a:bodyPr>
          <a:lstStyle/>
          <a:p>
            <a:pPr algn="ctr"/>
            <a:r>
              <a:rPr lang="en-US" sz="1200" dirty="0"/>
              <a:t>70 </a:t>
            </a:r>
            <a:r>
              <a:rPr lang="en-US" sz="1200" dirty="0" smtClean="0"/>
              <a:t>cm</a:t>
            </a:r>
          </a:p>
          <a:p>
            <a:pPr algn="ctr"/>
            <a:r>
              <a:rPr lang="en-US" sz="1200" dirty="0" smtClean="0"/>
              <a:t>mirror chamber</a:t>
            </a:r>
          </a:p>
          <a:p>
            <a:pPr algn="ctr"/>
            <a:r>
              <a:rPr lang="en-US" sz="1200" dirty="0" smtClean="0"/>
              <a:t>(angular chamber)</a:t>
            </a:r>
            <a:endParaRPr lang="en-US" sz="1200" dirty="0"/>
          </a:p>
        </p:txBody>
      </p:sp>
      <p:sp>
        <p:nvSpPr>
          <p:cNvPr id="147" name="Textfeld 146"/>
          <p:cNvSpPr txBox="1"/>
          <p:nvPr/>
        </p:nvSpPr>
        <p:spPr>
          <a:xfrm>
            <a:off x="4581319" y="2398381"/>
            <a:ext cx="566182" cy="276999"/>
          </a:xfrm>
          <a:prstGeom prst="rect">
            <a:avLst/>
          </a:prstGeom>
          <a:noFill/>
        </p:spPr>
        <p:txBody>
          <a:bodyPr wrap="none" rtlCol="0">
            <a:spAutoFit/>
          </a:bodyPr>
          <a:lstStyle/>
          <a:p>
            <a:pPr algn="ctr"/>
            <a:r>
              <a:rPr lang="en-US" sz="1200" dirty="0"/>
              <a:t>60 cm</a:t>
            </a:r>
          </a:p>
        </p:txBody>
      </p:sp>
      <p:cxnSp>
        <p:nvCxnSpPr>
          <p:cNvPr id="156" name="Gerade Verbindung mit Pfeil 155"/>
          <p:cNvCxnSpPr/>
          <p:nvPr/>
        </p:nvCxnSpPr>
        <p:spPr>
          <a:xfrm flipV="1">
            <a:off x="2039006" y="3193718"/>
            <a:ext cx="812876" cy="8180"/>
          </a:xfrm>
          <a:prstGeom prst="straightConnector1">
            <a:avLst/>
          </a:prstGeom>
          <a:ln>
            <a:solidFill>
              <a:schemeClr val="bg2">
                <a:lumMod val="6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57" name="Gerade Verbindung mit Pfeil 156"/>
          <p:cNvCxnSpPr/>
          <p:nvPr/>
        </p:nvCxnSpPr>
        <p:spPr>
          <a:xfrm flipV="1">
            <a:off x="2240872" y="1897287"/>
            <a:ext cx="1157216" cy="21793"/>
          </a:xfrm>
          <a:prstGeom prst="straightConnector1">
            <a:avLst/>
          </a:prstGeom>
          <a:ln>
            <a:solidFill>
              <a:schemeClr val="bg2">
                <a:lumMod val="6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58" name="Textfeld 157"/>
          <p:cNvSpPr txBox="1"/>
          <p:nvPr/>
        </p:nvSpPr>
        <p:spPr>
          <a:xfrm>
            <a:off x="2253729" y="3200396"/>
            <a:ext cx="566182" cy="276999"/>
          </a:xfrm>
          <a:prstGeom prst="rect">
            <a:avLst/>
          </a:prstGeom>
          <a:noFill/>
        </p:spPr>
        <p:txBody>
          <a:bodyPr wrap="none" rtlCol="0">
            <a:spAutoFit/>
          </a:bodyPr>
          <a:lstStyle/>
          <a:p>
            <a:pPr algn="ctr"/>
            <a:r>
              <a:rPr lang="en-US" sz="1200" dirty="0"/>
              <a:t>20 cm</a:t>
            </a:r>
          </a:p>
        </p:txBody>
      </p:sp>
      <p:cxnSp>
        <p:nvCxnSpPr>
          <p:cNvPr id="159" name="Gerade Verbindung mit Pfeil 158"/>
          <p:cNvCxnSpPr/>
          <p:nvPr/>
        </p:nvCxnSpPr>
        <p:spPr>
          <a:xfrm>
            <a:off x="3441430" y="3820063"/>
            <a:ext cx="488013" cy="7101"/>
          </a:xfrm>
          <a:prstGeom prst="straightConnector1">
            <a:avLst/>
          </a:prstGeom>
          <a:ln>
            <a:solidFill>
              <a:schemeClr val="bg2">
                <a:lumMod val="6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60" name="Textfeld 159"/>
          <p:cNvSpPr txBox="1"/>
          <p:nvPr/>
        </p:nvSpPr>
        <p:spPr>
          <a:xfrm>
            <a:off x="3432978" y="3404458"/>
            <a:ext cx="566182" cy="276999"/>
          </a:xfrm>
          <a:prstGeom prst="rect">
            <a:avLst/>
          </a:prstGeom>
          <a:noFill/>
        </p:spPr>
        <p:txBody>
          <a:bodyPr wrap="none" rtlCol="0">
            <a:spAutoFit/>
          </a:bodyPr>
          <a:lstStyle/>
          <a:p>
            <a:pPr algn="ctr"/>
            <a:r>
              <a:rPr lang="en-US" sz="1200" dirty="0"/>
              <a:t>15 cm</a:t>
            </a:r>
          </a:p>
        </p:txBody>
      </p:sp>
      <p:grpSp>
        <p:nvGrpSpPr>
          <p:cNvPr id="11" name="Gruppierung 14"/>
          <p:cNvGrpSpPr/>
          <p:nvPr/>
        </p:nvGrpSpPr>
        <p:grpSpPr>
          <a:xfrm rot="10800000">
            <a:off x="4781669" y="5019320"/>
            <a:ext cx="231271" cy="183220"/>
            <a:chOff x="3092521" y="462337"/>
            <a:chExt cx="198634" cy="118023"/>
          </a:xfrm>
        </p:grpSpPr>
        <p:sp>
          <p:nvSpPr>
            <p:cNvPr id="171" name="Rechteck 170"/>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 name="Rechteck 171"/>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63" name="Gerade Verbindung mit Pfeil 162"/>
          <p:cNvCxnSpPr/>
          <p:nvPr/>
        </p:nvCxnSpPr>
        <p:spPr>
          <a:xfrm>
            <a:off x="4908926" y="5258531"/>
            <a:ext cx="0" cy="196713"/>
          </a:xfrm>
          <a:prstGeom prst="straightConnector1">
            <a:avLst/>
          </a:prstGeom>
          <a:ln>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64" name="Textfeld 163"/>
          <p:cNvSpPr txBox="1"/>
          <p:nvPr/>
        </p:nvSpPr>
        <p:spPr>
          <a:xfrm>
            <a:off x="4419673" y="5450316"/>
            <a:ext cx="791755" cy="276999"/>
          </a:xfrm>
          <a:prstGeom prst="rect">
            <a:avLst/>
          </a:prstGeom>
          <a:noFill/>
          <a:effectLst/>
        </p:spPr>
        <p:txBody>
          <a:bodyPr wrap="none" rtlCol="0">
            <a:spAutoFit/>
          </a:bodyPr>
          <a:lstStyle/>
          <a:p>
            <a:r>
              <a:rPr lang="en-US" sz="1200" dirty="0"/>
              <a:t>Pre pump</a:t>
            </a:r>
          </a:p>
        </p:txBody>
      </p:sp>
      <p:sp>
        <p:nvSpPr>
          <p:cNvPr id="165" name="Abgerundetes Rechteck 164"/>
          <p:cNvSpPr/>
          <p:nvPr/>
        </p:nvSpPr>
        <p:spPr>
          <a:xfrm>
            <a:off x="7048985" y="3091327"/>
            <a:ext cx="148906" cy="67778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67" name="Textfeld 166"/>
          <p:cNvSpPr txBox="1"/>
          <p:nvPr/>
        </p:nvSpPr>
        <p:spPr>
          <a:xfrm rot="16200000">
            <a:off x="6299097" y="1690246"/>
            <a:ext cx="1734193" cy="276999"/>
          </a:xfrm>
          <a:prstGeom prst="rect">
            <a:avLst/>
          </a:prstGeom>
          <a:noFill/>
        </p:spPr>
        <p:txBody>
          <a:bodyPr wrap="none" rtlCol="0">
            <a:spAutoFit/>
          </a:bodyPr>
          <a:lstStyle/>
          <a:p>
            <a:r>
              <a:rPr lang="en-US" sz="1200" dirty="0"/>
              <a:t>Fast shutter </a:t>
            </a:r>
            <a:r>
              <a:rPr lang="en-US" sz="1200" dirty="0" smtClean="0"/>
              <a:t>valve CF 100</a:t>
            </a:r>
            <a:endParaRPr lang="en-US" sz="1200" dirty="0"/>
          </a:p>
        </p:txBody>
      </p:sp>
      <p:cxnSp>
        <p:nvCxnSpPr>
          <p:cNvPr id="168" name="Gerade Verbindung mit Pfeil 167"/>
          <p:cNvCxnSpPr/>
          <p:nvPr/>
        </p:nvCxnSpPr>
        <p:spPr>
          <a:xfrm>
            <a:off x="4216420" y="2766662"/>
            <a:ext cx="1211897" cy="0"/>
          </a:xfrm>
          <a:prstGeom prst="straightConnector1">
            <a:avLst/>
          </a:prstGeom>
          <a:ln>
            <a:solidFill>
              <a:schemeClr val="bg2">
                <a:lumMod val="65000"/>
              </a:schemeClr>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69" name="Oval 168"/>
          <p:cNvSpPr/>
          <p:nvPr/>
        </p:nvSpPr>
        <p:spPr>
          <a:xfrm>
            <a:off x="4237017" y="2954281"/>
            <a:ext cx="251490" cy="335320"/>
          </a:xfrm>
          <a:prstGeom prst="ellipse">
            <a:avLst/>
          </a:prstGeom>
          <a:solidFill>
            <a:schemeClr val="accent1"/>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170" name="Textfeld 169"/>
          <p:cNvSpPr txBox="1"/>
          <p:nvPr/>
        </p:nvSpPr>
        <p:spPr>
          <a:xfrm>
            <a:off x="2138262" y="1434505"/>
            <a:ext cx="1238545" cy="461665"/>
          </a:xfrm>
          <a:prstGeom prst="rect">
            <a:avLst/>
          </a:prstGeom>
          <a:noFill/>
        </p:spPr>
        <p:txBody>
          <a:bodyPr wrap="none" rtlCol="0">
            <a:spAutoFit/>
          </a:bodyPr>
          <a:lstStyle/>
          <a:p>
            <a:pPr algn="ctr"/>
            <a:r>
              <a:rPr lang="en-US" sz="1200" dirty="0"/>
              <a:t>30 </a:t>
            </a:r>
            <a:r>
              <a:rPr lang="en-US" sz="1200" dirty="0" smtClean="0"/>
              <a:t>cm</a:t>
            </a:r>
          </a:p>
          <a:p>
            <a:pPr algn="ctr"/>
            <a:r>
              <a:rPr lang="en-US" sz="1200" dirty="0" smtClean="0"/>
              <a:t>(round chamber)</a:t>
            </a:r>
            <a:endParaRPr lang="en-US" sz="1200" dirty="0"/>
          </a:p>
        </p:txBody>
      </p:sp>
      <p:sp>
        <p:nvSpPr>
          <p:cNvPr id="192" name="Textfeld 191"/>
          <p:cNvSpPr txBox="1"/>
          <p:nvPr/>
        </p:nvSpPr>
        <p:spPr>
          <a:xfrm>
            <a:off x="3231902" y="2444792"/>
            <a:ext cx="979755" cy="430887"/>
          </a:xfrm>
          <a:prstGeom prst="rect">
            <a:avLst/>
          </a:prstGeom>
          <a:noFill/>
        </p:spPr>
        <p:txBody>
          <a:bodyPr wrap="none" rtlCol="0">
            <a:spAutoFit/>
          </a:bodyPr>
          <a:lstStyle/>
          <a:p>
            <a:pPr algn="ctr"/>
            <a:r>
              <a:rPr lang="en-US" sz="1100" dirty="0" smtClean="0"/>
              <a:t>Tube d=5mm,</a:t>
            </a:r>
          </a:p>
          <a:p>
            <a:pPr algn="ctr"/>
            <a:r>
              <a:rPr lang="en-US" sz="1100" dirty="0" smtClean="0"/>
              <a:t>L=100mm</a:t>
            </a:r>
            <a:endParaRPr lang="en-US" sz="1100" dirty="0"/>
          </a:p>
        </p:txBody>
      </p:sp>
      <p:sp>
        <p:nvSpPr>
          <p:cNvPr id="210" name="Dreieck 209"/>
          <p:cNvSpPr/>
          <p:nvPr/>
        </p:nvSpPr>
        <p:spPr>
          <a:xfrm rot="10800000" flipH="1" flipV="1">
            <a:off x="2790364" y="3177805"/>
            <a:ext cx="96229" cy="196184"/>
          </a:xfrm>
          <a:prstGeom prst="triangle">
            <a:avLst/>
          </a:prstGeom>
          <a:solidFill>
            <a:srgbClr val="FFC0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11" name="Rechteck 210"/>
          <p:cNvSpPr/>
          <p:nvPr/>
        </p:nvSpPr>
        <p:spPr>
          <a:xfrm>
            <a:off x="2790362" y="3373990"/>
            <a:ext cx="96230" cy="467177"/>
          </a:xfrm>
          <a:prstGeom prst="rect">
            <a:avLst/>
          </a:prstGeom>
          <a:solidFill>
            <a:srgbClr val="EB95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4" name="Textfeld 213"/>
          <p:cNvSpPr txBox="1"/>
          <p:nvPr/>
        </p:nvSpPr>
        <p:spPr>
          <a:xfrm>
            <a:off x="4038601" y="3569536"/>
            <a:ext cx="1291502" cy="369332"/>
          </a:xfrm>
          <a:prstGeom prst="rect">
            <a:avLst/>
          </a:prstGeom>
          <a:solidFill>
            <a:schemeClr val="bg1"/>
          </a:solidFill>
          <a:ln w="31750">
            <a:solidFill>
              <a:schemeClr val="bg1">
                <a:lumMod val="50000"/>
              </a:schemeClr>
            </a:solidFill>
          </a:ln>
        </p:spPr>
        <p:txBody>
          <a:bodyPr wrap="square" rtlCol="0">
            <a:spAutoFit/>
          </a:bodyPr>
          <a:lstStyle/>
          <a:p>
            <a:r>
              <a:rPr lang="de-DE" dirty="0"/>
              <a:t>10</a:t>
            </a:r>
            <a:r>
              <a:rPr lang="de-DE" baseline="30000" dirty="0"/>
              <a:t>-6</a:t>
            </a:r>
            <a:r>
              <a:rPr lang="de-DE" dirty="0"/>
              <a:t> mbar</a:t>
            </a:r>
          </a:p>
        </p:txBody>
      </p:sp>
      <p:sp>
        <p:nvSpPr>
          <p:cNvPr id="216" name="Textfeld 215"/>
          <p:cNvSpPr txBox="1"/>
          <p:nvPr/>
        </p:nvSpPr>
        <p:spPr>
          <a:xfrm>
            <a:off x="7141446" y="3977312"/>
            <a:ext cx="1316754" cy="369332"/>
          </a:xfrm>
          <a:prstGeom prst="rect">
            <a:avLst/>
          </a:prstGeom>
          <a:solidFill>
            <a:schemeClr val="bg1"/>
          </a:solidFill>
          <a:ln w="31750">
            <a:solidFill>
              <a:schemeClr val="bg1">
                <a:lumMod val="50000"/>
              </a:schemeClr>
            </a:solidFill>
          </a:ln>
        </p:spPr>
        <p:txBody>
          <a:bodyPr wrap="square" rtlCol="0">
            <a:spAutoFit/>
          </a:bodyPr>
          <a:lstStyle/>
          <a:p>
            <a:r>
              <a:rPr lang="de-DE" dirty="0"/>
              <a:t>10</a:t>
            </a:r>
            <a:r>
              <a:rPr lang="de-DE" baseline="30000" dirty="0"/>
              <a:t>-11</a:t>
            </a:r>
            <a:r>
              <a:rPr lang="de-DE" dirty="0"/>
              <a:t> mbar</a:t>
            </a:r>
          </a:p>
        </p:txBody>
      </p:sp>
      <p:sp>
        <p:nvSpPr>
          <p:cNvPr id="89" name="Textfeld 88"/>
          <p:cNvSpPr txBox="1"/>
          <p:nvPr/>
        </p:nvSpPr>
        <p:spPr>
          <a:xfrm>
            <a:off x="2116215" y="2844320"/>
            <a:ext cx="846258" cy="276999"/>
          </a:xfrm>
          <a:prstGeom prst="rect">
            <a:avLst/>
          </a:prstGeom>
          <a:noFill/>
        </p:spPr>
        <p:txBody>
          <a:bodyPr wrap="none" rtlCol="0">
            <a:spAutoFit/>
          </a:bodyPr>
          <a:lstStyle/>
          <a:p>
            <a:pPr algn="ctr"/>
            <a:r>
              <a:rPr lang="en-US" sz="1200" dirty="0" smtClean="0"/>
              <a:t>Gas nozzle</a:t>
            </a:r>
            <a:endParaRPr lang="en-US" sz="1200" dirty="0"/>
          </a:p>
        </p:txBody>
      </p:sp>
      <p:sp>
        <p:nvSpPr>
          <p:cNvPr id="90" name="Textfeld 89"/>
          <p:cNvSpPr txBox="1"/>
          <p:nvPr/>
        </p:nvSpPr>
        <p:spPr>
          <a:xfrm>
            <a:off x="5638800" y="838200"/>
            <a:ext cx="1116203" cy="646331"/>
          </a:xfrm>
          <a:prstGeom prst="rect">
            <a:avLst/>
          </a:prstGeom>
          <a:solidFill>
            <a:schemeClr val="bg1"/>
          </a:solidFill>
          <a:ln>
            <a:solidFill>
              <a:srgbClr val="C00000"/>
            </a:solidFill>
          </a:ln>
        </p:spPr>
        <p:txBody>
          <a:bodyPr wrap="none" rtlCol="0">
            <a:spAutoFit/>
          </a:bodyPr>
          <a:lstStyle/>
          <a:p>
            <a:r>
              <a:rPr lang="en-US" dirty="0"/>
              <a:t>1</a:t>
            </a:r>
            <a:r>
              <a:rPr lang="en-US" dirty="0" smtClean="0"/>
              <a:t>. option:</a:t>
            </a:r>
          </a:p>
          <a:p>
            <a:r>
              <a:rPr lang="en-US" dirty="0" smtClean="0"/>
              <a:t>Apertures</a:t>
            </a:r>
            <a:endParaRPr lang="en-US" dirty="0"/>
          </a:p>
        </p:txBody>
      </p:sp>
      <p:sp>
        <p:nvSpPr>
          <p:cNvPr id="94" name="Rechteck 93"/>
          <p:cNvSpPr/>
          <p:nvPr/>
        </p:nvSpPr>
        <p:spPr>
          <a:xfrm rot="16200000">
            <a:off x="5808234" y="4196159"/>
            <a:ext cx="1029670" cy="192715"/>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smtClean="0"/>
              <a:t>Pump</a:t>
            </a:r>
            <a:endParaRPr lang="de-DE" sz="1200" dirty="0"/>
          </a:p>
        </p:txBody>
      </p:sp>
      <p:sp>
        <p:nvSpPr>
          <p:cNvPr id="95" name="Rechteck 94"/>
          <p:cNvSpPr/>
          <p:nvPr/>
        </p:nvSpPr>
        <p:spPr>
          <a:xfrm rot="16200000">
            <a:off x="6102182" y="4196159"/>
            <a:ext cx="1029670" cy="192715"/>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smtClean="0"/>
              <a:t>Pump</a:t>
            </a:r>
            <a:endParaRPr lang="de-DE" sz="1200" dirty="0"/>
          </a:p>
        </p:txBody>
      </p:sp>
      <p:sp>
        <p:nvSpPr>
          <p:cNvPr id="96" name="Rechteck 95"/>
          <p:cNvSpPr/>
          <p:nvPr/>
        </p:nvSpPr>
        <p:spPr>
          <a:xfrm rot="16200000">
            <a:off x="6394849" y="4196159"/>
            <a:ext cx="1029670" cy="192715"/>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smtClean="0"/>
              <a:t>Pump</a:t>
            </a:r>
            <a:endParaRPr lang="de-DE" sz="1200" dirty="0"/>
          </a:p>
        </p:txBody>
      </p:sp>
      <p:sp>
        <p:nvSpPr>
          <p:cNvPr id="97" name="Rechteck 96"/>
          <p:cNvSpPr/>
          <p:nvPr/>
        </p:nvSpPr>
        <p:spPr>
          <a:xfrm rot="16200000">
            <a:off x="5814873" y="2481691"/>
            <a:ext cx="1029670" cy="192715"/>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smtClean="0"/>
              <a:t>Pump</a:t>
            </a:r>
            <a:endParaRPr lang="de-DE" sz="1200" dirty="0"/>
          </a:p>
        </p:txBody>
      </p:sp>
      <p:sp>
        <p:nvSpPr>
          <p:cNvPr id="99" name="Rechteck 98"/>
          <p:cNvSpPr/>
          <p:nvPr/>
        </p:nvSpPr>
        <p:spPr>
          <a:xfrm rot="16200000">
            <a:off x="6105569" y="2480239"/>
            <a:ext cx="1029670" cy="192715"/>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smtClean="0"/>
              <a:t>Pump</a:t>
            </a:r>
            <a:endParaRPr lang="de-DE" sz="1200" dirty="0"/>
          </a:p>
        </p:txBody>
      </p:sp>
      <p:sp>
        <p:nvSpPr>
          <p:cNvPr id="100" name="Rechteck 99"/>
          <p:cNvSpPr/>
          <p:nvPr/>
        </p:nvSpPr>
        <p:spPr>
          <a:xfrm rot="16200000">
            <a:off x="6394850" y="2485155"/>
            <a:ext cx="1029670" cy="192715"/>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smtClean="0"/>
              <a:t>Pump</a:t>
            </a:r>
            <a:endParaRPr lang="de-DE" sz="1200" dirty="0"/>
          </a:p>
        </p:txBody>
      </p:sp>
      <p:cxnSp>
        <p:nvCxnSpPr>
          <p:cNvPr id="101" name="Gerade Verbindung mit Pfeil 100"/>
          <p:cNvCxnSpPr/>
          <p:nvPr/>
        </p:nvCxnSpPr>
        <p:spPr>
          <a:xfrm>
            <a:off x="5721229" y="1841918"/>
            <a:ext cx="719576" cy="1533743"/>
          </a:xfrm>
          <a:prstGeom prst="straightConnector1">
            <a:avLst/>
          </a:prstGeom>
          <a:ln>
            <a:solidFill>
              <a:schemeClr val="bg2">
                <a:lumMod val="65000"/>
              </a:schemeClr>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104" name="Textfeld 103"/>
          <p:cNvSpPr txBox="1"/>
          <p:nvPr/>
        </p:nvSpPr>
        <p:spPr>
          <a:xfrm>
            <a:off x="5129785" y="1600146"/>
            <a:ext cx="1182888" cy="276999"/>
          </a:xfrm>
          <a:prstGeom prst="rect">
            <a:avLst/>
          </a:prstGeom>
          <a:noFill/>
        </p:spPr>
        <p:txBody>
          <a:bodyPr wrap="none" rtlCol="0">
            <a:spAutoFit/>
          </a:bodyPr>
          <a:lstStyle/>
          <a:p>
            <a:pPr algn="ctr"/>
            <a:r>
              <a:rPr lang="en-US" sz="1200" dirty="0" smtClean="0"/>
              <a:t>Aperture 10mm</a:t>
            </a:r>
            <a:endParaRPr lang="en-US" sz="1200" dirty="0"/>
          </a:p>
        </p:txBody>
      </p:sp>
      <p:sp>
        <p:nvSpPr>
          <p:cNvPr id="105" name="Rechteck 104"/>
          <p:cNvSpPr/>
          <p:nvPr/>
        </p:nvSpPr>
        <p:spPr>
          <a:xfrm rot="16200000">
            <a:off x="4341495" y="3957888"/>
            <a:ext cx="1029670" cy="1123970"/>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a:t>Turbo-pump</a:t>
            </a:r>
          </a:p>
        </p:txBody>
      </p:sp>
      <p:sp>
        <p:nvSpPr>
          <p:cNvPr id="4" name="Rechteck 3"/>
          <p:cNvSpPr/>
          <p:nvPr/>
        </p:nvSpPr>
        <p:spPr>
          <a:xfrm>
            <a:off x="6131674" y="3388570"/>
            <a:ext cx="1075220" cy="838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6" name="Abgerundetes Rechteck 165"/>
          <p:cNvSpPr/>
          <p:nvPr/>
        </p:nvSpPr>
        <p:spPr>
          <a:xfrm>
            <a:off x="7107039" y="2806363"/>
            <a:ext cx="59213" cy="80152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p>
        </p:txBody>
      </p:sp>
      <p:sp>
        <p:nvSpPr>
          <p:cNvPr id="217" name="Rechteck 216"/>
          <p:cNvSpPr/>
          <p:nvPr/>
        </p:nvSpPr>
        <p:spPr>
          <a:xfrm rot="5400000">
            <a:off x="6901822" y="3244349"/>
            <a:ext cx="971063" cy="355595"/>
          </a:xfrm>
          <a:prstGeom prst="rect">
            <a:avLst/>
          </a:prstGeom>
          <a:solidFill>
            <a:schemeClr val="bg1"/>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smtClean="0">
                <a:solidFill>
                  <a:schemeClr val="tx1"/>
                </a:solidFill>
              </a:rPr>
              <a:t>CRYRING</a:t>
            </a:r>
            <a:endParaRPr lang="de-DE" sz="1200" dirty="0">
              <a:solidFill>
                <a:schemeClr val="tx1"/>
              </a:solidFill>
            </a:endParaRPr>
          </a:p>
        </p:txBody>
      </p:sp>
      <p:sp>
        <p:nvSpPr>
          <p:cNvPr id="92" name="Rechteck 91"/>
          <p:cNvSpPr/>
          <p:nvPr/>
        </p:nvSpPr>
        <p:spPr>
          <a:xfrm rot="5400000">
            <a:off x="2260349" y="3307511"/>
            <a:ext cx="128306" cy="934254"/>
          </a:xfrm>
          <a:prstGeom prst="rect">
            <a:avLst/>
          </a:prstGeom>
          <a:solidFill>
            <a:srgbClr val="EB95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3" name="Rechteck 92"/>
          <p:cNvSpPr/>
          <p:nvPr/>
        </p:nvSpPr>
        <p:spPr>
          <a:xfrm>
            <a:off x="1857375" y="3838008"/>
            <a:ext cx="96230" cy="467177"/>
          </a:xfrm>
          <a:prstGeom prst="rect">
            <a:avLst/>
          </a:prstGeom>
          <a:solidFill>
            <a:srgbClr val="EB95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2" name="Rechteck 101"/>
          <p:cNvSpPr/>
          <p:nvPr/>
        </p:nvSpPr>
        <p:spPr>
          <a:xfrm rot="16200000">
            <a:off x="1468478" y="4358758"/>
            <a:ext cx="855822" cy="462263"/>
          </a:xfrm>
          <a:prstGeom prst="rect">
            <a:avLst/>
          </a:prstGeom>
          <a:solidFill>
            <a:schemeClr val="bg1">
              <a:lumMod val="50000"/>
            </a:schemeClr>
          </a:solidFill>
          <a:ln w="19050">
            <a:solidFill>
              <a:schemeClr val="tx1"/>
            </a:solidFill>
          </a:ln>
          <a:effectLst/>
          <a:scene3d>
            <a:camera prst="orthographicFront">
              <a:rot lat="0" lon="0" rev="0"/>
            </a:camera>
            <a:lightRig rig="threePt" dir="t">
              <a:rot lat="0" lon="0" rev="1200000"/>
            </a:lightRig>
          </a:scene3d>
          <a:sp3d/>
        </p:spPr>
        <p:style>
          <a:lnRef idx="0">
            <a:schemeClr val="dk1"/>
          </a:lnRef>
          <a:fillRef idx="3">
            <a:schemeClr val="dk1"/>
          </a:fillRef>
          <a:effectRef idx="3">
            <a:schemeClr val="dk1"/>
          </a:effectRef>
          <a:fontRef idx="minor">
            <a:schemeClr val="lt1"/>
          </a:fontRef>
        </p:style>
        <p:txBody>
          <a:bodyPr rtlCol="0" anchor="ctr"/>
          <a:lstStyle/>
          <a:p>
            <a:pPr algn="ctr"/>
            <a:r>
              <a:rPr lang="de-DE" sz="1200" dirty="0" err="1" smtClean="0"/>
              <a:t>Pre</a:t>
            </a:r>
            <a:r>
              <a:rPr lang="de-DE" sz="1200" dirty="0" smtClean="0"/>
              <a:t>-pump</a:t>
            </a:r>
            <a:endParaRPr lang="de-DE" sz="1200" dirty="0"/>
          </a:p>
        </p:txBody>
      </p:sp>
      <p:sp>
        <p:nvSpPr>
          <p:cNvPr id="213" name="Textfeld 212"/>
          <p:cNvSpPr txBox="1"/>
          <p:nvPr/>
        </p:nvSpPr>
        <p:spPr>
          <a:xfrm>
            <a:off x="2286000" y="3581400"/>
            <a:ext cx="1208937" cy="369332"/>
          </a:xfrm>
          <a:prstGeom prst="rect">
            <a:avLst/>
          </a:prstGeom>
          <a:solidFill>
            <a:schemeClr val="bg1"/>
          </a:solidFill>
          <a:ln w="31750">
            <a:solidFill>
              <a:schemeClr val="bg1">
                <a:lumMod val="50000"/>
              </a:schemeClr>
            </a:solidFill>
          </a:ln>
        </p:spPr>
        <p:txBody>
          <a:bodyPr wrap="square" rtlCol="0">
            <a:spAutoFit/>
          </a:bodyPr>
          <a:lstStyle/>
          <a:p>
            <a:r>
              <a:rPr lang="de-DE" dirty="0"/>
              <a:t>10</a:t>
            </a:r>
            <a:r>
              <a:rPr lang="de-DE" baseline="30000" dirty="0"/>
              <a:t>-3</a:t>
            </a:r>
            <a:r>
              <a:rPr lang="de-DE" dirty="0"/>
              <a:t> mbar</a:t>
            </a:r>
          </a:p>
        </p:txBody>
      </p:sp>
      <p:sp>
        <p:nvSpPr>
          <p:cNvPr id="103" name="Textfeld 102"/>
          <p:cNvSpPr txBox="1"/>
          <p:nvPr/>
        </p:nvSpPr>
        <p:spPr>
          <a:xfrm>
            <a:off x="2757389" y="3249296"/>
            <a:ext cx="752065" cy="461665"/>
          </a:xfrm>
          <a:prstGeom prst="rect">
            <a:avLst/>
          </a:prstGeom>
          <a:noFill/>
        </p:spPr>
        <p:txBody>
          <a:bodyPr wrap="none" rtlCol="0">
            <a:spAutoFit/>
          </a:bodyPr>
          <a:lstStyle/>
          <a:p>
            <a:pPr algn="ctr"/>
            <a:r>
              <a:rPr lang="en-US" sz="1200" dirty="0" smtClean="0"/>
              <a:t>Opposite</a:t>
            </a:r>
          </a:p>
          <a:p>
            <a:pPr algn="ctr"/>
            <a:r>
              <a:rPr lang="en-US" sz="1200" dirty="0" smtClean="0"/>
              <a:t>nozzle</a:t>
            </a:r>
            <a:endParaRPr lang="en-US" sz="1200" dirty="0"/>
          </a:p>
        </p:txBody>
      </p:sp>
      <p:grpSp>
        <p:nvGrpSpPr>
          <p:cNvPr id="12" name="Gruppierung 32"/>
          <p:cNvGrpSpPr/>
          <p:nvPr/>
        </p:nvGrpSpPr>
        <p:grpSpPr>
          <a:xfrm rot="16200000">
            <a:off x="5868654" y="3294535"/>
            <a:ext cx="570133" cy="291587"/>
            <a:chOff x="3092521" y="462337"/>
            <a:chExt cx="198634" cy="118023"/>
          </a:xfrm>
        </p:grpSpPr>
        <p:sp>
          <p:nvSpPr>
            <p:cNvPr id="107" name="Rechteck 106"/>
            <p:cNvSpPr/>
            <p:nvPr/>
          </p:nvSpPr>
          <p:spPr>
            <a:xfrm>
              <a:off x="3092521" y="462337"/>
              <a:ext cx="198634" cy="4571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8" name="Rechteck 107"/>
            <p:cNvSpPr/>
            <p:nvPr/>
          </p:nvSpPr>
          <p:spPr>
            <a:xfrm>
              <a:off x="3136186" y="506728"/>
              <a:ext cx="111303" cy="73632"/>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9" name="Rechteck 108"/>
          <p:cNvSpPr/>
          <p:nvPr/>
        </p:nvSpPr>
        <p:spPr>
          <a:xfrm>
            <a:off x="6190769" y="3249295"/>
            <a:ext cx="151688" cy="3738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3" name="Gerade Verbindung 26"/>
          <p:cNvCxnSpPr/>
          <p:nvPr/>
        </p:nvCxnSpPr>
        <p:spPr>
          <a:xfrm flipH="1">
            <a:off x="4158335" y="3415366"/>
            <a:ext cx="3314191" cy="42433"/>
          </a:xfrm>
          <a:prstGeom prst="line">
            <a:avLst/>
          </a:prstGeom>
          <a:ln w="19050">
            <a:solidFill>
              <a:srgbClr val="7030A0"/>
            </a:solidFill>
            <a:prstDash val="soli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98" name="Rectangle 7"/>
          <p:cNvSpPr/>
          <p:nvPr/>
        </p:nvSpPr>
        <p:spPr>
          <a:xfrm>
            <a:off x="154682" y="85922"/>
            <a:ext cx="6017518" cy="461665"/>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GB" sz="2400" b="1" dirty="0">
                <a:solidFill>
                  <a:schemeClr val="tx2"/>
                </a:solidFill>
                <a:effectLst>
                  <a:outerShdw blurRad="38100" dist="38100" dir="2700000" algn="tl">
                    <a:srgbClr val="C0C0C0"/>
                  </a:outerShdw>
                </a:effectLst>
                <a:latin typeface="Times New Roman" pitchFamily="18" charset="0"/>
                <a:cs typeface="Arial" charset="0"/>
                <a:sym typeface="Symbol" pitchFamily="18" charset="2"/>
              </a:rPr>
              <a:t>THE </a:t>
            </a:r>
            <a:r>
              <a:rPr lang="en-GB" sz="2400" b="1" dirty="0" smtClean="0">
                <a:solidFill>
                  <a:schemeClr val="tx2"/>
                </a:solidFill>
                <a:effectLst>
                  <a:outerShdw blurRad="38100" dist="38100" dir="2700000" algn="tl">
                    <a:srgbClr val="C0C0C0"/>
                  </a:outerShdw>
                </a:effectLst>
                <a:latin typeface="Times New Roman" pitchFamily="18" charset="0"/>
                <a:cs typeface="Arial" charset="0"/>
                <a:sym typeface="Symbol" pitchFamily="18" charset="2"/>
              </a:rPr>
              <a:t>UNIT: Concept of the XUV source</a:t>
            </a:r>
            <a:endParaRPr lang="en-GB" sz="2400" b="1" dirty="0">
              <a:solidFill>
                <a:schemeClr val="tx2"/>
              </a:solidFill>
              <a:effectLst>
                <a:outerShdw blurRad="38100" dist="38100" dir="2700000" algn="tl">
                  <a:srgbClr val="C0C0C0"/>
                </a:outerShdw>
              </a:effectLst>
              <a:latin typeface="Times New Roman" pitchFamily="18" charset="0"/>
              <a:cs typeface="Arial" charset="0"/>
              <a:sym typeface="Symbol" pitchFamily="18" charset="2"/>
            </a:endParaRPr>
          </a:p>
        </p:txBody>
      </p:sp>
      <p:pic>
        <p:nvPicPr>
          <p:cNvPr id="106" name="Picture 9" descr="sparc"/>
          <p:cNvPicPr>
            <a:picLocks noChangeAspect="1" noChangeArrowheads="1"/>
          </p:cNvPicPr>
          <p:nvPr/>
        </p:nvPicPr>
        <p:blipFill>
          <a:blip r:embed="rId3" cstate="print"/>
          <a:srcRect/>
          <a:stretch>
            <a:fillRect/>
          </a:stretch>
        </p:blipFill>
        <p:spPr bwMode="auto">
          <a:xfrm>
            <a:off x="7010400" y="5486400"/>
            <a:ext cx="2133600" cy="1066800"/>
          </a:xfrm>
          <a:prstGeom prst="rect">
            <a:avLst/>
          </a:prstGeom>
          <a:noFill/>
          <a:ln w="9525">
            <a:noFill/>
            <a:miter lim="800000"/>
            <a:headEnd/>
            <a:tailEnd/>
          </a:ln>
        </p:spPr>
      </p:pic>
      <p:sp>
        <p:nvSpPr>
          <p:cNvPr id="111" name="Slide Number Placeholder 110"/>
          <p:cNvSpPr>
            <a:spLocks noGrp="1"/>
          </p:cNvSpPr>
          <p:nvPr>
            <p:ph type="sldNum" sz="quarter" idx="10"/>
          </p:nvPr>
        </p:nvSpPr>
        <p:spPr/>
        <p:txBody>
          <a:bodyPr/>
          <a:lstStyle/>
          <a:p>
            <a:fld id="{B90C54C0-CCBE-450A-BE54-9C119A3FE903}" type="slidenum">
              <a:rPr lang="de-DE" smtClean="0"/>
              <a:pPr/>
              <a:t>9</a:t>
            </a:fld>
            <a:endParaRPr lang="de-DE"/>
          </a:p>
        </p:txBody>
      </p:sp>
    </p:spTree>
    <p:extLst>
      <p:ext uri="{BB962C8B-B14F-4D97-AF65-F5344CB8AC3E}">
        <p14:creationId xmlns="" xmlns:p14="http://schemas.microsoft.com/office/powerpoint/2010/main" val="2992235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0" animBg="1"/>
      <p:bldP spid="211" grpId="0" animBg="1"/>
      <p:bldP spid="214" grpId="0" animBg="1"/>
      <p:bldP spid="216" grpId="0" animBg="1"/>
      <p:bldP spid="217" grpId="0" animBg="1"/>
      <p:bldP spid="92" grpId="0" animBg="1"/>
      <p:bldP spid="93" grpId="0" animBg="1"/>
      <p:bldP spid="2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1064</Words>
  <Application>Microsoft Office PowerPoint</Application>
  <PresentationFormat>On-screen Show (4:3)</PresentationFormat>
  <Paragraphs>251</Paragraphs>
  <Slides>17</Slides>
  <Notes>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V Stancalie1, M. Zamfirescu1, J. Rothardt3,4, M. Letsinski2, Z. Adelcovic2,R. Klas3,4, M. Tschernajew3,4, T. Kühl2,3, T.Stöhlker2,3   1National Institute for Laser, Plasma and Radiation Phys.,077125 Magurele-Ilfov, Romania 2 GSI Helmholtzzentrum für Schwerionenforschung, 6429 Darmstadt, Germany 3 Helmholtz Institute Jena, 07743 Jena, Germany 4Institute of Applied Physics, Friedrich-Schiller-Universität Jena, 07743 Jena, Germany</vt:lpstr>
      <vt:lpstr>Slide 2</vt:lpstr>
      <vt:lpstr>Slide 3</vt:lpstr>
      <vt:lpstr>Slide 4</vt:lpstr>
      <vt:lpstr>Slide 5</vt:lpstr>
      <vt:lpstr>Slide 6</vt:lpstr>
      <vt:lpstr>Slide 7</vt:lpstr>
      <vt:lpstr>Slide 8</vt:lpstr>
      <vt:lpstr>Slide 9</vt:lpstr>
      <vt:lpstr>Slide 10</vt:lpstr>
      <vt:lpstr>Slide 11</vt:lpstr>
      <vt:lpstr>THE UNIT: Concept of the XUV source</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stancalie</dc:creator>
  <cp:lastModifiedBy>stancalie</cp:lastModifiedBy>
  <cp:revision>26</cp:revision>
  <dcterms:created xsi:type="dcterms:W3CDTF">2006-08-16T00:00:00Z</dcterms:created>
  <dcterms:modified xsi:type="dcterms:W3CDTF">2016-09-19T18:51:40Z</dcterms:modified>
</cp:coreProperties>
</file>