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3"/>
  </p:notesMasterIdLst>
  <p:sldIdLst>
    <p:sldId id="257" r:id="rId2"/>
    <p:sldId id="298" r:id="rId3"/>
    <p:sldId id="299" r:id="rId4"/>
    <p:sldId id="286" r:id="rId5"/>
    <p:sldId id="284" r:id="rId6"/>
    <p:sldId id="285" r:id="rId7"/>
    <p:sldId id="287" r:id="rId8"/>
    <p:sldId id="283" r:id="rId9"/>
    <p:sldId id="288" r:id="rId10"/>
    <p:sldId id="276" r:id="rId11"/>
    <p:sldId id="292" r:id="rId12"/>
    <p:sldId id="296" r:id="rId13"/>
    <p:sldId id="290" r:id="rId14"/>
    <p:sldId id="293" r:id="rId15"/>
    <p:sldId id="289" r:id="rId16"/>
    <p:sldId id="297" r:id="rId17"/>
    <p:sldId id="291" r:id="rId18"/>
    <p:sldId id="294" r:id="rId19"/>
    <p:sldId id="295" r:id="rId20"/>
    <p:sldId id="300" r:id="rId21"/>
    <p:sldId id="301" r:id="rId22"/>
    <p:sldId id="303" r:id="rId23"/>
    <p:sldId id="302" r:id="rId24"/>
    <p:sldId id="304" r:id="rId25"/>
    <p:sldId id="305" r:id="rId26"/>
    <p:sldId id="306" r:id="rId27"/>
    <p:sldId id="307" r:id="rId28"/>
    <p:sldId id="310" r:id="rId29"/>
    <p:sldId id="309" r:id="rId30"/>
    <p:sldId id="308" r:id="rId31"/>
    <p:sldId id="25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2" autoAdjust="0"/>
    <p:restoredTop sz="94625" autoAdjust="0"/>
  </p:normalViewPr>
  <p:slideViewPr>
    <p:cSldViewPr showGuides="1">
      <p:cViewPr>
        <p:scale>
          <a:sx n="80" d="100"/>
          <a:sy n="80" d="100"/>
        </p:scale>
        <p:origin x="-137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9CAEA-564D-4C56-987E-BA0B730FE768}" type="datetimeFigureOut">
              <a:rPr lang="pl-PL" smtClean="0"/>
              <a:pPr/>
              <a:t>2016-09-17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B9011-9474-492F-9868-7E5FC4F1EF9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B9011-9474-492F-9868-7E5FC4F1EF98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Faculty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a</a:t>
            </a:r>
            <a:r>
              <a:rPr lang="pl-PL" dirty="0" smtClean="0"/>
              <a:t> </a:t>
            </a:r>
            <a:r>
              <a:rPr lang="pl-PL" dirty="0" err="1" smtClean="0"/>
              <a:t>leading</a:t>
            </a:r>
            <a:r>
              <a:rPr lang="pl-PL" dirty="0" smtClean="0"/>
              <a:t> scientific </a:t>
            </a:r>
            <a:r>
              <a:rPr lang="pl-PL" dirty="0" err="1" smtClean="0"/>
              <a:t>institution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Poland.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B9011-9474-492F-9868-7E5FC4F1EF98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 </a:t>
            </a:r>
            <a:r>
              <a:rPr lang="pl-PL" dirty="0" err="1" smtClean="0"/>
              <a:t>complex</a:t>
            </a:r>
            <a:r>
              <a:rPr lang="pl-PL" dirty="0" smtClean="0"/>
              <a:t> system for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nozzle</a:t>
            </a:r>
            <a:r>
              <a:rPr lang="pl-PL" dirty="0" smtClean="0"/>
              <a:t> </a:t>
            </a:r>
            <a:r>
              <a:rPr lang="pl-PL" dirty="0" err="1" smtClean="0"/>
              <a:t>adjustement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B9011-9474-492F-9868-7E5FC4F1EF98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2996F-86CA-4EB0-A128-C610E532A1FD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xmlns="" val="108627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11149-8BB2-4170-A6F3-57A555D6ED00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xmlns="" val="215129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82944-80B5-4B3C-A351-16C195C763A8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xmlns="" val="195170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80F2D-B985-417D-B4C5-F1E9D278C52A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xmlns="" val="10165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43385-1BA6-4B46-A26E-F5796579EC0B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xmlns="" val="363603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C1EF-D157-4235-8465-26F4CF2FA8C4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xmlns="" val="253527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9D1A6-CBEC-49E5-9654-F6521E254A10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xmlns="" val="48374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4BE3A-9CE9-4E32-8DFD-779016238BE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xmlns="" val="17514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80EFB-4EA4-4821-86AA-3E1539097A3C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xmlns="" val="215060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7E01C-1B84-47C6-B887-74C610F7C2F3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xmlns="" val="291875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43CF4-5AA3-4DDE-8CA7-1B54FB23402E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xmlns="" val="181836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Kliknij, aby edytować styl wzorca tytułu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Kliknij, aby edytować style wzorca tekstu</a:t>
            </a:r>
          </a:p>
          <a:p>
            <a:pPr lvl="1"/>
            <a:r>
              <a:rPr lang="en-US" altLang="pl-PL" smtClean="0"/>
              <a:t>Drugi poziom</a:t>
            </a:r>
          </a:p>
          <a:p>
            <a:pPr lvl="2"/>
            <a:r>
              <a:rPr lang="en-US" altLang="pl-PL" smtClean="0"/>
              <a:t>Trzeci poziom</a:t>
            </a:r>
          </a:p>
          <a:p>
            <a:pPr lvl="3"/>
            <a:r>
              <a:rPr lang="en-US" altLang="pl-PL" smtClean="0"/>
              <a:t>Czwarty poziom</a:t>
            </a:r>
          </a:p>
          <a:p>
            <a:pPr lvl="4"/>
            <a:r>
              <a:rPr lang="en-US" altLang="pl-PL" smtClean="0"/>
              <a:t>Piąty poziom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l-PL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l-PL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1507F6-563A-4FC6-B8AD-7BEABDDF9477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838200" y="2514600"/>
            <a:ext cx="7467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762000" y="31242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altLang="pl-PL" sz="2400">
              <a:latin typeface="Times New Roman" pitchFamily="18" charset="0"/>
            </a:endParaRP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6084168" y="6423719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61664" y="2420888"/>
            <a:ext cx="8686800" cy="155653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400" b="1" dirty="0" err="1" smtClean="0">
                <a:solidFill>
                  <a:schemeClr val="bg1"/>
                </a:solidFill>
                <a:latin typeface="Comic Sans MS" pitchFamily="66" charset="0"/>
              </a:rPr>
              <a:t>Fa</a:t>
            </a:r>
            <a:r>
              <a:rPr lang="pl-PL" sz="2400" b="1" dirty="0" smtClean="0">
                <a:solidFill>
                  <a:schemeClr val="bg1"/>
                </a:solidFill>
                <a:latin typeface="Comic Sans MS" pitchFamily="66" charset="0"/>
              </a:rPr>
              <a:t>c</a:t>
            </a:r>
            <a:r>
              <a:rPr sz="2400" b="1" dirty="0" err="1" smtClean="0">
                <a:solidFill>
                  <a:schemeClr val="bg1"/>
                </a:solidFill>
                <a:latin typeface="Comic Sans MS" pitchFamily="66" charset="0"/>
              </a:rPr>
              <a:t>ulty</a:t>
            </a:r>
            <a:r>
              <a:rPr sz="2400" b="1" dirty="0" smtClean="0">
                <a:solidFill>
                  <a:schemeClr val="bg1"/>
                </a:solidFill>
                <a:latin typeface="Comic Sans MS" pitchFamily="66" charset="0"/>
              </a:rPr>
              <a:t> of Physics, </a:t>
            </a:r>
            <a:r>
              <a:rPr sz="2400" b="1" dirty="0" err="1" smtClean="0">
                <a:solidFill>
                  <a:schemeClr val="bg1"/>
                </a:solidFill>
                <a:latin typeface="Comic Sans MS" pitchFamily="66" charset="0"/>
              </a:rPr>
              <a:t>Astronom</a:t>
            </a:r>
            <a:r>
              <a:rPr lang="pl-PL" sz="2400" b="1" dirty="0" smtClean="0">
                <a:solidFill>
                  <a:schemeClr val="bg1"/>
                </a:solidFill>
                <a:latin typeface="Comic Sans MS" pitchFamily="66" charset="0"/>
              </a:rPr>
              <a:t>y </a:t>
            </a:r>
            <a:br>
              <a:rPr lang="pl-PL" sz="24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sz="2400" b="1" dirty="0" smtClean="0">
                <a:solidFill>
                  <a:schemeClr val="bg1"/>
                </a:solidFill>
                <a:latin typeface="Comic Sans MS" pitchFamily="66" charset="0"/>
              </a:rPr>
              <a:t>and Applied Computer Science</a:t>
            </a:r>
            <a:endParaRPr sz="3200" b="1" dirty="0" smtClean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843808" y="4705980"/>
            <a:ext cx="272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Comic Sans MS" pitchFamily="66" charset="0"/>
                <a:cs typeface="Tahoma" pitchFamily="34" charset="0"/>
              </a:rPr>
              <a:t>Andrzej Warczak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ANOR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22" y="1251520"/>
            <a:ext cx="9014182" cy="563386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 rot="10800000" flipV="1">
            <a:off x="179512" y="893331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2014/2015 –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Faculty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moves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to a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new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location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 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endParaRPr lang="pl-PL" sz="2000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95936" y="1412776"/>
            <a:ext cx="5199112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3399"/>
              </a:buClr>
            </a:pPr>
            <a:r>
              <a:rPr lang="pl-PL" sz="2000" b="1" dirty="0" smtClean="0">
                <a:solidFill>
                  <a:schemeClr val="bg1"/>
                </a:solidFill>
                <a:latin typeface="Comic Sans MS" pitchFamily="66" charset="0"/>
              </a:rPr>
              <a:t>SIZE OF THE NEW BUILDING</a:t>
            </a:r>
            <a:endParaRPr lang="pl-PL" altLang="pl-PL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spcBef>
                <a:spcPct val="50000"/>
              </a:spcBef>
              <a:buClr>
                <a:srgbClr val="003399"/>
              </a:buClr>
            </a:pP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    Total </a:t>
            </a:r>
            <a:r>
              <a:rPr lang="pl-PL" altLang="pl-PL" sz="2000" dirty="0" err="1" smtClean="0">
                <a:solidFill>
                  <a:schemeClr val="bg1"/>
                </a:solidFill>
                <a:latin typeface="Comic Sans MS" pitchFamily="66" charset="0"/>
              </a:rPr>
              <a:t>volume</a:t>
            </a: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:          145 250 m</a:t>
            </a:r>
            <a:r>
              <a:rPr lang="pl-PL" altLang="pl-PL" sz="2000" baseline="30000" dirty="0" smtClean="0">
                <a:solidFill>
                  <a:schemeClr val="bg1"/>
                </a:solidFill>
                <a:latin typeface="Comic Sans MS" pitchFamily="66" charset="0"/>
              </a:rPr>
              <a:t>3</a:t>
            </a:r>
            <a:endParaRPr lang="pl-PL" altLang="pl-PL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spcBef>
                <a:spcPct val="50000"/>
              </a:spcBef>
              <a:buClr>
                <a:srgbClr val="003399"/>
              </a:buClr>
            </a:pP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    Total </a:t>
            </a:r>
            <a:r>
              <a:rPr lang="pl-PL" altLang="pl-PL" sz="2000" dirty="0" err="1" smtClean="0">
                <a:solidFill>
                  <a:schemeClr val="bg1"/>
                </a:solidFill>
                <a:latin typeface="Comic Sans MS" pitchFamily="66" charset="0"/>
              </a:rPr>
              <a:t>area</a:t>
            </a: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:               23 448 m</a:t>
            </a:r>
            <a:r>
              <a:rPr lang="pl-PL" altLang="pl-PL" sz="2000" baseline="30000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endParaRPr lang="pl-PL" altLang="pl-PL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50000"/>
              </a:spcBef>
              <a:buClr>
                <a:srgbClr val="003399"/>
              </a:buClr>
            </a:pP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lang="pl-PL" altLang="pl-PL" sz="2000" dirty="0" err="1" smtClean="0">
                <a:solidFill>
                  <a:schemeClr val="bg1"/>
                </a:solidFill>
                <a:latin typeface="Comic Sans MS" pitchFamily="66" charset="0"/>
              </a:rPr>
              <a:t>Teaching</a:t>
            </a: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pl-PL" altLang="pl-PL" sz="2000" dirty="0" err="1" smtClean="0">
                <a:solidFill>
                  <a:schemeClr val="bg1"/>
                </a:solidFill>
                <a:latin typeface="Comic Sans MS" pitchFamily="66" charset="0"/>
              </a:rPr>
              <a:t>area</a:t>
            </a: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:              ~ 4 000 m</a:t>
            </a:r>
            <a:r>
              <a:rPr lang="pl-PL" altLang="pl-PL" sz="2000" baseline="30000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endParaRPr lang="pl-PL" altLang="pl-PL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50000"/>
              </a:spcBef>
              <a:buClr>
                <a:srgbClr val="003399"/>
              </a:buClr>
            </a:pP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lang="pl-PL" altLang="pl-PL" sz="2000" dirty="0" err="1" smtClean="0">
                <a:solidFill>
                  <a:schemeClr val="bg1"/>
                </a:solidFill>
                <a:latin typeface="Comic Sans MS" pitchFamily="66" charset="0"/>
              </a:rPr>
              <a:t>Library</a:t>
            </a: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:                         ~ 1 000 m</a:t>
            </a:r>
            <a:r>
              <a:rPr lang="pl-PL" altLang="pl-PL" sz="2000" baseline="30000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endParaRPr lang="pl-PL" altLang="pl-PL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50000"/>
              </a:spcBef>
              <a:buClr>
                <a:srgbClr val="003399"/>
              </a:buClr>
            </a:pP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lang="pl-PL" altLang="pl-PL" sz="2000" dirty="0" err="1" smtClean="0">
                <a:solidFill>
                  <a:schemeClr val="bg1"/>
                </a:solidFill>
                <a:latin typeface="Comic Sans MS" pitchFamily="66" charset="0"/>
              </a:rPr>
              <a:t>Research</a:t>
            </a: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 laboratories: ~ 5 000 m</a:t>
            </a:r>
            <a:r>
              <a:rPr lang="pl-PL" altLang="pl-PL" sz="2000" baseline="30000" dirty="0" smtClean="0">
                <a:solidFill>
                  <a:schemeClr val="bg1"/>
                </a:solidFill>
                <a:latin typeface="Comic Sans MS" pitchFamily="66" charset="0"/>
              </a:rPr>
              <a:t>2 </a:t>
            </a:r>
          </a:p>
          <a:p>
            <a:pPr marL="742950" lvl="1" indent="-285750">
              <a:spcBef>
                <a:spcPct val="50000"/>
              </a:spcBef>
              <a:buClr>
                <a:srgbClr val="003399"/>
              </a:buClr>
            </a:pP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lang="pl-PL" altLang="pl-PL" sz="2000" dirty="0" err="1" smtClean="0">
                <a:solidFill>
                  <a:schemeClr val="bg1"/>
                </a:solidFill>
                <a:latin typeface="Comic Sans MS" pitchFamily="66" charset="0"/>
              </a:rPr>
              <a:t>Officies</a:t>
            </a: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 for </a:t>
            </a:r>
            <a:r>
              <a:rPr lang="pl-PL" altLang="pl-PL" sz="2000" dirty="0" err="1" smtClean="0">
                <a:solidFill>
                  <a:schemeClr val="bg1"/>
                </a:solidFill>
                <a:latin typeface="Comic Sans MS" pitchFamily="66" charset="0"/>
              </a:rPr>
              <a:t>researchers</a:t>
            </a: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50000"/>
              </a:spcBef>
              <a:buClr>
                <a:srgbClr val="003399"/>
              </a:buClr>
            </a:pP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    and </a:t>
            </a:r>
            <a:r>
              <a:rPr lang="pl-PL" altLang="pl-PL" sz="2000" dirty="0" err="1" smtClean="0">
                <a:solidFill>
                  <a:schemeClr val="bg1"/>
                </a:solidFill>
                <a:latin typeface="Comic Sans MS" pitchFamily="66" charset="0"/>
              </a:rPr>
              <a:t>administration</a:t>
            </a: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:       ~ 4 000 m</a:t>
            </a:r>
            <a:r>
              <a:rPr lang="pl-PL" altLang="pl-PL" sz="2000" baseline="30000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</a:p>
          <a:p>
            <a:pPr marL="742950" lvl="1" indent="-285750">
              <a:spcBef>
                <a:spcPct val="50000"/>
              </a:spcBef>
              <a:buClr>
                <a:srgbClr val="003399"/>
              </a:buClr>
            </a:pPr>
            <a:r>
              <a:rPr lang="pl-PL" altLang="pl-PL" sz="2000" baseline="30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pl-PL" altLang="pl-PL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spcBef>
                <a:spcPct val="50000"/>
              </a:spcBef>
              <a:buClr>
                <a:srgbClr val="003399"/>
              </a:buClr>
            </a:pP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    Total investment </a:t>
            </a:r>
            <a:r>
              <a:rPr lang="pl-PL" altLang="pl-PL" sz="2000" dirty="0" err="1" smtClean="0">
                <a:solidFill>
                  <a:schemeClr val="bg1"/>
                </a:solidFill>
                <a:latin typeface="Comic Sans MS" pitchFamily="66" charset="0"/>
              </a:rPr>
              <a:t>cost</a:t>
            </a:r>
            <a:r>
              <a:rPr lang="pl-PL" altLang="pl-PL" sz="2000" dirty="0" smtClean="0">
                <a:solidFill>
                  <a:schemeClr val="bg1"/>
                </a:solidFill>
                <a:latin typeface="Comic Sans MS" pitchFamily="66" charset="0"/>
              </a:rPr>
              <a:t>:            ~ 60 M€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785" y="1487605"/>
            <a:ext cx="2993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TECHNICAL DETAILS</a:t>
            </a:r>
            <a:endParaRPr lang="pl-PL" sz="2000" b="1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4"/>
          <p:cNvSpPr>
            <a:spLocks noGrp="1"/>
          </p:cNvSpPr>
          <p:nvPr>
            <p:ph idx="1"/>
          </p:nvPr>
        </p:nvSpPr>
        <p:spPr>
          <a:xfrm>
            <a:off x="457200" y="2316088"/>
            <a:ext cx="8229600" cy="3489176"/>
          </a:xfrm>
        </p:spPr>
        <p:txBody>
          <a:bodyPr/>
          <a:lstStyle/>
          <a:p>
            <a:pPr>
              <a:buNone/>
            </a:pP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/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Up-to-date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IT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infrastructure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with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over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5000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end-users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>
              <a:buNone/>
            </a:pP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    (data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flow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speed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from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1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Gb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/s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up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to 20 Tb/s)</a:t>
            </a:r>
          </a:p>
          <a:p>
            <a:pPr eaLnBrk="1" hangingPunct="1"/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14 laboratories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screened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against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electromagnetic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noise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>
              <a:buNone/>
            </a:pP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    (Faraday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caves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)</a:t>
            </a:r>
          </a:p>
          <a:p>
            <a:pPr eaLnBrk="1" hangingPunct="1"/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Laboratories for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nanotechnology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experiments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with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special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protection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against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vibrations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/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35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clean-room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laboratories</a:t>
            </a:r>
          </a:p>
          <a:p>
            <a:pPr eaLnBrk="1" hangingPunct="1">
              <a:buNone/>
            </a:pP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pl-PL" b="1" dirty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785" y="1487605"/>
            <a:ext cx="275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RESEARCH STATUS</a:t>
            </a:r>
            <a:endParaRPr lang="pl-PL" sz="2000" b="1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4"/>
          <p:cNvSpPr>
            <a:spLocks noGrp="1"/>
          </p:cNvSpPr>
          <p:nvPr>
            <p:ph idx="1"/>
          </p:nvPr>
        </p:nvSpPr>
        <p:spPr>
          <a:xfrm>
            <a:off x="457200" y="2316088"/>
            <a:ext cx="8229600" cy="3489176"/>
          </a:xfrm>
        </p:spPr>
        <p:txBody>
          <a:bodyPr/>
          <a:lstStyle/>
          <a:p>
            <a:pPr>
              <a:buNone/>
            </a:pP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Recent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running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projects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: </a:t>
            </a:r>
          </a:p>
          <a:p>
            <a:pPr eaLnBrk="1" hangingPunct="1">
              <a:buNone/>
            </a:pP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/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National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grants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 -   125</a:t>
            </a:r>
          </a:p>
          <a:p>
            <a:pPr eaLnBrk="1" hangingPunct="1"/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EU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grants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         -     27</a:t>
            </a:r>
          </a:p>
          <a:p>
            <a:pPr algn="ctr" eaLnBrk="1" hangingPunct="1">
              <a:buFontTx/>
              <a:buNone/>
            </a:pP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Total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projects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budget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: </a:t>
            </a: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~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20 M</a:t>
            </a:r>
            <a:r>
              <a:rPr lang="pl-PL" altLang="pl-PL" sz="2000" dirty="0" smtClean="0">
                <a:solidFill>
                  <a:srgbClr val="0066CC"/>
                </a:solidFill>
                <a:latin typeface="Comic Sans MS" pitchFamily="66" charset="0"/>
              </a:rPr>
              <a:t>€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pl-PL" b="1" dirty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785" y="1487605"/>
            <a:ext cx="275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RESEARCH STATUS</a:t>
            </a:r>
            <a:endParaRPr lang="pl-PL" sz="2000" b="1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2492896"/>
            <a:ext cx="8604448" cy="2061864"/>
          </a:xfrm>
        </p:spPr>
        <p:txBody>
          <a:bodyPr/>
          <a:lstStyle/>
          <a:p>
            <a:pPr eaLnBrk="1" hangingPunct="1">
              <a:buNone/>
            </a:pPr>
            <a:r>
              <a:rPr lang="pl-PL" sz="2400" dirty="0" smtClean="0">
                <a:latin typeface="Comic Sans MS" pitchFamily="66" charset="0"/>
              </a:rPr>
              <a:t>   </a:t>
            </a: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Above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500  scientific </a:t>
            </a: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papers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published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yearly</a:t>
            </a:r>
            <a:endParaRPr lang="pl-PL" sz="24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>
              <a:buNone/>
            </a:pP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  </a:t>
            </a: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in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internationally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recognised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journals</a:t>
            </a:r>
            <a:endParaRPr lang="pl-PL" sz="24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>
              <a:buNone/>
            </a:pP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  (Thomson Reuters Master </a:t>
            </a: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Journal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List)</a:t>
            </a:r>
          </a:p>
          <a:p>
            <a:pPr eaLnBrk="1" hangingPunct="1">
              <a:buNone/>
            </a:pPr>
            <a:endParaRPr lang="pl-PL" sz="2400" dirty="0" smtClean="0">
              <a:latin typeface="Comic Sans MS" pitchFamily="66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8783" y="3930556"/>
            <a:ext cx="4858553" cy="214323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95785" y="1487605"/>
            <a:ext cx="275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RESEARCH STATUS</a:t>
            </a:r>
            <a:endParaRPr lang="pl-PL" sz="2000" b="1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72956" y="2552138"/>
            <a:ext cx="8161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Since 2012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Faculty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is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a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member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  <a:p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of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Excellence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Center - KNOW</a:t>
            </a:r>
            <a:endParaRPr lang="pl-PL" sz="2000" b="1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3070762"/>
            <a:ext cx="725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Scientific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category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A+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awarded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to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Faculty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in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2013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95785" y="1487605"/>
            <a:ext cx="275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RESEARCH STATUS</a:t>
            </a:r>
            <a:endParaRPr lang="pl-PL" sz="2000" b="1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307076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Faculty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is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running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scientific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cooperation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with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more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  <a:p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than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100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institutes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and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universities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from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all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over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world</a:t>
            </a: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95785" y="1487605"/>
            <a:ext cx="275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RESEARCH STATUS</a:t>
            </a:r>
            <a:endParaRPr lang="pl-PL" sz="2000" b="1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4"/>
          <p:cNvSpPr>
            <a:spLocks noGrp="1"/>
          </p:cNvSpPr>
          <p:nvPr>
            <p:ph idx="1"/>
          </p:nvPr>
        </p:nvSpPr>
        <p:spPr>
          <a:xfrm>
            <a:off x="429904" y="1124744"/>
            <a:ext cx="8229600" cy="5472608"/>
          </a:xfrm>
        </p:spPr>
        <p:txBody>
          <a:bodyPr/>
          <a:lstStyle/>
          <a:p>
            <a:pPr>
              <a:buNone/>
              <a:defRPr/>
            </a:pP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THE FACULTY OPERATES:</a:t>
            </a:r>
          </a:p>
          <a:p>
            <a:pPr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latin typeface="Comic Sans MS" pitchFamily="66" charset="0"/>
              </a:rPr>
              <a:t>Acta </a:t>
            </a:r>
            <a:r>
              <a:rPr lang="pl-PL" sz="2000" b="1" dirty="0" err="1" smtClean="0">
                <a:solidFill>
                  <a:srgbClr val="C00000"/>
                </a:solidFill>
                <a:latin typeface="Comic Sans MS" pitchFamily="66" charset="0"/>
              </a:rPr>
              <a:t>Physica</a:t>
            </a:r>
            <a:r>
              <a:rPr lang="pl-PL" sz="2000" b="1" dirty="0" smtClean="0">
                <a:solidFill>
                  <a:srgbClr val="C00000"/>
                </a:solidFill>
                <a:latin typeface="Comic Sans MS" pitchFamily="66" charset="0"/>
              </a:rPr>
              <a:t> Polonica B</a:t>
            </a:r>
          </a:p>
          <a:p>
            <a:pPr marL="0" indent="0" eaLnBrk="1" hangingPunct="1">
              <a:buFontTx/>
              <a:buNone/>
              <a:defRPr/>
            </a:pP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ESTABLISHED IN 1920 BY THE POLISH PHYSICAL SOCIETY </a:t>
            </a:r>
            <a:b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</a:b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RECOGNIZED BY THE EUROPEAN PHYSICAL SOCIETY</a:t>
            </a:r>
          </a:p>
          <a:p>
            <a:pPr marL="0" indent="0" eaLnBrk="1" hangingPunct="1">
              <a:buFontTx/>
              <a:buNone/>
              <a:defRPr/>
            </a:pP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(Thomson Reuters Master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Journal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List)</a:t>
            </a:r>
          </a:p>
          <a:p>
            <a:pPr marL="0" indent="0" algn="ctr" eaLnBrk="1" hangingPunct="1">
              <a:buFontTx/>
              <a:buNone/>
              <a:defRPr/>
            </a:pPr>
            <a:endParaRPr lang="pl-PL" sz="2000" dirty="0" smtClean="0">
              <a:solidFill>
                <a:srgbClr val="0066CC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Covers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following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areas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of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physics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: </a:t>
            </a:r>
          </a:p>
          <a:p>
            <a:pPr lvl="1" eaLnBrk="1" hangingPunct="1">
              <a:defRPr/>
            </a:pP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General and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Mathematical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Physics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  <a:p>
            <a:pPr lvl="1" eaLnBrk="1" hangingPunct="1">
              <a:defRPr/>
            </a:pP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Particle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Physics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and Field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Theory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  <a:p>
            <a:pPr lvl="1" eaLnBrk="1" hangingPunct="1">
              <a:defRPr/>
            </a:pP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Nuclear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Physics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  <a:p>
            <a:pPr lvl="1" eaLnBrk="1" hangingPunct="1">
              <a:defRPr/>
            </a:pP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Theory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of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Relativity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and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Astrophysics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  <a:p>
            <a:pPr lvl="1" eaLnBrk="1" hangingPunct="1">
              <a:defRPr/>
            </a:pP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Statistical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Physics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pl-PL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ABORATOR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7" y="0"/>
            <a:ext cx="4067944" cy="3664540"/>
          </a:xfrm>
          <a:prstGeom prst="rect">
            <a:avLst/>
          </a:prstGeom>
        </p:spPr>
      </p:pic>
      <p:sp>
        <p:nvSpPr>
          <p:cNvPr id="3" name="Symbol zastępczy zawartości 4"/>
          <p:cNvSpPr>
            <a:spLocks noGrp="1"/>
          </p:cNvSpPr>
          <p:nvPr>
            <p:ph idx="1"/>
          </p:nvPr>
        </p:nvSpPr>
        <p:spPr>
          <a:xfrm>
            <a:off x="251520" y="1881336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RECENT  UPGRADE of SCIENTIFIC</a:t>
            </a:r>
          </a:p>
          <a:p>
            <a:pPr>
              <a:buNone/>
            </a:pP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EQUIPMENT</a:t>
            </a:r>
          </a:p>
          <a:p>
            <a:pPr>
              <a:buFont typeface="Wingdings" pitchFamily="2" charset="2"/>
              <a:buNone/>
            </a:pP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/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Government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budget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/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EU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funds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Total </a:t>
            </a: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~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15 M</a:t>
            </a:r>
            <a:r>
              <a:rPr lang="pl-PL" altLang="pl-PL" sz="2000" dirty="0" smtClean="0">
                <a:solidFill>
                  <a:srgbClr val="0066CC"/>
                </a:solidFill>
                <a:latin typeface="Comic Sans MS" pitchFamily="66" charset="0"/>
              </a:rPr>
              <a:t>€</a:t>
            </a: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pl-PL" b="1" dirty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489176"/>
          </a:xfrm>
        </p:spPr>
        <p:txBody>
          <a:bodyPr/>
          <a:lstStyle/>
          <a:p>
            <a:pPr>
              <a:buNone/>
            </a:pP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AVERAGE RESEARCH AND TEACHING FUNDING</a:t>
            </a:r>
          </a:p>
          <a:p>
            <a:pPr>
              <a:buFont typeface="Wingdings" pitchFamily="2" charset="2"/>
              <a:buNone/>
            </a:pP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/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Government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budget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/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National grant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agencies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/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EU and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other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international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grants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Total </a:t>
            </a: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~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10 M</a:t>
            </a:r>
            <a:r>
              <a:rPr lang="pl-PL" altLang="pl-PL" sz="2000" dirty="0" smtClean="0">
                <a:solidFill>
                  <a:srgbClr val="0066CC"/>
                </a:solidFill>
                <a:latin typeface="Comic Sans MS" pitchFamily="66" charset="0"/>
              </a:rPr>
              <a:t>€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/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year</a:t>
            </a: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pl-PL" b="1" dirty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084168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9552" y="1484784"/>
            <a:ext cx="13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0066CC"/>
                </a:solidFill>
                <a:latin typeface="Comic Sans MS" pitchFamily="66" charset="0"/>
              </a:rPr>
              <a:t>3 </a:t>
            </a:r>
            <a:r>
              <a:rPr lang="pl-PL" sz="3600" dirty="0" err="1" smtClean="0">
                <a:solidFill>
                  <a:srgbClr val="0066CC"/>
                </a:solidFill>
                <a:latin typeface="Comic Sans MS" pitchFamily="66" charset="0"/>
              </a:rPr>
              <a:t>in</a:t>
            </a:r>
            <a:r>
              <a:rPr lang="pl-PL" sz="3600" dirty="0" smtClean="0">
                <a:solidFill>
                  <a:srgbClr val="0066CC"/>
                </a:solidFill>
                <a:latin typeface="Comic Sans MS" pitchFamily="66" charset="0"/>
              </a:rPr>
              <a:t> 1</a:t>
            </a:r>
            <a:endParaRPr lang="pl-PL" sz="3600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105186" y="2638653"/>
            <a:ext cx="51972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>
                <a:solidFill>
                  <a:srgbClr val="0066CC"/>
                </a:solidFill>
                <a:latin typeface="Comic Sans MS" pitchFamily="66" charset="0"/>
              </a:rPr>
              <a:t>Welcome</a:t>
            </a:r>
            <a:endParaRPr lang="pl-PL" sz="36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r>
              <a:rPr lang="pl-PL" sz="36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36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3600" dirty="0" err="1" smtClean="0">
                <a:solidFill>
                  <a:srgbClr val="0066CC"/>
                </a:solidFill>
                <a:latin typeface="Comic Sans MS" pitchFamily="66" charset="0"/>
              </a:rPr>
              <a:t>Faculty</a:t>
            </a:r>
            <a:r>
              <a:rPr lang="pl-PL" sz="36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3600" dirty="0" err="1" smtClean="0">
                <a:solidFill>
                  <a:srgbClr val="0066CC"/>
                </a:solidFill>
                <a:latin typeface="Comic Sans MS" pitchFamily="66" charset="0"/>
              </a:rPr>
              <a:t>in</a:t>
            </a:r>
            <a:r>
              <a:rPr lang="pl-PL" sz="36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3600" dirty="0" err="1" smtClean="0">
                <a:solidFill>
                  <a:srgbClr val="0066CC"/>
                </a:solidFill>
                <a:latin typeface="Comic Sans MS" pitchFamily="66" charset="0"/>
              </a:rPr>
              <a:t>numbers</a:t>
            </a:r>
            <a:endParaRPr lang="pl-PL" sz="36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r>
              <a:rPr lang="pl-PL" sz="3600" dirty="0" smtClean="0">
                <a:solidFill>
                  <a:srgbClr val="0066CC"/>
                </a:solidFill>
                <a:latin typeface="Comic Sans MS" pitchFamily="66" charset="0"/>
              </a:rPr>
              <a:t>SPARC </a:t>
            </a:r>
            <a:r>
              <a:rPr lang="pl-PL" sz="3600" dirty="0" err="1" smtClean="0">
                <a:solidFill>
                  <a:srgbClr val="0066CC"/>
                </a:solidFill>
                <a:latin typeface="Comic Sans MS" pitchFamily="66" charset="0"/>
              </a:rPr>
              <a:t>in</a:t>
            </a:r>
            <a:r>
              <a:rPr lang="pl-PL" sz="3600" dirty="0" smtClean="0">
                <a:solidFill>
                  <a:srgbClr val="0066CC"/>
                </a:solidFill>
                <a:latin typeface="Comic Sans MS" pitchFamily="66" charset="0"/>
              </a:rPr>
              <a:t> Poland</a:t>
            </a:r>
            <a:endParaRPr lang="pl-PL" sz="3600" dirty="0">
              <a:solidFill>
                <a:srgbClr val="0066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7584" y="1484784"/>
            <a:ext cx="3013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0066CC"/>
                </a:solidFill>
                <a:latin typeface="Comic Sans MS" pitchFamily="66" charset="0"/>
              </a:rPr>
              <a:t>SPARC </a:t>
            </a:r>
            <a:r>
              <a:rPr lang="pl-PL" sz="2800" b="1" dirty="0" err="1" smtClean="0">
                <a:solidFill>
                  <a:srgbClr val="0066CC"/>
                </a:solidFill>
                <a:latin typeface="Comic Sans MS" pitchFamily="66" charset="0"/>
              </a:rPr>
              <a:t>in</a:t>
            </a:r>
            <a:r>
              <a:rPr lang="pl-PL" sz="2800" b="1" dirty="0" smtClean="0">
                <a:solidFill>
                  <a:srgbClr val="0066CC"/>
                </a:solidFill>
                <a:latin typeface="Comic Sans MS" pitchFamily="66" charset="0"/>
              </a:rPr>
              <a:t> Poland</a:t>
            </a:r>
            <a:endParaRPr lang="pl-PL" sz="2800" b="1" dirty="0">
              <a:solidFill>
                <a:srgbClr val="0066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pole tekstowe 1"/>
          <p:cNvSpPr txBox="1">
            <a:spLocks noChangeArrowheads="1"/>
          </p:cNvSpPr>
          <p:nvPr/>
        </p:nvSpPr>
        <p:spPr bwMode="auto">
          <a:xfrm>
            <a:off x="71439" y="2420888"/>
            <a:ext cx="9181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5392"/>
                </a:solidFill>
                <a:latin typeface="Comic Sans MS" pitchFamily="66" charset="0"/>
              </a:rPr>
              <a:t>APPA  </a:t>
            </a:r>
            <a:r>
              <a:rPr lang="pl-PL" sz="2400" b="1" dirty="0" smtClean="0">
                <a:solidFill>
                  <a:srgbClr val="005392"/>
                </a:solidFill>
                <a:latin typeface="Comic Sans MS" pitchFamily="66" charset="0"/>
              </a:rPr>
              <a:t>      </a:t>
            </a:r>
            <a:r>
              <a:rPr lang="pl-PL" sz="2400" b="1" dirty="0" smtClean="0">
                <a:latin typeface="Comic Sans MS" pitchFamily="66" charset="0"/>
              </a:rPr>
              <a:t>(</a:t>
            </a:r>
            <a:r>
              <a:rPr lang="pl-PL" sz="2400" b="1" dirty="0" err="1" smtClean="0">
                <a:solidFill>
                  <a:srgbClr val="005392"/>
                </a:solidFill>
                <a:latin typeface="Comic Sans MS" pitchFamily="66" charset="0"/>
              </a:rPr>
              <a:t>A</a:t>
            </a:r>
            <a:r>
              <a:rPr lang="pl-PL" sz="2400" dirty="0" err="1" smtClean="0">
                <a:latin typeface="Comic Sans MS" pitchFamily="66" charset="0"/>
              </a:rPr>
              <a:t>tomic</a:t>
            </a:r>
            <a:r>
              <a:rPr lang="pl-PL" sz="2400" b="1" dirty="0" smtClean="0">
                <a:latin typeface="Comic Sans MS" pitchFamily="66" charset="0"/>
              </a:rPr>
              <a:t>, </a:t>
            </a:r>
            <a:r>
              <a:rPr lang="pl-PL" sz="2400" b="1" dirty="0" err="1" smtClean="0">
                <a:solidFill>
                  <a:srgbClr val="005392"/>
                </a:solidFill>
                <a:latin typeface="Comic Sans MS" pitchFamily="66" charset="0"/>
              </a:rPr>
              <a:t>P</a:t>
            </a:r>
            <a:r>
              <a:rPr lang="pl-PL" sz="2400" dirty="0" err="1" smtClean="0">
                <a:latin typeface="Comic Sans MS" pitchFamily="66" charset="0"/>
              </a:rPr>
              <a:t>lasma</a:t>
            </a:r>
            <a:r>
              <a:rPr lang="pl-PL" sz="2400" b="1" dirty="0" smtClean="0">
                <a:latin typeface="Comic Sans MS" pitchFamily="66" charset="0"/>
              </a:rPr>
              <a:t> </a:t>
            </a:r>
            <a:r>
              <a:rPr lang="pl-PL" sz="2400" b="1" dirty="0" err="1">
                <a:solidFill>
                  <a:srgbClr val="005392"/>
                </a:solidFill>
                <a:latin typeface="Comic Sans MS" pitchFamily="66" charset="0"/>
              </a:rPr>
              <a:t>P</a:t>
            </a:r>
            <a:r>
              <a:rPr lang="pl-PL" sz="2400" dirty="0" err="1">
                <a:latin typeface="Comic Sans MS" pitchFamily="66" charset="0"/>
              </a:rPr>
              <a:t>hysics</a:t>
            </a:r>
            <a:r>
              <a:rPr lang="pl-PL" sz="2400" b="1" dirty="0">
                <a:latin typeface="Comic Sans MS" pitchFamily="66" charset="0"/>
              </a:rPr>
              <a:t> </a:t>
            </a:r>
            <a:r>
              <a:rPr lang="pl-PL" sz="2400" dirty="0">
                <a:latin typeface="Comic Sans MS" pitchFamily="66" charset="0"/>
              </a:rPr>
              <a:t>and </a:t>
            </a:r>
            <a:r>
              <a:rPr lang="pl-PL" sz="2400" b="1" dirty="0" err="1">
                <a:solidFill>
                  <a:srgbClr val="005392"/>
                </a:solidFill>
                <a:latin typeface="Comic Sans MS" pitchFamily="66" charset="0"/>
              </a:rPr>
              <a:t>A</a:t>
            </a:r>
            <a:r>
              <a:rPr lang="pl-PL" sz="2400" dirty="0" err="1">
                <a:latin typeface="Comic Sans MS" pitchFamily="66" charset="0"/>
              </a:rPr>
              <a:t>pplications</a:t>
            </a:r>
            <a:r>
              <a:rPr lang="pl-PL" sz="2400" b="1" dirty="0">
                <a:latin typeface="Comic Sans MS" pitchFamily="66" charset="0"/>
              </a:rPr>
              <a:t>)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-36512" y="3573016"/>
            <a:ext cx="67505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005392"/>
                </a:solidFill>
                <a:latin typeface="Comic Sans MS" pitchFamily="66" charset="0"/>
              </a:rPr>
              <a:t>CBM/HADES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b="1" dirty="0" smtClean="0">
                <a:latin typeface="Comic Sans MS" pitchFamily="66" charset="0"/>
              </a:rPr>
              <a:t>(</a:t>
            </a:r>
            <a:r>
              <a:rPr lang="pl-PL" sz="2400" b="1" dirty="0" err="1">
                <a:solidFill>
                  <a:srgbClr val="005392"/>
                </a:solidFill>
                <a:latin typeface="Comic Sans MS" pitchFamily="66" charset="0"/>
              </a:rPr>
              <a:t>C</a:t>
            </a:r>
            <a:r>
              <a:rPr lang="pl-PL" sz="2400" dirty="0" err="1">
                <a:latin typeface="Comic Sans MS" pitchFamily="66" charset="0"/>
              </a:rPr>
              <a:t>ompressed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b="1" dirty="0" err="1">
                <a:solidFill>
                  <a:srgbClr val="005392"/>
                </a:solidFill>
                <a:latin typeface="Comic Sans MS" pitchFamily="66" charset="0"/>
              </a:rPr>
              <a:t>B</a:t>
            </a:r>
            <a:r>
              <a:rPr lang="pl-PL" sz="2400" dirty="0" err="1">
                <a:latin typeface="Comic Sans MS" pitchFamily="66" charset="0"/>
              </a:rPr>
              <a:t>aryonic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b="1" dirty="0" err="1">
                <a:solidFill>
                  <a:srgbClr val="005392"/>
                </a:solidFill>
                <a:latin typeface="Comic Sans MS" pitchFamily="66" charset="0"/>
              </a:rPr>
              <a:t>M</a:t>
            </a:r>
            <a:r>
              <a:rPr lang="pl-PL" sz="2400" dirty="0" err="1">
                <a:latin typeface="Comic Sans MS" pitchFamily="66" charset="0"/>
              </a:rPr>
              <a:t>atter</a:t>
            </a:r>
            <a:r>
              <a:rPr lang="pl-PL" sz="2400" b="1" dirty="0">
                <a:latin typeface="Comic Sans MS" pitchFamily="66" charset="0"/>
              </a:rPr>
              <a:t>)</a:t>
            </a:r>
          </a:p>
        </p:txBody>
      </p:sp>
      <p:sp>
        <p:nvSpPr>
          <p:cNvPr id="7" name="pole tekstowe 3"/>
          <p:cNvSpPr txBox="1">
            <a:spLocks noChangeArrowheads="1"/>
          </p:cNvSpPr>
          <p:nvPr/>
        </p:nvSpPr>
        <p:spPr bwMode="auto">
          <a:xfrm>
            <a:off x="71438" y="4695527"/>
            <a:ext cx="94500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5392"/>
                </a:solidFill>
                <a:latin typeface="Comic Sans MS" pitchFamily="66" charset="0"/>
              </a:rPr>
              <a:t>NUSTA</a:t>
            </a:r>
            <a:r>
              <a:rPr lang="pl-PL" sz="2400" b="1" dirty="0" smtClean="0">
                <a:solidFill>
                  <a:srgbClr val="005392"/>
                </a:solidFill>
                <a:latin typeface="Comic Sans MS" pitchFamily="66" charset="0"/>
              </a:rPr>
              <a:t>R </a:t>
            </a:r>
            <a:r>
              <a:rPr lang="pl-PL" sz="2400" b="1" dirty="0" smtClean="0">
                <a:latin typeface="Comic Sans MS" pitchFamily="66" charset="0"/>
              </a:rPr>
              <a:t>   </a:t>
            </a:r>
            <a:r>
              <a:rPr lang="en-US" sz="2400" b="1" dirty="0" smtClean="0">
                <a:latin typeface="Comic Sans MS" pitchFamily="66" charset="0"/>
              </a:rPr>
              <a:t>(</a:t>
            </a:r>
            <a:r>
              <a:rPr lang="en-US" sz="2400" b="1" dirty="0">
                <a:solidFill>
                  <a:srgbClr val="005392"/>
                </a:solidFill>
                <a:latin typeface="Comic Sans MS" pitchFamily="66" charset="0"/>
              </a:rPr>
              <a:t>N</a:t>
            </a:r>
            <a:r>
              <a:rPr lang="pl-PL" sz="2400" b="1" dirty="0">
                <a:solidFill>
                  <a:srgbClr val="005392"/>
                </a:solidFill>
                <a:latin typeface="Comic Sans MS" pitchFamily="66" charset="0"/>
              </a:rPr>
              <a:t>U</a:t>
            </a:r>
            <a:r>
              <a:rPr lang="en-US" sz="2400" dirty="0">
                <a:latin typeface="Comic Sans MS" pitchFamily="66" charset="0"/>
              </a:rPr>
              <a:t>clear </a:t>
            </a:r>
            <a:r>
              <a:rPr lang="en-US" sz="2400" b="1" dirty="0">
                <a:solidFill>
                  <a:srgbClr val="005392"/>
                </a:solidFill>
                <a:latin typeface="Comic Sans MS" pitchFamily="66" charset="0"/>
              </a:rPr>
              <a:t>S</a:t>
            </a:r>
            <a:r>
              <a:rPr lang="pl-PL" sz="2400" b="1" dirty="0">
                <a:solidFill>
                  <a:srgbClr val="005392"/>
                </a:solidFill>
                <a:latin typeface="Comic Sans MS" pitchFamily="66" charset="0"/>
              </a:rPr>
              <a:t>T</a:t>
            </a:r>
            <a:r>
              <a:rPr lang="en-US" sz="2400" dirty="0" err="1">
                <a:latin typeface="Comic Sans MS" pitchFamily="66" charset="0"/>
              </a:rPr>
              <a:t>ructure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b="1" dirty="0">
                <a:solidFill>
                  <a:srgbClr val="005392"/>
                </a:solidFill>
                <a:latin typeface="Comic Sans MS" pitchFamily="66" charset="0"/>
              </a:rPr>
              <a:t>A</a:t>
            </a:r>
            <a:r>
              <a:rPr lang="en-US" sz="2400" dirty="0">
                <a:latin typeface="Comic Sans MS" pitchFamily="66" charset="0"/>
              </a:rPr>
              <a:t>strophysics and </a:t>
            </a:r>
            <a:r>
              <a:rPr lang="en-US" sz="2400" b="1" dirty="0">
                <a:solidFill>
                  <a:srgbClr val="005392"/>
                </a:solidFill>
                <a:latin typeface="Comic Sans MS" pitchFamily="66" charset="0"/>
              </a:rPr>
              <a:t>R</a:t>
            </a:r>
            <a:r>
              <a:rPr lang="en-US" sz="2400" dirty="0">
                <a:latin typeface="Comic Sans MS" pitchFamily="66" charset="0"/>
              </a:rPr>
              <a:t>eactions</a:t>
            </a:r>
            <a:r>
              <a:rPr lang="en-US" sz="2400" b="1" dirty="0">
                <a:latin typeface="Comic Sans MS" pitchFamily="66" charset="0"/>
              </a:rPr>
              <a:t>)</a:t>
            </a:r>
            <a:endParaRPr lang="pl-PL" sz="2400" b="1" dirty="0">
              <a:latin typeface="Comic Sans MS" pitchFamily="66" charset="0"/>
            </a:endParaRPr>
          </a:p>
        </p:txBody>
      </p:sp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71438" y="5703639"/>
            <a:ext cx="825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5392"/>
                </a:solidFill>
                <a:latin typeface="Comic Sans MS" pitchFamily="66" charset="0"/>
              </a:rPr>
              <a:t>PANDA</a:t>
            </a:r>
            <a:r>
              <a:rPr lang="pl-PL" sz="2400" b="1" dirty="0">
                <a:latin typeface="Comic Sans MS" pitchFamily="66" charset="0"/>
              </a:rPr>
              <a:t> </a:t>
            </a:r>
            <a:r>
              <a:rPr lang="pl-PL" sz="2400" dirty="0">
                <a:latin typeface="Comic Sans MS" pitchFamily="66" charset="0"/>
              </a:rPr>
              <a:t>      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b="1" dirty="0">
                <a:latin typeface="Comic Sans MS" pitchFamily="66" charset="0"/>
              </a:rPr>
              <a:t>(</a:t>
            </a:r>
            <a:r>
              <a:rPr lang="pl-PL" sz="2400" dirty="0" err="1">
                <a:latin typeface="Comic Sans MS" pitchFamily="66" charset="0"/>
              </a:rPr>
              <a:t>Anti</a:t>
            </a:r>
            <a:r>
              <a:rPr lang="pl-PL" sz="2400" b="1" dirty="0" err="1">
                <a:solidFill>
                  <a:srgbClr val="005392"/>
                </a:solidFill>
                <a:latin typeface="Comic Sans MS" pitchFamily="66" charset="0"/>
              </a:rPr>
              <a:t>P</a:t>
            </a:r>
            <a:r>
              <a:rPr lang="pl-PL" sz="2400" dirty="0" err="1">
                <a:latin typeface="Comic Sans MS" pitchFamily="66" charset="0"/>
              </a:rPr>
              <a:t>rotons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b="1" dirty="0" err="1">
                <a:solidFill>
                  <a:srgbClr val="005392"/>
                </a:solidFill>
                <a:latin typeface="Comic Sans MS" pitchFamily="66" charset="0"/>
              </a:rPr>
              <a:t>AN</a:t>
            </a:r>
            <a:r>
              <a:rPr lang="pl-PL" sz="2400" dirty="0" err="1">
                <a:latin typeface="Comic Sans MS" pitchFamily="66" charset="0"/>
              </a:rPr>
              <a:t>nihilation</a:t>
            </a:r>
            <a:r>
              <a:rPr lang="pl-PL" sz="2400" b="1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at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b="1" dirty="0" err="1">
                <a:solidFill>
                  <a:srgbClr val="005392"/>
                </a:solidFill>
                <a:latin typeface="Comic Sans MS" pitchFamily="66" charset="0"/>
              </a:rPr>
              <a:t>DA</a:t>
            </a:r>
            <a:r>
              <a:rPr lang="pl-PL" sz="2400" dirty="0" err="1">
                <a:latin typeface="Comic Sans MS" pitchFamily="66" charset="0"/>
              </a:rPr>
              <a:t>rmstadt</a:t>
            </a:r>
            <a:r>
              <a:rPr lang="pl-PL" sz="2400" b="1" dirty="0">
                <a:latin typeface="Comic Sans MS" pitchFamily="66" charset="0"/>
              </a:rPr>
              <a:t>)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547664" y="1004535"/>
            <a:ext cx="59046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005392"/>
                </a:solidFill>
                <a:latin typeface="Comic Sans MS" pitchFamily="66" charset="0"/>
              </a:rPr>
              <a:t>        </a:t>
            </a:r>
            <a:r>
              <a:rPr lang="pl-PL" sz="2400" b="1" dirty="0" err="1" smtClean="0">
                <a:solidFill>
                  <a:srgbClr val="005392"/>
                </a:solidFill>
                <a:latin typeface="Comic Sans MS" pitchFamily="66" charset="0"/>
              </a:rPr>
              <a:t>research</a:t>
            </a:r>
            <a:r>
              <a:rPr lang="pl-PL" sz="2400" b="1" dirty="0" smtClean="0">
                <a:solidFill>
                  <a:srgbClr val="005392"/>
                </a:solidFill>
                <a:latin typeface="Comic Sans MS" pitchFamily="66" charset="0"/>
              </a:rPr>
              <a:t> </a:t>
            </a:r>
            <a:r>
              <a:rPr lang="pl-PL" sz="2400" b="1" dirty="0" err="1">
                <a:solidFill>
                  <a:srgbClr val="005392"/>
                </a:solidFill>
                <a:latin typeface="Comic Sans MS" pitchFamily="66" charset="0"/>
              </a:rPr>
              <a:t>programme</a:t>
            </a:r>
            <a:r>
              <a:rPr lang="pl-PL" sz="2400" b="1" dirty="0">
                <a:solidFill>
                  <a:srgbClr val="005392"/>
                </a:solidFill>
                <a:latin typeface="Comic Sans MS" pitchFamily="66" charset="0"/>
              </a:rPr>
              <a:t> </a:t>
            </a:r>
            <a:r>
              <a:rPr lang="pl-PL" sz="2400" b="1" dirty="0" err="1" smtClean="0">
                <a:solidFill>
                  <a:srgbClr val="005392"/>
                </a:solidFill>
                <a:latin typeface="Comic Sans MS" pitchFamily="66" charset="0"/>
              </a:rPr>
              <a:t>includes</a:t>
            </a:r>
            <a:endParaRPr lang="pl-PL" sz="2400" b="1" dirty="0" smtClean="0">
              <a:solidFill>
                <a:srgbClr val="005392"/>
              </a:solidFill>
              <a:latin typeface="Comic Sans MS" pitchFamily="66" charset="0"/>
            </a:endParaRPr>
          </a:p>
          <a:p>
            <a:r>
              <a:rPr lang="pl-PL" sz="2400" b="1" dirty="0" smtClean="0">
                <a:solidFill>
                  <a:srgbClr val="005392"/>
                </a:solidFill>
                <a:latin typeface="Comic Sans MS" pitchFamily="66" charset="0"/>
              </a:rPr>
              <a:t>      </a:t>
            </a:r>
            <a:r>
              <a:rPr lang="pl-PL" sz="2400" b="1" dirty="0" err="1" smtClean="0">
                <a:solidFill>
                  <a:srgbClr val="005392"/>
                </a:solidFill>
                <a:latin typeface="Comic Sans MS" pitchFamily="66" charset="0"/>
              </a:rPr>
              <a:t>experimental</a:t>
            </a:r>
            <a:r>
              <a:rPr lang="pl-PL" sz="2400" b="1" dirty="0" smtClean="0">
                <a:solidFill>
                  <a:srgbClr val="005392"/>
                </a:solidFill>
                <a:latin typeface="Comic Sans MS" pitchFamily="66" charset="0"/>
              </a:rPr>
              <a:t> </a:t>
            </a:r>
            <a:r>
              <a:rPr lang="pl-PL" sz="2400" b="1" dirty="0" err="1">
                <a:solidFill>
                  <a:srgbClr val="005392"/>
                </a:solidFill>
                <a:latin typeface="Comic Sans MS" pitchFamily="66" charset="0"/>
              </a:rPr>
              <a:t>collaborations</a:t>
            </a:r>
            <a:endParaRPr lang="pl-PL" sz="2400" b="1" dirty="0">
              <a:solidFill>
                <a:srgbClr val="005392"/>
              </a:solidFill>
              <a:latin typeface="Comic Sans MS" pitchFamily="66" charset="0"/>
            </a:endParaRPr>
          </a:p>
          <a:p>
            <a:r>
              <a:rPr lang="pl-PL" sz="2400" b="1" dirty="0" smtClean="0">
                <a:solidFill>
                  <a:srgbClr val="005392"/>
                </a:solidFill>
                <a:latin typeface="Comic Sans MS" pitchFamily="66" charset="0"/>
              </a:rPr>
              <a:t>    </a:t>
            </a:r>
            <a:r>
              <a:rPr lang="pl-PL" sz="2400" b="1" dirty="0" err="1" smtClean="0">
                <a:solidFill>
                  <a:srgbClr val="005392"/>
                </a:solidFill>
                <a:latin typeface="Comic Sans MS" pitchFamily="66" charset="0"/>
              </a:rPr>
              <a:t>which</a:t>
            </a:r>
            <a:r>
              <a:rPr lang="pl-PL" sz="2400" b="1" dirty="0" smtClean="0">
                <a:solidFill>
                  <a:srgbClr val="005392"/>
                </a:solidFill>
                <a:latin typeface="Comic Sans MS" pitchFamily="66" charset="0"/>
              </a:rPr>
              <a:t> form </a:t>
            </a:r>
            <a:r>
              <a:rPr lang="pl-PL" sz="2400" b="1" dirty="0" err="1">
                <a:solidFill>
                  <a:srgbClr val="005392"/>
                </a:solidFill>
                <a:latin typeface="Comic Sans MS" pitchFamily="66" charset="0"/>
              </a:rPr>
              <a:t>four</a:t>
            </a:r>
            <a:r>
              <a:rPr lang="pl-PL" sz="2400" b="1" dirty="0">
                <a:solidFill>
                  <a:srgbClr val="005392"/>
                </a:solidFill>
                <a:latin typeface="Comic Sans MS" pitchFamily="66" charset="0"/>
              </a:rPr>
              <a:t> scientific </a:t>
            </a:r>
            <a:r>
              <a:rPr lang="pl-PL" sz="2400" b="1" dirty="0" err="1">
                <a:solidFill>
                  <a:srgbClr val="005392"/>
                </a:solidFill>
                <a:latin typeface="Comic Sans MS" pitchFamily="66" charset="0"/>
              </a:rPr>
              <a:t>pillars</a:t>
            </a:r>
            <a:endParaRPr lang="pl-PL" sz="2400" b="1" dirty="0">
              <a:solidFill>
                <a:srgbClr val="005392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warczaka\Documents\Filr\Moje pliki\UJ\SPARC\SPARC_Meeting_2016_Krakow\LOGOS\SPA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835994"/>
            <a:ext cx="2592288" cy="737022"/>
          </a:xfrm>
          <a:prstGeom prst="rect">
            <a:avLst/>
          </a:prstGeom>
          <a:noFill/>
        </p:spPr>
      </p:pic>
      <p:pic>
        <p:nvPicPr>
          <p:cNvPr id="1027" name="Picture 3" descr="C:\Users\warczaka\Documents\Filr\Moje pliki\UJ\SPARC\SPARC_Meeting_2016_Krakow\LOGOS\F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04535"/>
            <a:ext cx="504056" cy="420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0992" y="1052736"/>
            <a:ext cx="9073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All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Polish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teams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included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into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FAIR program</a:t>
            </a:r>
          </a:p>
          <a:p>
            <a:pPr algn="ctr"/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are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organized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in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form of a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consortium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„FEMTOFIZYKA”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5496" y="2780928"/>
            <a:ext cx="907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These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teams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represent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11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Polish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scientific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institutions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and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contribute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to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four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FAIR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pillars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5496" y="4347101"/>
            <a:ext cx="9073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Board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of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„FEMTOFIZYKA”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consortium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meets</a:t>
            </a:r>
            <a:endParaRPr lang="pl-PL" sz="28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algn="ctr"/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at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Jagiellonian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University</a:t>
            </a:r>
            <a:endParaRPr lang="pl-PL" sz="28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algn="ctr"/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(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Polish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holder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of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FAIR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shares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50" name="Picture 2" descr="C:\Users\warczaka\Documents\Filr\Moje pliki\UJ\SPARC\SPARC_Meeting_2016_Krakow\LOGOS\U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3178745" cy="1363132"/>
          </a:xfrm>
          <a:prstGeom prst="rect">
            <a:avLst/>
          </a:prstGeom>
          <a:noFill/>
        </p:spPr>
      </p:pic>
      <p:pic>
        <p:nvPicPr>
          <p:cNvPr id="5" name="Obraz 17" descr="Wersja_A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1872208" cy="144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39552" y="155679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Scientific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groups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from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 </a:t>
            </a:r>
            <a:endParaRPr lang="pl-PL" sz="2800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2008" y="4922004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are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responsible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for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Polish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SPARC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input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for FAIR</a:t>
            </a:r>
          </a:p>
          <a:p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(e</a:t>
            </a:r>
            <a:r>
              <a:rPr lang="en-US" sz="2800" dirty="0" err="1" smtClean="0">
                <a:solidFill>
                  <a:srgbClr val="0066CC"/>
                </a:solidFill>
                <a:latin typeface="Comic Sans MS" pitchFamily="66" charset="0"/>
              </a:rPr>
              <a:t>nvironment</a:t>
            </a:r>
            <a:r>
              <a:rPr lang="en-US" sz="2800" dirty="0" smtClean="0">
                <a:solidFill>
                  <a:srgbClr val="0066CC"/>
                </a:solidFill>
                <a:latin typeface="Comic Sans MS" pitchFamily="66" charset="0"/>
              </a:rPr>
              <a:t> for 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a</a:t>
            </a:r>
            <a:r>
              <a:rPr lang="en-US" sz="2800" dirty="0" err="1" smtClean="0">
                <a:solidFill>
                  <a:srgbClr val="0066CC"/>
                </a:solidFill>
                <a:latin typeface="Comic Sans MS" pitchFamily="66" charset="0"/>
              </a:rPr>
              <a:t>tomic</a:t>
            </a:r>
            <a:r>
              <a:rPr lang="en-US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c</a:t>
            </a:r>
            <a:r>
              <a:rPr lang="en-US" sz="2800" dirty="0" err="1" smtClean="0">
                <a:solidFill>
                  <a:srgbClr val="0066CC"/>
                </a:solidFill>
                <a:latin typeface="Comic Sans MS" pitchFamily="66" charset="0"/>
              </a:rPr>
              <a:t>ollision</a:t>
            </a:r>
            <a:r>
              <a:rPr lang="en-US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p</a:t>
            </a:r>
            <a:r>
              <a:rPr lang="en-US" sz="2800" dirty="0" err="1" smtClean="0">
                <a:solidFill>
                  <a:srgbClr val="0066CC"/>
                </a:solidFill>
                <a:latin typeface="Comic Sans MS" pitchFamily="66" charset="0"/>
              </a:rPr>
              <a:t>hysics</a:t>
            </a:r>
            <a:r>
              <a:rPr lang="en-US" sz="2800" dirty="0" smtClean="0">
                <a:solidFill>
                  <a:srgbClr val="0066CC"/>
                </a:solidFill>
                <a:latin typeface="Comic Sans MS" pitchFamily="66" charset="0"/>
              </a:rPr>
              <a:t> at FAIR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) </a:t>
            </a:r>
          </a:p>
          <a:p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endParaRPr lang="pl-PL" sz="2800" dirty="0">
              <a:solidFill>
                <a:srgbClr val="0066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60857" y="980728"/>
            <a:ext cx="85876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66CC"/>
                </a:solidFill>
                <a:latin typeface="Comic Sans MS" pitchFamily="66" charset="0"/>
              </a:rPr>
              <a:t>Development of a gas-target setup for matter </a:t>
            </a:r>
            <a:endParaRPr lang="pl-PL" sz="28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0066CC"/>
                </a:solidFill>
                <a:latin typeface="Comic Sans MS" pitchFamily="66" charset="0"/>
              </a:rPr>
              <a:t>and antimatter collision studies with antiprotons </a:t>
            </a:r>
            <a:endParaRPr lang="pl-PL" sz="28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0066CC"/>
                </a:solidFill>
                <a:latin typeface="Comic Sans MS" pitchFamily="66" charset="0"/>
              </a:rPr>
              <a:t>and heavy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HCI’s</a:t>
            </a:r>
            <a:r>
              <a:rPr lang="en-GB" sz="2800" dirty="0" smtClean="0">
                <a:solidFill>
                  <a:srgbClr val="0066CC"/>
                </a:solidFill>
                <a:latin typeface="Comic Sans MS" pitchFamily="66" charset="0"/>
              </a:rPr>
              <a:t> at the HITRAP facility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for</a:t>
            </a:r>
            <a:r>
              <a:rPr lang="en-GB" sz="2800" dirty="0" smtClean="0">
                <a:solidFill>
                  <a:srgbClr val="0066CC"/>
                </a:solidFill>
                <a:latin typeface="Comic Sans MS" pitchFamily="66" charset="0"/>
              </a:rPr>
              <a:t> FAIR </a:t>
            </a:r>
            <a:endParaRPr lang="pl-PL" sz="2800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7504" y="3645024"/>
            <a:ext cx="54168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2007-2009  design of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pulsed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jet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target</a:t>
            </a:r>
          </a:p>
          <a:p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INTAS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research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project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(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with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GSI and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Khlopin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Radium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Institute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) </a:t>
            </a:r>
            <a:endParaRPr lang="pl-PL" sz="2000" dirty="0">
              <a:solidFill>
                <a:srgbClr val="0066CC"/>
              </a:solidFill>
              <a:latin typeface="Comic Sans MS" pitchFamily="66" charset="0"/>
            </a:endParaRPr>
          </a:p>
        </p:txBody>
      </p:sp>
      <p:pic>
        <p:nvPicPr>
          <p:cNvPr id="1026" name="Picture 2" descr="Gas_Target_Compl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74841"/>
            <a:ext cx="2736304" cy="39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7504" y="980728"/>
            <a:ext cx="8861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2010-2013  construction of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gas target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in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co-operation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  <a:p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with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Frankfurt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University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, GSI and ITEP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Moscow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  <a:p>
            <a:r>
              <a:rPr lang="en-GB" sz="2000" dirty="0" smtClean="0">
                <a:solidFill>
                  <a:srgbClr val="0066CC"/>
                </a:solidFill>
                <a:latin typeface="Comic Sans MS" pitchFamily="66" charset="0"/>
              </a:rPr>
              <a:t>Grant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s</a:t>
            </a:r>
            <a:r>
              <a:rPr lang="en-GB" sz="2000" dirty="0" smtClean="0">
                <a:solidFill>
                  <a:srgbClr val="0066CC"/>
                </a:solidFill>
                <a:latin typeface="Comic Sans MS" pitchFamily="66" charset="0"/>
              </a:rPr>
              <a:t>: 06FY9098I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(BMBF Germany),</a:t>
            </a:r>
            <a:r>
              <a:rPr lang="en-GB" sz="2000" dirty="0" smtClean="0">
                <a:solidFill>
                  <a:srgbClr val="0066CC"/>
                </a:solidFill>
                <a:latin typeface="Comic Sans MS" pitchFamily="66" charset="0"/>
              </a:rPr>
              <a:t> PB 1044/B/H03/2010/38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(Poland)</a:t>
            </a:r>
          </a:p>
          <a:p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(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D.Tiedemann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et al.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Nucl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.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Instr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.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Meth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. </a:t>
            </a:r>
            <a:r>
              <a:rPr lang="en-GB" sz="2000" b="1" dirty="0" smtClean="0">
                <a:solidFill>
                  <a:srgbClr val="0066CC"/>
                </a:solidFill>
                <a:latin typeface="Comic Sans MS" pitchFamily="66" charset="0"/>
              </a:rPr>
              <a:t>A764</a:t>
            </a:r>
            <a:r>
              <a:rPr lang="en-GB" sz="2000" dirty="0" smtClean="0">
                <a:solidFill>
                  <a:srgbClr val="0066CC"/>
                </a:solidFill>
                <a:latin typeface="Comic Sans MS" pitchFamily="66" charset="0"/>
              </a:rPr>
              <a:t>, 387-393 (2014)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)</a:t>
            </a:r>
            <a:endParaRPr lang="pl-PL" sz="2000" dirty="0">
              <a:solidFill>
                <a:srgbClr val="0066CC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warczaka\Documents\Fotografie\2013\Frankfurt_04_2013\P4153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3240360" cy="4320480"/>
          </a:xfrm>
          <a:prstGeom prst="rect">
            <a:avLst/>
          </a:prstGeom>
          <a:noFill/>
        </p:spPr>
      </p:pic>
      <p:pic>
        <p:nvPicPr>
          <p:cNvPr id="2052" name="Picture 4" descr="C:\Users\warczaka\Documents\Fotografie\2013\Frankfurt_04_2013\P4153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76872"/>
            <a:ext cx="3536885" cy="2652664"/>
          </a:xfrm>
          <a:prstGeom prst="rect">
            <a:avLst/>
          </a:prstGeom>
          <a:noFill/>
        </p:spPr>
      </p:pic>
      <p:pic>
        <p:nvPicPr>
          <p:cNvPr id="2053" name="Picture 5" descr="C:\Users\warczaka\Documents\Fotografie\2013\Frankfurt_04_2013\P41534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636912"/>
            <a:ext cx="2517743" cy="335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1052736"/>
            <a:ext cx="77829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2006 – 2009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Polish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teams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provided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an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input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to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development</a:t>
            </a:r>
          </a:p>
          <a:p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of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digital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electronics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units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Main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motivation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–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application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in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multistripe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2D and 3D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x-ray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detectors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   </a:t>
            </a:r>
            <a:endParaRPr lang="pl-PL" sz="2000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62880" y="2348880"/>
            <a:ext cx="82296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Simplification of  data acquisition electronics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Improvements of time and energy resolution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Reduction of cross-talk effects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Control of signal shaping algorithms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Online data analysis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Low cost per channel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35496" y="4025924"/>
            <a:ext cx="8640117" cy="2211388"/>
            <a:chOff x="35496" y="4025924"/>
            <a:chExt cx="8640117" cy="2211388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64088" y="4025924"/>
              <a:ext cx="3311525" cy="2211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pole tekstowe 7"/>
            <p:cNvSpPr txBox="1"/>
            <p:nvPr/>
          </p:nvSpPr>
          <p:spPr>
            <a:xfrm>
              <a:off x="35496" y="5229200"/>
              <a:ext cx="5434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solidFill>
                    <a:srgbClr val="0066CC"/>
                  </a:solidFill>
                  <a:latin typeface="Comic Sans MS" pitchFamily="66" charset="0"/>
                </a:rPr>
                <a:t>One of </a:t>
              </a:r>
              <a:r>
                <a:rPr lang="pl-PL" b="1" dirty="0" err="1" smtClean="0">
                  <a:solidFill>
                    <a:srgbClr val="0066CC"/>
                  </a:solidFill>
                  <a:latin typeface="Comic Sans MS" pitchFamily="66" charset="0"/>
                </a:rPr>
                <a:t>the</a:t>
              </a:r>
              <a:r>
                <a:rPr lang="pl-PL" b="1" dirty="0" smtClean="0">
                  <a:solidFill>
                    <a:srgbClr val="0066CC"/>
                  </a:solidFill>
                  <a:latin typeface="Comic Sans MS" pitchFamily="66" charset="0"/>
                </a:rPr>
                <a:t> first </a:t>
              </a:r>
              <a:r>
                <a:rPr lang="pl-PL" b="1" dirty="0" err="1" smtClean="0">
                  <a:solidFill>
                    <a:srgbClr val="0066CC"/>
                  </a:solidFill>
                  <a:latin typeface="Comic Sans MS" pitchFamily="66" charset="0"/>
                </a:rPr>
                <a:t>digital</a:t>
              </a:r>
              <a:r>
                <a:rPr lang="pl-PL" b="1" dirty="0" smtClean="0">
                  <a:solidFill>
                    <a:srgbClr val="0066CC"/>
                  </a:solidFill>
                  <a:latin typeface="Comic Sans MS" pitchFamily="66" charset="0"/>
                </a:rPr>
                <a:t> 12-channel </a:t>
              </a:r>
              <a:r>
                <a:rPr lang="pl-PL" b="1" dirty="0" err="1" smtClean="0">
                  <a:solidFill>
                    <a:srgbClr val="0066CC"/>
                  </a:solidFill>
                  <a:latin typeface="Comic Sans MS" pitchFamily="66" charset="0"/>
                </a:rPr>
                <a:t>boards</a:t>
              </a:r>
              <a:endParaRPr lang="pl-PL" b="1" dirty="0" smtClean="0">
                <a:solidFill>
                  <a:srgbClr val="0066CC"/>
                </a:solidFill>
                <a:latin typeface="Comic Sans MS" pitchFamily="66" charset="0"/>
              </a:endParaRPr>
            </a:p>
            <a:p>
              <a:r>
                <a:rPr lang="pl-PL" b="1" dirty="0" err="1" smtClean="0">
                  <a:solidFill>
                    <a:srgbClr val="0066CC"/>
                  </a:solidFill>
                  <a:latin typeface="Comic Sans MS" pitchFamily="66" charset="0"/>
                </a:rPr>
                <a:t>tested</a:t>
              </a:r>
              <a:r>
                <a:rPr lang="pl-PL" b="1" dirty="0" smtClean="0">
                  <a:solidFill>
                    <a:srgbClr val="0066CC"/>
                  </a:solidFill>
                  <a:latin typeface="Comic Sans MS" pitchFamily="66" charset="0"/>
                </a:rPr>
                <a:t> </a:t>
              </a:r>
              <a:r>
                <a:rPr lang="pl-PL" b="1" dirty="0" err="1" smtClean="0">
                  <a:solidFill>
                    <a:srgbClr val="0066CC"/>
                  </a:solidFill>
                  <a:latin typeface="Comic Sans MS" pitchFamily="66" charset="0"/>
                </a:rPr>
                <a:t>at</a:t>
              </a:r>
              <a:r>
                <a:rPr lang="pl-PL" b="1" dirty="0" smtClean="0">
                  <a:solidFill>
                    <a:srgbClr val="0066CC"/>
                  </a:solidFill>
                  <a:latin typeface="Comic Sans MS" pitchFamily="66" charset="0"/>
                </a:rPr>
                <a:t> GSI (</a:t>
              </a:r>
              <a:r>
                <a:rPr lang="pl-PL" b="1" dirty="0" err="1" smtClean="0">
                  <a:solidFill>
                    <a:srgbClr val="0066CC"/>
                  </a:solidFill>
                  <a:latin typeface="Comic Sans MS" pitchFamily="66" charset="0"/>
                </a:rPr>
                <a:t>M.Kajetanowicz</a:t>
              </a:r>
              <a:r>
                <a:rPr lang="pl-PL" b="1" dirty="0" smtClean="0">
                  <a:solidFill>
                    <a:srgbClr val="0066CC"/>
                  </a:solidFill>
                  <a:latin typeface="Comic Sans MS" pitchFamily="66" charset="0"/>
                </a:rPr>
                <a:t>, </a:t>
              </a:r>
              <a:r>
                <a:rPr lang="pl-PL" b="1" dirty="0" err="1" smtClean="0">
                  <a:solidFill>
                    <a:srgbClr val="0066CC"/>
                  </a:solidFill>
                  <a:latin typeface="Comic Sans MS" pitchFamily="66" charset="0"/>
                </a:rPr>
                <a:t>D.Sierpowski</a:t>
              </a:r>
              <a:r>
                <a:rPr lang="pl-PL" b="1" dirty="0" smtClean="0">
                  <a:solidFill>
                    <a:srgbClr val="0066CC"/>
                  </a:solidFill>
                  <a:latin typeface="Comic Sans MS" pitchFamily="66" charset="0"/>
                </a:rPr>
                <a:t>)</a:t>
              </a:r>
              <a:endParaRPr lang="pl-PL" b="1" dirty="0">
                <a:solidFill>
                  <a:srgbClr val="0066CC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7504" y="908720"/>
            <a:ext cx="9073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A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more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recent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input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to SPARC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concerns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CRYRING (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in-kind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contribution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from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Sweden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),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in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particular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, 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a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technical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work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on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refurbishing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of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CRYRING UHV system.</a:t>
            </a:r>
          </a:p>
          <a:p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Here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,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main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task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of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our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technicians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is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to test,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disassemble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,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complete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,</a:t>
            </a:r>
          </a:p>
          <a:p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reassemble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and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commission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backing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system of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CRYRING,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in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particular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backing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jackets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, heating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circuit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and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control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units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(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work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in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progress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as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well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as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preparation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of a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suitable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collaboration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contract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 for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Polish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in-kind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contribution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)  </a:t>
            </a:r>
          </a:p>
        </p:txBody>
      </p:sp>
      <p:pic>
        <p:nvPicPr>
          <p:cNvPr id="6" name="Picture 1" descr="Screen Shot 2016-06-26 at 12.08.2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3767738"/>
            <a:ext cx="3744416" cy="290162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291922" y="4449306"/>
            <a:ext cx="4384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CRYRING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at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GSI </a:t>
            </a:r>
          </a:p>
          <a:p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(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in-kind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contribution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from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Sweden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)</a:t>
            </a:r>
            <a:endParaRPr lang="pl-PL" sz="2000" dirty="0">
              <a:solidFill>
                <a:srgbClr val="0066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11560" y="2031231"/>
            <a:ext cx="8351894" cy="4350097"/>
            <a:chOff x="611560" y="2031231"/>
            <a:chExt cx="8351894" cy="4350097"/>
          </a:xfrm>
        </p:grpSpPr>
        <p:sp>
          <p:nvSpPr>
            <p:cNvPr id="3" name="TextBox 7"/>
            <p:cNvSpPr txBox="1"/>
            <p:nvPr/>
          </p:nvSpPr>
          <p:spPr>
            <a:xfrm>
              <a:off x="755576" y="2031231"/>
              <a:ext cx="7560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66CC"/>
                  </a:solidFill>
                  <a:latin typeface="Comic Sans MS" pitchFamily="66" charset="0"/>
                </a:rPr>
                <a:t>X-ray spectrometer project: </a:t>
              </a:r>
              <a:r>
                <a:rPr lang="en-US" sz="2400" dirty="0" smtClean="0">
                  <a:solidFill>
                    <a:srgbClr val="0066CC"/>
                  </a:solidFill>
                  <a:latin typeface="Comic Sans MS" pitchFamily="66" charset="0"/>
                </a:rPr>
                <a:t>C</a:t>
              </a:r>
              <a:r>
                <a:rPr lang="pl-PL" sz="2400" dirty="0" smtClean="0">
                  <a:solidFill>
                    <a:srgbClr val="0066CC"/>
                  </a:solidFill>
                  <a:latin typeface="Comic Sans MS" pitchFamily="66" charset="0"/>
                </a:rPr>
                <a:t>RYRING</a:t>
              </a:r>
              <a:r>
                <a:rPr lang="en-US" sz="2400" dirty="0" smtClean="0">
                  <a:solidFill>
                    <a:srgbClr val="0066CC"/>
                  </a:solidFill>
                  <a:latin typeface="Comic Sans MS" pitchFamily="66" charset="0"/>
                </a:rPr>
                <a:t> </a:t>
              </a:r>
              <a:r>
                <a:rPr lang="en-US" sz="2400" dirty="0" smtClean="0">
                  <a:solidFill>
                    <a:srgbClr val="0066CC"/>
                  </a:solidFill>
                  <a:latin typeface="Comic Sans MS" pitchFamily="66" charset="0"/>
                </a:rPr>
                <a:t>at GSI</a:t>
              </a:r>
              <a:endParaRPr lang="en-US" sz="2400" dirty="0">
                <a:solidFill>
                  <a:srgbClr val="0066CC"/>
                </a:solidFill>
                <a:latin typeface="Comic Sans MS" pitchFamily="66" charset="0"/>
              </a:endParaRPr>
            </a:p>
          </p:txBody>
        </p:sp>
        <p:pic>
          <p:nvPicPr>
            <p:cNvPr id="6" name="Picture 2" descr="Screen Shot 2016-06-26 at 12.08.48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1560" y="2907751"/>
              <a:ext cx="3292013" cy="332027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87023" y="6011996"/>
              <a:ext cx="1343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www.gsi.de</a:t>
              </a:r>
              <a:endParaRPr lang="en-US" i="1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283968" y="3637473"/>
              <a:ext cx="46794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CC"/>
                  </a:solidFill>
                  <a:latin typeface="Comic Sans MS" pitchFamily="66" charset="0"/>
                </a:rPr>
                <a:t>Source characteristics:</a:t>
              </a:r>
            </a:p>
            <a:p>
              <a:r>
                <a:rPr lang="en-US" sz="2000" dirty="0" smtClean="0">
                  <a:solidFill>
                    <a:srgbClr val="0066CC"/>
                  </a:solidFill>
                  <a:latin typeface="Comic Sans MS" pitchFamily="66" charset="0"/>
                </a:rPr>
                <a:t>1000mm x 1mm (horizontal x vertical)</a:t>
              </a:r>
            </a:p>
            <a:p>
              <a:r>
                <a:rPr lang="en-US" sz="2000" dirty="0" smtClean="0">
                  <a:solidFill>
                    <a:srgbClr val="0066CC"/>
                  </a:solidFill>
                  <a:latin typeface="Comic Sans MS" pitchFamily="66" charset="0"/>
                </a:rPr>
                <a:t>Access through 10cm flange</a:t>
              </a:r>
              <a:endParaRPr lang="en-US" sz="2000" dirty="0">
                <a:solidFill>
                  <a:srgbClr val="0066CC"/>
                </a:solidFill>
                <a:latin typeface="Comic Sans MS" pitchFamily="66" charset="0"/>
              </a:endParaRPr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144016" y="1124744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Plans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for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the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next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future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: a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new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in-kind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0066CC"/>
                </a:solidFill>
                <a:latin typeface="Comic Sans MS" pitchFamily="66" charset="0"/>
              </a:rPr>
              <a:t>contribution</a:t>
            </a:r>
            <a:r>
              <a:rPr lang="pl-PL" sz="28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endParaRPr lang="pl-PL" sz="2800" dirty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61958" y="1012678"/>
            <a:ext cx="3561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Proposed setup:</a:t>
            </a:r>
          </a:p>
        </p:txBody>
      </p:sp>
      <p:sp>
        <p:nvSpPr>
          <p:cNvPr id="7" name="Rectangle 1"/>
          <p:cNvSpPr/>
          <p:nvPr/>
        </p:nvSpPr>
        <p:spPr>
          <a:xfrm>
            <a:off x="395536" y="2920902"/>
            <a:ext cx="2091649" cy="1109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/>
          <p:nvPr/>
        </p:nvSpPr>
        <p:spPr>
          <a:xfrm>
            <a:off x="3148880" y="2557902"/>
            <a:ext cx="45719" cy="825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4"/>
          <p:cNvSpPr/>
          <p:nvPr/>
        </p:nvSpPr>
        <p:spPr>
          <a:xfrm rot="5400000">
            <a:off x="3900992" y="2341128"/>
            <a:ext cx="345231" cy="124522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6"/>
          <p:cNvSpPr/>
          <p:nvPr/>
        </p:nvSpPr>
        <p:spPr>
          <a:xfrm>
            <a:off x="4986002" y="2920902"/>
            <a:ext cx="123297" cy="1109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97"/>
          <p:cNvCxnSpPr/>
          <p:nvPr/>
        </p:nvCxnSpPr>
        <p:spPr>
          <a:xfrm>
            <a:off x="5096967" y="2960649"/>
            <a:ext cx="171382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27"/>
          <p:cNvGrpSpPr/>
          <p:nvPr/>
        </p:nvGrpSpPr>
        <p:grpSpPr>
          <a:xfrm rot="21288343">
            <a:off x="2485122" y="2862827"/>
            <a:ext cx="657123" cy="90159"/>
            <a:chOff x="2518181" y="3647906"/>
            <a:chExt cx="657123" cy="90159"/>
          </a:xfrm>
        </p:grpSpPr>
        <p:sp>
          <p:nvSpPr>
            <p:cNvPr id="13" name="Freeform 15"/>
            <p:cNvSpPr>
              <a:spLocks/>
            </p:cNvSpPr>
            <p:nvPr/>
          </p:nvSpPr>
          <p:spPr bwMode="auto">
            <a:xfrm rot="21528701">
              <a:off x="2567242" y="3647906"/>
              <a:ext cx="486241" cy="90159"/>
            </a:xfrm>
            <a:custGeom>
              <a:avLst/>
              <a:gdLst>
                <a:gd name="T0" fmla="*/ 0 w 1678"/>
                <a:gd name="T1" fmla="*/ 264 h 529"/>
                <a:gd name="T2" fmla="*/ 181 w 1678"/>
                <a:gd name="T3" fmla="*/ 491 h 529"/>
                <a:gd name="T4" fmla="*/ 408 w 1678"/>
                <a:gd name="T5" fmla="*/ 38 h 529"/>
                <a:gd name="T6" fmla="*/ 680 w 1678"/>
                <a:gd name="T7" fmla="*/ 491 h 529"/>
                <a:gd name="T8" fmla="*/ 952 w 1678"/>
                <a:gd name="T9" fmla="*/ 38 h 529"/>
                <a:gd name="T10" fmla="*/ 1225 w 1678"/>
                <a:gd name="T11" fmla="*/ 491 h 529"/>
                <a:gd name="T12" fmla="*/ 1497 w 1678"/>
                <a:gd name="T13" fmla="*/ 38 h 529"/>
                <a:gd name="T14" fmla="*/ 1678 w 1678"/>
                <a:gd name="T15" fmla="*/ 2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8" h="529">
                  <a:moveTo>
                    <a:pt x="0" y="264"/>
                  </a:moveTo>
                  <a:cubicBezTo>
                    <a:pt x="56" y="396"/>
                    <a:pt x="113" y="529"/>
                    <a:pt x="181" y="491"/>
                  </a:cubicBezTo>
                  <a:cubicBezTo>
                    <a:pt x="249" y="453"/>
                    <a:pt x="325" y="38"/>
                    <a:pt x="408" y="38"/>
                  </a:cubicBezTo>
                  <a:cubicBezTo>
                    <a:pt x="491" y="38"/>
                    <a:pt x="589" y="491"/>
                    <a:pt x="680" y="491"/>
                  </a:cubicBezTo>
                  <a:cubicBezTo>
                    <a:pt x="771" y="491"/>
                    <a:pt x="861" y="38"/>
                    <a:pt x="952" y="38"/>
                  </a:cubicBezTo>
                  <a:cubicBezTo>
                    <a:pt x="1043" y="38"/>
                    <a:pt x="1134" y="491"/>
                    <a:pt x="1225" y="491"/>
                  </a:cubicBezTo>
                  <a:cubicBezTo>
                    <a:pt x="1316" y="491"/>
                    <a:pt x="1422" y="76"/>
                    <a:pt x="1497" y="38"/>
                  </a:cubicBezTo>
                  <a:cubicBezTo>
                    <a:pt x="1572" y="0"/>
                    <a:pt x="1625" y="132"/>
                    <a:pt x="1678" y="26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rot="21528701">
              <a:off x="3041543" y="3681424"/>
              <a:ext cx="133761" cy="7442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rot="21528701" flipH="1">
              <a:off x="2518181" y="3705320"/>
              <a:ext cx="54362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8"/>
          <p:cNvSpPr/>
          <p:nvPr/>
        </p:nvSpPr>
        <p:spPr>
          <a:xfrm rot="18297886">
            <a:off x="6286686" y="2941950"/>
            <a:ext cx="1082591" cy="811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9"/>
          <p:cNvSpPr/>
          <p:nvPr/>
        </p:nvSpPr>
        <p:spPr>
          <a:xfrm rot="18297886">
            <a:off x="5403394" y="1591657"/>
            <a:ext cx="1082591" cy="811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20"/>
          <p:cNvCxnSpPr>
            <a:endCxn id="17" idx="2"/>
          </p:cNvCxnSpPr>
          <p:nvPr/>
        </p:nvCxnSpPr>
        <p:spPr>
          <a:xfrm flipV="1">
            <a:off x="5096967" y="1655517"/>
            <a:ext cx="880991" cy="131134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2"/>
          <p:cNvCxnSpPr>
            <a:stCxn id="17" idx="2"/>
            <a:endCxn id="16" idx="0"/>
          </p:cNvCxnSpPr>
          <p:nvPr/>
        </p:nvCxnSpPr>
        <p:spPr>
          <a:xfrm>
            <a:off x="5977958" y="1655517"/>
            <a:ext cx="816755" cy="130376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/>
          <p:nvPr/>
        </p:nvSpPr>
        <p:spPr>
          <a:xfrm>
            <a:off x="6810793" y="295169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CC"/>
                </a:solidFill>
                <a:latin typeface="Comic Sans MS" pitchFamily="66" charset="0"/>
              </a:rPr>
              <a:t>crystal</a:t>
            </a:r>
            <a:endParaRPr lang="en-US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6249779" y="980728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CC"/>
                </a:solidFill>
                <a:latin typeface="Comic Sans MS" pitchFamily="66" charset="0"/>
              </a:rPr>
              <a:t>detector</a:t>
            </a:r>
            <a:endParaRPr lang="en-US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6844" y="342085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CC"/>
                </a:solidFill>
                <a:latin typeface="Comic Sans MS" pitchFamily="66" charset="0"/>
              </a:rPr>
              <a:t>c</a:t>
            </a:r>
            <a:r>
              <a:rPr lang="en-US" dirty="0" smtClean="0">
                <a:solidFill>
                  <a:srgbClr val="0066CC"/>
                </a:solidFill>
                <a:latin typeface="Comic Sans MS" pitchFamily="66" charset="0"/>
              </a:rPr>
              <a:t>ollimating/focusing optics</a:t>
            </a:r>
            <a:endParaRPr lang="en-US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767781" y="212377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CC"/>
                </a:solidFill>
                <a:latin typeface="Comic Sans MS" pitchFamily="66" charset="0"/>
              </a:rPr>
              <a:t>flange</a:t>
            </a:r>
            <a:endParaRPr lang="en-US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69408" y="255790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CC"/>
                </a:solidFill>
                <a:latin typeface="Comic Sans MS" pitchFamily="66" charset="0"/>
              </a:rPr>
              <a:t>source</a:t>
            </a:r>
            <a:endParaRPr lang="en-US" dirty="0">
              <a:solidFill>
                <a:srgbClr val="0066CC"/>
              </a:solidFill>
              <a:latin typeface="Comic Sans MS" pitchFamily="66" charset="0"/>
            </a:endParaRPr>
          </a:p>
        </p:txBody>
      </p:sp>
      <p:grpSp>
        <p:nvGrpSpPr>
          <p:cNvPr id="25" name="Group 32"/>
          <p:cNvGrpSpPr/>
          <p:nvPr/>
        </p:nvGrpSpPr>
        <p:grpSpPr>
          <a:xfrm rot="518344">
            <a:off x="2488713" y="3002287"/>
            <a:ext cx="657123" cy="90159"/>
            <a:chOff x="2518181" y="3647906"/>
            <a:chExt cx="657123" cy="90159"/>
          </a:xfrm>
        </p:grpSpPr>
        <p:sp>
          <p:nvSpPr>
            <p:cNvPr id="26" name="Freeform 33"/>
            <p:cNvSpPr>
              <a:spLocks/>
            </p:cNvSpPr>
            <p:nvPr/>
          </p:nvSpPr>
          <p:spPr bwMode="auto">
            <a:xfrm rot="21528701">
              <a:off x="2567242" y="3647906"/>
              <a:ext cx="486241" cy="90159"/>
            </a:xfrm>
            <a:custGeom>
              <a:avLst/>
              <a:gdLst>
                <a:gd name="T0" fmla="*/ 0 w 1678"/>
                <a:gd name="T1" fmla="*/ 264 h 529"/>
                <a:gd name="T2" fmla="*/ 181 w 1678"/>
                <a:gd name="T3" fmla="*/ 491 h 529"/>
                <a:gd name="T4" fmla="*/ 408 w 1678"/>
                <a:gd name="T5" fmla="*/ 38 h 529"/>
                <a:gd name="T6" fmla="*/ 680 w 1678"/>
                <a:gd name="T7" fmla="*/ 491 h 529"/>
                <a:gd name="T8" fmla="*/ 952 w 1678"/>
                <a:gd name="T9" fmla="*/ 38 h 529"/>
                <a:gd name="T10" fmla="*/ 1225 w 1678"/>
                <a:gd name="T11" fmla="*/ 491 h 529"/>
                <a:gd name="T12" fmla="*/ 1497 w 1678"/>
                <a:gd name="T13" fmla="*/ 38 h 529"/>
                <a:gd name="T14" fmla="*/ 1678 w 1678"/>
                <a:gd name="T15" fmla="*/ 2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8" h="529">
                  <a:moveTo>
                    <a:pt x="0" y="264"/>
                  </a:moveTo>
                  <a:cubicBezTo>
                    <a:pt x="56" y="396"/>
                    <a:pt x="113" y="529"/>
                    <a:pt x="181" y="491"/>
                  </a:cubicBezTo>
                  <a:cubicBezTo>
                    <a:pt x="249" y="453"/>
                    <a:pt x="325" y="38"/>
                    <a:pt x="408" y="38"/>
                  </a:cubicBezTo>
                  <a:cubicBezTo>
                    <a:pt x="491" y="38"/>
                    <a:pt x="589" y="491"/>
                    <a:pt x="680" y="491"/>
                  </a:cubicBezTo>
                  <a:cubicBezTo>
                    <a:pt x="771" y="491"/>
                    <a:pt x="861" y="38"/>
                    <a:pt x="952" y="38"/>
                  </a:cubicBezTo>
                  <a:cubicBezTo>
                    <a:pt x="1043" y="38"/>
                    <a:pt x="1134" y="491"/>
                    <a:pt x="1225" y="491"/>
                  </a:cubicBezTo>
                  <a:cubicBezTo>
                    <a:pt x="1316" y="491"/>
                    <a:pt x="1422" y="76"/>
                    <a:pt x="1497" y="38"/>
                  </a:cubicBezTo>
                  <a:cubicBezTo>
                    <a:pt x="1572" y="0"/>
                    <a:pt x="1625" y="132"/>
                    <a:pt x="1678" y="26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 rot="21528701">
              <a:off x="3041543" y="3681424"/>
              <a:ext cx="133761" cy="7442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 rot="21528701" flipH="1">
              <a:off x="2518181" y="3705320"/>
              <a:ext cx="54362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grpSp>
        <p:nvGrpSpPr>
          <p:cNvPr id="29" name="Group 36"/>
          <p:cNvGrpSpPr/>
          <p:nvPr/>
        </p:nvGrpSpPr>
        <p:grpSpPr>
          <a:xfrm>
            <a:off x="4222263" y="2921784"/>
            <a:ext cx="657123" cy="90159"/>
            <a:chOff x="2518181" y="3647906"/>
            <a:chExt cx="657123" cy="90159"/>
          </a:xfrm>
        </p:grpSpPr>
        <p:sp>
          <p:nvSpPr>
            <p:cNvPr id="30" name="Freeform 37"/>
            <p:cNvSpPr>
              <a:spLocks/>
            </p:cNvSpPr>
            <p:nvPr/>
          </p:nvSpPr>
          <p:spPr bwMode="auto">
            <a:xfrm rot="21528701">
              <a:off x="2567242" y="3647906"/>
              <a:ext cx="486241" cy="90159"/>
            </a:xfrm>
            <a:custGeom>
              <a:avLst/>
              <a:gdLst>
                <a:gd name="T0" fmla="*/ 0 w 1678"/>
                <a:gd name="T1" fmla="*/ 264 h 529"/>
                <a:gd name="T2" fmla="*/ 181 w 1678"/>
                <a:gd name="T3" fmla="*/ 491 h 529"/>
                <a:gd name="T4" fmla="*/ 408 w 1678"/>
                <a:gd name="T5" fmla="*/ 38 h 529"/>
                <a:gd name="T6" fmla="*/ 680 w 1678"/>
                <a:gd name="T7" fmla="*/ 491 h 529"/>
                <a:gd name="T8" fmla="*/ 952 w 1678"/>
                <a:gd name="T9" fmla="*/ 38 h 529"/>
                <a:gd name="T10" fmla="*/ 1225 w 1678"/>
                <a:gd name="T11" fmla="*/ 491 h 529"/>
                <a:gd name="T12" fmla="*/ 1497 w 1678"/>
                <a:gd name="T13" fmla="*/ 38 h 529"/>
                <a:gd name="T14" fmla="*/ 1678 w 1678"/>
                <a:gd name="T15" fmla="*/ 2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8" h="529">
                  <a:moveTo>
                    <a:pt x="0" y="264"/>
                  </a:moveTo>
                  <a:cubicBezTo>
                    <a:pt x="56" y="396"/>
                    <a:pt x="113" y="529"/>
                    <a:pt x="181" y="491"/>
                  </a:cubicBezTo>
                  <a:cubicBezTo>
                    <a:pt x="249" y="453"/>
                    <a:pt x="325" y="38"/>
                    <a:pt x="408" y="38"/>
                  </a:cubicBezTo>
                  <a:cubicBezTo>
                    <a:pt x="491" y="38"/>
                    <a:pt x="589" y="491"/>
                    <a:pt x="680" y="491"/>
                  </a:cubicBezTo>
                  <a:cubicBezTo>
                    <a:pt x="771" y="491"/>
                    <a:pt x="861" y="38"/>
                    <a:pt x="952" y="38"/>
                  </a:cubicBezTo>
                  <a:cubicBezTo>
                    <a:pt x="1043" y="38"/>
                    <a:pt x="1134" y="491"/>
                    <a:pt x="1225" y="491"/>
                  </a:cubicBezTo>
                  <a:cubicBezTo>
                    <a:pt x="1316" y="491"/>
                    <a:pt x="1422" y="76"/>
                    <a:pt x="1497" y="38"/>
                  </a:cubicBezTo>
                  <a:cubicBezTo>
                    <a:pt x="1572" y="0"/>
                    <a:pt x="1625" y="132"/>
                    <a:pt x="1678" y="26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rot="21528701">
              <a:off x="3041543" y="3681424"/>
              <a:ext cx="133761" cy="7442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rot="21528701" flipH="1">
              <a:off x="2518181" y="3705320"/>
              <a:ext cx="54362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grpSp>
        <p:nvGrpSpPr>
          <p:cNvPr id="33" name="Group 40"/>
          <p:cNvGrpSpPr/>
          <p:nvPr/>
        </p:nvGrpSpPr>
        <p:grpSpPr>
          <a:xfrm>
            <a:off x="5509203" y="2938825"/>
            <a:ext cx="657123" cy="90159"/>
            <a:chOff x="2518181" y="3647906"/>
            <a:chExt cx="657123" cy="90159"/>
          </a:xfrm>
        </p:grpSpPr>
        <p:sp>
          <p:nvSpPr>
            <p:cNvPr id="34" name="Freeform 41"/>
            <p:cNvSpPr>
              <a:spLocks/>
            </p:cNvSpPr>
            <p:nvPr/>
          </p:nvSpPr>
          <p:spPr bwMode="auto">
            <a:xfrm rot="21528701">
              <a:off x="2567242" y="3647906"/>
              <a:ext cx="486241" cy="90159"/>
            </a:xfrm>
            <a:custGeom>
              <a:avLst/>
              <a:gdLst>
                <a:gd name="T0" fmla="*/ 0 w 1678"/>
                <a:gd name="T1" fmla="*/ 264 h 529"/>
                <a:gd name="T2" fmla="*/ 181 w 1678"/>
                <a:gd name="T3" fmla="*/ 491 h 529"/>
                <a:gd name="T4" fmla="*/ 408 w 1678"/>
                <a:gd name="T5" fmla="*/ 38 h 529"/>
                <a:gd name="T6" fmla="*/ 680 w 1678"/>
                <a:gd name="T7" fmla="*/ 491 h 529"/>
                <a:gd name="T8" fmla="*/ 952 w 1678"/>
                <a:gd name="T9" fmla="*/ 38 h 529"/>
                <a:gd name="T10" fmla="*/ 1225 w 1678"/>
                <a:gd name="T11" fmla="*/ 491 h 529"/>
                <a:gd name="T12" fmla="*/ 1497 w 1678"/>
                <a:gd name="T13" fmla="*/ 38 h 529"/>
                <a:gd name="T14" fmla="*/ 1678 w 1678"/>
                <a:gd name="T15" fmla="*/ 2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8" h="529">
                  <a:moveTo>
                    <a:pt x="0" y="264"/>
                  </a:moveTo>
                  <a:cubicBezTo>
                    <a:pt x="56" y="396"/>
                    <a:pt x="113" y="529"/>
                    <a:pt x="181" y="491"/>
                  </a:cubicBezTo>
                  <a:cubicBezTo>
                    <a:pt x="249" y="453"/>
                    <a:pt x="325" y="38"/>
                    <a:pt x="408" y="38"/>
                  </a:cubicBezTo>
                  <a:cubicBezTo>
                    <a:pt x="491" y="38"/>
                    <a:pt x="589" y="491"/>
                    <a:pt x="680" y="491"/>
                  </a:cubicBezTo>
                  <a:cubicBezTo>
                    <a:pt x="771" y="491"/>
                    <a:pt x="861" y="38"/>
                    <a:pt x="952" y="38"/>
                  </a:cubicBezTo>
                  <a:cubicBezTo>
                    <a:pt x="1043" y="38"/>
                    <a:pt x="1134" y="491"/>
                    <a:pt x="1225" y="491"/>
                  </a:cubicBezTo>
                  <a:cubicBezTo>
                    <a:pt x="1316" y="491"/>
                    <a:pt x="1422" y="76"/>
                    <a:pt x="1497" y="38"/>
                  </a:cubicBezTo>
                  <a:cubicBezTo>
                    <a:pt x="1572" y="0"/>
                    <a:pt x="1625" y="132"/>
                    <a:pt x="1678" y="26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rot="21528701">
              <a:off x="3041543" y="3681424"/>
              <a:ext cx="133761" cy="7442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 rot="21528701" flipH="1">
              <a:off x="2518181" y="3705320"/>
              <a:ext cx="54362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grpSp>
        <p:nvGrpSpPr>
          <p:cNvPr id="37" name="Group 44"/>
          <p:cNvGrpSpPr/>
          <p:nvPr/>
        </p:nvGrpSpPr>
        <p:grpSpPr>
          <a:xfrm rot="14398220">
            <a:off x="6124674" y="2393409"/>
            <a:ext cx="657123" cy="90159"/>
            <a:chOff x="2518181" y="3647906"/>
            <a:chExt cx="657123" cy="90159"/>
          </a:xfrm>
        </p:grpSpPr>
        <p:sp>
          <p:nvSpPr>
            <p:cNvPr id="38" name="Freeform 45"/>
            <p:cNvSpPr>
              <a:spLocks/>
            </p:cNvSpPr>
            <p:nvPr/>
          </p:nvSpPr>
          <p:spPr bwMode="auto">
            <a:xfrm rot="21528701">
              <a:off x="2567242" y="3647906"/>
              <a:ext cx="486241" cy="90159"/>
            </a:xfrm>
            <a:custGeom>
              <a:avLst/>
              <a:gdLst>
                <a:gd name="T0" fmla="*/ 0 w 1678"/>
                <a:gd name="T1" fmla="*/ 264 h 529"/>
                <a:gd name="T2" fmla="*/ 181 w 1678"/>
                <a:gd name="T3" fmla="*/ 491 h 529"/>
                <a:gd name="T4" fmla="*/ 408 w 1678"/>
                <a:gd name="T5" fmla="*/ 38 h 529"/>
                <a:gd name="T6" fmla="*/ 680 w 1678"/>
                <a:gd name="T7" fmla="*/ 491 h 529"/>
                <a:gd name="T8" fmla="*/ 952 w 1678"/>
                <a:gd name="T9" fmla="*/ 38 h 529"/>
                <a:gd name="T10" fmla="*/ 1225 w 1678"/>
                <a:gd name="T11" fmla="*/ 491 h 529"/>
                <a:gd name="T12" fmla="*/ 1497 w 1678"/>
                <a:gd name="T13" fmla="*/ 38 h 529"/>
                <a:gd name="T14" fmla="*/ 1678 w 1678"/>
                <a:gd name="T15" fmla="*/ 2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8" h="529">
                  <a:moveTo>
                    <a:pt x="0" y="264"/>
                  </a:moveTo>
                  <a:cubicBezTo>
                    <a:pt x="56" y="396"/>
                    <a:pt x="113" y="529"/>
                    <a:pt x="181" y="491"/>
                  </a:cubicBezTo>
                  <a:cubicBezTo>
                    <a:pt x="249" y="453"/>
                    <a:pt x="325" y="38"/>
                    <a:pt x="408" y="38"/>
                  </a:cubicBezTo>
                  <a:cubicBezTo>
                    <a:pt x="491" y="38"/>
                    <a:pt x="589" y="491"/>
                    <a:pt x="680" y="491"/>
                  </a:cubicBezTo>
                  <a:cubicBezTo>
                    <a:pt x="771" y="491"/>
                    <a:pt x="861" y="38"/>
                    <a:pt x="952" y="38"/>
                  </a:cubicBezTo>
                  <a:cubicBezTo>
                    <a:pt x="1043" y="38"/>
                    <a:pt x="1134" y="491"/>
                    <a:pt x="1225" y="491"/>
                  </a:cubicBezTo>
                  <a:cubicBezTo>
                    <a:pt x="1316" y="491"/>
                    <a:pt x="1422" y="76"/>
                    <a:pt x="1497" y="38"/>
                  </a:cubicBezTo>
                  <a:cubicBezTo>
                    <a:pt x="1572" y="0"/>
                    <a:pt x="1625" y="132"/>
                    <a:pt x="1678" y="26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 rot="21528701">
              <a:off x="3041543" y="3681424"/>
              <a:ext cx="133761" cy="7442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 rot="21528701" flipH="1">
              <a:off x="2518181" y="3705320"/>
              <a:ext cx="54362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6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cxnSp>
        <p:nvCxnSpPr>
          <p:cNvPr id="41" name="Straight Connector 48"/>
          <p:cNvCxnSpPr>
            <a:endCxn id="9" idx="2"/>
          </p:cNvCxnSpPr>
          <p:nvPr/>
        </p:nvCxnSpPr>
        <p:spPr>
          <a:xfrm>
            <a:off x="3194599" y="2791126"/>
            <a:ext cx="256395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50"/>
          <p:cNvCxnSpPr/>
          <p:nvPr/>
        </p:nvCxnSpPr>
        <p:spPr>
          <a:xfrm>
            <a:off x="3194599" y="3118127"/>
            <a:ext cx="256395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9"/>
          <p:cNvSpPr txBox="1"/>
          <p:nvPr/>
        </p:nvSpPr>
        <p:spPr>
          <a:xfrm>
            <a:off x="4848983" y="3000308"/>
            <a:ext cx="70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66CC"/>
                </a:solidFill>
                <a:latin typeface="Comic Sans MS" pitchFamily="66" charset="0"/>
              </a:rPr>
              <a:t>v</a:t>
            </a:r>
            <a:r>
              <a:rPr lang="en-US" sz="1200" dirty="0" smtClean="0">
                <a:solidFill>
                  <a:srgbClr val="0066CC"/>
                </a:solidFill>
                <a:latin typeface="Comic Sans MS" pitchFamily="66" charset="0"/>
              </a:rPr>
              <a:t>irtual source</a:t>
            </a:r>
            <a:endParaRPr lang="en-US" sz="1200" dirty="0">
              <a:solidFill>
                <a:srgbClr val="0066CC"/>
              </a:solidFill>
              <a:latin typeface="Comic Sans MS" pitchFamily="66" charset="0"/>
            </a:endParaRPr>
          </a:p>
        </p:txBody>
      </p:sp>
      <p:cxnSp>
        <p:nvCxnSpPr>
          <p:cNvPr id="44" name="Straight Connector 52"/>
          <p:cNvCxnSpPr/>
          <p:nvPr/>
        </p:nvCxnSpPr>
        <p:spPr>
          <a:xfrm>
            <a:off x="5096967" y="2975129"/>
            <a:ext cx="1539035" cy="152400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4"/>
          <p:cNvCxnSpPr/>
          <p:nvPr/>
        </p:nvCxnSpPr>
        <p:spPr>
          <a:xfrm flipV="1">
            <a:off x="5136927" y="2716487"/>
            <a:ext cx="1797491" cy="234010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56"/>
          <p:cNvCxnSpPr/>
          <p:nvPr/>
        </p:nvCxnSpPr>
        <p:spPr>
          <a:xfrm>
            <a:off x="5744377" y="2099112"/>
            <a:ext cx="891625" cy="1037246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60"/>
          <p:cNvCxnSpPr/>
          <p:nvPr/>
        </p:nvCxnSpPr>
        <p:spPr>
          <a:xfrm>
            <a:off x="6249779" y="1350060"/>
            <a:ext cx="687234" cy="1343092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51"/>
          <p:cNvCxnSpPr/>
          <p:nvPr/>
        </p:nvCxnSpPr>
        <p:spPr>
          <a:xfrm>
            <a:off x="4774029" y="2962959"/>
            <a:ext cx="223802" cy="390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8"/>
          <p:cNvSpPr txBox="1"/>
          <p:nvPr/>
        </p:nvSpPr>
        <p:spPr>
          <a:xfrm>
            <a:off x="361958" y="4149080"/>
            <a:ext cx="68259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  <a:latin typeface="Comic Sans MS" pitchFamily="66" charset="0"/>
              </a:rPr>
              <a:t>Detection </a:t>
            </a:r>
            <a:r>
              <a:rPr lang="en-US" b="1" dirty="0" smtClean="0">
                <a:solidFill>
                  <a:srgbClr val="0066CC"/>
                </a:solidFill>
                <a:latin typeface="Comic Sans MS" pitchFamily="66" charset="0"/>
              </a:rPr>
              <a:t>requirements:</a:t>
            </a:r>
            <a:endParaRPr lang="en-US" b="1" dirty="0">
              <a:solidFill>
                <a:srgbClr val="0066CC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66CC"/>
                </a:solidFill>
                <a:latin typeface="Comic Sans MS" pitchFamily="66" charset="0"/>
              </a:rPr>
              <a:t>X-ray energies – 4keV-15keV</a:t>
            </a:r>
          </a:p>
          <a:p>
            <a:r>
              <a:rPr lang="en-US" dirty="0" smtClean="0">
                <a:solidFill>
                  <a:srgbClr val="0066CC"/>
                </a:solidFill>
                <a:latin typeface="Comic Sans MS" pitchFamily="66" charset="0"/>
              </a:rPr>
              <a:t>High &amp; ultra high energy resolution (&gt;≈</a:t>
            </a:r>
            <a:r>
              <a:rPr lang="en-US" dirty="0">
                <a:solidFill>
                  <a:srgbClr val="0066CC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66CC"/>
                </a:solidFill>
                <a:latin typeface="Comic Sans MS" pitchFamily="66" charset="0"/>
              </a:rPr>
              <a:t>eV &amp; &lt;0.1eV)</a:t>
            </a:r>
            <a:endParaRPr lang="en-US" dirty="0">
              <a:solidFill>
                <a:srgbClr val="0066CC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66CC"/>
                </a:solidFill>
                <a:latin typeface="Comic Sans MS" pitchFamily="66" charset="0"/>
              </a:rPr>
              <a:t>High efficiency (X-ray rates at flange ≈20cts/(sec x 10mm</a:t>
            </a:r>
            <a:r>
              <a:rPr lang="en-US" baseline="30000" dirty="0" smtClean="0">
                <a:solidFill>
                  <a:srgbClr val="0066CC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0066CC"/>
                </a:solidFill>
                <a:latin typeface="Comic Sans MS" pitchFamily="66" charset="0"/>
              </a:rPr>
              <a:t>))</a:t>
            </a:r>
          </a:p>
          <a:p>
            <a:r>
              <a:rPr lang="en-US" dirty="0" smtClean="0">
                <a:solidFill>
                  <a:srgbClr val="0066CC"/>
                </a:solidFill>
                <a:latin typeface="Comic Sans MS" pitchFamily="66" charset="0"/>
              </a:rPr>
              <a:t>Timing – coincidence measurements at </a:t>
            </a:r>
            <a:r>
              <a:rPr lang="en-US" dirty="0" err="1" smtClean="0">
                <a:solidFill>
                  <a:srgbClr val="0066CC"/>
                </a:solidFill>
                <a:latin typeface="Comic Sans MS" pitchFamily="66" charset="0"/>
              </a:rPr>
              <a:t>nsec</a:t>
            </a:r>
            <a:r>
              <a:rPr lang="en-US" dirty="0" smtClean="0">
                <a:solidFill>
                  <a:srgbClr val="0066CC"/>
                </a:solidFill>
                <a:latin typeface="Comic Sans MS" pitchFamily="66" charset="0"/>
              </a:rPr>
              <a:t> resolution </a:t>
            </a:r>
            <a:endParaRPr lang="en-US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50" name="TextBox 8"/>
          <p:cNvSpPr txBox="1"/>
          <p:nvPr/>
        </p:nvSpPr>
        <p:spPr>
          <a:xfrm>
            <a:off x="395536" y="6053226"/>
            <a:ext cx="2833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TDR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in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preparation</a:t>
            </a:r>
            <a:endParaRPr lang="en-US" sz="2000" b="1" dirty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8145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08720"/>
            <a:ext cx="9180512" cy="6865132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84168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2" y="1124744"/>
            <a:ext cx="838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solidFill>
                  <a:srgbClr val="FFFFCC"/>
                </a:solidFill>
                <a:latin typeface="Comic Sans MS" pitchFamily="66" charset="0"/>
              </a:rPr>
              <a:t>Welcome</a:t>
            </a:r>
            <a:r>
              <a:rPr lang="pl-PL" sz="2800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FFFFCC"/>
                </a:solidFill>
                <a:latin typeface="Comic Sans MS" pitchFamily="66" charset="0"/>
              </a:rPr>
              <a:t>all</a:t>
            </a:r>
            <a:r>
              <a:rPr lang="pl-PL" sz="2800" dirty="0" smtClean="0">
                <a:solidFill>
                  <a:srgbClr val="FFFFCC"/>
                </a:solidFill>
                <a:latin typeface="Comic Sans MS" pitchFamily="66" charset="0"/>
              </a:rPr>
              <a:t> SPARC </a:t>
            </a:r>
            <a:r>
              <a:rPr lang="pl-PL" sz="2800" dirty="0" err="1" smtClean="0">
                <a:solidFill>
                  <a:srgbClr val="FFFFCC"/>
                </a:solidFill>
                <a:latin typeface="Comic Sans MS" pitchFamily="66" charset="0"/>
              </a:rPr>
              <a:t>members</a:t>
            </a:r>
            <a:r>
              <a:rPr lang="pl-PL" sz="2800" dirty="0" smtClean="0">
                <a:solidFill>
                  <a:srgbClr val="FFFFCC"/>
                </a:solidFill>
                <a:latin typeface="Comic Sans MS" pitchFamily="66" charset="0"/>
              </a:rPr>
              <a:t> and </a:t>
            </a:r>
            <a:r>
              <a:rPr lang="pl-PL" sz="2800" dirty="0" err="1" smtClean="0">
                <a:solidFill>
                  <a:srgbClr val="FFFFCC"/>
                </a:solidFill>
                <a:latin typeface="Comic Sans MS" pitchFamily="66" charset="0"/>
              </a:rPr>
              <a:t>fans</a:t>
            </a:r>
            <a:r>
              <a:rPr lang="pl-PL" sz="2800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rgbClr val="FFFFCC"/>
                </a:solidFill>
                <a:latin typeface="Comic Sans MS" pitchFamily="66" charset="0"/>
              </a:rPr>
              <a:t>in</a:t>
            </a:r>
            <a:r>
              <a:rPr lang="pl-PL" sz="2800" dirty="0" smtClean="0">
                <a:solidFill>
                  <a:srgbClr val="FFFFCC"/>
                </a:solidFill>
                <a:latin typeface="Comic Sans MS" pitchFamily="66" charset="0"/>
              </a:rPr>
              <a:t> Krak</a:t>
            </a:r>
            <a:r>
              <a:rPr lang="el-GR" sz="2800" dirty="0" smtClean="0">
                <a:solidFill>
                  <a:srgbClr val="FFFFCC"/>
                </a:solidFill>
                <a:latin typeface="Comic Sans MS" pitchFamily="66" charset="0"/>
              </a:rPr>
              <a:t>ό</a:t>
            </a:r>
            <a:r>
              <a:rPr lang="pl-PL" sz="2800" dirty="0" smtClean="0">
                <a:solidFill>
                  <a:srgbClr val="FFFFCC"/>
                </a:solidFill>
                <a:latin typeface="Comic Sans MS" pitchFamily="66" charset="0"/>
              </a:rPr>
              <a:t>w!</a:t>
            </a:r>
            <a:endParaRPr lang="pl-PL" sz="2800" dirty="0">
              <a:solidFill>
                <a:srgbClr val="FFFF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Obraz 5" descr="DSCF03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70235"/>
            <a:ext cx="3973498" cy="297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arczaka\Desktop\20160916_102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786" y="2732356"/>
            <a:ext cx="2214565" cy="393700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23528" y="10527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Teaching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and </a:t>
            </a: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motivation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of </a:t>
            </a: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students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and </a:t>
            </a: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young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scientists</a:t>
            </a:r>
            <a:endParaRPr lang="pl-PL" sz="24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(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production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of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HCI’s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,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spectroscopy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and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applications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)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292080" y="2282093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Kielce EBIS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facility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716016" y="5522453"/>
            <a:ext cx="3808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  <a:latin typeface="Comic Sans MS" pitchFamily="66" charset="0"/>
              </a:rPr>
              <a:t>Commercial </a:t>
            </a:r>
            <a:r>
              <a:rPr lang="pl-PL" sz="2000" dirty="0" err="1" smtClean="0">
                <a:solidFill>
                  <a:srgbClr val="FF0000"/>
                </a:solidFill>
                <a:latin typeface="Comic Sans MS" pitchFamily="66" charset="0"/>
              </a:rPr>
              <a:t>Dresden</a:t>
            </a:r>
            <a:r>
              <a:rPr lang="pl-PL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  <a:latin typeface="Comic Sans MS" pitchFamily="66" charset="0"/>
              </a:rPr>
              <a:t>EBIS-A</a:t>
            </a:r>
            <a:r>
              <a:rPr lang="pl-PL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9" name="pole tekstowe 8"/>
          <p:cNvSpPr txBox="1"/>
          <p:nvPr/>
        </p:nvSpPr>
        <p:spPr>
          <a:xfrm rot="3832446">
            <a:off x="365146" y="4681982"/>
            <a:ext cx="330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  <a:latin typeface="Comic Sans MS" pitchFamily="66" charset="0"/>
              </a:rPr>
              <a:t>Commercial </a:t>
            </a:r>
            <a:r>
              <a:rPr lang="pl-PL" sz="2000" dirty="0" err="1" smtClean="0">
                <a:solidFill>
                  <a:srgbClr val="FF0000"/>
                </a:solidFill>
                <a:latin typeface="Comic Sans MS" pitchFamily="66" charset="0"/>
              </a:rPr>
              <a:t>Dresden</a:t>
            </a:r>
            <a:r>
              <a:rPr lang="pl-PL" sz="2000" dirty="0" smtClean="0">
                <a:solidFill>
                  <a:srgbClr val="FF0000"/>
                </a:solidFill>
                <a:latin typeface="Comic Sans MS" pitchFamily="66" charset="0"/>
              </a:rPr>
              <a:t> EBIT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11560" y="227687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HCI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laboratory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in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Krakow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828226"/>
            <a:ext cx="9180512" cy="687390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115864" y="4726885"/>
            <a:ext cx="72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 smtClean="0">
                <a:solidFill>
                  <a:schemeClr val="bg1"/>
                </a:solidFill>
                <a:latin typeface="Comic Sans MS" pitchFamily="66" charset="0"/>
              </a:rPr>
              <a:t>Thank</a:t>
            </a:r>
            <a:r>
              <a:rPr lang="pl-PL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pl-PL" sz="3600" b="1" dirty="0" err="1" smtClean="0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pl-PL" sz="3600" b="1" dirty="0" smtClean="0">
                <a:solidFill>
                  <a:schemeClr val="bg1"/>
                </a:solidFill>
                <a:latin typeface="Comic Sans MS" pitchFamily="66" charset="0"/>
              </a:rPr>
              <a:t> for </a:t>
            </a:r>
            <a:r>
              <a:rPr lang="pl-PL" sz="3600" b="1" dirty="0" err="1" smtClean="0">
                <a:solidFill>
                  <a:schemeClr val="bg1"/>
                </a:solidFill>
                <a:latin typeface="Comic Sans MS" pitchFamily="66" charset="0"/>
              </a:rPr>
              <a:t>your</a:t>
            </a:r>
            <a:r>
              <a:rPr lang="pl-PL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pl-PL" sz="3600" b="1" dirty="0" err="1" smtClean="0">
                <a:solidFill>
                  <a:schemeClr val="bg1"/>
                </a:solidFill>
                <a:latin typeface="Comic Sans MS" pitchFamily="66" charset="0"/>
              </a:rPr>
              <a:t>attention</a:t>
            </a:r>
            <a:r>
              <a:rPr lang="pl-PL" sz="3600" b="1" dirty="0" smtClean="0">
                <a:solidFill>
                  <a:schemeClr val="bg1"/>
                </a:solidFill>
                <a:latin typeface="Comic Sans MS" pitchFamily="66" charset="0"/>
              </a:rPr>
              <a:t>!</a:t>
            </a:r>
            <a:endParaRPr lang="pl-PL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5672" y="980728"/>
            <a:ext cx="4257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Jagiellonian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University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in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Cracow</a:t>
            </a: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algn="ctr"/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algn="ctr"/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 </a:t>
            </a:r>
            <a:r>
              <a:rPr lang="pl-PL" b="1" dirty="0" smtClean="0">
                <a:solidFill>
                  <a:srgbClr val="0066CC"/>
                </a:solidFill>
                <a:latin typeface="Comic Sans MS" pitchFamily="66" charset="0"/>
              </a:rPr>
              <a:t>652 YEARS OF TRADITION</a:t>
            </a:r>
            <a:endParaRPr lang="pl-PL" b="1" dirty="0">
              <a:solidFill>
                <a:srgbClr val="0066CC"/>
              </a:solidFill>
              <a:latin typeface="Comic Sans MS" pitchFamily="66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3131840" y="2132856"/>
            <a:ext cx="2460930" cy="3669556"/>
            <a:chOff x="3296079" y="1953370"/>
            <a:chExt cx="2460930" cy="366955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9502" y="1953370"/>
              <a:ext cx="2057400" cy="326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pole tekstowe 5"/>
            <p:cNvSpPr txBox="1"/>
            <p:nvPr/>
          </p:nvSpPr>
          <p:spPr>
            <a:xfrm>
              <a:off x="3296079" y="5284372"/>
              <a:ext cx="2460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smtClean="0">
                  <a:solidFill>
                    <a:srgbClr val="0066CC"/>
                  </a:solidFill>
                  <a:latin typeface="Comic Sans MS" pitchFamily="66" charset="0"/>
                </a:rPr>
                <a:t>King Casimir </a:t>
              </a:r>
              <a:r>
                <a:rPr lang="pl-PL" sz="1600" b="1" dirty="0" err="1" smtClean="0">
                  <a:solidFill>
                    <a:srgbClr val="0066CC"/>
                  </a:solidFill>
                  <a:latin typeface="Comic Sans MS" pitchFamily="66" charset="0"/>
                </a:rPr>
                <a:t>the</a:t>
              </a:r>
              <a:r>
                <a:rPr lang="pl-PL" sz="1600" b="1" dirty="0" smtClean="0">
                  <a:solidFill>
                    <a:srgbClr val="0066CC"/>
                  </a:solidFill>
                  <a:latin typeface="Comic Sans MS" pitchFamily="66" charset="0"/>
                </a:rPr>
                <a:t> Great</a:t>
              </a:r>
              <a:endParaRPr lang="pl-PL" sz="1600" b="1" dirty="0">
                <a:solidFill>
                  <a:srgbClr val="0066CC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248080" y="2030088"/>
            <a:ext cx="2509020" cy="3775176"/>
            <a:chOff x="248080" y="2651028"/>
            <a:chExt cx="2509020" cy="377517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0660" y="3133729"/>
              <a:ext cx="2011363" cy="329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pole tekstowe 8"/>
            <p:cNvSpPr txBox="1"/>
            <p:nvPr/>
          </p:nvSpPr>
          <p:spPr>
            <a:xfrm>
              <a:off x="248080" y="2651028"/>
              <a:ext cx="2509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smtClean="0">
                  <a:solidFill>
                    <a:srgbClr val="0066CC"/>
                  </a:solidFill>
                  <a:latin typeface="Comic Sans MS" pitchFamily="66" charset="0"/>
                </a:rPr>
                <a:t>King </a:t>
              </a:r>
              <a:r>
                <a:rPr lang="pl-PL" sz="1600" b="1" dirty="0" err="1" smtClean="0">
                  <a:solidFill>
                    <a:srgbClr val="0066CC"/>
                  </a:solidFill>
                  <a:latin typeface="Comic Sans MS" pitchFamily="66" charset="0"/>
                </a:rPr>
                <a:t>Vladislaus</a:t>
              </a:r>
              <a:r>
                <a:rPr lang="pl-PL" sz="1600" b="1" dirty="0" smtClean="0">
                  <a:solidFill>
                    <a:srgbClr val="0066CC"/>
                  </a:solidFill>
                  <a:latin typeface="Comic Sans MS" pitchFamily="66" charset="0"/>
                </a:rPr>
                <a:t> Jagiełło</a:t>
              </a:r>
              <a:endParaRPr lang="pl-PL" sz="1600" b="1" dirty="0">
                <a:solidFill>
                  <a:srgbClr val="0066CC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6610085" y="1988840"/>
            <a:ext cx="2035175" cy="3930088"/>
            <a:chOff x="6556920" y="2597879"/>
            <a:chExt cx="2035175" cy="3930088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6920" y="3030704"/>
              <a:ext cx="2035175" cy="3497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pole tekstowe 11"/>
            <p:cNvSpPr txBox="1"/>
            <p:nvPr/>
          </p:nvSpPr>
          <p:spPr>
            <a:xfrm>
              <a:off x="6659510" y="2597879"/>
              <a:ext cx="16914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err="1" smtClean="0">
                  <a:solidFill>
                    <a:srgbClr val="0066CC"/>
                  </a:solidFill>
                  <a:latin typeface="Comic Sans MS" pitchFamily="66" charset="0"/>
                </a:rPr>
                <a:t>Queen</a:t>
              </a:r>
              <a:r>
                <a:rPr lang="pl-PL" sz="1600" b="1" dirty="0" smtClean="0">
                  <a:solidFill>
                    <a:srgbClr val="0066CC"/>
                  </a:solidFill>
                  <a:latin typeface="Comic Sans MS" pitchFamily="66" charset="0"/>
                </a:rPr>
                <a:t> Jadwiga</a:t>
              </a:r>
              <a:endParaRPr lang="pl-PL" sz="1600" b="1" dirty="0">
                <a:solidFill>
                  <a:srgbClr val="0066CC"/>
                </a:solidFill>
                <a:latin typeface="Comic Sans MS" pitchFamily="66" charset="0"/>
              </a:endParaRP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04093" y="1224136"/>
            <a:ext cx="8688387" cy="4869160"/>
          </a:xfrm>
        </p:spPr>
        <p:txBody>
          <a:bodyPr>
            <a:noAutofit/>
          </a:bodyPr>
          <a:lstStyle/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Faculty of Law and Administration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Faculty of Medicine</a:t>
            </a: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Faculty of Pharmacy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Faculty of Health Care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Faculty of Philosophy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Faculty of History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Faculty of Philology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Faculty of Polish Studies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Faculty of Physics, Astronomy and Applied Computer Science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Faculty of Mathematics and Computer Science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Faculty of Chemistry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Faculty of Biology and Earth Sciences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Faculty of Management and Social Communication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Faculty of International and Political Studies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Faculty of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Biophysics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,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Biochemistry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and </a:t>
            </a:r>
            <a:r>
              <a:rPr lang="en-US" sz="2000" b="1" dirty="0" smtClean="0">
                <a:solidFill>
                  <a:srgbClr val="0066CC"/>
                </a:solidFill>
                <a:latin typeface="Comic Sans MS" pitchFamily="66" charset="0"/>
              </a:rPr>
              <a:t>Biotechnology</a:t>
            </a:r>
            <a:endParaRPr lang="pl-PL" sz="2000" b="1" dirty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644046"/>
            <a:ext cx="5328592" cy="488129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66CC"/>
                </a:solidFill>
                <a:latin typeface="Comic Sans MS" pitchFamily="66" charset="0"/>
              </a:rPr>
              <a:t>Atomic Optics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66CC"/>
                </a:solidFill>
                <a:latin typeface="Comic Sans MS" pitchFamily="66" charset="0"/>
              </a:rPr>
              <a:t>Advanced Materials Engineering 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66CC"/>
                </a:solidFill>
                <a:latin typeface="Comic Sans MS" pitchFamily="66" charset="0"/>
              </a:rPr>
              <a:t>Hot Matter Physic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66CC"/>
                </a:solidFill>
                <a:latin typeface="Comic Sans MS" pitchFamily="66" charset="0"/>
              </a:rPr>
              <a:t>Medical Physics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66CC"/>
                </a:solidFill>
                <a:latin typeface="Comic Sans MS" pitchFamily="66" charset="0"/>
              </a:rPr>
              <a:t>Methods of Teaching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    </a:t>
            </a:r>
            <a:r>
              <a:rPr lang="en-US" sz="2000" dirty="0" smtClean="0">
                <a:solidFill>
                  <a:srgbClr val="0066CC"/>
                </a:solidFill>
                <a:latin typeface="Comic Sans MS" pitchFamily="66" charset="0"/>
              </a:rPr>
              <a:t> and Methodology of Physics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66CC"/>
                </a:solidFill>
                <a:latin typeface="Comic Sans MS" pitchFamily="66" charset="0"/>
              </a:rPr>
              <a:t>Nuclear Physics 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Biosystems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66CC"/>
                </a:solidFill>
                <a:latin typeface="Comic Sans MS" pitchFamily="66" charset="0"/>
              </a:rPr>
              <a:t>Physics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66CC"/>
                </a:solidFill>
                <a:latin typeface="Comic Sans MS" pitchFamily="66" charset="0"/>
              </a:rPr>
              <a:t>Photonics</a:t>
            </a:r>
            <a:endParaRPr lang="pl-PL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err="1" smtClean="0">
                <a:solidFill>
                  <a:srgbClr val="0066CC"/>
                </a:solidFill>
                <a:latin typeface="Comic Sans MS" pitchFamily="66" charset="0"/>
              </a:rPr>
              <a:t>Radiospectroscopy</a:t>
            </a:r>
            <a:endParaRPr lang="en-US" sz="20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66CC"/>
                </a:solidFill>
                <a:latin typeface="Comic Sans MS" pitchFamily="66" charset="0"/>
              </a:rPr>
              <a:t>Solid State Physics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66CC"/>
                </a:solidFill>
                <a:latin typeface="Comic Sans MS" pitchFamily="66" charset="0"/>
              </a:rPr>
              <a:t>Experimental Computer Physics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66CC"/>
                </a:solidFill>
                <a:latin typeface="Comic Sans MS" pitchFamily="66" charset="0"/>
              </a:rPr>
              <a:t>Physics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of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Nanostructures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       and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Nanotechnology</a:t>
            </a: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dirty="0" smtClean="0">
                <a:solidFill>
                  <a:srgbClr val="0066CC"/>
                </a:solidFill>
                <a:latin typeface="Comic Sans MS" pitchFamily="66" charset="0"/>
              </a:rPr>
              <a:t>Synchrotron </a:t>
            </a:r>
            <a:r>
              <a:rPr lang="pl-PL" sz="2000" dirty="0" err="1" smtClean="0">
                <a:solidFill>
                  <a:srgbClr val="0066CC"/>
                </a:solidFill>
                <a:latin typeface="Comic Sans MS" pitchFamily="66" charset="0"/>
              </a:rPr>
              <a:t>Radiation</a:t>
            </a:r>
            <a:endParaRPr lang="en-US" sz="2000" dirty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736"/>
            <a:ext cx="7787208" cy="45076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INSTITUTE OF PHYSICS - </a:t>
            </a:r>
            <a:r>
              <a:rPr lang="pl-PL" sz="2000" b="1" dirty="0" err="1" smtClean="0">
                <a:solidFill>
                  <a:srgbClr val="0066CC"/>
                </a:solidFill>
                <a:latin typeface="Comic Sans MS" pitchFamily="66" charset="0"/>
              </a:rPr>
              <a:t>PHYSICS</a:t>
            </a: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 DEPARTMENTS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1628800"/>
            <a:ext cx="46085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660033"/>
                </a:solidFill>
                <a:latin typeface="Comic Sans MS" pitchFamily="66" charset="0"/>
              </a:rPr>
              <a:t>Statistical </a:t>
            </a:r>
            <a:r>
              <a:rPr lang="en-US" sz="2000" dirty="0">
                <a:solidFill>
                  <a:srgbClr val="660033"/>
                </a:solidFill>
                <a:latin typeface="Comic Sans MS" pitchFamily="66" charset="0"/>
              </a:rPr>
              <a:t>Physics</a:t>
            </a:r>
          </a:p>
          <a:p>
            <a:r>
              <a:rPr lang="en-US" sz="2000" dirty="0" smtClean="0">
                <a:solidFill>
                  <a:srgbClr val="660033"/>
                </a:solidFill>
                <a:latin typeface="Comic Sans MS" pitchFamily="66" charset="0"/>
              </a:rPr>
              <a:t>Particle</a:t>
            </a:r>
            <a:r>
              <a:rPr lang="pl-PL" sz="2000" dirty="0" smtClean="0">
                <a:solidFill>
                  <a:srgbClr val="660033"/>
                </a:solidFill>
                <a:latin typeface="Comic Sans MS" pitchFamily="66" charset="0"/>
              </a:rPr>
              <a:t>s</a:t>
            </a:r>
            <a:r>
              <a:rPr lang="en-US" sz="2000" dirty="0" smtClean="0">
                <a:solidFill>
                  <a:srgbClr val="660033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660033"/>
                </a:solidFill>
                <a:latin typeface="Comic Sans MS" pitchFamily="66" charset="0"/>
              </a:rPr>
              <a:t>Theory</a:t>
            </a:r>
          </a:p>
          <a:p>
            <a:r>
              <a:rPr lang="en-US" sz="2000" dirty="0">
                <a:solidFill>
                  <a:srgbClr val="660033"/>
                </a:solidFill>
                <a:latin typeface="Comic Sans MS" pitchFamily="66" charset="0"/>
              </a:rPr>
              <a:t>Field Theory</a:t>
            </a:r>
          </a:p>
          <a:p>
            <a:r>
              <a:rPr lang="en-US" sz="2000" dirty="0">
                <a:solidFill>
                  <a:srgbClr val="660033"/>
                </a:solidFill>
                <a:latin typeface="Comic Sans MS" pitchFamily="66" charset="0"/>
              </a:rPr>
              <a:t>Relativity and Astrophysics</a:t>
            </a:r>
          </a:p>
          <a:p>
            <a:r>
              <a:rPr lang="en-US" sz="2000" dirty="0">
                <a:solidFill>
                  <a:srgbClr val="660033"/>
                </a:solidFill>
                <a:latin typeface="Comic Sans MS" pitchFamily="66" charset="0"/>
              </a:rPr>
              <a:t>Applied Computing Methods</a:t>
            </a:r>
          </a:p>
          <a:p>
            <a:r>
              <a:rPr lang="en-US" sz="2000" dirty="0">
                <a:solidFill>
                  <a:srgbClr val="660033"/>
                </a:solidFill>
                <a:latin typeface="Comic Sans MS" pitchFamily="66" charset="0"/>
              </a:rPr>
              <a:t>Condensed Matter </a:t>
            </a:r>
            <a:r>
              <a:rPr lang="pl-PL" sz="2000" dirty="0" smtClean="0">
                <a:solidFill>
                  <a:srgbClr val="660033"/>
                </a:solidFill>
                <a:latin typeface="Comic Sans MS" pitchFamily="66" charset="0"/>
              </a:rPr>
              <a:t>and </a:t>
            </a:r>
            <a:r>
              <a:rPr lang="pl-PL" sz="2000" dirty="0" err="1" smtClean="0">
                <a:solidFill>
                  <a:srgbClr val="660033"/>
                </a:solidFill>
                <a:latin typeface="Comic Sans MS" pitchFamily="66" charset="0"/>
              </a:rPr>
              <a:t>Nanophysics</a:t>
            </a:r>
            <a:endParaRPr lang="pl-PL" sz="20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r>
              <a:rPr lang="pl-PL" sz="2000" dirty="0" smtClean="0">
                <a:solidFill>
                  <a:srgbClr val="660033"/>
                </a:solidFill>
                <a:latin typeface="Comic Sans MS" pitchFamily="66" charset="0"/>
              </a:rPr>
              <a:t>Many Body Quantum </a:t>
            </a:r>
            <a:r>
              <a:rPr lang="pl-PL" sz="2000" dirty="0" err="1" smtClean="0">
                <a:solidFill>
                  <a:srgbClr val="660033"/>
                </a:solidFill>
                <a:latin typeface="Comic Sans MS" pitchFamily="66" charset="0"/>
              </a:rPr>
              <a:t>Theory</a:t>
            </a:r>
            <a:endParaRPr lang="en-US" sz="2000" dirty="0">
              <a:solidFill>
                <a:srgbClr val="660033"/>
              </a:solidFill>
              <a:latin typeface="Comic Sans MS" pitchFamily="66" charset="0"/>
            </a:endParaRPr>
          </a:p>
          <a:p>
            <a:r>
              <a:rPr lang="pl-PL" sz="2000" dirty="0" err="1" smtClean="0">
                <a:solidFill>
                  <a:srgbClr val="660033"/>
                </a:solidFill>
                <a:latin typeface="Comic Sans MS" pitchFamily="66" charset="0"/>
              </a:rPr>
              <a:t>Discrete</a:t>
            </a:r>
            <a:r>
              <a:rPr lang="pl-PL" sz="2000" dirty="0" smtClean="0">
                <a:solidFill>
                  <a:srgbClr val="660033"/>
                </a:solidFill>
                <a:latin typeface="Comic Sans MS" pitchFamily="66" charset="0"/>
              </a:rPr>
              <a:t> Field </a:t>
            </a:r>
            <a:r>
              <a:rPr lang="pl-PL" sz="2000" dirty="0" err="1" smtClean="0">
                <a:solidFill>
                  <a:srgbClr val="660033"/>
                </a:solidFill>
                <a:latin typeface="Comic Sans MS" pitchFamily="66" charset="0"/>
              </a:rPr>
              <a:t>Theory</a:t>
            </a:r>
            <a:endParaRPr lang="en-US" sz="2000" dirty="0">
              <a:solidFill>
                <a:srgbClr val="660033"/>
              </a:solidFill>
              <a:latin typeface="Comic Sans MS" pitchFamily="66" charset="0"/>
            </a:endParaRPr>
          </a:p>
          <a:p>
            <a:r>
              <a:rPr lang="en-US" sz="2000" dirty="0">
                <a:solidFill>
                  <a:srgbClr val="660033"/>
                </a:solidFill>
                <a:latin typeface="Comic Sans MS" pitchFamily="66" charset="0"/>
              </a:rPr>
              <a:t>Theory of Complex Systems</a:t>
            </a:r>
            <a:endParaRPr lang="pl-PL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1484784"/>
            <a:ext cx="5616624" cy="61208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66CC"/>
                </a:solidFill>
                <a:latin typeface="Comic Sans MS" pitchFamily="66" charset="0"/>
              </a:rPr>
              <a:t>THE FACULTY IN NUMBERS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521595" y="908720"/>
            <a:ext cx="7039265" cy="61208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ACADEMIC and TECHNICAL STAFF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12499" y="1556792"/>
            <a:ext cx="8229600" cy="398623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70425" algn="r"/>
              </a:tabLst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SCIENTISTS AND TEACHERS	      -             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194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4670425" algn="r"/>
              </a:tabLst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670425" algn="r"/>
              </a:tabLst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Professors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: 	                                              65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670425" algn="r"/>
              </a:tabLst>
              <a:defRPr/>
            </a:pP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Associate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professors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: 	                               83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670425" algn="r"/>
              </a:tabLst>
              <a:defRPr/>
            </a:pP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Lecturers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:                                                    6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670425" algn="r"/>
              </a:tabLst>
              <a:defRPr/>
            </a:pP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Assistants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</a:rPr>
              <a:t> : 	                                               40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4670425" algn="r"/>
              </a:tabLst>
              <a:defRPr/>
            </a:pP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70425" algn="r"/>
              </a:tabLst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TECHNICAL STAFF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70425" algn="r"/>
              </a:tabLst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AND ADMINISTRATION                -            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117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70425" algn="r"/>
              </a:tabLst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70425" algn="r"/>
              </a:tabLst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     TOTAL:     </a:t>
            </a:r>
            <a:r>
              <a:rPr kumimoji="0" lang="pl-PL" sz="2000" b="1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-       </a:t>
            </a:r>
            <a:r>
              <a:rPr kumimoji="0" lang="pl-PL" sz="2000" b="1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311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7039265" cy="61208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rgbClr val="0066CC"/>
                </a:solidFill>
                <a:latin typeface="Comic Sans MS" pitchFamily="66" charset="0"/>
              </a:rPr>
              <a:t>STUDENTS (2015)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4464496"/>
          </a:xfrm>
        </p:spPr>
        <p:txBody>
          <a:bodyPr/>
          <a:lstStyle/>
          <a:p>
            <a:pPr eaLnBrk="1" hangingPunct="1">
              <a:tabLst>
                <a:tab pos="5741988" algn="r"/>
              </a:tabLst>
            </a:pP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Physics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                                          206</a:t>
            </a:r>
          </a:p>
          <a:p>
            <a:pPr eaLnBrk="1" hangingPunct="1">
              <a:tabLst>
                <a:tab pos="5741988" algn="r"/>
              </a:tabLst>
            </a:pP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Astronomy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                                    125     </a:t>
            </a:r>
          </a:p>
          <a:p>
            <a:pPr eaLnBrk="1" hangingPunct="1">
              <a:tabLst>
                <a:tab pos="5741988" algn="r"/>
              </a:tabLst>
            </a:pP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Materials Science                          167    </a:t>
            </a:r>
          </a:p>
          <a:p>
            <a:pPr eaLnBrk="1" hangingPunct="1">
              <a:tabLst>
                <a:tab pos="5741988" algn="r"/>
              </a:tabLst>
            </a:pP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Biophysics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                                     146</a:t>
            </a:r>
          </a:p>
          <a:p>
            <a:pPr>
              <a:tabLst>
                <a:tab pos="5741988" algn="r"/>
              </a:tabLst>
            </a:pP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Computer Science                          663</a:t>
            </a:r>
          </a:p>
          <a:p>
            <a:pPr eaLnBrk="1" hangingPunct="1">
              <a:tabLst>
                <a:tab pos="5741988" algn="r"/>
              </a:tabLst>
            </a:pPr>
            <a:endParaRPr lang="pl-PL" sz="24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>
              <a:buNone/>
              <a:tabLst>
                <a:tab pos="5741988" algn="r"/>
              </a:tabLst>
            </a:pP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                                       </a:t>
            </a:r>
            <a:r>
              <a:rPr lang="pl-PL" sz="2400" b="1" dirty="0" smtClean="0">
                <a:solidFill>
                  <a:srgbClr val="0066CC"/>
                </a:solidFill>
                <a:latin typeface="Comic Sans MS" pitchFamily="66" charset="0"/>
              </a:rPr>
              <a:t>TOTAL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:   </a:t>
            </a:r>
            <a:r>
              <a:rPr lang="pl-PL" sz="2400" b="1" dirty="0" smtClean="0">
                <a:solidFill>
                  <a:srgbClr val="0066CC"/>
                </a:solidFill>
                <a:latin typeface="Comic Sans MS" pitchFamily="66" charset="0"/>
              </a:rPr>
              <a:t>1307</a:t>
            </a:r>
          </a:p>
          <a:p>
            <a:pPr eaLnBrk="1" hangingPunct="1">
              <a:buNone/>
              <a:tabLst>
                <a:tab pos="5741988" algn="r"/>
              </a:tabLst>
            </a:pPr>
            <a:r>
              <a:rPr lang="pl-PL" sz="2400" b="1" dirty="0" smtClean="0">
                <a:solidFill>
                  <a:srgbClr val="0066CC"/>
                </a:solidFill>
                <a:latin typeface="Comic Sans MS" pitchFamily="66" charset="0"/>
              </a:rPr>
              <a:t>                           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(</a:t>
            </a: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undergraduate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+ </a:t>
            </a: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graduate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) </a:t>
            </a:r>
          </a:p>
          <a:p>
            <a:pPr eaLnBrk="1" hangingPunct="1">
              <a:buNone/>
              <a:tabLst>
                <a:tab pos="5741988" algn="r"/>
              </a:tabLst>
            </a:pPr>
            <a:endParaRPr lang="pl-PL" sz="24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>
              <a:tabLst>
                <a:tab pos="5741988" algn="r"/>
              </a:tabLst>
            </a:pP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PHD </a:t>
            </a:r>
            <a:r>
              <a:rPr lang="pl-PL" sz="2400" dirty="0" err="1" smtClean="0">
                <a:solidFill>
                  <a:srgbClr val="0066CC"/>
                </a:solidFill>
                <a:latin typeface="Comic Sans MS" pitchFamily="66" charset="0"/>
              </a:rPr>
              <a:t>students</a:t>
            </a:r>
            <a:r>
              <a:rPr lang="pl-PL" sz="2400" dirty="0" smtClean="0">
                <a:solidFill>
                  <a:srgbClr val="0066CC"/>
                </a:solidFill>
                <a:latin typeface="Comic Sans MS" pitchFamily="66" charset="0"/>
              </a:rPr>
              <a:t>                                 183                 </a:t>
            </a:r>
            <a:endParaRPr lang="pl-PL" sz="24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>
              <a:buNone/>
              <a:tabLst>
                <a:tab pos="5741988" algn="r"/>
              </a:tabLst>
            </a:pPr>
            <a:endParaRPr lang="pl-PL" sz="24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>
              <a:buNone/>
              <a:tabLst>
                <a:tab pos="5741988" algn="r"/>
              </a:tabLst>
            </a:pPr>
            <a:endParaRPr lang="pl-PL" sz="2400" b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>
              <a:buNone/>
              <a:tabLst>
                <a:tab pos="5741988" algn="r"/>
              </a:tabLst>
            </a:pPr>
            <a:endParaRPr lang="pl-PL" sz="2400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eaLnBrk="1" hangingPunct="1">
              <a:buNone/>
              <a:tabLst>
                <a:tab pos="5741988" algn="r"/>
              </a:tabLst>
            </a:pPr>
            <a:endParaRPr lang="pl-PL" sz="2400" dirty="0" smtClean="0">
              <a:latin typeface="Comic Sans MS" pitchFamily="66" charset="0"/>
            </a:endParaRPr>
          </a:p>
          <a:p>
            <a:pPr eaLnBrk="1" hangingPunct="1">
              <a:buNone/>
              <a:tabLst>
                <a:tab pos="5741988" algn="r"/>
              </a:tabLst>
            </a:pPr>
            <a:endParaRPr lang="pl-PL" sz="2400" dirty="0" smtClean="0">
              <a:latin typeface="Comic Sans MS" pitchFamily="66" charset="0"/>
            </a:endParaRPr>
          </a:p>
          <a:p>
            <a:pPr eaLnBrk="1" hangingPunct="1">
              <a:tabLst>
                <a:tab pos="5741988" algn="r"/>
              </a:tabLst>
            </a:pPr>
            <a:endParaRPr lang="pl-PL" sz="2400" dirty="0" smtClean="0">
              <a:latin typeface="Comic Sans MS" pitchFamily="66" charset="0"/>
            </a:endParaRPr>
          </a:p>
          <a:p>
            <a:pPr eaLnBrk="1" hangingPunct="1">
              <a:buNone/>
              <a:tabLst>
                <a:tab pos="5741988" algn="r"/>
              </a:tabLst>
            </a:pPr>
            <a:endParaRPr lang="pl-PL" sz="2400" dirty="0" smtClean="0">
              <a:latin typeface="Comic Sans MS" pitchFamily="66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56176" y="635171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pl-PL" altLang="pl-PL" sz="1200" baseline="300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SPARC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Topical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Workshop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Krakow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16-20 </a:t>
            </a:r>
            <a:r>
              <a:rPr lang="pl-PL" altLang="pl-PL" sz="1200" dirty="0" err="1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September</a:t>
            </a:r>
            <a:r>
              <a:rPr lang="pl-PL" altLang="pl-PL" sz="1200" dirty="0" smtClean="0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, 2016</a:t>
            </a:r>
            <a:endParaRPr lang="pl-PL" altLang="pl-PL" sz="1200" dirty="0">
              <a:solidFill>
                <a:srgbClr val="0066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</TotalTime>
  <Words>1333</Words>
  <Application>Microsoft Office PowerPoint</Application>
  <PresentationFormat>Pokaz na ekranie (4:3)</PresentationFormat>
  <Paragraphs>291</Paragraphs>
  <Slides>31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Projekt domyślny</vt:lpstr>
      <vt:lpstr>Faculty of Physics, Astronomy  and Applied Computer Science</vt:lpstr>
      <vt:lpstr>Slajd 2</vt:lpstr>
      <vt:lpstr>Slajd 3</vt:lpstr>
      <vt:lpstr>Slajd 4</vt:lpstr>
      <vt:lpstr>Slajd 5</vt:lpstr>
      <vt:lpstr>INSTITUTE OF PHYSICS - PHYSICS DEPARTMENTS</vt:lpstr>
      <vt:lpstr>THE FACULTY IN NUMBERS</vt:lpstr>
      <vt:lpstr>ACADEMIC and TECHNICAL STAFF</vt:lpstr>
      <vt:lpstr>STUDENTS (2015)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</vt:vector>
  </TitlesOfParts>
  <Company>UniwersytetJagiellonski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Łukasz Stadnicki</dc:creator>
  <cp:lastModifiedBy>warczaka</cp:lastModifiedBy>
  <cp:revision>221</cp:revision>
  <cp:lastPrinted>1601-01-01T00:00:00Z</cp:lastPrinted>
  <dcterms:created xsi:type="dcterms:W3CDTF">2010-03-26T12:43:07Z</dcterms:created>
  <dcterms:modified xsi:type="dcterms:W3CDTF">2016-09-16T23:52:07Z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