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2" r:id="rId3"/>
    <p:sldMasterId id="2147483689" r:id="rId4"/>
    <p:sldMasterId id="2147483702" r:id="rId5"/>
  </p:sldMasterIdLst>
  <p:notesMasterIdLst>
    <p:notesMasterId r:id="rId31"/>
  </p:notesMasterIdLst>
  <p:handoutMasterIdLst>
    <p:handoutMasterId r:id="rId32"/>
  </p:handoutMasterIdLst>
  <p:sldIdLst>
    <p:sldId id="581" r:id="rId6"/>
    <p:sldId id="585" r:id="rId7"/>
    <p:sldId id="586" r:id="rId8"/>
    <p:sldId id="594" r:id="rId9"/>
    <p:sldId id="600" r:id="rId10"/>
    <p:sldId id="514" r:id="rId11"/>
    <p:sldId id="568" r:id="rId12"/>
    <p:sldId id="569" r:id="rId13"/>
    <p:sldId id="566" r:id="rId14"/>
    <p:sldId id="567" r:id="rId15"/>
    <p:sldId id="574" r:id="rId16"/>
    <p:sldId id="576" r:id="rId17"/>
    <p:sldId id="578" r:id="rId18"/>
    <p:sldId id="595" r:id="rId19"/>
    <p:sldId id="589" r:id="rId20"/>
    <p:sldId id="596" r:id="rId21"/>
    <p:sldId id="597" r:id="rId22"/>
    <p:sldId id="584" r:id="rId23"/>
    <p:sldId id="579" r:id="rId24"/>
    <p:sldId id="592" r:id="rId25"/>
    <p:sldId id="577" r:id="rId26"/>
    <p:sldId id="588" r:id="rId27"/>
    <p:sldId id="598" r:id="rId28"/>
    <p:sldId id="599" r:id="rId29"/>
    <p:sldId id="601" r:id="rId30"/>
  </p:sldIdLst>
  <p:sldSz cx="9144000" cy="6858000" type="screen4x3"/>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yrich, Ursula" initials="WU" lastIdx="10" clrIdx="0"/>
  <p:cmAuthor id="1" name="Gross, Klaus-Dieter Dr." initials="GKD"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A50021"/>
    <a:srgbClr val="CC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60" autoAdjust="0"/>
    <p:restoredTop sz="93381" autoAdjust="0"/>
  </p:normalViewPr>
  <p:slideViewPr>
    <p:cSldViewPr>
      <p:cViewPr varScale="1">
        <p:scale>
          <a:sx n="67" d="100"/>
          <a:sy n="67" d="100"/>
        </p:scale>
        <p:origin x="1704" y="34"/>
      </p:cViewPr>
      <p:guideLst>
        <p:guide orient="horz" pos="2160"/>
        <p:guide pos="2880"/>
      </p:guideLst>
    </p:cSldViewPr>
  </p:slideViewPr>
  <p:outlineViewPr>
    <p:cViewPr>
      <p:scale>
        <a:sx n="33" d="100"/>
        <a:sy n="33" d="100"/>
      </p:scale>
      <p:origin x="0" y="13674"/>
    </p:cViewPr>
  </p:outlineViewPr>
  <p:notesTextViewPr>
    <p:cViewPr>
      <p:scale>
        <a:sx n="1" d="1"/>
        <a:sy n="1" d="1"/>
      </p:scale>
      <p:origin x="0" y="0"/>
    </p:cViewPr>
  </p:notesTextViewPr>
  <p:sorterViewPr>
    <p:cViewPr>
      <p:scale>
        <a:sx n="75" d="100"/>
        <a:sy n="75" d="100"/>
      </p:scale>
      <p:origin x="0" y="-254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4302625" cy="340210"/>
          </a:xfrm>
          <a:prstGeom prst="rect">
            <a:avLst/>
          </a:prstGeom>
        </p:spPr>
        <p:txBody>
          <a:bodyPr vert="horz" lIns="91423" tIns="45712" rIns="91423" bIns="45712" rtlCol="0"/>
          <a:lstStyle>
            <a:lvl1pPr algn="l">
              <a:defRPr sz="1200"/>
            </a:lvl1pPr>
          </a:lstStyle>
          <a:p>
            <a:endParaRPr lang="en-US"/>
          </a:p>
        </p:txBody>
      </p:sp>
      <p:sp>
        <p:nvSpPr>
          <p:cNvPr id="3" name="Datumsplatzhalter 2"/>
          <p:cNvSpPr>
            <a:spLocks noGrp="1"/>
          </p:cNvSpPr>
          <p:nvPr>
            <p:ph type="dt" sz="quarter" idx="1"/>
          </p:nvPr>
        </p:nvSpPr>
        <p:spPr>
          <a:xfrm>
            <a:off x="5621697" y="1"/>
            <a:ext cx="4302625" cy="340210"/>
          </a:xfrm>
          <a:prstGeom prst="rect">
            <a:avLst/>
          </a:prstGeom>
        </p:spPr>
        <p:txBody>
          <a:bodyPr vert="horz" lIns="91423" tIns="45712" rIns="91423" bIns="45712" rtlCol="0"/>
          <a:lstStyle>
            <a:lvl1pPr algn="r">
              <a:defRPr sz="1200"/>
            </a:lvl1pPr>
          </a:lstStyle>
          <a:p>
            <a:fld id="{D122C284-A2CA-4D9F-85EC-AE5195EFA02C}" type="datetimeFigureOut">
              <a:rPr lang="en-US" smtClean="0"/>
              <a:t>9/17/2016</a:t>
            </a:fld>
            <a:endParaRPr lang="en-US"/>
          </a:p>
        </p:txBody>
      </p:sp>
      <p:sp>
        <p:nvSpPr>
          <p:cNvPr id="4" name="Fußzeilenplatzhalter 3"/>
          <p:cNvSpPr>
            <a:spLocks noGrp="1"/>
          </p:cNvSpPr>
          <p:nvPr>
            <p:ph type="ftr" sz="quarter" idx="2"/>
          </p:nvPr>
        </p:nvSpPr>
        <p:spPr>
          <a:xfrm>
            <a:off x="1" y="6456378"/>
            <a:ext cx="4302625" cy="340210"/>
          </a:xfrm>
          <a:prstGeom prst="rect">
            <a:avLst/>
          </a:prstGeom>
        </p:spPr>
        <p:txBody>
          <a:bodyPr vert="horz" lIns="91423" tIns="45712" rIns="91423" bIns="45712" rtlCol="0" anchor="b"/>
          <a:lstStyle>
            <a:lvl1pPr algn="l">
              <a:defRPr sz="1200"/>
            </a:lvl1pPr>
          </a:lstStyle>
          <a:p>
            <a:endParaRPr lang="en-US"/>
          </a:p>
        </p:txBody>
      </p:sp>
      <p:sp>
        <p:nvSpPr>
          <p:cNvPr id="5" name="Foliennummernplatzhalter 4"/>
          <p:cNvSpPr>
            <a:spLocks noGrp="1"/>
          </p:cNvSpPr>
          <p:nvPr>
            <p:ph type="sldNum" sz="quarter" idx="3"/>
          </p:nvPr>
        </p:nvSpPr>
        <p:spPr>
          <a:xfrm>
            <a:off x="5621697" y="6456378"/>
            <a:ext cx="4302625" cy="340210"/>
          </a:xfrm>
          <a:prstGeom prst="rect">
            <a:avLst/>
          </a:prstGeom>
        </p:spPr>
        <p:txBody>
          <a:bodyPr vert="horz" lIns="91423" tIns="45712" rIns="91423" bIns="45712" rtlCol="0" anchor="b"/>
          <a:lstStyle>
            <a:lvl1pPr algn="r">
              <a:defRPr sz="1200"/>
            </a:lvl1pPr>
          </a:lstStyle>
          <a:p>
            <a:fld id="{FEFCD687-BC03-46B9-B067-D8947190B6DB}" type="slidenum">
              <a:rPr lang="en-US" smtClean="0"/>
              <a:t>‹Nr.›</a:t>
            </a:fld>
            <a:endParaRPr lang="en-US"/>
          </a:p>
        </p:txBody>
      </p:sp>
    </p:spTree>
    <p:extLst>
      <p:ext uri="{BB962C8B-B14F-4D97-AF65-F5344CB8AC3E}">
        <p14:creationId xmlns:p14="http://schemas.microsoft.com/office/powerpoint/2010/main" val="3040198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7" y="0"/>
            <a:ext cx="4301542" cy="339884"/>
          </a:xfrm>
          <a:prstGeom prst="rect">
            <a:avLst/>
          </a:prstGeom>
        </p:spPr>
        <p:txBody>
          <a:bodyPr vert="horz" lIns="91423" tIns="45712" rIns="91423" bIns="45712" rtlCol="0"/>
          <a:lstStyle>
            <a:lvl1pPr algn="l">
              <a:defRPr sz="1200"/>
            </a:lvl1pPr>
          </a:lstStyle>
          <a:p>
            <a:endParaRPr lang="en-US"/>
          </a:p>
        </p:txBody>
      </p:sp>
      <p:sp>
        <p:nvSpPr>
          <p:cNvPr id="3" name="Datumsplatzhalter 2"/>
          <p:cNvSpPr>
            <a:spLocks noGrp="1"/>
          </p:cNvSpPr>
          <p:nvPr>
            <p:ph type="dt" idx="1"/>
          </p:nvPr>
        </p:nvSpPr>
        <p:spPr>
          <a:xfrm>
            <a:off x="5622805" y="0"/>
            <a:ext cx="4301542" cy="339884"/>
          </a:xfrm>
          <a:prstGeom prst="rect">
            <a:avLst/>
          </a:prstGeom>
        </p:spPr>
        <p:txBody>
          <a:bodyPr vert="horz" lIns="91423" tIns="45712" rIns="91423" bIns="45712" rtlCol="0"/>
          <a:lstStyle>
            <a:lvl1pPr algn="r">
              <a:defRPr sz="1200"/>
            </a:lvl1pPr>
          </a:lstStyle>
          <a:p>
            <a:fld id="{306E7ED7-452A-406E-BD35-3CBFBF9EAA41}" type="datetimeFigureOut">
              <a:rPr lang="en-US" smtClean="0"/>
              <a:t>9/17/2016</a:t>
            </a:fld>
            <a:endParaRPr lang="en-US"/>
          </a:p>
        </p:txBody>
      </p:sp>
      <p:sp>
        <p:nvSpPr>
          <p:cNvPr id="4" name="Folienbildplatzhalt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23" tIns="45712" rIns="91423" bIns="45712" rtlCol="0" anchor="ctr"/>
          <a:lstStyle/>
          <a:p>
            <a:endParaRPr lang="en-US"/>
          </a:p>
        </p:txBody>
      </p:sp>
      <p:sp>
        <p:nvSpPr>
          <p:cNvPr id="5" name="Notizenplatzhalter 4"/>
          <p:cNvSpPr>
            <a:spLocks noGrp="1"/>
          </p:cNvSpPr>
          <p:nvPr>
            <p:ph type="body" sz="quarter" idx="3"/>
          </p:nvPr>
        </p:nvSpPr>
        <p:spPr>
          <a:xfrm>
            <a:off x="992665" y="3228897"/>
            <a:ext cx="7941310" cy="3058954"/>
          </a:xfrm>
          <a:prstGeom prst="rect">
            <a:avLst/>
          </a:prstGeom>
        </p:spPr>
        <p:txBody>
          <a:bodyPr vert="horz" lIns="91423" tIns="45712" rIns="91423" bIns="45712"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Fußzeilenplatzhalter 5"/>
          <p:cNvSpPr>
            <a:spLocks noGrp="1"/>
          </p:cNvSpPr>
          <p:nvPr>
            <p:ph type="ftr" sz="quarter" idx="4"/>
          </p:nvPr>
        </p:nvSpPr>
        <p:spPr>
          <a:xfrm>
            <a:off x="7" y="6456613"/>
            <a:ext cx="4301542" cy="339884"/>
          </a:xfrm>
          <a:prstGeom prst="rect">
            <a:avLst/>
          </a:prstGeom>
        </p:spPr>
        <p:txBody>
          <a:bodyPr vert="horz" lIns="91423" tIns="45712" rIns="91423" bIns="45712" rtlCol="0" anchor="b"/>
          <a:lstStyle>
            <a:lvl1pPr algn="l">
              <a:defRPr sz="1200"/>
            </a:lvl1pPr>
          </a:lstStyle>
          <a:p>
            <a:endParaRPr lang="en-US"/>
          </a:p>
        </p:txBody>
      </p:sp>
      <p:sp>
        <p:nvSpPr>
          <p:cNvPr id="7" name="Foliennummernplatzhalter 6"/>
          <p:cNvSpPr>
            <a:spLocks noGrp="1"/>
          </p:cNvSpPr>
          <p:nvPr>
            <p:ph type="sldNum" sz="quarter" idx="5"/>
          </p:nvPr>
        </p:nvSpPr>
        <p:spPr>
          <a:xfrm>
            <a:off x="5622805" y="6456613"/>
            <a:ext cx="4301542" cy="339884"/>
          </a:xfrm>
          <a:prstGeom prst="rect">
            <a:avLst/>
          </a:prstGeom>
        </p:spPr>
        <p:txBody>
          <a:bodyPr vert="horz" lIns="91423" tIns="45712" rIns="91423" bIns="45712" rtlCol="0" anchor="b"/>
          <a:lstStyle>
            <a:lvl1pPr algn="r">
              <a:defRPr sz="1200"/>
            </a:lvl1pPr>
          </a:lstStyle>
          <a:p>
            <a:fld id="{5F4C129A-DC95-4BC2-8544-B511BE38F720}" type="slidenum">
              <a:rPr lang="en-US" smtClean="0"/>
              <a:t>‹Nr.›</a:t>
            </a:fld>
            <a:endParaRPr lang="en-US"/>
          </a:p>
        </p:txBody>
      </p:sp>
    </p:spTree>
    <p:extLst>
      <p:ext uri="{BB962C8B-B14F-4D97-AF65-F5344CB8AC3E}">
        <p14:creationId xmlns:p14="http://schemas.microsoft.com/office/powerpoint/2010/main" val="1191215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600">
                <a:solidFill>
                  <a:schemeClr val="tx1"/>
                </a:solidFill>
                <a:latin typeface="Arial" charset="0"/>
                <a:ea typeface="ＭＳ Ｐゴシック" pitchFamily="34" charset="-128"/>
              </a:defRPr>
            </a:lvl1pPr>
            <a:lvl2pPr marL="804763" indent="-309524" eaLnBrk="0" hangingPunct="0">
              <a:defRPr sz="2600">
                <a:solidFill>
                  <a:schemeClr val="tx1"/>
                </a:solidFill>
                <a:latin typeface="Arial" charset="0"/>
                <a:ea typeface="ＭＳ Ｐゴシック" pitchFamily="34" charset="-128"/>
              </a:defRPr>
            </a:lvl2pPr>
            <a:lvl3pPr marL="1238098" indent="-247620" eaLnBrk="0" hangingPunct="0">
              <a:defRPr sz="2600">
                <a:solidFill>
                  <a:schemeClr val="tx1"/>
                </a:solidFill>
                <a:latin typeface="Arial" charset="0"/>
                <a:ea typeface="ＭＳ Ｐゴシック" pitchFamily="34" charset="-128"/>
              </a:defRPr>
            </a:lvl3pPr>
            <a:lvl4pPr marL="1733337" indent="-247620" eaLnBrk="0" hangingPunct="0">
              <a:defRPr sz="2600">
                <a:solidFill>
                  <a:schemeClr val="tx1"/>
                </a:solidFill>
                <a:latin typeface="Arial" charset="0"/>
                <a:ea typeface="ＭＳ Ｐゴシック" pitchFamily="34" charset="-128"/>
              </a:defRPr>
            </a:lvl4pPr>
            <a:lvl5pPr marL="2228576" indent="-247620" eaLnBrk="0" hangingPunct="0">
              <a:defRPr sz="2600">
                <a:solidFill>
                  <a:schemeClr val="tx1"/>
                </a:solidFill>
                <a:latin typeface="Arial" charset="0"/>
                <a:ea typeface="ＭＳ Ｐゴシック" pitchFamily="34" charset="-128"/>
              </a:defRPr>
            </a:lvl5pPr>
            <a:lvl6pPr marL="2723815" indent="-247620" eaLnBrk="0" fontAlgn="base" hangingPunct="0">
              <a:spcBef>
                <a:spcPct val="0"/>
              </a:spcBef>
              <a:spcAft>
                <a:spcPct val="0"/>
              </a:spcAft>
              <a:defRPr sz="2600">
                <a:solidFill>
                  <a:schemeClr val="tx1"/>
                </a:solidFill>
                <a:latin typeface="Arial" charset="0"/>
                <a:ea typeface="ＭＳ Ｐゴシック" pitchFamily="34" charset="-128"/>
              </a:defRPr>
            </a:lvl6pPr>
            <a:lvl7pPr marL="3219054" indent="-247620" eaLnBrk="0" fontAlgn="base" hangingPunct="0">
              <a:spcBef>
                <a:spcPct val="0"/>
              </a:spcBef>
              <a:spcAft>
                <a:spcPct val="0"/>
              </a:spcAft>
              <a:defRPr sz="2600">
                <a:solidFill>
                  <a:schemeClr val="tx1"/>
                </a:solidFill>
                <a:latin typeface="Arial" charset="0"/>
                <a:ea typeface="ＭＳ Ｐゴシック" pitchFamily="34" charset="-128"/>
              </a:defRPr>
            </a:lvl7pPr>
            <a:lvl8pPr marL="3714293" indent="-247620" eaLnBrk="0" fontAlgn="base" hangingPunct="0">
              <a:spcBef>
                <a:spcPct val="0"/>
              </a:spcBef>
              <a:spcAft>
                <a:spcPct val="0"/>
              </a:spcAft>
              <a:defRPr sz="2600">
                <a:solidFill>
                  <a:schemeClr val="tx1"/>
                </a:solidFill>
                <a:latin typeface="Arial" charset="0"/>
                <a:ea typeface="ＭＳ Ｐゴシック" pitchFamily="34" charset="-128"/>
              </a:defRPr>
            </a:lvl8pPr>
            <a:lvl9pPr marL="4209532" indent="-247620" eaLnBrk="0" fontAlgn="base" hangingPunct="0">
              <a:spcBef>
                <a:spcPct val="0"/>
              </a:spcBef>
              <a:spcAft>
                <a:spcPct val="0"/>
              </a:spcAft>
              <a:defRPr sz="2600">
                <a:solidFill>
                  <a:schemeClr val="tx1"/>
                </a:solidFill>
                <a:latin typeface="Arial" charset="0"/>
                <a:ea typeface="ＭＳ Ｐゴシック" pitchFamily="34" charset="-128"/>
              </a:defRPr>
            </a:lvl9pPr>
          </a:lstStyle>
          <a:p>
            <a:pPr eaLnBrk="1" hangingPunct="1">
              <a:defRPr/>
            </a:pPr>
            <a:fld id="{BE055BE2-C4B2-41AB-A5D4-EC46A3814AC9}" type="slidenum">
              <a:rPr lang="en-GB" sz="1300">
                <a:solidFill>
                  <a:srgbClr val="000000"/>
                </a:solidFill>
              </a:rPr>
              <a:pPr eaLnBrk="1" hangingPunct="1">
                <a:defRPr/>
              </a:pPr>
              <a:t>1</a:t>
            </a:fld>
            <a:endParaRPr lang="en-GB" sz="1300" dirty="0">
              <a:solidFill>
                <a:srgbClr val="000000"/>
              </a:solidFill>
            </a:endParaRPr>
          </a:p>
        </p:txBody>
      </p:sp>
      <p:sp>
        <p:nvSpPr>
          <p:cNvPr id="61443"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GB" dirty="0">
              <a:latin typeface="Arial" charset="0"/>
            </a:endParaRPr>
          </a:p>
        </p:txBody>
      </p:sp>
    </p:spTree>
    <p:extLst>
      <p:ext uri="{BB962C8B-B14F-4D97-AF65-F5344CB8AC3E}">
        <p14:creationId xmlns:p14="http://schemas.microsoft.com/office/powerpoint/2010/main" val="3065678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Folienbildplatzhalter 1"/>
          <p:cNvSpPr>
            <a:spLocks noGrp="1" noRot="1" noChangeAspect="1"/>
          </p:cNvSpPr>
          <p:nvPr>
            <p:ph type="sldImg"/>
          </p:nvPr>
        </p:nvSpPr>
        <p:spPr bwMode="auto">
          <a:noFill/>
          <a:ln>
            <a:solidFill>
              <a:srgbClr val="000000"/>
            </a:solidFill>
            <a:miter lim="800000"/>
            <a:headEnd/>
            <a:tailEnd/>
          </a:ln>
        </p:spPr>
      </p:sp>
      <p:sp>
        <p:nvSpPr>
          <p:cNvPr id="19458" name="Notizenplatzhal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de-DE" smtClean="0"/>
              <a:t>statt „Ions“ </a:t>
            </a:r>
            <a:r>
              <a:rPr lang="de-DE" smtClean="0">
                <a:sym typeface="Wingdings" pitchFamily="2" charset="2"/>
              </a:rPr>
              <a:t> </a:t>
            </a:r>
            <a:r>
              <a:rPr lang="de-DE" smtClean="0"/>
              <a:t>neue Überschrift </a:t>
            </a:r>
          </a:p>
          <a:p>
            <a:pPr>
              <a:spcBef>
                <a:spcPct val="0"/>
              </a:spcBef>
            </a:pPr>
            <a:r>
              <a:rPr lang="de-DE" smtClean="0"/>
              <a:t>Farbrahmen + farbl. Schrifteb</a:t>
            </a:r>
            <a:endParaRPr lang="en-GB" smtClean="0"/>
          </a:p>
        </p:txBody>
      </p:sp>
      <p:sp>
        <p:nvSpPr>
          <p:cNvPr id="19459"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4AFBDD-6B28-4706-80C3-1D8021229296}" type="slidenum">
              <a:rPr lang="en-US">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2490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smtClean="0"/>
          </a:p>
          <a:p>
            <a:endParaRPr lang="de-DE" baseline="0" dirty="0" smtClean="0"/>
          </a:p>
          <a:p>
            <a:endParaRPr lang="de-DE" baseline="0" dirty="0" smtClean="0"/>
          </a:p>
          <a:p>
            <a:endParaRPr lang="de-DE" dirty="0"/>
          </a:p>
        </p:txBody>
      </p:sp>
      <p:sp>
        <p:nvSpPr>
          <p:cNvPr id="4" name="Foliennummernplatzhalter 3"/>
          <p:cNvSpPr>
            <a:spLocks noGrp="1"/>
          </p:cNvSpPr>
          <p:nvPr>
            <p:ph type="sldNum" sz="quarter" idx="10"/>
          </p:nvPr>
        </p:nvSpPr>
        <p:spPr/>
        <p:txBody>
          <a:bodyPr/>
          <a:lstStyle/>
          <a:p>
            <a:fld id="{5F4C129A-DC95-4BC2-8544-B511BE38F720}"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58786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5F4C129A-DC95-4BC2-8544-B511BE38F720}" type="slidenum">
              <a:rPr lang="en-US" smtClean="0"/>
              <a:t>9</a:t>
            </a:fld>
            <a:endParaRPr lang="en-US"/>
          </a:p>
        </p:txBody>
      </p:sp>
    </p:spTree>
    <p:extLst>
      <p:ext uri="{BB962C8B-B14F-4D97-AF65-F5344CB8AC3E}">
        <p14:creationId xmlns:p14="http://schemas.microsoft.com/office/powerpoint/2010/main" val="1135803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86C432C-058A-4D9F-AB5F-607534BDFFE8}" type="slidenum">
              <a:rPr lang="de-DE" smtClean="0"/>
              <a:pPr/>
              <a:t>13</a:t>
            </a:fld>
            <a:endParaRPr lang="de-DE"/>
          </a:p>
        </p:txBody>
      </p:sp>
    </p:spTree>
    <p:extLst>
      <p:ext uri="{BB962C8B-B14F-4D97-AF65-F5344CB8AC3E}">
        <p14:creationId xmlns:p14="http://schemas.microsoft.com/office/powerpoint/2010/main" val="299117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9156"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5C4B330-D324-42E9-9710-F07B930BB849}" type="slidenum">
              <a:rPr lang="de-DE" altLang="en-US" sz="1200" smtClean="0">
                <a:latin typeface="Arial" panose="020B0604020202020204" pitchFamily="34" charset="0"/>
                <a:ea typeface="MS PGothic" panose="020B0600070205080204" pitchFamily="34" charset="-128"/>
              </a:rPr>
              <a:pPr fontAlgn="base">
                <a:spcBef>
                  <a:spcPct val="0"/>
                </a:spcBef>
                <a:spcAft>
                  <a:spcPct val="0"/>
                </a:spcAft>
              </a:pPr>
              <a:t>15</a:t>
            </a:fld>
            <a:endParaRPr lang="de-DE" altLang="en-US" sz="1200" smtClean="0">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41248175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Bild 6" descr="fair-mesh.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4773" t="11489" r="5373" b="5511"/>
          <a:stretch/>
        </p:blipFill>
        <p:spPr>
          <a:xfrm>
            <a:off x="110437" y="1417154"/>
            <a:ext cx="8926586" cy="5056250"/>
          </a:xfrm>
          <a:prstGeom prst="rect">
            <a:avLst/>
          </a:prstGeom>
        </p:spPr>
      </p:pic>
      <p:sp>
        <p:nvSpPr>
          <p:cNvPr id="2" name="Titel 1"/>
          <p:cNvSpPr>
            <a:spLocks noGrp="1"/>
          </p:cNvSpPr>
          <p:nvPr>
            <p:ph type="ctrTitle"/>
          </p:nvPr>
        </p:nvSpPr>
        <p:spPr>
          <a:xfrm>
            <a:off x="1251563" y="3244364"/>
            <a:ext cx="6607516" cy="779866"/>
          </a:xfrm>
        </p:spPr>
        <p:txBody>
          <a:bodyPr anchor="b" anchorCtr="0">
            <a:noAutofit/>
          </a:bodyPr>
          <a:lstStyle>
            <a:lvl1pPr algn="ctr">
              <a:defRPr sz="3600">
                <a:solidFill>
                  <a:srgbClr val="333333"/>
                </a:solidFill>
              </a:defRPr>
            </a:lvl1pPr>
          </a:lstStyle>
          <a:p>
            <a:r>
              <a:rPr lang="de-DE" smtClean="0"/>
              <a:t>Titelmasterformat durch Klicken bearbeiten</a:t>
            </a:r>
            <a:endParaRPr lang="de-DE" dirty="0"/>
          </a:p>
        </p:txBody>
      </p:sp>
      <p:sp>
        <p:nvSpPr>
          <p:cNvPr id="3" name="Untertitel 2"/>
          <p:cNvSpPr>
            <a:spLocks noGrp="1"/>
          </p:cNvSpPr>
          <p:nvPr>
            <p:ph type="subTitle" idx="1"/>
          </p:nvPr>
        </p:nvSpPr>
        <p:spPr>
          <a:xfrm>
            <a:off x="1371600" y="4024230"/>
            <a:ext cx="6400800" cy="584660"/>
          </a:xfrm>
        </p:spPr>
        <p:txBody>
          <a:bodyPr>
            <a:normAutofit/>
          </a:bodyPr>
          <a:lstStyle>
            <a:lvl1pPr marL="0" indent="0" algn="ctr">
              <a:buNone/>
              <a:defRPr sz="2000">
                <a:solidFill>
                  <a:srgbClr val="66666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3" name="Rechteck 12"/>
          <p:cNvSpPr/>
          <p:nvPr userDrawn="1"/>
        </p:nvSpPr>
        <p:spPr>
          <a:xfrm>
            <a:off x="404091" y="6650182"/>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Tree>
    <p:extLst>
      <p:ext uri="{BB962C8B-B14F-4D97-AF65-F5344CB8AC3E}">
        <p14:creationId xmlns:p14="http://schemas.microsoft.com/office/powerpoint/2010/main" val="21658392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Slide Number Placeholder 5"/>
          <p:cNvSpPr>
            <a:spLocks noGrp="1"/>
          </p:cNvSpPr>
          <p:nvPr>
            <p:ph type="sldNum" sz="quarter" idx="10"/>
          </p:nvPr>
        </p:nvSpPr>
        <p:spPr>
          <a:xfrm>
            <a:off x="7938" y="6607175"/>
            <a:ext cx="2133600" cy="365125"/>
          </a:xfrm>
        </p:spPr>
        <p:txBody>
          <a:bodyPr/>
          <a:lstStyle>
            <a:lvl1pPr algn="l" defTabSz="914400" fontAlgn="auto">
              <a:spcBef>
                <a:spcPts val="0"/>
              </a:spcBef>
              <a:spcAft>
                <a:spcPts val="0"/>
              </a:spcAft>
              <a:defRPr>
                <a:solidFill>
                  <a:schemeClr val="bg1"/>
                </a:solidFill>
                <a:ea typeface="+mn-ea"/>
              </a:defRPr>
            </a:lvl1pPr>
          </a:lstStyle>
          <a:p>
            <a:pPr>
              <a:defRPr/>
            </a:pPr>
            <a:fld id="{D918B9B0-9A4E-4680-848F-3ECD4AB3A029}" type="slidenum">
              <a:rPr lang="en-US">
                <a:solidFill>
                  <a:prstClr val="white"/>
                </a:solidFill>
              </a:rPr>
              <a:pPr>
                <a:defRPr/>
              </a:pPr>
              <a:t>‹Nr.›</a:t>
            </a:fld>
            <a:endParaRPr lang="en-US" dirty="0">
              <a:solidFill>
                <a:prstClr val="white"/>
              </a:solidFill>
            </a:endParaRPr>
          </a:p>
        </p:txBody>
      </p:sp>
    </p:spTree>
    <p:extLst>
      <p:ext uri="{BB962C8B-B14F-4D97-AF65-F5344CB8AC3E}">
        <p14:creationId xmlns:p14="http://schemas.microsoft.com/office/powerpoint/2010/main" val="3973014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Slide Number Placeholder 5"/>
          <p:cNvSpPr>
            <a:spLocks noGrp="1"/>
          </p:cNvSpPr>
          <p:nvPr>
            <p:ph type="sldNum" sz="quarter" idx="10"/>
          </p:nvPr>
        </p:nvSpPr>
        <p:spPr>
          <a:xfrm>
            <a:off x="7938" y="6492875"/>
            <a:ext cx="2133600" cy="365125"/>
          </a:xfrm>
        </p:spPr>
        <p:txBody>
          <a:bodyPr/>
          <a:lstStyle>
            <a:lvl1pPr algn="l" defTabSz="914400" fontAlgn="auto">
              <a:spcBef>
                <a:spcPts val="0"/>
              </a:spcBef>
              <a:spcAft>
                <a:spcPts val="0"/>
              </a:spcAft>
              <a:defRPr>
                <a:solidFill>
                  <a:schemeClr val="bg1"/>
                </a:solidFill>
                <a:ea typeface="+mn-ea"/>
              </a:defRPr>
            </a:lvl1pPr>
          </a:lstStyle>
          <a:p>
            <a:pPr>
              <a:defRPr/>
            </a:pPr>
            <a:fld id="{DCFA4491-5204-47A1-80C2-03087D704B06}" type="slidenum">
              <a:rPr lang="en-US">
                <a:solidFill>
                  <a:prstClr val="white"/>
                </a:solidFill>
              </a:rPr>
              <a:pPr>
                <a:defRPr/>
              </a:pPr>
              <a:t>‹Nr.›</a:t>
            </a:fld>
            <a:endParaRPr lang="en-US" dirty="0">
              <a:solidFill>
                <a:prstClr val="white"/>
              </a:solidFill>
            </a:endParaRPr>
          </a:p>
        </p:txBody>
      </p:sp>
    </p:spTree>
    <p:extLst>
      <p:ext uri="{BB962C8B-B14F-4D97-AF65-F5344CB8AC3E}">
        <p14:creationId xmlns:p14="http://schemas.microsoft.com/office/powerpoint/2010/main" val="2688059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938" y="6492875"/>
            <a:ext cx="2133600" cy="365125"/>
          </a:xfrm>
        </p:spPr>
        <p:txBody>
          <a:bodyPr/>
          <a:lstStyle>
            <a:lvl1pPr algn="l" defTabSz="914400" fontAlgn="auto">
              <a:spcBef>
                <a:spcPts val="0"/>
              </a:spcBef>
              <a:spcAft>
                <a:spcPts val="0"/>
              </a:spcAft>
              <a:defRPr>
                <a:solidFill>
                  <a:schemeClr val="bg1"/>
                </a:solidFill>
                <a:ea typeface="+mn-ea"/>
              </a:defRPr>
            </a:lvl1pPr>
          </a:lstStyle>
          <a:p>
            <a:pPr>
              <a:defRPr/>
            </a:pPr>
            <a:fld id="{DC27EFEE-85E7-46AC-8EDA-79D21B3A36C8}" type="slidenum">
              <a:rPr lang="en-US">
                <a:solidFill>
                  <a:prstClr val="white"/>
                </a:solidFill>
              </a:rPr>
              <a:pPr>
                <a:defRPr/>
              </a:pPr>
              <a:t>‹Nr.›</a:t>
            </a:fld>
            <a:endParaRPr lang="en-US" dirty="0">
              <a:solidFill>
                <a:prstClr val="white"/>
              </a:solidFill>
            </a:endParaRPr>
          </a:p>
        </p:txBody>
      </p:sp>
    </p:spTree>
    <p:extLst>
      <p:ext uri="{BB962C8B-B14F-4D97-AF65-F5344CB8AC3E}">
        <p14:creationId xmlns:p14="http://schemas.microsoft.com/office/powerpoint/2010/main" val="3614160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120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51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31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D74EF668-D0C2-4945-BAE4-46781E8D4C54}" type="datetimeFigureOut">
              <a:rPr lang="en-US">
                <a:solidFill>
                  <a:prstClr val="black"/>
                </a:solidFill>
              </a:rPr>
              <a:pPr>
                <a:defRPr/>
              </a:pPr>
              <a:t>9/17/2016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FF40831F-60D3-4F58-A71C-EF6A05784491}" type="slidenum">
              <a:rPr lang="en-US"/>
              <a:pPr>
                <a:defRPr/>
              </a:pPr>
              <a:t>‹Nr.›</a:t>
            </a:fld>
            <a:endParaRPr lang="en-US"/>
          </a:p>
        </p:txBody>
      </p:sp>
    </p:spTree>
    <p:extLst>
      <p:ext uri="{BB962C8B-B14F-4D97-AF65-F5344CB8AC3E}">
        <p14:creationId xmlns:p14="http://schemas.microsoft.com/office/powerpoint/2010/main" val="178786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199A56D8-A108-49D4-AFDF-DD0665333544}" type="datetimeFigureOut">
              <a:rPr lang="en-US">
                <a:solidFill>
                  <a:prstClr val="black"/>
                </a:solidFill>
              </a:rPr>
              <a:pPr>
                <a:defRPr/>
              </a:pPr>
              <a:t>9/17/2016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382D70FA-6F10-459F-8CE9-614EAA3FA7AB}" type="slidenum">
              <a:rPr lang="en-US"/>
              <a:pPr>
                <a:defRPr/>
              </a:pPr>
              <a:t>‹Nr.›</a:t>
            </a:fld>
            <a:endParaRPr lang="en-US"/>
          </a:p>
        </p:txBody>
      </p:sp>
    </p:spTree>
    <p:extLst>
      <p:ext uri="{BB962C8B-B14F-4D97-AF65-F5344CB8AC3E}">
        <p14:creationId xmlns:p14="http://schemas.microsoft.com/office/powerpoint/2010/main" val="24505701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B5B64B36-5E23-430D-A3DB-CDA38D45719A}" type="datetimeFigureOut">
              <a:rPr lang="en-US">
                <a:solidFill>
                  <a:prstClr val="black"/>
                </a:solidFill>
              </a:rPr>
              <a:pPr>
                <a:defRPr/>
              </a:pPr>
              <a:t>9/17/2016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A4D4F37E-4589-4BE9-B357-3D6BF5E12D88}" type="slidenum">
              <a:rPr lang="en-US"/>
              <a:pPr>
                <a:defRPr/>
              </a:pPr>
              <a:t>‹Nr.›</a:t>
            </a:fld>
            <a:endParaRPr lang="en-US"/>
          </a:p>
        </p:txBody>
      </p:sp>
    </p:spTree>
    <p:extLst>
      <p:ext uri="{BB962C8B-B14F-4D97-AF65-F5344CB8AC3E}">
        <p14:creationId xmlns:p14="http://schemas.microsoft.com/office/powerpoint/2010/main" val="930994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631EB650-2478-4FD1-8F33-1E577152A023}" type="datetimeFigureOut">
              <a:rPr lang="en-US">
                <a:solidFill>
                  <a:prstClr val="black"/>
                </a:solidFill>
              </a:rPr>
              <a:pPr>
                <a:defRPr/>
              </a:pPr>
              <a:t>9/17/2016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CF7F6409-7501-4E16-AD5B-DE027B83C9D6}" type="slidenum">
              <a:rPr lang="en-US"/>
              <a:pPr>
                <a:defRPr/>
              </a:pPr>
              <a:t>‹Nr.›</a:t>
            </a:fld>
            <a:endParaRPr lang="en-US"/>
          </a:p>
        </p:txBody>
      </p:sp>
    </p:spTree>
    <p:extLst>
      <p:ext uri="{BB962C8B-B14F-4D97-AF65-F5344CB8AC3E}">
        <p14:creationId xmlns:p14="http://schemas.microsoft.com/office/powerpoint/2010/main" val="1115520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5" y="271335"/>
            <a:ext cx="6242342" cy="787557"/>
          </a:xfrm>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pPr/>
              <a:t>‹Nr.›</a:t>
            </a:fld>
            <a:endParaRPr lang="de-DE"/>
          </a:p>
        </p:txBody>
      </p:sp>
    </p:spTree>
    <p:extLst>
      <p:ext uri="{BB962C8B-B14F-4D97-AF65-F5344CB8AC3E}">
        <p14:creationId xmlns:p14="http://schemas.microsoft.com/office/powerpoint/2010/main" val="9652089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20BF4043-1556-4280-A8E6-39DABC0CC044}" type="datetimeFigureOut">
              <a:rPr lang="en-US">
                <a:solidFill>
                  <a:prstClr val="black"/>
                </a:solidFill>
              </a:rPr>
              <a:pPr>
                <a:defRPr/>
              </a:pPr>
              <a:t>9/17/2016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E2BDF1C4-A2EA-4404-BFC9-3EEC60C0C27D}" type="slidenum">
              <a:rPr lang="en-US"/>
              <a:pPr>
                <a:defRPr/>
              </a:pPr>
              <a:t>‹Nr.›</a:t>
            </a:fld>
            <a:endParaRPr lang="en-US"/>
          </a:p>
        </p:txBody>
      </p:sp>
    </p:spTree>
    <p:extLst>
      <p:ext uri="{BB962C8B-B14F-4D97-AF65-F5344CB8AC3E}">
        <p14:creationId xmlns:p14="http://schemas.microsoft.com/office/powerpoint/2010/main" val="3672479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649" y="274588"/>
            <a:ext cx="8228707" cy="585117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650540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AndTwoObj">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de-DE"/>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solidFill>
                  <a:srgbClr val="000000"/>
                </a:solidFill>
                <a:latin typeface="+mn-lt"/>
              </a:defRPr>
            </a:lvl1pPr>
          </a:lstStyle>
          <a:p>
            <a:pPr>
              <a:defRPr/>
            </a:pPr>
            <a:endParaRPr lang="de-DE"/>
          </a:p>
        </p:txBody>
      </p:sp>
      <p:sp>
        <p:nvSpPr>
          <p:cNvPr id="8" name="Rectangle 6"/>
          <p:cNvSpPr>
            <a:spLocks noGrp="1" noChangeArrowheads="1"/>
          </p:cNvSpPr>
          <p:nvPr>
            <p:ph type="sldNum" sz="quarter" idx="12"/>
          </p:nvPr>
        </p:nvSpPr>
        <p:spPr/>
        <p:txBody>
          <a:bodyPr/>
          <a:lstStyle>
            <a:lvl1pPr fontAlgn="auto">
              <a:spcBef>
                <a:spcPts val="0"/>
              </a:spcBef>
              <a:spcAft>
                <a:spcPts val="0"/>
              </a:spcAft>
              <a:defRPr>
                <a:solidFill>
                  <a:srgbClr val="000000"/>
                </a:solidFill>
              </a:defRPr>
            </a:lvl1pPr>
          </a:lstStyle>
          <a:p>
            <a:pPr>
              <a:defRPr/>
            </a:pPr>
            <a:fld id="{A298E831-59A5-44E9-9250-974804E34774}" type="slidenum">
              <a:rPr lang="de-DE"/>
              <a:pPr>
                <a:defRPr/>
              </a:pPr>
              <a:t>‹Nr.›</a:t>
            </a:fld>
            <a:endParaRPr lang="de-DE"/>
          </a:p>
        </p:txBody>
      </p:sp>
    </p:spTree>
    <p:extLst>
      <p:ext uri="{BB962C8B-B14F-4D97-AF65-F5344CB8AC3E}">
        <p14:creationId xmlns:p14="http://schemas.microsoft.com/office/powerpoint/2010/main" val="1739460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450036"/>
      </p:ext>
    </p:extLst>
  </p:cSld>
  <p:clrMapOvr>
    <a:masterClrMapping/>
  </p:clrMapOvr>
  <p:transition spd="med">
    <p:pull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781338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fld id="{A5AAE340-BE6A-4285-B789-7D7256597B17}" type="datetimeFigureOut">
              <a:rPr lang="en-US">
                <a:solidFill>
                  <a:prstClr val="black"/>
                </a:solidFill>
              </a:rPr>
              <a:pPr>
                <a:defRPr/>
              </a:pPr>
              <a:t>9/17/2016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eaLnBrk="1" fontAlgn="auto" hangingPunct="1">
              <a:spcBef>
                <a:spcPts val="0"/>
              </a:spcBef>
              <a:spcAft>
                <a:spcPts val="0"/>
              </a:spcAft>
              <a:defRPr>
                <a:latin typeface="+mn-lt"/>
                <a:ea typeface="+mn-ea"/>
              </a:defRPr>
            </a:lvl1p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7B31579D-8183-4339-B7B8-474590039BDB}" type="slidenum">
              <a:rPr lang="en-US"/>
              <a:pPr>
                <a:defRPr/>
              </a:pPr>
              <a:t>‹Nr.›</a:t>
            </a:fld>
            <a:endParaRPr lang="en-US"/>
          </a:p>
        </p:txBody>
      </p:sp>
    </p:spTree>
    <p:extLst>
      <p:ext uri="{BB962C8B-B14F-4D97-AF65-F5344CB8AC3E}">
        <p14:creationId xmlns:p14="http://schemas.microsoft.com/office/powerpoint/2010/main" val="2520429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de-DE" smtClean="0"/>
              <a:t>Titelmasterformat durch Klicken bearbeiten</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E2F59D2-4EFC-4123-BC00-E66DD4A09E8A}" type="datetime1">
              <a:rPr lang="de-DE" smtClean="0">
                <a:solidFill>
                  <a:prstClr val="black"/>
                </a:solidFill>
              </a:rPr>
              <a:pPr/>
              <a:t>17.09.2016</a:t>
            </a:fld>
            <a:endParaRPr lang="de-DE">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672506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7CC515C4-F3A2-4965-BC4E-7AEB9D945D40}" type="datetime1">
              <a:rPr lang="de-DE" smtClean="0">
                <a:solidFill>
                  <a:prstClr val="black"/>
                </a:solidFill>
              </a:rPr>
              <a:pPr/>
              <a:t>17.09.2016</a:t>
            </a:fld>
            <a:endParaRPr lang="de-DE">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551204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1419A667-E046-479E-85BC-D8FB6CCA9D9C}" type="datetime1">
              <a:rPr lang="de-DE" smtClean="0">
                <a:solidFill>
                  <a:prstClr val="black"/>
                </a:solidFill>
              </a:rPr>
              <a:pPr/>
              <a:t>17.09.2016</a:t>
            </a:fld>
            <a:endParaRPr lang="de-DE">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1169450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CCD2526-B038-47EB-B70F-1DCEC1C22803}" type="datetime1">
              <a:rPr lang="de-DE" smtClean="0">
                <a:solidFill>
                  <a:prstClr val="black"/>
                </a:solidFill>
              </a:rPr>
              <a:pPr/>
              <a:t>17.09.2016</a:t>
            </a:fld>
            <a:endParaRPr lang="de-DE">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179492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5" name="Foliennummernplatzhalter 4"/>
          <p:cNvSpPr>
            <a:spLocks noGrp="1"/>
          </p:cNvSpPr>
          <p:nvPr>
            <p:ph type="sldNum" sz="quarter" idx="12"/>
          </p:nvPr>
        </p:nvSpPr>
        <p:spPr/>
        <p:txBody>
          <a:bodyPr/>
          <a:lstStyle/>
          <a:p>
            <a:fld id="{125CBDDA-5CCF-8748-8988-9DC6C8981774}" type="slidenum">
              <a:rPr lang="de-DE" smtClean="0"/>
              <a:pPr/>
              <a:t>‹Nr.›</a:t>
            </a:fld>
            <a:endParaRPr lang="de-DE"/>
          </a:p>
        </p:txBody>
      </p:sp>
      <p:sp>
        <p:nvSpPr>
          <p:cNvPr id="4" name="Datumsplatzhalter 4"/>
          <p:cNvSpPr>
            <a:spLocks noGrp="1"/>
          </p:cNvSpPr>
          <p:nvPr>
            <p:ph type="dt" sz="half" idx="2"/>
          </p:nvPr>
        </p:nvSpPr>
        <p:spPr>
          <a:xfrm>
            <a:off x="7098998" y="6552643"/>
            <a:ext cx="849831" cy="365125"/>
          </a:xfrm>
          <a:prstGeom prst="rect">
            <a:avLst/>
          </a:prstGeom>
        </p:spPr>
        <p:txBody>
          <a:bodyPr vert="horz" lIns="91440" tIns="45720" rIns="91440" bIns="45720" rtlCol="0" anchor="ctr"/>
          <a:lstStyle>
            <a:lvl1pPr algn="r">
              <a:defRPr sz="1000">
                <a:solidFill>
                  <a:schemeClr val="tx1"/>
                </a:solidFill>
              </a:defRPr>
            </a:lvl1pPr>
          </a:lstStyle>
          <a:p>
            <a:endParaRPr lang="de-DE" dirty="0">
              <a:solidFill>
                <a:prstClr val="black"/>
              </a:solidFill>
            </a:endParaRPr>
          </a:p>
        </p:txBody>
      </p:sp>
    </p:spTree>
    <p:extLst>
      <p:ext uri="{BB962C8B-B14F-4D97-AF65-F5344CB8AC3E}">
        <p14:creationId xmlns:p14="http://schemas.microsoft.com/office/powerpoint/2010/main" val="30876060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de-DE" smtClean="0"/>
              <a:t>Titelmasterformat durch Klicken bearbeiten</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1AE9ED8F-5561-4193-B4A1-51FBA40057EC}" type="datetime1">
              <a:rPr lang="de-DE" smtClean="0">
                <a:solidFill>
                  <a:prstClr val="black"/>
                </a:solidFill>
              </a:rPr>
              <a:pPr/>
              <a:t>17.09.2016</a:t>
            </a:fld>
            <a:endParaRPr lang="de-DE">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857591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55BA07B2-8923-43FE-8E83-045972717EF6}" type="datetime1">
              <a:rPr lang="de-DE" smtClean="0">
                <a:solidFill>
                  <a:prstClr val="black"/>
                </a:solidFill>
              </a:rPr>
              <a:pPr/>
              <a:t>17.09.2016</a:t>
            </a:fld>
            <a:endParaRPr lang="de-DE">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2184276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474395BE-2633-44F6-A78F-B83413D813D2}" type="datetime1">
              <a:rPr lang="de-DE" smtClean="0">
                <a:solidFill>
                  <a:prstClr val="black"/>
                </a:solidFill>
              </a:rPr>
              <a:pPr/>
              <a:t>17.09.2016</a:t>
            </a:fld>
            <a:endParaRPr lang="de-DE">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4751035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de-DE" smtClean="0"/>
              <a:t>Titelmasterformat durch Klicken bearbeiten</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DC43D661-7782-4828-AFEE-BD47A5BCA238}" type="datetime1">
              <a:rPr lang="de-DE" smtClean="0">
                <a:solidFill>
                  <a:prstClr val="black"/>
                </a:solidFill>
              </a:rPr>
              <a:pPr/>
              <a:t>17.09.2016</a:t>
            </a:fld>
            <a:endParaRPr lang="de-DE">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9126815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de-DE" smtClean="0"/>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E6DBDC09-55E3-4AB2-BC65-8D955D9DD712}" type="datetime1">
              <a:rPr lang="de-DE" smtClean="0">
                <a:solidFill>
                  <a:prstClr val="black"/>
                </a:solidFill>
              </a:rPr>
              <a:pPr/>
              <a:t>17.09.2016</a:t>
            </a:fld>
            <a:endParaRPr lang="de-DE">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678646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4369C27-6444-4589-961F-EC7C80D437B2}" type="datetime1">
              <a:rPr lang="de-DE" smtClean="0">
                <a:solidFill>
                  <a:prstClr val="black"/>
                </a:solidFill>
              </a:rPr>
              <a:pPr/>
              <a:t>17.09.2016</a:t>
            </a:fld>
            <a:endParaRPr lang="de-DE">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19603648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EC71631-5CDE-4A8A-98A7-E105ED29E5F3}" type="datetime1">
              <a:rPr lang="de-DE" smtClean="0">
                <a:solidFill>
                  <a:prstClr val="black"/>
                </a:solidFill>
              </a:rPr>
              <a:pPr/>
              <a:t>17.09.2016</a:t>
            </a:fld>
            <a:endParaRPr lang="de-DE">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de-DE">
              <a:solidFill>
                <a:prstClr val="black"/>
              </a:solidFill>
            </a:endParaRPr>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621CD85C-40BA-4D85-89F3-D41C7A40AC98}" type="slidenum">
              <a:rPr lang="de-DE" smtClean="0">
                <a:solidFill>
                  <a:prstClr val="black"/>
                </a:solidFill>
              </a:rPr>
              <a:pPr/>
              <a:t>‹Nr.›</a:t>
            </a:fld>
            <a:endParaRPr lang="de-DE">
              <a:solidFill>
                <a:prstClr val="black"/>
              </a:solidFill>
            </a:endParaRPr>
          </a:p>
        </p:txBody>
      </p:sp>
    </p:spTree>
    <p:extLst>
      <p:ext uri="{BB962C8B-B14F-4D97-AF65-F5344CB8AC3E}">
        <p14:creationId xmlns:p14="http://schemas.microsoft.com/office/powerpoint/2010/main" val="33773730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7" name="Slide Number Placeholder 5"/>
          <p:cNvSpPr>
            <a:spLocks noGrp="1"/>
          </p:cNvSpPr>
          <p:nvPr>
            <p:ph type="sldNum" sz="quarter" idx="12"/>
          </p:nvPr>
        </p:nvSpPr>
        <p:spPr>
          <a:xfrm>
            <a:off x="8434" y="6492875"/>
            <a:ext cx="2133600" cy="365125"/>
          </a:xfrm>
          <a:prstGeom prst="rect">
            <a:avLst/>
          </a:prstGeom>
        </p:spPr>
        <p:txBody>
          <a:bodyPr/>
          <a:lstStyle>
            <a:lvl1pPr defTabSz="914400" fontAlgn="auto">
              <a:spcBef>
                <a:spcPts val="0"/>
              </a:spcBef>
              <a:spcAft>
                <a:spcPts val="0"/>
              </a:spcAft>
              <a:defRPr>
                <a:solidFill>
                  <a:schemeClr val="bg1"/>
                </a:solidFill>
                <a:ea typeface="+mn-ea"/>
              </a:defRPr>
            </a:lvl1pPr>
          </a:lstStyle>
          <a:p>
            <a:pPr>
              <a:defRPr/>
            </a:pPr>
            <a:fld id="{334DC73F-F4EF-4D96-B37D-BA66626C7D7F}" type="slidenum">
              <a:rPr lang="en-US" smtClean="0">
                <a:solidFill>
                  <a:prstClr val="white"/>
                </a:solidFill>
              </a:rPr>
              <a:pPr>
                <a:defRPr/>
              </a:pPr>
              <a:t>‹Nr.›</a:t>
            </a:fld>
            <a:endParaRPr lang="en-US" dirty="0">
              <a:solidFill>
                <a:prstClr val="white"/>
              </a:solidFill>
            </a:endParaRPr>
          </a:p>
        </p:txBody>
      </p:sp>
    </p:spTree>
    <p:extLst>
      <p:ext uri="{BB962C8B-B14F-4D97-AF65-F5344CB8AC3E}">
        <p14:creationId xmlns:p14="http://schemas.microsoft.com/office/powerpoint/2010/main" val="26202969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E0D19F6D-533B-41C0-8308-98B8FAE14F96}" type="datetimeFigureOut">
              <a:rPr lang="en-US"/>
              <a:pPr>
                <a:defRPr/>
              </a:pPr>
              <a:t>9/17/2016</a:t>
            </a:fld>
            <a:endParaRPr lang="en-US"/>
          </a:p>
        </p:txBody>
      </p:sp>
      <p:sp>
        <p:nvSpPr>
          <p:cNvPr id="5" name="Footer Placeholder 4"/>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846B329F-0140-4321-86E2-2EB30173A723}" type="slidenum">
              <a:rPr lang="en-US"/>
              <a:pPr>
                <a:defRPr/>
              </a:pPr>
              <a:t>‹Nr.›</a:t>
            </a:fld>
            <a:endParaRPr lang="en-US"/>
          </a:p>
        </p:txBody>
      </p:sp>
    </p:spTree>
    <p:extLst>
      <p:ext uri="{BB962C8B-B14F-4D97-AF65-F5344CB8AC3E}">
        <p14:creationId xmlns:p14="http://schemas.microsoft.com/office/powerpoint/2010/main" val="2949229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BE9EBEE2-F4B7-4A61-97D1-B06DDE47ED6C}" type="datetimeFigureOut">
              <a:rPr lang="en-US"/>
              <a:pPr>
                <a:defRPr/>
              </a:pPr>
              <a:t>9/17/2016</a:t>
            </a:fld>
            <a:endParaRPr lang="en-US"/>
          </a:p>
        </p:txBody>
      </p:sp>
      <p:sp>
        <p:nvSpPr>
          <p:cNvPr id="5" name="Footer Placeholder 4"/>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5A46009D-2096-4CAB-87BB-FF94D8314E3E}" type="slidenum">
              <a:rPr lang="en-US"/>
              <a:pPr>
                <a:defRPr/>
              </a:pPr>
              <a:t>‹Nr.›</a:t>
            </a:fld>
            <a:endParaRPr lang="en-US"/>
          </a:p>
        </p:txBody>
      </p:sp>
    </p:spTree>
    <p:extLst>
      <p:ext uri="{BB962C8B-B14F-4D97-AF65-F5344CB8AC3E}">
        <p14:creationId xmlns:p14="http://schemas.microsoft.com/office/powerpoint/2010/main" val="3965892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a:ea typeface="+mn-ea"/>
              </a:defRPr>
            </a:lvl1pPr>
          </a:lstStyle>
          <a:p>
            <a:pPr>
              <a:defRPr/>
            </a:pPr>
            <a:fld id="{07BF83AD-B36F-41F4-8A2E-2281BD4904DD}" type="datetimeFigureOut">
              <a:rPr lang="en-US"/>
              <a:pPr>
                <a:defRPr/>
              </a:pPr>
              <a:t>9/17/2016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DA53945F-7E0B-431E-96AD-83F7CB0F5E27}" type="slidenum">
              <a:rPr lang="en-US"/>
              <a:pPr>
                <a:defRPr/>
              </a:pPr>
              <a:t>‹Nr.›</a:t>
            </a:fld>
            <a:endParaRPr lang="en-US"/>
          </a:p>
        </p:txBody>
      </p:sp>
    </p:spTree>
    <p:extLst>
      <p:ext uri="{BB962C8B-B14F-4D97-AF65-F5344CB8AC3E}">
        <p14:creationId xmlns:p14="http://schemas.microsoft.com/office/powerpoint/2010/main" val="17955574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F03319AA-C4B7-4786-930F-A43BB757CFCF}" type="datetimeFigureOut">
              <a:rPr lang="en-US"/>
              <a:pPr>
                <a:defRPr/>
              </a:pPr>
              <a:t>9/17/2016</a:t>
            </a:fld>
            <a:endParaRPr lang="en-US"/>
          </a:p>
        </p:txBody>
      </p:sp>
      <p:sp>
        <p:nvSpPr>
          <p:cNvPr id="5" name="Footer Placeholder 4"/>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AE4026EF-0074-46F9-91FF-33AF219A5328}" type="slidenum">
              <a:rPr lang="en-US"/>
              <a:pPr>
                <a:defRPr/>
              </a:pPr>
              <a:t>‹Nr.›</a:t>
            </a:fld>
            <a:endParaRPr lang="en-US"/>
          </a:p>
        </p:txBody>
      </p:sp>
    </p:spTree>
    <p:extLst>
      <p:ext uri="{BB962C8B-B14F-4D97-AF65-F5344CB8AC3E}">
        <p14:creationId xmlns:p14="http://schemas.microsoft.com/office/powerpoint/2010/main" val="1444200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9CC9163A-C6EC-4B76-A5E6-CE7242E8E74A}" type="datetimeFigureOut">
              <a:rPr lang="en-US"/>
              <a:pPr>
                <a:defRPr/>
              </a:pPr>
              <a:t>9/17/2016</a:t>
            </a:fld>
            <a:endParaRPr lang="en-US"/>
          </a:p>
        </p:txBody>
      </p:sp>
      <p:sp>
        <p:nvSpPr>
          <p:cNvPr id="6" name="Footer Placeholder 5"/>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7874AA2C-2AAE-48F7-96D7-880266364AA0}" type="slidenum">
              <a:rPr lang="en-US"/>
              <a:pPr>
                <a:defRPr/>
              </a:pPr>
              <a:t>‹Nr.›</a:t>
            </a:fld>
            <a:endParaRPr lang="en-US"/>
          </a:p>
        </p:txBody>
      </p:sp>
    </p:spTree>
    <p:extLst>
      <p:ext uri="{BB962C8B-B14F-4D97-AF65-F5344CB8AC3E}">
        <p14:creationId xmlns:p14="http://schemas.microsoft.com/office/powerpoint/2010/main" val="3627323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061E6AEB-6524-4D3F-97C8-981682B7071D}" type="datetimeFigureOut">
              <a:rPr lang="en-US"/>
              <a:pPr>
                <a:defRPr/>
              </a:pPr>
              <a:t>9/17/2016</a:t>
            </a:fld>
            <a:endParaRPr lang="en-US"/>
          </a:p>
        </p:txBody>
      </p:sp>
      <p:sp>
        <p:nvSpPr>
          <p:cNvPr id="8" name="Footer Placeholder 7"/>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56BE230E-869E-496F-B805-DA6F05B08061}" type="slidenum">
              <a:rPr lang="en-US"/>
              <a:pPr>
                <a:defRPr/>
              </a:pPr>
              <a:t>‹Nr.›</a:t>
            </a:fld>
            <a:endParaRPr lang="en-US"/>
          </a:p>
        </p:txBody>
      </p:sp>
    </p:spTree>
    <p:extLst>
      <p:ext uri="{BB962C8B-B14F-4D97-AF65-F5344CB8AC3E}">
        <p14:creationId xmlns:p14="http://schemas.microsoft.com/office/powerpoint/2010/main" val="25784652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E4FE1540-60B8-44E2-80FA-ABA74538840B}" type="datetimeFigureOut">
              <a:rPr lang="en-US"/>
              <a:pPr>
                <a:defRPr/>
              </a:pPr>
              <a:t>9/17/2016</a:t>
            </a:fld>
            <a:endParaRPr lang="en-US"/>
          </a:p>
        </p:txBody>
      </p:sp>
      <p:sp>
        <p:nvSpPr>
          <p:cNvPr id="4" name="Footer Placeholder 3"/>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98775EBA-4988-4BC6-9472-E87C01815C7A}" type="slidenum">
              <a:rPr lang="en-US"/>
              <a:pPr>
                <a:defRPr/>
              </a:pPr>
              <a:t>‹Nr.›</a:t>
            </a:fld>
            <a:endParaRPr lang="en-US"/>
          </a:p>
        </p:txBody>
      </p:sp>
    </p:spTree>
    <p:extLst>
      <p:ext uri="{BB962C8B-B14F-4D97-AF65-F5344CB8AC3E}">
        <p14:creationId xmlns:p14="http://schemas.microsoft.com/office/powerpoint/2010/main" val="33841565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A59BA5E7-2FE1-4777-BE78-5265124D7DF3}" type="datetimeFigureOut">
              <a:rPr lang="en-US"/>
              <a:pPr>
                <a:defRPr/>
              </a:pPr>
              <a:t>9/17/2016</a:t>
            </a:fld>
            <a:endParaRPr lang="en-US"/>
          </a:p>
        </p:txBody>
      </p:sp>
      <p:sp>
        <p:nvSpPr>
          <p:cNvPr id="3" name="Footer Placeholder 2"/>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434FA8F5-1845-4F86-8F79-FE0F182B2315}" type="slidenum">
              <a:rPr lang="en-US"/>
              <a:pPr>
                <a:defRPr/>
              </a:pPr>
              <a:t>‹Nr.›</a:t>
            </a:fld>
            <a:endParaRPr lang="en-US"/>
          </a:p>
        </p:txBody>
      </p:sp>
    </p:spTree>
    <p:extLst>
      <p:ext uri="{BB962C8B-B14F-4D97-AF65-F5344CB8AC3E}">
        <p14:creationId xmlns:p14="http://schemas.microsoft.com/office/powerpoint/2010/main" val="1446644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A4A56774-F8B2-46EE-8580-6A924126EBE2}" type="datetimeFigureOut">
              <a:rPr lang="en-US"/>
              <a:pPr>
                <a:defRPr/>
              </a:pPr>
              <a:t>9/17/2016</a:t>
            </a:fld>
            <a:endParaRPr lang="en-US"/>
          </a:p>
        </p:txBody>
      </p:sp>
      <p:sp>
        <p:nvSpPr>
          <p:cNvPr id="6" name="Footer Placeholder 5"/>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B236B469-314F-475C-B426-4F1110B775BB}" type="slidenum">
              <a:rPr lang="en-US"/>
              <a:pPr>
                <a:defRPr/>
              </a:pPr>
              <a:t>‹Nr.›</a:t>
            </a:fld>
            <a:endParaRPr lang="en-US"/>
          </a:p>
        </p:txBody>
      </p:sp>
    </p:spTree>
    <p:extLst>
      <p:ext uri="{BB962C8B-B14F-4D97-AF65-F5344CB8AC3E}">
        <p14:creationId xmlns:p14="http://schemas.microsoft.com/office/powerpoint/2010/main" val="4139646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45B92C8D-5371-433A-8624-E3096F718D9D}" type="datetimeFigureOut">
              <a:rPr lang="en-US"/>
              <a:pPr>
                <a:defRPr/>
              </a:pPr>
              <a:t>9/17/2016</a:t>
            </a:fld>
            <a:endParaRPr lang="en-US"/>
          </a:p>
        </p:txBody>
      </p:sp>
      <p:sp>
        <p:nvSpPr>
          <p:cNvPr id="6" name="Footer Placeholder 5"/>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5DE9D1B9-8A71-4D02-905F-84F94E2B6700}" type="slidenum">
              <a:rPr lang="en-US"/>
              <a:pPr>
                <a:defRPr/>
              </a:pPr>
              <a:t>‹Nr.›</a:t>
            </a:fld>
            <a:endParaRPr lang="en-US"/>
          </a:p>
        </p:txBody>
      </p:sp>
    </p:spTree>
    <p:extLst>
      <p:ext uri="{BB962C8B-B14F-4D97-AF65-F5344CB8AC3E}">
        <p14:creationId xmlns:p14="http://schemas.microsoft.com/office/powerpoint/2010/main" val="42941096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F02B3200-BF3C-4641-BB1F-237A7D9419B6}" type="datetimeFigureOut">
              <a:rPr lang="en-US"/>
              <a:pPr>
                <a:defRPr/>
              </a:pPr>
              <a:t>9/17/2016</a:t>
            </a:fld>
            <a:endParaRPr lang="en-US"/>
          </a:p>
        </p:txBody>
      </p:sp>
      <p:sp>
        <p:nvSpPr>
          <p:cNvPr id="5" name="Footer Placeholder 4"/>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29075CED-FAFF-4163-AF2C-6F5B91A8DFFA}" type="slidenum">
              <a:rPr lang="en-US"/>
              <a:pPr>
                <a:defRPr/>
              </a:pPr>
              <a:t>‹Nr.›</a:t>
            </a:fld>
            <a:endParaRPr lang="en-US"/>
          </a:p>
        </p:txBody>
      </p:sp>
    </p:spTree>
    <p:extLst>
      <p:ext uri="{BB962C8B-B14F-4D97-AF65-F5344CB8AC3E}">
        <p14:creationId xmlns:p14="http://schemas.microsoft.com/office/powerpoint/2010/main" val="2516553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lvl1pPr defTabSz="914400" fontAlgn="auto">
              <a:spcBef>
                <a:spcPts val="0"/>
              </a:spcBef>
              <a:spcAft>
                <a:spcPts val="0"/>
              </a:spcAft>
              <a:defRPr>
                <a:ea typeface="+mn-ea"/>
              </a:defRPr>
            </a:lvl1pPr>
          </a:lstStyle>
          <a:p>
            <a:pPr>
              <a:defRPr/>
            </a:pPr>
            <a:fld id="{6331EC79-33AC-4354-BC67-A943A2EDA27F}" type="datetimeFigureOut">
              <a:rPr lang="en-US"/>
              <a:pPr>
                <a:defRPr/>
              </a:pPr>
              <a:t>9/17/2016</a:t>
            </a:fld>
            <a:endParaRPr lang="en-US"/>
          </a:p>
        </p:txBody>
      </p:sp>
      <p:sp>
        <p:nvSpPr>
          <p:cNvPr id="5" name="Footer Placeholder 4"/>
          <p:cNvSpPr>
            <a:spLocks noGrp="1"/>
          </p:cNvSpPr>
          <p:nvPr>
            <p:ph type="ftr" sz="quarter" idx="11"/>
          </p:nvPr>
        </p:nvSpPr>
        <p:spPr/>
        <p:txBody>
          <a:bodyPr/>
          <a:lstStyle>
            <a:lvl1pPr defTabSz="914400" fontAlgn="auto">
              <a:spcBef>
                <a:spcPts val="0"/>
              </a:spcBef>
              <a:spcAft>
                <a:spcPts val="0"/>
              </a:spcAft>
              <a:defRPr>
                <a:ea typeface="+mn-ea"/>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auto">
              <a:spcBef>
                <a:spcPts val="0"/>
              </a:spcBef>
              <a:spcAft>
                <a:spcPts val="0"/>
              </a:spcAft>
              <a:defRPr>
                <a:ea typeface="+mn-ea"/>
              </a:defRPr>
            </a:lvl1pPr>
          </a:lstStyle>
          <a:p>
            <a:pPr>
              <a:defRPr/>
            </a:pPr>
            <a:fld id="{AABB4D1B-F226-4AAD-8907-B8AD7A0FA785}" type="slidenum">
              <a:rPr lang="en-US"/>
              <a:pPr>
                <a:defRPr/>
              </a:pPr>
              <a:t>‹Nr.›</a:t>
            </a:fld>
            <a:endParaRPr lang="en-US"/>
          </a:p>
        </p:txBody>
      </p:sp>
    </p:spTree>
    <p:extLst>
      <p:ext uri="{BB962C8B-B14F-4D97-AF65-F5344CB8AC3E}">
        <p14:creationId xmlns:p14="http://schemas.microsoft.com/office/powerpoint/2010/main" val="2373927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649" y="274588"/>
            <a:ext cx="8228707" cy="585117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1430821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554532"/>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129530866"/>
      </p:ext>
    </p:extLst>
  </p:cSld>
  <p:clrMapOvr>
    <a:masterClrMapping/>
  </p:clrMapOvr>
  <p:transition spd="med">
    <p:zoom dir="in"/>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71450"/>
            <a:ext cx="9144000" cy="8572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3250172"/>
      </p:ext>
    </p:extLst>
  </p:cSld>
  <p:clrMapOvr>
    <a:masterClrMapping/>
  </p:clrMapOvr>
  <p:transition spd="med">
    <p:zoom dir="in"/>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Normal slide">
    <p:spTree>
      <p:nvGrpSpPr>
        <p:cNvPr id="1" name=""/>
        <p:cNvGrpSpPr/>
        <p:nvPr/>
      </p:nvGrpSpPr>
      <p:grpSpPr>
        <a:xfrm>
          <a:off x="0" y="0"/>
          <a:ext cx="0" cy="0"/>
          <a:chOff x="0" y="0"/>
          <a:chExt cx="0" cy="0"/>
        </a:xfrm>
      </p:grpSpPr>
      <p:sp>
        <p:nvSpPr>
          <p:cNvPr id="49" name="Shape 49"/>
          <p:cNvSpPr>
            <a:spLocks noGrp="1"/>
          </p:cNvSpPr>
          <p:nvPr>
            <p:ph type="title"/>
          </p:nvPr>
        </p:nvSpPr>
        <p:spPr>
          <a:xfrm>
            <a:off x="611560" y="0"/>
            <a:ext cx="8229600" cy="1143001"/>
          </a:xfrm>
          <a:prstGeom prst="rect">
            <a:avLst/>
          </a:prstGeom>
        </p:spPr>
        <p:txBody>
          <a:bodyPr/>
          <a:lstStyle>
            <a:lvl1pPr>
              <a:defRPr sz="2800" b="1">
                <a:solidFill>
                  <a:schemeClr val="tx1"/>
                </a:solidFill>
                <a:latin typeface="Arial Narrow" panose="020B0606020202030204" pitchFamily="34" charset="0"/>
                <a:cs typeface="Arial" panose="020B0604020202020204" pitchFamily="34" charset="0"/>
              </a:defRPr>
            </a:lvl1pPr>
          </a:lstStyle>
          <a:p>
            <a:pPr lvl="0"/>
            <a:r>
              <a:rPr dirty="0"/>
              <a:t>Title Text</a:t>
            </a:r>
          </a:p>
        </p:txBody>
      </p:sp>
      <p:sp>
        <p:nvSpPr>
          <p:cNvPr id="50" name="Shape 50"/>
          <p:cNvSpPr>
            <a:spLocks noGrp="1"/>
          </p:cNvSpPr>
          <p:nvPr>
            <p:ph type="body" idx="1"/>
          </p:nvPr>
        </p:nvSpPr>
        <p:spPr>
          <a:prstGeom prst="rect">
            <a:avLst/>
          </a:prstGeom>
        </p:spPr>
        <p:txBody>
          <a:bodyPr/>
          <a:lstStyle>
            <a:lvl2pPr>
              <a:buClr>
                <a:srgbClr val="FFA900"/>
              </a:buClr>
              <a:defRPr sz="2000"/>
            </a:lvl2pPr>
            <a:lvl3pPr marL="1113289">
              <a:spcBef>
                <a:spcPts val="352"/>
              </a:spcBef>
              <a:defRPr sz="1700"/>
            </a:lvl3pPr>
            <a:lvl4pPr marL="714350" indent="-20637">
              <a:spcBef>
                <a:spcPts val="352"/>
              </a:spcBef>
              <a:defRPr sz="1500" i="1">
                <a:solidFill>
                  <a:srgbClr val="AB1500"/>
                </a:solidFill>
                <a:uFill>
                  <a:solidFill>
                    <a:srgbClr val="AB1500"/>
                  </a:solidFill>
                </a:uFill>
              </a:defRPr>
            </a:lvl4pPr>
            <a:lvl5pPr marL="2143049" indent="-1247730">
              <a:spcBef>
                <a:spcPts val="352"/>
              </a:spcBef>
              <a:defRPr sz="1500">
                <a:solidFill>
                  <a:srgbClr val="007DD6"/>
                </a:solidFill>
                <a:uFill>
                  <a:solidFill>
                    <a:srgbClr val="007DD6"/>
                  </a:solidFill>
                </a:uFill>
              </a:defRPr>
            </a:lvl5pPr>
          </a:lstStyle>
          <a:p>
            <a:pPr lvl="0"/>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hape 51"/>
          <p:cNvSpPr>
            <a:spLocks noGrp="1"/>
          </p:cNvSpPr>
          <p:nvPr>
            <p:ph type="sldNum" sz="quarter" idx="10"/>
          </p:nvPr>
        </p:nvSpPr>
        <p:spPr>
          <a:xfrm>
            <a:off x="6804025" y="6492875"/>
            <a:ext cx="2133600" cy="365125"/>
          </a:xfrm>
          <a:prstGeom prst="rect">
            <a:avLst/>
          </a:prstGeom>
        </p:spPr>
        <p:txBody>
          <a:bodyPr/>
          <a:lstStyle>
            <a:lvl1pPr fontAlgn="auto">
              <a:spcBef>
                <a:spcPts val="0"/>
              </a:spcBef>
              <a:spcAft>
                <a:spcPts val="0"/>
              </a:spcAft>
              <a:defRPr sz="1600">
                <a:latin typeface="+mn-lt"/>
              </a:defRPr>
            </a:lvl1pPr>
          </a:lstStyle>
          <a:p>
            <a:pPr>
              <a:defRPr/>
            </a:pPr>
            <a:fld id="{561FBCB4-92A3-4E14-9C94-6B08980CD1D6}" type="slidenum">
              <a:rPr lang="en-US">
                <a:solidFill>
                  <a:prstClr val="black"/>
                </a:solidFill>
              </a:rPr>
              <a:pPr>
                <a:defRPr/>
              </a:pPr>
              <a:t>‹Nr.›</a:t>
            </a:fld>
            <a:endParaRPr lang="en-US" dirty="0">
              <a:solidFill>
                <a:prstClr val="black"/>
              </a:solidFill>
            </a:endParaRPr>
          </a:p>
        </p:txBody>
      </p:sp>
    </p:spTree>
    <p:extLst>
      <p:ext uri="{BB962C8B-B14F-4D97-AF65-F5344CB8AC3E}">
        <p14:creationId xmlns:p14="http://schemas.microsoft.com/office/powerpoint/2010/main" val="3908199444"/>
      </p:ext>
    </p:extLst>
  </p:cSld>
  <p:clrMapOvr>
    <a:masterClrMapping/>
  </p:clrMapOvr>
  <p:transition spd="med"/>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de-DE" dirty="0"/>
          </a:p>
        </p:txBody>
      </p:sp>
      <p:sp>
        <p:nvSpPr>
          <p:cNvPr id="7" name="Slide Number Placeholder 5"/>
          <p:cNvSpPr>
            <a:spLocks noGrp="1"/>
          </p:cNvSpPr>
          <p:nvPr>
            <p:ph type="sldNum" sz="quarter" idx="12"/>
          </p:nvPr>
        </p:nvSpPr>
        <p:spPr>
          <a:xfrm>
            <a:off x="8434" y="6492875"/>
            <a:ext cx="2133600" cy="365125"/>
          </a:xfrm>
        </p:spPr>
        <p:txBody>
          <a:bodyPr/>
          <a:lstStyle>
            <a:lvl1pPr defTabSz="914400" fontAlgn="auto">
              <a:spcBef>
                <a:spcPts val="0"/>
              </a:spcBef>
              <a:spcAft>
                <a:spcPts val="0"/>
              </a:spcAft>
              <a:defRPr>
                <a:solidFill>
                  <a:schemeClr val="bg1"/>
                </a:solidFill>
                <a:ea typeface="+mn-ea"/>
              </a:defRPr>
            </a:lvl1pPr>
          </a:lstStyle>
          <a:p>
            <a:pPr algn="l">
              <a:defRPr/>
            </a:pPr>
            <a:fld id="{334DC73F-F4EF-4D96-B37D-BA66626C7D7F}" type="slidenum">
              <a:rPr lang="en-US" smtClean="0">
                <a:solidFill>
                  <a:prstClr val="white"/>
                </a:solidFill>
              </a:rPr>
              <a:pPr algn="l">
                <a:defRPr/>
              </a:pPr>
              <a:t>‹Nr.›</a:t>
            </a:fld>
            <a:endParaRPr lang="en-US" dirty="0">
              <a:solidFill>
                <a:prstClr val="white"/>
              </a:solidFill>
            </a:endParaRPr>
          </a:p>
        </p:txBody>
      </p:sp>
    </p:spTree>
    <p:extLst>
      <p:ext uri="{BB962C8B-B14F-4D97-AF65-F5344CB8AC3E}">
        <p14:creationId xmlns:p14="http://schemas.microsoft.com/office/powerpoint/2010/main" val="411019858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62" name="Shape 62"/>
          <p:cNvSpPr/>
          <p:nvPr/>
        </p:nvSpPr>
        <p:spPr>
          <a:xfrm>
            <a:off x="0" y="6612411"/>
            <a:ext cx="9144000" cy="255601"/>
          </a:xfrm>
          <a:prstGeom prst="rect">
            <a:avLst/>
          </a:prstGeom>
          <a:solidFill>
            <a:srgbClr val="EAEAEA"/>
          </a:solidFill>
          <a:ln w="12700">
            <a:miter lim="400000"/>
          </a:ln>
        </p:spPr>
        <p:txBody>
          <a:bodyPr lIns="45719" rIns="45719" anchor="ctr"/>
          <a:lstStyle/>
          <a:p>
            <a:pPr algn="ctr" fontAlgn="base">
              <a:spcBef>
                <a:spcPct val="0"/>
              </a:spcBef>
              <a:spcAft>
                <a:spcPct val="0"/>
              </a:spcAft>
              <a:defRPr>
                <a:solidFill>
                  <a:srgbClr val="FFFFFF"/>
                </a:solidFill>
              </a:defRPr>
            </a:pPr>
            <a:endParaRPr sz="2400">
              <a:solidFill>
                <a:srgbClr val="FFFFFF"/>
              </a:solidFill>
              <a:latin typeface="Times New Roman" pitchFamily="18" charset="0"/>
              <a:cs typeface="Arial" charset="0"/>
            </a:endParaRPr>
          </a:p>
        </p:txBody>
      </p:sp>
      <p:pic>
        <p:nvPicPr>
          <p:cNvPr id="63" name="image1.png" descr="GSI_Logo_rgb.png"/>
          <p:cNvPicPr>
            <a:picLocks noChangeAspect="1"/>
          </p:cNvPicPr>
          <p:nvPr/>
        </p:nvPicPr>
        <p:blipFill>
          <a:blip r:embed="rId2">
            <a:extLst/>
          </a:blip>
          <a:stretch>
            <a:fillRect/>
          </a:stretch>
        </p:blipFill>
        <p:spPr>
          <a:xfrm>
            <a:off x="7297964" y="259790"/>
            <a:ext cx="1349517" cy="449840"/>
          </a:xfrm>
          <a:prstGeom prst="rect">
            <a:avLst/>
          </a:prstGeom>
          <a:ln w="12700">
            <a:miter lim="400000"/>
          </a:ln>
        </p:spPr>
      </p:pic>
      <p:sp>
        <p:nvSpPr>
          <p:cNvPr id="64" name="Shape 64"/>
          <p:cNvSpPr/>
          <p:nvPr/>
        </p:nvSpPr>
        <p:spPr>
          <a:xfrm>
            <a:off x="0" y="1068272"/>
            <a:ext cx="9144000" cy="1"/>
          </a:xfrm>
          <a:prstGeom prst="line">
            <a:avLst/>
          </a:prstGeom>
          <a:ln w="254000">
            <a:solidFill>
              <a:srgbClr val="EAEAEA"/>
            </a:solidFill>
          </a:ln>
        </p:spPr>
        <p:txBody>
          <a:bodyPr lIns="45719" rIns="45719"/>
          <a:lstStyle/>
          <a:p>
            <a:pPr fontAlgn="base">
              <a:spcBef>
                <a:spcPct val="0"/>
              </a:spcBef>
              <a:spcAft>
                <a:spcPct val="0"/>
              </a:spcAft>
            </a:pPr>
            <a:endParaRPr sz="2400">
              <a:solidFill>
                <a:prstClr val="black"/>
              </a:solidFill>
              <a:latin typeface="Times New Roman" pitchFamily="18" charset="0"/>
              <a:cs typeface="Arial" charset="0"/>
            </a:endParaRPr>
          </a:p>
        </p:txBody>
      </p:sp>
      <p:sp>
        <p:nvSpPr>
          <p:cNvPr id="65" name="Shape 65"/>
          <p:cNvSpPr/>
          <p:nvPr/>
        </p:nvSpPr>
        <p:spPr>
          <a:xfrm>
            <a:off x="435266" y="6629985"/>
            <a:ext cx="3780834" cy="22698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000">
                <a:solidFill>
                  <a:srgbClr val="333333"/>
                </a:solidFill>
              </a:defRPr>
            </a:lvl1pPr>
          </a:lstStyle>
          <a:p>
            <a:pPr fontAlgn="base">
              <a:spcBef>
                <a:spcPct val="0"/>
              </a:spcBef>
              <a:spcAft>
                <a:spcPct val="0"/>
              </a:spcAft>
            </a:pPr>
            <a:r>
              <a:rPr>
                <a:latin typeface="Times New Roman" pitchFamily="18" charset="0"/>
                <a:cs typeface="Arial" charset="0"/>
              </a:rPr>
              <a:t>GSI Helmholtzzentrum für Schwerionenforschung GmbH</a:t>
            </a:r>
          </a:p>
        </p:txBody>
      </p:sp>
      <p:sp>
        <p:nvSpPr>
          <p:cNvPr id="66" name="Shape 66"/>
          <p:cNvSpPr/>
          <p:nvPr/>
        </p:nvSpPr>
        <p:spPr>
          <a:xfrm>
            <a:off x="-1" y="939484"/>
            <a:ext cx="255600" cy="255601"/>
          </a:xfrm>
          <a:prstGeom prst="rect">
            <a:avLst/>
          </a:prstGeom>
          <a:solidFill>
            <a:srgbClr val="FDBB63"/>
          </a:solidFill>
          <a:ln w="12700">
            <a:miter lim="400000"/>
          </a:ln>
        </p:spPr>
        <p:txBody>
          <a:bodyPr lIns="45719" rIns="45719" anchor="ctr"/>
          <a:lstStyle/>
          <a:p>
            <a:pPr algn="ctr" fontAlgn="base">
              <a:spcBef>
                <a:spcPct val="0"/>
              </a:spcBef>
              <a:spcAft>
                <a:spcPct val="0"/>
              </a:spcAft>
              <a:defRPr>
                <a:solidFill>
                  <a:srgbClr val="FFFFFF"/>
                </a:solidFill>
              </a:defRPr>
            </a:pPr>
            <a:endParaRPr sz="2400">
              <a:solidFill>
                <a:srgbClr val="FFFFFF"/>
              </a:solidFill>
              <a:latin typeface="Times New Roman" pitchFamily="18" charset="0"/>
              <a:cs typeface="Arial" charset="0"/>
            </a:endParaRPr>
          </a:p>
        </p:txBody>
      </p:sp>
      <p:sp>
        <p:nvSpPr>
          <p:cNvPr id="67" name="Shape 67"/>
          <p:cNvSpPr/>
          <p:nvPr/>
        </p:nvSpPr>
        <p:spPr>
          <a:xfrm>
            <a:off x="-1" y="6609870"/>
            <a:ext cx="255600" cy="255601"/>
          </a:xfrm>
          <a:prstGeom prst="rect">
            <a:avLst/>
          </a:prstGeom>
          <a:solidFill>
            <a:srgbClr val="FDBB63"/>
          </a:solidFill>
          <a:ln w="12700">
            <a:miter lim="400000"/>
          </a:ln>
        </p:spPr>
        <p:txBody>
          <a:bodyPr lIns="45719" rIns="45719" anchor="ctr"/>
          <a:lstStyle/>
          <a:p>
            <a:pPr algn="ctr" fontAlgn="base">
              <a:spcBef>
                <a:spcPct val="0"/>
              </a:spcBef>
              <a:spcAft>
                <a:spcPct val="0"/>
              </a:spcAft>
              <a:defRPr>
                <a:solidFill>
                  <a:srgbClr val="FFFFFF"/>
                </a:solidFill>
              </a:defRPr>
            </a:pPr>
            <a:endParaRPr sz="2400">
              <a:solidFill>
                <a:srgbClr val="FFFFFF"/>
              </a:solidFill>
              <a:latin typeface="Times New Roman" pitchFamily="18" charset="0"/>
              <a:cs typeface="Arial" charset="0"/>
            </a:endParaRPr>
          </a:p>
        </p:txBody>
      </p:sp>
      <p:sp>
        <p:nvSpPr>
          <p:cNvPr id="68" name="Shape 68"/>
          <p:cNvSpPr>
            <a:spLocks noGrp="1"/>
          </p:cNvSpPr>
          <p:nvPr>
            <p:ph type="title"/>
          </p:nvPr>
        </p:nvSpPr>
        <p:spPr>
          <a:xfrm>
            <a:off x="422565" y="269999"/>
            <a:ext cx="6242342" cy="787559"/>
          </a:xfrm>
          <a:prstGeom prst="rect">
            <a:avLst/>
          </a:prstGeom>
        </p:spPr>
        <p:txBody>
          <a:bodyPr anchor="b"/>
          <a:lstStyle>
            <a:lvl1pPr algn="l" defTabSz="457200">
              <a:defRPr sz="2400" b="1">
                <a:solidFill>
                  <a:srgbClr val="333333"/>
                </a:solidFill>
                <a:latin typeface="Arial"/>
                <a:ea typeface="Arial"/>
                <a:cs typeface="Arial"/>
                <a:sym typeface="Arial"/>
              </a:defRPr>
            </a:lvl1pPr>
          </a:lstStyle>
          <a:p>
            <a:r>
              <a:t>Title Text</a:t>
            </a:r>
          </a:p>
        </p:txBody>
      </p:sp>
      <p:sp>
        <p:nvSpPr>
          <p:cNvPr id="69" name="Shape 69"/>
          <p:cNvSpPr>
            <a:spLocks noGrp="1"/>
          </p:cNvSpPr>
          <p:nvPr>
            <p:ph type="sldNum" sz="quarter" idx="2"/>
          </p:nvPr>
        </p:nvSpPr>
        <p:spPr>
          <a:xfrm>
            <a:off x="8464487" y="6621712"/>
            <a:ext cx="245404" cy="226986"/>
          </a:xfrm>
          <a:prstGeom prst="rect">
            <a:avLst/>
          </a:prstGeom>
        </p:spPr>
        <p:txBody>
          <a:bodyPr/>
          <a:lstStyle>
            <a:lvl1pPr>
              <a:defRPr sz="1000">
                <a:solidFill>
                  <a:srgbClr val="333333"/>
                </a:solidFill>
                <a:latin typeface="Arial"/>
                <a:ea typeface="Arial"/>
                <a:cs typeface="Arial"/>
                <a:sym typeface="Arial"/>
              </a:defRPr>
            </a:lvl1pPr>
          </a:lstStyle>
          <a:p>
            <a:fld id="{86CB4B4D-7CA3-9044-876B-883B54F8677D}" type="slidenum">
              <a:rPr/>
              <a:pPr/>
              <a:t>‹Nr.›</a:t>
            </a:fld>
            <a:endParaRPr/>
          </a:p>
        </p:txBody>
      </p:sp>
    </p:spTree>
    <p:extLst>
      <p:ext uri="{BB962C8B-B14F-4D97-AF65-F5344CB8AC3E}">
        <p14:creationId xmlns:p14="http://schemas.microsoft.com/office/powerpoint/2010/main" val="347113443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Tree>
    <p:extLst>
      <p:ext uri="{BB962C8B-B14F-4D97-AF65-F5344CB8AC3E}">
        <p14:creationId xmlns:p14="http://schemas.microsoft.com/office/powerpoint/2010/main" val="32243525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457200" y="1600200"/>
            <a:ext cx="4038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600200"/>
            <a:ext cx="4038600" cy="2185988"/>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3938588"/>
            <a:ext cx="4038600" cy="2187575"/>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082704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
        <p:nvSpPr>
          <p:cNvPr id="3" name="Inhaltsplatzhalter 2"/>
          <p:cNvSpPr>
            <a:spLocks noGrp="1"/>
          </p:cNvSpPr>
          <p:nvPr>
            <p:ph idx="1"/>
          </p:nvPr>
        </p:nvSpPr>
        <p:spPr>
          <a:xfrm>
            <a:off x="457200" y="1600200"/>
            <a:ext cx="8229600" cy="4525963"/>
          </a:xfrm>
          <a:prstGeom prst="rect">
            <a:avLst/>
          </a:prstGeo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Tree>
    <p:extLst>
      <p:ext uri="{BB962C8B-B14F-4D97-AF65-F5344CB8AC3E}">
        <p14:creationId xmlns:p14="http://schemas.microsoft.com/office/powerpoint/2010/main" val="240233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2637002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theme" Target="../theme/theme3.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1"/>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 name="Textplatzhalter 2"/>
          <p:cNvSpPr>
            <a:spLocks noGrp="1"/>
          </p:cNvSpPr>
          <p:nvPr>
            <p:ph type="body" idx="1"/>
          </p:nvPr>
        </p:nvSpPr>
        <p:spPr>
          <a:xfrm>
            <a:off x="422565" y="1450685"/>
            <a:ext cx="8211834" cy="4903585"/>
          </a:xfrm>
          <a:prstGeom prst="rect">
            <a:avLst/>
          </a:prstGeom>
        </p:spPr>
        <p:txBody>
          <a:bodyPr vert="horz" lIns="91440" tIns="45720" rIns="91440" bIns="4572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oliennummernplatzhalter 5"/>
          <p:cNvSpPr>
            <a:spLocks noGrp="1"/>
          </p:cNvSpPr>
          <p:nvPr>
            <p:ph type="sldNum" sz="quarter" idx="4"/>
          </p:nvPr>
        </p:nvSpPr>
        <p:spPr>
          <a:xfrm>
            <a:off x="7964992" y="6552643"/>
            <a:ext cx="744898" cy="365125"/>
          </a:xfrm>
          <a:prstGeom prst="rect">
            <a:avLst/>
          </a:prstGeom>
        </p:spPr>
        <p:txBody>
          <a:bodyPr vert="horz" lIns="91440" tIns="45720" rIns="91440" bIns="45720" rtlCol="0" anchor="ctr"/>
          <a:lstStyle>
            <a:lvl1pPr algn="r">
              <a:defRPr sz="1000">
                <a:solidFill>
                  <a:srgbClr val="333333"/>
                </a:solidFill>
                <a:latin typeface="Arial"/>
                <a:cs typeface="Arial"/>
              </a:defRPr>
            </a:lvl1pPr>
          </a:lstStyle>
          <a:p>
            <a:fld id="{125CBDDA-5CCF-8748-8988-9DC6C8981774}" type="slidenum">
              <a:rPr lang="de-DE" smtClean="0"/>
              <a:pPr/>
              <a:t>‹Nr.›</a:t>
            </a:fld>
            <a:endParaRPr lang="de-DE" dirty="0"/>
          </a:p>
        </p:txBody>
      </p:sp>
      <p:cxnSp>
        <p:nvCxnSpPr>
          <p:cNvPr id="9" name="Gerade Verbindung 8"/>
          <p:cNvCxnSpPr/>
          <p:nvPr/>
        </p:nvCxnSpPr>
        <p:spPr>
          <a:xfrm>
            <a:off x="0" y="1068273"/>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 name="Titelplatzhalter 1"/>
          <p:cNvSpPr>
            <a:spLocks noGrp="1"/>
          </p:cNvSpPr>
          <p:nvPr>
            <p:ph type="title"/>
          </p:nvPr>
        </p:nvSpPr>
        <p:spPr>
          <a:xfrm>
            <a:off x="422565" y="259790"/>
            <a:ext cx="6242342" cy="787557"/>
          </a:xfrm>
          <a:prstGeom prst="rect">
            <a:avLst/>
          </a:prstGeom>
        </p:spPr>
        <p:txBody>
          <a:bodyPr vert="horz" lIns="91440" tIns="45720" rIns="91440" bIns="45720" rtlCol="0" anchor="b" anchorCtr="0">
            <a:normAutofit/>
          </a:bodyPr>
          <a:lstStyle/>
          <a:p>
            <a:r>
              <a:rPr lang="de-DE" dirty="0" smtClean="0"/>
              <a:t>Mastertitelformat bearbeiten</a:t>
            </a:r>
            <a:endParaRPr lang="de-DE" dirty="0"/>
          </a:p>
        </p:txBody>
      </p:sp>
      <p:sp>
        <p:nvSpPr>
          <p:cNvPr id="4" name="Rechteck 3"/>
          <p:cNvSpPr>
            <a:spLocks/>
          </p:cNvSpPr>
          <p:nvPr/>
        </p:nvSpPr>
        <p:spPr>
          <a:xfrm>
            <a:off x="-1" y="939485"/>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11" name="Picture 11"/>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72639" y="164037"/>
            <a:ext cx="2271361" cy="7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94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71" r:id="rId4"/>
  </p:sldLayoutIdLst>
  <p:timing>
    <p:tnLst>
      <p:par>
        <p:cTn id="1" dur="indefinite" restart="never" nodeType="tmRoot"/>
      </p:par>
    </p:tnLst>
  </p:timing>
  <p:hf hdr="0" dt="0"/>
  <p:txStyles>
    <p:titleStyle>
      <a:lvl1pPr algn="l" defTabSz="457200" rtl="0" eaLnBrk="1" latinLnBrk="0" hangingPunct="1">
        <a:spcBef>
          <a:spcPct val="0"/>
        </a:spcBef>
        <a:buNone/>
        <a:defRPr sz="2400" b="1" kern="1200">
          <a:solidFill>
            <a:srgbClr val="333333"/>
          </a:solidFill>
          <a:latin typeface="Arial"/>
          <a:ea typeface="+mj-ea"/>
          <a:cs typeface="Arial"/>
        </a:defRPr>
      </a:lvl1pPr>
    </p:titleStyle>
    <p:body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hteck 10"/>
          <p:cNvSpPr/>
          <p:nvPr/>
        </p:nvSpPr>
        <p:spPr>
          <a:xfrm>
            <a:off x="0" y="6738938"/>
            <a:ext cx="2865438" cy="119062"/>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2" name="Rechteck 11"/>
          <p:cNvSpPr/>
          <p:nvPr/>
        </p:nvSpPr>
        <p:spPr>
          <a:xfrm>
            <a:off x="4763" y="6618288"/>
            <a:ext cx="5732462" cy="120650"/>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4" name="Rechteck 13"/>
          <p:cNvSpPr/>
          <p:nvPr/>
        </p:nvSpPr>
        <p:spPr>
          <a:xfrm>
            <a:off x="5724525" y="6738938"/>
            <a:ext cx="3425825" cy="119062"/>
          </a:xfrm>
          <a:prstGeom prst="rect">
            <a:avLst/>
          </a:prstGeom>
          <a:solidFill>
            <a:srgbClr val="7678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7" name="Rechteck 16"/>
          <p:cNvSpPr/>
          <p:nvPr/>
        </p:nvSpPr>
        <p:spPr>
          <a:xfrm>
            <a:off x="0" y="0"/>
            <a:ext cx="9144000" cy="990600"/>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8" name="Rechteck 17"/>
          <p:cNvSpPr/>
          <p:nvPr/>
        </p:nvSpPr>
        <p:spPr>
          <a:xfrm>
            <a:off x="3049588" y="871538"/>
            <a:ext cx="6094412" cy="119062"/>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9" name="Rechteck 18"/>
          <p:cNvSpPr/>
          <p:nvPr/>
        </p:nvSpPr>
        <p:spPr>
          <a:xfrm>
            <a:off x="0" y="0"/>
            <a:ext cx="6094413" cy="119063"/>
          </a:xfrm>
          <a:prstGeom prst="rect">
            <a:avLst/>
          </a:prstGeom>
          <a:solidFill>
            <a:srgbClr val="A4A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20" name="Rechteck 19"/>
          <p:cNvSpPr/>
          <p:nvPr/>
        </p:nvSpPr>
        <p:spPr>
          <a:xfrm>
            <a:off x="6099175" y="0"/>
            <a:ext cx="3044825" cy="119063"/>
          </a:xfrm>
          <a:prstGeom prst="rect">
            <a:avLst/>
          </a:prstGeom>
          <a:solidFill>
            <a:srgbClr val="002E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Tree>
    <p:extLst>
      <p:ext uri="{BB962C8B-B14F-4D97-AF65-F5344CB8AC3E}">
        <p14:creationId xmlns:p14="http://schemas.microsoft.com/office/powerpoint/2010/main" val="9676538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a:defRPr>
      </a:lvl1pPr>
      <a:lvl2pPr algn="ctr" defTabSz="457200"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a:defRPr>
      </a:lvl2pPr>
      <a:lvl3pPr algn="ctr" defTabSz="457200"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a:defRPr>
      </a:lvl3pPr>
      <a:lvl4pPr algn="ctr" defTabSz="457200"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a:defRPr>
      </a:lvl4pPr>
      <a:lvl5pPr algn="ctr" defTabSz="457200" rtl="0" eaLnBrk="0" fontAlgn="base" hangingPunct="0">
        <a:spcBef>
          <a:spcPct val="0"/>
        </a:spcBef>
        <a:spcAft>
          <a:spcPct val="0"/>
        </a:spcAft>
        <a:defRPr sz="4400">
          <a:solidFill>
            <a:schemeClr val="tx1"/>
          </a:solidFill>
          <a:latin typeface="Arial" pitchFamily="34" charset="0"/>
          <a:ea typeface="ＭＳ Ｐゴシック" charset="-128"/>
          <a:cs typeface="ＭＳ Ｐゴシック"/>
        </a:defRPr>
      </a:lvl5pPr>
      <a:lvl6pPr marL="457200" algn="ctr" defTabSz="457200" rtl="0" fontAlgn="base">
        <a:spcBef>
          <a:spcPct val="0"/>
        </a:spcBef>
        <a:spcAft>
          <a:spcPct val="0"/>
        </a:spcAft>
        <a:defRPr sz="4400">
          <a:solidFill>
            <a:schemeClr val="tx1"/>
          </a:solidFill>
          <a:latin typeface="Arial" pitchFamily="34" charset="0"/>
          <a:ea typeface="ＭＳ Ｐゴシック" charset="-128"/>
        </a:defRPr>
      </a:lvl6pPr>
      <a:lvl7pPr marL="914400" algn="ctr" defTabSz="457200" rtl="0" fontAlgn="base">
        <a:spcBef>
          <a:spcPct val="0"/>
        </a:spcBef>
        <a:spcAft>
          <a:spcPct val="0"/>
        </a:spcAft>
        <a:defRPr sz="4400">
          <a:solidFill>
            <a:schemeClr val="tx1"/>
          </a:solidFill>
          <a:latin typeface="Arial" pitchFamily="34" charset="0"/>
          <a:ea typeface="ＭＳ Ｐゴシック" charset="-128"/>
        </a:defRPr>
      </a:lvl7pPr>
      <a:lvl8pPr marL="1371600" algn="ctr" defTabSz="457200" rtl="0" fontAlgn="base">
        <a:spcBef>
          <a:spcPct val="0"/>
        </a:spcBef>
        <a:spcAft>
          <a:spcPct val="0"/>
        </a:spcAft>
        <a:defRPr sz="4400">
          <a:solidFill>
            <a:schemeClr val="tx1"/>
          </a:solidFill>
          <a:latin typeface="Arial" pitchFamily="34" charset="0"/>
          <a:ea typeface="ＭＳ Ｐゴシック" charset="-128"/>
        </a:defRPr>
      </a:lvl8pPr>
      <a:lvl9pPr marL="1828800" algn="ctr" defTabSz="457200" rtl="0" fontAlgn="base">
        <a:spcBef>
          <a:spcPct val="0"/>
        </a:spcBef>
        <a:spcAft>
          <a:spcPct val="0"/>
        </a:spcAft>
        <a:defRPr sz="4400">
          <a:solidFill>
            <a:schemeClr val="tx1"/>
          </a:solidFill>
          <a:latin typeface="Arial" pitchFamily="34" charset="0"/>
          <a:ea typeface="ＭＳ Ｐゴシック"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128"/>
          <a:cs typeface="ＭＳ Ｐゴシック"/>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hteck 16"/>
          <p:cNvSpPr/>
          <p:nvPr/>
        </p:nvSpPr>
        <p:spPr>
          <a:xfrm>
            <a:off x="-25400" y="120650"/>
            <a:ext cx="9175750" cy="869950"/>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027" name="Title Placeholder 1"/>
          <p:cNvSpPr>
            <a:spLocks noGrp="1"/>
          </p:cNvSpPr>
          <p:nvPr>
            <p:ph type="title"/>
          </p:nvPr>
        </p:nvSpPr>
        <p:spPr bwMode="auto">
          <a:xfrm>
            <a:off x="447675"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de-DE" altLang="en-US" smtClean="0"/>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de-DE" altLang="en-US" smtClean="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hangingPunct="1">
              <a:defRPr sz="1600">
                <a:solidFill>
                  <a:prstClr val="black">
                    <a:tint val="75000"/>
                  </a:prstClr>
                </a:solidFill>
                <a:latin typeface="+mn-lt"/>
                <a:ea typeface="MS PGothic" pitchFamily="34" charset="-128"/>
                <a:cs typeface="+mn-cs"/>
              </a:defRPr>
            </a:lvl1pPr>
          </a:lstStyle>
          <a:p>
            <a:pPr fontAlgn="base">
              <a:spcBef>
                <a:spcPct val="0"/>
              </a:spcBef>
              <a:spcAft>
                <a:spcPct val="0"/>
              </a:spcAft>
              <a:defRPr/>
            </a:pPr>
            <a:fld id="{01DCD308-0FD7-4A25-887A-3A04D1E54458}" type="slidenum">
              <a:rPr lang="en-US"/>
              <a:pPr fontAlgn="base">
                <a:spcBef>
                  <a:spcPct val="0"/>
                </a:spcBef>
                <a:spcAft>
                  <a:spcPct val="0"/>
                </a:spcAft>
                <a:defRPr/>
              </a:pPr>
              <a:t>‹Nr.›</a:t>
            </a:fld>
            <a:endParaRPr lang="en-US" dirty="0"/>
          </a:p>
        </p:txBody>
      </p:sp>
      <p:sp>
        <p:nvSpPr>
          <p:cNvPr id="11" name="Rechteck 10"/>
          <p:cNvSpPr/>
          <p:nvPr/>
        </p:nvSpPr>
        <p:spPr>
          <a:xfrm>
            <a:off x="0" y="6738938"/>
            <a:ext cx="2865438" cy="119062"/>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2" name="Rechteck 11"/>
          <p:cNvSpPr/>
          <p:nvPr/>
        </p:nvSpPr>
        <p:spPr>
          <a:xfrm>
            <a:off x="4763" y="6618288"/>
            <a:ext cx="5732462" cy="120650"/>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3" name="Rechteck 13"/>
          <p:cNvSpPr/>
          <p:nvPr/>
        </p:nvSpPr>
        <p:spPr>
          <a:xfrm>
            <a:off x="5724525" y="6738938"/>
            <a:ext cx="3425825" cy="119062"/>
          </a:xfrm>
          <a:prstGeom prst="rect">
            <a:avLst/>
          </a:prstGeom>
          <a:solidFill>
            <a:srgbClr val="7678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5" name="Rechteck 17"/>
          <p:cNvSpPr/>
          <p:nvPr/>
        </p:nvSpPr>
        <p:spPr>
          <a:xfrm>
            <a:off x="3049588" y="871538"/>
            <a:ext cx="6094412" cy="119062"/>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6" name="Rechteck 18"/>
          <p:cNvSpPr/>
          <p:nvPr/>
        </p:nvSpPr>
        <p:spPr>
          <a:xfrm>
            <a:off x="0" y="0"/>
            <a:ext cx="6094413" cy="119063"/>
          </a:xfrm>
          <a:prstGeom prst="rect">
            <a:avLst/>
          </a:prstGeom>
          <a:solidFill>
            <a:srgbClr val="A4A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7" name="Rechteck 19"/>
          <p:cNvSpPr/>
          <p:nvPr/>
        </p:nvSpPr>
        <p:spPr>
          <a:xfrm>
            <a:off x="6099175" y="0"/>
            <a:ext cx="3044825" cy="119063"/>
          </a:xfrm>
          <a:prstGeom prst="rect">
            <a:avLst/>
          </a:prstGeom>
          <a:solidFill>
            <a:srgbClr val="002E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8" name="Slide Number Placeholder 5"/>
          <p:cNvSpPr txBox="1">
            <a:spLocks/>
          </p:cNvSpPr>
          <p:nvPr userDrawn="1"/>
        </p:nvSpPr>
        <p:spPr>
          <a:xfrm>
            <a:off x="7938" y="6492875"/>
            <a:ext cx="2133600" cy="365125"/>
          </a:xfrm>
          <a:prstGeom prst="rect">
            <a:avLst/>
          </a:prstGeom>
        </p:spPr>
        <p:txBody>
          <a:bodyPr/>
          <a:lstStyle>
            <a:defPPr>
              <a:defRPr lang="de-DE"/>
            </a:defPPr>
            <a:lvl1pPr marL="0" algn="l" defTabSz="914400" rtl="0" eaLnBrk="1" fontAlgn="auto" latinLnBrk="0" hangingPunct="1">
              <a:spcBef>
                <a:spcPts val="0"/>
              </a:spcBef>
              <a:spcAft>
                <a:spcPts val="0"/>
              </a:spcAft>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CBFB0E9-650C-41EC-9E8C-BC7850BA7793}" type="slidenum">
              <a:rPr lang="en-US" smtClean="0">
                <a:solidFill>
                  <a:prstClr val="white"/>
                </a:solidFill>
              </a:rPr>
              <a:pPr>
                <a:defRPr/>
              </a:pPr>
              <a:t>‹Nr.›</a:t>
            </a:fld>
            <a:endParaRPr lang="en-US" dirty="0">
              <a:solidFill>
                <a:prstClr val="white"/>
              </a:solidFill>
            </a:endParaRPr>
          </a:p>
        </p:txBody>
      </p:sp>
    </p:spTree>
    <p:extLst>
      <p:ext uri="{BB962C8B-B14F-4D97-AF65-F5344CB8AC3E}">
        <p14:creationId xmlns:p14="http://schemas.microsoft.com/office/powerpoint/2010/main" val="18746716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iming>
    <p:tnLst>
      <p:par>
        <p:cTn id="1" dur="indefinite" restart="never" nodeType="tmRoot"/>
      </p:par>
    </p:tnLst>
  </p:timing>
  <p:txStyles>
    <p:titleStyle>
      <a:lvl1pPr algn="ctr" rtl="0" eaLnBrk="0" fontAlgn="base" hangingPunct="0">
        <a:spcBef>
          <a:spcPct val="0"/>
        </a:spcBef>
        <a:spcAft>
          <a:spcPct val="0"/>
        </a:spcAft>
        <a:defRPr sz="4000" kern="1200">
          <a:solidFill>
            <a:schemeClr val="bg1"/>
          </a:solidFill>
          <a:latin typeface="Verdana" pitchFamily="34" charset="0"/>
          <a:ea typeface="Verdana" pitchFamily="34" charset="0"/>
          <a:cs typeface="Verdana" pitchFamily="34" charset="0"/>
        </a:defRPr>
      </a:lvl1pPr>
      <a:lvl2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480072" y="0"/>
            <a:ext cx="3663928" cy="694660"/>
          </a:xfrm>
          <a:prstGeom prst="rect">
            <a:avLst/>
          </a:prstGeom>
        </p:spPr>
      </p:pic>
      <p:sp>
        <p:nvSpPr>
          <p:cNvPr id="9" name="Textfeld 8"/>
          <p:cNvSpPr txBox="1"/>
          <p:nvPr userDrawn="1"/>
        </p:nvSpPr>
        <p:spPr>
          <a:xfrm>
            <a:off x="4163237" y="-6138"/>
            <a:ext cx="1316835" cy="707886"/>
          </a:xfrm>
          <a:prstGeom prst="rect">
            <a:avLst/>
          </a:prstGeom>
          <a:noFill/>
        </p:spPr>
        <p:txBody>
          <a:bodyPr wrap="none" rtlCol="0">
            <a:spAutoFit/>
          </a:bodyPr>
          <a:lstStyle/>
          <a:p>
            <a:r>
              <a:rPr lang="de-DE" sz="4000" b="1" dirty="0" smtClean="0">
                <a:solidFill>
                  <a:srgbClr val="0070C0"/>
                </a:solidFill>
              </a:rPr>
              <a:t>APPA</a:t>
            </a:r>
            <a:endParaRPr lang="de-DE" sz="4000" b="1" dirty="0">
              <a:solidFill>
                <a:srgbClr val="0070C0"/>
              </a:solidFill>
            </a:endParaRPr>
          </a:p>
        </p:txBody>
      </p:sp>
      <p:sp>
        <p:nvSpPr>
          <p:cNvPr id="10" name="Titelplatzhalter 9"/>
          <p:cNvSpPr>
            <a:spLocks noGrp="1"/>
          </p:cNvSpPr>
          <p:nvPr>
            <p:ph type="title"/>
          </p:nvPr>
        </p:nvSpPr>
        <p:spPr>
          <a:xfrm>
            <a:off x="0" y="771443"/>
            <a:ext cx="9144000" cy="723609"/>
          </a:xfrm>
          <a:prstGeom prst="rect">
            <a:avLst/>
          </a:prstGeom>
        </p:spPr>
        <p:txBody>
          <a:bodyPr vert="horz" lIns="91440" tIns="45720" rIns="91440" bIns="45720" rtlCol="0" anchor="ctr">
            <a:normAutofit/>
          </a:bodyPr>
          <a:lstStyle/>
          <a:p>
            <a:r>
              <a:rPr lang="de-DE" dirty="0" smtClean="0"/>
              <a:t>Titelmasterformat durch Klicken</a:t>
            </a:r>
            <a:endParaRPr lang="de-DE" dirty="0"/>
          </a:p>
        </p:txBody>
      </p:sp>
    </p:spTree>
    <p:extLst>
      <p:ext uri="{BB962C8B-B14F-4D97-AF65-F5344CB8AC3E}">
        <p14:creationId xmlns:p14="http://schemas.microsoft.com/office/powerpoint/2010/main" val="236473618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echteck 16"/>
          <p:cNvSpPr/>
          <p:nvPr userDrawn="1"/>
        </p:nvSpPr>
        <p:spPr>
          <a:xfrm>
            <a:off x="-25400" y="120650"/>
            <a:ext cx="9175750" cy="869950"/>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2291" name="Title Placeholder 1"/>
          <p:cNvSpPr>
            <a:spLocks noGrp="1"/>
          </p:cNvSpPr>
          <p:nvPr>
            <p:ph type="title"/>
          </p:nvPr>
        </p:nvSpPr>
        <p:spPr bwMode="auto">
          <a:xfrm>
            <a:off x="447675" y="-269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endParaRPr lang="de-DE" altLang="en-US" dirty="0" smtClean="0"/>
          </a:p>
        </p:txBody>
      </p:sp>
      <p:sp>
        <p:nvSpPr>
          <p:cNvPr id="1229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endParaRPr lang="de-DE" altLang="en-US" dirty="0"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a:defRPr sz="1200">
                <a:solidFill>
                  <a:prstClr val="black">
                    <a:tint val="75000"/>
                  </a:prstClr>
                </a:solidFill>
                <a:latin typeface="+mn-lt"/>
                <a:ea typeface="MS PGothic" pitchFamily="34" charset="-128"/>
                <a:cs typeface="+mn-cs"/>
              </a:defRPr>
            </a:lvl1pPr>
          </a:lstStyle>
          <a:p>
            <a:pPr fontAlgn="base">
              <a:spcBef>
                <a:spcPct val="0"/>
              </a:spcBef>
              <a:spcAft>
                <a:spcPct val="0"/>
              </a:spcAft>
              <a:defRPr/>
            </a:pPr>
            <a:fld id="{13104324-87CE-43CA-AAAB-FD6F40A96728}" type="datetimeFigureOut">
              <a:rPr lang="en-US"/>
              <a:pPr fontAlgn="base">
                <a:spcBef>
                  <a:spcPct val="0"/>
                </a:spcBef>
                <a:spcAft>
                  <a:spcPct val="0"/>
                </a:spcAft>
                <a:defRPr/>
              </a:pPr>
              <a:t>9/17/2016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a:defRPr sz="1200">
                <a:solidFill>
                  <a:prstClr val="black">
                    <a:tint val="75000"/>
                  </a:prstClr>
                </a:solidFill>
                <a:latin typeface="+mn-lt"/>
                <a:ea typeface="MS PGothic" pitchFamily="34" charset="-128"/>
                <a:cs typeface="+mn-cs"/>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a:defRPr sz="1200">
                <a:solidFill>
                  <a:prstClr val="black">
                    <a:tint val="75000"/>
                  </a:prstClr>
                </a:solidFill>
                <a:latin typeface="+mn-lt"/>
                <a:ea typeface="MS PGothic" pitchFamily="34" charset="-128"/>
                <a:cs typeface="+mn-cs"/>
              </a:defRPr>
            </a:lvl1pPr>
          </a:lstStyle>
          <a:p>
            <a:pPr fontAlgn="base">
              <a:spcBef>
                <a:spcPct val="0"/>
              </a:spcBef>
              <a:spcAft>
                <a:spcPct val="0"/>
              </a:spcAft>
              <a:defRPr/>
            </a:pPr>
            <a:fld id="{72397F28-307A-4049-B877-95EC0F397B6D}" type="slidenum">
              <a:rPr lang="en-US"/>
              <a:pPr fontAlgn="base">
                <a:spcBef>
                  <a:spcPct val="0"/>
                </a:spcBef>
                <a:spcAft>
                  <a:spcPct val="0"/>
                </a:spcAft>
                <a:defRPr/>
              </a:pPr>
              <a:t>‹Nr.›</a:t>
            </a:fld>
            <a:endParaRPr lang="en-US"/>
          </a:p>
        </p:txBody>
      </p:sp>
      <p:sp>
        <p:nvSpPr>
          <p:cNvPr id="11" name="Rechteck 10"/>
          <p:cNvSpPr/>
          <p:nvPr userDrawn="1"/>
        </p:nvSpPr>
        <p:spPr>
          <a:xfrm>
            <a:off x="0" y="6738938"/>
            <a:ext cx="2865438" cy="119062"/>
          </a:xfrm>
          <a:prstGeom prst="rect">
            <a:avLst/>
          </a:prstGeom>
          <a:solidFill>
            <a:srgbClr val="00437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2" name="Rechteck 11"/>
          <p:cNvSpPr/>
          <p:nvPr userDrawn="1"/>
        </p:nvSpPr>
        <p:spPr>
          <a:xfrm>
            <a:off x="4763" y="6618288"/>
            <a:ext cx="5732462" cy="120650"/>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3" name="Rechteck 13"/>
          <p:cNvSpPr/>
          <p:nvPr userDrawn="1"/>
        </p:nvSpPr>
        <p:spPr>
          <a:xfrm>
            <a:off x="5724525" y="6738938"/>
            <a:ext cx="3425825" cy="119062"/>
          </a:xfrm>
          <a:prstGeom prst="rect">
            <a:avLst/>
          </a:prstGeom>
          <a:solidFill>
            <a:srgbClr val="7678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5" name="Rechteck 17"/>
          <p:cNvSpPr/>
          <p:nvPr userDrawn="1"/>
        </p:nvSpPr>
        <p:spPr>
          <a:xfrm>
            <a:off x="3049588" y="871538"/>
            <a:ext cx="6094412" cy="119062"/>
          </a:xfrm>
          <a:prstGeom prst="rect">
            <a:avLst/>
          </a:prstGeom>
          <a:solidFill>
            <a:srgbClr val="DC6C2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6" name="Rechteck 18"/>
          <p:cNvSpPr/>
          <p:nvPr userDrawn="1"/>
        </p:nvSpPr>
        <p:spPr>
          <a:xfrm>
            <a:off x="0" y="0"/>
            <a:ext cx="6094413" cy="119063"/>
          </a:xfrm>
          <a:prstGeom prst="rect">
            <a:avLst/>
          </a:prstGeom>
          <a:solidFill>
            <a:srgbClr val="A4A7A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
        <p:nvSpPr>
          <p:cNvPr id="17" name="Rechteck 19"/>
          <p:cNvSpPr/>
          <p:nvPr userDrawn="1"/>
        </p:nvSpPr>
        <p:spPr>
          <a:xfrm>
            <a:off x="6099175" y="0"/>
            <a:ext cx="3044825" cy="119063"/>
          </a:xfrm>
          <a:prstGeom prst="rect">
            <a:avLst/>
          </a:prstGeom>
          <a:solidFill>
            <a:srgbClr val="002E5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FFFFFF"/>
              </a:solidFill>
              <a:ea typeface="ＭＳ Ｐゴシック" charset="-128"/>
            </a:endParaRPr>
          </a:p>
        </p:txBody>
      </p:sp>
    </p:spTree>
    <p:extLst>
      <p:ext uri="{BB962C8B-B14F-4D97-AF65-F5344CB8AC3E}">
        <p14:creationId xmlns:p14="http://schemas.microsoft.com/office/powerpoint/2010/main" val="232469552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Lst>
  <p:timing>
    <p:tnLst>
      <p:par>
        <p:cTn id="1" dur="indefinite" restart="never" nodeType="tmRoot"/>
      </p:par>
    </p:tnLst>
  </p:timing>
  <p:txStyles>
    <p:titleStyle>
      <a:lvl1pPr algn="ctr" rtl="0" eaLnBrk="0" fontAlgn="base" hangingPunct="0">
        <a:spcBef>
          <a:spcPct val="0"/>
        </a:spcBef>
        <a:spcAft>
          <a:spcPct val="0"/>
        </a:spcAft>
        <a:defRPr sz="2800" kern="1200">
          <a:solidFill>
            <a:schemeClr val="bg1"/>
          </a:solidFill>
          <a:latin typeface="Arial" panose="020B0604020202020204" pitchFamily="34" charset="0"/>
          <a:ea typeface="Verdana" pitchFamily="34" charset="0"/>
          <a:cs typeface="Arial" panose="020B0604020202020204" pitchFamily="34" charset="0"/>
        </a:defRPr>
      </a:lvl1pPr>
      <a:lvl2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2pPr>
      <a:lvl3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3pPr>
      <a:lvl4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4pPr>
      <a:lvl5pPr algn="ctr" rtl="0" eaLnBrk="0" fontAlgn="base" hangingPunct="0">
        <a:spcBef>
          <a:spcPct val="0"/>
        </a:spcBef>
        <a:spcAft>
          <a:spcPct val="0"/>
        </a:spcAft>
        <a:defRPr sz="4000">
          <a:solidFill>
            <a:schemeClr val="bg1"/>
          </a:solidFill>
          <a:latin typeface="Verdana" pitchFamily="34" charset="0"/>
          <a:ea typeface="Verdana" pitchFamily="34" charset="0"/>
          <a:cs typeface="Verdana" pitchFamily="34" charset="0"/>
        </a:defRPr>
      </a:lvl5pPr>
      <a:lvl6pPr marL="4572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6pPr>
      <a:lvl7pPr marL="9144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7pPr>
      <a:lvl8pPr marL="13716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8pPr>
      <a:lvl9pPr marL="1828800" algn="ctr" rtl="0" fontAlgn="base">
        <a:spcBef>
          <a:spcPct val="0"/>
        </a:spcBef>
        <a:spcAft>
          <a:spcPct val="0"/>
        </a:spcAft>
        <a:defRPr sz="4000">
          <a:solidFill>
            <a:schemeClr val="bg1"/>
          </a:solidFill>
          <a:latin typeface="Verdana" pitchFamily="34" charset="0"/>
          <a:ea typeface="Verdana" pitchFamily="34" charset="0"/>
          <a:cs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Arial" panose="020B0604020202020204" pitchFamily="34" charset="0"/>
          <a:ea typeface="Verdana" pitchFamily="34" charset="0"/>
          <a:cs typeface="Arial" panose="020B0604020202020204"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Arial" panose="020B0604020202020204" pitchFamily="34" charset="0"/>
          <a:ea typeface="Verdana" pitchFamily="34" charset="0"/>
          <a:cs typeface="Arial" panose="020B0604020202020204"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Arial" panose="020B0604020202020204" pitchFamily="34" charset="0"/>
          <a:ea typeface="Verdana" pitchFamily="34" charset="0"/>
          <a:cs typeface="Arial" panose="020B0604020202020204"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Verdana" pitchFamily="34" charset="0"/>
          <a:cs typeface="Arial" panose="020B0604020202020204"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Arial" panose="020B0604020202020204" pitchFamily="34" charset="0"/>
          <a:ea typeface="Verdana" pitchFamily="34" charset="0"/>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2.emf"/><Relationship Id="rId4" Type="http://schemas.openxmlformats.org/officeDocument/2006/relationships/package" Target="../embeddings/Microsoft_Excel-Arbeitsblatt1.xlsx"/></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jpeg"/><Relationship Id="rId10" Type="http://schemas.openxmlformats.org/officeDocument/2006/relationships/image" Target="../media/image9.png"/><Relationship Id="rId4" Type="http://schemas.openxmlformats.org/officeDocument/2006/relationships/image" Target="../media/image24.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36.gif"/></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3.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0.xml"/><Relationship Id="rId4" Type="http://schemas.openxmlformats.org/officeDocument/2006/relationships/image" Target="../media/image46.emf"/></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3.jpeg"/><Relationship Id="rId7" Type="http://schemas.openxmlformats.org/officeDocument/2006/relationships/image" Target="../media/image24.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55.png"/><Relationship Id="rId10" Type="http://schemas.openxmlformats.org/officeDocument/2006/relationships/image" Target="../media/image40.png"/><Relationship Id="rId4" Type="http://schemas.openxmlformats.org/officeDocument/2006/relationships/image" Target="../media/image54.png"/><Relationship Id="rId9"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60.pn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oleObject" Target="../embeddings/oleObject3.bin"/><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eb-docs.gsi.de/~apparwww" TargetMode="Externa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hyperlink" Target="http://foerderportal.bund.de/foekat/jsp/SucheAction.do?actionMode=view&amp;fkz=05P15RGFAA" TargetMode="External"/><Relationship Id="rId13" Type="http://schemas.openxmlformats.org/officeDocument/2006/relationships/hyperlink" Target="http://foerderportal.bund.de/foekat/jsp/SucheAction.do?actionMode=view&amp;fkz=05P15WOFA1" TargetMode="External"/><Relationship Id="rId3" Type="http://schemas.openxmlformats.org/officeDocument/2006/relationships/hyperlink" Target="http://foerderportal.bund.de/foekat/jsp/SucheAction.do?actionMode=view&amp;fkz=05P15PMFAA" TargetMode="External"/><Relationship Id="rId7" Type="http://schemas.openxmlformats.org/officeDocument/2006/relationships/hyperlink" Target="http://foerderportal.bund.de/foekat/jsp/SucheAction.do?actionMode=view&amp;fkz=05P15RFFAA" TargetMode="External"/><Relationship Id="rId12" Type="http://schemas.openxmlformats.org/officeDocument/2006/relationships/hyperlink" Target="http://foerderportal.bund.de/foekat/jsp/SucheAction.do?actionMode=view&amp;fkz=05P15VHFAA" TargetMode="External"/><Relationship Id="rId2" Type="http://schemas.openxmlformats.org/officeDocument/2006/relationships/hyperlink" Target="http://foerderportal.bund.de/foekat/jsp/SucheAction.do?actionMode=view&amp;fkz=05P15KHFAA" TargetMode="External"/><Relationship Id="rId1" Type="http://schemas.openxmlformats.org/officeDocument/2006/relationships/slideLayout" Target="../slideLayouts/slideLayout27.xml"/><Relationship Id="rId6" Type="http://schemas.openxmlformats.org/officeDocument/2006/relationships/hyperlink" Target="http://foerderportal.bund.de/foekat/jsp/SucheAction.do?actionMode=view&amp;fkz=05P15RFFA1" TargetMode="External"/><Relationship Id="rId11" Type="http://schemas.openxmlformats.org/officeDocument/2006/relationships/hyperlink" Target="http://foerderportal.bund.de/foekat/jsp/SucheAction.do?actionMode=view&amp;fkz=05P15SJFAA" TargetMode="External"/><Relationship Id="rId5" Type="http://schemas.openxmlformats.org/officeDocument/2006/relationships/hyperlink" Target="http://foerderportal.bund.de/foekat/jsp/SucheAction.do?actionMode=view&amp;fkz=05P15RDFAA" TargetMode="External"/><Relationship Id="rId10" Type="http://schemas.openxmlformats.org/officeDocument/2006/relationships/hyperlink" Target="http://foerderportal.bund.de/foekat/jsp/SucheAction.do?actionMode=view&amp;fkz=05P15SJFA1" TargetMode="External"/><Relationship Id="rId4" Type="http://schemas.openxmlformats.org/officeDocument/2006/relationships/hyperlink" Target="http://foerderportal.bund.de/foekat/jsp/SucheAction.do?actionMode=view&amp;fkz=05P15RDFA1" TargetMode="External"/><Relationship Id="rId9" Type="http://schemas.openxmlformats.org/officeDocument/2006/relationships/hyperlink" Target="http://foerderportal.bund.de/foekat/jsp/SucheAction.do?actionMode=view&amp;fkz=05P15" TargetMode="External"/><Relationship Id="rId14" Type="http://schemas.openxmlformats.org/officeDocument/2006/relationships/hyperlink" Target="http://foerderportal.bund.de/foekat/jsp/SucheAction.do?actionMode=view&amp;fkz=05P16ODFA1"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4.wmf"/><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2.wmf"/><Relationship Id="rId5" Type="http://schemas.openxmlformats.org/officeDocument/2006/relationships/oleObject" Target="../embeddings/oleObject1.bin"/><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txBox="1">
            <a:spLocks noChangeArrowheads="1"/>
          </p:cNvSpPr>
          <p:nvPr/>
        </p:nvSpPr>
        <p:spPr bwMode="auto">
          <a:xfrm>
            <a:off x="248427" y="4725144"/>
            <a:ext cx="914400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85725" indent="-85725" eaLnBrk="0" hangingPunct="0">
              <a:spcBef>
                <a:spcPct val="20000"/>
              </a:spcBef>
              <a:buFont typeface="Arial" pitchFamily="34" charset="0"/>
              <a:buChar char="•"/>
              <a:defRPr sz="3200">
                <a:solidFill>
                  <a:schemeClr val="tx1"/>
                </a:solidFill>
                <a:latin typeface="Verdana" pitchFamily="34" charset="0"/>
                <a:ea typeface="Verdana" pitchFamily="34" charset="0"/>
                <a:cs typeface="Verdana" pitchFamily="34" charset="0"/>
              </a:defRPr>
            </a:lvl1pPr>
            <a:lvl2pPr marL="742950" indent="-285750" eaLnBrk="0" hangingPunct="0">
              <a:spcBef>
                <a:spcPct val="20000"/>
              </a:spcBef>
              <a:buFont typeface="Arial" pitchFamily="34" charset="0"/>
              <a:buChar char="–"/>
              <a:defRPr sz="28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Verdana" pitchFamily="34" charset="0"/>
                <a:ea typeface="Verdana" pitchFamily="34" charset="0"/>
                <a:cs typeface="Verdana" pitchFamily="34" charset="0"/>
              </a:defRPr>
            </a:lvl9pPr>
          </a:lstStyle>
          <a:p>
            <a:pPr algn="ctr" eaLnBrk="1" fontAlgn="base" hangingPunct="1">
              <a:lnSpc>
                <a:spcPct val="80000"/>
              </a:lnSpc>
              <a:spcAft>
                <a:spcPct val="0"/>
              </a:spcAft>
              <a:buClr>
                <a:srgbClr val="0066CC"/>
              </a:buClr>
              <a:buFont typeface="Wingdings" pitchFamily="2" charset="2"/>
              <a:buNone/>
            </a:pPr>
            <a:r>
              <a:rPr lang="en-GB" altLang="en-US" sz="1800" dirty="0" smtClean="0">
                <a:solidFill>
                  <a:prstClr val="black"/>
                </a:solidFill>
                <a:latin typeface="Arial" pitchFamily="34" charset="0"/>
                <a:ea typeface="ＭＳ Ｐゴシック" pitchFamily="34" charset="-128"/>
              </a:rPr>
              <a:t>Thomas </a:t>
            </a:r>
            <a:r>
              <a:rPr lang="en-GB" altLang="en-US" sz="1800" dirty="0">
                <a:solidFill>
                  <a:prstClr val="black"/>
                </a:solidFill>
                <a:latin typeface="Arial" pitchFamily="34" charset="0"/>
                <a:ea typeface="ＭＳ Ｐゴシック" pitchFamily="34" charset="-128"/>
              </a:rPr>
              <a:t>Stöhlker </a:t>
            </a:r>
            <a:endParaRPr lang="en-GB" altLang="en-US" sz="1800" dirty="0" smtClean="0">
              <a:solidFill>
                <a:prstClr val="black"/>
              </a:solidFill>
              <a:latin typeface="Arial" pitchFamily="34" charset="0"/>
              <a:ea typeface="ＭＳ Ｐゴシック" pitchFamily="34" charset="-128"/>
            </a:endParaRPr>
          </a:p>
          <a:p>
            <a:pPr algn="ctr" eaLnBrk="1" fontAlgn="base" hangingPunct="1">
              <a:lnSpc>
                <a:spcPct val="80000"/>
              </a:lnSpc>
              <a:spcAft>
                <a:spcPct val="0"/>
              </a:spcAft>
              <a:buClr>
                <a:srgbClr val="0066CC"/>
              </a:buClr>
              <a:buFont typeface="Wingdings" pitchFamily="2" charset="2"/>
              <a:buNone/>
            </a:pPr>
            <a:r>
              <a:rPr lang="en-GB" altLang="en-US" sz="1800" i="1" dirty="0" smtClean="0">
                <a:solidFill>
                  <a:prstClr val="black"/>
                </a:solidFill>
                <a:latin typeface="Arial" pitchFamily="34" charset="0"/>
                <a:ea typeface="ＭＳ Ｐゴシック" pitchFamily="34" charset="-128"/>
              </a:rPr>
              <a:t>Helmholtz </a:t>
            </a:r>
            <a:r>
              <a:rPr lang="en-GB" altLang="en-US" sz="1800" i="1" dirty="0">
                <a:solidFill>
                  <a:prstClr val="black"/>
                </a:solidFill>
                <a:latin typeface="Arial" pitchFamily="34" charset="0"/>
                <a:ea typeface="ＭＳ Ｐゴシック" pitchFamily="34" charset="-128"/>
              </a:rPr>
              <a:t>Institute </a:t>
            </a:r>
            <a:r>
              <a:rPr lang="en-GB" altLang="en-US" sz="1800" i="1" dirty="0" smtClean="0">
                <a:solidFill>
                  <a:prstClr val="black"/>
                </a:solidFill>
                <a:latin typeface="Arial" pitchFamily="34" charset="0"/>
                <a:ea typeface="ＭＳ Ｐゴシック" pitchFamily="34" charset="-128"/>
              </a:rPr>
              <a:t>Jena, GSI, &amp; Friedrich </a:t>
            </a:r>
            <a:r>
              <a:rPr lang="en-GB" altLang="en-US" sz="1800" i="1" dirty="0">
                <a:solidFill>
                  <a:prstClr val="black"/>
                </a:solidFill>
                <a:latin typeface="Arial" pitchFamily="34" charset="0"/>
                <a:ea typeface="ＭＳ Ｐゴシック" pitchFamily="34" charset="-128"/>
              </a:rPr>
              <a:t>Schiller University, Jena</a:t>
            </a:r>
          </a:p>
        </p:txBody>
      </p:sp>
      <p:pic>
        <p:nvPicPr>
          <p:cNvPr id="39940" name="Picture 13" descr="FAIR_Logo_rgb_fr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591" y="5559744"/>
            <a:ext cx="1051949" cy="8755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251520" y="2708920"/>
            <a:ext cx="9144000" cy="954107"/>
          </a:xfrm>
          <a:prstGeom prst="rect">
            <a:avLst/>
          </a:prstGeom>
          <a:noFill/>
        </p:spPr>
        <p:txBody>
          <a:bodyPr wrap="square" rtlCol="0">
            <a:spAutoFit/>
          </a:bodyPr>
          <a:lstStyle/>
          <a:p>
            <a:pPr algn="ctr"/>
            <a:r>
              <a:rPr lang="en-US" sz="2800" dirty="0"/>
              <a:t>Current developments at GSI and FAIR for </a:t>
            </a:r>
            <a:r>
              <a:rPr lang="en-US" sz="2800" dirty="0" smtClean="0"/>
              <a:t>Atomic Physics &amp; SPARC</a:t>
            </a:r>
            <a:endParaRPr lang="en-US" sz="4000" b="1" dirty="0">
              <a:latin typeface="Arial Narrow" panose="020B0606020202030204" pitchFamily="34" charset="0"/>
              <a:cs typeface="Arial" panose="020B0604020202020204" pitchFamily="34" charset="0"/>
            </a:endParaRPr>
          </a:p>
        </p:txBody>
      </p:sp>
      <p:pic>
        <p:nvPicPr>
          <p:cNvPr id="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0592" y="692696"/>
            <a:ext cx="2271361" cy="7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Thomas Stoehlker\Pictures\Logos\FLAIR-Logo.jpg"/>
          <p:cNvPicPr>
            <a:picLocks noChangeAspect="1" noChangeArrowheads="1"/>
          </p:cNvPicPr>
          <p:nvPr/>
        </p:nvPicPr>
        <p:blipFill>
          <a:blip r:embed="rId5"/>
          <a:srcRect/>
          <a:stretch>
            <a:fillRect/>
          </a:stretch>
        </p:blipFill>
        <p:spPr bwMode="auto">
          <a:xfrm>
            <a:off x="9972600" y="1844824"/>
            <a:ext cx="1512168" cy="473963"/>
          </a:xfrm>
          <a:prstGeom prst="rect">
            <a:avLst/>
          </a:prstGeom>
          <a:noFill/>
          <a:ln w="9525">
            <a:noFill/>
            <a:miter lim="800000"/>
            <a:headEnd/>
            <a:tailEnd/>
          </a:ln>
        </p:spPr>
      </p:pic>
      <p:pic>
        <p:nvPicPr>
          <p:cNvPr id="7" name="Grafik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457" y="3702206"/>
            <a:ext cx="1314083" cy="625754"/>
          </a:xfrm>
          <a:prstGeom prst="rect">
            <a:avLst/>
          </a:prstGeom>
        </p:spPr>
      </p:pic>
      <p:pic>
        <p:nvPicPr>
          <p:cNvPr id="8" name="Picture 2" descr="C:\Users\Thomas Stoehlker\Pictures\HI-Logos\Logo transp_HI Jen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7744" y="3721652"/>
            <a:ext cx="1265991" cy="56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2"/>
          <p:cNvGrpSpPr>
            <a:grpSpLocks/>
          </p:cNvGrpSpPr>
          <p:nvPr/>
        </p:nvGrpSpPr>
        <p:grpSpPr bwMode="auto">
          <a:xfrm>
            <a:off x="6060252" y="3690106"/>
            <a:ext cx="774553" cy="896291"/>
            <a:chOff x="1837" y="2659"/>
            <a:chExt cx="703" cy="916"/>
          </a:xfrm>
        </p:grpSpPr>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7" y="2659"/>
              <a:ext cx="703"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 name="Text Box 4"/>
            <p:cNvSpPr txBox="1">
              <a:spLocks noChangeArrowheads="1"/>
            </p:cNvSpPr>
            <p:nvPr/>
          </p:nvSpPr>
          <p:spPr bwMode="auto">
            <a:xfrm>
              <a:off x="2166" y="3407"/>
              <a:ext cx="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spcBef>
                  <a:spcPct val="20000"/>
                </a:spcBef>
                <a:buClr>
                  <a:srgbClr val="FDBB63"/>
                </a:buClr>
                <a:buFont typeface="Wingdings" pitchFamily="2" charset="2"/>
                <a:buChar char="§"/>
                <a:tabLst>
                  <a:tab pos="749300" algn="l"/>
                </a:tabLst>
                <a:defRPr sz="2400">
                  <a:solidFill>
                    <a:srgbClr val="333333"/>
                  </a:solidFill>
                  <a:latin typeface="Arial" pitchFamily="34" charset="0"/>
                  <a:cs typeface="Arial" pitchFamily="34" charset="0"/>
                </a:defRPr>
              </a:lvl1pPr>
              <a:lvl2pPr marL="742950" indent="-285750" defTabSz="642938" eaLnBrk="0" hangingPunct="0">
                <a:spcBef>
                  <a:spcPct val="20000"/>
                </a:spcBef>
                <a:buClr>
                  <a:srgbClr val="FDBB63"/>
                </a:buClr>
                <a:buFont typeface="Wingdings" pitchFamily="2" charset="2"/>
                <a:buChar char="§"/>
                <a:tabLst>
                  <a:tab pos="749300" algn="l"/>
                </a:tabLst>
                <a:defRPr sz="2000">
                  <a:solidFill>
                    <a:srgbClr val="333333"/>
                  </a:solidFill>
                  <a:latin typeface="Arial" pitchFamily="34" charset="0"/>
                  <a:cs typeface="Arial" pitchFamily="34" charset="0"/>
                </a:defRPr>
              </a:lvl2pPr>
              <a:lvl3pPr marL="1143000" indent="-228600" defTabSz="642938" eaLnBrk="0" hangingPunct="0">
                <a:spcBef>
                  <a:spcPct val="20000"/>
                </a:spcBef>
                <a:buClr>
                  <a:srgbClr val="FDBB63"/>
                </a:buClr>
                <a:buFont typeface="Wingdings" pitchFamily="2" charset="2"/>
                <a:buChar char="§"/>
                <a:tabLst>
                  <a:tab pos="749300" algn="l"/>
                </a:tabLst>
                <a:defRPr>
                  <a:solidFill>
                    <a:srgbClr val="333333"/>
                  </a:solidFill>
                  <a:latin typeface="Arial" pitchFamily="34" charset="0"/>
                  <a:cs typeface="Arial" pitchFamily="34" charset="0"/>
                </a:defRPr>
              </a:lvl3pPr>
              <a:lvl4pPr marL="1600200" indent="-228600" defTabSz="642938" eaLnBrk="0" hangingPunct="0">
                <a:spcBef>
                  <a:spcPct val="20000"/>
                </a:spcBef>
                <a:buClr>
                  <a:srgbClr val="FDBB63"/>
                </a:buClr>
                <a:buFont typeface="Wingdings" pitchFamily="2" charset="2"/>
                <a:buChar char="§"/>
                <a:tabLst>
                  <a:tab pos="749300" algn="l"/>
                </a:tabLst>
                <a:defRPr sz="1600">
                  <a:solidFill>
                    <a:srgbClr val="333333"/>
                  </a:solidFill>
                  <a:latin typeface="Arial" pitchFamily="34" charset="0"/>
                  <a:cs typeface="Arial" pitchFamily="34" charset="0"/>
                </a:defRPr>
              </a:lvl4pPr>
              <a:lvl5pPr marL="2057400" indent="-228600" defTabSz="642938" eaLnBrk="0" hangingPunct="0">
                <a:spcBef>
                  <a:spcPct val="20000"/>
                </a:spcBef>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5pPr>
              <a:lvl6pPr marL="25146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6pPr>
              <a:lvl7pPr marL="29718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7pPr>
              <a:lvl8pPr marL="34290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8pPr>
              <a:lvl9pPr marL="38862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9pPr>
            </a:lstStyle>
            <a:p>
              <a:pPr algn="ctr" eaLnBrk="1" hangingPunct="1">
                <a:spcBef>
                  <a:spcPct val="0"/>
                </a:spcBef>
                <a:buClrTx/>
                <a:buFontTx/>
                <a:buNone/>
              </a:pPr>
              <a:endParaRPr lang="en-US" altLang="de-DE" sz="1700">
                <a:solidFill>
                  <a:srgbClr val="000000"/>
                </a:solidFill>
                <a:latin typeface="Gill Sans"/>
                <a:ea typeface="ＭＳ Ｐゴシック" pitchFamily="34" charset="-128"/>
              </a:endParaRPr>
            </a:p>
          </p:txBody>
        </p:sp>
      </p:grpSp>
    </p:spTree>
    <p:extLst>
      <p:ext uri="{BB962C8B-B14F-4D97-AF65-F5344CB8AC3E}">
        <p14:creationId xmlns:p14="http://schemas.microsoft.com/office/powerpoint/2010/main" val="2246719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pPr/>
              <a:t>10</a:t>
            </a:fld>
            <a:endParaRPr lang="de-DE" dirty="0"/>
          </a:p>
        </p:txBody>
      </p:sp>
      <p:sp>
        <p:nvSpPr>
          <p:cNvPr id="7" name="Titel 1"/>
          <p:cNvSpPr>
            <a:spLocks noGrp="1"/>
          </p:cNvSpPr>
          <p:nvPr>
            <p:ph type="title"/>
          </p:nvPr>
        </p:nvSpPr>
        <p:spPr>
          <a:xfrm>
            <a:off x="107504" y="271335"/>
            <a:ext cx="7128792" cy="787557"/>
          </a:xfrm>
        </p:spPr>
        <p:txBody>
          <a:bodyPr>
            <a:noAutofit/>
          </a:bodyPr>
          <a:lstStyle/>
          <a:p>
            <a:r>
              <a:rPr lang="en-US" dirty="0" smtClean="0">
                <a:solidFill>
                  <a:schemeClr val="tx1"/>
                </a:solidFill>
              </a:rPr>
              <a:t>GSI Accelerator Facilities</a:t>
            </a:r>
            <a:br>
              <a:rPr lang="en-US" dirty="0" smtClean="0">
                <a:solidFill>
                  <a:schemeClr val="tx1"/>
                </a:solidFill>
              </a:rPr>
            </a:br>
            <a:r>
              <a:rPr lang="en-US" dirty="0" smtClean="0">
                <a:solidFill>
                  <a:schemeClr val="tx1"/>
                </a:solidFill>
              </a:rPr>
              <a:t>- increased intensities after upgrade</a:t>
            </a:r>
            <a:endParaRPr lang="en-US" i="1" dirty="0">
              <a:solidFill>
                <a:schemeClr val="tx1"/>
              </a:solidFill>
            </a:endParaRPr>
          </a:p>
        </p:txBody>
      </p:sp>
      <p:grpSp>
        <p:nvGrpSpPr>
          <p:cNvPr id="19" name="Gruppieren 18"/>
          <p:cNvGrpSpPr/>
          <p:nvPr/>
        </p:nvGrpSpPr>
        <p:grpSpPr>
          <a:xfrm>
            <a:off x="139180" y="1340768"/>
            <a:ext cx="9257356" cy="5256584"/>
            <a:chOff x="139180" y="1340768"/>
            <a:chExt cx="9257356" cy="5256584"/>
          </a:xfrm>
        </p:grpSpPr>
        <p:grpSp>
          <p:nvGrpSpPr>
            <p:cNvPr id="17" name="Gruppieren 16"/>
            <p:cNvGrpSpPr/>
            <p:nvPr/>
          </p:nvGrpSpPr>
          <p:grpSpPr>
            <a:xfrm>
              <a:off x="139180" y="1340768"/>
              <a:ext cx="9257356" cy="5256584"/>
              <a:chOff x="139180" y="1340768"/>
              <a:chExt cx="9257356" cy="5256584"/>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180" y="1340768"/>
                <a:ext cx="925735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4767858" y="5877272"/>
                <a:ext cx="357156" cy="360040"/>
              </a:xfrm>
              <a:prstGeom prst="ellipse">
                <a:avLst/>
              </a:prstGeom>
              <a:solidFill>
                <a:schemeClr val="bg2"/>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feld 2"/>
              <p:cNvSpPr txBox="1"/>
              <p:nvPr/>
            </p:nvSpPr>
            <p:spPr>
              <a:xfrm>
                <a:off x="3883596" y="5877272"/>
                <a:ext cx="1368152" cy="307777"/>
              </a:xfrm>
              <a:prstGeom prst="rect">
                <a:avLst/>
              </a:prstGeom>
            </p:spPr>
            <p:txBody>
              <a:bodyPr vert="horz" wrap="square" lIns="91440" tIns="45720" rIns="91440" bIns="45720" rtlCol="0" anchor="t">
                <a:spAutoFit/>
              </a:bodyPr>
              <a:lstStyle/>
              <a:p>
                <a:pPr algn="l"/>
                <a:r>
                  <a:rPr lang="en-US" sz="1400" b="1" dirty="0" smtClean="0"/>
                  <a:t>CRYRING</a:t>
                </a:r>
              </a:p>
            </p:txBody>
          </p:sp>
          <p:cxnSp>
            <p:nvCxnSpPr>
              <p:cNvPr id="10" name="Gerade Verbindung mit Pfeil 9"/>
              <p:cNvCxnSpPr/>
              <p:nvPr/>
            </p:nvCxnSpPr>
            <p:spPr>
              <a:xfrm flipH="1">
                <a:off x="4946436" y="4869160"/>
                <a:ext cx="1281748" cy="1162000"/>
              </a:xfrm>
              <a:prstGeom prst="straightConnector1">
                <a:avLst/>
              </a:prstGeom>
              <a:ln w="158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8" name="Textfeld 17"/>
            <p:cNvSpPr txBox="1"/>
            <p:nvPr/>
          </p:nvSpPr>
          <p:spPr>
            <a:xfrm>
              <a:off x="7646400" y="4554000"/>
              <a:ext cx="216024" cy="369332"/>
            </a:xfrm>
            <a:prstGeom prst="rect">
              <a:avLst/>
            </a:prstGeom>
          </p:spPr>
          <p:txBody>
            <a:bodyPr vert="horz" wrap="square" lIns="91440" tIns="45720" rIns="91440" bIns="45720" rtlCol="0" anchor="t">
              <a:spAutoFit/>
            </a:bodyPr>
            <a:lstStyle/>
            <a:p>
              <a:r>
                <a:rPr lang="en-US" b="1" dirty="0" smtClean="0"/>
                <a:t>s</a:t>
              </a:r>
            </a:p>
          </p:txBody>
        </p:sp>
      </p:grpSp>
      <p:grpSp>
        <p:nvGrpSpPr>
          <p:cNvPr id="8" name="Gruppieren 7"/>
          <p:cNvGrpSpPr/>
          <p:nvPr/>
        </p:nvGrpSpPr>
        <p:grpSpPr>
          <a:xfrm>
            <a:off x="1528352" y="1412776"/>
            <a:ext cx="5707944" cy="5016726"/>
            <a:chOff x="1497198" y="1364603"/>
            <a:chExt cx="5707944" cy="5016726"/>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7198" y="1364603"/>
              <a:ext cx="5707944" cy="501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4831200" y="1602000"/>
              <a:ext cx="640874" cy="276999"/>
            </a:xfrm>
            <a:prstGeom prst="rect">
              <a:avLst/>
            </a:prstGeom>
          </p:spPr>
          <p:txBody>
            <a:bodyPr vert="horz" wrap="square" lIns="91440" tIns="45720" rIns="91440" bIns="45720" rtlCol="0" anchor="t">
              <a:spAutoFit/>
            </a:bodyPr>
            <a:lstStyle/>
            <a:p>
              <a:pPr algn="l"/>
              <a:r>
                <a:rPr lang="en-US" sz="1200" b="1" dirty="0" smtClean="0"/>
                <a:t>18</a:t>
              </a:r>
            </a:p>
          </p:txBody>
        </p:sp>
        <p:sp>
          <p:nvSpPr>
            <p:cNvPr id="14" name="Textfeld 13"/>
            <p:cNvSpPr txBox="1"/>
            <p:nvPr/>
          </p:nvSpPr>
          <p:spPr>
            <a:xfrm>
              <a:off x="5716800" y="1386000"/>
              <a:ext cx="640874" cy="276999"/>
            </a:xfrm>
            <a:prstGeom prst="rect">
              <a:avLst/>
            </a:prstGeom>
          </p:spPr>
          <p:txBody>
            <a:bodyPr vert="horz" wrap="square" lIns="91440" tIns="45720" rIns="91440" bIns="45720" rtlCol="0" anchor="t">
              <a:spAutoFit/>
            </a:bodyPr>
            <a:lstStyle/>
            <a:p>
              <a:r>
                <a:rPr lang="en-US" sz="1200" b="1" dirty="0"/>
                <a:t>18</a:t>
              </a:r>
            </a:p>
          </p:txBody>
        </p:sp>
      </p:grpSp>
      <p:sp>
        <p:nvSpPr>
          <p:cNvPr id="5" name="Ellipse 4"/>
          <p:cNvSpPr/>
          <p:nvPr/>
        </p:nvSpPr>
        <p:spPr>
          <a:xfrm>
            <a:off x="5148064" y="1052736"/>
            <a:ext cx="1080120" cy="5328592"/>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80678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0" y="4606925"/>
            <a:ext cx="9144000" cy="484188"/>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3251" name="Titel 1"/>
          <p:cNvSpPr>
            <a:spLocks noGrp="1"/>
          </p:cNvSpPr>
          <p:nvPr>
            <p:ph type="title"/>
          </p:nvPr>
        </p:nvSpPr>
        <p:spPr>
          <a:xfrm>
            <a:off x="422275" y="271463"/>
            <a:ext cx="6242050" cy="787400"/>
          </a:xfrm>
        </p:spPr>
        <p:txBody>
          <a:bodyPr/>
          <a:lstStyle/>
          <a:p>
            <a:r>
              <a:rPr lang="en-US" altLang="en-US" smtClean="0">
                <a:latin typeface="Arial" pitchFamily="34" charset="0"/>
                <a:cs typeface="Arial" pitchFamily="34" charset="0"/>
              </a:rPr>
              <a:t>Anticipated Beam Times</a:t>
            </a:r>
          </a:p>
        </p:txBody>
      </p:sp>
      <p:sp>
        <p:nvSpPr>
          <p:cNvPr id="53252" name="Foliennummernplatzhalter 3"/>
          <p:cNvSpPr>
            <a:spLocks noGrp="1"/>
          </p:cNvSpPr>
          <p:nvPr>
            <p:ph type="sldNum" sz="quarter" idx="4294967295"/>
          </p:nvPr>
        </p:nvSpPr>
        <p:spPr bwMode="auto">
          <a:xfrm>
            <a:off x="7964488" y="6553200"/>
            <a:ext cx="746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1E594AE3-B4A4-46F0-9DE6-B03535A1D6B4}" type="slidenum">
              <a:rPr lang="de-DE" altLang="en-US" sz="1000">
                <a:solidFill>
                  <a:srgbClr val="333333"/>
                </a:solidFill>
                <a:cs typeface="Arial" pitchFamily="34" charset="0"/>
              </a:rPr>
              <a:pPr eaLnBrk="1" hangingPunct="1"/>
              <a:t>11</a:t>
            </a:fld>
            <a:endParaRPr lang="de-DE" altLang="en-US" sz="1000">
              <a:solidFill>
                <a:srgbClr val="333333"/>
              </a:solidFill>
              <a:cs typeface="Arial" pitchFamily="34" charset="0"/>
            </a:endParaRPr>
          </a:p>
        </p:txBody>
      </p:sp>
      <p:graphicFrame>
        <p:nvGraphicFramePr>
          <p:cNvPr id="53253" name="Objekt 6"/>
          <p:cNvGraphicFramePr>
            <a:graphicFrameLocks noChangeAspect="1"/>
          </p:cNvGraphicFramePr>
          <p:nvPr/>
        </p:nvGraphicFramePr>
        <p:xfrm>
          <a:off x="57150" y="2252663"/>
          <a:ext cx="8899525" cy="1257300"/>
        </p:xfrm>
        <a:graphic>
          <a:graphicData uri="http://schemas.openxmlformats.org/presentationml/2006/ole">
            <mc:AlternateContent xmlns:mc="http://schemas.openxmlformats.org/markup-compatibility/2006">
              <mc:Choice xmlns:v="urn:schemas-microsoft-com:vml" Requires="v">
                <p:oleObj spid="_x0000_s6170" name="Arbeitsblatt" r:id="rId4" imgW="6105471" imgH="581226" progId="Excel.Sheet.12">
                  <p:embed/>
                </p:oleObj>
              </mc:Choice>
              <mc:Fallback>
                <p:oleObj name="Arbeitsblatt" r:id="rId4" imgW="6105471" imgH="581226" progId="Excel.Shee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 y="2252663"/>
                        <a:ext cx="88995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3254" name="Textfeld 7"/>
          <p:cNvSpPr txBox="1">
            <a:spLocks noChangeArrowheads="1"/>
          </p:cNvSpPr>
          <p:nvPr/>
        </p:nvSpPr>
        <p:spPr bwMode="auto">
          <a:xfrm>
            <a:off x="0" y="1239838"/>
            <a:ext cx="9144000" cy="9858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Aft>
                <a:spcPts val="1200"/>
              </a:spcAft>
            </a:pPr>
            <a:r>
              <a:rPr lang="de-DE" altLang="en-US" sz="2400" dirty="0" smtClean="0">
                <a:solidFill>
                  <a:srgbClr val="000000"/>
                </a:solidFill>
              </a:rPr>
              <a:t>Beam time </a:t>
            </a:r>
            <a:r>
              <a:rPr lang="de-DE" altLang="en-US" sz="2400" dirty="0">
                <a:solidFill>
                  <a:srgbClr val="000000"/>
                </a:solidFill>
              </a:rPr>
              <a:t>in </a:t>
            </a:r>
            <a:r>
              <a:rPr lang="de-DE" altLang="en-US" sz="2400" dirty="0" err="1">
                <a:solidFill>
                  <a:srgbClr val="000000"/>
                </a:solidFill>
              </a:rPr>
              <a:t>months</a:t>
            </a:r>
            <a:r>
              <a:rPr lang="de-DE" altLang="en-US" sz="2400" dirty="0">
                <a:solidFill>
                  <a:srgbClr val="000000"/>
                </a:solidFill>
              </a:rPr>
              <a:t>:</a:t>
            </a:r>
          </a:p>
          <a:p>
            <a:pPr algn="ctr" eaLnBrk="1" hangingPunct="1">
              <a:spcAft>
                <a:spcPts val="600"/>
              </a:spcAft>
            </a:pPr>
            <a:r>
              <a:rPr lang="de-DE" altLang="en-US" sz="2400" dirty="0">
                <a:solidFill>
                  <a:srgbClr val="000000"/>
                </a:solidFill>
              </a:rPr>
              <a:t> (total beam time / beam time </a:t>
            </a:r>
            <a:r>
              <a:rPr lang="de-DE" altLang="en-US" sz="2400" dirty="0" err="1">
                <a:solidFill>
                  <a:srgbClr val="000000"/>
                </a:solidFill>
              </a:rPr>
              <a:t>for</a:t>
            </a:r>
            <a:r>
              <a:rPr lang="de-DE" altLang="en-US" sz="2400" dirty="0">
                <a:solidFill>
                  <a:srgbClr val="000000"/>
                </a:solidFill>
              </a:rPr>
              <a:t> </a:t>
            </a:r>
            <a:r>
              <a:rPr lang="de-DE" altLang="en-US" sz="2400" dirty="0" err="1">
                <a:solidFill>
                  <a:srgbClr val="000000"/>
                </a:solidFill>
              </a:rPr>
              <a:t>experiments</a:t>
            </a:r>
            <a:r>
              <a:rPr lang="de-DE" altLang="en-US" sz="2400" dirty="0">
                <a:solidFill>
                  <a:srgbClr val="000000"/>
                </a:solidFill>
              </a:rPr>
              <a:t>)</a:t>
            </a:r>
            <a:endParaRPr lang="en-US" altLang="en-US" sz="2400" dirty="0">
              <a:solidFill>
                <a:srgbClr val="000000"/>
              </a:solidFill>
            </a:endParaRPr>
          </a:p>
        </p:txBody>
      </p:sp>
      <p:sp>
        <p:nvSpPr>
          <p:cNvPr id="53255" name="Textfeld 2"/>
          <p:cNvSpPr txBox="1">
            <a:spLocks noChangeArrowheads="1"/>
          </p:cNvSpPr>
          <p:nvPr/>
        </p:nvSpPr>
        <p:spPr bwMode="auto">
          <a:xfrm>
            <a:off x="1254125" y="4718050"/>
            <a:ext cx="6635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de-DE" altLang="en-US" sz="1800">
                <a:solidFill>
                  <a:srgbClr val="000000"/>
                </a:solidFill>
              </a:rPr>
              <a:t>Call for proposals: beam time at UNILAC in 2016</a:t>
            </a:r>
          </a:p>
          <a:p>
            <a:pPr algn="ctr" eaLnBrk="1" hangingPunct="1"/>
            <a:endParaRPr lang="de-DE" altLang="en-US" sz="1800">
              <a:solidFill>
                <a:srgbClr val="000000"/>
              </a:solidFill>
            </a:endParaRPr>
          </a:p>
          <a:p>
            <a:pPr algn="ctr" eaLnBrk="1" hangingPunct="1"/>
            <a:endParaRPr lang="de-DE" altLang="en-US" sz="1800">
              <a:solidFill>
                <a:srgbClr val="000000"/>
              </a:solidFill>
            </a:endParaRPr>
          </a:p>
          <a:p>
            <a:pPr algn="ctr" eaLnBrk="1" hangingPunct="1"/>
            <a:endParaRPr lang="en-US" altLang="en-US" sz="1800">
              <a:solidFill>
                <a:srgbClr val="000000"/>
              </a:solidFill>
            </a:endParaRPr>
          </a:p>
        </p:txBody>
      </p:sp>
      <p:graphicFrame>
        <p:nvGraphicFramePr>
          <p:cNvPr id="11" name="Tabelle 10"/>
          <p:cNvGraphicFramePr>
            <a:graphicFrameLocks noGrp="1"/>
          </p:cNvGraphicFramePr>
          <p:nvPr/>
        </p:nvGraphicFramePr>
        <p:xfrm>
          <a:off x="3081338" y="5267325"/>
          <a:ext cx="2971800" cy="1108076"/>
        </p:xfrm>
        <a:graphic>
          <a:graphicData uri="http://schemas.openxmlformats.org/drawingml/2006/table">
            <a:tbl>
              <a:tblPr firstRow="1" bandRow="1">
                <a:tableStyleId>{5C22544A-7EE6-4342-B048-85BDC9FD1C3A}</a:tableStyleId>
              </a:tblPr>
              <a:tblGrid>
                <a:gridCol w="1995351"/>
                <a:gridCol w="976449"/>
              </a:tblGrid>
              <a:tr h="365970">
                <a:tc>
                  <a:txBody>
                    <a:bodyPr/>
                    <a:lstStyle/>
                    <a:p>
                      <a:pPr algn="ctr"/>
                      <a:endParaRPr lang="en-US" sz="1800" dirty="0"/>
                    </a:p>
                  </a:txBody>
                  <a:tcPr marL="91458" marR="91458" marT="45746" marB="45746"/>
                </a:tc>
                <a:tc>
                  <a:txBody>
                    <a:bodyPr/>
                    <a:lstStyle/>
                    <a:p>
                      <a:pPr algn="ctr"/>
                      <a:r>
                        <a:rPr lang="de-DE" sz="1800" dirty="0" err="1" smtClean="0"/>
                        <a:t>Shifts</a:t>
                      </a:r>
                      <a:endParaRPr lang="en-US" sz="1800" dirty="0"/>
                    </a:p>
                  </a:txBody>
                  <a:tcPr marL="91458" marR="91458" marT="45746" marB="45746"/>
                </a:tc>
              </a:tr>
              <a:tr h="371053">
                <a:tc>
                  <a:txBody>
                    <a:bodyPr/>
                    <a:lstStyle/>
                    <a:p>
                      <a:pPr algn="ctr"/>
                      <a:r>
                        <a:rPr lang="de-DE" sz="1800" dirty="0" smtClean="0"/>
                        <a:t> D</a:t>
                      </a:r>
                      <a:r>
                        <a:rPr lang="de-DE" sz="1800" baseline="0" dirty="0" smtClean="0"/>
                        <a:t>istributed</a:t>
                      </a:r>
                      <a:endParaRPr lang="en-US" sz="1800" dirty="0"/>
                    </a:p>
                  </a:txBody>
                  <a:tcPr marL="91458" marR="91458" marT="45746" marB="45746"/>
                </a:tc>
                <a:tc>
                  <a:txBody>
                    <a:bodyPr/>
                    <a:lstStyle/>
                    <a:p>
                      <a:pPr algn="ctr"/>
                      <a:r>
                        <a:rPr lang="de-DE" sz="1800" dirty="0" smtClean="0"/>
                        <a:t>180</a:t>
                      </a:r>
                      <a:endParaRPr lang="en-US" sz="1800" dirty="0"/>
                    </a:p>
                  </a:txBody>
                  <a:tcPr marL="91458" marR="91458" marT="45746" marB="45746"/>
                </a:tc>
              </a:tr>
              <a:tr h="371053">
                <a:tc>
                  <a:txBody>
                    <a:bodyPr/>
                    <a:lstStyle/>
                    <a:p>
                      <a:pPr algn="ctr"/>
                      <a:r>
                        <a:rPr lang="de-DE" sz="1800" dirty="0" err="1" smtClean="0"/>
                        <a:t>Requested</a:t>
                      </a:r>
                      <a:endParaRPr lang="en-US" sz="1800" dirty="0"/>
                    </a:p>
                  </a:txBody>
                  <a:tcPr marL="91458" marR="91458" marT="45746" marB="45746"/>
                </a:tc>
                <a:tc>
                  <a:txBody>
                    <a:bodyPr/>
                    <a:lstStyle/>
                    <a:p>
                      <a:pPr algn="ctr"/>
                      <a:r>
                        <a:rPr lang="de-DE" sz="1800" dirty="0" smtClean="0"/>
                        <a:t>612</a:t>
                      </a:r>
                      <a:endParaRPr lang="en-US" sz="1800" dirty="0"/>
                    </a:p>
                  </a:txBody>
                  <a:tcPr marL="91458" marR="91458" marT="45746" marB="45746"/>
                </a:tc>
              </a:tr>
            </a:tbl>
          </a:graphicData>
        </a:graphic>
      </p:graphicFrame>
      <p:sp>
        <p:nvSpPr>
          <p:cNvPr id="53270" name="Textfeld 12"/>
          <p:cNvSpPr txBox="1">
            <a:spLocks noChangeArrowheads="1"/>
          </p:cNvSpPr>
          <p:nvPr/>
        </p:nvSpPr>
        <p:spPr bwMode="auto">
          <a:xfrm>
            <a:off x="422275" y="3530600"/>
            <a:ext cx="7891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altLang="en-US" sz="1800">
                <a:solidFill>
                  <a:srgbClr val="000000"/>
                </a:solidFill>
              </a:rPr>
              <a:t>This beam time schedule has been communicated to the BMBF (“Verbundforschung”)    </a:t>
            </a:r>
          </a:p>
        </p:txBody>
      </p:sp>
    </p:spTree>
    <p:extLst>
      <p:ext uri="{BB962C8B-B14F-4D97-AF65-F5344CB8AC3E}">
        <p14:creationId xmlns:p14="http://schemas.microsoft.com/office/powerpoint/2010/main" val="2969077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179512" y="271463"/>
            <a:ext cx="6942137" cy="787400"/>
          </a:xfrm>
        </p:spPr>
        <p:txBody>
          <a:bodyPr/>
          <a:lstStyle/>
          <a:p>
            <a:r>
              <a:rPr lang="en-US" altLang="en-US" dirty="0" smtClean="0">
                <a:latin typeface="Arial" pitchFamily="34" charset="0"/>
                <a:cs typeface="Arial" pitchFamily="34" charset="0"/>
              </a:rPr>
              <a:t> </a:t>
            </a:r>
            <a:r>
              <a:rPr lang="en-US" altLang="en-US" dirty="0" smtClean="0">
                <a:solidFill>
                  <a:schemeClr val="tx1"/>
                </a:solidFill>
                <a:latin typeface="Arial" pitchFamily="34" charset="0"/>
                <a:cs typeface="Arial" pitchFamily="34" charset="0"/>
              </a:rPr>
              <a:t>Preparation for FAIR Phase 0</a:t>
            </a:r>
          </a:p>
        </p:txBody>
      </p:sp>
      <p:sp>
        <p:nvSpPr>
          <p:cNvPr id="49155" name="Inhaltsplatzhalter 3"/>
          <p:cNvSpPr>
            <a:spLocks noGrp="1"/>
          </p:cNvSpPr>
          <p:nvPr>
            <p:ph idx="1"/>
          </p:nvPr>
        </p:nvSpPr>
        <p:spPr>
          <a:xfrm>
            <a:off x="323527" y="1405532"/>
            <a:ext cx="8496945" cy="4903788"/>
          </a:xfrm>
        </p:spPr>
        <p:txBody>
          <a:bodyPr/>
          <a:lstStyle/>
          <a:p>
            <a:r>
              <a:rPr lang="en-US" altLang="en-US" sz="2200" dirty="0" smtClean="0">
                <a:solidFill>
                  <a:schemeClr val="tx1"/>
                </a:solidFill>
                <a:latin typeface="Arial" pitchFamily="34" charset="0"/>
                <a:cs typeface="Arial" pitchFamily="34" charset="0"/>
              </a:rPr>
              <a:t>Continuation of upgrade measures at the GSI accelerators and construction of FAIR instrumentation</a:t>
            </a:r>
          </a:p>
          <a:p>
            <a:pPr marL="0" indent="0">
              <a:buNone/>
            </a:pPr>
            <a:r>
              <a:rPr lang="en-US" altLang="en-US" sz="2200" dirty="0" smtClean="0">
                <a:solidFill>
                  <a:schemeClr val="tx1"/>
                </a:solidFill>
                <a:latin typeface="Arial" pitchFamily="34" charset="0"/>
                <a:cs typeface="Arial" pitchFamily="34" charset="0"/>
              </a:rPr>
              <a:t>	Rich intermediate experimental program </a:t>
            </a:r>
            <a:r>
              <a:rPr lang="en-US" altLang="en-US" sz="2200" dirty="0">
                <a:solidFill>
                  <a:schemeClr val="tx1"/>
                </a:solidFill>
                <a:latin typeface="Arial" pitchFamily="34" charset="0"/>
                <a:cs typeface="Arial" pitchFamily="34" charset="0"/>
              </a:rPr>
              <a:t>exploiting FAIR </a:t>
            </a:r>
            <a:r>
              <a:rPr lang="en-US" altLang="en-US" sz="2200" dirty="0" smtClean="0">
                <a:solidFill>
                  <a:schemeClr val="tx1"/>
                </a:solidFill>
                <a:latin typeface="Arial" pitchFamily="34" charset="0"/>
                <a:cs typeface="Arial" pitchFamily="34" charset="0"/>
              </a:rPr>
              <a:t>		instrumentation at the upgraded GSI accelerators or at external 	facilities</a:t>
            </a:r>
          </a:p>
          <a:p>
            <a:pPr marL="0" indent="0">
              <a:spcBef>
                <a:spcPts val="1800"/>
              </a:spcBef>
              <a:buNone/>
            </a:pPr>
            <a:r>
              <a:rPr lang="en-US" altLang="en-US" sz="2200" dirty="0" smtClean="0">
                <a:solidFill>
                  <a:schemeClr val="tx1"/>
                </a:solidFill>
                <a:latin typeface="Arial" pitchFamily="34" charset="0"/>
                <a:cs typeface="Arial" pitchFamily="34" charset="0"/>
              </a:rPr>
              <a:t>Next steps:</a:t>
            </a:r>
          </a:p>
          <a:p>
            <a:pPr>
              <a:spcBef>
                <a:spcPts val="1200"/>
              </a:spcBef>
            </a:pPr>
            <a:r>
              <a:rPr lang="en-US" altLang="en-US" sz="2200" dirty="0" smtClean="0">
                <a:solidFill>
                  <a:schemeClr val="tx1"/>
                </a:solidFill>
                <a:latin typeface="Arial" pitchFamily="34" charset="0"/>
                <a:cs typeface="Arial" pitchFamily="34" charset="0"/>
              </a:rPr>
              <a:t>Experiment </a:t>
            </a:r>
            <a:r>
              <a:rPr lang="en-US" altLang="en-US" sz="2200" dirty="0">
                <a:solidFill>
                  <a:schemeClr val="tx1"/>
                </a:solidFill>
                <a:latin typeface="Arial" pitchFamily="34" charset="0"/>
                <a:cs typeface="Arial" pitchFamily="34" charset="0"/>
              </a:rPr>
              <a:t>proposals </a:t>
            </a:r>
            <a:r>
              <a:rPr lang="en-US" altLang="en-US" sz="2200" dirty="0" smtClean="0">
                <a:solidFill>
                  <a:schemeClr val="tx1"/>
                </a:solidFill>
                <a:latin typeface="Arial" pitchFamily="34" charset="0"/>
                <a:cs typeface="Arial" pitchFamily="34" charset="0"/>
              </a:rPr>
              <a:t>will be evaluated by  an international Program Advisory Committee</a:t>
            </a:r>
          </a:p>
          <a:p>
            <a:pPr>
              <a:spcBef>
                <a:spcPts val="1200"/>
              </a:spcBef>
            </a:pPr>
            <a:r>
              <a:rPr lang="en-US" altLang="en-US" sz="2200" dirty="0" smtClean="0">
                <a:solidFill>
                  <a:schemeClr val="tx1"/>
                </a:solidFill>
                <a:latin typeface="Arial" pitchFamily="34" charset="0"/>
                <a:cs typeface="Arial" pitchFamily="34" charset="0"/>
              </a:rPr>
              <a:t>First call for proposals: beginning of 2017; </a:t>
            </a:r>
            <a:br>
              <a:rPr lang="en-US" altLang="en-US" sz="2200" dirty="0" smtClean="0">
                <a:solidFill>
                  <a:schemeClr val="tx1"/>
                </a:solidFill>
                <a:latin typeface="Arial" pitchFamily="34" charset="0"/>
                <a:cs typeface="Arial" pitchFamily="34" charset="0"/>
              </a:rPr>
            </a:br>
            <a:r>
              <a:rPr lang="en-US" altLang="en-US" sz="2200" dirty="0" smtClean="0">
                <a:solidFill>
                  <a:schemeClr val="tx1"/>
                </a:solidFill>
                <a:latin typeface="Arial" pitchFamily="34" charset="0"/>
                <a:cs typeface="Arial" pitchFamily="34" charset="0"/>
              </a:rPr>
              <a:t>first PAC meeting: April/May 2017</a:t>
            </a:r>
          </a:p>
          <a:p>
            <a:pPr>
              <a:spcBef>
                <a:spcPts val="1200"/>
              </a:spcBef>
            </a:pPr>
            <a:r>
              <a:rPr lang="en-US" altLang="en-US" sz="2200" dirty="0" smtClean="0">
                <a:solidFill>
                  <a:schemeClr val="tx1"/>
                </a:solidFill>
                <a:latin typeface="Arial" pitchFamily="34" charset="0"/>
                <a:cs typeface="Arial" pitchFamily="34" charset="0"/>
              </a:rPr>
              <a:t>First beam time block: starting in the second half of 2018</a:t>
            </a:r>
          </a:p>
        </p:txBody>
      </p:sp>
      <p:sp>
        <p:nvSpPr>
          <p:cNvPr id="49156" name="Foliennummernplatzhalter 6"/>
          <p:cNvSpPr>
            <a:spLocks noGrp="1"/>
          </p:cNvSpPr>
          <p:nvPr>
            <p:ph type="sldNum" sz="quarter" idx="4294967295"/>
          </p:nvPr>
        </p:nvSpPr>
        <p:spPr bwMode="auto">
          <a:xfrm>
            <a:off x="7964488" y="6553200"/>
            <a:ext cx="746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B028B7F9-E6C7-4DE2-BE3F-36AE1E3D8F82}" type="slidenum">
              <a:rPr lang="de-DE" altLang="en-US" sz="1000">
                <a:solidFill>
                  <a:srgbClr val="333333"/>
                </a:solidFill>
                <a:cs typeface="Arial" pitchFamily="34" charset="0"/>
              </a:rPr>
              <a:pPr eaLnBrk="1" hangingPunct="1"/>
              <a:t>12</a:t>
            </a:fld>
            <a:endParaRPr lang="de-DE" altLang="en-US" sz="1000">
              <a:solidFill>
                <a:srgbClr val="333333"/>
              </a:solidFill>
              <a:cs typeface="Arial" pitchFamily="34" charset="0"/>
            </a:endParaRPr>
          </a:p>
        </p:txBody>
      </p:sp>
      <p:sp>
        <p:nvSpPr>
          <p:cNvPr id="2" name="Pfeil nach rechts 1"/>
          <p:cNvSpPr/>
          <p:nvPr/>
        </p:nvSpPr>
        <p:spPr>
          <a:xfrm>
            <a:off x="323528" y="2204864"/>
            <a:ext cx="360040" cy="288032"/>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44953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http://www.kip.uni-heidelberg.de/design/images/all/schriftzug_k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8192" y="1916832"/>
            <a:ext cx="1182325" cy="48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fik 26" descr="C:\Users\Thomas Stoehlker\Desktop\logo-giessen.jpg"/>
          <p:cNvPicPr/>
          <p:nvPr/>
        </p:nvPicPr>
        <p:blipFill rotWithShape="1">
          <a:blip r:embed="rId4">
            <a:extLst>
              <a:ext uri="{28A0092B-C50C-407E-A947-70E740481C1C}">
                <a14:useLocalDpi xmlns:a14="http://schemas.microsoft.com/office/drawing/2010/main" val="0"/>
              </a:ext>
            </a:extLst>
          </a:blip>
          <a:srcRect b="16539"/>
          <a:stretch/>
        </p:blipFill>
        <p:spPr bwMode="auto">
          <a:xfrm>
            <a:off x="7991735" y="4081188"/>
            <a:ext cx="1268895" cy="901490"/>
          </a:xfrm>
          <a:prstGeom prst="rect">
            <a:avLst/>
          </a:prstGeom>
          <a:noFill/>
          <a:ln>
            <a:noFill/>
          </a:ln>
        </p:spPr>
      </p:pic>
      <p:sp>
        <p:nvSpPr>
          <p:cNvPr id="3" name="Titel 2"/>
          <p:cNvSpPr>
            <a:spLocks noGrp="1"/>
          </p:cNvSpPr>
          <p:nvPr>
            <p:ph type="title"/>
          </p:nvPr>
        </p:nvSpPr>
        <p:spPr/>
        <p:txBody>
          <a:bodyPr>
            <a:normAutofit fontScale="90000"/>
          </a:bodyPr>
          <a:lstStyle/>
          <a:p>
            <a:r>
              <a:rPr lang="de-DE" dirty="0"/>
              <a:t>ESR beam time June/</a:t>
            </a:r>
            <a:r>
              <a:rPr lang="de-DE" dirty="0" err="1"/>
              <a:t>July</a:t>
            </a:r>
            <a:r>
              <a:rPr lang="de-DE" dirty="0"/>
              <a:t> 2016</a:t>
            </a:r>
            <a:br>
              <a:rPr lang="de-DE" dirty="0"/>
            </a:br>
            <a:r>
              <a:rPr lang="de-DE" dirty="0" err="1">
                <a:solidFill>
                  <a:srgbClr val="0070C0"/>
                </a:solidFill>
              </a:rPr>
              <a:t>Atomic</a:t>
            </a:r>
            <a:r>
              <a:rPr lang="de-DE" dirty="0">
                <a:solidFill>
                  <a:srgbClr val="0070C0"/>
                </a:solidFill>
              </a:rPr>
              <a:t> </a:t>
            </a:r>
            <a:r>
              <a:rPr lang="de-DE" dirty="0" err="1">
                <a:solidFill>
                  <a:srgbClr val="0070C0"/>
                </a:solidFill>
              </a:rPr>
              <a:t>Physics</a:t>
            </a:r>
            <a:r>
              <a:rPr lang="de-DE" dirty="0"/>
              <a:t> </a:t>
            </a:r>
            <a:r>
              <a:rPr lang="de-DE" dirty="0" err="1"/>
              <a:t>test</a:t>
            </a:r>
            <a:r>
              <a:rPr lang="de-DE" dirty="0"/>
              <a:t> </a:t>
            </a:r>
            <a:r>
              <a:rPr lang="de-DE" dirty="0" err="1"/>
              <a:t>of</a:t>
            </a:r>
            <a:r>
              <a:rPr lang="de-DE" dirty="0"/>
              <a:t> </a:t>
            </a:r>
            <a:r>
              <a:rPr lang="de-DE" dirty="0" err="1" smtClean="0"/>
              <a:t>instrumentation</a:t>
            </a:r>
            <a:endParaRPr lang="de-DE" dirty="0"/>
          </a:p>
        </p:txBody>
      </p:sp>
      <p:sp>
        <p:nvSpPr>
          <p:cNvPr id="7" name="Untertitel 2"/>
          <p:cNvSpPr txBox="1">
            <a:spLocks/>
          </p:cNvSpPr>
          <p:nvPr/>
        </p:nvSpPr>
        <p:spPr>
          <a:xfrm>
            <a:off x="1371600" y="4024230"/>
            <a:ext cx="6400800" cy="58466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mtClean="0"/>
              <a:t> </a:t>
            </a:r>
            <a:endParaRPr lang="de-DE" dirty="0"/>
          </a:p>
        </p:txBody>
      </p:sp>
      <p:sp>
        <p:nvSpPr>
          <p:cNvPr id="8" name="Rechteck 7"/>
          <p:cNvSpPr/>
          <p:nvPr/>
        </p:nvSpPr>
        <p:spPr>
          <a:xfrm>
            <a:off x="4482913" y="3244334"/>
            <a:ext cx="248786" cy="369332"/>
          </a:xfrm>
          <a:prstGeom prst="rect">
            <a:avLst/>
          </a:prstGeom>
        </p:spPr>
        <p:txBody>
          <a:bodyPr wrap="none">
            <a:spAutoFit/>
          </a:bodyPr>
          <a:lstStyle/>
          <a:p>
            <a:r>
              <a:rPr lang="de-DE" dirty="0" smtClean="0"/>
              <a:t> </a:t>
            </a:r>
            <a:endParaRPr lang="de-DE" dirty="0"/>
          </a:p>
        </p:txBody>
      </p:sp>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862" y="1277035"/>
            <a:ext cx="7074102" cy="5303796"/>
          </a:xfrm>
          <a:prstGeom prst="rect">
            <a:avLst/>
          </a:prstGeom>
        </p:spPr>
      </p:pic>
      <p:sp>
        <p:nvSpPr>
          <p:cNvPr id="10" name="Textfeld 9"/>
          <p:cNvSpPr txBox="1"/>
          <p:nvPr/>
        </p:nvSpPr>
        <p:spPr>
          <a:xfrm>
            <a:off x="1497191" y="1782372"/>
            <a:ext cx="2172391" cy="646331"/>
          </a:xfrm>
          <a:prstGeom prst="rect">
            <a:avLst/>
          </a:prstGeom>
          <a:solidFill>
            <a:srgbClr val="FFFF00"/>
          </a:solidFill>
        </p:spPr>
        <p:txBody>
          <a:bodyPr wrap="none" rtlCol="0">
            <a:spAutoFit/>
          </a:bodyPr>
          <a:lstStyle/>
          <a:p>
            <a:pPr algn="ctr"/>
            <a:r>
              <a:rPr lang="de-DE" dirty="0" smtClean="0"/>
              <a:t>Heidelberg/HI-Jena</a:t>
            </a:r>
          </a:p>
          <a:p>
            <a:pPr algn="ctr"/>
            <a:r>
              <a:rPr lang="de-DE" dirty="0" smtClean="0"/>
              <a:t>Micro-Cal</a:t>
            </a:r>
            <a:endParaRPr lang="de-DE" dirty="0"/>
          </a:p>
        </p:txBody>
      </p:sp>
      <p:sp>
        <p:nvSpPr>
          <p:cNvPr id="11" name="Textfeld 10"/>
          <p:cNvSpPr txBox="1"/>
          <p:nvPr/>
        </p:nvSpPr>
        <p:spPr>
          <a:xfrm>
            <a:off x="3789536" y="2644568"/>
            <a:ext cx="1043940" cy="646331"/>
          </a:xfrm>
          <a:prstGeom prst="rect">
            <a:avLst/>
          </a:prstGeom>
          <a:solidFill>
            <a:srgbClr val="FFFF00"/>
          </a:solidFill>
        </p:spPr>
        <p:txBody>
          <a:bodyPr wrap="none" rtlCol="0">
            <a:spAutoFit/>
          </a:bodyPr>
          <a:lstStyle/>
          <a:p>
            <a:pPr algn="ctr"/>
            <a:r>
              <a:rPr lang="de-DE" dirty="0" smtClean="0"/>
              <a:t>Kassel</a:t>
            </a:r>
          </a:p>
          <a:p>
            <a:pPr algn="ctr"/>
            <a:r>
              <a:rPr lang="de-DE" dirty="0" smtClean="0"/>
              <a:t>UV-XUV</a:t>
            </a:r>
            <a:endParaRPr lang="de-DE" dirty="0"/>
          </a:p>
        </p:txBody>
      </p:sp>
      <p:sp>
        <p:nvSpPr>
          <p:cNvPr id="12" name="Textfeld 11"/>
          <p:cNvSpPr txBox="1"/>
          <p:nvPr/>
        </p:nvSpPr>
        <p:spPr>
          <a:xfrm>
            <a:off x="4482913" y="3434857"/>
            <a:ext cx="1172116" cy="646331"/>
          </a:xfrm>
          <a:prstGeom prst="rect">
            <a:avLst/>
          </a:prstGeom>
          <a:solidFill>
            <a:srgbClr val="FFFF00"/>
          </a:solidFill>
        </p:spPr>
        <p:txBody>
          <a:bodyPr wrap="none" rtlCol="0">
            <a:spAutoFit/>
          </a:bodyPr>
          <a:lstStyle/>
          <a:p>
            <a:r>
              <a:rPr lang="de-DE" dirty="0" err="1" smtClean="0"/>
              <a:t>Giessen</a:t>
            </a:r>
            <a:endParaRPr lang="de-DE" dirty="0" smtClean="0"/>
          </a:p>
          <a:p>
            <a:r>
              <a:rPr lang="de-DE" dirty="0" smtClean="0"/>
              <a:t>Micro-Cal</a:t>
            </a:r>
            <a:endParaRPr lang="de-DE" dirty="0"/>
          </a:p>
        </p:txBody>
      </p:sp>
      <p:sp>
        <p:nvSpPr>
          <p:cNvPr id="13" name="Textfeld 12"/>
          <p:cNvSpPr txBox="1"/>
          <p:nvPr/>
        </p:nvSpPr>
        <p:spPr>
          <a:xfrm>
            <a:off x="5894411" y="2585495"/>
            <a:ext cx="1069524" cy="646331"/>
          </a:xfrm>
          <a:prstGeom prst="rect">
            <a:avLst/>
          </a:prstGeom>
          <a:solidFill>
            <a:srgbClr val="FFFF00"/>
          </a:solidFill>
        </p:spPr>
        <p:txBody>
          <a:bodyPr wrap="none" rtlCol="0">
            <a:spAutoFit/>
          </a:bodyPr>
          <a:lstStyle/>
          <a:p>
            <a:pPr algn="ctr"/>
            <a:r>
              <a:rPr lang="de-DE" dirty="0" smtClean="0"/>
              <a:t>GSI</a:t>
            </a:r>
          </a:p>
          <a:p>
            <a:pPr algn="ctr"/>
            <a:r>
              <a:rPr lang="de-DE" dirty="0" err="1" smtClean="0"/>
              <a:t>Schottky</a:t>
            </a:r>
            <a:endParaRPr lang="de-DE" dirty="0"/>
          </a:p>
        </p:txBody>
      </p:sp>
      <p:sp>
        <p:nvSpPr>
          <p:cNvPr id="14" name="Bogen 13"/>
          <p:cNvSpPr/>
          <p:nvPr/>
        </p:nvSpPr>
        <p:spPr>
          <a:xfrm>
            <a:off x="6083968" y="771526"/>
            <a:ext cx="1052639" cy="942975"/>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feld 14"/>
          <p:cNvSpPr txBox="1"/>
          <p:nvPr/>
        </p:nvSpPr>
        <p:spPr>
          <a:xfrm>
            <a:off x="3895540" y="1591156"/>
            <a:ext cx="1672317" cy="646331"/>
          </a:xfrm>
          <a:prstGeom prst="rect">
            <a:avLst/>
          </a:prstGeom>
          <a:solidFill>
            <a:srgbClr val="FFFF00"/>
          </a:solidFill>
        </p:spPr>
        <p:txBody>
          <a:bodyPr wrap="none" rtlCol="0">
            <a:spAutoFit/>
          </a:bodyPr>
          <a:lstStyle/>
          <a:p>
            <a:pPr algn="ctr"/>
            <a:r>
              <a:rPr lang="de-DE" dirty="0" smtClean="0"/>
              <a:t>GSI/Frankfurt</a:t>
            </a:r>
          </a:p>
          <a:p>
            <a:pPr algn="ctr"/>
            <a:r>
              <a:rPr lang="de-DE" dirty="0" smtClean="0"/>
              <a:t>Internal-Target</a:t>
            </a:r>
            <a:endParaRPr lang="de-DE" dirty="0"/>
          </a:p>
        </p:txBody>
      </p:sp>
      <p:pic>
        <p:nvPicPr>
          <p:cNvPr id="19" name="Grafik 18"/>
          <p:cNvPicPr>
            <a:picLocks noChangeAspect="1"/>
          </p:cNvPicPr>
          <p:nvPr/>
        </p:nvPicPr>
        <p:blipFill>
          <a:blip r:embed="rId6"/>
          <a:stretch>
            <a:fillRect/>
          </a:stretch>
        </p:blipFill>
        <p:spPr>
          <a:xfrm>
            <a:off x="8067894" y="5845311"/>
            <a:ext cx="1112623" cy="762942"/>
          </a:xfrm>
          <a:prstGeom prst="rect">
            <a:avLst/>
          </a:prstGeom>
        </p:spPr>
      </p:pic>
      <p:pic>
        <p:nvPicPr>
          <p:cNvPr id="20" name="Picture 2" descr="K:\projects\f4\doc\publications\Tagungen\LTD\LTD16\maXs-Vortrag\Bilder\MaXs30_v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571229"/>
            <a:ext cx="1797050"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82755" y="1284470"/>
            <a:ext cx="1907704" cy="61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Thomas Stoehlker\Pictures\HI-Logos\Logo transp_HI Jen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19965" y="2660581"/>
            <a:ext cx="1124036" cy="499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
          <p:cNvGrpSpPr>
            <a:grpSpLocks/>
          </p:cNvGrpSpPr>
          <p:nvPr/>
        </p:nvGrpSpPr>
        <p:grpSpPr bwMode="auto">
          <a:xfrm>
            <a:off x="8172564" y="3292450"/>
            <a:ext cx="931112" cy="1109354"/>
            <a:chOff x="1837" y="2659"/>
            <a:chExt cx="703" cy="916"/>
          </a:xfrm>
        </p:grpSpPr>
        <p:pic>
          <p:nvPicPr>
            <p:cNvPr id="2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7" y="2659"/>
              <a:ext cx="703"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 name="Text Box 4"/>
            <p:cNvSpPr txBox="1">
              <a:spLocks noChangeArrowheads="1"/>
            </p:cNvSpPr>
            <p:nvPr/>
          </p:nvSpPr>
          <p:spPr bwMode="auto">
            <a:xfrm>
              <a:off x="2166" y="3407"/>
              <a:ext cx="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spcBef>
                  <a:spcPct val="20000"/>
                </a:spcBef>
                <a:buClr>
                  <a:srgbClr val="FDBB63"/>
                </a:buClr>
                <a:buFont typeface="Wingdings" pitchFamily="2" charset="2"/>
                <a:buChar char="§"/>
                <a:tabLst>
                  <a:tab pos="749300" algn="l"/>
                </a:tabLst>
                <a:defRPr sz="2400">
                  <a:solidFill>
                    <a:srgbClr val="333333"/>
                  </a:solidFill>
                  <a:latin typeface="Arial" pitchFamily="34" charset="0"/>
                  <a:cs typeface="Arial" pitchFamily="34" charset="0"/>
                </a:defRPr>
              </a:lvl1pPr>
              <a:lvl2pPr marL="742950" indent="-285750" defTabSz="642938" eaLnBrk="0" hangingPunct="0">
                <a:spcBef>
                  <a:spcPct val="20000"/>
                </a:spcBef>
                <a:buClr>
                  <a:srgbClr val="FDBB63"/>
                </a:buClr>
                <a:buFont typeface="Wingdings" pitchFamily="2" charset="2"/>
                <a:buChar char="§"/>
                <a:tabLst>
                  <a:tab pos="749300" algn="l"/>
                </a:tabLst>
                <a:defRPr sz="2000">
                  <a:solidFill>
                    <a:srgbClr val="333333"/>
                  </a:solidFill>
                  <a:latin typeface="Arial" pitchFamily="34" charset="0"/>
                  <a:cs typeface="Arial" pitchFamily="34" charset="0"/>
                </a:defRPr>
              </a:lvl2pPr>
              <a:lvl3pPr marL="1143000" indent="-228600" defTabSz="642938" eaLnBrk="0" hangingPunct="0">
                <a:spcBef>
                  <a:spcPct val="20000"/>
                </a:spcBef>
                <a:buClr>
                  <a:srgbClr val="FDBB63"/>
                </a:buClr>
                <a:buFont typeface="Wingdings" pitchFamily="2" charset="2"/>
                <a:buChar char="§"/>
                <a:tabLst>
                  <a:tab pos="749300" algn="l"/>
                </a:tabLst>
                <a:defRPr>
                  <a:solidFill>
                    <a:srgbClr val="333333"/>
                  </a:solidFill>
                  <a:latin typeface="Arial" pitchFamily="34" charset="0"/>
                  <a:cs typeface="Arial" pitchFamily="34" charset="0"/>
                </a:defRPr>
              </a:lvl3pPr>
              <a:lvl4pPr marL="1600200" indent="-228600" defTabSz="642938" eaLnBrk="0" hangingPunct="0">
                <a:spcBef>
                  <a:spcPct val="20000"/>
                </a:spcBef>
                <a:buClr>
                  <a:srgbClr val="FDBB63"/>
                </a:buClr>
                <a:buFont typeface="Wingdings" pitchFamily="2" charset="2"/>
                <a:buChar char="§"/>
                <a:tabLst>
                  <a:tab pos="749300" algn="l"/>
                </a:tabLst>
                <a:defRPr sz="1600">
                  <a:solidFill>
                    <a:srgbClr val="333333"/>
                  </a:solidFill>
                  <a:latin typeface="Arial" pitchFamily="34" charset="0"/>
                  <a:cs typeface="Arial" pitchFamily="34" charset="0"/>
                </a:defRPr>
              </a:lvl4pPr>
              <a:lvl5pPr marL="2057400" indent="-228600" defTabSz="642938" eaLnBrk="0" hangingPunct="0">
                <a:spcBef>
                  <a:spcPct val="20000"/>
                </a:spcBef>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5pPr>
              <a:lvl6pPr marL="25146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6pPr>
              <a:lvl7pPr marL="29718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7pPr>
              <a:lvl8pPr marL="34290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8pPr>
              <a:lvl9pPr marL="3886200" indent="-228600" defTabSz="642938" eaLnBrk="0" fontAlgn="base" hangingPunct="0">
                <a:spcBef>
                  <a:spcPct val="20000"/>
                </a:spcBef>
                <a:spcAft>
                  <a:spcPct val="0"/>
                </a:spcAft>
                <a:buClr>
                  <a:srgbClr val="FDBB63"/>
                </a:buClr>
                <a:buFont typeface="Wingdings" pitchFamily="2" charset="2"/>
                <a:buChar char="§"/>
                <a:tabLst>
                  <a:tab pos="749300" algn="l"/>
                </a:tabLst>
                <a:defRPr sz="1400">
                  <a:solidFill>
                    <a:srgbClr val="333333"/>
                  </a:solidFill>
                  <a:latin typeface="Arial" pitchFamily="34" charset="0"/>
                  <a:cs typeface="Arial" pitchFamily="34" charset="0"/>
                </a:defRPr>
              </a:lvl9pPr>
            </a:lstStyle>
            <a:p>
              <a:pPr algn="ctr" eaLnBrk="1" hangingPunct="1">
                <a:spcBef>
                  <a:spcPct val="0"/>
                </a:spcBef>
                <a:buClrTx/>
                <a:buFontTx/>
                <a:buNone/>
              </a:pPr>
              <a:endParaRPr lang="en-US" altLang="de-DE" sz="1700">
                <a:solidFill>
                  <a:srgbClr val="000000"/>
                </a:solidFill>
                <a:latin typeface="Gill Sans"/>
                <a:ea typeface="ＭＳ Ｐゴシック" pitchFamily="34" charset="-128"/>
              </a:endParaRPr>
            </a:p>
          </p:txBody>
        </p:sp>
      </p:grpSp>
      <p:grpSp>
        <p:nvGrpSpPr>
          <p:cNvPr id="28" name="Group 34"/>
          <p:cNvGrpSpPr>
            <a:grpSpLocks/>
          </p:cNvGrpSpPr>
          <p:nvPr/>
        </p:nvGrpSpPr>
        <p:grpSpPr bwMode="auto">
          <a:xfrm>
            <a:off x="8090458" y="5038464"/>
            <a:ext cx="969963" cy="1146175"/>
            <a:chOff x="3631" y="1476"/>
            <a:chExt cx="611" cy="722"/>
          </a:xfrm>
        </p:grpSpPr>
        <p:pic>
          <p:nvPicPr>
            <p:cNvPr id="29" name="Picture 35" descr="goeth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8" y="1476"/>
              <a:ext cx="3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36"/>
            <p:cNvSpPr txBox="1">
              <a:spLocks noChangeArrowheads="1"/>
            </p:cNvSpPr>
            <p:nvPr/>
          </p:nvSpPr>
          <p:spPr bwMode="auto">
            <a:xfrm>
              <a:off x="3631" y="2033"/>
              <a:ext cx="61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a:solidFill>
                    <a:schemeClr val="tx1"/>
                  </a:solidFill>
                  <a:latin typeface="Arial" pitchFamily="34" charset="0"/>
                  <a:ea typeface="MS PGothic" pitchFamily="34" charset="-128"/>
                </a:defRPr>
              </a:lvl1pPr>
              <a:lvl2pPr marL="742950" indent="-285750" defTabSz="642938" eaLnBrk="0" hangingPunct="0">
                <a:tabLst>
                  <a:tab pos="749300" algn="l"/>
                </a:tabLst>
                <a:defRPr>
                  <a:solidFill>
                    <a:schemeClr val="tx1"/>
                  </a:solidFill>
                  <a:latin typeface="Arial" pitchFamily="34" charset="0"/>
                  <a:ea typeface="MS PGothic" pitchFamily="34" charset="-128"/>
                </a:defRPr>
              </a:lvl2pPr>
              <a:lvl3pPr marL="1143000" indent="-228600" defTabSz="642938" eaLnBrk="0" hangingPunct="0">
                <a:tabLst>
                  <a:tab pos="749300" algn="l"/>
                </a:tabLst>
                <a:defRPr>
                  <a:solidFill>
                    <a:schemeClr val="tx1"/>
                  </a:solidFill>
                  <a:latin typeface="Arial" pitchFamily="34" charset="0"/>
                  <a:ea typeface="MS PGothic" pitchFamily="34" charset="-128"/>
                </a:defRPr>
              </a:lvl3pPr>
              <a:lvl4pPr marL="1600200" indent="-228600" defTabSz="642938" eaLnBrk="0" hangingPunct="0">
                <a:tabLst>
                  <a:tab pos="749300" algn="l"/>
                </a:tabLst>
                <a:defRPr>
                  <a:solidFill>
                    <a:schemeClr val="tx1"/>
                  </a:solidFill>
                  <a:latin typeface="Arial" pitchFamily="34" charset="0"/>
                  <a:ea typeface="MS PGothic" pitchFamily="34" charset="-128"/>
                </a:defRPr>
              </a:lvl4pPr>
              <a:lvl5pPr marL="2057400" indent="-228600" defTabSz="642938" eaLnBrk="0" hangingPunct="0">
                <a:tabLst>
                  <a:tab pos="749300" algn="l"/>
                </a:tabLst>
                <a:defRPr>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9pPr>
            </a:lstStyle>
            <a:p>
              <a:pPr algn="ctr" eaLnBrk="1" hangingPunct="1"/>
              <a:r>
                <a:rPr lang="en-US" sz="1700" dirty="0" smtClean="0">
                  <a:solidFill>
                    <a:srgbClr val="000000"/>
                  </a:solidFill>
                  <a:latin typeface="Gill Sans" pitchFamily="34" charset="0"/>
                </a:rPr>
                <a:t> </a:t>
              </a:r>
              <a:endParaRPr lang="en-US" sz="1700" dirty="0">
                <a:solidFill>
                  <a:srgbClr val="000000"/>
                </a:solidFill>
                <a:latin typeface="Gill Sans" pitchFamily="34" charset="0"/>
              </a:endParaRPr>
            </a:p>
          </p:txBody>
        </p:sp>
      </p:grpSp>
      <p:grpSp>
        <p:nvGrpSpPr>
          <p:cNvPr id="31" name="Gruppieren 30"/>
          <p:cNvGrpSpPr/>
          <p:nvPr/>
        </p:nvGrpSpPr>
        <p:grpSpPr>
          <a:xfrm>
            <a:off x="5721" y="4365104"/>
            <a:ext cx="2766079" cy="2492896"/>
            <a:chOff x="5721" y="4365104"/>
            <a:chExt cx="2766079" cy="2492896"/>
          </a:xfrm>
        </p:grpSpPr>
        <p:grpSp>
          <p:nvGrpSpPr>
            <p:cNvPr id="16" name="Gruppieren 15"/>
            <p:cNvGrpSpPr/>
            <p:nvPr/>
          </p:nvGrpSpPr>
          <p:grpSpPr>
            <a:xfrm>
              <a:off x="5721" y="4365104"/>
              <a:ext cx="2766079" cy="2492896"/>
              <a:chOff x="5720" y="3776955"/>
              <a:chExt cx="3441501" cy="3081045"/>
            </a:xfrm>
          </p:grpSpPr>
          <p:pic>
            <p:nvPicPr>
              <p:cNvPr id="17"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20" y="3776955"/>
                <a:ext cx="3441501" cy="3081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feld 17"/>
              <p:cNvSpPr txBox="1"/>
              <p:nvPr/>
            </p:nvSpPr>
            <p:spPr>
              <a:xfrm>
                <a:off x="1314993" y="3983144"/>
                <a:ext cx="2096540" cy="798820"/>
              </a:xfrm>
              <a:prstGeom prst="rect">
                <a:avLst/>
              </a:prstGeom>
              <a:noFill/>
            </p:spPr>
            <p:txBody>
              <a:bodyPr wrap="none" rtlCol="0">
                <a:spAutoFit/>
              </a:bodyPr>
              <a:lstStyle/>
              <a:p>
                <a:pPr algn="ctr"/>
                <a:r>
                  <a:rPr lang="de-DE" dirty="0" smtClean="0"/>
                  <a:t> 40 Pixel </a:t>
                </a:r>
              </a:p>
              <a:p>
                <a:pPr algn="ctr"/>
                <a:r>
                  <a:rPr lang="de-DE" dirty="0" smtClean="0"/>
                  <a:t>Li-like </a:t>
                </a:r>
                <a:r>
                  <a:rPr lang="de-DE" dirty="0" err="1" smtClean="0"/>
                  <a:t>uranium</a:t>
                </a:r>
                <a:endParaRPr lang="de-DE" dirty="0"/>
              </a:p>
            </p:txBody>
          </p:sp>
        </p:grpSp>
        <p:sp>
          <p:nvSpPr>
            <p:cNvPr id="2" name="Textfeld 1"/>
            <p:cNvSpPr txBox="1"/>
            <p:nvPr/>
          </p:nvSpPr>
          <p:spPr>
            <a:xfrm rot="16200000">
              <a:off x="182624" y="5233909"/>
              <a:ext cx="1431802" cy="369332"/>
            </a:xfrm>
            <a:prstGeom prst="rect">
              <a:avLst/>
            </a:prstGeom>
          </p:spPr>
          <p:txBody>
            <a:bodyPr vert="horz" wrap="none" lIns="91440" tIns="45720" rIns="91440" bIns="45720" rtlCol="0" anchor="t">
              <a:spAutoFit/>
            </a:bodyPr>
            <a:lstStyle/>
            <a:p>
              <a:pPr algn="l"/>
              <a:r>
                <a:rPr lang="de-DE" dirty="0" smtClean="0"/>
                <a:t>2s</a:t>
              </a:r>
              <a:r>
                <a:rPr lang="de-DE" baseline="-25000" dirty="0" smtClean="0"/>
                <a:t>1/2</a:t>
              </a:r>
              <a:r>
                <a:rPr lang="de-DE" dirty="0" smtClean="0"/>
                <a:t> – </a:t>
              </a:r>
              <a:r>
                <a:rPr lang="de-DE" dirty="0"/>
                <a:t> </a:t>
              </a:r>
              <a:r>
                <a:rPr lang="de-DE" dirty="0" smtClean="0"/>
                <a:t>2p</a:t>
              </a:r>
              <a:r>
                <a:rPr lang="de-DE" baseline="-25000" dirty="0" smtClean="0"/>
                <a:t>3/2</a:t>
              </a:r>
            </a:p>
          </p:txBody>
        </p:sp>
      </p:grpSp>
      <p:sp>
        <p:nvSpPr>
          <p:cNvPr id="32" name="Textfeld 31"/>
          <p:cNvSpPr txBox="1"/>
          <p:nvPr/>
        </p:nvSpPr>
        <p:spPr>
          <a:xfrm>
            <a:off x="177863" y="2280547"/>
            <a:ext cx="1535998" cy="369332"/>
          </a:xfrm>
          <a:prstGeom prst="rect">
            <a:avLst/>
          </a:prstGeom>
          <a:solidFill>
            <a:schemeClr val="bg1"/>
          </a:solidFill>
        </p:spPr>
        <p:txBody>
          <a:bodyPr vert="horz" wrap="none" lIns="91440" tIns="45720" rIns="91440" bIns="45720" rtlCol="0" anchor="t">
            <a:spAutoFit/>
          </a:bodyPr>
          <a:lstStyle/>
          <a:p>
            <a:r>
              <a:rPr lang="de-DE" dirty="0" smtClean="0"/>
              <a:t>µ-</a:t>
            </a:r>
            <a:r>
              <a:rPr lang="de-DE" dirty="0" err="1" smtClean="0"/>
              <a:t>calorimeter</a:t>
            </a:r>
            <a:endParaRPr lang="de-DE" dirty="0"/>
          </a:p>
        </p:txBody>
      </p:sp>
    </p:spTree>
    <p:extLst>
      <p:ext uri="{BB962C8B-B14F-4D97-AF65-F5344CB8AC3E}">
        <p14:creationId xmlns:p14="http://schemas.microsoft.com/office/powerpoint/2010/main" val="165782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ESR beam time June/</a:t>
            </a:r>
            <a:r>
              <a:rPr lang="de-DE" dirty="0" err="1" smtClean="0"/>
              <a:t>July</a:t>
            </a:r>
            <a:r>
              <a:rPr lang="de-DE" dirty="0" smtClean="0"/>
              <a:t> 2016</a:t>
            </a:r>
            <a:br>
              <a:rPr lang="de-DE" dirty="0" smtClean="0"/>
            </a:br>
            <a:r>
              <a:rPr lang="de-DE" dirty="0" smtClean="0">
                <a:solidFill>
                  <a:srgbClr val="0070C0"/>
                </a:solidFill>
              </a:rPr>
              <a:t>Atomic </a:t>
            </a:r>
            <a:r>
              <a:rPr lang="de-DE" dirty="0" err="1" smtClean="0">
                <a:solidFill>
                  <a:srgbClr val="0070C0"/>
                </a:solidFill>
              </a:rPr>
              <a:t>Physics</a:t>
            </a:r>
            <a:r>
              <a:rPr lang="de-DE" dirty="0" smtClean="0"/>
              <a:t> </a:t>
            </a:r>
            <a:r>
              <a:rPr lang="de-DE" dirty="0" err="1" smtClean="0"/>
              <a:t>test</a:t>
            </a:r>
            <a:r>
              <a:rPr lang="de-DE" dirty="0" smtClean="0"/>
              <a:t> </a:t>
            </a:r>
            <a:r>
              <a:rPr lang="de-DE" dirty="0" err="1" smtClean="0"/>
              <a:t>of</a:t>
            </a:r>
            <a:r>
              <a:rPr lang="de-DE" dirty="0" smtClean="0"/>
              <a:t> </a:t>
            </a:r>
            <a:r>
              <a:rPr lang="de-DE" dirty="0" err="1" smtClean="0"/>
              <a:t>instrumentation</a:t>
            </a:r>
            <a:endParaRPr lang="de-DE" dirty="0"/>
          </a:p>
        </p:txBody>
      </p:sp>
      <p:sp>
        <p:nvSpPr>
          <p:cNvPr id="3" name="Foliennummernplatzhalter 2"/>
          <p:cNvSpPr>
            <a:spLocks noGrp="1"/>
          </p:cNvSpPr>
          <p:nvPr>
            <p:ph type="sldNum" sz="quarter" idx="12"/>
          </p:nvPr>
        </p:nvSpPr>
        <p:spPr>
          <a:xfrm>
            <a:off x="7907748" y="6539716"/>
            <a:ext cx="744898" cy="365125"/>
          </a:xfrm>
        </p:spPr>
        <p:txBody>
          <a:bodyPr/>
          <a:lstStyle/>
          <a:p>
            <a:fld id="{125CBDDA-5CCF-8748-8988-9DC6C8981774}" type="slidenum">
              <a:rPr lang="de-DE" smtClean="0"/>
              <a:pPr/>
              <a:t>14</a:t>
            </a:fld>
            <a:endParaRPr lang="de-DE"/>
          </a:p>
        </p:txBody>
      </p:sp>
      <p:sp>
        <p:nvSpPr>
          <p:cNvPr id="4" name="Datumsplatzhalter 3"/>
          <p:cNvSpPr>
            <a:spLocks noGrp="1"/>
          </p:cNvSpPr>
          <p:nvPr>
            <p:ph type="dt" sz="half" idx="2"/>
          </p:nvPr>
        </p:nvSpPr>
        <p:spPr>
          <a:xfrm>
            <a:off x="7098998" y="6576888"/>
            <a:ext cx="849831" cy="365125"/>
          </a:xfrm>
        </p:spPr>
        <p:txBody>
          <a:bodyPr/>
          <a:lstStyle/>
          <a:p>
            <a:r>
              <a:rPr lang="de-DE" dirty="0" smtClean="0"/>
              <a:t>09.06.2015</a:t>
            </a:r>
            <a:endParaRPr lang="de-DE" dirty="0"/>
          </a:p>
        </p:txBody>
      </p:sp>
      <p:pic>
        <p:nvPicPr>
          <p:cNvPr id="15" name="Grafik 14"/>
          <p:cNvPicPr>
            <a:picLocks noChangeAspect="1"/>
          </p:cNvPicPr>
          <p:nvPr/>
        </p:nvPicPr>
        <p:blipFill>
          <a:blip r:embed="rId2"/>
          <a:stretch>
            <a:fillRect/>
          </a:stretch>
        </p:blipFill>
        <p:spPr>
          <a:xfrm>
            <a:off x="2370946" y="4101480"/>
            <a:ext cx="4154447" cy="2378422"/>
          </a:xfrm>
          <a:prstGeom prst="rect">
            <a:avLst/>
          </a:prstGeom>
        </p:spPr>
      </p:pic>
      <p:pic>
        <p:nvPicPr>
          <p:cNvPr id="43" name="Grafik 42"/>
          <p:cNvPicPr>
            <a:picLocks noChangeAspect="1"/>
          </p:cNvPicPr>
          <p:nvPr/>
        </p:nvPicPr>
        <p:blipFill rotWithShape="1">
          <a:blip r:embed="rId3"/>
          <a:srcRect l="567" t="21840" r="55263" b="19356"/>
          <a:stretch/>
        </p:blipFill>
        <p:spPr>
          <a:xfrm>
            <a:off x="61375" y="1846869"/>
            <a:ext cx="2193805" cy="2039792"/>
          </a:xfrm>
          <a:prstGeom prst="rect">
            <a:avLst/>
          </a:prstGeom>
        </p:spPr>
      </p:pic>
      <p:pic>
        <p:nvPicPr>
          <p:cNvPr id="6" name="Grafik 5"/>
          <p:cNvPicPr>
            <a:picLocks noChangeAspect="1"/>
          </p:cNvPicPr>
          <p:nvPr/>
        </p:nvPicPr>
        <p:blipFill>
          <a:blip r:embed="rId4"/>
          <a:stretch>
            <a:fillRect/>
          </a:stretch>
        </p:blipFill>
        <p:spPr>
          <a:xfrm>
            <a:off x="5421628" y="5827912"/>
            <a:ext cx="1037090" cy="711148"/>
          </a:xfrm>
          <a:prstGeom prst="rect">
            <a:avLst/>
          </a:prstGeom>
        </p:spPr>
      </p:pic>
      <p:sp>
        <p:nvSpPr>
          <p:cNvPr id="7" name="Textfeld 6"/>
          <p:cNvSpPr txBox="1"/>
          <p:nvPr/>
        </p:nvSpPr>
        <p:spPr>
          <a:xfrm>
            <a:off x="61375" y="1190366"/>
            <a:ext cx="8648515" cy="830997"/>
          </a:xfrm>
          <a:prstGeom prst="rect">
            <a:avLst/>
          </a:prstGeom>
        </p:spPr>
        <p:txBody>
          <a:bodyPr vert="horz" wrap="square" lIns="91440" tIns="45720" rIns="91440" bIns="45720" rtlCol="0" anchor="t">
            <a:spAutoFit/>
          </a:bodyPr>
          <a:lstStyle/>
          <a:p>
            <a:pPr algn="ctr"/>
            <a:r>
              <a:rPr lang="de-DE" sz="1600" b="1" dirty="0">
                <a:solidFill>
                  <a:srgbClr val="0070C0"/>
                </a:solidFill>
                <a:latin typeface="Arial Narrow" panose="020B0606020202030204" pitchFamily="34" charset="0"/>
              </a:rPr>
              <a:t>Precision </a:t>
            </a:r>
            <a:r>
              <a:rPr lang="de-DE" sz="1600" b="1" dirty="0" smtClean="0">
                <a:solidFill>
                  <a:srgbClr val="0070C0"/>
                </a:solidFill>
                <a:latin typeface="Arial Narrow" panose="020B0606020202030204" pitchFamily="34" charset="0"/>
              </a:rPr>
              <a:t>x-</a:t>
            </a:r>
            <a:r>
              <a:rPr lang="de-DE" sz="1600" b="1" dirty="0" err="1" smtClean="0">
                <a:solidFill>
                  <a:srgbClr val="0070C0"/>
                </a:solidFill>
                <a:latin typeface="Arial Narrow" panose="020B0606020202030204" pitchFamily="34" charset="0"/>
              </a:rPr>
              <a:t>ray</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spectroscopy</a:t>
            </a:r>
            <a:r>
              <a:rPr lang="de-DE" sz="1600" b="1" dirty="0" smtClean="0">
                <a:solidFill>
                  <a:srgbClr val="0070C0"/>
                </a:solidFill>
                <a:latin typeface="Arial Narrow" panose="020B0606020202030204" pitchFamily="34" charset="0"/>
              </a:rPr>
              <a:t> for </a:t>
            </a:r>
            <a:r>
              <a:rPr lang="de-DE" sz="1600" b="1" dirty="0" err="1" smtClean="0">
                <a:solidFill>
                  <a:srgbClr val="0070C0"/>
                </a:solidFill>
                <a:latin typeface="Arial Narrow" panose="020B0606020202030204" pitchFamily="34" charset="0"/>
              </a:rPr>
              <a:t>test</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of</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bound</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state</a:t>
            </a:r>
            <a:r>
              <a:rPr lang="de-DE" sz="1600" b="1" dirty="0" smtClean="0">
                <a:solidFill>
                  <a:srgbClr val="0070C0"/>
                </a:solidFill>
                <a:latin typeface="Arial Narrow" panose="020B0606020202030204" pitchFamily="34" charset="0"/>
              </a:rPr>
              <a:t> QED</a:t>
            </a:r>
            <a:endParaRPr lang="de-DE" sz="1600" b="1" dirty="0">
              <a:solidFill>
                <a:srgbClr val="0070C0"/>
              </a:solidFill>
              <a:latin typeface="Arial Narrow" panose="020B0606020202030204" pitchFamily="34" charset="0"/>
            </a:endParaRPr>
          </a:p>
          <a:p>
            <a:pPr algn="ctr"/>
            <a:r>
              <a:rPr lang="de-DE" sz="1600" b="1" dirty="0" smtClean="0">
                <a:solidFill>
                  <a:srgbClr val="0070C0"/>
                </a:solidFill>
                <a:latin typeface="Arial Narrow" panose="020B0606020202030204" pitchFamily="34" charset="0"/>
              </a:rPr>
              <a:t>Metallic </a:t>
            </a:r>
            <a:r>
              <a:rPr lang="de-DE" sz="1600" b="1" dirty="0" err="1" smtClean="0">
                <a:solidFill>
                  <a:srgbClr val="0070C0"/>
                </a:solidFill>
                <a:latin typeface="Arial Narrow" panose="020B0606020202030204" pitchFamily="34" charset="0"/>
              </a:rPr>
              <a:t>magnetic</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calorimeter</a:t>
            </a:r>
            <a:r>
              <a:rPr lang="de-DE" sz="1600" b="1" dirty="0">
                <a:solidFill>
                  <a:srgbClr val="0070C0"/>
                </a:solidFill>
                <a:latin typeface="Arial Narrow" panose="020B0606020202030204" pitchFamily="34" charset="0"/>
              </a:rPr>
              <a:t> </a:t>
            </a:r>
            <a:r>
              <a:rPr lang="de-DE" sz="1600" b="1" dirty="0" smtClean="0">
                <a:solidFill>
                  <a:srgbClr val="0070C0"/>
                </a:solidFill>
                <a:latin typeface="Arial Narrow" panose="020B0606020202030204" pitchFamily="34" charset="0"/>
              </a:rPr>
              <a:t>maXs-30:  First 2D </a:t>
            </a:r>
            <a:r>
              <a:rPr lang="de-DE" sz="1600" b="1" dirty="0" err="1" smtClean="0">
                <a:solidFill>
                  <a:srgbClr val="0070C0"/>
                </a:solidFill>
                <a:latin typeface="Arial Narrow" panose="020B0606020202030204" pitchFamily="34" charset="0"/>
              </a:rPr>
              <a:t>array</a:t>
            </a:r>
            <a:r>
              <a:rPr lang="de-DE" sz="1600" b="1" dirty="0" smtClean="0">
                <a:solidFill>
                  <a:srgbClr val="0070C0"/>
                </a:solidFill>
                <a:latin typeface="Arial Narrow" panose="020B0606020202030204" pitchFamily="34" charset="0"/>
              </a:rPr>
              <a:t> </a:t>
            </a:r>
            <a:r>
              <a:rPr lang="de-DE" sz="1600" b="1" dirty="0" err="1" smtClean="0">
                <a:solidFill>
                  <a:srgbClr val="0070C0"/>
                </a:solidFill>
                <a:latin typeface="Arial Narrow" panose="020B0606020202030204" pitchFamily="34" charset="0"/>
              </a:rPr>
              <a:t>currently</a:t>
            </a:r>
            <a:r>
              <a:rPr lang="de-DE" sz="1600" b="1" dirty="0" smtClean="0">
                <a:solidFill>
                  <a:srgbClr val="0070C0"/>
                </a:solidFill>
                <a:latin typeface="Arial Narrow" panose="020B0606020202030204" pitchFamily="34" charset="0"/>
              </a:rPr>
              <a:t> in </a:t>
            </a:r>
            <a:r>
              <a:rPr lang="de-DE" sz="1600" b="1" dirty="0" err="1" smtClean="0">
                <a:solidFill>
                  <a:srgbClr val="0070C0"/>
                </a:solidFill>
                <a:latin typeface="Arial Narrow" panose="020B0606020202030204" pitchFamily="34" charset="0"/>
              </a:rPr>
              <a:t>use</a:t>
            </a:r>
            <a:r>
              <a:rPr lang="de-DE" sz="1600" b="1" dirty="0" smtClean="0">
                <a:solidFill>
                  <a:srgbClr val="0070C0"/>
                </a:solidFill>
                <a:latin typeface="Arial Narrow" panose="020B0606020202030204" pitchFamily="34" charset="0"/>
              </a:rPr>
              <a:t> at </a:t>
            </a:r>
            <a:r>
              <a:rPr lang="de-DE" sz="1600" b="1" dirty="0" err="1" smtClean="0">
                <a:solidFill>
                  <a:srgbClr val="0070C0"/>
                </a:solidFill>
                <a:latin typeface="Arial Narrow" panose="020B0606020202030204" pitchFamily="34" charset="0"/>
              </a:rPr>
              <a:t>the</a:t>
            </a:r>
            <a:r>
              <a:rPr lang="de-DE" sz="1600" b="1" dirty="0" smtClean="0">
                <a:solidFill>
                  <a:srgbClr val="0070C0"/>
                </a:solidFill>
                <a:latin typeface="Arial Narrow" panose="020B0606020202030204" pitchFamily="34" charset="0"/>
              </a:rPr>
              <a:t> ESR  </a:t>
            </a:r>
            <a:r>
              <a:rPr lang="de-DE" sz="1600" b="1" dirty="0" smtClean="0">
                <a:solidFill>
                  <a:srgbClr val="FF0000"/>
                </a:solidFill>
                <a:latin typeface="Arial Narrow" panose="020B0606020202030204" pitchFamily="34" charset="0"/>
              </a:rPr>
              <a:t>(40 </a:t>
            </a:r>
            <a:r>
              <a:rPr lang="de-DE" sz="1600" b="1" dirty="0" err="1" smtClean="0">
                <a:solidFill>
                  <a:srgbClr val="FF0000"/>
                </a:solidFill>
                <a:latin typeface="Arial Narrow" panose="020B0606020202030204" pitchFamily="34" charset="0"/>
              </a:rPr>
              <a:t>pixel</a:t>
            </a:r>
            <a:r>
              <a:rPr lang="de-DE" sz="1600" b="1" dirty="0" smtClean="0">
                <a:solidFill>
                  <a:srgbClr val="FF0000"/>
                </a:solidFill>
                <a:latin typeface="Arial Narrow" panose="020B0606020202030204" pitchFamily="34" charset="0"/>
              </a:rPr>
              <a:t>)</a:t>
            </a:r>
          </a:p>
          <a:p>
            <a:pPr algn="ctr"/>
            <a:r>
              <a:rPr lang="de-DE" sz="1600" b="1" dirty="0" smtClean="0">
                <a:solidFill>
                  <a:srgbClr val="0070C0"/>
                </a:solidFill>
                <a:latin typeface="Arial Narrow" panose="020B0606020202030204" pitchFamily="34" charset="0"/>
              </a:rPr>
              <a:t>:</a:t>
            </a:r>
          </a:p>
        </p:txBody>
      </p:sp>
      <p:pic>
        <p:nvPicPr>
          <p:cNvPr id="16" name="Picture 2" descr="K:\projects\f4\doc\publications\Tagungen\LTD\LTD16\maXs-Vortrag\Bilder\MaXs30_v2.png"/>
          <p:cNvPicPr>
            <a:picLocks noChangeAspect="1" noChangeArrowheads="1"/>
          </p:cNvPicPr>
          <p:nvPr/>
        </p:nvPicPr>
        <p:blipFill>
          <a:blip r:embed="rId5" cstate="print"/>
          <a:srcRect/>
          <a:stretch>
            <a:fillRect/>
          </a:stretch>
        </p:blipFill>
        <p:spPr bwMode="auto">
          <a:xfrm>
            <a:off x="2589995" y="2092522"/>
            <a:ext cx="1795637" cy="1794139"/>
          </a:xfrm>
          <a:prstGeom prst="rect">
            <a:avLst/>
          </a:prstGeom>
          <a:noFill/>
        </p:spPr>
      </p:pic>
      <p:pic>
        <p:nvPicPr>
          <p:cNvPr id="17" name="Picture 5" descr="M:\Eigene Dateien\Universität\Diplomarbeit\Präsentationen\2015-03-16 Helmholtz Präsident Otmar Wiestler\Xe H-like Calorimeter Aug. 2014 conv 600eV.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0520" y="1943058"/>
            <a:ext cx="3598717" cy="22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hteck 7"/>
          <p:cNvSpPr/>
          <p:nvPr/>
        </p:nvSpPr>
        <p:spPr>
          <a:xfrm>
            <a:off x="3186784" y="4101480"/>
            <a:ext cx="842291" cy="178608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9" name="Picture 2" descr="C:\Users\Thomas Stoehlker\Pictures\HI-Logos\Logo transp_HI Jena.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91362" y="5501146"/>
            <a:ext cx="1186900" cy="5277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a:blip r:embed="rId8"/>
          <a:stretch>
            <a:fillRect/>
          </a:stretch>
        </p:blipFill>
        <p:spPr>
          <a:xfrm>
            <a:off x="61375" y="4280961"/>
            <a:ext cx="2243749" cy="1427119"/>
          </a:xfrm>
          <a:prstGeom prst="rect">
            <a:avLst/>
          </a:prstGeom>
        </p:spPr>
      </p:pic>
      <p:pic>
        <p:nvPicPr>
          <p:cNvPr id="8194" name="Picture 2" descr="http://www.kip.uni-heidelberg.de/design/images/all/schriftzug_kip.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99286" y="4568846"/>
            <a:ext cx="1899086" cy="78197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2"/>
          <p:cNvGrpSpPr>
            <a:grpSpLocks/>
          </p:cNvGrpSpPr>
          <p:nvPr/>
        </p:nvGrpSpPr>
        <p:grpSpPr bwMode="auto">
          <a:xfrm>
            <a:off x="8211856" y="5387995"/>
            <a:ext cx="737943" cy="933259"/>
            <a:chOff x="1837" y="2659"/>
            <a:chExt cx="703" cy="916"/>
          </a:xfrm>
        </p:grpSpPr>
        <p:pic>
          <p:nvPicPr>
            <p:cNvPr id="3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7" y="2659"/>
              <a:ext cx="703" cy="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34" name="Text Box 4"/>
            <p:cNvSpPr txBox="1">
              <a:spLocks noChangeArrowheads="1"/>
            </p:cNvSpPr>
            <p:nvPr/>
          </p:nvSpPr>
          <p:spPr bwMode="auto">
            <a:xfrm>
              <a:off x="2166" y="3407"/>
              <a:ext cx="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642938" eaLnBrk="0" hangingPunct="0">
                <a:tabLst>
                  <a:tab pos="749300" algn="l"/>
                </a:tabLst>
                <a:defRPr>
                  <a:solidFill>
                    <a:schemeClr val="tx1"/>
                  </a:solidFill>
                  <a:latin typeface="Arial" pitchFamily="34" charset="0"/>
                  <a:ea typeface="MS PGothic" pitchFamily="34" charset="-128"/>
                </a:defRPr>
              </a:lvl1pPr>
              <a:lvl2pPr marL="742950" indent="-285750" defTabSz="642938" eaLnBrk="0" hangingPunct="0">
                <a:tabLst>
                  <a:tab pos="749300" algn="l"/>
                </a:tabLst>
                <a:defRPr>
                  <a:solidFill>
                    <a:schemeClr val="tx1"/>
                  </a:solidFill>
                  <a:latin typeface="Arial" pitchFamily="34" charset="0"/>
                  <a:ea typeface="MS PGothic" pitchFamily="34" charset="-128"/>
                </a:defRPr>
              </a:lvl2pPr>
              <a:lvl3pPr marL="1143000" indent="-228600" defTabSz="642938" eaLnBrk="0" hangingPunct="0">
                <a:tabLst>
                  <a:tab pos="749300" algn="l"/>
                </a:tabLst>
                <a:defRPr>
                  <a:solidFill>
                    <a:schemeClr val="tx1"/>
                  </a:solidFill>
                  <a:latin typeface="Arial" pitchFamily="34" charset="0"/>
                  <a:ea typeface="MS PGothic" pitchFamily="34" charset="-128"/>
                </a:defRPr>
              </a:lvl3pPr>
              <a:lvl4pPr marL="1600200" indent="-228600" defTabSz="642938" eaLnBrk="0" hangingPunct="0">
                <a:tabLst>
                  <a:tab pos="749300" algn="l"/>
                </a:tabLst>
                <a:defRPr>
                  <a:solidFill>
                    <a:schemeClr val="tx1"/>
                  </a:solidFill>
                  <a:latin typeface="Arial" pitchFamily="34" charset="0"/>
                  <a:ea typeface="MS PGothic" pitchFamily="34" charset="-128"/>
                </a:defRPr>
              </a:lvl4pPr>
              <a:lvl5pPr marL="2057400" indent="-228600" defTabSz="642938" eaLnBrk="0" hangingPunct="0">
                <a:tabLst>
                  <a:tab pos="749300" algn="l"/>
                </a:tabLst>
                <a:defRPr>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9pPr>
            </a:lstStyle>
            <a:p>
              <a:pPr algn="ctr" eaLnBrk="1" hangingPunct="1"/>
              <a:endParaRPr lang="en-US" sz="1700" dirty="0">
                <a:solidFill>
                  <a:srgbClr val="000000"/>
                </a:solidFill>
                <a:latin typeface="Gill Sans" pitchFamily="34" charset="0"/>
              </a:endParaRPr>
            </a:p>
          </p:txBody>
        </p:sp>
      </p:grpSp>
      <p:sp>
        <p:nvSpPr>
          <p:cNvPr id="11" name="Textfeld 10"/>
          <p:cNvSpPr txBox="1"/>
          <p:nvPr/>
        </p:nvSpPr>
        <p:spPr>
          <a:xfrm>
            <a:off x="5035240" y="2236182"/>
            <a:ext cx="1194558" cy="830997"/>
          </a:xfrm>
          <a:prstGeom prst="rect">
            <a:avLst/>
          </a:prstGeom>
        </p:spPr>
        <p:txBody>
          <a:bodyPr vert="horz" wrap="none" lIns="91440" tIns="45720" rIns="91440" bIns="45720" rtlCol="0" anchor="t">
            <a:spAutoFit/>
          </a:bodyPr>
          <a:lstStyle/>
          <a:p>
            <a:pPr algn="l"/>
            <a:r>
              <a:rPr lang="de-DE" sz="1600" dirty="0" smtClean="0"/>
              <a:t>2014: </a:t>
            </a:r>
          </a:p>
          <a:p>
            <a:pPr algn="l"/>
            <a:r>
              <a:rPr lang="de-DE" sz="1600" dirty="0" smtClean="0"/>
              <a:t>Xe</a:t>
            </a:r>
            <a:r>
              <a:rPr lang="de-DE" sz="1600" baseline="30000" dirty="0" smtClean="0"/>
              <a:t>54+ </a:t>
            </a:r>
            <a:r>
              <a:rPr lang="de-DE" sz="1600" dirty="0" smtClean="0"/>
              <a:t>=&gt;</a:t>
            </a:r>
            <a:r>
              <a:rPr lang="de-DE" sz="1600" dirty="0" err="1" smtClean="0"/>
              <a:t>Xe</a:t>
            </a:r>
            <a:endParaRPr lang="de-DE" sz="1600" dirty="0" smtClean="0"/>
          </a:p>
          <a:p>
            <a:pPr algn="l"/>
            <a:r>
              <a:rPr lang="de-DE" sz="1400" dirty="0" smtClean="0">
                <a:solidFill>
                  <a:srgbClr val="FF0000"/>
                </a:solidFill>
              </a:rPr>
              <a:t>6 </a:t>
            </a:r>
            <a:r>
              <a:rPr lang="de-DE" sz="1400" dirty="0" err="1" smtClean="0">
                <a:solidFill>
                  <a:srgbClr val="FF0000"/>
                </a:solidFill>
              </a:rPr>
              <a:t>pixel</a:t>
            </a:r>
            <a:endParaRPr lang="de-DE" sz="1400" dirty="0" smtClean="0">
              <a:solidFill>
                <a:srgbClr val="FF0000"/>
              </a:solidFill>
            </a:endParaRPr>
          </a:p>
        </p:txBody>
      </p:sp>
      <p:sp>
        <p:nvSpPr>
          <p:cNvPr id="12" name="Textfeld 11"/>
          <p:cNvSpPr txBox="1"/>
          <p:nvPr/>
        </p:nvSpPr>
        <p:spPr>
          <a:xfrm>
            <a:off x="5531210" y="4145295"/>
            <a:ext cx="994183" cy="338554"/>
          </a:xfrm>
          <a:prstGeom prst="rect">
            <a:avLst/>
          </a:prstGeom>
        </p:spPr>
        <p:txBody>
          <a:bodyPr vert="horz" wrap="none" lIns="91440" tIns="45720" rIns="91440" bIns="45720" rtlCol="0" anchor="t">
            <a:spAutoFit/>
          </a:bodyPr>
          <a:lstStyle/>
          <a:p>
            <a:pPr algn="l"/>
            <a:r>
              <a:rPr lang="de-DE" sz="1600" b="1" dirty="0" smtClean="0">
                <a:solidFill>
                  <a:schemeClr val="bg1"/>
                </a:solidFill>
                <a:latin typeface="Arial Narrow" panose="020B0606020202030204" pitchFamily="34" charset="0"/>
              </a:rPr>
              <a:t>June 2016</a:t>
            </a:r>
          </a:p>
        </p:txBody>
      </p:sp>
      <p:sp>
        <p:nvSpPr>
          <p:cNvPr id="10" name="Textfeld 9"/>
          <p:cNvSpPr txBox="1"/>
          <p:nvPr/>
        </p:nvSpPr>
        <p:spPr>
          <a:xfrm>
            <a:off x="61375" y="6169011"/>
            <a:ext cx="2031325" cy="369332"/>
          </a:xfrm>
          <a:prstGeom prst="rect">
            <a:avLst/>
          </a:prstGeom>
        </p:spPr>
        <p:txBody>
          <a:bodyPr vert="horz" wrap="none" lIns="91440" tIns="45720" rIns="91440" bIns="45720" rtlCol="0" anchor="t">
            <a:spAutoFit/>
          </a:bodyPr>
          <a:lstStyle/>
          <a:p>
            <a:pPr algn="l"/>
            <a:r>
              <a:rPr lang="de-DE" dirty="0" smtClean="0"/>
              <a:t>D. Hengstler et al.</a:t>
            </a:r>
          </a:p>
        </p:txBody>
      </p:sp>
    </p:spTree>
    <p:extLst>
      <p:ext uri="{BB962C8B-B14F-4D97-AF65-F5344CB8AC3E}">
        <p14:creationId xmlns:p14="http://schemas.microsoft.com/office/powerpoint/2010/main" val="11720369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p:txBody>
          <a:bodyPr/>
          <a:lstStyle/>
          <a:p>
            <a:r>
              <a:rPr lang="de-DE" altLang="en-US" smtClean="0">
                <a:latin typeface="Calibri" panose="020F0502020204030204" pitchFamily="34" charset="0"/>
              </a:rPr>
              <a:t>Motivation</a:t>
            </a:r>
          </a:p>
        </p:txBody>
      </p:sp>
      <p:sp>
        <p:nvSpPr>
          <p:cNvPr id="48131" name="Datumsplatzhalter 2"/>
          <p:cNvSpPr>
            <a:spLocks noGrp="1"/>
          </p:cNvSpPr>
          <p:nvPr>
            <p:ph type="dt" sz="quarter" idx="4294967295"/>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de-DE" altLang="en-US" sz="1400" smtClean="0">
                <a:latin typeface="Arial" panose="020B0604020202020204" pitchFamily="34" charset="0"/>
                <a:ea typeface="MS PGothic" panose="020B0600070205080204" pitchFamily="34" charset="-128"/>
              </a:rPr>
              <a:t>March 16, 2015</a:t>
            </a:r>
          </a:p>
        </p:txBody>
      </p:sp>
      <p:sp>
        <p:nvSpPr>
          <p:cNvPr id="48132" name="Fußzeilenplatzhalter 3"/>
          <p:cNvSpPr>
            <a:spLocks noGrp="1"/>
          </p:cNvSpPr>
          <p:nvPr>
            <p:ph type="ftr" sz="quarter" idx="4294967295"/>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en-US" altLang="en-US" sz="1400" smtClean="0">
                <a:latin typeface="Arial" panose="020B0604020202020204" pitchFamily="34" charset="0"/>
                <a:ea typeface="MS PGothic" panose="020B0600070205080204" pitchFamily="34" charset="-128"/>
              </a:rPr>
              <a:t>High Resolution X-Ray Spectroscopy at GSI and FAIR</a:t>
            </a:r>
            <a:endParaRPr lang="de-DE" altLang="en-US" sz="1400" smtClean="0">
              <a:latin typeface="Arial" panose="020B0604020202020204" pitchFamily="34" charset="0"/>
              <a:ea typeface="MS PGothic" panose="020B0600070205080204" pitchFamily="34" charset="-128"/>
            </a:endParaRPr>
          </a:p>
        </p:txBody>
      </p:sp>
      <p:sp>
        <p:nvSpPr>
          <p:cNvPr id="48133" name="Foliennummernplatzhalter 4"/>
          <p:cNvSpPr>
            <a:spLocks noGrp="1"/>
          </p:cNvSpPr>
          <p:nvPr>
            <p:ph type="sldNum" sz="quarter" idx="12"/>
          </p:nvPr>
        </p:nvSpPr>
        <p:spPr bwMode="auto">
          <a:xfrm>
            <a:off x="8243888" y="6523038"/>
            <a:ext cx="53975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fld id="{AF89D419-4D1C-432D-A0C4-741238921370}" type="slidenum">
              <a:rPr lang="de-DE" altLang="en-US" sz="1400" smtClean="0">
                <a:latin typeface="Arial" panose="020B0604020202020204" pitchFamily="34" charset="0"/>
                <a:ea typeface="MS PGothic" panose="020B0600070205080204" pitchFamily="34" charset="-128"/>
              </a:rPr>
              <a:pPr fontAlgn="base">
                <a:spcBef>
                  <a:spcPct val="0"/>
                </a:spcBef>
                <a:spcAft>
                  <a:spcPct val="0"/>
                </a:spcAft>
                <a:buFontTx/>
                <a:buNone/>
              </a:pPr>
              <a:t>15</a:t>
            </a:fld>
            <a:endParaRPr lang="de-DE" altLang="en-US" sz="1400" smtClean="0">
              <a:latin typeface="Arial" panose="020B0604020202020204" pitchFamily="34" charset="0"/>
              <a:ea typeface="MS PGothic" panose="020B0600070205080204" pitchFamily="34" charset="-128"/>
            </a:endParaRPr>
          </a:p>
        </p:txBody>
      </p:sp>
      <p:pic>
        <p:nvPicPr>
          <p:cNvPr id="48134" name="Picture 4" descr="M:\Eigene Dateien\Universität\Diplomarbeit\Präsentationen\2015-03-16 Helmholtz Präsident Otmar Wiestler\20140409_100514_HD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uppieren 11"/>
          <p:cNvGrpSpPr>
            <a:grpSpLocks/>
          </p:cNvGrpSpPr>
          <p:nvPr/>
        </p:nvGrpSpPr>
        <p:grpSpPr bwMode="auto">
          <a:xfrm>
            <a:off x="5992446" y="43167"/>
            <a:ext cx="3049360" cy="2470150"/>
            <a:chOff x="1215665" y="4200775"/>
            <a:chExt cx="2934398" cy="2200797"/>
          </a:xfrm>
        </p:grpSpPr>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665" y="4200775"/>
              <a:ext cx="2934398" cy="220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feld 12"/>
            <p:cNvSpPr txBox="1"/>
            <p:nvPr/>
          </p:nvSpPr>
          <p:spPr>
            <a:xfrm>
              <a:off x="3203440" y="5508795"/>
              <a:ext cx="184846" cy="398859"/>
            </a:xfrm>
            <a:prstGeom prst="rect">
              <a:avLst/>
            </a:prstGeom>
            <a:noFill/>
          </p:spPr>
          <p:txBody>
            <a:bodyPr wrap="none" lIns="91430" tIns="45716" rIns="91430" bIns="45716">
              <a:spAutoFit/>
            </a:bodyPr>
            <a:lstStyle/>
            <a:p>
              <a:pPr fontAlgn="auto">
                <a:spcBef>
                  <a:spcPts val="0"/>
                </a:spcBef>
                <a:spcAft>
                  <a:spcPts val="0"/>
                </a:spcAft>
                <a:defRPr/>
              </a:pPr>
              <a:endParaRPr lang="de-DE" sz="2000" b="1" kern="0" dirty="0">
                <a:solidFill>
                  <a:sysClr val="windowText" lastClr="000000"/>
                </a:solidFill>
                <a:latin typeface="Arial" charset="0"/>
                <a:cs typeface="+mn-cs"/>
              </a:endParaRPr>
            </a:p>
          </p:txBody>
        </p:sp>
      </p:grpSp>
      <p:sp>
        <p:nvSpPr>
          <p:cNvPr id="3" name="Rechteck 2"/>
          <p:cNvSpPr/>
          <p:nvPr/>
        </p:nvSpPr>
        <p:spPr bwMode="auto">
          <a:xfrm>
            <a:off x="5988538" y="2505153"/>
            <a:ext cx="3053268" cy="2291999"/>
          </a:xfrm>
          <a:prstGeom prst="rect">
            <a:avLst/>
          </a:prstGeom>
          <a:solidFill>
            <a:srgbClr val="FFC000"/>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de-DE" sz="1800" b="0" i="0" u="none" strike="noStrike" kern="0" cap="none" spc="0" normalizeH="0" baseline="0" noProof="0" smtClean="0">
              <a:ln>
                <a:noFill/>
              </a:ln>
              <a:solidFill>
                <a:sysClr val="windowText" lastClr="000000"/>
              </a:solidFill>
              <a:effectLst/>
              <a:uLnTx/>
              <a:uFillTx/>
            </a:endParaRPr>
          </a:p>
        </p:txBody>
      </p:sp>
      <p:sp>
        <p:nvSpPr>
          <p:cNvPr id="2" name="Textfeld 1"/>
          <p:cNvSpPr txBox="1"/>
          <p:nvPr/>
        </p:nvSpPr>
        <p:spPr>
          <a:xfrm>
            <a:off x="6031124" y="2600259"/>
            <a:ext cx="3275269" cy="2287806"/>
          </a:xfrm>
          <a:prstGeom prst="rect">
            <a:avLst/>
          </a:prstGeom>
          <a:noFill/>
        </p:spPr>
        <p:txBody>
          <a:bodyPr wrap="square" rtlCol="0">
            <a:spAutoFit/>
          </a:bodyPr>
          <a:lstStyle/>
          <a:p>
            <a:r>
              <a:rPr lang="de-DE" sz="2000" dirty="0" smtClean="0">
                <a:latin typeface="Arial" panose="020B0604020202020204" pitchFamily="34" charset="0"/>
                <a:cs typeface="Arial" panose="020B0604020202020204" pitchFamily="34" charset="0"/>
              </a:rPr>
              <a:t>Target </a:t>
            </a:r>
            <a:r>
              <a:rPr lang="de-DE" sz="2000" dirty="0" err="1" smtClean="0">
                <a:latin typeface="Arial" panose="020B0604020202020204" pitchFamily="34" charset="0"/>
                <a:cs typeface="Arial" panose="020B0604020202020204" pitchFamily="34" charset="0"/>
              </a:rPr>
              <a:t>station</a:t>
            </a:r>
            <a:r>
              <a:rPr lang="de-DE" sz="2000" dirty="0" smtClean="0">
                <a:latin typeface="Arial" panose="020B0604020202020204" pitchFamily="34" charset="0"/>
                <a:cs typeface="Arial" panose="020B0604020202020204" pitchFamily="34" charset="0"/>
              </a:rPr>
              <a:t> at </a:t>
            </a:r>
            <a:r>
              <a:rPr lang="de-DE" sz="2000" dirty="0" err="1" smtClean="0">
                <a:latin typeface="Arial" panose="020B0604020202020204" pitchFamily="34" charset="0"/>
                <a:cs typeface="Arial" panose="020B0604020202020204" pitchFamily="34" charset="0"/>
              </a:rPr>
              <a:t>the</a:t>
            </a:r>
            <a:r>
              <a:rPr lang="de-DE" sz="2000" dirty="0" smtClean="0">
                <a:latin typeface="Arial" panose="020B0604020202020204" pitchFamily="34" charset="0"/>
                <a:cs typeface="Arial" panose="020B0604020202020204" pitchFamily="34" charset="0"/>
              </a:rPr>
              <a:t> ESR</a:t>
            </a:r>
          </a:p>
          <a:p>
            <a:pPr algn="ctr"/>
            <a:r>
              <a:rPr lang="de-DE" dirty="0" smtClean="0">
                <a:latin typeface="Arial" panose="020B0604020202020204" pitchFamily="34" charset="0"/>
                <a:cs typeface="Arial" panose="020B0604020202020204" pitchFamily="34" charset="0"/>
              </a:rPr>
              <a:t>(prototype </a:t>
            </a:r>
            <a:r>
              <a:rPr lang="de-DE" dirty="0" err="1" smtClean="0">
                <a:latin typeface="Arial" panose="020B0604020202020204" pitchFamily="34" charset="0"/>
                <a:cs typeface="Arial" panose="020B0604020202020204" pitchFamily="34" charset="0"/>
              </a:rPr>
              <a:t>target</a:t>
            </a:r>
            <a:r>
              <a:rPr lang="de-DE" dirty="0" smtClean="0">
                <a:latin typeface="Arial" panose="020B0604020202020204" pitchFamily="34" charset="0"/>
                <a:cs typeface="Arial" panose="020B0604020202020204" pitchFamily="34" charset="0"/>
              </a:rPr>
              <a:t> for FAIR </a:t>
            </a:r>
            <a:r>
              <a:rPr lang="de-DE" dirty="0" err="1" smtClean="0">
                <a:latin typeface="Arial" panose="020B0604020202020204" pitchFamily="34" charset="0"/>
                <a:cs typeface="Arial" panose="020B0604020202020204" pitchFamily="34" charset="0"/>
              </a:rPr>
              <a:t>developed</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by</a:t>
            </a:r>
            <a:r>
              <a:rPr lang="de-DE" dirty="0" smtClean="0">
                <a:latin typeface="Arial" panose="020B0604020202020204" pitchFamily="34" charset="0"/>
                <a:cs typeface="Arial" panose="020B0604020202020204" pitchFamily="34" charset="0"/>
              </a:rPr>
              <a:t> SPARC)</a:t>
            </a:r>
          </a:p>
          <a:p>
            <a:endParaRPr lang="de-DE" sz="2000" dirty="0">
              <a:latin typeface="Arial" panose="020B0604020202020204" pitchFamily="34" charset="0"/>
              <a:cs typeface="Arial" panose="020B0604020202020204" pitchFamily="34" charset="0"/>
            </a:endParaRPr>
          </a:p>
          <a:p>
            <a:pPr algn="ctr"/>
            <a:r>
              <a:rPr lang="de-DE" sz="2000" dirty="0" err="1" smtClean="0">
                <a:latin typeface="Arial" panose="020B0604020202020204" pitchFamily="34" charset="0"/>
                <a:cs typeface="Arial" panose="020B0604020202020204" pitchFamily="34" charset="0"/>
              </a:rPr>
              <a:t>Stable</a:t>
            </a:r>
            <a:r>
              <a:rPr lang="de-DE" sz="2000" dirty="0" smtClean="0">
                <a:latin typeface="Arial" panose="020B0604020202020204" pitchFamily="34" charset="0"/>
                <a:cs typeface="Arial" panose="020B0604020202020204" pitchFamily="34" charset="0"/>
              </a:rPr>
              <a:t> </a:t>
            </a:r>
            <a:r>
              <a:rPr lang="de-DE" sz="2000" dirty="0" err="1" smtClean="0">
                <a:latin typeface="Arial" panose="020B0604020202020204" pitchFamily="34" charset="0"/>
                <a:cs typeface="Arial" panose="020B0604020202020204" pitchFamily="34" charset="0"/>
              </a:rPr>
              <a:t>operation</a:t>
            </a:r>
            <a:r>
              <a:rPr lang="de-DE" sz="2000" dirty="0" smtClean="0">
                <a:latin typeface="Arial" panose="020B0604020202020204" pitchFamily="34" charset="0"/>
                <a:cs typeface="Arial" panose="020B0604020202020204" pitchFamily="34" charset="0"/>
              </a:rPr>
              <a:t> </a:t>
            </a:r>
            <a:r>
              <a:rPr lang="de-DE" sz="2000" dirty="0" err="1" smtClean="0">
                <a:latin typeface="Arial" panose="020B0604020202020204" pitchFamily="34" charset="0"/>
                <a:cs typeface="Arial" panose="020B0604020202020204" pitchFamily="34" charset="0"/>
              </a:rPr>
              <a:t>of</a:t>
            </a:r>
            <a:r>
              <a:rPr lang="de-DE" sz="2000" dirty="0" smtClean="0">
                <a:latin typeface="Arial" panose="020B0604020202020204" pitchFamily="34" charset="0"/>
                <a:cs typeface="Arial" panose="020B0604020202020204" pitchFamily="34" charset="0"/>
              </a:rPr>
              <a:t> H</a:t>
            </a:r>
            <a:r>
              <a:rPr lang="de-DE" sz="2000" baseline="-25000" dirty="0" smtClean="0">
                <a:latin typeface="Arial" panose="020B0604020202020204" pitchFamily="34" charset="0"/>
                <a:cs typeface="Arial" panose="020B0604020202020204" pitchFamily="34" charset="0"/>
              </a:rPr>
              <a:t>2</a:t>
            </a:r>
            <a:r>
              <a:rPr lang="de-DE" sz="2000" dirty="0" smtClean="0">
                <a:latin typeface="Arial" panose="020B0604020202020204" pitchFamily="34" charset="0"/>
                <a:cs typeface="Arial" panose="020B0604020202020204" pitchFamily="34" charset="0"/>
              </a:rPr>
              <a:t> </a:t>
            </a:r>
            <a:r>
              <a:rPr lang="de-DE" sz="2000" dirty="0" err="1" smtClean="0">
                <a:latin typeface="Arial" panose="020B0604020202020204" pitchFamily="34" charset="0"/>
                <a:cs typeface="Arial" panose="020B0604020202020204" pitchFamily="34" charset="0"/>
              </a:rPr>
              <a:t>target</a:t>
            </a:r>
            <a:r>
              <a:rPr lang="de-DE" sz="2000" dirty="0" smtClean="0">
                <a:latin typeface="Arial" panose="020B0604020202020204" pitchFamily="34" charset="0"/>
                <a:cs typeface="Arial" panose="020B0604020202020204" pitchFamily="34" charset="0"/>
              </a:rPr>
              <a:t>: 10</a:t>
            </a:r>
            <a:r>
              <a:rPr lang="de-DE" sz="2000" baseline="30000" dirty="0" smtClean="0">
                <a:latin typeface="Arial" panose="020B0604020202020204" pitchFamily="34" charset="0"/>
                <a:cs typeface="Arial" panose="020B0604020202020204" pitchFamily="34" charset="0"/>
              </a:rPr>
              <a:t>14 </a:t>
            </a:r>
            <a:r>
              <a:rPr lang="de-DE" sz="2000" dirty="0" smtClean="0">
                <a:latin typeface="Arial" panose="020B0604020202020204" pitchFamily="34" charset="0"/>
                <a:cs typeface="Arial" panose="020B0604020202020204" pitchFamily="34" charset="0"/>
              </a:rPr>
              <a:t>1/cm</a:t>
            </a:r>
            <a:r>
              <a:rPr lang="de-DE" sz="2000" baseline="30000" dirty="0" smtClean="0">
                <a:latin typeface="Arial" panose="020B0604020202020204" pitchFamily="34" charset="0"/>
                <a:cs typeface="Arial" panose="020B0604020202020204" pitchFamily="34" charset="0"/>
              </a:rPr>
              <a:t>2</a:t>
            </a:r>
          </a:p>
          <a:p>
            <a:pPr algn="ctr"/>
            <a:endParaRPr lang="de-DE" sz="2000" baseline="30000" dirty="0">
              <a:latin typeface="Arial" panose="020B0604020202020204" pitchFamily="34" charset="0"/>
              <a:cs typeface="Arial" panose="020B0604020202020204" pitchFamily="34" charset="0"/>
            </a:endParaRPr>
          </a:p>
          <a:p>
            <a:pPr algn="ctr"/>
            <a:r>
              <a:rPr lang="de-DE" sz="2000" baseline="30000" dirty="0" smtClean="0">
                <a:latin typeface="Arial" panose="020B0604020202020204" pitchFamily="34" charset="0"/>
                <a:cs typeface="Arial" panose="020B0604020202020204" pitchFamily="34" charset="0"/>
              </a:rPr>
              <a:t>R. Grisenti et al.</a:t>
            </a:r>
            <a:endParaRPr lang="de-DE" sz="2000" baseline="30000" dirty="0">
              <a:latin typeface="Arial" panose="020B0604020202020204" pitchFamily="34" charset="0"/>
              <a:cs typeface="Arial" panose="020B0604020202020204" pitchFamily="34" charset="0"/>
            </a:endParaRPr>
          </a:p>
        </p:txBody>
      </p:sp>
      <p:pic>
        <p:nvPicPr>
          <p:cNvPr id="1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0"/>
            <a:ext cx="2625672" cy="84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6777" y="6210082"/>
            <a:ext cx="9144000" cy="646331"/>
          </a:xfrm>
          <a:prstGeom prst="rect">
            <a:avLst/>
          </a:prstGeom>
          <a:solidFill>
            <a:srgbClr val="FFC000"/>
          </a:solidFill>
        </p:spPr>
        <p:txBody>
          <a:bodyPr wrap="square" rtlCol="0">
            <a:spAutoFit/>
          </a:bodyPr>
          <a:lstStyle/>
          <a:p>
            <a:pPr algn="ctr"/>
            <a:r>
              <a:rPr lang="de-DE" dirty="0" smtClean="0"/>
              <a:t>For in-ring </a:t>
            </a:r>
            <a:r>
              <a:rPr lang="de-DE" dirty="0" err="1" smtClean="0"/>
              <a:t>collision</a:t>
            </a:r>
            <a:r>
              <a:rPr lang="de-DE" dirty="0" smtClean="0"/>
              <a:t> </a:t>
            </a:r>
            <a:r>
              <a:rPr lang="de-DE" dirty="0" err="1" smtClean="0"/>
              <a:t>experiments</a:t>
            </a:r>
            <a:r>
              <a:rPr lang="de-DE" dirty="0" smtClean="0"/>
              <a:t> at </a:t>
            </a:r>
            <a:r>
              <a:rPr lang="de-DE" dirty="0" err="1" smtClean="0"/>
              <a:t>energies</a:t>
            </a:r>
            <a:r>
              <a:rPr lang="de-DE" dirty="0" smtClean="0"/>
              <a:t> </a:t>
            </a:r>
            <a:r>
              <a:rPr lang="de-DE" dirty="0" err="1" smtClean="0"/>
              <a:t>below</a:t>
            </a:r>
            <a:r>
              <a:rPr lang="de-DE" dirty="0" smtClean="0"/>
              <a:t> 10 MeV/u, </a:t>
            </a:r>
            <a:r>
              <a:rPr lang="de-DE" dirty="0" err="1" smtClean="0"/>
              <a:t>the</a:t>
            </a:r>
            <a:r>
              <a:rPr lang="de-DE" dirty="0" smtClean="0"/>
              <a:t> H</a:t>
            </a:r>
            <a:r>
              <a:rPr lang="de-DE" baseline="-25000" dirty="0" smtClean="0"/>
              <a:t>2</a:t>
            </a:r>
            <a:r>
              <a:rPr lang="de-DE" dirty="0" smtClean="0"/>
              <a:t> </a:t>
            </a:r>
            <a:r>
              <a:rPr lang="de-DE" dirty="0" err="1" smtClean="0"/>
              <a:t>target</a:t>
            </a:r>
            <a:r>
              <a:rPr lang="de-DE" dirty="0" smtClean="0"/>
              <a:t> </a:t>
            </a:r>
            <a:r>
              <a:rPr lang="de-DE" dirty="0" err="1" smtClean="0"/>
              <a:t>is</a:t>
            </a:r>
            <a:r>
              <a:rPr lang="de-DE" dirty="0" smtClean="0"/>
              <a:t> </a:t>
            </a:r>
            <a:r>
              <a:rPr lang="de-DE" dirty="0" err="1" smtClean="0"/>
              <a:t>of</a:t>
            </a:r>
            <a:r>
              <a:rPr lang="de-DE" dirty="0" smtClean="0"/>
              <a:t> </a:t>
            </a:r>
            <a:r>
              <a:rPr lang="de-DE" dirty="0" err="1" smtClean="0"/>
              <a:t>utmost</a:t>
            </a:r>
            <a:r>
              <a:rPr lang="de-DE" dirty="0" smtClean="0"/>
              <a:t> </a:t>
            </a:r>
            <a:r>
              <a:rPr lang="de-DE" dirty="0" err="1" smtClean="0"/>
              <a:t>importance</a:t>
            </a:r>
            <a:r>
              <a:rPr lang="de-DE" dirty="0" smtClean="0"/>
              <a:t>. Beam </a:t>
            </a:r>
            <a:r>
              <a:rPr lang="de-DE" dirty="0" err="1" smtClean="0"/>
              <a:t>lifetimes</a:t>
            </a:r>
            <a:r>
              <a:rPr lang="de-DE" dirty="0" smtClean="0"/>
              <a:t> </a:t>
            </a:r>
            <a:r>
              <a:rPr lang="de-DE" dirty="0" err="1" smtClean="0"/>
              <a:t>are</a:t>
            </a:r>
            <a:r>
              <a:rPr lang="de-DE" dirty="0" smtClean="0"/>
              <a:t> </a:t>
            </a:r>
            <a:r>
              <a:rPr lang="de-DE" dirty="0" err="1" smtClean="0"/>
              <a:t>below</a:t>
            </a:r>
            <a:r>
              <a:rPr lang="de-DE" dirty="0" smtClean="0"/>
              <a:t> 1 s!</a:t>
            </a:r>
            <a:endParaRPr lang="de-DE" dirty="0"/>
          </a:p>
        </p:txBody>
      </p:sp>
      <p:sp>
        <p:nvSpPr>
          <p:cNvPr id="6" name="Rechteck 5"/>
          <p:cNvSpPr/>
          <p:nvPr/>
        </p:nvSpPr>
        <p:spPr bwMode="auto">
          <a:xfrm>
            <a:off x="179512" y="1988840"/>
            <a:ext cx="4608512" cy="2899226"/>
          </a:xfrm>
          <a:prstGeom prst="rect">
            <a:avLst/>
          </a:prstGeom>
          <a:solidFill>
            <a:srgbClr val="FFC000"/>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r>
              <a:rPr kumimoji="0" lang="de-DE" sz="1800" b="0" i="0" u="none" strike="noStrike" kern="0" cap="none" spc="0" normalizeH="0" baseline="0" noProof="0" dirty="0" smtClean="0">
                <a:ln>
                  <a:noFill/>
                </a:ln>
                <a:solidFill>
                  <a:sysClr val="windowText" lastClr="000000"/>
                </a:solidFill>
                <a:effectLst/>
                <a:uLnTx/>
                <a:uFillTx/>
              </a:rPr>
              <a:t>M</a:t>
            </a:r>
          </a:p>
        </p:txBody>
      </p:sp>
      <p:pic>
        <p:nvPicPr>
          <p:cNvPr id="18" name="Grafik 17"/>
          <p:cNvPicPr>
            <a:picLocks noChangeAspect="1"/>
          </p:cNvPicPr>
          <p:nvPr/>
        </p:nvPicPr>
        <p:blipFill>
          <a:blip r:embed="rId6"/>
          <a:stretch>
            <a:fillRect/>
          </a:stretch>
        </p:blipFill>
        <p:spPr>
          <a:xfrm>
            <a:off x="297457" y="2555614"/>
            <a:ext cx="4297512" cy="2265328"/>
          </a:xfrm>
          <a:prstGeom prst="rect">
            <a:avLst/>
          </a:prstGeom>
        </p:spPr>
      </p:pic>
      <p:sp>
        <p:nvSpPr>
          <p:cNvPr id="7" name="Textfeld 6"/>
          <p:cNvSpPr txBox="1"/>
          <p:nvPr/>
        </p:nvSpPr>
        <p:spPr>
          <a:xfrm>
            <a:off x="179512" y="1987253"/>
            <a:ext cx="4536504" cy="584775"/>
          </a:xfrm>
          <a:prstGeom prst="rect">
            <a:avLst/>
          </a:prstGeom>
          <a:noFill/>
        </p:spPr>
        <p:txBody>
          <a:bodyPr wrap="square" rtlCol="0">
            <a:spAutoFit/>
          </a:bodyPr>
          <a:lstStyle/>
          <a:p>
            <a:pPr algn="ctr"/>
            <a:r>
              <a:rPr lang="de-DE" sz="1600" dirty="0" err="1" smtClean="0"/>
              <a:t>Projectile</a:t>
            </a:r>
            <a:r>
              <a:rPr lang="de-DE" sz="1600" dirty="0" smtClean="0"/>
              <a:t> x-</a:t>
            </a:r>
            <a:r>
              <a:rPr lang="de-DE" sz="1600" dirty="0" err="1" smtClean="0"/>
              <a:t>ray</a:t>
            </a:r>
            <a:r>
              <a:rPr lang="de-DE" sz="1600" dirty="0" smtClean="0"/>
              <a:t> </a:t>
            </a:r>
            <a:r>
              <a:rPr lang="de-DE" sz="1600" dirty="0" err="1" smtClean="0"/>
              <a:t>radiation</a:t>
            </a:r>
            <a:r>
              <a:rPr lang="de-DE" sz="1600" dirty="0" smtClean="0"/>
              <a:t> </a:t>
            </a:r>
            <a:r>
              <a:rPr lang="de-DE" sz="1600" dirty="0" err="1" smtClean="0"/>
              <a:t>allows</a:t>
            </a:r>
            <a:r>
              <a:rPr lang="de-DE" sz="1600" dirty="0" smtClean="0"/>
              <a:t> for </a:t>
            </a:r>
            <a:r>
              <a:rPr lang="de-DE" sz="1600" dirty="0" err="1" smtClean="0"/>
              <a:t>cross-section</a:t>
            </a:r>
            <a:r>
              <a:rPr lang="de-DE" sz="1600" dirty="0" smtClean="0"/>
              <a:t> for </a:t>
            </a:r>
            <a:r>
              <a:rPr lang="de-DE" sz="1600" dirty="0" err="1" smtClean="0"/>
              <a:t>accurate</a:t>
            </a:r>
            <a:r>
              <a:rPr lang="de-DE" sz="1600" dirty="0" smtClean="0"/>
              <a:t> </a:t>
            </a:r>
            <a:r>
              <a:rPr lang="de-DE" sz="1600" dirty="0" err="1" smtClean="0"/>
              <a:t>cross</a:t>
            </a:r>
            <a:r>
              <a:rPr lang="de-DE" sz="1600" dirty="0" smtClean="0"/>
              <a:t>- </a:t>
            </a:r>
            <a:r>
              <a:rPr lang="de-DE" sz="1600" dirty="0" err="1" smtClean="0"/>
              <a:t>section</a:t>
            </a:r>
            <a:r>
              <a:rPr lang="de-DE" sz="1600" dirty="0" smtClean="0"/>
              <a:t> </a:t>
            </a:r>
            <a:r>
              <a:rPr lang="de-DE" sz="1600" dirty="0" err="1" smtClean="0"/>
              <a:t>determination</a:t>
            </a:r>
            <a:r>
              <a:rPr lang="de-DE" sz="1600" dirty="0" smtClean="0"/>
              <a:t> </a:t>
            </a:r>
            <a:endParaRPr lang="de-DE" sz="1600" dirty="0"/>
          </a:p>
        </p:txBody>
      </p:sp>
      <p:sp>
        <p:nvSpPr>
          <p:cNvPr id="8" name="Textfeld 7"/>
          <p:cNvSpPr txBox="1"/>
          <p:nvPr/>
        </p:nvSpPr>
        <p:spPr>
          <a:xfrm>
            <a:off x="706263" y="2769693"/>
            <a:ext cx="2184509" cy="369332"/>
          </a:xfrm>
          <a:prstGeom prst="rect">
            <a:avLst/>
          </a:prstGeom>
          <a:noFill/>
        </p:spPr>
        <p:txBody>
          <a:bodyPr wrap="none" rtlCol="0">
            <a:spAutoFit/>
          </a:bodyPr>
          <a:lstStyle/>
          <a:p>
            <a:r>
              <a:rPr lang="de-DE" dirty="0" smtClean="0"/>
              <a:t>X</a:t>
            </a:r>
            <a:r>
              <a:rPr lang="de-DE" baseline="30000" dirty="0" smtClean="0"/>
              <a:t>54+ </a:t>
            </a:r>
            <a:r>
              <a:rPr lang="de-DE" dirty="0" smtClean="0"/>
              <a:t>=&gt; H</a:t>
            </a:r>
            <a:r>
              <a:rPr lang="de-DE" baseline="-25000" dirty="0" smtClean="0"/>
              <a:t>2</a:t>
            </a:r>
            <a:r>
              <a:rPr lang="de-DE" dirty="0" smtClean="0"/>
              <a:t>; 5.5 MeV/u</a:t>
            </a:r>
            <a:endParaRPr lang="de-DE" dirty="0"/>
          </a:p>
        </p:txBody>
      </p:sp>
    </p:spTree>
    <p:extLst>
      <p:ext uri="{BB962C8B-B14F-4D97-AF65-F5344CB8AC3E}">
        <p14:creationId xmlns:p14="http://schemas.microsoft.com/office/powerpoint/2010/main" val="38936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Grafik 3"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7920" y="2936352"/>
            <a:ext cx="374332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35496" y="290513"/>
            <a:ext cx="9073008" cy="954107"/>
          </a:xfrm>
          <a:prstGeom prst="rect">
            <a:avLst/>
          </a:prstGeom>
          <a:noFill/>
          <a:ln w="9525">
            <a:noFill/>
            <a:miter lim="800000"/>
            <a:headEnd/>
            <a:tailEnd/>
          </a:ln>
          <a:effectLst/>
        </p:spPr>
        <p:txBody>
          <a:bodyPr wrap="square">
            <a:spAutoFit/>
          </a:bodyPr>
          <a:lstStyle/>
          <a:p>
            <a:pPr>
              <a:tabLst>
                <a:tab pos="1887538" algn="l"/>
              </a:tabLst>
              <a:defRPr/>
            </a:pPr>
            <a:r>
              <a:rPr lang="en-US" sz="2800" dirty="0" smtClean="0">
                <a:solidFill>
                  <a:prstClr val="white"/>
                </a:solidFill>
                <a:latin typeface="Arial" panose="020B0604020202020204" pitchFamily="34" charset="0"/>
                <a:cs typeface="Arial" panose="020B0604020202020204" pitchFamily="34" charset="0"/>
              </a:rPr>
              <a:t>124Xe(p,</a:t>
            </a:r>
            <a:r>
              <a:rPr lang="en-US" sz="2800" b="1" dirty="0">
                <a:solidFill>
                  <a:prstClr val="black"/>
                </a:solidFill>
                <a:latin typeface="Symbol" panose="05050102010706020507" pitchFamily="18" charset="2"/>
              </a:rPr>
              <a:t> </a:t>
            </a:r>
            <a:r>
              <a:rPr lang="en-US" sz="2800" b="1" dirty="0">
                <a:solidFill>
                  <a:prstClr val="white"/>
                </a:solidFill>
                <a:latin typeface="Symbol" panose="05050102010706020507" pitchFamily="18" charset="2"/>
              </a:rPr>
              <a:t>g</a:t>
            </a:r>
            <a:r>
              <a:rPr lang="en-US" sz="2800" dirty="0" smtClean="0">
                <a:solidFill>
                  <a:prstClr val="white"/>
                </a:solidFill>
                <a:latin typeface="Arial" panose="020B0604020202020204" pitchFamily="34" charset="0"/>
                <a:cs typeface="Arial" panose="020B0604020202020204" pitchFamily="34" charset="0"/>
              </a:rPr>
              <a:t>) </a:t>
            </a:r>
            <a:r>
              <a:rPr lang="en-US" sz="2800" dirty="0">
                <a:solidFill>
                  <a:prstClr val="white"/>
                </a:solidFill>
                <a:latin typeface="Arial" panose="020B0604020202020204" pitchFamily="34" charset="0"/>
                <a:cs typeface="Arial" panose="020B0604020202020204" pitchFamily="34" charset="0"/>
              </a:rPr>
              <a:t>measurement for p-process </a:t>
            </a:r>
            <a:r>
              <a:rPr lang="en-US" sz="2800" dirty="0" smtClean="0">
                <a:solidFill>
                  <a:prstClr val="white"/>
                </a:solidFill>
                <a:latin typeface="Arial" panose="020B0604020202020204" pitchFamily="34" charset="0"/>
                <a:cs typeface="Arial" panose="020B0604020202020204" pitchFamily="34" charset="0"/>
              </a:rPr>
              <a:t>nucleosynthesis</a:t>
            </a:r>
            <a:endParaRPr lang="en-US" sz="2800" dirty="0">
              <a:solidFill>
                <a:prstClr val="white"/>
              </a:solidFill>
              <a:latin typeface="Arial" panose="020B0604020202020204" pitchFamily="34" charset="0"/>
              <a:cs typeface="Arial" panose="020B0604020202020204" pitchFamily="34" charset="0"/>
            </a:endParaRPr>
          </a:p>
          <a:p>
            <a:pPr marL="800100" lvl="1" indent="-342900">
              <a:buFont typeface="Wingdings" panose="05000000000000000000" pitchFamily="2" charset="2"/>
              <a:buChar char="Ø"/>
              <a:tabLst>
                <a:tab pos="1887538" algn="l"/>
              </a:tabLst>
              <a:defRPr/>
            </a:pPr>
            <a:endParaRPr lang="en-US" sz="2800" dirty="0">
              <a:solidFill>
                <a:prstClr val="white"/>
              </a:solidFill>
              <a:latin typeface="Arial" panose="020B0604020202020204" pitchFamily="34" charset="0"/>
              <a:cs typeface="Arial" panose="020B0604020202020204" pitchFamily="34" charset="0"/>
            </a:endParaRPr>
          </a:p>
        </p:txBody>
      </p:sp>
      <p:sp>
        <p:nvSpPr>
          <p:cNvPr id="11" name="Titel 4"/>
          <p:cNvSpPr txBox="1">
            <a:spLocks/>
          </p:cNvSpPr>
          <p:nvPr/>
        </p:nvSpPr>
        <p:spPr>
          <a:xfrm>
            <a:off x="457200" y="990600"/>
            <a:ext cx="8229600" cy="566738"/>
          </a:xfrm>
          <a:prstGeom prst="rect">
            <a:avLst/>
          </a:prstGeom>
        </p:spPr>
        <p:txBody>
          <a:bodyPr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dirty="0">
              <a:solidFill>
                <a:prstClr val="black"/>
              </a:solidFill>
            </a:endParaRPr>
          </a:p>
        </p:txBody>
      </p:sp>
      <p:grpSp>
        <p:nvGrpSpPr>
          <p:cNvPr id="54277" name="Gruppieren 20"/>
          <p:cNvGrpSpPr>
            <a:grpSpLocks/>
          </p:cNvGrpSpPr>
          <p:nvPr/>
        </p:nvGrpSpPr>
        <p:grpSpPr bwMode="auto">
          <a:xfrm>
            <a:off x="2627784" y="2912310"/>
            <a:ext cx="6934201" cy="4411662"/>
            <a:chOff x="5626347" y="-855648"/>
            <a:chExt cx="6932950" cy="4411907"/>
          </a:xfrm>
        </p:grpSpPr>
        <p:sp>
          <p:nvSpPr>
            <p:cNvPr id="54284" name="Textfeld 7"/>
            <p:cNvSpPr txBox="1">
              <a:spLocks noChangeArrowheads="1"/>
            </p:cNvSpPr>
            <p:nvPr/>
          </p:nvSpPr>
          <p:spPr bwMode="auto">
            <a:xfrm>
              <a:off x="5626347" y="1575522"/>
              <a:ext cx="1899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en-US" altLang="de-DE" sz="1800">
                  <a:solidFill>
                    <a:prstClr val="white"/>
                  </a:solidFill>
                  <a:latin typeface="Calibri" panose="020F0502020204030204" pitchFamily="34" charset="0"/>
                </a:rPr>
                <a:t>inside dipole</a:t>
              </a:r>
            </a:p>
          </p:txBody>
        </p:sp>
        <p:sp>
          <p:nvSpPr>
            <p:cNvPr id="54285" name="Textfeld 9"/>
            <p:cNvSpPr txBox="1">
              <a:spLocks noChangeArrowheads="1"/>
            </p:cNvSpPr>
            <p:nvPr/>
          </p:nvSpPr>
          <p:spPr bwMode="auto">
            <a:xfrm>
              <a:off x="6642156" y="948578"/>
              <a:ext cx="9909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en-US" altLang="de-DE" sz="1600">
                  <a:solidFill>
                    <a:prstClr val="white"/>
                  </a:solidFill>
                  <a:latin typeface="Calibri" panose="020F0502020204030204" pitchFamily="34" charset="0"/>
                </a:rPr>
                <a:t>DSSSDs</a:t>
              </a:r>
            </a:p>
          </p:txBody>
        </p:sp>
        <p:pic>
          <p:nvPicPr>
            <p:cNvPr id="54286" name="Grafik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87473" y="704607"/>
              <a:ext cx="2906911" cy="1788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krümmte Verbindung 13"/>
            <p:cNvCxnSpPr/>
            <p:nvPr/>
          </p:nvCxnSpPr>
          <p:spPr>
            <a:xfrm rot="13920000" flipV="1">
              <a:off x="7393995" y="-672611"/>
              <a:ext cx="4302364" cy="3936290"/>
            </a:xfrm>
            <a:prstGeom prst="curvedConnector3">
              <a:avLst>
                <a:gd name="adj1" fmla="val 1816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Gekrümmte Verbindung 14"/>
            <p:cNvCxnSpPr/>
            <p:nvPr/>
          </p:nvCxnSpPr>
          <p:spPr>
            <a:xfrm rot="13560000" flipV="1">
              <a:off x="8439969" y="-563068"/>
              <a:ext cx="4302365" cy="3936290"/>
            </a:xfrm>
            <a:prstGeom prst="curvedConnector3">
              <a:avLst>
                <a:gd name="adj1" fmla="val 18167"/>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Stern mit 5 Zacken 15"/>
            <p:cNvSpPr/>
            <p:nvPr/>
          </p:nvSpPr>
          <p:spPr>
            <a:xfrm>
              <a:off x="7470689" y="927213"/>
              <a:ext cx="292047" cy="258776"/>
            </a:xfrm>
            <a:prstGeom prst="star5">
              <a:avLst/>
            </a:prstGeom>
            <a:solidFill>
              <a:srgbClr val="FFFF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4290" name="Textfeld 16"/>
            <p:cNvSpPr txBox="1">
              <a:spLocks noChangeArrowheads="1"/>
            </p:cNvSpPr>
            <p:nvPr/>
          </p:nvSpPr>
          <p:spPr bwMode="auto">
            <a:xfrm rot="1981763">
              <a:off x="6995753" y="1778412"/>
              <a:ext cx="13558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en-US" altLang="de-DE" sz="1600" dirty="0">
                  <a:solidFill>
                    <a:prstClr val="white"/>
                  </a:solidFill>
                  <a:latin typeface="Calibri" panose="020F0502020204030204" pitchFamily="34" charset="0"/>
                </a:rPr>
                <a:t>primary beam</a:t>
              </a:r>
            </a:p>
          </p:txBody>
        </p:sp>
        <p:sp>
          <p:nvSpPr>
            <p:cNvPr id="54291" name="Textfeld 17"/>
            <p:cNvSpPr txBox="1">
              <a:spLocks noChangeArrowheads="1"/>
            </p:cNvSpPr>
            <p:nvPr/>
          </p:nvSpPr>
          <p:spPr bwMode="auto">
            <a:xfrm rot="2397732">
              <a:off x="7912917" y="1373755"/>
              <a:ext cx="8401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en-US" altLang="de-DE" sz="1600" dirty="0">
                  <a:solidFill>
                    <a:prstClr val="white"/>
                  </a:solidFill>
                  <a:latin typeface="Calibri" panose="020F0502020204030204" pitchFamily="34" charset="0"/>
                </a:rPr>
                <a:t>product</a:t>
              </a:r>
            </a:p>
          </p:txBody>
        </p:sp>
      </p:grpSp>
      <p:pic>
        <p:nvPicPr>
          <p:cNvPr id="54278" name="Picture 5" descr="C:\Users\glorius\AppData\Local\Temp\IMG_5005.JPG"/>
          <p:cNvPicPr>
            <a:picLocks noChangeAspect="1" noChangeArrowheads="1"/>
          </p:cNvPicPr>
          <p:nvPr/>
        </p:nvPicPr>
        <p:blipFill>
          <a:blip r:embed="rId4">
            <a:extLst>
              <a:ext uri="{28A0092B-C50C-407E-A947-70E740481C1C}">
                <a14:useLocalDpi xmlns:a14="http://schemas.microsoft.com/office/drawing/2010/main" val="0"/>
              </a:ext>
            </a:extLst>
          </a:blip>
          <a:srcRect t="45807" b="22365"/>
          <a:stretch>
            <a:fillRect/>
          </a:stretch>
        </p:blipFill>
        <p:spPr bwMode="auto">
          <a:xfrm>
            <a:off x="126186" y="2917515"/>
            <a:ext cx="48260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1017419" y="1086675"/>
            <a:ext cx="7778750" cy="2000548"/>
          </a:xfrm>
          <a:prstGeom prst="rect">
            <a:avLst/>
          </a:prstGeom>
          <a:noFill/>
          <a:ln w="9525">
            <a:noFill/>
            <a:miter lim="800000"/>
            <a:headEnd/>
            <a:tailEnd/>
          </a:ln>
          <a:effectLst/>
        </p:spPr>
        <p:txBody>
          <a:bodyPr>
            <a:spAutoFit/>
          </a:bodyPr>
          <a:lstStyle/>
          <a:p>
            <a:pPr>
              <a:tabLst>
                <a:tab pos="1887538" algn="l"/>
              </a:tabLst>
              <a:defRPr/>
            </a:pPr>
            <a:r>
              <a:rPr lang="en-US" sz="2400" b="1" baseline="30000" dirty="0">
                <a:solidFill>
                  <a:prstClr val="black"/>
                </a:solidFill>
              </a:rPr>
              <a:t>124</a:t>
            </a:r>
            <a:r>
              <a:rPr lang="en-US" sz="2400" b="1" dirty="0">
                <a:solidFill>
                  <a:prstClr val="black"/>
                </a:solidFill>
              </a:rPr>
              <a:t>Xe(p,</a:t>
            </a:r>
            <a:r>
              <a:rPr lang="en-US" sz="2400" b="1" dirty="0">
                <a:solidFill>
                  <a:prstClr val="black"/>
                </a:solidFill>
                <a:latin typeface="Symbol" panose="05050102010706020507" pitchFamily="18" charset="2"/>
              </a:rPr>
              <a:t>g</a:t>
            </a:r>
            <a:r>
              <a:rPr lang="en-US" sz="2400" b="1" dirty="0">
                <a:solidFill>
                  <a:prstClr val="black"/>
                </a:solidFill>
              </a:rPr>
              <a:t>) measurement for p-process nucleosynthesis</a:t>
            </a:r>
            <a:endParaRPr lang="en-US" sz="2000" b="1" dirty="0">
              <a:solidFill>
                <a:prstClr val="black"/>
              </a:solidFill>
            </a:endParaRPr>
          </a:p>
          <a:p>
            <a:pPr marL="342900" indent="-342900">
              <a:buFont typeface="Wingdings" panose="05000000000000000000" pitchFamily="2" charset="2"/>
              <a:buChar char="§"/>
              <a:tabLst>
                <a:tab pos="1887538" algn="l"/>
              </a:tabLst>
              <a:defRPr/>
            </a:pPr>
            <a:r>
              <a:rPr lang="en-US" sz="2000" dirty="0">
                <a:solidFill>
                  <a:prstClr val="black"/>
                </a:solidFill>
              </a:rPr>
              <a:t>New UHV </a:t>
            </a:r>
            <a:r>
              <a:rPr lang="en-US" sz="2000" dirty="0" smtClean="0">
                <a:solidFill>
                  <a:prstClr val="black"/>
                </a:solidFill>
              </a:rPr>
              <a:t>position sensitive </a:t>
            </a:r>
            <a:r>
              <a:rPr lang="en-US" sz="2000" dirty="0">
                <a:solidFill>
                  <a:prstClr val="black"/>
                </a:solidFill>
              </a:rPr>
              <a:t>silicon </a:t>
            </a:r>
            <a:r>
              <a:rPr lang="en-US" sz="2000" dirty="0" smtClean="0">
                <a:solidFill>
                  <a:prstClr val="black"/>
                </a:solidFill>
              </a:rPr>
              <a:t>detector</a:t>
            </a:r>
            <a:endParaRPr lang="en-US" sz="2000" dirty="0">
              <a:solidFill>
                <a:prstClr val="black"/>
              </a:solidFill>
            </a:endParaRPr>
          </a:p>
          <a:p>
            <a:pPr marL="342900" indent="-342900">
              <a:buFont typeface="Wingdings" panose="05000000000000000000" pitchFamily="2" charset="2"/>
              <a:buChar char="§"/>
              <a:tabLst>
                <a:tab pos="1887538" algn="l"/>
              </a:tabLst>
              <a:defRPr/>
            </a:pPr>
            <a:r>
              <a:rPr lang="en-US" sz="2000" dirty="0">
                <a:solidFill>
                  <a:prstClr val="black"/>
                </a:solidFill>
              </a:rPr>
              <a:t>New detector manipulator </a:t>
            </a:r>
            <a:endParaRPr lang="en-US" sz="2000" dirty="0" smtClean="0">
              <a:solidFill>
                <a:prstClr val="black"/>
              </a:solidFill>
            </a:endParaRPr>
          </a:p>
          <a:p>
            <a:pPr marL="342900" indent="-342900">
              <a:buFont typeface="Wingdings" panose="05000000000000000000" pitchFamily="2" charset="2"/>
              <a:buChar char="§"/>
              <a:tabLst>
                <a:tab pos="1887538" algn="l"/>
              </a:tabLst>
              <a:defRPr/>
            </a:pPr>
            <a:r>
              <a:rPr lang="en-US" sz="2000" dirty="0" smtClean="0">
                <a:solidFill>
                  <a:prstClr val="black"/>
                </a:solidFill>
              </a:rPr>
              <a:t>5-7 </a:t>
            </a:r>
            <a:r>
              <a:rPr lang="en-US" sz="2000" dirty="0">
                <a:solidFill>
                  <a:prstClr val="black"/>
                </a:solidFill>
              </a:rPr>
              <a:t>MeV/u </a:t>
            </a:r>
            <a:r>
              <a:rPr lang="en-US" sz="2000" baseline="30000" dirty="0">
                <a:solidFill>
                  <a:prstClr val="black"/>
                </a:solidFill>
              </a:rPr>
              <a:t>124</a:t>
            </a:r>
            <a:r>
              <a:rPr lang="en-US" sz="2000" dirty="0">
                <a:solidFill>
                  <a:prstClr val="black"/>
                </a:solidFill>
              </a:rPr>
              <a:t>Xe</a:t>
            </a:r>
            <a:r>
              <a:rPr lang="en-US" sz="2000" baseline="30000" dirty="0">
                <a:solidFill>
                  <a:prstClr val="black"/>
                </a:solidFill>
              </a:rPr>
              <a:t>54+ </a:t>
            </a:r>
            <a:r>
              <a:rPr lang="en-US" sz="2000" dirty="0">
                <a:solidFill>
                  <a:prstClr val="black"/>
                </a:solidFill>
              </a:rPr>
              <a:t>ions stored in ESR</a:t>
            </a:r>
          </a:p>
          <a:p>
            <a:pPr marL="342900" indent="-342900">
              <a:buFont typeface="Wingdings" panose="05000000000000000000" pitchFamily="2" charset="2"/>
              <a:buChar char="§"/>
              <a:tabLst>
                <a:tab pos="1887538" algn="l"/>
              </a:tabLst>
              <a:defRPr/>
            </a:pPr>
            <a:r>
              <a:rPr lang="en-US" sz="2000" dirty="0">
                <a:solidFill>
                  <a:prstClr val="black"/>
                </a:solidFill>
              </a:rPr>
              <a:t>Successful proof-of concept (also for CRYRING</a:t>
            </a:r>
            <a:r>
              <a:rPr lang="en-US" sz="2000" dirty="0" smtClean="0">
                <a:solidFill>
                  <a:prstClr val="black"/>
                </a:solidFill>
              </a:rPr>
              <a:t>)</a:t>
            </a:r>
            <a:endParaRPr lang="en-US" sz="2000" dirty="0">
              <a:solidFill>
                <a:prstClr val="black"/>
              </a:solidFill>
            </a:endParaRPr>
          </a:p>
          <a:p>
            <a:pPr marL="800100" lvl="1" indent="-342900">
              <a:buFont typeface="Wingdings" panose="05000000000000000000" pitchFamily="2" charset="2"/>
              <a:buChar char="Ø"/>
              <a:tabLst>
                <a:tab pos="1887538" algn="l"/>
              </a:tabLst>
              <a:defRPr/>
            </a:pPr>
            <a:endParaRPr lang="en-US" sz="2000" dirty="0">
              <a:solidFill>
                <a:prstClr val="black"/>
              </a:solidFill>
            </a:endParaRPr>
          </a:p>
        </p:txBody>
      </p:sp>
    </p:spTree>
    <p:extLst>
      <p:ext uri="{BB962C8B-B14F-4D97-AF65-F5344CB8AC3E}">
        <p14:creationId xmlns:p14="http://schemas.microsoft.com/office/powerpoint/2010/main" val="2650708639"/>
      </p:ext>
    </p:extLst>
  </p:cSld>
  <p:clrMapOvr>
    <a:masterClrMapping/>
  </p:clrMapOvr>
  <p:transition spd="med">
    <p:pull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Bild 3" descr="7AMeV_jetON_20h.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8304" y="1552708"/>
            <a:ext cx="2933700" cy="32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Bild 4" descr="7AMeV_jetOFF_9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6" y="1268760"/>
            <a:ext cx="2933700"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feld 5"/>
          <p:cNvSpPr txBox="1">
            <a:spLocks noChangeArrowheads="1"/>
          </p:cNvSpPr>
          <p:nvPr/>
        </p:nvSpPr>
        <p:spPr bwMode="auto">
          <a:xfrm>
            <a:off x="-5396" y="0"/>
            <a:ext cx="91439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Proof </a:t>
            </a:r>
            <a:r>
              <a:rPr lang="de-DE" altLang="de-DE" sz="2800" dirty="0" err="1" smtClean="0">
                <a:solidFill>
                  <a:prstClr val="white"/>
                </a:solidFill>
                <a:latin typeface="Arial" panose="020B0604020202020204" pitchFamily="34" charset="0"/>
                <a:ea typeface="MS PGothic" panose="020B0600070205080204" pitchFamily="34" charset="-128"/>
                <a:cs typeface="Arial" panose="020B0604020202020204" pitchFamily="34" charset="0"/>
              </a:rPr>
              <a:t>of</a:t>
            </a: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de-DE" altLang="de-DE" sz="2800" dirty="0" err="1" smtClean="0">
                <a:solidFill>
                  <a:prstClr val="white"/>
                </a:solidFill>
                <a:latin typeface="Arial" panose="020B0604020202020204" pitchFamily="34" charset="0"/>
                <a:ea typeface="MS PGothic" panose="020B0600070205080204" pitchFamily="34" charset="-128"/>
                <a:cs typeface="Arial" panose="020B0604020202020204" pitchFamily="34" charset="0"/>
              </a:rPr>
              <a:t>principle</a:t>
            </a:r>
            <a:endParaRPr lang="de-DE" altLang="de-DE" sz="2800" dirty="0">
              <a:solidFill>
                <a:prstClr val="white"/>
              </a:solidFill>
              <a:latin typeface="Arial" panose="020B0604020202020204" pitchFamily="34" charset="0"/>
              <a:ea typeface="MS PGothic" panose="020B0600070205080204" pitchFamily="34" charset="-128"/>
              <a:cs typeface="Arial" panose="020B0604020202020204" pitchFamily="34" charset="0"/>
            </a:endParaRPr>
          </a:p>
          <a:p>
            <a:pPr algn="ctr" fontAlgn="base">
              <a:spcBef>
                <a:spcPct val="0"/>
              </a:spcBef>
              <a:spcAft>
                <a:spcPct val="0"/>
              </a:spcAft>
              <a:buFontTx/>
              <a:buNone/>
            </a:pPr>
            <a:r>
              <a:rPr lang="de-DE" altLang="de-DE" sz="2800" dirty="0" err="1" smtClean="0">
                <a:solidFill>
                  <a:prstClr val="white"/>
                </a:solidFill>
                <a:latin typeface="Arial" panose="020B0604020202020204" pitchFamily="34" charset="0"/>
                <a:ea typeface="MS PGothic" panose="020B0600070205080204" pitchFamily="34" charset="-128"/>
                <a:cs typeface="Arial" panose="020B0604020202020204" pitchFamily="34" charset="0"/>
              </a:rPr>
              <a:t>Preliminary</a:t>
            </a: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de-DE" altLang="de-DE" sz="2800" dirty="0" err="1" smtClean="0">
                <a:solidFill>
                  <a:prstClr val="white"/>
                </a:solidFill>
                <a:latin typeface="Arial" panose="020B0604020202020204" pitchFamily="34" charset="0"/>
                <a:ea typeface="MS PGothic" panose="020B0600070205080204" pitchFamily="34" charset="-128"/>
                <a:cs typeface="Arial" panose="020B0604020202020204" pitchFamily="34" charset="0"/>
              </a:rPr>
              <a:t>data</a:t>
            </a: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 </a:t>
            </a:r>
            <a:r>
              <a:rPr lang="de-DE" altLang="de-DE" sz="2800" baseline="300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124</a:t>
            </a: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Xe </a:t>
            </a:r>
            <a:r>
              <a:rPr lang="de-DE" altLang="de-DE" sz="2800" dirty="0">
                <a:solidFill>
                  <a:prstClr val="white"/>
                </a:solidFill>
                <a:latin typeface="Arial" panose="020B0604020202020204" pitchFamily="34" charset="0"/>
                <a:ea typeface="MS PGothic" panose="020B0600070205080204" pitchFamily="34" charset="-128"/>
                <a:cs typeface="Arial" panose="020B0604020202020204" pitchFamily="34" charset="0"/>
              </a:rPr>
              <a:t>@ 7 </a:t>
            </a:r>
            <a:r>
              <a:rPr lang="de-DE" altLang="de-DE" sz="2800" dirty="0" smtClean="0">
                <a:solidFill>
                  <a:prstClr val="white"/>
                </a:solidFill>
                <a:latin typeface="Arial" panose="020B0604020202020204" pitchFamily="34" charset="0"/>
                <a:ea typeface="MS PGothic" panose="020B0600070205080204" pitchFamily="34" charset="-128"/>
                <a:cs typeface="Arial" panose="020B0604020202020204" pitchFamily="34" charset="0"/>
              </a:rPr>
              <a:t>MeV/u</a:t>
            </a:r>
            <a:endParaRPr lang="de-DE" altLang="de-DE" sz="2800" dirty="0">
              <a:solidFill>
                <a:prstClr val="white"/>
              </a:solidFill>
              <a:latin typeface="Arial" panose="020B0604020202020204" pitchFamily="34" charset="0"/>
              <a:ea typeface="MS PGothic" panose="020B0600070205080204" pitchFamily="34" charset="-128"/>
              <a:cs typeface="Arial" panose="020B0604020202020204" pitchFamily="34" charset="0"/>
            </a:endParaRPr>
          </a:p>
        </p:txBody>
      </p:sp>
      <p:sp>
        <p:nvSpPr>
          <p:cNvPr id="51205" name="Textfeld 6"/>
          <p:cNvSpPr txBox="1">
            <a:spLocks noChangeArrowheads="1"/>
          </p:cNvSpPr>
          <p:nvPr/>
        </p:nvSpPr>
        <p:spPr bwMode="auto">
          <a:xfrm>
            <a:off x="3851920" y="1145039"/>
            <a:ext cx="1287463" cy="369888"/>
          </a:xfrm>
          <a:prstGeom prst="rect">
            <a:avLst/>
          </a:prstGeom>
          <a:solidFill>
            <a:srgbClr val="FFC000"/>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de-DE" altLang="de-DE" sz="1800" dirty="0">
                <a:solidFill>
                  <a:prstClr val="black"/>
                </a:solidFill>
                <a:latin typeface="Calibri" panose="020F0502020204030204" pitchFamily="34" charset="0"/>
                <a:ea typeface="MS PGothic" panose="020B0600070205080204" pitchFamily="34" charset="-128"/>
              </a:rPr>
              <a:t>Target „on“</a:t>
            </a:r>
          </a:p>
        </p:txBody>
      </p:sp>
      <p:sp>
        <p:nvSpPr>
          <p:cNvPr id="51206" name="Textfeld 7"/>
          <p:cNvSpPr txBox="1">
            <a:spLocks noChangeArrowheads="1"/>
          </p:cNvSpPr>
          <p:nvPr/>
        </p:nvSpPr>
        <p:spPr bwMode="auto">
          <a:xfrm>
            <a:off x="811372" y="1134757"/>
            <a:ext cx="1300163" cy="369888"/>
          </a:xfrm>
          <a:prstGeom prst="rect">
            <a:avLst/>
          </a:prstGeom>
          <a:solidFill>
            <a:srgbClr val="FFC000"/>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de-DE" altLang="de-DE" sz="1800" dirty="0">
                <a:solidFill>
                  <a:prstClr val="black"/>
                </a:solidFill>
                <a:latin typeface="Calibri" panose="020F0502020204030204" pitchFamily="34" charset="0"/>
                <a:ea typeface="MS PGothic" panose="020B0600070205080204" pitchFamily="34" charset="-128"/>
              </a:rPr>
              <a:t>Target „off“</a:t>
            </a:r>
          </a:p>
        </p:txBody>
      </p:sp>
      <p:pic>
        <p:nvPicPr>
          <p:cNvPr id="51207" name="Bild 8" descr="fit_strip_y8.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635" y="1164642"/>
            <a:ext cx="2373313"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8" name="Textfeld 9"/>
          <p:cNvSpPr txBox="1">
            <a:spLocks noChangeArrowheads="1"/>
          </p:cNvSpPr>
          <p:nvPr/>
        </p:nvSpPr>
        <p:spPr bwMode="auto">
          <a:xfrm>
            <a:off x="6299522" y="5235707"/>
            <a:ext cx="2678426" cy="646331"/>
          </a:xfrm>
          <a:prstGeom prst="rect">
            <a:avLst/>
          </a:prstGeom>
          <a:solidFill>
            <a:srgbClr val="FFC000"/>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spcBef>
                <a:spcPct val="0"/>
              </a:spcBef>
              <a:spcAft>
                <a:spcPct val="0"/>
              </a:spcAft>
              <a:buFontTx/>
              <a:buNone/>
            </a:pPr>
            <a:r>
              <a:rPr lang="de-DE" altLang="de-DE" sz="1800" dirty="0" err="1">
                <a:solidFill>
                  <a:prstClr val="black"/>
                </a:solidFill>
                <a:latin typeface="Calibri" panose="020F0502020204030204" pitchFamily="34" charset="0"/>
                <a:ea typeface="MS PGothic" panose="020B0600070205080204" pitchFamily="34" charset="-128"/>
              </a:rPr>
              <a:t>Gaussian</a:t>
            </a:r>
            <a:r>
              <a:rPr lang="de-DE" altLang="de-DE" sz="1800" dirty="0">
                <a:solidFill>
                  <a:prstClr val="black"/>
                </a:solidFill>
                <a:latin typeface="Calibri" panose="020F0502020204030204" pitchFamily="34" charset="0"/>
                <a:ea typeface="MS PGothic" panose="020B0600070205080204" pitchFamily="34" charset="-128"/>
              </a:rPr>
              <a:t> </a:t>
            </a:r>
            <a:r>
              <a:rPr lang="de-DE" altLang="de-DE" sz="1800" dirty="0" smtClean="0">
                <a:solidFill>
                  <a:prstClr val="black"/>
                </a:solidFill>
                <a:latin typeface="Calibri" panose="020F0502020204030204" pitchFamily="34" charset="0"/>
                <a:ea typeface="MS PGothic" panose="020B0600070205080204" pitchFamily="34" charset="-128"/>
              </a:rPr>
              <a:t>+</a:t>
            </a:r>
          </a:p>
          <a:p>
            <a:pPr fontAlgn="base">
              <a:spcBef>
                <a:spcPct val="0"/>
              </a:spcBef>
              <a:spcAft>
                <a:spcPct val="0"/>
              </a:spcAft>
              <a:buFontTx/>
              <a:buNone/>
            </a:pPr>
            <a:r>
              <a:rPr lang="de-DE" altLang="de-DE" sz="1800" dirty="0" smtClean="0">
                <a:solidFill>
                  <a:prstClr val="black"/>
                </a:solidFill>
                <a:latin typeface="Calibri" panose="020F0502020204030204" pitchFamily="34" charset="0"/>
                <a:ea typeface="MS PGothic" panose="020B0600070205080204" pitchFamily="34" charset="-128"/>
              </a:rPr>
              <a:t>Rutherford </a:t>
            </a:r>
            <a:r>
              <a:rPr lang="de-DE" altLang="de-DE" sz="1800" dirty="0" err="1">
                <a:solidFill>
                  <a:prstClr val="black"/>
                </a:solidFill>
                <a:latin typeface="Calibri" panose="020F0502020204030204" pitchFamily="34" charset="0"/>
                <a:ea typeface="MS PGothic" panose="020B0600070205080204" pitchFamily="34" charset="-128"/>
              </a:rPr>
              <a:t>background</a:t>
            </a:r>
            <a:r>
              <a:rPr lang="de-DE" altLang="de-DE" sz="1800" dirty="0">
                <a:solidFill>
                  <a:prstClr val="black"/>
                </a:solidFill>
                <a:latin typeface="Calibri" panose="020F0502020204030204" pitchFamily="34" charset="0"/>
                <a:ea typeface="MS PGothic" panose="020B0600070205080204" pitchFamily="34" charset="-128"/>
              </a:rPr>
              <a:t> fit</a:t>
            </a:r>
          </a:p>
        </p:txBody>
      </p:sp>
      <p:sp>
        <p:nvSpPr>
          <p:cNvPr id="51209" name="Textfeld 10"/>
          <p:cNvSpPr txBox="1">
            <a:spLocks noChangeArrowheads="1"/>
          </p:cNvSpPr>
          <p:nvPr/>
        </p:nvSpPr>
        <p:spPr bwMode="auto">
          <a:xfrm>
            <a:off x="204827" y="4906375"/>
            <a:ext cx="5742185" cy="1477328"/>
          </a:xfrm>
          <a:prstGeom prst="rect">
            <a:avLst/>
          </a:prstGeom>
          <a:solidFill>
            <a:srgbClr val="FFC000"/>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marL="285750" indent="-285750" fontAlgn="base">
              <a:spcBef>
                <a:spcPct val="0"/>
              </a:spcBef>
              <a:spcAft>
                <a:spcPct val="0"/>
              </a:spcAft>
            </a:pPr>
            <a:r>
              <a:rPr lang="de-DE" altLang="de-DE" sz="1800" b="1" dirty="0" smtClean="0">
                <a:solidFill>
                  <a:prstClr val="black"/>
                </a:solidFill>
                <a:latin typeface="Calibri" panose="020F0502020204030204" pitchFamily="34" charset="0"/>
                <a:ea typeface="MS PGothic" panose="020B0600070205080204" pitchFamily="34" charset="-128"/>
              </a:rPr>
              <a:t>8</a:t>
            </a:r>
            <a:r>
              <a:rPr lang="de-DE" altLang="de-DE" sz="1800" b="1" dirty="0">
                <a:solidFill>
                  <a:prstClr val="black"/>
                </a:solidFill>
                <a:latin typeface="Calibri" panose="020F0502020204030204" pitchFamily="34" charset="0"/>
                <a:ea typeface="MS PGothic" panose="020B0600070205080204" pitchFamily="34" charset="-128"/>
              </a:rPr>
              <a:t>, 6.7, 6 </a:t>
            </a:r>
            <a:r>
              <a:rPr lang="de-DE" altLang="de-DE" sz="1800" b="1" dirty="0" smtClean="0">
                <a:solidFill>
                  <a:prstClr val="black"/>
                </a:solidFill>
                <a:latin typeface="Calibri" panose="020F0502020204030204" pitchFamily="34" charset="0"/>
                <a:ea typeface="MS PGothic" panose="020B0600070205080204" pitchFamily="34" charset="-128"/>
              </a:rPr>
              <a:t>MeV/u </a:t>
            </a:r>
            <a:r>
              <a:rPr lang="de-DE" altLang="de-DE" sz="1800" b="1" dirty="0" err="1" smtClean="0">
                <a:solidFill>
                  <a:prstClr val="black"/>
                </a:solidFill>
                <a:latin typeface="Calibri" panose="020F0502020204030204" pitchFamily="34" charset="0"/>
                <a:ea typeface="MS PGothic" panose="020B0600070205080204" pitchFamily="34" charset="-128"/>
              </a:rPr>
              <a:t>and</a:t>
            </a:r>
            <a:r>
              <a:rPr lang="de-DE" altLang="de-DE" sz="1800" b="1" dirty="0" smtClean="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now</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smtClean="0">
                <a:solidFill>
                  <a:prstClr val="black"/>
                </a:solidFill>
                <a:latin typeface="Calibri" panose="020F0502020204030204" pitchFamily="34" charset="0"/>
                <a:ea typeface="MS PGothic" panose="020B0600070205080204" pitchFamily="34" charset="-128"/>
              </a:rPr>
              <a:t>running</a:t>
            </a:r>
            <a:r>
              <a:rPr lang="de-DE" altLang="de-DE" sz="1800" b="1" dirty="0" smtClean="0">
                <a:solidFill>
                  <a:prstClr val="black"/>
                </a:solidFill>
                <a:latin typeface="Calibri" panose="020F0502020204030204" pitchFamily="34" charset="0"/>
                <a:ea typeface="MS PGothic" panose="020B0600070205080204" pitchFamily="34" charset="-128"/>
              </a:rPr>
              <a:t> 5.5 MeV/u</a:t>
            </a:r>
            <a:endParaRPr lang="de-DE" altLang="de-DE" sz="1800" b="1" dirty="0">
              <a:solidFill>
                <a:prstClr val="black"/>
              </a:solidFill>
              <a:latin typeface="Calibri" panose="020F0502020204030204" pitchFamily="34" charset="0"/>
              <a:ea typeface="MS PGothic" panose="020B0600070205080204" pitchFamily="34" charset="-128"/>
            </a:endParaRPr>
          </a:p>
          <a:p>
            <a:pPr marL="285750" indent="-285750" fontAlgn="base">
              <a:spcBef>
                <a:spcPct val="0"/>
              </a:spcBef>
              <a:spcAft>
                <a:spcPct val="0"/>
              </a:spcAft>
            </a:pPr>
            <a:r>
              <a:rPr lang="de-DE" altLang="de-DE" sz="1800" b="1" dirty="0" err="1" smtClean="0">
                <a:solidFill>
                  <a:prstClr val="black"/>
                </a:solidFill>
                <a:latin typeface="Calibri" panose="020F0502020204030204" pitchFamily="34" charset="0"/>
                <a:ea typeface="MS PGothic" panose="020B0600070205080204" pitchFamily="34" charset="-128"/>
              </a:rPr>
              <a:t>Threshold</a:t>
            </a:r>
            <a:r>
              <a:rPr lang="de-DE" altLang="de-DE" sz="1800" b="1" dirty="0" smtClean="0">
                <a:solidFill>
                  <a:prstClr val="black"/>
                </a:solidFill>
                <a:latin typeface="Calibri" panose="020F0502020204030204" pitchFamily="34" charset="0"/>
                <a:ea typeface="MS PGothic" panose="020B0600070205080204" pitchFamily="34" charset="-128"/>
              </a:rPr>
              <a:t> </a:t>
            </a:r>
            <a:r>
              <a:rPr lang="de-DE" altLang="de-DE" sz="1800" b="1" dirty="0">
                <a:solidFill>
                  <a:prstClr val="black"/>
                </a:solidFill>
                <a:latin typeface="Calibri" panose="020F0502020204030204" pitchFamily="34" charset="0"/>
                <a:ea typeface="MS PGothic" panose="020B0600070205080204" pitchFamily="34" charset="-128"/>
              </a:rPr>
              <a:t>for (</a:t>
            </a:r>
            <a:r>
              <a:rPr lang="de-DE" altLang="de-DE" sz="1800" b="1" dirty="0" err="1">
                <a:solidFill>
                  <a:prstClr val="black"/>
                </a:solidFill>
                <a:latin typeface="Calibri" panose="020F0502020204030204" pitchFamily="34" charset="0"/>
                <a:ea typeface="MS PGothic" panose="020B0600070205080204" pitchFamily="34" charset="-128"/>
              </a:rPr>
              <a:t>p,n</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is</a:t>
            </a:r>
            <a:r>
              <a:rPr lang="de-DE" altLang="de-DE" sz="1800" b="1" dirty="0">
                <a:solidFill>
                  <a:prstClr val="black"/>
                </a:solidFill>
                <a:latin typeface="Calibri" panose="020F0502020204030204" pitchFamily="34" charset="0"/>
                <a:ea typeface="MS PGothic" panose="020B0600070205080204" pitchFamily="34" charset="-128"/>
              </a:rPr>
              <a:t> at 6.75 </a:t>
            </a:r>
            <a:r>
              <a:rPr lang="de-DE" altLang="de-DE" sz="1800" b="1" dirty="0" smtClean="0">
                <a:solidFill>
                  <a:prstClr val="black"/>
                </a:solidFill>
                <a:latin typeface="Calibri" panose="020F0502020204030204" pitchFamily="34" charset="0"/>
                <a:ea typeface="MS PGothic" panose="020B0600070205080204" pitchFamily="34" charset="-128"/>
              </a:rPr>
              <a:t>MeV/u</a:t>
            </a:r>
            <a:endParaRPr lang="de-DE" altLang="de-DE" sz="1800" b="1" dirty="0">
              <a:solidFill>
                <a:prstClr val="black"/>
              </a:solidFill>
              <a:latin typeface="Calibri" panose="020F0502020204030204" pitchFamily="34" charset="0"/>
              <a:ea typeface="MS PGothic" panose="020B0600070205080204" pitchFamily="34" charset="-128"/>
            </a:endParaRPr>
          </a:p>
          <a:p>
            <a:pPr marL="285750" indent="-285750" fontAlgn="base">
              <a:spcBef>
                <a:spcPct val="0"/>
              </a:spcBef>
              <a:spcAft>
                <a:spcPct val="0"/>
              </a:spcAft>
            </a:pPr>
            <a:r>
              <a:rPr lang="de-DE" altLang="de-DE" sz="1800" b="1" dirty="0" smtClean="0">
                <a:solidFill>
                  <a:prstClr val="black"/>
                </a:solidFill>
                <a:latin typeface="Calibri" panose="020F0502020204030204" pitchFamily="34" charset="0"/>
                <a:ea typeface="MS PGothic" panose="020B0600070205080204" pitchFamily="34" charset="-128"/>
              </a:rPr>
              <a:t>Data </a:t>
            </a:r>
            <a:r>
              <a:rPr lang="de-DE" altLang="de-DE" sz="1800" b="1" dirty="0">
                <a:solidFill>
                  <a:prstClr val="black"/>
                </a:solidFill>
                <a:latin typeface="Calibri" panose="020F0502020204030204" pitchFamily="34" charset="0"/>
                <a:ea typeface="MS PGothic" panose="020B0600070205080204" pitchFamily="34" charset="-128"/>
              </a:rPr>
              <a:t>for 6.7 </a:t>
            </a:r>
            <a:r>
              <a:rPr lang="de-DE" altLang="de-DE" sz="1800" b="1" dirty="0" err="1">
                <a:solidFill>
                  <a:prstClr val="black"/>
                </a:solidFill>
                <a:latin typeface="Calibri" panose="020F0502020204030204" pitchFamily="34" charset="0"/>
                <a:ea typeface="MS PGothic" panose="020B0600070205080204" pitchFamily="34" charset="-128"/>
              </a:rPr>
              <a:t>AMeV</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point</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to</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very</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smtClean="0">
                <a:solidFill>
                  <a:prstClr val="black"/>
                </a:solidFill>
                <a:latin typeface="Calibri" panose="020F0502020204030204" pitchFamily="34" charset="0"/>
                <a:ea typeface="MS PGothic" panose="020B0600070205080204" pitchFamily="34" charset="-128"/>
              </a:rPr>
              <a:t>small</a:t>
            </a:r>
            <a:r>
              <a:rPr lang="de-DE" altLang="de-DE" sz="1800" b="1" dirty="0" smtClean="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if</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any</a:t>
            </a:r>
            <a:r>
              <a:rPr lang="de-DE" altLang="de-DE" sz="1800" b="1" dirty="0">
                <a:solidFill>
                  <a:prstClr val="black"/>
                </a:solidFill>
                <a:latin typeface="Calibri" panose="020F0502020204030204" pitchFamily="34" charset="0"/>
                <a:ea typeface="MS PGothic" panose="020B0600070205080204" pitchFamily="34" charset="-128"/>
              </a:rPr>
              <a:t> at all, (</a:t>
            </a:r>
            <a:r>
              <a:rPr lang="de-DE" altLang="de-DE" sz="1800" b="1" dirty="0" err="1">
                <a:solidFill>
                  <a:prstClr val="black"/>
                </a:solidFill>
                <a:latin typeface="Calibri" panose="020F0502020204030204" pitchFamily="34" charset="0"/>
                <a:ea typeface="MS PGothic" panose="020B0600070205080204" pitchFamily="34" charset="-128"/>
              </a:rPr>
              <a:t>p,n</a:t>
            </a:r>
            <a:r>
              <a:rPr lang="de-DE" altLang="de-DE" sz="1800" b="1" dirty="0">
                <a:solidFill>
                  <a:prstClr val="black"/>
                </a:solidFill>
                <a:latin typeface="Calibri" panose="020F0502020204030204" pitchFamily="34" charset="0"/>
                <a:ea typeface="MS PGothic" panose="020B0600070205080204" pitchFamily="34" charset="-128"/>
              </a:rPr>
              <a:t>) at 7 </a:t>
            </a:r>
            <a:r>
              <a:rPr lang="de-DE" altLang="de-DE" sz="1800" b="1" dirty="0" smtClean="0">
                <a:solidFill>
                  <a:prstClr val="black"/>
                </a:solidFill>
                <a:latin typeface="Calibri" panose="020F0502020204030204" pitchFamily="34" charset="0"/>
                <a:ea typeface="MS PGothic" panose="020B0600070205080204" pitchFamily="34" charset="-128"/>
              </a:rPr>
              <a:t>MeV/u</a:t>
            </a:r>
            <a:endParaRPr lang="de-DE" altLang="de-DE" sz="1800" b="1" dirty="0">
              <a:solidFill>
                <a:prstClr val="black"/>
              </a:solidFill>
              <a:latin typeface="Calibri" panose="020F0502020204030204" pitchFamily="34" charset="0"/>
              <a:ea typeface="MS PGothic" panose="020B0600070205080204" pitchFamily="34" charset="-128"/>
            </a:endParaRPr>
          </a:p>
          <a:p>
            <a:pPr marL="285750" indent="-285750" fontAlgn="base">
              <a:spcBef>
                <a:spcPct val="0"/>
              </a:spcBef>
              <a:spcAft>
                <a:spcPct val="0"/>
              </a:spcAft>
            </a:pPr>
            <a:r>
              <a:rPr lang="de-DE" altLang="de-DE" sz="1800" b="1" dirty="0" smtClean="0">
                <a:solidFill>
                  <a:prstClr val="black"/>
                </a:solidFill>
                <a:latin typeface="Calibri" panose="020F0502020204030204" pitchFamily="34" charset="0"/>
                <a:ea typeface="MS PGothic" panose="020B0600070205080204" pitchFamily="34" charset="-128"/>
              </a:rPr>
              <a:t>Data </a:t>
            </a:r>
            <a:r>
              <a:rPr lang="de-DE" altLang="de-DE" sz="1800" b="1" dirty="0">
                <a:solidFill>
                  <a:prstClr val="black"/>
                </a:solidFill>
                <a:latin typeface="Calibri" panose="020F0502020204030204" pitchFamily="34" charset="0"/>
                <a:ea typeface="MS PGothic" panose="020B0600070205080204" pitchFamily="34" charset="-128"/>
              </a:rPr>
              <a:t>for 8 </a:t>
            </a:r>
            <a:r>
              <a:rPr lang="de-DE" altLang="de-DE" sz="1800" b="1" dirty="0" smtClean="0">
                <a:solidFill>
                  <a:prstClr val="black"/>
                </a:solidFill>
                <a:latin typeface="Calibri" panose="020F0502020204030204" pitchFamily="34" charset="0"/>
                <a:ea typeface="MS PGothic" panose="020B0600070205080204" pitchFamily="34" charset="-128"/>
              </a:rPr>
              <a:t>MeV/u </a:t>
            </a:r>
            <a:r>
              <a:rPr lang="de-DE" altLang="de-DE" sz="1800" b="1" dirty="0" err="1">
                <a:solidFill>
                  <a:prstClr val="black"/>
                </a:solidFill>
                <a:latin typeface="Calibri" panose="020F0502020204030204" pitchFamily="34" charset="0"/>
                <a:ea typeface="MS PGothic" panose="020B0600070205080204" pitchFamily="34" charset="-128"/>
              </a:rPr>
              <a:t>are</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a:solidFill>
                  <a:prstClr val="black"/>
                </a:solidFill>
                <a:latin typeface="Calibri" panose="020F0502020204030204" pitchFamily="34" charset="0"/>
                <a:ea typeface="MS PGothic" panose="020B0600070205080204" pitchFamily="34" charset="-128"/>
              </a:rPr>
              <a:t>p,n</a:t>
            </a:r>
            <a:r>
              <a:rPr lang="de-DE" altLang="de-DE" sz="1800" b="1" dirty="0">
                <a:solidFill>
                  <a:prstClr val="black"/>
                </a:solidFill>
                <a:latin typeface="Calibri" panose="020F0502020204030204" pitchFamily="34" charset="0"/>
                <a:ea typeface="MS PGothic" panose="020B0600070205080204" pitchFamily="34" charset="-128"/>
              </a:rPr>
              <a:t>) </a:t>
            </a:r>
            <a:r>
              <a:rPr lang="de-DE" altLang="de-DE" sz="1800" b="1" dirty="0" err="1" smtClean="0">
                <a:solidFill>
                  <a:prstClr val="black"/>
                </a:solidFill>
                <a:latin typeface="Calibri" panose="020F0502020204030204" pitchFamily="34" charset="0"/>
                <a:ea typeface="MS PGothic" panose="020B0600070205080204" pitchFamily="34" charset="-128"/>
              </a:rPr>
              <a:t>dominated</a:t>
            </a:r>
            <a:endParaRPr lang="de-DE" altLang="de-DE" sz="1800" b="1" dirty="0">
              <a:solidFill>
                <a:prstClr val="black"/>
              </a:solidFill>
              <a:latin typeface="Calibri" panose="020F0502020204030204" pitchFamily="34" charset="0"/>
              <a:ea typeface="MS PGothic" panose="020B0600070205080204" pitchFamily="34" charset="-128"/>
            </a:endParaRPr>
          </a:p>
        </p:txBody>
      </p:sp>
      <p:sp>
        <p:nvSpPr>
          <p:cNvPr id="4" name="Ellipse 3"/>
          <p:cNvSpPr/>
          <p:nvPr/>
        </p:nvSpPr>
        <p:spPr bwMode="auto">
          <a:xfrm>
            <a:off x="3851920" y="2924944"/>
            <a:ext cx="832624" cy="837475"/>
          </a:xfrm>
          <a:prstGeom prst="ellipse">
            <a:avLst/>
          </a:prstGeom>
          <a:noFill/>
          <a:ln w="38100">
            <a:solidFill>
              <a:srgbClr val="FF0000"/>
            </a:solidFill>
          </a:ln>
          <a:effectLst/>
          <a:extLst/>
        </p:spPr>
        <p:txBody>
          <a:bodyPr wrap="none" rtlCol="0" anchor="ctr"/>
          <a:lstStyle/>
          <a:p>
            <a:pPr algn="ctr"/>
            <a:endParaRPr lang="de-DE" kern="0" smtClean="0">
              <a:solidFill>
                <a:sysClr val="windowText" lastClr="000000"/>
              </a:solidFill>
            </a:endParaRPr>
          </a:p>
        </p:txBody>
      </p:sp>
    </p:spTree>
    <p:extLst>
      <p:ext uri="{BB962C8B-B14F-4D97-AF65-F5344CB8AC3E}">
        <p14:creationId xmlns:p14="http://schemas.microsoft.com/office/powerpoint/2010/main" val="227768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2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0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2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6" grpId="0" animBg="1"/>
      <p:bldP spid="51208" grpId="0" animBg="1"/>
      <p:bldP spid="5120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4952255" y="3687443"/>
            <a:ext cx="3277468" cy="226183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 name="Titel 1"/>
          <p:cNvSpPr>
            <a:spLocks noGrp="1"/>
          </p:cNvSpPr>
          <p:nvPr>
            <p:ph type="title"/>
          </p:nvPr>
        </p:nvSpPr>
        <p:spPr>
          <a:xfrm>
            <a:off x="315668" y="188640"/>
            <a:ext cx="6242342" cy="787557"/>
          </a:xfrm>
        </p:spPr>
        <p:txBody>
          <a:bodyPr/>
          <a:lstStyle/>
          <a:p>
            <a:r>
              <a:rPr lang="de-DE" dirty="0" err="1" smtClean="0"/>
              <a:t>Novel</a:t>
            </a:r>
            <a:r>
              <a:rPr lang="de-DE" dirty="0" smtClean="0"/>
              <a:t> Compton </a:t>
            </a:r>
            <a:r>
              <a:rPr lang="de-DE" dirty="0" err="1" smtClean="0"/>
              <a:t>polarimeter</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pPr/>
              <a:t>18</a:t>
            </a:fld>
            <a:endParaRPr lang="de-DE"/>
          </a:p>
        </p:txBody>
      </p:sp>
      <p:pic>
        <p:nvPicPr>
          <p:cNvPr id="5" name="Grafik 4"/>
          <p:cNvPicPr/>
          <p:nvPr/>
        </p:nvPicPr>
        <p:blipFill rotWithShape="1">
          <a:blip r:embed="rId2" cstate="print">
            <a:extLst>
              <a:ext uri="{28A0092B-C50C-407E-A947-70E740481C1C}">
                <a14:useLocalDpi xmlns:a14="http://schemas.microsoft.com/office/drawing/2010/main" val="0"/>
              </a:ext>
            </a:extLst>
          </a:blip>
          <a:srcRect l="4720" t="10569" r="4377" b="11568"/>
          <a:stretch/>
        </p:blipFill>
        <p:spPr>
          <a:xfrm>
            <a:off x="179512" y="1394013"/>
            <a:ext cx="2880320" cy="1908175"/>
          </a:xfrm>
          <a:prstGeom prst="rect">
            <a:avLst/>
          </a:prstGeo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1394013"/>
            <a:ext cx="2571480" cy="1928610"/>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768" y="1394013"/>
            <a:ext cx="2592288" cy="1944216"/>
          </a:xfrm>
          <a:prstGeom prst="rect">
            <a:avLst/>
          </a:prstGeom>
        </p:spPr>
      </p:pic>
      <p:pic>
        <p:nvPicPr>
          <p:cNvPr id="10" name="Inhaltsplatzhalt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15516" y="3429000"/>
            <a:ext cx="3813874" cy="2837901"/>
          </a:xfrm>
        </p:spPr>
      </p:pic>
      <p:pic>
        <p:nvPicPr>
          <p:cNvPr id="11" name="Inhaltsplatzhalter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27984" y="3399411"/>
            <a:ext cx="4326011" cy="2837901"/>
          </a:xfrm>
          <a:prstGeom prst="rect">
            <a:avLst/>
          </a:prstGeom>
        </p:spPr>
      </p:pic>
      <p:sp>
        <p:nvSpPr>
          <p:cNvPr id="3" name="Textfeld 2"/>
          <p:cNvSpPr txBox="1"/>
          <p:nvPr/>
        </p:nvSpPr>
        <p:spPr>
          <a:xfrm>
            <a:off x="0" y="6336577"/>
            <a:ext cx="4147354" cy="369332"/>
          </a:xfrm>
          <a:prstGeom prst="rect">
            <a:avLst/>
          </a:prstGeom>
        </p:spPr>
        <p:txBody>
          <a:bodyPr vert="horz" wrap="none" lIns="91440" tIns="45720" rIns="91440" bIns="45720" rtlCol="0" anchor="t">
            <a:spAutoFit/>
          </a:bodyPr>
          <a:lstStyle/>
          <a:p>
            <a:pPr algn="l"/>
            <a:r>
              <a:rPr lang="de-DE" dirty="0" smtClean="0"/>
              <a:t>Uwe </a:t>
            </a:r>
            <a:r>
              <a:rPr lang="de-DE" dirty="0" err="1" smtClean="0"/>
              <a:t>Spillman</a:t>
            </a:r>
            <a:r>
              <a:rPr lang="de-DE" dirty="0" smtClean="0"/>
              <a:t> </a:t>
            </a:r>
            <a:r>
              <a:rPr lang="de-DE" dirty="0" err="1" smtClean="0"/>
              <a:t>and</a:t>
            </a:r>
            <a:r>
              <a:rPr lang="de-DE" dirty="0" smtClean="0"/>
              <a:t> Marko Vockert et al.</a:t>
            </a:r>
          </a:p>
        </p:txBody>
      </p:sp>
    </p:spTree>
    <p:extLst>
      <p:ext uri="{BB962C8B-B14F-4D97-AF65-F5344CB8AC3E}">
        <p14:creationId xmlns:p14="http://schemas.microsoft.com/office/powerpoint/2010/main" val="223342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22564" y="259790"/>
            <a:ext cx="8464261" cy="787557"/>
          </a:xfrm>
        </p:spPr>
        <p:txBody>
          <a:bodyPr>
            <a:normAutofit fontScale="90000"/>
          </a:bodyPr>
          <a:lstStyle/>
          <a:p>
            <a:r>
              <a:rPr lang="de-DE" altLang="de-DE" dirty="0">
                <a:latin typeface="Arial" pitchFamily="34" charset="0"/>
                <a:cs typeface="Arial" pitchFamily="34" charset="0"/>
              </a:rPr>
              <a:t>ESR beam time June/</a:t>
            </a:r>
            <a:r>
              <a:rPr lang="de-DE" altLang="de-DE" dirty="0" err="1">
                <a:latin typeface="Arial" pitchFamily="34" charset="0"/>
                <a:cs typeface="Arial" pitchFamily="34" charset="0"/>
              </a:rPr>
              <a:t>July</a:t>
            </a:r>
            <a:r>
              <a:rPr lang="de-DE" altLang="de-DE" dirty="0">
                <a:latin typeface="Arial" pitchFamily="34" charset="0"/>
                <a:cs typeface="Arial" pitchFamily="34" charset="0"/>
              </a:rPr>
              <a:t> 2016</a:t>
            </a:r>
            <a:br>
              <a:rPr lang="de-DE" altLang="de-DE" dirty="0">
                <a:latin typeface="Arial" pitchFamily="34" charset="0"/>
                <a:cs typeface="Arial" pitchFamily="34" charset="0"/>
              </a:rPr>
            </a:br>
            <a:r>
              <a:rPr lang="de-DE" altLang="de-DE" dirty="0" err="1">
                <a:solidFill>
                  <a:schemeClr val="tx2"/>
                </a:solidFill>
                <a:latin typeface="Arial" pitchFamily="34" charset="0"/>
                <a:cs typeface="Arial" pitchFamily="34" charset="0"/>
              </a:rPr>
              <a:t>Nuclear</a:t>
            </a:r>
            <a:r>
              <a:rPr lang="de-DE" altLang="de-DE" dirty="0">
                <a:solidFill>
                  <a:schemeClr val="tx2"/>
                </a:solidFill>
                <a:latin typeface="Arial" pitchFamily="34" charset="0"/>
                <a:cs typeface="Arial" pitchFamily="34" charset="0"/>
              </a:rPr>
              <a:t> </a:t>
            </a:r>
            <a:r>
              <a:rPr lang="de-DE" altLang="de-DE" dirty="0" err="1">
                <a:solidFill>
                  <a:schemeClr val="tx2"/>
                </a:solidFill>
                <a:latin typeface="Arial" pitchFamily="34" charset="0"/>
                <a:cs typeface="Arial" pitchFamily="34" charset="0"/>
              </a:rPr>
              <a:t>and</a:t>
            </a:r>
            <a:r>
              <a:rPr lang="de-DE" altLang="de-DE" dirty="0">
                <a:solidFill>
                  <a:schemeClr val="tx2"/>
                </a:solidFill>
                <a:latin typeface="Arial" pitchFamily="34" charset="0"/>
                <a:cs typeface="Arial" pitchFamily="34" charset="0"/>
              </a:rPr>
              <a:t> </a:t>
            </a:r>
            <a:r>
              <a:rPr lang="de-DE" altLang="de-DE" dirty="0" err="1">
                <a:solidFill>
                  <a:schemeClr val="tx2"/>
                </a:solidFill>
                <a:latin typeface="Arial" pitchFamily="34" charset="0"/>
                <a:cs typeface="Arial" pitchFamily="34" charset="0"/>
              </a:rPr>
              <a:t>Atomic</a:t>
            </a:r>
            <a:r>
              <a:rPr lang="de-DE" altLang="de-DE" dirty="0">
                <a:solidFill>
                  <a:schemeClr val="tx2"/>
                </a:solidFill>
                <a:latin typeface="Arial" pitchFamily="34" charset="0"/>
                <a:cs typeface="Arial" pitchFamily="34" charset="0"/>
              </a:rPr>
              <a:t> </a:t>
            </a:r>
            <a:r>
              <a:rPr lang="de-DE" altLang="de-DE" dirty="0" err="1">
                <a:solidFill>
                  <a:schemeClr val="tx2"/>
                </a:solidFill>
                <a:latin typeface="Arial" pitchFamily="34" charset="0"/>
                <a:cs typeface="Arial" pitchFamily="34" charset="0"/>
              </a:rPr>
              <a:t>Physics</a:t>
            </a:r>
            <a:r>
              <a:rPr lang="de-DE" altLang="de-DE" dirty="0">
                <a:solidFill>
                  <a:schemeClr val="tx2"/>
                </a:solidFill>
                <a:latin typeface="Arial" pitchFamily="34" charset="0"/>
                <a:cs typeface="Arial" pitchFamily="34" charset="0"/>
              </a:rPr>
              <a:t>: </a:t>
            </a:r>
            <a:r>
              <a:rPr lang="en-US" altLang="de-DE" baseline="30000" dirty="0">
                <a:latin typeface="Arial" pitchFamily="34" charset="0"/>
                <a:cs typeface="Arial" pitchFamily="34" charset="0"/>
              </a:rPr>
              <a:t>124</a:t>
            </a:r>
            <a:r>
              <a:rPr lang="en-US" altLang="de-DE" dirty="0">
                <a:latin typeface="Arial" pitchFamily="34" charset="0"/>
                <a:cs typeface="Arial" pitchFamily="34" charset="0"/>
              </a:rPr>
              <a:t>Xe(</a:t>
            </a:r>
            <a:r>
              <a:rPr lang="en-US" altLang="de-DE" dirty="0" err="1">
                <a:latin typeface="Arial" pitchFamily="34" charset="0"/>
                <a:cs typeface="Arial" pitchFamily="34" charset="0"/>
              </a:rPr>
              <a:t>p,</a:t>
            </a:r>
            <a:r>
              <a:rPr lang="en-US" altLang="de-DE" dirty="0" err="1">
                <a:latin typeface="Symbol" pitchFamily="18" charset="2"/>
                <a:cs typeface="Arial" pitchFamily="34" charset="0"/>
              </a:rPr>
              <a:t>g</a:t>
            </a:r>
            <a:r>
              <a:rPr lang="en-US" altLang="de-DE" dirty="0">
                <a:latin typeface="Arial" pitchFamily="34" charset="0"/>
                <a:cs typeface="Arial" pitchFamily="34" charset="0"/>
              </a:rPr>
              <a:t>) </a:t>
            </a:r>
            <a:r>
              <a:rPr lang="de-DE" altLang="de-DE" dirty="0">
                <a:latin typeface="Arial" pitchFamily="34" charset="0"/>
                <a:cs typeface="Arial" pitchFamily="34" charset="0"/>
              </a:rPr>
              <a:t>N</a:t>
            </a:r>
            <a:r>
              <a:rPr lang="en-US" altLang="de-DE" dirty="0" err="1">
                <a:latin typeface="Arial" pitchFamily="34" charset="0"/>
                <a:cs typeface="Arial" pitchFamily="34" charset="0"/>
              </a:rPr>
              <a:t>ucleosynthesis</a:t>
            </a:r>
            <a:endParaRPr lang="de-DE" dirty="0"/>
          </a:p>
        </p:txBody>
      </p:sp>
      <p:pic>
        <p:nvPicPr>
          <p:cNvPr id="7" name="Grafik 5" descr="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7244" y="1319998"/>
            <a:ext cx="3059112"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73025" y="1382007"/>
            <a:ext cx="7778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rgbClr val="FDBB63"/>
              </a:buClr>
              <a:buFont typeface="Wingdings" pitchFamily="2" charset="2"/>
              <a:buChar char="§"/>
              <a:tabLst>
                <a:tab pos="1887538" algn="l"/>
              </a:tabLst>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tabLst>
                <a:tab pos="1887538" algn="l"/>
              </a:tabLst>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tabLst>
                <a:tab pos="1887538" algn="l"/>
              </a:tabLst>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tabLst>
                <a:tab pos="1887538" algn="l"/>
              </a:tabLst>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tabLst>
                <a:tab pos="1887538" algn="l"/>
              </a:tabLst>
              <a:defRPr sz="1400">
                <a:solidFill>
                  <a:srgbClr val="333333"/>
                </a:solidFill>
                <a:latin typeface="Arial" pitchFamily="34" charset="0"/>
                <a:cs typeface="Arial"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tabLst>
                <a:tab pos="1887538" algn="l"/>
              </a:tabLst>
              <a:defRPr sz="1400">
                <a:solidFill>
                  <a:srgbClr val="333333"/>
                </a:solidFill>
                <a:latin typeface="Arial" pitchFamily="34" charset="0"/>
                <a:cs typeface="Arial"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tabLst>
                <a:tab pos="1887538" algn="l"/>
              </a:tabLst>
              <a:defRPr sz="1400">
                <a:solidFill>
                  <a:srgbClr val="333333"/>
                </a:solidFill>
                <a:latin typeface="Arial" pitchFamily="34" charset="0"/>
                <a:cs typeface="Arial"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tabLst>
                <a:tab pos="1887538" algn="l"/>
              </a:tabLst>
              <a:defRPr sz="1400">
                <a:solidFill>
                  <a:srgbClr val="333333"/>
                </a:solidFill>
                <a:latin typeface="Arial" pitchFamily="34" charset="0"/>
                <a:cs typeface="Arial"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tabLst>
                <a:tab pos="1887538" algn="l"/>
              </a:tabLst>
              <a:defRPr sz="1400">
                <a:solidFill>
                  <a:srgbClr val="333333"/>
                </a:solidFill>
                <a:latin typeface="Arial" pitchFamily="34" charset="0"/>
                <a:cs typeface="Arial" pitchFamily="34" charset="0"/>
              </a:defRPr>
            </a:lvl9pPr>
          </a:lstStyle>
          <a:p>
            <a:pPr eaLnBrk="1" hangingPunct="1">
              <a:spcBef>
                <a:spcPct val="0"/>
              </a:spcBef>
              <a:buClrTx/>
            </a:pPr>
            <a:r>
              <a:rPr lang="en-US" altLang="de-DE" sz="1600" dirty="0">
                <a:solidFill>
                  <a:schemeClr val="tx1"/>
                </a:solidFill>
              </a:rPr>
              <a:t>New UHV grade silicon detector </a:t>
            </a:r>
            <a:r>
              <a:rPr lang="en-US" altLang="de-DE" sz="1600" dirty="0" smtClean="0">
                <a:solidFill>
                  <a:schemeClr val="tx1"/>
                </a:solidFill>
              </a:rPr>
              <a:t>(GUF</a:t>
            </a:r>
            <a:r>
              <a:rPr lang="en-US" altLang="de-DE" sz="1600" dirty="0">
                <a:solidFill>
                  <a:schemeClr val="tx1"/>
                </a:solidFill>
              </a:rPr>
              <a:t>)</a:t>
            </a:r>
          </a:p>
          <a:p>
            <a:pPr eaLnBrk="1" hangingPunct="1">
              <a:spcBef>
                <a:spcPct val="0"/>
              </a:spcBef>
              <a:buClrTx/>
            </a:pPr>
            <a:r>
              <a:rPr lang="en-US" altLang="de-DE" sz="1600" dirty="0">
                <a:solidFill>
                  <a:schemeClr val="tx1"/>
                </a:solidFill>
              </a:rPr>
              <a:t>New detector manipulator </a:t>
            </a:r>
            <a:r>
              <a:rPr lang="en-US" altLang="de-DE" sz="1600" dirty="0" smtClean="0">
                <a:solidFill>
                  <a:schemeClr val="tx1"/>
                </a:solidFill>
              </a:rPr>
              <a:t>(</a:t>
            </a:r>
            <a:r>
              <a:rPr lang="en-US" altLang="de-DE" sz="1600" dirty="0" err="1" smtClean="0">
                <a:solidFill>
                  <a:schemeClr val="tx1"/>
                </a:solidFill>
              </a:rPr>
              <a:t>Uni</a:t>
            </a:r>
            <a:r>
              <a:rPr lang="en-US" altLang="de-DE" sz="1600" dirty="0" smtClean="0">
                <a:solidFill>
                  <a:schemeClr val="tx1"/>
                </a:solidFill>
              </a:rPr>
              <a:t> </a:t>
            </a:r>
            <a:r>
              <a:rPr lang="en-US" altLang="de-DE" sz="1600" dirty="0">
                <a:solidFill>
                  <a:schemeClr val="tx1"/>
                </a:solidFill>
              </a:rPr>
              <a:t>Giessen)</a:t>
            </a:r>
          </a:p>
          <a:p>
            <a:pPr eaLnBrk="1" hangingPunct="1">
              <a:spcBef>
                <a:spcPct val="0"/>
              </a:spcBef>
              <a:buClrTx/>
            </a:pPr>
            <a:r>
              <a:rPr lang="en-US" altLang="de-DE" sz="1600" dirty="0">
                <a:solidFill>
                  <a:schemeClr val="tx1"/>
                </a:solidFill>
              </a:rPr>
              <a:t>5-7 MeV/u </a:t>
            </a:r>
            <a:r>
              <a:rPr lang="en-US" altLang="de-DE" sz="1600" baseline="30000" dirty="0">
                <a:solidFill>
                  <a:schemeClr val="tx1"/>
                </a:solidFill>
              </a:rPr>
              <a:t>124</a:t>
            </a:r>
            <a:r>
              <a:rPr lang="en-US" altLang="de-DE" sz="1600" dirty="0">
                <a:solidFill>
                  <a:schemeClr val="tx1"/>
                </a:solidFill>
              </a:rPr>
              <a:t>Xe</a:t>
            </a:r>
            <a:r>
              <a:rPr lang="en-US" altLang="de-DE" sz="1600" baseline="30000" dirty="0">
                <a:solidFill>
                  <a:schemeClr val="tx1"/>
                </a:solidFill>
              </a:rPr>
              <a:t>54+ </a:t>
            </a:r>
            <a:r>
              <a:rPr lang="en-US" altLang="de-DE" sz="1600" dirty="0">
                <a:solidFill>
                  <a:schemeClr val="tx1"/>
                </a:solidFill>
              </a:rPr>
              <a:t>ions stored in ESR</a:t>
            </a:r>
          </a:p>
          <a:p>
            <a:pPr eaLnBrk="1" hangingPunct="1">
              <a:spcBef>
                <a:spcPct val="0"/>
              </a:spcBef>
              <a:buClrTx/>
            </a:pPr>
            <a:r>
              <a:rPr lang="en-US" altLang="de-DE" sz="1600" dirty="0">
                <a:solidFill>
                  <a:schemeClr val="tx1"/>
                </a:solidFill>
              </a:rPr>
              <a:t>Stable, dense H</a:t>
            </a:r>
            <a:r>
              <a:rPr lang="en-US" altLang="de-DE" sz="1600" baseline="-25000" dirty="0">
                <a:solidFill>
                  <a:schemeClr val="tx1"/>
                </a:solidFill>
              </a:rPr>
              <a:t>2</a:t>
            </a:r>
            <a:r>
              <a:rPr lang="en-US" altLang="de-DE" sz="1600" dirty="0">
                <a:solidFill>
                  <a:schemeClr val="tx1"/>
                </a:solidFill>
              </a:rPr>
              <a:t> target</a:t>
            </a:r>
          </a:p>
          <a:p>
            <a:pPr eaLnBrk="1" hangingPunct="1">
              <a:spcBef>
                <a:spcPct val="0"/>
              </a:spcBef>
              <a:buClrTx/>
            </a:pPr>
            <a:r>
              <a:rPr lang="en-US" altLang="de-DE" sz="1600" dirty="0">
                <a:solidFill>
                  <a:schemeClr val="tx1"/>
                </a:solidFill>
              </a:rPr>
              <a:t>Successful proof-of concept (also for CRYRING)</a:t>
            </a:r>
          </a:p>
        </p:txBody>
      </p:sp>
      <p:sp>
        <p:nvSpPr>
          <p:cNvPr id="9" name="Titel 4"/>
          <p:cNvSpPr txBox="1">
            <a:spLocks/>
          </p:cNvSpPr>
          <p:nvPr/>
        </p:nvSpPr>
        <p:spPr>
          <a:xfrm>
            <a:off x="457200" y="990600"/>
            <a:ext cx="8229600" cy="566738"/>
          </a:xfrm>
          <a:prstGeom prst="rect">
            <a:avLst/>
          </a:prstGeom>
        </p:spPr>
        <p:txBody>
          <a:bodyPr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pic>
        <p:nvPicPr>
          <p:cNvPr id="10" name="Picture 5" descr="C:\Users\glorius\AppData\Local\Temp\IMG_5005.JPG"/>
          <p:cNvPicPr>
            <a:picLocks noChangeAspect="1" noChangeArrowheads="1"/>
          </p:cNvPicPr>
          <p:nvPr/>
        </p:nvPicPr>
        <p:blipFill>
          <a:blip r:embed="rId3" cstate="print">
            <a:extLst>
              <a:ext uri="{28A0092B-C50C-407E-A947-70E740481C1C}">
                <a14:useLocalDpi xmlns:a14="http://schemas.microsoft.com/office/drawing/2010/main" val="0"/>
              </a:ext>
            </a:extLst>
          </a:blip>
          <a:srcRect t="45807" b="22365"/>
          <a:stretch>
            <a:fillRect/>
          </a:stretch>
        </p:blipFill>
        <p:spPr bwMode="auto">
          <a:xfrm>
            <a:off x="358775" y="2897188"/>
            <a:ext cx="388937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50" y="3824288"/>
            <a:ext cx="4275138"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Ellipse 11"/>
          <p:cNvSpPr/>
          <p:nvPr/>
        </p:nvSpPr>
        <p:spPr>
          <a:xfrm>
            <a:off x="1458913" y="4876800"/>
            <a:ext cx="1079500" cy="10652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feld 20"/>
          <p:cNvSpPr txBox="1">
            <a:spLocks noChangeArrowheads="1"/>
          </p:cNvSpPr>
          <p:nvPr/>
        </p:nvSpPr>
        <p:spPr bwMode="auto">
          <a:xfrm>
            <a:off x="1690688" y="5924550"/>
            <a:ext cx="1550987" cy="400050"/>
          </a:xfrm>
          <a:prstGeom prst="rect">
            <a:avLst/>
          </a:prstGeom>
          <a:solidFill>
            <a:srgbClr val="FFFFFF">
              <a:alpha val="3019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hangingPunct="1">
              <a:spcBef>
                <a:spcPct val="0"/>
              </a:spcBef>
              <a:buClrTx/>
              <a:buFontTx/>
              <a:buNone/>
            </a:pPr>
            <a:r>
              <a:rPr lang="en-US" altLang="de-DE" sz="2000" b="1">
                <a:solidFill>
                  <a:schemeClr val="bg1"/>
                </a:solidFill>
              </a:rPr>
              <a:t>(p,g) signal</a:t>
            </a:r>
          </a:p>
        </p:txBody>
      </p:sp>
      <p:pic>
        <p:nvPicPr>
          <p:cNvPr id="14" name="Picture 2" descr="http://exp-astro.physik.uni-frankfurt.de/templates/nautilus/rhuk_milkyway/images/nautilus-web-banner.png"/>
          <p:cNvPicPr>
            <a:picLocks noChangeAspect="1" noChangeArrowheads="1"/>
          </p:cNvPicPr>
          <p:nvPr/>
        </p:nvPicPr>
        <p:blipFill>
          <a:blip r:embed="rId5">
            <a:extLst>
              <a:ext uri="{28A0092B-C50C-407E-A947-70E740481C1C}">
                <a14:useLocalDpi xmlns:a14="http://schemas.microsoft.com/office/drawing/2010/main" val="0"/>
              </a:ext>
            </a:extLst>
          </a:blip>
          <a:srcRect l="62590" r="23735"/>
          <a:stretch>
            <a:fillRect/>
          </a:stretch>
        </p:blipFill>
        <p:spPr bwMode="auto">
          <a:xfrm>
            <a:off x="6800307" y="5436041"/>
            <a:ext cx="1016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feld 22"/>
          <p:cNvSpPr txBox="1">
            <a:spLocks noChangeArrowheads="1"/>
          </p:cNvSpPr>
          <p:nvPr/>
        </p:nvSpPr>
        <p:spPr bwMode="auto">
          <a:xfrm>
            <a:off x="6947945" y="6239228"/>
            <a:ext cx="868362"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DBB63"/>
              </a:buClr>
              <a:buFont typeface="Wingdings" pitchFamily="2" charset="2"/>
              <a:buChar char="§"/>
              <a:defRPr sz="2400">
                <a:solidFill>
                  <a:srgbClr val="333333"/>
                </a:solidFill>
                <a:latin typeface="Arial" pitchFamily="34" charset="0"/>
                <a:cs typeface="Arial" pitchFamily="34" charset="0"/>
              </a:defRPr>
            </a:lvl1pPr>
            <a:lvl2pPr marL="742950" indent="-285750" eaLnBrk="0" hangingPunct="0">
              <a:spcBef>
                <a:spcPct val="20000"/>
              </a:spcBef>
              <a:buClr>
                <a:srgbClr val="FDBB63"/>
              </a:buClr>
              <a:buFont typeface="Wingdings" pitchFamily="2" charset="2"/>
              <a:buChar char="§"/>
              <a:defRPr sz="2000">
                <a:solidFill>
                  <a:srgbClr val="333333"/>
                </a:solidFill>
                <a:latin typeface="Arial" pitchFamily="34" charset="0"/>
                <a:cs typeface="Arial" pitchFamily="34" charset="0"/>
              </a:defRPr>
            </a:lvl2pPr>
            <a:lvl3pPr marL="1143000" indent="-228600" eaLnBrk="0" hangingPunct="0">
              <a:spcBef>
                <a:spcPct val="20000"/>
              </a:spcBef>
              <a:buClr>
                <a:srgbClr val="FDBB63"/>
              </a:buClr>
              <a:buFont typeface="Wingdings" pitchFamily="2" charset="2"/>
              <a:buChar char="§"/>
              <a:defRPr>
                <a:solidFill>
                  <a:srgbClr val="333333"/>
                </a:solidFill>
                <a:latin typeface="Arial" pitchFamily="34" charset="0"/>
                <a:cs typeface="Arial" pitchFamily="34" charset="0"/>
              </a:defRPr>
            </a:lvl3pPr>
            <a:lvl4pPr marL="1600200" indent="-228600" eaLnBrk="0" hangingPunct="0">
              <a:spcBef>
                <a:spcPct val="20000"/>
              </a:spcBef>
              <a:buClr>
                <a:srgbClr val="FDBB63"/>
              </a:buClr>
              <a:buFont typeface="Wingdings" pitchFamily="2" charset="2"/>
              <a:buChar char="§"/>
              <a:defRPr sz="1600">
                <a:solidFill>
                  <a:srgbClr val="333333"/>
                </a:solidFill>
                <a:latin typeface="Arial" pitchFamily="34" charset="0"/>
                <a:cs typeface="Arial" pitchFamily="34" charset="0"/>
              </a:defRPr>
            </a:lvl4pPr>
            <a:lvl5pPr marL="2057400" indent="-228600" eaLnBrk="0" hangingPunct="0">
              <a:spcBef>
                <a:spcPct val="20000"/>
              </a:spcBef>
              <a:buClr>
                <a:srgbClr val="FDBB63"/>
              </a:buClr>
              <a:buFont typeface="Wingdings" pitchFamily="2" charset="2"/>
              <a:buChar char="§"/>
              <a:defRPr sz="1400">
                <a:solidFill>
                  <a:srgbClr val="333333"/>
                </a:solidFill>
                <a:latin typeface="Arial" pitchFamily="34" charset="0"/>
                <a:cs typeface="Arial" pitchFamily="34" charset="0"/>
              </a:defRPr>
            </a:lvl5pPr>
            <a:lvl6pPr marL="25146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6pPr>
            <a:lvl7pPr marL="29718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7pPr>
            <a:lvl8pPr marL="34290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8pPr>
            <a:lvl9pPr marL="3886200" indent="-228600" defTabSz="457200" eaLnBrk="0" fontAlgn="base" hangingPunct="0">
              <a:spcBef>
                <a:spcPct val="20000"/>
              </a:spcBef>
              <a:spcAft>
                <a:spcPct val="0"/>
              </a:spcAft>
              <a:buClr>
                <a:srgbClr val="FDBB63"/>
              </a:buClr>
              <a:buFont typeface="Wingdings" pitchFamily="2" charset="2"/>
              <a:buChar char="§"/>
              <a:defRPr sz="1400">
                <a:solidFill>
                  <a:srgbClr val="333333"/>
                </a:solidFill>
                <a:latin typeface="Arial" pitchFamily="34" charset="0"/>
                <a:cs typeface="Arial" pitchFamily="34" charset="0"/>
              </a:defRPr>
            </a:lvl9pPr>
          </a:lstStyle>
          <a:p>
            <a:pPr eaLnBrk="1" hangingPunct="1">
              <a:spcBef>
                <a:spcPct val="0"/>
              </a:spcBef>
              <a:buClrTx/>
              <a:buFontTx/>
              <a:buNone/>
            </a:pPr>
            <a:r>
              <a:rPr lang="en-US" altLang="de-DE" sz="1800" dirty="0" err="1">
                <a:solidFill>
                  <a:schemeClr val="tx1"/>
                </a:solidFill>
              </a:rPr>
              <a:t>Astrum</a:t>
            </a:r>
            <a:endParaRPr lang="en-US" altLang="de-DE" sz="1800" dirty="0">
              <a:solidFill>
                <a:schemeClr val="tx1"/>
              </a:solidFill>
            </a:endParaRPr>
          </a:p>
        </p:txBody>
      </p:sp>
      <p:pic>
        <p:nvPicPr>
          <p:cNvPr id="16" name="Grafik 2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16850" y="5700713"/>
            <a:ext cx="1363662"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7" descr="C:\Users\Thomas Stoehlker\Desktop\logo-giessen.jpg"/>
          <p:cNvPicPr/>
          <p:nvPr/>
        </p:nvPicPr>
        <p:blipFill rotWithShape="1">
          <a:blip r:embed="rId7">
            <a:extLst>
              <a:ext uri="{28A0092B-C50C-407E-A947-70E740481C1C}">
                <a14:useLocalDpi xmlns:a14="http://schemas.microsoft.com/office/drawing/2010/main" val="0"/>
              </a:ext>
            </a:extLst>
          </a:blip>
          <a:srcRect b="16539"/>
          <a:stretch/>
        </p:blipFill>
        <p:spPr bwMode="auto">
          <a:xfrm>
            <a:off x="5658007" y="5652576"/>
            <a:ext cx="1268895" cy="901490"/>
          </a:xfrm>
          <a:prstGeom prst="rect">
            <a:avLst/>
          </a:prstGeom>
          <a:noFill/>
          <a:ln>
            <a:noFill/>
          </a:ln>
        </p:spPr>
      </p:pic>
      <p:grpSp>
        <p:nvGrpSpPr>
          <p:cNvPr id="19" name="Group 34"/>
          <p:cNvGrpSpPr>
            <a:grpSpLocks/>
          </p:cNvGrpSpPr>
          <p:nvPr/>
        </p:nvGrpSpPr>
        <p:grpSpPr bwMode="auto">
          <a:xfrm>
            <a:off x="4572000" y="5832475"/>
            <a:ext cx="969963" cy="1146175"/>
            <a:chOff x="3631" y="1476"/>
            <a:chExt cx="611" cy="722"/>
          </a:xfrm>
        </p:grpSpPr>
        <p:pic>
          <p:nvPicPr>
            <p:cNvPr id="20" name="Picture 35" descr="goeth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8" y="1476"/>
              <a:ext cx="39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36"/>
            <p:cNvSpPr txBox="1">
              <a:spLocks noChangeArrowheads="1"/>
            </p:cNvSpPr>
            <p:nvPr/>
          </p:nvSpPr>
          <p:spPr bwMode="auto">
            <a:xfrm>
              <a:off x="3631" y="2033"/>
              <a:ext cx="611"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642938" eaLnBrk="0" hangingPunct="0">
                <a:tabLst>
                  <a:tab pos="749300" algn="l"/>
                </a:tabLst>
                <a:defRPr>
                  <a:solidFill>
                    <a:schemeClr val="tx1"/>
                  </a:solidFill>
                  <a:latin typeface="Arial" pitchFamily="34" charset="0"/>
                  <a:ea typeface="MS PGothic" pitchFamily="34" charset="-128"/>
                </a:defRPr>
              </a:lvl1pPr>
              <a:lvl2pPr marL="742950" indent="-285750" defTabSz="642938" eaLnBrk="0" hangingPunct="0">
                <a:tabLst>
                  <a:tab pos="749300" algn="l"/>
                </a:tabLst>
                <a:defRPr>
                  <a:solidFill>
                    <a:schemeClr val="tx1"/>
                  </a:solidFill>
                  <a:latin typeface="Arial" pitchFamily="34" charset="0"/>
                  <a:ea typeface="MS PGothic" pitchFamily="34" charset="-128"/>
                </a:defRPr>
              </a:lvl2pPr>
              <a:lvl3pPr marL="1143000" indent="-228600" defTabSz="642938" eaLnBrk="0" hangingPunct="0">
                <a:tabLst>
                  <a:tab pos="749300" algn="l"/>
                </a:tabLst>
                <a:defRPr>
                  <a:solidFill>
                    <a:schemeClr val="tx1"/>
                  </a:solidFill>
                  <a:latin typeface="Arial" pitchFamily="34" charset="0"/>
                  <a:ea typeface="MS PGothic" pitchFamily="34" charset="-128"/>
                </a:defRPr>
              </a:lvl3pPr>
              <a:lvl4pPr marL="1600200" indent="-228600" defTabSz="642938" eaLnBrk="0" hangingPunct="0">
                <a:tabLst>
                  <a:tab pos="749300" algn="l"/>
                </a:tabLst>
                <a:defRPr>
                  <a:solidFill>
                    <a:schemeClr val="tx1"/>
                  </a:solidFill>
                  <a:latin typeface="Arial" pitchFamily="34" charset="0"/>
                  <a:ea typeface="MS PGothic" pitchFamily="34" charset="-128"/>
                </a:defRPr>
              </a:lvl4pPr>
              <a:lvl5pPr marL="2057400" indent="-228600" defTabSz="642938" eaLnBrk="0" hangingPunct="0">
                <a:tabLst>
                  <a:tab pos="749300" algn="l"/>
                </a:tabLst>
                <a:defRPr>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tabLst>
                  <a:tab pos="749300" algn="l"/>
                </a:tabLst>
                <a:defRPr>
                  <a:solidFill>
                    <a:schemeClr val="tx1"/>
                  </a:solidFill>
                  <a:latin typeface="Arial" pitchFamily="34" charset="0"/>
                  <a:ea typeface="MS PGothic" pitchFamily="34" charset="-128"/>
                </a:defRPr>
              </a:lvl9pPr>
            </a:lstStyle>
            <a:p>
              <a:pPr algn="ctr" eaLnBrk="1" hangingPunct="1"/>
              <a:r>
                <a:rPr lang="en-US" sz="1700" dirty="0" smtClean="0">
                  <a:solidFill>
                    <a:srgbClr val="000000"/>
                  </a:solidFill>
                  <a:latin typeface="Gill Sans" pitchFamily="34" charset="0"/>
                </a:rPr>
                <a:t> </a:t>
              </a:r>
              <a:endParaRPr lang="en-US" sz="1700" dirty="0">
                <a:solidFill>
                  <a:srgbClr val="000000"/>
                </a:solidFill>
                <a:latin typeface="Gill Sans" pitchFamily="34" charset="0"/>
              </a:endParaRPr>
            </a:p>
          </p:txBody>
        </p:sp>
      </p:grpSp>
      <p:pic>
        <p:nvPicPr>
          <p:cNvPr id="4101"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8134" y="1250513"/>
            <a:ext cx="2152507" cy="211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Grafik 21"/>
          <p:cNvPicPr>
            <a:picLocks noChangeAspect="1"/>
          </p:cNvPicPr>
          <p:nvPr/>
        </p:nvPicPr>
        <p:blipFill>
          <a:blip r:embed="rId10"/>
          <a:stretch>
            <a:fillRect/>
          </a:stretch>
        </p:blipFill>
        <p:spPr>
          <a:xfrm>
            <a:off x="5067300" y="3755654"/>
            <a:ext cx="2950864" cy="1555476"/>
          </a:xfrm>
          <a:prstGeom prst="rect">
            <a:avLst/>
          </a:prstGeom>
        </p:spPr>
      </p:pic>
    </p:spTree>
    <p:extLst>
      <p:ext uri="{BB962C8B-B14F-4D97-AF65-F5344CB8AC3E}">
        <p14:creationId xmlns:p14="http://schemas.microsoft.com/office/powerpoint/2010/main" val="340974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700" y="1124744"/>
            <a:ext cx="7737370" cy="5368273"/>
          </a:xfrm>
          <a:prstGeom prst="rect">
            <a:avLst/>
          </a:prstGeom>
        </p:spPr>
      </p:pic>
      <p:sp>
        <p:nvSpPr>
          <p:cNvPr id="2" name="Textfeld 1"/>
          <p:cNvSpPr txBox="1"/>
          <p:nvPr/>
        </p:nvSpPr>
        <p:spPr>
          <a:xfrm>
            <a:off x="-198530" y="188640"/>
            <a:ext cx="9567555" cy="523220"/>
          </a:xfrm>
          <a:prstGeom prst="rect">
            <a:avLst/>
          </a:prstGeom>
          <a:noFill/>
        </p:spPr>
        <p:txBody>
          <a:bodyPr wrap="square" rtlCol="0">
            <a:spAutoFit/>
          </a:bodyPr>
          <a:lstStyle/>
          <a:p>
            <a:pPr algn="ctr"/>
            <a:r>
              <a:rPr lang="en-US" sz="2700" dirty="0" smtClean="0">
                <a:solidFill>
                  <a:prstClr val="white"/>
                </a:solidFill>
                <a:latin typeface="Arial" panose="020B0604020202020204" pitchFamily="34" charset="0"/>
                <a:cs typeface="Arial" panose="020B0604020202020204" pitchFamily="34" charset="0"/>
              </a:rPr>
              <a:t>The International Facility for Antiproton and Ion Research</a:t>
            </a:r>
            <a:endParaRPr lang="en-US" sz="2700" dirty="0">
              <a:solidFill>
                <a:prstClr val="white"/>
              </a:solidFill>
              <a:latin typeface="Arial" panose="020B0604020202020204" pitchFamily="34" charset="0"/>
              <a:cs typeface="Arial" panose="020B0604020202020204" pitchFamily="34" charset="0"/>
            </a:endParaRPr>
          </a:p>
        </p:txBody>
      </p:sp>
      <p:sp>
        <p:nvSpPr>
          <p:cNvPr id="27" name="Text Box 20"/>
          <p:cNvSpPr txBox="1">
            <a:spLocks noChangeArrowheads="1"/>
          </p:cNvSpPr>
          <p:nvPr/>
        </p:nvSpPr>
        <p:spPr bwMode="auto">
          <a:xfrm>
            <a:off x="206515" y="5277888"/>
            <a:ext cx="2655295" cy="1323439"/>
          </a:xfrm>
          <a:prstGeom prst="rect">
            <a:avLst/>
          </a:prstGeom>
          <a:solidFill>
            <a:srgbClr val="FFC000"/>
          </a:solidFill>
          <a:ln w="9525">
            <a:noFill/>
            <a:miter lim="800000"/>
            <a:headEnd/>
            <a:tailEnd/>
          </a:ln>
          <a:effectLst/>
          <a:extLst/>
        </p:spPr>
        <p:txBody>
          <a:bodyPr wrap="square">
            <a:spAutoFit/>
          </a:bodyPr>
          <a:lstStyle/>
          <a:p>
            <a:r>
              <a:rPr lang="de-DE" altLang="en-US" sz="2000" dirty="0">
                <a:solidFill>
                  <a:schemeClr val="tx1"/>
                </a:solidFill>
                <a:latin typeface="Arial" pitchFamily="34" charset="0"/>
              </a:rPr>
              <a:t>Ion </a:t>
            </a:r>
            <a:r>
              <a:rPr lang="de-DE" altLang="en-US" sz="2000" dirty="0" err="1">
                <a:solidFill>
                  <a:schemeClr val="tx1"/>
                </a:solidFill>
                <a:latin typeface="Arial" pitchFamily="34" charset="0"/>
              </a:rPr>
              <a:t>Beams</a:t>
            </a:r>
            <a:r>
              <a:rPr lang="de-DE" altLang="en-US" sz="2000" dirty="0">
                <a:solidFill>
                  <a:schemeClr val="tx1"/>
                </a:solidFill>
                <a:latin typeface="Arial" pitchFamily="34" charset="0"/>
              </a:rPr>
              <a:t> </a:t>
            </a:r>
            <a:r>
              <a:rPr lang="de-DE" altLang="en-US" sz="2000" dirty="0" err="1" smtClean="0">
                <a:solidFill>
                  <a:srgbClr val="3333FF"/>
                </a:solidFill>
                <a:latin typeface="Arial" pitchFamily="34" charset="0"/>
              </a:rPr>
              <a:t>today</a:t>
            </a:r>
            <a:endParaRPr lang="de-DE" altLang="en-US" sz="2000" dirty="0">
              <a:solidFill>
                <a:srgbClr val="3333FF"/>
              </a:solidFill>
              <a:latin typeface="Arial" pitchFamily="34" charset="0"/>
            </a:endParaRPr>
          </a:p>
          <a:p>
            <a:endParaRPr lang="de-DE" altLang="en-US" sz="2000" dirty="0">
              <a:solidFill>
                <a:schemeClr val="tx1"/>
              </a:solidFill>
              <a:latin typeface="Arial" pitchFamily="34" charset="0"/>
            </a:endParaRPr>
          </a:p>
          <a:p>
            <a:r>
              <a:rPr lang="de-DE" altLang="en-US" sz="2000" dirty="0">
                <a:solidFill>
                  <a:schemeClr val="tx1"/>
                </a:solidFill>
                <a:latin typeface="Arial" pitchFamily="34" charset="0"/>
              </a:rPr>
              <a:t>Z = 1 – 92</a:t>
            </a:r>
          </a:p>
          <a:p>
            <a:r>
              <a:rPr lang="de-DE" altLang="en-US" sz="2000" dirty="0" err="1">
                <a:solidFill>
                  <a:schemeClr val="tx1"/>
                </a:solidFill>
                <a:latin typeface="Arial" pitchFamily="34" charset="0"/>
              </a:rPr>
              <a:t>up</a:t>
            </a:r>
            <a:r>
              <a:rPr lang="de-DE" altLang="en-US" sz="2000" dirty="0">
                <a:solidFill>
                  <a:schemeClr val="tx1"/>
                </a:solidFill>
                <a:latin typeface="Arial" pitchFamily="34" charset="0"/>
              </a:rPr>
              <a:t> to 2 </a:t>
            </a:r>
            <a:r>
              <a:rPr lang="de-DE" altLang="en-US" sz="2000" dirty="0" err="1">
                <a:solidFill>
                  <a:schemeClr val="tx1"/>
                </a:solidFill>
                <a:latin typeface="Arial" pitchFamily="34" charset="0"/>
              </a:rPr>
              <a:t>GeV</a:t>
            </a:r>
            <a:r>
              <a:rPr lang="de-DE" altLang="en-US" sz="2000" dirty="0">
                <a:solidFill>
                  <a:schemeClr val="tx1"/>
                </a:solidFill>
                <a:latin typeface="Arial" pitchFamily="34" charset="0"/>
              </a:rPr>
              <a:t>/</a:t>
            </a:r>
            <a:r>
              <a:rPr lang="de-DE" altLang="en-US" sz="2000" dirty="0" err="1">
                <a:solidFill>
                  <a:schemeClr val="tx1"/>
                </a:solidFill>
                <a:latin typeface="Arial" pitchFamily="34" charset="0"/>
              </a:rPr>
              <a:t>nucleon</a:t>
            </a:r>
            <a:endParaRPr lang="de-DE" altLang="en-US" sz="2000" dirty="0">
              <a:solidFill>
                <a:schemeClr val="tx1"/>
              </a:solidFill>
              <a:latin typeface="Arial" pitchFamily="34" charset="0"/>
            </a:endParaRPr>
          </a:p>
        </p:txBody>
      </p:sp>
      <p:sp>
        <p:nvSpPr>
          <p:cNvPr id="28" name="Text Box 21"/>
          <p:cNvSpPr txBox="1">
            <a:spLocks noChangeArrowheads="1"/>
          </p:cNvSpPr>
          <p:nvPr/>
        </p:nvSpPr>
        <p:spPr bwMode="auto">
          <a:xfrm>
            <a:off x="5919787" y="5280527"/>
            <a:ext cx="3224213" cy="1320800"/>
          </a:xfrm>
          <a:prstGeom prst="rect">
            <a:avLst/>
          </a:prstGeom>
          <a:solidFill>
            <a:srgbClr val="FFC000"/>
          </a:solidFill>
          <a:ln w="9525">
            <a:noFill/>
            <a:miter lim="800000"/>
            <a:headEnd/>
            <a:tailEnd/>
          </a:ln>
          <a:effectLst/>
          <a:extLst/>
        </p:spPr>
        <p:txBody>
          <a:bodyPr wrap="none">
            <a:spAutoFit/>
          </a:bodyPr>
          <a:lstStyle/>
          <a:p>
            <a:r>
              <a:rPr lang="de-DE" altLang="en-US" sz="2000" dirty="0">
                <a:solidFill>
                  <a:schemeClr val="tx1"/>
                </a:solidFill>
                <a:latin typeface="Arial" pitchFamily="34" charset="0"/>
              </a:rPr>
              <a:t>Ion </a:t>
            </a:r>
            <a:r>
              <a:rPr lang="de-DE" altLang="en-US" sz="2000" dirty="0" err="1">
                <a:solidFill>
                  <a:schemeClr val="tx1"/>
                </a:solidFill>
                <a:latin typeface="Arial" pitchFamily="34" charset="0"/>
              </a:rPr>
              <a:t>Beams</a:t>
            </a:r>
            <a:r>
              <a:rPr lang="de-DE" altLang="en-US" sz="2000" dirty="0">
                <a:solidFill>
                  <a:schemeClr val="tx1"/>
                </a:solidFill>
                <a:latin typeface="Arial" pitchFamily="34" charset="0"/>
              </a:rPr>
              <a:t> </a:t>
            </a:r>
            <a:r>
              <a:rPr lang="de-DE" altLang="en-US" sz="2000" b="1" dirty="0">
                <a:solidFill>
                  <a:srgbClr val="0070C0"/>
                </a:solidFill>
                <a:latin typeface="Arial" pitchFamily="34" charset="0"/>
              </a:rPr>
              <a:t>in </a:t>
            </a:r>
            <a:r>
              <a:rPr lang="de-DE" altLang="en-US" sz="2000" b="1" dirty="0" err="1">
                <a:solidFill>
                  <a:srgbClr val="0070C0"/>
                </a:solidFill>
                <a:latin typeface="Arial" pitchFamily="34" charset="0"/>
              </a:rPr>
              <a:t>the</a:t>
            </a:r>
            <a:r>
              <a:rPr lang="de-DE" altLang="en-US" sz="2000" b="1" dirty="0">
                <a:solidFill>
                  <a:srgbClr val="0070C0"/>
                </a:solidFill>
                <a:latin typeface="Arial" pitchFamily="34" charset="0"/>
              </a:rPr>
              <a:t> </a:t>
            </a:r>
            <a:r>
              <a:rPr lang="de-DE" altLang="en-US" sz="2000" b="1" dirty="0" err="1">
                <a:solidFill>
                  <a:srgbClr val="0070C0"/>
                </a:solidFill>
                <a:latin typeface="Arial" pitchFamily="34" charset="0"/>
              </a:rPr>
              <a:t>future</a:t>
            </a:r>
            <a:endParaRPr lang="de-DE" altLang="en-US" sz="2000" b="1" dirty="0">
              <a:solidFill>
                <a:srgbClr val="0070C0"/>
              </a:solidFill>
              <a:latin typeface="Arial" pitchFamily="34" charset="0"/>
            </a:endParaRPr>
          </a:p>
          <a:p>
            <a:r>
              <a:rPr lang="de-DE" altLang="en-US" sz="2000" dirty="0">
                <a:solidFill>
                  <a:schemeClr val="tx1"/>
                </a:solidFill>
                <a:latin typeface="Arial" pitchFamily="34" charset="0"/>
              </a:rPr>
              <a:t>100 – 1000 </a:t>
            </a:r>
            <a:r>
              <a:rPr lang="de-DE" altLang="en-US" sz="2000" dirty="0" err="1">
                <a:solidFill>
                  <a:schemeClr val="tx1"/>
                </a:solidFill>
                <a:latin typeface="Arial" pitchFamily="34" charset="0"/>
              </a:rPr>
              <a:t>fold</a:t>
            </a:r>
            <a:r>
              <a:rPr lang="de-DE" altLang="en-US" sz="2000" dirty="0">
                <a:solidFill>
                  <a:schemeClr val="tx1"/>
                </a:solidFill>
                <a:latin typeface="Arial" pitchFamily="34" charset="0"/>
              </a:rPr>
              <a:t> </a:t>
            </a:r>
            <a:r>
              <a:rPr lang="de-DE" altLang="en-US" sz="2000" dirty="0" err="1">
                <a:solidFill>
                  <a:schemeClr val="tx1"/>
                </a:solidFill>
                <a:latin typeface="Arial" pitchFamily="34" charset="0"/>
              </a:rPr>
              <a:t>intensity</a:t>
            </a:r>
            <a:endParaRPr lang="de-DE" altLang="en-US" sz="2000" dirty="0">
              <a:solidFill>
                <a:schemeClr val="tx1"/>
              </a:solidFill>
              <a:latin typeface="Arial" pitchFamily="34" charset="0"/>
            </a:endParaRPr>
          </a:p>
          <a:p>
            <a:r>
              <a:rPr lang="de-DE" altLang="en-US" sz="2000" dirty="0">
                <a:solidFill>
                  <a:schemeClr val="tx1"/>
                </a:solidFill>
                <a:latin typeface="Arial" pitchFamily="34" charset="0"/>
              </a:rPr>
              <a:t>Z =</a:t>
            </a:r>
            <a:r>
              <a:rPr lang="de-DE" altLang="en-US" sz="2000" b="1" dirty="0">
                <a:solidFill>
                  <a:srgbClr val="0070C0"/>
                </a:solidFill>
                <a:latin typeface="Arial" pitchFamily="34" charset="0"/>
              </a:rPr>
              <a:t> -1 </a:t>
            </a:r>
            <a:r>
              <a:rPr lang="de-DE" altLang="en-US" sz="2000" dirty="0">
                <a:solidFill>
                  <a:schemeClr val="tx1"/>
                </a:solidFill>
                <a:latin typeface="Arial" pitchFamily="34" charset="0"/>
              </a:rPr>
              <a:t>– 92 </a:t>
            </a:r>
            <a:r>
              <a:rPr lang="de-DE" altLang="en-US" sz="2000" b="1" dirty="0" err="1">
                <a:solidFill>
                  <a:srgbClr val="0070C0"/>
                </a:solidFill>
                <a:latin typeface="Arial" pitchFamily="34" charset="0"/>
              </a:rPr>
              <a:t>antiprotons</a:t>
            </a:r>
            <a:endParaRPr lang="de-DE" altLang="en-US" sz="2000" b="1" dirty="0">
              <a:solidFill>
                <a:srgbClr val="0070C0"/>
              </a:solidFill>
              <a:latin typeface="Arial" pitchFamily="34" charset="0"/>
            </a:endParaRPr>
          </a:p>
          <a:p>
            <a:r>
              <a:rPr lang="de-DE" altLang="en-US" sz="2000" dirty="0" err="1">
                <a:solidFill>
                  <a:schemeClr val="tx1"/>
                </a:solidFill>
                <a:latin typeface="Arial" pitchFamily="34" charset="0"/>
              </a:rPr>
              <a:t>up</a:t>
            </a:r>
            <a:r>
              <a:rPr lang="de-DE" altLang="en-US" sz="2000" dirty="0">
                <a:solidFill>
                  <a:schemeClr val="tx1"/>
                </a:solidFill>
                <a:latin typeface="Arial" pitchFamily="34" charset="0"/>
              </a:rPr>
              <a:t> to 35 - 45 </a:t>
            </a:r>
            <a:r>
              <a:rPr lang="de-DE" altLang="en-US" sz="2000" dirty="0" err="1">
                <a:solidFill>
                  <a:schemeClr val="tx1"/>
                </a:solidFill>
                <a:latin typeface="Arial" pitchFamily="34" charset="0"/>
              </a:rPr>
              <a:t>GeV</a:t>
            </a:r>
            <a:r>
              <a:rPr lang="de-DE" altLang="en-US" sz="2000" dirty="0">
                <a:solidFill>
                  <a:schemeClr val="tx1"/>
                </a:solidFill>
                <a:latin typeface="Arial" pitchFamily="34" charset="0"/>
              </a:rPr>
              <a:t>/</a:t>
            </a:r>
            <a:r>
              <a:rPr lang="de-DE" altLang="en-US" sz="2000" dirty="0" err="1">
                <a:solidFill>
                  <a:schemeClr val="tx1"/>
                </a:solidFill>
                <a:latin typeface="Arial" pitchFamily="34" charset="0"/>
              </a:rPr>
              <a:t>nucleon</a:t>
            </a:r>
            <a:r>
              <a:rPr lang="de-DE" altLang="en-US" sz="2000" dirty="0">
                <a:solidFill>
                  <a:srgbClr val="FF2300"/>
                </a:solidFill>
                <a:latin typeface="Arial" pitchFamily="34" charset="0"/>
              </a:rPr>
              <a:t> </a:t>
            </a:r>
            <a:endParaRPr lang="de-DE" altLang="en-US" sz="2000" dirty="0">
              <a:solidFill>
                <a:schemeClr val="tx1"/>
              </a:solidFill>
              <a:latin typeface="Arial" pitchFamily="34" charset="0"/>
            </a:endParaRPr>
          </a:p>
        </p:txBody>
      </p:sp>
      <p:pic>
        <p:nvPicPr>
          <p:cNvPr id="6" name="Picture 20" descr="FAIR_V1"/>
          <p:cNvPicPr>
            <a:picLocks noChangeAspect="1" noChangeArrowheads="1"/>
          </p:cNvPicPr>
          <p:nvPr/>
        </p:nvPicPr>
        <p:blipFill>
          <a:blip r:embed="rId3">
            <a:extLst>
              <a:ext uri="{28A0092B-C50C-407E-A947-70E740481C1C}">
                <a14:useLocalDpi xmlns:a14="http://schemas.microsoft.com/office/drawing/2010/main" val="0"/>
              </a:ext>
            </a:extLst>
          </a:blip>
          <a:srcRect l="9483" t="9261" r="17241"/>
          <a:stretch>
            <a:fillRect/>
          </a:stretch>
        </p:blipFill>
        <p:spPr bwMode="auto">
          <a:xfrm>
            <a:off x="7932102" y="860914"/>
            <a:ext cx="12192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041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1168400"/>
            <a:ext cx="8069263" cy="537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7" name="Titel 1"/>
          <p:cNvSpPr>
            <a:spLocks noGrp="1"/>
          </p:cNvSpPr>
          <p:nvPr>
            <p:ph type="title"/>
          </p:nvPr>
        </p:nvSpPr>
        <p:spPr>
          <a:xfrm>
            <a:off x="0" y="169863"/>
            <a:ext cx="9144000" cy="796925"/>
          </a:xfrm>
        </p:spPr>
        <p:txBody>
          <a:bodyPr/>
          <a:lstStyle/>
          <a:p>
            <a:r>
              <a:rPr lang="de-DE" altLang="de-DE" sz="2800" dirty="0" smtClean="0">
                <a:solidFill>
                  <a:schemeClr val="bg1"/>
                </a:solidFill>
              </a:rPr>
              <a:t>CRYRING / FAIR </a:t>
            </a:r>
            <a:endParaRPr lang="en-US" altLang="de-DE" sz="2800" dirty="0" smtClean="0">
              <a:solidFill>
                <a:schemeClr val="bg1"/>
              </a:solidFill>
            </a:endParaRPr>
          </a:p>
        </p:txBody>
      </p:sp>
      <p:pic>
        <p:nvPicPr>
          <p:cNvPr id="31748" name="Grafik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7407"/>
            <a:ext cx="3182899" cy="468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feld 4"/>
          <p:cNvSpPr txBox="1">
            <a:spLocks noChangeArrowheads="1"/>
          </p:cNvSpPr>
          <p:nvPr/>
        </p:nvSpPr>
        <p:spPr bwMode="auto">
          <a:xfrm>
            <a:off x="5049069" y="5796460"/>
            <a:ext cx="1087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de-DE" altLang="de-DE" sz="2400" dirty="0">
                <a:solidFill>
                  <a:schemeClr val="bg1"/>
                </a:solidFill>
                <a:latin typeface="Calibri" panose="020F0502020204030204" pitchFamily="34" charset="0"/>
              </a:rPr>
              <a:t>in </a:t>
            </a:r>
            <a:r>
              <a:rPr lang="de-DE" altLang="de-DE" sz="2400" dirty="0" err="1">
                <a:solidFill>
                  <a:schemeClr val="bg1"/>
                </a:solidFill>
                <a:latin typeface="Calibri" panose="020F0502020204030204" pitchFamily="34" charset="0"/>
              </a:rPr>
              <a:t>print</a:t>
            </a:r>
            <a:endParaRPr lang="de-DE" altLang="de-DE" sz="2400" dirty="0">
              <a:solidFill>
                <a:schemeClr val="bg1"/>
              </a:solidFill>
              <a:latin typeface="Calibri" panose="020F0502020204030204" pitchFamily="34" charset="0"/>
            </a:endParaRPr>
          </a:p>
        </p:txBody>
      </p:sp>
      <p:sp>
        <p:nvSpPr>
          <p:cNvPr id="6" name="Text Box 10"/>
          <p:cNvSpPr txBox="1">
            <a:spLocks noChangeArrowheads="1"/>
          </p:cNvSpPr>
          <p:nvPr/>
        </p:nvSpPr>
        <p:spPr bwMode="auto">
          <a:xfrm>
            <a:off x="340400" y="966788"/>
            <a:ext cx="7731462" cy="507831"/>
          </a:xfrm>
          <a:prstGeom prst="rect">
            <a:avLst/>
          </a:prstGeom>
          <a:solidFill>
            <a:srgbClr val="FFFF00"/>
          </a:solidFill>
          <a:ln w="25400">
            <a:solidFill>
              <a:srgbClr val="FF9900"/>
            </a:solidFill>
            <a:miter lim="800000"/>
            <a:headEnd/>
            <a:tailEnd/>
          </a:ln>
          <a:effectLst>
            <a:prstShdw prst="shdw17" dist="17961" dir="2700000">
              <a:srgbClr val="995C00"/>
            </a:prstShdw>
          </a:effectLst>
        </p:spPr>
        <p:txBody>
          <a:bodyPr wrap="square">
            <a:spAutoFit/>
          </a:bodyPr>
          <a:lstStyle/>
          <a:p>
            <a:pPr marL="342900" indent="-342900">
              <a:lnSpc>
                <a:spcPct val="50000"/>
              </a:lnSpc>
              <a:spcBef>
                <a:spcPct val="50000"/>
              </a:spcBef>
            </a:pPr>
            <a:r>
              <a:rPr lang="en-GB" sz="1800" dirty="0">
                <a:solidFill>
                  <a:srgbClr val="003366"/>
                </a:solidFill>
                <a:latin typeface="Arial" panose="020B0604020202020204" pitchFamily="34" charset="0"/>
                <a:cs typeface="Arial" panose="020B0604020202020204" pitchFamily="34" charset="0"/>
              </a:rPr>
              <a:t>Scientific goal: </a:t>
            </a:r>
          </a:p>
          <a:p>
            <a:pPr marL="800100" lvl="1" indent="-342900">
              <a:lnSpc>
                <a:spcPct val="50000"/>
              </a:lnSpc>
              <a:spcBef>
                <a:spcPct val="50000"/>
              </a:spcBef>
              <a:buFontTx/>
              <a:buChar char="•"/>
            </a:pPr>
            <a:r>
              <a:rPr lang="en-GB" sz="1800" b="1" dirty="0">
                <a:solidFill>
                  <a:srgbClr val="003366"/>
                </a:solidFill>
                <a:latin typeface="Arial" panose="020B0604020202020204" pitchFamily="34" charset="0"/>
                <a:cs typeface="Arial" panose="020B0604020202020204" pitchFamily="34" charset="0"/>
              </a:rPr>
              <a:t>atomic</a:t>
            </a:r>
            <a:r>
              <a:rPr lang="en-GB" sz="1800" dirty="0">
                <a:solidFill>
                  <a:srgbClr val="003366"/>
                </a:solidFill>
                <a:latin typeface="Arial" panose="020B0604020202020204" pitchFamily="34" charset="0"/>
                <a:cs typeface="Arial" panose="020B0604020202020204" pitchFamily="34" charset="0"/>
              </a:rPr>
              <a:t> and nuclear physics of exotic systems al low energy </a:t>
            </a:r>
          </a:p>
        </p:txBody>
      </p:sp>
      <p:sp>
        <p:nvSpPr>
          <p:cNvPr id="7" name="Textfeld 1"/>
          <p:cNvSpPr txBox="1">
            <a:spLocks noChangeArrowheads="1"/>
          </p:cNvSpPr>
          <p:nvPr/>
        </p:nvSpPr>
        <p:spPr bwMode="auto">
          <a:xfrm>
            <a:off x="0" y="5288340"/>
            <a:ext cx="3332163" cy="1569660"/>
          </a:xfrm>
          <a:prstGeom prst="rect">
            <a:avLst/>
          </a:prstGeom>
          <a:solidFill>
            <a:srgbClr val="FFFF00"/>
          </a:solidFill>
          <a:ln w="9525">
            <a:noFill/>
            <a:miter lim="800000"/>
            <a:headEnd/>
            <a:tailEnd/>
          </a:ln>
        </p:spPr>
        <p:txBody>
          <a:bodyPr wrap="square">
            <a:spAutoFit/>
          </a:bodyPr>
          <a:lstStyle/>
          <a:p>
            <a:pPr marL="285750" indent="-285750">
              <a:buFont typeface="Symbol" pitchFamily="18" charset="2"/>
              <a:buChar char="-"/>
            </a:pPr>
            <a:r>
              <a:rPr lang="en-GB" sz="1600" dirty="0">
                <a:solidFill>
                  <a:prstClr val="black"/>
                </a:solidFill>
                <a:latin typeface="Arial" panose="020B0604020202020204" pitchFamily="34" charset="0"/>
                <a:cs typeface="Arial" panose="020B0604020202020204" pitchFamily="34" charset="0"/>
              </a:rPr>
              <a:t>circumference: </a:t>
            </a:r>
            <a:r>
              <a:rPr lang="en-GB" sz="1600" dirty="0" smtClean="0">
                <a:solidFill>
                  <a:prstClr val="black"/>
                </a:solidFill>
                <a:latin typeface="Arial" panose="020B0604020202020204" pitchFamily="34" charset="0"/>
                <a:cs typeface="Arial" panose="020B0604020202020204" pitchFamily="34" charset="0"/>
              </a:rPr>
              <a:t>54 </a:t>
            </a:r>
            <a:r>
              <a:rPr lang="en-GB" sz="1600" dirty="0">
                <a:solidFill>
                  <a:prstClr val="black"/>
                </a:solidFill>
                <a:latin typeface="Arial" panose="020B0604020202020204" pitchFamily="34" charset="0"/>
                <a:cs typeface="Arial" panose="020B0604020202020204" pitchFamily="34" charset="0"/>
              </a:rPr>
              <a:t>m</a:t>
            </a:r>
          </a:p>
          <a:p>
            <a:pPr marL="285750" indent="-285750">
              <a:buFont typeface="Symbol" pitchFamily="18" charset="2"/>
              <a:buChar char="-"/>
            </a:pPr>
            <a:r>
              <a:rPr lang="en-GB" sz="1600" dirty="0">
                <a:solidFill>
                  <a:prstClr val="black"/>
                </a:solidFill>
                <a:latin typeface="Arial" panose="020B0604020202020204" pitchFamily="34" charset="0"/>
                <a:cs typeface="Arial" panose="020B0604020202020204" pitchFamily="34" charset="0"/>
              </a:rPr>
              <a:t>decelerate ions down to 7‰ c</a:t>
            </a:r>
          </a:p>
          <a:p>
            <a:pPr marL="285750" indent="-285750">
              <a:buFont typeface="Symbol" pitchFamily="18" charset="2"/>
              <a:buChar char="-"/>
            </a:pPr>
            <a:r>
              <a:rPr lang="en-GB" sz="1600" dirty="0">
                <a:solidFill>
                  <a:prstClr val="black"/>
                </a:solidFill>
                <a:latin typeface="Arial" panose="020B0604020202020204" pitchFamily="34" charset="0"/>
                <a:cs typeface="Arial" panose="020B0604020202020204" pitchFamily="34" charset="0"/>
              </a:rPr>
              <a:t>UHV: p </a:t>
            </a:r>
            <a:r>
              <a:rPr lang="en-GB" sz="1600" dirty="0">
                <a:solidFill>
                  <a:prstClr val="black"/>
                </a:solidFill>
                <a:latin typeface="Arial" panose="020B0604020202020204" pitchFamily="34" charset="0"/>
                <a:ea typeface="Cambria Math" pitchFamily="18" charset="0"/>
                <a:cs typeface="Arial" panose="020B0604020202020204" pitchFamily="34" charset="0"/>
              </a:rPr>
              <a:t>&lt; 10</a:t>
            </a:r>
            <a:r>
              <a:rPr lang="en-GB" sz="1600" baseline="30000" dirty="0">
                <a:solidFill>
                  <a:prstClr val="black"/>
                </a:solidFill>
                <a:latin typeface="Arial" panose="020B0604020202020204" pitchFamily="34" charset="0"/>
                <a:ea typeface="Cambria Math" pitchFamily="18" charset="0"/>
                <a:cs typeface="Arial" panose="020B0604020202020204" pitchFamily="34" charset="0"/>
              </a:rPr>
              <a:t>-11</a:t>
            </a:r>
            <a:r>
              <a:rPr lang="en-GB" sz="1600" dirty="0">
                <a:solidFill>
                  <a:prstClr val="black"/>
                </a:solidFill>
                <a:latin typeface="Arial" panose="020B0604020202020204" pitchFamily="34" charset="0"/>
                <a:ea typeface="Cambria Math" pitchFamily="18" charset="0"/>
                <a:cs typeface="Arial" panose="020B0604020202020204" pitchFamily="34" charset="0"/>
              </a:rPr>
              <a:t> mbar</a:t>
            </a:r>
          </a:p>
          <a:p>
            <a:pPr marL="285750" indent="-285750">
              <a:buFont typeface="Symbol" pitchFamily="18" charset="2"/>
              <a:buChar char="-"/>
            </a:pPr>
            <a:r>
              <a:rPr lang="en-GB" sz="1600" dirty="0">
                <a:solidFill>
                  <a:prstClr val="black"/>
                </a:solidFill>
                <a:latin typeface="Arial" panose="020B0604020202020204" pitchFamily="34" charset="0"/>
                <a:ea typeface="Cambria Math" pitchFamily="18" charset="0"/>
                <a:cs typeface="Arial" panose="020B0604020202020204" pitchFamily="34" charset="0"/>
              </a:rPr>
              <a:t>gas and electron targets</a:t>
            </a:r>
          </a:p>
          <a:p>
            <a:pPr marL="285750" indent="-285750">
              <a:buFont typeface="Symbol" pitchFamily="18" charset="2"/>
              <a:buChar char="-"/>
            </a:pPr>
            <a:r>
              <a:rPr lang="en-GB" sz="1600" dirty="0">
                <a:solidFill>
                  <a:prstClr val="black"/>
                </a:solidFill>
                <a:latin typeface="Arial" panose="020B0604020202020204" pitchFamily="34" charset="0"/>
                <a:ea typeface="Cambria Math" pitchFamily="18" charset="0"/>
                <a:cs typeface="Arial" panose="020B0604020202020204" pitchFamily="34" charset="0"/>
              </a:rPr>
              <a:t>e-cooler</a:t>
            </a:r>
          </a:p>
          <a:p>
            <a:pPr marL="285750" indent="-285750">
              <a:buFont typeface="Symbol" pitchFamily="18" charset="2"/>
              <a:buChar char="-"/>
            </a:pPr>
            <a:r>
              <a:rPr lang="en-GB" sz="1600" dirty="0">
                <a:solidFill>
                  <a:prstClr val="black"/>
                </a:solidFill>
                <a:latin typeface="Arial" panose="020B0604020202020204" pitchFamily="34" charset="0"/>
                <a:ea typeface="Cambria Math" pitchFamily="18" charset="0"/>
                <a:cs typeface="Arial" panose="020B0604020202020204" pitchFamily="34" charset="0"/>
              </a:rPr>
              <a:t>several experiment stations</a:t>
            </a:r>
            <a:endParaRPr lang="en-GB" sz="1600" dirty="0">
              <a:solidFill>
                <a:prstClr val="black"/>
              </a:solidFill>
              <a:latin typeface="Arial" panose="020B0604020202020204" pitchFamily="34" charset="0"/>
              <a:cs typeface="Arial" panose="020B0604020202020204" pitchFamily="34" charset="0"/>
            </a:endParaRPr>
          </a:p>
        </p:txBody>
      </p:sp>
      <p:sp>
        <p:nvSpPr>
          <p:cNvPr id="2" name="Textfeld 1"/>
          <p:cNvSpPr txBox="1"/>
          <p:nvPr/>
        </p:nvSpPr>
        <p:spPr>
          <a:xfrm>
            <a:off x="4139952" y="6229053"/>
            <a:ext cx="4294958" cy="369332"/>
          </a:xfrm>
          <a:prstGeom prst="rect">
            <a:avLst/>
          </a:prstGeom>
          <a:noFill/>
        </p:spPr>
        <p:txBody>
          <a:bodyPr wrap="none" rtlCol="0">
            <a:spAutoFit/>
          </a:bodyPr>
          <a:lstStyle/>
          <a:p>
            <a:r>
              <a:rPr lang="de-DE" dirty="0" smtClean="0">
                <a:solidFill>
                  <a:schemeClr val="bg1"/>
                </a:solidFill>
              </a:rPr>
              <a:t>CRYRING in </a:t>
            </a:r>
            <a:r>
              <a:rPr lang="de-DE" dirty="0" err="1" smtClean="0">
                <a:solidFill>
                  <a:schemeClr val="bg1"/>
                </a:solidFill>
              </a:rPr>
              <a:t>the</a:t>
            </a:r>
            <a:r>
              <a:rPr lang="de-DE" dirty="0" smtClean="0">
                <a:solidFill>
                  <a:schemeClr val="bg1"/>
                </a:solidFill>
              </a:rPr>
              <a:t> SIS18 </a:t>
            </a:r>
            <a:r>
              <a:rPr lang="de-DE" dirty="0" err="1" smtClean="0">
                <a:solidFill>
                  <a:schemeClr val="bg1"/>
                </a:solidFill>
              </a:rPr>
              <a:t>target</a:t>
            </a:r>
            <a:r>
              <a:rPr lang="de-DE" dirty="0" smtClean="0">
                <a:solidFill>
                  <a:schemeClr val="bg1"/>
                </a:solidFill>
              </a:rPr>
              <a:t> hall @ GSI/FAIR</a:t>
            </a:r>
            <a:endParaRPr lang="de-DE" dirty="0">
              <a:solidFill>
                <a:schemeClr val="bg1"/>
              </a:solidFill>
            </a:endParaRPr>
          </a:p>
        </p:txBody>
      </p:sp>
    </p:spTree>
    <p:extLst>
      <p:ext uri="{BB962C8B-B14F-4D97-AF65-F5344CB8AC3E}">
        <p14:creationId xmlns:p14="http://schemas.microsoft.com/office/powerpoint/2010/main" val="925339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595" y="996770"/>
            <a:ext cx="8424936" cy="5614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0" y="274638"/>
            <a:ext cx="9144000" cy="1143000"/>
          </a:xfrm>
        </p:spPr>
        <p:txBody>
          <a:bodyPr/>
          <a:lstStyle/>
          <a:p>
            <a:r>
              <a:rPr lang="de-DE" sz="2800" dirty="0" smtClean="0">
                <a:solidFill>
                  <a:schemeClr val="bg1"/>
                </a:solidFill>
              </a:rPr>
              <a:t>CRYRING: First </a:t>
            </a:r>
            <a:r>
              <a:rPr lang="de-DE" sz="2800" dirty="0" err="1" smtClean="0">
                <a:solidFill>
                  <a:schemeClr val="bg1"/>
                </a:solidFill>
              </a:rPr>
              <a:t>transfer</a:t>
            </a:r>
            <a:r>
              <a:rPr lang="de-DE" sz="2800" dirty="0" smtClean="0">
                <a:solidFill>
                  <a:schemeClr val="bg1"/>
                </a:solidFill>
              </a:rPr>
              <a:t> </a:t>
            </a:r>
            <a:r>
              <a:rPr lang="de-DE" sz="2800" dirty="0" err="1" smtClean="0">
                <a:solidFill>
                  <a:schemeClr val="bg1"/>
                </a:solidFill>
              </a:rPr>
              <a:t>of</a:t>
            </a:r>
            <a:r>
              <a:rPr lang="de-DE" sz="2800" dirty="0" smtClean="0">
                <a:solidFill>
                  <a:schemeClr val="bg1"/>
                </a:solidFill>
              </a:rPr>
              <a:t> </a:t>
            </a:r>
            <a:r>
              <a:rPr lang="de-DE" sz="2800" dirty="0" err="1" smtClean="0">
                <a:solidFill>
                  <a:schemeClr val="bg1"/>
                </a:solidFill>
              </a:rPr>
              <a:t>ions</a:t>
            </a:r>
            <a:r>
              <a:rPr lang="de-DE" sz="2800" dirty="0" smtClean="0">
                <a:solidFill>
                  <a:schemeClr val="bg1"/>
                </a:solidFill>
              </a:rPr>
              <a:t> </a:t>
            </a:r>
            <a:r>
              <a:rPr lang="de-DE" sz="2800" dirty="0" err="1" smtClean="0">
                <a:solidFill>
                  <a:schemeClr val="bg1"/>
                </a:solidFill>
              </a:rPr>
              <a:t>from</a:t>
            </a:r>
            <a:r>
              <a:rPr lang="de-DE" sz="2800" dirty="0" smtClean="0">
                <a:solidFill>
                  <a:schemeClr val="bg1"/>
                </a:solidFill>
              </a:rPr>
              <a:t> ESR </a:t>
            </a:r>
            <a:r>
              <a:rPr lang="de-DE" sz="2800" dirty="0" err="1" smtClean="0">
                <a:solidFill>
                  <a:schemeClr val="bg1"/>
                </a:solidFill>
              </a:rPr>
              <a:t>to</a:t>
            </a:r>
            <a:r>
              <a:rPr lang="de-DE" sz="2800" dirty="0" smtClean="0">
                <a:solidFill>
                  <a:schemeClr val="bg1"/>
                </a:solidFill>
              </a:rPr>
              <a:t> CYRING</a:t>
            </a:r>
            <a:endParaRPr lang="en-US" sz="2800" dirty="0">
              <a:solidFill>
                <a:schemeClr val="bg1"/>
              </a:solidFill>
            </a:endParaRPr>
          </a:p>
        </p:txBody>
      </p:sp>
      <p:sp>
        <p:nvSpPr>
          <p:cNvPr id="16" name="Textfeld 15"/>
          <p:cNvSpPr txBox="1"/>
          <p:nvPr/>
        </p:nvSpPr>
        <p:spPr>
          <a:xfrm>
            <a:off x="6973862" y="4272804"/>
            <a:ext cx="1834669" cy="2308324"/>
          </a:xfrm>
          <a:prstGeom prst="rect">
            <a:avLst/>
          </a:prstGeom>
          <a:solidFill>
            <a:srgbClr val="FFC000"/>
          </a:solidFill>
        </p:spPr>
        <p:txBody>
          <a:bodyPr wrap="none" rtlCol="0">
            <a:spAutoFit/>
          </a:bodyPr>
          <a:lstStyle/>
          <a:p>
            <a:r>
              <a:rPr lang="de-DE" dirty="0" smtClean="0">
                <a:solidFill>
                  <a:prstClr val="black"/>
                </a:solidFill>
              </a:rPr>
              <a:t>CRYRING </a:t>
            </a:r>
            <a:r>
              <a:rPr lang="de-DE" dirty="0" err="1" smtClean="0">
                <a:solidFill>
                  <a:prstClr val="black"/>
                </a:solidFill>
              </a:rPr>
              <a:t>team</a:t>
            </a:r>
            <a:endParaRPr lang="de-DE" dirty="0" smtClean="0">
              <a:solidFill>
                <a:prstClr val="black"/>
              </a:solidFill>
            </a:endParaRPr>
          </a:p>
          <a:p>
            <a:r>
              <a:rPr lang="de-DE" dirty="0" err="1" smtClean="0">
                <a:solidFill>
                  <a:prstClr val="black"/>
                </a:solidFill>
              </a:rPr>
              <a:t>supported</a:t>
            </a:r>
            <a:r>
              <a:rPr lang="de-DE" dirty="0" smtClean="0">
                <a:solidFill>
                  <a:prstClr val="black"/>
                </a:solidFill>
              </a:rPr>
              <a:t> </a:t>
            </a:r>
            <a:r>
              <a:rPr lang="de-DE" dirty="0" err="1" smtClean="0">
                <a:solidFill>
                  <a:prstClr val="black"/>
                </a:solidFill>
              </a:rPr>
              <a:t>by</a:t>
            </a:r>
            <a:r>
              <a:rPr lang="de-DE" dirty="0" smtClean="0">
                <a:solidFill>
                  <a:prstClr val="black"/>
                </a:solidFill>
              </a:rPr>
              <a:t>:</a:t>
            </a:r>
          </a:p>
          <a:p>
            <a:r>
              <a:rPr lang="de-DE" dirty="0" smtClean="0">
                <a:solidFill>
                  <a:prstClr val="black"/>
                </a:solidFill>
              </a:rPr>
              <a:t>FAIR</a:t>
            </a:r>
          </a:p>
          <a:p>
            <a:r>
              <a:rPr lang="de-DE" dirty="0" smtClean="0">
                <a:solidFill>
                  <a:prstClr val="black"/>
                </a:solidFill>
              </a:rPr>
              <a:t>GSI </a:t>
            </a:r>
          </a:p>
          <a:p>
            <a:r>
              <a:rPr lang="de-DE" dirty="0" smtClean="0">
                <a:solidFill>
                  <a:prstClr val="black"/>
                </a:solidFill>
              </a:rPr>
              <a:t>HI-Jena</a:t>
            </a:r>
          </a:p>
          <a:p>
            <a:r>
              <a:rPr lang="de-DE" dirty="0" smtClean="0">
                <a:solidFill>
                  <a:prstClr val="black"/>
                </a:solidFill>
              </a:rPr>
              <a:t>KVI Groningen</a:t>
            </a:r>
          </a:p>
          <a:p>
            <a:r>
              <a:rPr lang="de-DE" dirty="0" err="1" smtClean="0">
                <a:solidFill>
                  <a:prstClr val="black"/>
                </a:solidFill>
              </a:rPr>
              <a:t>Univ</a:t>
            </a:r>
            <a:r>
              <a:rPr lang="de-DE" dirty="0" smtClean="0">
                <a:solidFill>
                  <a:prstClr val="black"/>
                </a:solidFill>
              </a:rPr>
              <a:t> </a:t>
            </a:r>
            <a:r>
              <a:rPr lang="de-DE" dirty="0" err="1" smtClean="0">
                <a:solidFill>
                  <a:prstClr val="black"/>
                </a:solidFill>
              </a:rPr>
              <a:t>Cracow</a:t>
            </a:r>
            <a:endParaRPr lang="de-DE" dirty="0" smtClean="0">
              <a:solidFill>
                <a:prstClr val="black"/>
              </a:solidFill>
            </a:endParaRPr>
          </a:p>
          <a:p>
            <a:r>
              <a:rPr lang="de-DE" dirty="0" smtClean="0">
                <a:solidFill>
                  <a:prstClr val="black"/>
                </a:solidFill>
              </a:rPr>
              <a:t>Univ</a:t>
            </a:r>
            <a:r>
              <a:rPr lang="de-DE" dirty="0">
                <a:solidFill>
                  <a:prstClr val="black"/>
                </a:solidFill>
              </a:rPr>
              <a:t>. </a:t>
            </a:r>
            <a:r>
              <a:rPr lang="de-DE" dirty="0" smtClean="0">
                <a:solidFill>
                  <a:prstClr val="black"/>
                </a:solidFill>
              </a:rPr>
              <a:t>Stockholm</a:t>
            </a:r>
            <a:endParaRPr lang="de-DE" dirty="0">
              <a:solidFill>
                <a:prstClr val="black"/>
              </a:solidFill>
            </a:endParaRPr>
          </a:p>
        </p:txBody>
      </p:sp>
      <p:sp>
        <p:nvSpPr>
          <p:cNvPr id="15" name="Rectangle 2"/>
          <p:cNvSpPr>
            <a:spLocks noChangeArrowheads="1"/>
          </p:cNvSpPr>
          <p:nvPr/>
        </p:nvSpPr>
        <p:spPr bwMode="auto">
          <a:xfrm>
            <a:off x="390854" y="355208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solidFill>
                <a:prstClr val="black"/>
              </a:solidFill>
            </a:endParaRPr>
          </a:p>
        </p:txBody>
      </p:sp>
      <p:graphicFrame>
        <p:nvGraphicFramePr>
          <p:cNvPr id="19" name="Objekt 18"/>
          <p:cNvGraphicFramePr>
            <a:graphicFrameLocks noChangeAspect="1"/>
          </p:cNvGraphicFramePr>
          <p:nvPr>
            <p:extLst/>
          </p:nvPr>
        </p:nvGraphicFramePr>
        <p:xfrm>
          <a:off x="390854" y="4009285"/>
          <a:ext cx="2416175" cy="2601913"/>
        </p:xfrm>
        <a:graphic>
          <a:graphicData uri="http://schemas.openxmlformats.org/presentationml/2006/ole">
            <mc:AlternateContent xmlns:mc="http://schemas.openxmlformats.org/markup-compatibility/2006">
              <mc:Choice xmlns:v="urn:schemas-microsoft-com:vml" Requires="v">
                <p:oleObj spid="_x0000_s7183" r:id="rId4" imgW="4050794" imgH="4355556" progId="CorelPHOTOPAINT.Image.16">
                  <p:embed/>
                </p:oleObj>
              </mc:Choice>
              <mc:Fallback>
                <p:oleObj r:id="rId4" imgW="4050794" imgH="4355556" progId="CorelPHOTOPAINT.Image.1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854" y="4009285"/>
                        <a:ext cx="2416175" cy="260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feld 19"/>
          <p:cNvSpPr txBox="1"/>
          <p:nvPr/>
        </p:nvSpPr>
        <p:spPr>
          <a:xfrm>
            <a:off x="341143" y="4024086"/>
            <a:ext cx="2736304" cy="830997"/>
          </a:xfrm>
          <a:prstGeom prst="rect">
            <a:avLst/>
          </a:prstGeom>
          <a:noFill/>
        </p:spPr>
        <p:txBody>
          <a:bodyPr wrap="square" rtlCol="0">
            <a:spAutoFit/>
          </a:bodyPr>
          <a:lstStyle/>
          <a:p>
            <a:r>
              <a:rPr lang="en-US" sz="1600" dirty="0">
                <a:solidFill>
                  <a:prstClr val="white"/>
                </a:solidFill>
              </a:rPr>
              <a:t>S</a:t>
            </a:r>
            <a:r>
              <a:rPr lang="en-US" sz="1600" dirty="0" smtClean="0">
                <a:solidFill>
                  <a:prstClr val="white"/>
                </a:solidFill>
              </a:rPr>
              <a:t>cintillating </a:t>
            </a:r>
            <a:r>
              <a:rPr lang="en-US" sz="1600" dirty="0">
                <a:solidFill>
                  <a:prstClr val="white"/>
                </a:solidFill>
              </a:rPr>
              <a:t>screen in the first section of </a:t>
            </a:r>
            <a:r>
              <a:rPr lang="en-US" sz="1600" dirty="0" smtClean="0">
                <a:solidFill>
                  <a:prstClr val="white"/>
                </a:solidFill>
              </a:rPr>
              <a:t>CRYRING:</a:t>
            </a:r>
          </a:p>
          <a:p>
            <a:r>
              <a:rPr lang="en-US" sz="1600" dirty="0" smtClean="0">
                <a:solidFill>
                  <a:prstClr val="white"/>
                </a:solidFill>
              </a:rPr>
              <a:t>C</a:t>
            </a:r>
            <a:r>
              <a:rPr lang="en-US" sz="1600" baseline="30000" dirty="0" smtClean="0">
                <a:solidFill>
                  <a:prstClr val="white"/>
                </a:solidFill>
              </a:rPr>
              <a:t>6+ </a:t>
            </a:r>
            <a:r>
              <a:rPr lang="en-US" sz="1600" dirty="0" smtClean="0">
                <a:solidFill>
                  <a:prstClr val="white"/>
                </a:solidFill>
              </a:rPr>
              <a:t>@</a:t>
            </a:r>
            <a:r>
              <a:rPr lang="en-US" sz="1600" baseline="30000" dirty="0" smtClean="0">
                <a:solidFill>
                  <a:prstClr val="white"/>
                </a:solidFill>
              </a:rPr>
              <a:t> </a:t>
            </a:r>
            <a:r>
              <a:rPr lang="en-US" sz="1600" dirty="0" smtClean="0">
                <a:solidFill>
                  <a:prstClr val="white"/>
                </a:solidFill>
              </a:rPr>
              <a:t>6 MeV/u</a:t>
            </a:r>
            <a:endParaRPr lang="de-DE" sz="1600" dirty="0">
              <a:solidFill>
                <a:prstClr val="white"/>
              </a:solidFill>
            </a:endParaRPr>
          </a:p>
        </p:txBody>
      </p:sp>
      <p:grpSp>
        <p:nvGrpSpPr>
          <p:cNvPr id="1025" name="Gruppieren 1024"/>
          <p:cNvGrpSpPr/>
          <p:nvPr/>
        </p:nvGrpSpPr>
        <p:grpSpPr>
          <a:xfrm>
            <a:off x="539552" y="1014826"/>
            <a:ext cx="8047281" cy="685982"/>
            <a:chOff x="539552" y="1014826"/>
            <a:chExt cx="8047281" cy="685982"/>
          </a:xfrm>
        </p:grpSpPr>
        <p:sp>
          <p:nvSpPr>
            <p:cNvPr id="1024" name="Rechteck 1023"/>
            <p:cNvSpPr/>
            <p:nvPr/>
          </p:nvSpPr>
          <p:spPr>
            <a:xfrm>
              <a:off x="539552" y="1014826"/>
              <a:ext cx="8047281" cy="6859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2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552" y="1054055"/>
              <a:ext cx="1787030" cy="574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descr="FAIR_Logo_rgb_fre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235" y="1056759"/>
              <a:ext cx="680152" cy="5661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7979" y="1037627"/>
              <a:ext cx="1445006" cy="60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fik 27"/>
            <p:cNvPicPr/>
            <p:nvPr/>
          </p:nvPicPr>
          <p:blipFill>
            <a:blip r:embed="rId9">
              <a:extLst>
                <a:ext uri="{28A0092B-C50C-407E-A947-70E740481C1C}">
                  <a14:useLocalDpi xmlns:a14="http://schemas.microsoft.com/office/drawing/2010/main" val="0"/>
                </a:ext>
              </a:extLst>
            </a:blip>
            <a:stretch>
              <a:fillRect/>
            </a:stretch>
          </p:blipFill>
          <p:spPr>
            <a:xfrm>
              <a:off x="6602328" y="1037627"/>
              <a:ext cx="800658" cy="639182"/>
            </a:xfrm>
            <a:prstGeom prst="rect">
              <a:avLst/>
            </a:prstGeom>
            <a:solidFill>
              <a:schemeClr val="accent2">
                <a:lumMod val="60000"/>
                <a:lumOff val="40000"/>
              </a:schemeClr>
            </a:solidFill>
          </p:spPr>
        </p:pic>
        <p:pic>
          <p:nvPicPr>
            <p:cNvPr id="29" name="Picture 18"/>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10908" y="1037627"/>
              <a:ext cx="668337" cy="639182"/>
            </a:xfrm>
            <a:prstGeom prst="rect">
              <a:avLst/>
            </a:prstGeom>
            <a:noFill/>
            <a:ln>
              <a:noFill/>
            </a:ln>
            <a:extLst/>
          </p:spPr>
        </p:pic>
        <p:pic>
          <p:nvPicPr>
            <p:cNvPr id="21" name="Grafik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34741" y="1049350"/>
              <a:ext cx="1139319" cy="615735"/>
            </a:xfrm>
            <a:prstGeom prst="rect">
              <a:avLst/>
            </a:prstGeom>
          </p:spPr>
        </p:pic>
        <p:pic>
          <p:nvPicPr>
            <p:cNvPr id="31" name="Bild 8" descr="GSI_Logo_rgb.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959634" y="1062692"/>
              <a:ext cx="1325850" cy="441950"/>
            </a:xfrm>
            <a:prstGeom prst="rect">
              <a:avLst/>
            </a:prstGeom>
            <a:solidFill>
              <a:schemeClr val="bg1"/>
            </a:solidFill>
            <a:ln>
              <a:noFill/>
            </a:ln>
          </p:spPr>
        </p:pic>
      </p:grpSp>
      <p:sp>
        <p:nvSpPr>
          <p:cNvPr id="3" name="Textfeld 2"/>
          <p:cNvSpPr txBox="1"/>
          <p:nvPr/>
        </p:nvSpPr>
        <p:spPr>
          <a:xfrm>
            <a:off x="3025704" y="6334199"/>
            <a:ext cx="3729482" cy="276999"/>
          </a:xfrm>
          <a:prstGeom prst="rect">
            <a:avLst/>
          </a:prstGeom>
          <a:solidFill>
            <a:schemeClr val="bg1"/>
          </a:solidFill>
        </p:spPr>
        <p:txBody>
          <a:bodyPr wrap="none" rtlCol="0">
            <a:spAutoFit/>
          </a:bodyPr>
          <a:lstStyle/>
          <a:p>
            <a:r>
              <a:rPr lang="de-DE" sz="1200" dirty="0" smtClean="0">
                <a:solidFill>
                  <a:prstClr val="black"/>
                </a:solidFill>
              </a:rPr>
              <a:t>A. Bräuning-</a:t>
            </a:r>
            <a:r>
              <a:rPr lang="de-DE" sz="1200" dirty="0" err="1" smtClean="0">
                <a:solidFill>
                  <a:prstClr val="black"/>
                </a:solidFill>
              </a:rPr>
              <a:t>Deminan,F</a:t>
            </a:r>
            <a:r>
              <a:rPr lang="de-DE" sz="1200" dirty="0" smtClean="0">
                <a:solidFill>
                  <a:prstClr val="black"/>
                </a:solidFill>
              </a:rPr>
              <a:t>. Herfurth, M. Lestinsky et al.</a:t>
            </a:r>
            <a:endParaRPr lang="de-DE" sz="1200" dirty="0">
              <a:solidFill>
                <a:prstClr val="black"/>
              </a:solidFill>
            </a:endParaRPr>
          </a:p>
        </p:txBody>
      </p:sp>
    </p:spTree>
    <p:extLst>
      <p:ext uri="{BB962C8B-B14F-4D97-AF65-F5344CB8AC3E}">
        <p14:creationId xmlns:p14="http://schemas.microsoft.com/office/powerpoint/2010/main" val="3106478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feld 1"/>
          <p:cNvSpPr txBox="1">
            <a:spLocks noChangeArrowheads="1"/>
          </p:cNvSpPr>
          <p:nvPr/>
        </p:nvSpPr>
        <p:spPr bwMode="auto">
          <a:xfrm>
            <a:off x="251520" y="274033"/>
            <a:ext cx="9094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lvl="1" eaLnBrk="1" hangingPunct="1">
              <a:spcBef>
                <a:spcPct val="0"/>
              </a:spcBef>
              <a:buFontTx/>
              <a:buNone/>
            </a:pPr>
            <a:r>
              <a:rPr lang="en-US" altLang="de-DE" dirty="0" smtClean="0">
                <a:solidFill>
                  <a:schemeClr val="bg1"/>
                </a:solidFill>
                <a:latin typeface="Arial Narrow" panose="020B0606020202030204" pitchFamily="34" charset="0"/>
                <a:cs typeface="Arial" panose="020B0604020202020204" pitchFamily="34" charset="0"/>
              </a:rPr>
              <a:t>Beamlines </a:t>
            </a:r>
            <a:r>
              <a:rPr lang="en-US" altLang="de-DE" dirty="0">
                <a:solidFill>
                  <a:schemeClr val="bg1"/>
                </a:solidFill>
                <a:latin typeface="Arial Narrow" panose="020B0606020202030204" pitchFamily="34" charset="0"/>
                <a:cs typeface="Arial" panose="020B0604020202020204" pitchFamily="34" charset="0"/>
              </a:rPr>
              <a:t>to Exploit the </a:t>
            </a:r>
            <a:r>
              <a:rPr lang="en-US" altLang="de-DE" dirty="0" smtClean="0">
                <a:solidFill>
                  <a:schemeClr val="bg1"/>
                </a:solidFill>
                <a:latin typeface="Arial Narrow" panose="020B0606020202030204" pitchFamily="34" charset="0"/>
                <a:cs typeface="Arial" panose="020B0604020202020204" pitchFamily="34" charset="0"/>
              </a:rPr>
              <a:t>Full Physics </a:t>
            </a:r>
            <a:r>
              <a:rPr lang="en-US" altLang="de-DE" dirty="0">
                <a:solidFill>
                  <a:schemeClr val="bg1"/>
                </a:solidFill>
                <a:latin typeface="Arial Narrow" panose="020B0606020202030204" pitchFamily="34" charset="0"/>
                <a:cs typeface="Arial" panose="020B0604020202020204" pitchFamily="34" charset="0"/>
              </a:rPr>
              <a:t>Potential of FAIR </a:t>
            </a:r>
          </a:p>
        </p:txBody>
      </p:sp>
      <p:sp>
        <p:nvSpPr>
          <p:cNvPr id="32771" name="Textfeld 4"/>
          <p:cNvSpPr txBox="1">
            <a:spLocks noChangeArrowheads="1"/>
          </p:cNvSpPr>
          <p:nvPr/>
        </p:nvSpPr>
        <p:spPr bwMode="auto">
          <a:xfrm>
            <a:off x="439738" y="1116013"/>
            <a:ext cx="3771900" cy="646112"/>
          </a:xfrm>
          <a:prstGeom prst="rect">
            <a:avLst/>
          </a:prstGeom>
          <a:solidFill>
            <a:srgbClr val="FFFF00"/>
          </a:solidFill>
          <a:ln w="63500">
            <a:solidFill>
              <a:srgbClr val="FFC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de-DE" altLang="de-DE" sz="1800" b="1" dirty="0" err="1">
                <a:latin typeface="Arial" panose="020B0604020202020204" pitchFamily="34" charset="0"/>
                <a:cs typeface="Arial" panose="020B0604020202020204" pitchFamily="34" charset="0"/>
              </a:rPr>
              <a:t>transfer</a:t>
            </a:r>
            <a:r>
              <a:rPr lang="de-DE" altLang="de-DE" sz="1800" b="1" dirty="0">
                <a:latin typeface="Arial" panose="020B0604020202020204" pitchFamily="34" charset="0"/>
                <a:cs typeface="Arial" panose="020B0604020202020204" pitchFamily="34" charset="0"/>
              </a:rPr>
              <a:t> </a:t>
            </a:r>
            <a:r>
              <a:rPr lang="de-DE" altLang="de-DE" sz="1800" b="1" dirty="0" err="1">
                <a:latin typeface="Arial" panose="020B0604020202020204" pitchFamily="34" charset="0"/>
                <a:cs typeface="Arial" panose="020B0604020202020204" pitchFamily="34" charset="0"/>
              </a:rPr>
              <a:t>of</a:t>
            </a:r>
            <a:r>
              <a:rPr lang="de-DE" altLang="de-DE" sz="1800" b="1" dirty="0">
                <a:latin typeface="Arial" panose="020B0604020202020204" pitchFamily="34" charset="0"/>
                <a:cs typeface="Arial" panose="020B0604020202020204" pitchFamily="34" charset="0"/>
              </a:rPr>
              <a:t>  </a:t>
            </a:r>
            <a:r>
              <a:rPr lang="de-DE" altLang="de-DE" sz="1800" b="1" dirty="0" err="1">
                <a:latin typeface="Arial" panose="020B0604020202020204" pitchFamily="34" charset="0"/>
                <a:cs typeface="Arial" panose="020B0604020202020204" pitchFamily="34" charset="0"/>
              </a:rPr>
              <a:t>ions</a:t>
            </a:r>
            <a:r>
              <a:rPr lang="de-DE" altLang="de-DE" sz="1800" b="1" dirty="0">
                <a:latin typeface="Arial" panose="020B0604020202020204" pitchFamily="34" charset="0"/>
                <a:cs typeface="Arial" panose="020B0604020202020204" pitchFamily="34" charset="0"/>
              </a:rPr>
              <a:t>  </a:t>
            </a:r>
            <a:r>
              <a:rPr lang="de-DE" altLang="de-DE" sz="1800" b="1" dirty="0" err="1">
                <a:latin typeface="Arial" panose="020B0604020202020204" pitchFamily="34" charset="0"/>
                <a:cs typeface="Arial" panose="020B0604020202020204" pitchFamily="34" charset="0"/>
              </a:rPr>
              <a:t>from</a:t>
            </a:r>
            <a:r>
              <a:rPr lang="de-DE" altLang="de-DE" sz="1800" b="1" dirty="0">
                <a:latin typeface="Arial" panose="020B0604020202020204" pitchFamily="34" charset="0"/>
                <a:cs typeface="Arial" panose="020B0604020202020204" pitchFamily="34" charset="0"/>
              </a:rPr>
              <a:t> SIS18 </a:t>
            </a:r>
            <a:r>
              <a:rPr lang="de-DE" altLang="de-DE" sz="1800" b="1" dirty="0" err="1">
                <a:latin typeface="Arial" panose="020B0604020202020204" pitchFamily="34" charset="0"/>
                <a:cs typeface="Arial" panose="020B0604020202020204" pitchFamily="34" charset="0"/>
              </a:rPr>
              <a:t>to</a:t>
            </a:r>
            <a:r>
              <a:rPr lang="de-DE" altLang="de-DE" sz="1800" b="1" dirty="0">
                <a:latin typeface="Arial" panose="020B0604020202020204" pitchFamily="34" charset="0"/>
                <a:cs typeface="Arial" panose="020B0604020202020204" pitchFamily="34" charset="0"/>
              </a:rPr>
              <a:t> </a:t>
            </a:r>
            <a:r>
              <a:rPr lang="de-DE" altLang="de-DE" sz="1800" b="1" dirty="0" err="1">
                <a:latin typeface="Arial" panose="020B0604020202020204" pitchFamily="34" charset="0"/>
                <a:cs typeface="Arial" panose="020B0604020202020204" pitchFamily="34" charset="0"/>
              </a:rPr>
              <a:t>the</a:t>
            </a:r>
            <a:r>
              <a:rPr lang="de-DE" altLang="de-DE" sz="1800" b="1" dirty="0">
                <a:latin typeface="Arial" panose="020B0604020202020204" pitchFamily="34" charset="0"/>
                <a:cs typeface="Arial" panose="020B0604020202020204" pitchFamily="34" charset="0"/>
              </a:rPr>
              <a:t> HESR</a:t>
            </a:r>
            <a:r>
              <a:rPr lang="en-US" altLang="de-DE" sz="1800" b="1" dirty="0">
                <a:latin typeface="Arial" panose="020B0604020202020204" pitchFamily="34" charset="0"/>
                <a:cs typeface="Arial" panose="020B0604020202020204" pitchFamily="34" charset="0"/>
              </a:rPr>
              <a:t> </a:t>
            </a:r>
            <a:r>
              <a:rPr lang="en-US" altLang="de-DE" sz="1800" b="1" dirty="0" smtClean="0">
                <a:latin typeface="Arial" panose="020B0604020202020204" pitchFamily="34" charset="0"/>
                <a:cs typeface="Arial" panose="020B0604020202020204" pitchFamily="34" charset="0"/>
              </a:rPr>
              <a:t> </a:t>
            </a:r>
            <a:endParaRPr lang="en-US" altLang="de-DE" sz="1800" b="1" dirty="0">
              <a:latin typeface="Arial" panose="020B0604020202020204" pitchFamily="34" charset="0"/>
              <a:cs typeface="Arial" panose="020B0604020202020204" pitchFamily="34" charset="0"/>
            </a:endParaRPr>
          </a:p>
        </p:txBody>
      </p:sp>
      <p:sp>
        <p:nvSpPr>
          <p:cNvPr id="32772" name="Textfeld 10"/>
          <p:cNvSpPr txBox="1">
            <a:spLocks noChangeArrowheads="1"/>
          </p:cNvSpPr>
          <p:nvPr/>
        </p:nvSpPr>
        <p:spPr bwMode="auto">
          <a:xfrm>
            <a:off x="4606925" y="1116013"/>
            <a:ext cx="4487863" cy="646112"/>
          </a:xfrm>
          <a:prstGeom prst="rect">
            <a:avLst/>
          </a:prstGeom>
          <a:solidFill>
            <a:srgbClr val="FFFF00"/>
          </a:solidFill>
          <a:ln w="63500">
            <a:solidFill>
              <a:srgbClr val="FFC000"/>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buFontTx/>
              <a:buNone/>
            </a:pPr>
            <a:r>
              <a:rPr lang="en-US" altLang="de-DE" sz="1800" b="1" dirty="0">
                <a:latin typeface="Arial" panose="020B0604020202020204" pitchFamily="34" charset="0"/>
                <a:cs typeface="Arial" panose="020B0604020202020204" pitchFamily="34" charset="0"/>
              </a:rPr>
              <a:t>stable and exotic ions and antiprotons from HESR to ESR </a:t>
            </a:r>
            <a:r>
              <a:rPr lang="en-US" altLang="de-DE" sz="1800" b="1" dirty="0" smtClean="0">
                <a:latin typeface="Arial" panose="020B0604020202020204" pitchFamily="34" charset="0"/>
                <a:cs typeface="Arial" panose="020B0604020202020204" pitchFamily="34" charset="0"/>
              </a:rPr>
              <a:t> </a:t>
            </a:r>
            <a:endParaRPr lang="en-US" altLang="de-DE" sz="1800" b="1" dirty="0">
              <a:latin typeface="Arial" panose="020B0604020202020204" pitchFamily="34" charset="0"/>
              <a:cs typeface="Arial" panose="020B0604020202020204" pitchFamily="34" charset="0"/>
            </a:endParaRPr>
          </a:p>
        </p:txBody>
      </p:sp>
      <p:sp>
        <p:nvSpPr>
          <p:cNvPr id="32773" name="Textfeld 9"/>
          <p:cNvSpPr txBox="1">
            <a:spLocks noChangeArrowheads="1"/>
          </p:cNvSpPr>
          <p:nvPr/>
        </p:nvSpPr>
        <p:spPr bwMode="auto">
          <a:xfrm>
            <a:off x="395536" y="5686425"/>
            <a:ext cx="3946277" cy="646113"/>
          </a:xfrm>
          <a:prstGeom prst="rect">
            <a:avLst/>
          </a:prstGeom>
          <a:solidFill>
            <a:srgbClr val="FFFF00">
              <a:alpha val="50195"/>
            </a:srgbClr>
          </a:solidFill>
          <a:ln w="63500">
            <a:solidFill>
              <a:srgbClr val="FFC000"/>
            </a:solidFill>
            <a:miter lim="800000"/>
            <a:headEnd/>
            <a:tailEnd/>
          </a:ln>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ctr" eaLnBrk="1" hangingPunct="1">
              <a:spcBef>
                <a:spcPct val="0"/>
              </a:spcBef>
            </a:pPr>
            <a:r>
              <a:rPr lang="en-US" altLang="de-DE" sz="1800" b="1">
                <a:latin typeface="Arial" panose="020B0604020202020204" pitchFamily="34" charset="0"/>
                <a:cs typeface="Arial" panose="020B0604020202020204" pitchFamily="34" charset="0"/>
              </a:rPr>
              <a:t>Early start of FAIR</a:t>
            </a:r>
          </a:p>
          <a:p>
            <a:pPr algn="ctr" eaLnBrk="1" hangingPunct="1">
              <a:spcBef>
                <a:spcPct val="0"/>
              </a:spcBef>
            </a:pPr>
            <a:r>
              <a:rPr lang="en-US" altLang="de-DE" sz="1800" b="1">
                <a:latin typeface="Arial" panose="020B0604020202020204" pitchFamily="34" charset="0"/>
                <a:cs typeface="Arial" panose="020B0604020202020204" pitchFamily="34" charset="0"/>
              </a:rPr>
              <a:t>Parallel operation  </a:t>
            </a:r>
          </a:p>
        </p:txBody>
      </p:sp>
      <p:sp>
        <p:nvSpPr>
          <p:cNvPr id="32774" name="Textfeld 11"/>
          <p:cNvSpPr txBox="1">
            <a:spLocks noChangeArrowheads="1"/>
          </p:cNvSpPr>
          <p:nvPr/>
        </p:nvSpPr>
        <p:spPr bwMode="auto">
          <a:xfrm>
            <a:off x="4606925" y="5722109"/>
            <a:ext cx="4487863" cy="646331"/>
          </a:xfrm>
          <a:prstGeom prst="rect">
            <a:avLst/>
          </a:prstGeom>
          <a:solidFill>
            <a:srgbClr val="FFFF00">
              <a:alpha val="50195"/>
            </a:srgbClr>
          </a:solidFill>
          <a:ln w="63500">
            <a:solidFill>
              <a:srgbClr val="FFC000"/>
            </a:solidFill>
            <a:miter lim="800000"/>
            <a:headEnd/>
            <a:tailEnd/>
          </a:ln>
        </p:spPr>
        <p:txBody>
          <a:bodyPr>
            <a:spAutoFit/>
          </a:bodyPr>
          <a:lstStyle>
            <a:lvl1pPr marL="285750" indent="-285750">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pPr>
            <a:r>
              <a:rPr lang="en-US" altLang="de-DE" sz="1800" b="1" dirty="0">
                <a:latin typeface="Arial" panose="020B0604020202020204" pitchFamily="34" charset="0"/>
                <a:cs typeface="Arial" panose="020B0604020202020204" pitchFamily="34" charset="0"/>
              </a:rPr>
              <a:t>Early realization of </a:t>
            </a:r>
            <a:r>
              <a:rPr lang="en-US" altLang="de-DE" sz="1800" b="1" dirty="0" err="1">
                <a:latin typeface="Arial" panose="020B0604020202020204" pitchFamily="34" charset="0"/>
                <a:cs typeface="Arial" panose="020B0604020202020204" pitchFamily="34" charset="0"/>
              </a:rPr>
              <a:t>pbar</a:t>
            </a:r>
            <a:r>
              <a:rPr lang="en-US" altLang="de-DE" sz="1800" b="1" dirty="0">
                <a:latin typeface="Arial" panose="020B0604020202020204" pitchFamily="34" charset="0"/>
                <a:cs typeface="Arial" panose="020B0604020202020204" pitchFamily="34" charset="0"/>
              </a:rPr>
              <a:t> @ FLAIR</a:t>
            </a:r>
          </a:p>
          <a:p>
            <a:pPr eaLnBrk="1" hangingPunct="1">
              <a:spcBef>
                <a:spcPct val="0"/>
              </a:spcBef>
            </a:pPr>
            <a:r>
              <a:rPr lang="en-US" altLang="de-DE" sz="1800" b="1" dirty="0">
                <a:latin typeface="Arial" panose="020B0604020202020204" pitchFamily="34" charset="0"/>
                <a:cs typeface="Arial" panose="020B0604020202020204" pitchFamily="34" charset="0"/>
              </a:rPr>
              <a:t>Exotic nuclei in storage </a:t>
            </a:r>
            <a:r>
              <a:rPr lang="en-US" altLang="de-DE" sz="1800" b="1" dirty="0" smtClean="0">
                <a:latin typeface="Arial" panose="020B0604020202020204" pitchFamily="34" charset="0"/>
                <a:cs typeface="Arial" panose="020B0604020202020204" pitchFamily="34" charset="0"/>
              </a:rPr>
              <a:t>rings</a:t>
            </a:r>
            <a:endParaRPr lang="en-US" altLang="de-DE" sz="1800" b="1" dirty="0">
              <a:latin typeface="Arial" panose="020B0604020202020204" pitchFamily="34" charset="0"/>
              <a:cs typeface="Arial" panose="020B0604020202020204" pitchFamily="34" charset="0"/>
            </a:endParaRPr>
          </a:p>
        </p:txBody>
      </p:sp>
      <p:pic>
        <p:nvPicPr>
          <p:cNvPr id="327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1989138"/>
            <a:ext cx="3095625" cy="3579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850" y="1989138"/>
            <a:ext cx="2930525" cy="349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7" name="Textfeld 2"/>
          <p:cNvSpPr txBox="1">
            <a:spLocks noChangeArrowheads="1"/>
          </p:cNvSpPr>
          <p:nvPr/>
        </p:nvSpPr>
        <p:spPr bwMode="auto">
          <a:xfrm>
            <a:off x="1701800" y="2103438"/>
            <a:ext cx="854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de-DE" sz="2400">
                <a:latin typeface="Calibri" panose="020F0502020204030204" pitchFamily="34" charset="0"/>
              </a:rPr>
              <a:t>SIS18</a:t>
            </a:r>
          </a:p>
        </p:txBody>
      </p:sp>
      <p:sp>
        <p:nvSpPr>
          <p:cNvPr id="32778" name="Textfeld 12"/>
          <p:cNvSpPr txBox="1">
            <a:spLocks noChangeArrowheads="1"/>
          </p:cNvSpPr>
          <p:nvPr/>
        </p:nvSpPr>
        <p:spPr bwMode="auto">
          <a:xfrm>
            <a:off x="6237288" y="2205038"/>
            <a:ext cx="855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de-DE" sz="2400">
                <a:latin typeface="Calibri" panose="020F0502020204030204" pitchFamily="34" charset="0"/>
              </a:rPr>
              <a:t>SIS18</a:t>
            </a:r>
          </a:p>
        </p:txBody>
      </p:sp>
      <p:sp>
        <p:nvSpPr>
          <p:cNvPr id="32779" name="Textfeld 13"/>
          <p:cNvSpPr txBox="1">
            <a:spLocks noChangeArrowheads="1"/>
          </p:cNvSpPr>
          <p:nvPr/>
        </p:nvSpPr>
        <p:spPr bwMode="auto">
          <a:xfrm>
            <a:off x="2139950" y="3778250"/>
            <a:ext cx="83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de-DE" sz="2400">
                <a:latin typeface="Calibri" panose="020F0502020204030204" pitchFamily="34" charset="0"/>
              </a:rPr>
              <a:t>HESR</a:t>
            </a:r>
          </a:p>
        </p:txBody>
      </p:sp>
      <p:sp>
        <p:nvSpPr>
          <p:cNvPr id="32780" name="Textfeld 14"/>
          <p:cNvSpPr txBox="1">
            <a:spLocks noChangeArrowheads="1"/>
          </p:cNvSpPr>
          <p:nvPr/>
        </p:nvSpPr>
        <p:spPr bwMode="auto">
          <a:xfrm>
            <a:off x="6691313" y="3789363"/>
            <a:ext cx="833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Font typeface="Arial" panose="020B0604020202020204" pitchFamily="34" charset="0"/>
              <a:buChar char="–"/>
              <a:defRPr sz="2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Font typeface="Arial" panose="020B0604020202020204" pitchFamily="34" charset="0"/>
              <a:buChar char="•"/>
              <a:defRPr sz="24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eaLnBrk="1" hangingPunct="1">
              <a:spcBef>
                <a:spcPct val="0"/>
              </a:spcBef>
              <a:buFontTx/>
              <a:buNone/>
            </a:pPr>
            <a:r>
              <a:rPr lang="en-US" altLang="de-DE" sz="2400">
                <a:latin typeface="Calibri" panose="020F0502020204030204" pitchFamily="34" charset="0"/>
              </a:rPr>
              <a:t>HESR</a:t>
            </a:r>
          </a:p>
        </p:txBody>
      </p:sp>
      <p:sp>
        <p:nvSpPr>
          <p:cNvPr id="13" name="Textfeld 12"/>
          <p:cNvSpPr txBox="1"/>
          <p:nvPr/>
        </p:nvSpPr>
        <p:spPr>
          <a:xfrm>
            <a:off x="2643513" y="2974975"/>
            <a:ext cx="3839513" cy="923330"/>
          </a:xfrm>
          <a:prstGeom prst="rect">
            <a:avLst/>
          </a:prstGeom>
          <a:solidFill>
            <a:srgbClr val="FFFF00"/>
          </a:solidFill>
          <a:ln w="57150">
            <a:solidFill>
              <a:srgbClr val="FFC000"/>
            </a:solidFill>
          </a:ln>
        </p:spPr>
        <p:txBody>
          <a:bodyPr wrap="none" rtlCol="0">
            <a:spAutoFit/>
          </a:bodyPr>
          <a:lstStyle/>
          <a:p>
            <a:r>
              <a:rPr lang="de-DE" b="1" dirty="0" err="1" smtClean="0">
                <a:latin typeface="Arial" panose="020B0604020202020204" pitchFamily="34" charset="0"/>
                <a:cs typeface="Arial" panose="020B0604020202020204" pitchFamily="34" charset="0"/>
              </a:rPr>
              <a:t>What</a:t>
            </a:r>
            <a:r>
              <a:rPr lang="de-DE" b="1" dirty="0" smtClean="0">
                <a:latin typeface="Arial" panose="020B0604020202020204" pitchFamily="34" charset="0"/>
                <a:cs typeface="Arial" panose="020B0604020202020204" pitchFamily="34" charset="0"/>
              </a:rPr>
              <a:t> </a:t>
            </a:r>
            <a:r>
              <a:rPr lang="de-DE" b="1" dirty="0" err="1" smtClean="0">
                <a:latin typeface="Arial" panose="020B0604020202020204" pitchFamily="34" charset="0"/>
                <a:cs typeface="Arial" panose="020B0604020202020204" pitchFamily="34" charset="0"/>
              </a:rPr>
              <a:t>about</a:t>
            </a:r>
            <a:r>
              <a:rPr lang="de-DE" b="1" dirty="0" smtClean="0">
                <a:latin typeface="Arial" panose="020B0604020202020204" pitchFamily="34" charset="0"/>
                <a:cs typeface="Arial" panose="020B0604020202020204" pitchFamily="34" charset="0"/>
              </a:rPr>
              <a:t> FLAIR ?</a:t>
            </a:r>
          </a:p>
          <a:p>
            <a:endParaRPr lang="de-DE" b="1" dirty="0">
              <a:latin typeface="Arial" panose="020B0604020202020204" pitchFamily="34" charset="0"/>
              <a:cs typeface="Arial" panose="020B0604020202020204" pitchFamily="34" charset="0"/>
            </a:endParaRPr>
          </a:p>
          <a:p>
            <a:r>
              <a:rPr lang="de-DE" b="1" dirty="0" err="1" smtClean="0">
                <a:latin typeface="Arial" panose="020B0604020202020204" pitchFamily="34" charset="0"/>
                <a:cs typeface="Arial" panose="020B0604020202020204" pitchFamily="34" charset="0"/>
              </a:rPr>
              <a:t>Where</a:t>
            </a:r>
            <a:r>
              <a:rPr lang="de-DE" b="1" dirty="0" smtClean="0">
                <a:latin typeface="Arial" panose="020B0604020202020204" pitchFamily="34" charset="0"/>
                <a:cs typeface="Arial" panose="020B0604020202020204" pitchFamily="34" charset="0"/>
              </a:rPr>
              <a:t> </a:t>
            </a:r>
            <a:r>
              <a:rPr lang="de-DE" b="1" dirty="0" err="1" smtClean="0">
                <a:latin typeface="Arial" panose="020B0604020202020204" pitchFamily="34" charset="0"/>
                <a:cs typeface="Arial" panose="020B0604020202020204" pitchFamily="34" charset="0"/>
              </a:rPr>
              <a:t>are</a:t>
            </a:r>
            <a:r>
              <a:rPr lang="de-DE" b="1" dirty="0" smtClean="0">
                <a:latin typeface="Arial" panose="020B0604020202020204" pitchFamily="34" charset="0"/>
                <a:cs typeface="Arial" panose="020B0604020202020204" pitchFamily="34" charset="0"/>
              </a:rPr>
              <a:t> </a:t>
            </a:r>
            <a:r>
              <a:rPr lang="de-DE" b="1" dirty="0" err="1" smtClean="0">
                <a:latin typeface="Arial" panose="020B0604020202020204" pitchFamily="34" charset="0"/>
                <a:cs typeface="Arial" panose="020B0604020202020204" pitchFamily="34" charset="0"/>
              </a:rPr>
              <a:t>the</a:t>
            </a:r>
            <a:r>
              <a:rPr lang="de-DE" b="1" dirty="0" smtClean="0">
                <a:latin typeface="Arial" panose="020B0604020202020204" pitchFamily="34" charset="0"/>
                <a:cs typeface="Arial" panose="020B0604020202020204" pitchFamily="34" charset="0"/>
              </a:rPr>
              <a:t> </a:t>
            </a:r>
            <a:r>
              <a:rPr lang="de-DE" b="1" dirty="0" err="1" smtClean="0">
                <a:latin typeface="Arial" panose="020B0604020202020204" pitchFamily="34" charset="0"/>
                <a:cs typeface="Arial" panose="020B0604020202020204" pitchFamily="34" charset="0"/>
              </a:rPr>
              <a:t>slow</a:t>
            </a:r>
            <a:r>
              <a:rPr lang="de-DE" b="1" dirty="0" smtClean="0">
                <a:latin typeface="Arial" panose="020B0604020202020204" pitchFamily="34" charset="0"/>
                <a:cs typeface="Arial" panose="020B0604020202020204" pitchFamily="34" charset="0"/>
              </a:rPr>
              <a:t>-antiprotons ?</a:t>
            </a:r>
            <a:endParaRPr lang="de-DE"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860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0"/>
                                        </p:tgtEl>
                                        <p:attrNameLst>
                                          <p:attrName>style.visibility</p:attrName>
                                        </p:attrNameLst>
                                      </p:cBhvr>
                                      <p:to>
                                        <p:strVal val="visible"/>
                                      </p:to>
                                    </p:set>
                                  </p:childTnLst>
                                </p:cTn>
                              </p:par>
                              <p:par>
                                <p:cTn id="15" presetID="10" presetClass="exit" presetSubtype="0" fill="hold" grpId="0" nodeType="with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277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277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277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277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27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32772" grpId="0" animBg="1"/>
      <p:bldP spid="32773" grpId="0" animBg="1"/>
      <p:bldP spid="32774" grpId="0" animBg="1"/>
      <p:bldP spid="32777" grpId="0"/>
      <p:bldP spid="32778" grpId="0"/>
      <p:bldP spid="32779" grpId="0"/>
      <p:bldP spid="3278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782" y="672307"/>
            <a:ext cx="8584746" cy="1325563"/>
          </a:xfrm>
        </p:spPr>
        <p:txBody>
          <a:bodyPr/>
          <a:lstStyle/>
          <a:p>
            <a:r>
              <a:rPr lang="de-DE" dirty="0" smtClean="0"/>
              <a:t>APPA R&amp;D Web </a:t>
            </a:r>
            <a:r>
              <a:rPr lang="de-DE" dirty="0"/>
              <a:t>P</a:t>
            </a:r>
            <a:r>
              <a:rPr lang="de-DE" dirty="0" smtClean="0"/>
              <a:t>ages</a:t>
            </a:r>
            <a:endParaRPr lang="de-DE" dirty="0"/>
          </a:p>
        </p:txBody>
      </p:sp>
      <p:sp>
        <p:nvSpPr>
          <p:cNvPr id="5" name="Textfeld 4"/>
          <p:cNvSpPr txBox="1"/>
          <p:nvPr/>
        </p:nvSpPr>
        <p:spPr>
          <a:xfrm>
            <a:off x="279626" y="181529"/>
            <a:ext cx="2946832" cy="369332"/>
          </a:xfrm>
          <a:prstGeom prst="rect">
            <a:avLst/>
          </a:prstGeom>
          <a:noFill/>
        </p:spPr>
        <p:txBody>
          <a:bodyPr wrap="none" rtlCol="0">
            <a:spAutoFit/>
          </a:bodyPr>
          <a:lstStyle/>
          <a:p>
            <a:r>
              <a:rPr lang="de-DE" dirty="0" smtClean="0">
                <a:solidFill>
                  <a:prstClr val="black"/>
                </a:solidFill>
                <a:hlinkClick r:id="rId2"/>
              </a:rPr>
              <a:t>http://appa-rd.fair-center.eu/</a:t>
            </a:r>
            <a:endParaRPr lang="de-DE" dirty="0">
              <a:solidFill>
                <a:prstClr val="black"/>
              </a:solidFill>
            </a:endParaRPr>
          </a:p>
        </p:txBody>
      </p:sp>
      <p:pic>
        <p:nvPicPr>
          <p:cNvPr id="6" name="Grafik 5"/>
          <p:cNvPicPr>
            <a:picLocks noChangeAspect="1"/>
          </p:cNvPicPr>
          <p:nvPr/>
        </p:nvPicPr>
        <p:blipFill>
          <a:blip r:embed="rId3"/>
          <a:stretch>
            <a:fillRect/>
          </a:stretch>
        </p:blipFill>
        <p:spPr>
          <a:xfrm>
            <a:off x="288999" y="1850232"/>
            <a:ext cx="8512627" cy="4695062"/>
          </a:xfrm>
          <a:prstGeom prst="rect">
            <a:avLst/>
          </a:prstGeom>
        </p:spPr>
      </p:pic>
    </p:spTree>
    <p:extLst>
      <p:ext uri="{BB962C8B-B14F-4D97-AF65-F5344CB8AC3E}">
        <p14:creationId xmlns:p14="http://schemas.microsoft.com/office/powerpoint/2010/main" val="35176244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0904" y="163422"/>
            <a:ext cx="8734425" cy="1325563"/>
          </a:xfrm>
        </p:spPr>
        <p:txBody>
          <a:bodyPr/>
          <a:lstStyle/>
          <a:p>
            <a:r>
              <a:rPr lang="de-DE" dirty="0" smtClean="0"/>
              <a:t>APPA R&amp;D </a:t>
            </a:r>
            <a:br>
              <a:rPr lang="de-DE" dirty="0" smtClean="0"/>
            </a:br>
            <a:r>
              <a:rPr lang="de-DE" dirty="0" err="1"/>
              <a:t>F</a:t>
            </a:r>
            <a:r>
              <a:rPr lang="de-DE" dirty="0" err="1" smtClean="0"/>
              <a:t>unded</a:t>
            </a:r>
            <a:r>
              <a:rPr lang="de-DE" dirty="0" smtClean="0"/>
              <a:t> </a:t>
            </a:r>
            <a:r>
              <a:rPr lang="de-DE" dirty="0"/>
              <a:t>P</a:t>
            </a:r>
            <a:r>
              <a:rPr lang="de-DE" dirty="0" smtClean="0"/>
              <a:t>rojects  (6.8 M€)</a:t>
            </a:r>
            <a:endParaRPr lang="de-DE" dirty="0"/>
          </a:p>
        </p:txBody>
      </p:sp>
      <p:sp>
        <p:nvSpPr>
          <p:cNvPr id="5" name="Textfeld 4"/>
          <p:cNvSpPr txBox="1"/>
          <p:nvPr/>
        </p:nvSpPr>
        <p:spPr>
          <a:xfrm>
            <a:off x="0" y="1612269"/>
            <a:ext cx="9136155" cy="5245731"/>
          </a:xfrm>
          <a:prstGeom prst="rect">
            <a:avLst/>
          </a:prstGeom>
          <a:noFill/>
        </p:spPr>
        <p:txBody>
          <a:bodyPr wrap="none" rtlCol="0">
            <a:spAutoFit/>
          </a:bodyPr>
          <a:lstStyle/>
          <a:p>
            <a:pPr>
              <a:lnSpc>
                <a:spcPct val="120000"/>
              </a:lnSpc>
            </a:pPr>
            <a:r>
              <a:rPr lang="de-DE" sz="1100" u="sng" dirty="0" smtClean="0">
                <a:latin typeface="Courier New" panose="02070309020205020404" pitchFamily="49" charset="0"/>
                <a:cs typeface="Courier New" panose="02070309020205020404" pitchFamily="49" charset="0"/>
                <a:hlinkClick r:id="rId2"/>
              </a:rPr>
              <a:t>05P15KHFAA</a:t>
            </a:r>
            <a:r>
              <a:rPr lang="de-DE" sz="1100" dirty="0" smtClean="0">
                <a:latin typeface="Courier New" panose="02070309020205020404" pitchFamily="49" charset="0"/>
                <a:cs typeface="Courier New" panose="02070309020205020404" pitchFamily="49" charset="0"/>
              </a:rPr>
              <a:t>: </a:t>
            </a:r>
            <a:r>
              <a:rPr lang="de-DE" sz="1400" b="1" dirty="0" smtClean="0">
                <a:solidFill>
                  <a:srgbClr val="7030A0"/>
                </a:solidFill>
              </a:rPr>
              <a:t>HU Berlin</a:t>
            </a:r>
            <a:r>
              <a:rPr lang="de-DE" sz="1400" i="1" dirty="0" smtClean="0"/>
              <a:t>, Lösung </a:t>
            </a:r>
            <a:r>
              <a:rPr lang="de-DE" sz="1400" i="1" dirty="0"/>
              <a:t>der zeitabhängigen Dirac-Gleichung für hochgeladene Ionen in </a:t>
            </a:r>
            <a:r>
              <a:rPr lang="de-DE" sz="1400" i="1" dirty="0" smtClean="0"/>
              <a:t> Laserimpulsen </a:t>
            </a:r>
            <a:r>
              <a:rPr lang="de-DE" sz="1400" i="1" dirty="0"/>
              <a:t>höchster </a:t>
            </a:r>
            <a:endParaRPr lang="de-DE" sz="1400" i="1" dirty="0" smtClean="0"/>
          </a:p>
          <a:p>
            <a:pPr>
              <a:lnSpc>
                <a:spcPct val="120000"/>
              </a:lnSpc>
            </a:pPr>
            <a:r>
              <a:rPr lang="de-DE" sz="1400" i="1" dirty="0"/>
              <a:t>	</a:t>
            </a:r>
            <a:r>
              <a:rPr lang="de-DE" sz="1400" i="1" dirty="0" smtClean="0"/>
              <a:t>	Intensitäten</a:t>
            </a:r>
            <a:r>
              <a:rPr lang="de-DE" sz="1400" dirty="0" smtClean="0"/>
              <a:t> </a:t>
            </a:r>
            <a:endParaRPr lang="de-DE" sz="1400" b="1" dirty="0">
              <a:solidFill>
                <a:srgbClr val="FF0000"/>
              </a:solidFill>
            </a:endParaRPr>
          </a:p>
          <a:p>
            <a:pPr>
              <a:lnSpc>
                <a:spcPct val="120000"/>
              </a:lnSpc>
            </a:pPr>
            <a:r>
              <a:rPr lang="de-DE" sz="1100" u="sng" dirty="0" smtClean="0">
                <a:latin typeface="Courier New" panose="02070309020205020404" pitchFamily="49" charset="0"/>
                <a:cs typeface="Courier New" panose="02070309020205020404" pitchFamily="49" charset="0"/>
                <a:hlinkClick r:id="rId3"/>
              </a:rPr>
              <a:t>05P15PMFAA</a:t>
            </a:r>
            <a:r>
              <a:rPr lang="de-DE" sz="1100" dirty="0" smtClean="0">
                <a:latin typeface="Courier New" panose="02070309020205020404" pitchFamily="49" charset="0"/>
                <a:cs typeface="Courier New" panose="02070309020205020404" pitchFamily="49" charset="0"/>
              </a:rPr>
              <a:t>: </a:t>
            </a:r>
            <a:r>
              <a:rPr lang="de-DE" sz="1400" b="1" dirty="0" smtClean="0">
                <a:solidFill>
                  <a:srgbClr val="7030A0"/>
                </a:solidFill>
              </a:rPr>
              <a:t>U Münster</a:t>
            </a:r>
            <a:r>
              <a:rPr lang="de-DE" sz="1400" i="1" dirty="0" smtClean="0"/>
              <a:t>, Entwicklung </a:t>
            </a:r>
            <a:r>
              <a:rPr lang="de-DE" sz="1400" i="1" dirty="0"/>
              <a:t>eines Präzisions-Hochspannungsteilers und von </a:t>
            </a:r>
            <a:r>
              <a:rPr lang="de-DE" sz="1400" i="1" dirty="0" smtClean="0"/>
              <a:t>Fluoreszenzdetektoren </a:t>
            </a:r>
            <a:r>
              <a:rPr lang="de-DE" sz="1400" i="1" dirty="0"/>
              <a:t>für den </a:t>
            </a:r>
            <a:endParaRPr lang="de-DE" sz="1400" i="1" dirty="0" smtClean="0"/>
          </a:p>
          <a:p>
            <a:pPr>
              <a:lnSpc>
                <a:spcPct val="120000"/>
              </a:lnSpc>
            </a:pPr>
            <a:r>
              <a:rPr lang="de-DE" sz="1400" i="1" dirty="0"/>
              <a:t>	</a:t>
            </a:r>
            <a:r>
              <a:rPr lang="de-DE" sz="1400" i="1" dirty="0" smtClean="0"/>
              <a:t>	Speicherring CRYRING </a:t>
            </a:r>
            <a:r>
              <a:rPr lang="de-DE" sz="1400" i="1" dirty="0"/>
              <a:t>/ Weiterentwicklung und Betrieb von </a:t>
            </a:r>
            <a:r>
              <a:rPr lang="de-DE" sz="1400" i="1" dirty="0" smtClean="0"/>
              <a:t>Einzelphotonendetektoren </a:t>
            </a:r>
            <a:r>
              <a:rPr lang="de-DE" sz="1400" i="1" dirty="0"/>
              <a:t>für die </a:t>
            </a:r>
            <a:endParaRPr lang="de-DE" sz="1400" i="1" dirty="0" smtClean="0"/>
          </a:p>
          <a:p>
            <a:pPr>
              <a:lnSpc>
                <a:spcPct val="120000"/>
              </a:lnSpc>
            </a:pPr>
            <a:r>
              <a:rPr lang="de-DE" sz="1400" i="1" dirty="0"/>
              <a:t>	</a:t>
            </a:r>
            <a:r>
              <a:rPr lang="de-DE" sz="1400" i="1" dirty="0" smtClean="0"/>
              <a:t>	Laserspektroskopie </a:t>
            </a:r>
            <a:r>
              <a:rPr lang="de-DE" sz="1400" i="1" dirty="0"/>
              <a:t>am ESR </a:t>
            </a:r>
            <a:r>
              <a:rPr lang="de-DE" sz="1400" i="1" dirty="0" smtClean="0"/>
              <a:t>und </a:t>
            </a:r>
            <a:r>
              <a:rPr lang="de-DE" sz="1400" i="1" dirty="0"/>
              <a:t>an </a:t>
            </a:r>
            <a:r>
              <a:rPr lang="de-DE" sz="1400" i="1" dirty="0" smtClean="0"/>
              <a:t>SPECTRAP</a:t>
            </a:r>
            <a:endParaRPr lang="de-DE" sz="1400" b="1" dirty="0">
              <a:solidFill>
                <a:srgbClr val="FF0000"/>
              </a:solidFill>
            </a:endParaRPr>
          </a:p>
          <a:p>
            <a:pPr>
              <a:lnSpc>
                <a:spcPct val="120000"/>
              </a:lnSpc>
            </a:pPr>
            <a:r>
              <a:rPr lang="de-DE" sz="1100" u="sng" dirty="0" smtClean="0">
                <a:latin typeface="Courier New" panose="02070309020205020404" pitchFamily="49" charset="0"/>
                <a:cs typeface="Courier New" panose="02070309020205020404" pitchFamily="49" charset="0"/>
                <a:hlinkClick r:id="rId4"/>
              </a:rPr>
              <a:t>05P15RDFA1</a:t>
            </a:r>
            <a:r>
              <a:rPr lang="de-DE" sz="1100" dirty="0" smtClean="0">
                <a:latin typeface="Courier New" panose="02070309020205020404" pitchFamily="49" charset="0"/>
                <a:cs typeface="Courier New" panose="02070309020205020404" pitchFamily="49" charset="0"/>
              </a:rPr>
              <a:t>: </a:t>
            </a:r>
            <a:r>
              <a:rPr lang="de-DE" sz="1400" b="1" dirty="0" smtClean="0">
                <a:solidFill>
                  <a:srgbClr val="7030A0"/>
                </a:solidFill>
              </a:rPr>
              <a:t>TU Darmstadt</a:t>
            </a:r>
            <a:r>
              <a:rPr lang="de-DE" sz="1400" i="1" dirty="0" smtClean="0"/>
              <a:t>, Forschungsarbeiten </a:t>
            </a:r>
            <a:r>
              <a:rPr lang="de-DE" sz="1400" i="1" dirty="0"/>
              <a:t>zur Implementierung von Laserkühlung und </a:t>
            </a:r>
            <a:r>
              <a:rPr lang="de-DE" sz="1400" i="1" dirty="0" smtClean="0"/>
              <a:t>Wechselwirkung </a:t>
            </a:r>
            <a:r>
              <a:rPr lang="de-DE" sz="1400" i="1" dirty="0"/>
              <a:t>mit </a:t>
            </a:r>
            <a:endParaRPr lang="de-DE" sz="1400" i="1" dirty="0" smtClean="0"/>
          </a:p>
          <a:p>
            <a:pPr>
              <a:lnSpc>
                <a:spcPct val="120000"/>
              </a:lnSpc>
            </a:pPr>
            <a:r>
              <a:rPr lang="de-DE" sz="1400" i="1" dirty="0"/>
              <a:t>	</a:t>
            </a:r>
            <a:r>
              <a:rPr lang="de-DE" sz="1400" i="1" dirty="0" smtClean="0"/>
              <a:t>	Materie </a:t>
            </a:r>
            <a:r>
              <a:rPr lang="de-DE" sz="1400" i="1" dirty="0"/>
              <a:t>bei </a:t>
            </a:r>
            <a:r>
              <a:rPr lang="de-DE" sz="1400" i="1" dirty="0" smtClean="0"/>
              <a:t>FAIR</a:t>
            </a:r>
            <a:endParaRPr lang="de-DE" sz="1400" dirty="0" smtClean="0"/>
          </a:p>
          <a:p>
            <a:pPr>
              <a:lnSpc>
                <a:spcPct val="120000"/>
              </a:lnSpc>
            </a:pPr>
            <a:r>
              <a:rPr lang="de-DE" sz="1100" u="sng" dirty="0" smtClean="0">
                <a:latin typeface="Courier New" panose="02070309020205020404" pitchFamily="49" charset="0"/>
                <a:cs typeface="Courier New" panose="02070309020205020404" pitchFamily="49" charset="0"/>
                <a:hlinkClick r:id="rId5"/>
              </a:rPr>
              <a:t>05P15RDFAA</a:t>
            </a:r>
            <a:r>
              <a:rPr lang="de-DE" sz="1100" dirty="0" smtClean="0">
                <a:latin typeface="Courier New" panose="02070309020205020404" pitchFamily="49" charset="0"/>
                <a:cs typeface="Courier New" panose="02070309020205020404" pitchFamily="49" charset="0"/>
              </a:rPr>
              <a:t>: </a:t>
            </a:r>
            <a:r>
              <a:rPr lang="de-DE" sz="1400" b="1" dirty="0" smtClean="0">
                <a:solidFill>
                  <a:srgbClr val="7030A0"/>
                </a:solidFill>
              </a:rPr>
              <a:t>TU Darmstadt</a:t>
            </a:r>
            <a:r>
              <a:rPr lang="de-DE" sz="1400" i="1" dirty="0" smtClean="0"/>
              <a:t>, Laserspektroskopie </a:t>
            </a:r>
            <a:r>
              <a:rPr lang="de-DE" sz="1400" i="1" dirty="0"/>
              <a:t>an </a:t>
            </a:r>
            <a:r>
              <a:rPr lang="de-DE" sz="1400" i="1" dirty="0" smtClean="0"/>
              <a:t>CRYRING </a:t>
            </a:r>
            <a:r>
              <a:rPr lang="de-DE" sz="1400" i="1" dirty="0"/>
              <a:t>und HITRAP — Neue Techniken für die </a:t>
            </a:r>
            <a:endParaRPr lang="de-DE" sz="1400" i="1" dirty="0" smtClean="0"/>
          </a:p>
          <a:p>
            <a:pPr>
              <a:lnSpc>
                <a:spcPct val="120000"/>
              </a:lnSpc>
            </a:pPr>
            <a:r>
              <a:rPr lang="de-DE" sz="1400" i="1" dirty="0"/>
              <a:t>	</a:t>
            </a:r>
            <a:r>
              <a:rPr lang="de-DE" sz="1400" i="1" dirty="0" smtClean="0"/>
              <a:t>	Laserspektroskopie </a:t>
            </a:r>
            <a:r>
              <a:rPr lang="de-DE" sz="1400" i="1" dirty="0"/>
              <a:t>an der </a:t>
            </a:r>
            <a:r>
              <a:rPr lang="de-DE" sz="1400" i="1" dirty="0" smtClean="0"/>
              <a:t>GSI</a:t>
            </a:r>
            <a:endParaRPr lang="de-DE" sz="1400" dirty="0" smtClean="0"/>
          </a:p>
          <a:p>
            <a:pPr>
              <a:lnSpc>
                <a:spcPct val="120000"/>
              </a:lnSpc>
            </a:pPr>
            <a:r>
              <a:rPr lang="de-DE" sz="1100" u="sng" dirty="0" smtClean="0">
                <a:latin typeface="Courier New" panose="02070309020205020404" pitchFamily="49" charset="0"/>
                <a:cs typeface="Courier New" panose="02070309020205020404" pitchFamily="49" charset="0"/>
                <a:hlinkClick r:id="rId6"/>
              </a:rPr>
              <a:t>05P15RFFA1</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Frankfurt</a:t>
            </a:r>
            <a:r>
              <a:rPr lang="de-DE" sz="1400" i="1" dirty="0" smtClean="0"/>
              <a:t>, Entwicklung </a:t>
            </a:r>
            <a:r>
              <a:rPr lang="de-DE" sz="1400" i="1" dirty="0"/>
              <a:t>von Diagnostik und Simulationen für plasmaphysikalische </a:t>
            </a:r>
            <a:r>
              <a:rPr lang="de-DE" sz="1400" i="1" dirty="0" smtClean="0"/>
              <a:t>Experimente </a:t>
            </a:r>
            <a:r>
              <a:rPr lang="de-DE" sz="1400" i="1" dirty="0"/>
              <a:t>bei </a:t>
            </a:r>
            <a:r>
              <a:rPr lang="de-DE" sz="1400" i="1" dirty="0" smtClean="0"/>
              <a:t>FAIR</a:t>
            </a:r>
            <a:endParaRPr lang="de-DE" sz="1400" dirty="0" smtClean="0"/>
          </a:p>
          <a:p>
            <a:pPr>
              <a:lnSpc>
                <a:spcPct val="120000"/>
              </a:lnSpc>
            </a:pPr>
            <a:r>
              <a:rPr lang="de-DE" sz="1100" u="sng" dirty="0" smtClean="0">
                <a:latin typeface="Courier New" panose="02070309020205020404" pitchFamily="49" charset="0"/>
                <a:cs typeface="Courier New" panose="02070309020205020404" pitchFamily="49" charset="0"/>
                <a:hlinkClick r:id="rId7"/>
              </a:rPr>
              <a:t>05P15RFFAA</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Frankfurt</a:t>
            </a:r>
            <a:r>
              <a:rPr lang="de-DE" sz="1400" i="1" dirty="0" smtClean="0"/>
              <a:t>, </a:t>
            </a:r>
            <a:r>
              <a:rPr lang="de-DE" sz="1400" i="1" dirty="0" err="1" smtClean="0"/>
              <a:t>Umladedetektoren</a:t>
            </a:r>
            <a:r>
              <a:rPr lang="de-DE" sz="1400" i="1" dirty="0" smtClean="0"/>
              <a:t> </a:t>
            </a:r>
            <a:r>
              <a:rPr lang="de-DE" sz="1400" i="1" dirty="0"/>
              <a:t>am CRYRING/LSR: Detektor-Manipulatoren und UHV-taugliche </a:t>
            </a:r>
            <a:r>
              <a:rPr lang="de-DE" sz="1400" i="1" dirty="0" smtClean="0"/>
              <a:t>Si-Detektoren</a:t>
            </a:r>
            <a:r>
              <a:rPr lang="de-DE" sz="1400" dirty="0" smtClean="0"/>
              <a:t> </a:t>
            </a:r>
          </a:p>
          <a:p>
            <a:pPr>
              <a:lnSpc>
                <a:spcPct val="120000"/>
              </a:lnSpc>
            </a:pPr>
            <a:r>
              <a:rPr lang="de-DE" sz="1100" u="sng" dirty="0" smtClean="0">
                <a:latin typeface="Courier New" panose="02070309020205020404" pitchFamily="49" charset="0"/>
                <a:cs typeface="Courier New" panose="02070309020205020404" pitchFamily="49" charset="0"/>
                <a:hlinkClick r:id="rId8"/>
              </a:rPr>
              <a:t>05P15RGFAA</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Gießen</a:t>
            </a:r>
            <a:r>
              <a:rPr lang="de-DE" sz="1400" i="1" dirty="0" smtClean="0"/>
              <a:t>, Aufbau </a:t>
            </a:r>
            <a:r>
              <a:rPr lang="de-DE" sz="1400" i="1" dirty="0"/>
              <a:t>und Tests von Experimentiereinrichtungen zur Elektronenstoß- und </a:t>
            </a:r>
            <a:r>
              <a:rPr lang="de-DE" sz="1400" i="1" dirty="0" smtClean="0"/>
              <a:t>Röntgenspektroskopie</a:t>
            </a:r>
            <a:endParaRPr lang="de-DE" sz="1400" dirty="0" smtClean="0"/>
          </a:p>
          <a:p>
            <a:pPr>
              <a:lnSpc>
                <a:spcPct val="120000"/>
              </a:lnSpc>
            </a:pPr>
            <a:r>
              <a:rPr lang="de-DE" sz="1100" u="sng" dirty="0" smtClean="0">
                <a:latin typeface="Courier New" panose="02070309020205020404" pitchFamily="49" charset="0"/>
                <a:cs typeface="Courier New" panose="02070309020205020404" pitchFamily="49" charset="0"/>
                <a:hlinkClick r:id="rId9"/>
              </a:rPr>
              <a:t>05P15RKFAA</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Kassel</a:t>
            </a:r>
            <a:r>
              <a:rPr lang="de-DE" sz="1400" i="1" dirty="0" smtClean="0"/>
              <a:t>, Hochauflösendes </a:t>
            </a:r>
            <a:r>
              <a:rPr lang="de-DE" sz="1400" i="1" dirty="0" err="1"/>
              <a:t>Seya</a:t>
            </a:r>
            <a:r>
              <a:rPr lang="de-DE" sz="1400" i="1" dirty="0"/>
              <a:t>-</a:t>
            </a:r>
            <a:r>
              <a:rPr lang="de-DE" sz="1400" i="1" dirty="0" err="1"/>
              <a:t>Namioka</a:t>
            </a:r>
            <a:r>
              <a:rPr lang="de-DE" sz="1400" i="1" dirty="0"/>
              <a:t>-Fluoreszenzspektrometer für den Spektralbereich zwischen </a:t>
            </a:r>
            <a:endParaRPr lang="de-DE" sz="1400" i="1" dirty="0" smtClean="0"/>
          </a:p>
          <a:p>
            <a:pPr>
              <a:lnSpc>
                <a:spcPct val="120000"/>
              </a:lnSpc>
            </a:pPr>
            <a:r>
              <a:rPr lang="de-DE" sz="1400" i="1" dirty="0"/>
              <a:t>	</a:t>
            </a:r>
            <a:r>
              <a:rPr lang="de-DE" sz="1400" i="1" dirty="0" smtClean="0"/>
              <a:t>   	35 </a:t>
            </a:r>
            <a:r>
              <a:rPr lang="de-DE" sz="1400" i="1" dirty="0" err="1"/>
              <a:t>nm</a:t>
            </a:r>
            <a:r>
              <a:rPr lang="de-DE" sz="1400" i="1" dirty="0"/>
              <a:t> und </a:t>
            </a:r>
            <a:r>
              <a:rPr lang="de-DE" sz="1400" i="1" dirty="0" smtClean="0"/>
              <a:t>700 </a:t>
            </a:r>
            <a:r>
              <a:rPr lang="de-DE" sz="1400" i="1" dirty="0" err="1"/>
              <a:t>nm</a:t>
            </a:r>
            <a:r>
              <a:rPr lang="de-DE" sz="1400" i="1" dirty="0"/>
              <a:t> für Experimente an Speicherringen für hochgeladene </a:t>
            </a:r>
            <a:r>
              <a:rPr lang="de-DE" sz="1400" i="1" dirty="0" smtClean="0"/>
              <a:t>Ionen</a:t>
            </a:r>
            <a:endParaRPr lang="de-DE" sz="1400" dirty="0"/>
          </a:p>
          <a:p>
            <a:pPr>
              <a:lnSpc>
                <a:spcPct val="120000"/>
              </a:lnSpc>
            </a:pPr>
            <a:r>
              <a:rPr lang="de-DE" sz="1100" u="sng" dirty="0" smtClean="0">
                <a:latin typeface="Courier New" panose="02070309020205020404" pitchFamily="49" charset="0"/>
                <a:cs typeface="Courier New" panose="02070309020205020404" pitchFamily="49" charset="0"/>
                <a:hlinkClick r:id="rId10"/>
              </a:rPr>
              <a:t>05P15SJFA1</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Jena</a:t>
            </a:r>
            <a:r>
              <a:rPr lang="de-DE" sz="1400" i="1" dirty="0" smtClean="0"/>
              <a:t>, Spektroskopie </a:t>
            </a:r>
            <a:r>
              <a:rPr lang="de-DE" sz="1400" i="1" dirty="0"/>
              <a:t>von Plasmen bei </a:t>
            </a:r>
            <a:r>
              <a:rPr lang="de-DE" sz="1400" i="1" dirty="0" smtClean="0"/>
              <a:t>FAIR</a:t>
            </a:r>
            <a:endParaRPr lang="de-DE" sz="1400" dirty="0" smtClean="0"/>
          </a:p>
          <a:p>
            <a:pPr>
              <a:lnSpc>
                <a:spcPct val="120000"/>
              </a:lnSpc>
            </a:pPr>
            <a:r>
              <a:rPr lang="de-DE" sz="1100" u="sng" dirty="0" smtClean="0">
                <a:latin typeface="Courier New" panose="02070309020205020404" pitchFamily="49" charset="0"/>
                <a:cs typeface="Courier New" panose="02070309020205020404" pitchFamily="49" charset="0"/>
                <a:hlinkClick r:id="rId11"/>
              </a:rPr>
              <a:t>05P15SJFAA</a:t>
            </a:r>
            <a:r>
              <a:rPr lang="de-DE" sz="1100" dirty="0">
                <a:latin typeface="Courier New" panose="02070309020205020404" pitchFamily="49" charset="0"/>
                <a:cs typeface="Courier New" panose="02070309020205020404" pitchFamily="49" charset="0"/>
              </a:rPr>
              <a:t>: </a:t>
            </a:r>
            <a:r>
              <a:rPr lang="de-DE" sz="1400" b="1" dirty="0" smtClean="0">
                <a:solidFill>
                  <a:srgbClr val="7030A0"/>
                </a:solidFill>
              </a:rPr>
              <a:t>U Jena</a:t>
            </a:r>
            <a:r>
              <a:rPr lang="de-DE" sz="1400" i="1" dirty="0" smtClean="0"/>
              <a:t>, Licht-Materie </a:t>
            </a:r>
            <a:r>
              <a:rPr lang="de-DE" sz="1400" i="1" dirty="0"/>
              <a:t>Wechselwirkung mit hochgeladenen </a:t>
            </a:r>
            <a:r>
              <a:rPr lang="de-DE" sz="1400" i="1" dirty="0" smtClean="0"/>
              <a:t>Ionen</a:t>
            </a:r>
            <a:endParaRPr lang="de-DE" sz="1400" b="1" dirty="0">
              <a:solidFill>
                <a:srgbClr val="FF0000"/>
              </a:solidFill>
            </a:endParaRPr>
          </a:p>
          <a:p>
            <a:pPr>
              <a:lnSpc>
                <a:spcPct val="120000"/>
              </a:lnSpc>
            </a:pPr>
            <a:r>
              <a:rPr lang="de-DE" sz="1100" u="sng" dirty="0" smtClean="0">
                <a:latin typeface="Courier New" panose="02070309020205020404" pitchFamily="49" charset="0"/>
                <a:cs typeface="Courier New" panose="02070309020205020404" pitchFamily="49" charset="0"/>
                <a:hlinkClick r:id="rId12"/>
              </a:rPr>
              <a:t>05P15VHFAA</a:t>
            </a:r>
            <a:r>
              <a:rPr lang="de-DE" sz="1100" dirty="0">
                <a:latin typeface="Courier New" panose="02070309020205020404" pitchFamily="49" charset="0"/>
                <a:cs typeface="Courier New" panose="02070309020205020404" pitchFamily="49" charset="0"/>
              </a:rPr>
              <a:t>: </a:t>
            </a:r>
            <a:r>
              <a:rPr lang="de-DE" sz="1400" b="1" dirty="0">
                <a:solidFill>
                  <a:srgbClr val="7030A0"/>
                </a:solidFill>
              </a:rPr>
              <a:t>U </a:t>
            </a:r>
            <a:r>
              <a:rPr lang="de-DE" sz="1400" b="1" dirty="0" smtClean="0">
                <a:solidFill>
                  <a:srgbClr val="7030A0"/>
                </a:solidFill>
              </a:rPr>
              <a:t>Heidelberg</a:t>
            </a:r>
            <a:r>
              <a:rPr lang="de-DE" sz="1400" i="1" dirty="0" smtClean="0"/>
              <a:t>, Mikrokalorimeter-Arrays </a:t>
            </a:r>
            <a:r>
              <a:rPr lang="de-DE" sz="1400" i="1" dirty="0"/>
              <a:t>und Quantengas-Target für Experimente an der </a:t>
            </a:r>
            <a:r>
              <a:rPr lang="de-DE" sz="1400" i="1" dirty="0" smtClean="0"/>
              <a:t>GSI/FAIR</a:t>
            </a:r>
            <a:r>
              <a:rPr lang="de-DE" sz="1400" b="1" dirty="0">
                <a:solidFill>
                  <a:srgbClr val="FF0000"/>
                </a:solidFill>
              </a:rPr>
              <a:t>	</a:t>
            </a:r>
          </a:p>
          <a:p>
            <a:pPr>
              <a:lnSpc>
                <a:spcPct val="120000"/>
              </a:lnSpc>
            </a:pPr>
            <a:r>
              <a:rPr lang="de-DE" sz="1100" u="sng" dirty="0" smtClean="0">
                <a:latin typeface="Courier New" panose="02070309020205020404" pitchFamily="49" charset="0"/>
                <a:cs typeface="Courier New" panose="02070309020205020404" pitchFamily="49" charset="0"/>
                <a:hlinkClick r:id="rId13"/>
              </a:rPr>
              <a:t>05P15WOFA1</a:t>
            </a:r>
            <a:r>
              <a:rPr lang="de-DE" sz="1100" dirty="0">
                <a:latin typeface="Courier New" panose="02070309020205020404" pitchFamily="49" charset="0"/>
                <a:cs typeface="Courier New" panose="02070309020205020404" pitchFamily="49" charset="0"/>
              </a:rPr>
              <a:t>: </a:t>
            </a:r>
            <a:r>
              <a:rPr lang="de-DE" sz="1400" b="1" dirty="0">
                <a:solidFill>
                  <a:srgbClr val="7030A0"/>
                </a:solidFill>
              </a:rPr>
              <a:t>TU </a:t>
            </a:r>
            <a:r>
              <a:rPr lang="de-DE" sz="1400" b="1" dirty="0" smtClean="0">
                <a:solidFill>
                  <a:srgbClr val="7030A0"/>
                </a:solidFill>
              </a:rPr>
              <a:t>München</a:t>
            </a:r>
            <a:r>
              <a:rPr lang="de-DE" sz="1400" i="1" dirty="0" smtClean="0"/>
              <a:t>, Optische </a:t>
            </a:r>
            <a:r>
              <a:rPr lang="de-DE" sz="1400" i="1" dirty="0"/>
              <a:t>Strahldiagnose für intensive </a:t>
            </a:r>
            <a:r>
              <a:rPr lang="de-DE" sz="1400" i="1" dirty="0" smtClean="0"/>
              <a:t>Ionenstrahlen</a:t>
            </a:r>
            <a:r>
              <a:rPr lang="de-DE" sz="1400" dirty="0" smtClean="0"/>
              <a:t> </a:t>
            </a:r>
          </a:p>
          <a:p>
            <a:pPr>
              <a:lnSpc>
                <a:spcPct val="120000"/>
              </a:lnSpc>
            </a:pPr>
            <a:r>
              <a:rPr lang="de-DE" sz="1100" u="sng" dirty="0" smtClean="0">
                <a:latin typeface="Courier New" panose="02070309020205020404" pitchFamily="49" charset="0"/>
                <a:cs typeface="Courier New" panose="02070309020205020404" pitchFamily="49" charset="0"/>
                <a:hlinkClick r:id="rId14"/>
              </a:rPr>
              <a:t>05P16ODFA1</a:t>
            </a:r>
            <a:r>
              <a:rPr lang="de-DE" sz="1100" dirty="0">
                <a:latin typeface="Courier New" panose="02070309020205020404" pitchFamily="49" charset="0"/>
                <a:cs typeface="Courier New" panose="02070309020205020404" pitchFamily="49" charset="0"/>
              </a:rPr>
              <a:t>: </a:t>
            </a:r>
            <a:r>
              <a:rPr lang="de-DE" sz="1400" b="1" dirty="0">
                <a:solidFill>
                  <a:srgbClr val="7030A0"/>
                </a:solidFill>
              </a:rPr>
              <a:t>TU </a:t>
            </a:r>
            <a:r>
              <a:rPr lang="de-DE" sz="1400" b="1" dirty="0" smtClean="0">
                <a:solidFill>
                  <a:srgbClr val="7030A0"/>
                </a:solidFill>
              </a:rPr>
              <a:t>Dresden</a:t>
            </a:r>
            <a:r>
              <a:rPr lang="de-DE" sz="1400" i="1" dirty="0" smtClean="0"/>
              <a:t>, Kühlung </a:t>
            </a:r>
            <a:r>
              <a:rPr lang="de-DE" sz="1400" i="1" dirty="0"/>
              <a:t>von Strahlen hochgeladener Ionen bei hochrelativistischen Energien mit Hilfe eines </a:t>
            </a:r>
            <a:endParaRPr lang="de-DE" sz="1400" i="1" dirty="0" smtClean="0"/>
          </a:p>
          <a:p>
            <a:pPr>
              <a:lnSpc>
                <a:spcPct val="120000"/>
              </a:lnSpc>
            </a:pPr>
            <a:r>
              <a:rPr lang="de-DE" sz="1400" i="1" dirty="0"/>
              <a:t>	</a:t>
            </a:r>
            <a:r>
              <a:rPr lang="de-DE" sz="1400" i="1" dirty="0" smtClean="0"/>
              <a:t>	gepulsten Lasersystems</a:t>
            </a:r>
            <a:endParaRPr lang="de-DE" sz="1400" b="1" dirty="0">
              <a:solidFill>
                <a:srgbClr val="FF0000"/>
              </a:solidFill>
            </a:endParaRPr>
          </a:p>
        </p:txBody>
      </p:sp>
      <p:sp>
        <p:nvSpPr>
          <p:cNvPr id="4" name="Textfeld 3"/>
          <p:cNvSpPr txBox="1"/>
          <p:nvPr/>
        </p:nvSpPr>
        <p:spPr>
          <a:xfrm>
            <a:off x="6732240" y="770663"/>
            <a:ext cx="2295500" cy="830997"/>
          </a:xfrm>
          <a:prstGeom prst="rect">
            <a:avLst/>
          </a:prstGeom>
          <a:noFill/>
        </p:spPr>
        <p:txBody>
          <a:bodyPr wrap="none" rtlCol="0">
            <a:spAutoFit/>
          </a:bodyPr>
          <a:lstStyle/>
          <a:p>
            <a:r>
              <a:rPr lang="de-DE" sz="2400" b="1" dirty="0" smtClean="0"/>
              <a:t>Spokesperson</a:t>
            </a:r>
          </a:p>
          <a:p>
            <a:r>
              <a:rPr lang="de-DE" sz="2400" b="1" dirty="0" smtClean="0"/>
              <a:t>Stefan Schippers</a:t>
            </a:r>
            <a:endParaRPr lang="de-DE" sz="2400" b="1" dirty="0"/>
          </a:p>
        </p:txBody>
      </p:sp>
    </p:spTree>
    <p:extLst>
      <p:ext uri="{BB962C8B-B14F-4D97-AF65-F5344CB8AC3E}">
        <p14:creationId xmlns:p14="http://schemas.microsoft.com/office/powerpoint/2010/main" val="308402054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6" name="Picture 2" descr="c11"/>
          <p:cNvPicPr>
            <a:picLocks noChangeAspect="1" noChangeArrowheads="1"/>
          </p:cNvPicPr>
          <p:nvPr/>
        </p:nvPicPr>
        <p:blipFill>
          <a:blip r:embed="rId2">
            <a:extLst>
              <a:ext uri="{28A0092B-C50C-407E-A947-70E740481C1C}">
                <a14:useLocalDpi xmlns:a14="http://schemas.microsoft.com/office/drawing/2010/main" val="0"/>
              </a:ext>
            </a:extLst>
          </a:blip>
          <a:srcRect t="4713" b="2792"/>
          <a:stretch>
            <a:fillRect/>
          </a:stretch>
        </p:blipFill>
        <p:spPr bwMode="auto">
          <a:xfrm>
            <a:off x="0" y="915988"/>
            <a:ext cx="9144000" cy="5942012"/>
          </a:xfrm>
          <a:prstGeom prst="rect">
            <a:avLst/>
          </a:prstGeom>
          <a:noFill/>
          <a:extLst>
            <a:ext uri="{909E8E84-426E-40DD-AFC4-6F175D3DCCD1}">
              <a14:hiddenFill xmlns:a14="http://schemas.microsoft.com/office/drawing/2010/main">
                <a:solidFill>
                  <a:srgbClr val="FFFFFF">
                    <a:alpha val="53999"/>
                  </a:srgbClr>
                </a:solidFill>
              </a14:hiddenFill>
            </a:ext>
          </a:extLst>
        </p:spPr>
      </p:pic>
      <p:sp>
        <p:nvSpPr>
          <p:cNvPr id="369683" name="Text Box 19"/>
          <p:cNvSpPr txBox="1">
            <a:spLocks noChangeArrowheads="1"/>
          </p:cNvSpPr>
          <p:nvPr/>
        </p:nvSpPr>
        <p:spPr bwMode="auto">
          <a:xfrm>
            <a:off x="1691619" y="125730"/>
            <a:ext cx="6048772" cy="609398"/>
          </a:xfrm>
          <a:prstGeom prst="rect">
            <a:avLst/>
          </a:prstGeom>
          <a:noFill/>
          <a:ln>
            <a:noFill/>
          </a:ln>
          <a:effectLst/>
          <a:extLst>
            <a:ext uri="{909E8E84-426E-40DD-AFC4-6F175D3DCCD1}">
              <a14:hiddenFill xmlns:a14="http://schemas.microsoft.com/office/drawing/2010/main">
                <a:solidFill>
                  <a:schemeClr val="folHlink">
                    <a:alpha val="50000"/>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pPr algn="ctr" fontAlgn="base">
              <a:lnSpc>
                <a:spcPct val="120000"/>
              </a:lnSpc>
              <a:spcBef>
                <a:spcPct val="0"/>
              </a:spcBef>
              <a:spcAft>
                <a:spcPct val="0"/>
              </a:spcAft>
            </a:pPr>
            <a:r>
              <a:rPr lang="en-US" altLang="en-US" sz="2800" dirty="0">
                <a:solidFill>
                  <a:prstClr val="white"/>
                </a:solidFill>
                <a:latin typeface="Verdana" pitchFamily="34" charset="0"/>
                <a:cs typeface="Arial" charset="0"/>
              </a:rPr>
              <a:t>Atomic Physics at </a:t>
            </a:r>
            <a:r>
              <a:rPr lang="en-US" altLang="en-US" sz="2800" dirty="0" smtClean="0">
                <a:solidFill>
                  <a:prstClr val="white"/>
                </a:solidFill>
                <a:latin typeface="Verdana" pitchFamily="34" charset="0"/>
                <a:cs typeface="Arial" charset="0"/>
              </a:rPr>
              <a:t>FAIR / SPARC </a:t>
            </a:r>
            <a:endParaRPr lang="en-US" altLang="en-US" sz="2800" dirty="0">
              <a:solidFill>
                <a:prstClr val="white"/>
              </a:solidFill>
              <a:latin typeface="Verdana" pitchFamily="34" charset="0"/>
              <a:cs typeface="Arial" charset="0"/>
            </a:endParaRPr>
          </a:p>
        </p:txBody>
      </p:sp>
      <p:sp>
        <p:nvSpPr>
          <p:cNvPr id="369684" name="Rectangle 20"/>
          <p:cNvSpPr>
            <a:spLocks noChangeArrowheads="1"/>
          </p:cNvSpPr>
          <p:nvPr/>
        </p:nvSpPr>
        <p:spPr bwMode="auto">
          <a:xfrm>
            <a:off x="44450" y="1017588"/>
            <a:ext cx="4116388" cy="1412875"/>
          </a:xfrm>
          <a:prstGeom prst="rect">
            <a:avLst/>
          </a:prstGeom>
          <a:gradFill rotWithShape="1">
            <a:gsLst>
              <a:gs pos="0">
                <a:srgbClr val="FFC000"/>
              </a:gs>
              <a:gs pos="50000">
                <a:srgbClr val="C0C0C0">
                  <a:gamma/>
                  <a:tint val="24314"/>
                  <a:invGamma/>
                </a:srgbClr>
              </a:gs>
              <a:gs pos="100000">
                <a:srgbClr val="FFC000"/>
              </a:gs>
            </a:gsLst>
            <a:lin ang="5400000" scaled="1"/>
          </a:gradFill>
          <a:ln w="9525" algn="ctr">
            <a:solidFill>
              <a:schemeClr val="tx1"/>
            </a:solidFill>
            <a:miter lim="800000"/>
            <a:headEnd/>
            <a:tailEnd/>
          </a:ln>
          <a:effectLst/>
        </p:spPr>
        <p:txBody>
          <a:bodyPr wrap="none" lIns="84985" tIns="42493" rIns="84985" bIns="42493">
            <a:spAutoFit/>
          </a:bodyPr>
          <a:lstStyle>
            <a:lvl1pPr marL="457200" indent="-457200" algn="ctr">
              <a:defRPr sz="4400">
                <a:solidFill>
                  <a:schemeClr val="tx2"/>
                </a:solidFill>
                <a:latin typeface="Times New Roman" pitchFamily="18" charset="0"/>
              </a:defRPr>
            </a:lvl1pPr>
            <a:lvl2pPr indent="-457200" algn="ctr">
              <a:defRPr sz="4400">
                <a:solidFill>
                  <a:schemeClr val="tx2"/>
                </a:solidFill>
                <a:latin typeface="Times New Roman" pitchFamily="18" charset="0"/>
              </a:defRPr>
            </a:lvl2pPr>
            <a:lvl3pPr marL="457200" indent="-457200" algn="ctr">
              <a:defRPr sz="4400">
                <a:solidFill>
                  <a:schemeClr val="tx2"/>
                </a:solidFill>
                <a:latin typeface="Times New Roman" pitchFamily="18" charset="0"/>
              </a:defRPr>
            </a:lvl3pPr>
            <a:lvl4pPr marL="457200" indent="-457200" algn="ctr">
              <a:defRPr sz="4400">
                <a:solidFill>
                  <a:schemeClr val="tx2"/>
                </a:solidFill>
                <a:latin typeface="Times New Roman" pitchFamily="18" charset="0"/>
              </a:defRPr>
            </a:lvl4pPr>
            <a:lvl5pPr marL="457200" indent="-457200" algn="ctr">
              <a:defRPr sz="4400">
                <a:solidFill>
                  <a:schemeClr val="tx2"/>
                </a:solidFill>
                <a:latin typeface="Times New Roman" pitchFamily="18" charset="0"/>
              </a:defRPr>
            </a:lvl5pPr>
            <a:lvl6pPr marL="914400" indent="-457200" algn="ctr" fontAlgn="base">
              <a:spcBef>
                <a:spcPct val="0"/>
              </a:spcBef>
              <a:spcAft>
                <a:spcPct val="0"/>
              </a:spcAft>
              <a:defRPr sz="4400">
                <a:solidFill>
                  <a:schemeClr val="tx2"/>
                </a:solidFill>
                <a:latin typeface="Times New Roman" pitchFamily="18" charset="0"/>
              </a:defRPr>
            </a:lvl6pPr>
            <a:lvl7pPr marL="1371600" indent="-457200" algn="ctr" fontAlgn="base">
              <a:spcBef>
                <a:spcPct val="0"/>
              </a:spcBef>
              <a:spcAft>
                <a:spcPct val="0"/>
              </a:spcAft>
              <a:defRPr sz="4400">
                <a:solidFill>
                  <a:schemeClr val="tx2"/>
                </a:solidFill>
                <a:latin typeface="Times New Roman" pitchFamily="18" charset="0"/>
              </a:defRPr>
            </a:lvl7pPr>
            <a:lvl8pPr marL="1828800" indent="-457200" algn="ctr" fontAlgn="base">
              <a:spcBef>
                <a:spcPct val="0"/>
              </a:spcBef>
              <a:spcAft>
                <a:spcPct val="0"/>
              </a:spcAft>
              <a:defRPr sz="4400">
                <a:solidFill>
                  <a:schemeClr val="tx2"/>
                </a:solidFill>
                <a:latin typeface="Times New Roman" pitchFamily="18" charset="0"/>
              </a:defRPr>
            </a:lvl8pPr>
            <a:lvl9pPr marL="2286000" indent="-457200" algn="ctr" fontAlgn="base">
              <a:spcBef>
                <a:spcPct val="0"/>
              </a:spcBef>
              <a:spcAft>
                <a:spcPct val="0"/>
              </a:spcAft>
              <a:defRPr sz="4400">
                <a:solidFill>
                  <a:schemeClr val="tx2"/>
                </a:solidFill>
                <a:latin typeface="Times New Roman" pitchFamily="18" charset="0"/>
              </a:defRPr>
            </a:lvl9pPr>
          </a:lstStyle>
          <a:p>
            <a:pPr algn="l" fontAlgn="base">
              <a:lnSpc>
                <a:spcPct val="120000"/>
              </a:lnSpc>
              <a:spcBef>
                <a:spcPct val="0"/>
              </a:spcBef>
              <a:spcAft>
                <a:spcPct val="0"/>
              </a:spcAft>
            </a:pPr>
            <a:r>
              <a:rPr lang="en-GB" altLang="en-US" sz="3600">
                <a:solidFill>
                  <a:prstClr val="black"/>
                </a:solidFill>
                <a:latin typeface="Arial Narrow" pitchFamily="34" charset="0"/>
                <a:cs typeface="Arial" charset="0"/>
              </a:rPr>
              <a:t>Unique Opportunities </a:t>
            </a:r>
            <a:br>
              <a:rPr lang="en-GB" altLang="en-US" sz="3600">
                <a:solidFill>
                  <a:prstClr val="black"/>
                </a:solidFill>
                <a:latin typeface="Arial Narrow" pitchFamily="34" charset="0"/>
                <a:cs typeface="Arial" charset="0"/>
              </a:rPr>
            </a:br>
            <a:r>
              <a:rPr lang="en-GB" altLang="en-US" sz="3600">
                <a:solidFill>
                  <a:prstClr val="black"/>
                </a:solidFill>
                <a:latin typeface="Arial Narrow" pitchFamily="34" charset="0"/>
                <a:cs typeface="Arial" charset="0"/>
              </a:rPr>
              <a:t>. . .  &amp; Challenges</a:t>
            </a:r>
          </a:p>
        </p:txBody>
      </p:sp>
      <p:sp>
        <p:nvSpPr>
          <p:cNvPr id="369686" name="Text Box 22"/>
          <p:cNvSpPr txBox="1">
            <a:spLocks noChangeArrowheads="1"/>
          </p:cNvSpPr>
          <p:nvPr/>
        </p:nvSpPr>
        <p:spPr bwMode="auto">
          <a:xfrm>
            <a:off x="95250" y="4057650"/>
            <a:ext cx="5430838" cy="2730500"/>
          </a:xfrm>
          <a:prstGeom prst="rect">
            <a:avLst/>
          </a:prstGeom>
          <a:gradFill rotWithShape="1">
            <a:gsLst>
              <a:gs pos="0">
                <a:srgbClr val="FFC000"/>
              </a:gs>
              <a:gs pos="50000">
                <a:srgbClr val="FFC000">
                  <a:lumMod val="19000"/>
                  <a:lumOff val="81000"/>
                </a:srgbClr>
              </a:gs>
              <a:gs pos="100000">
                <a:srgbClr val="FFC000"/>
              </a:gs>
            </a:gsLst>
            <a:lin ang="5400000" scaled="1"/>
          </a:gradFill>
          <a:ln w="9525" algn="ctr">
            <a:solidFill>
              <a:schemeClr val="tx1"/>
            </a:solidFill>
            <a:miter lim="800000"/>
            <a:headEnd/>
            <a:tailEnd/>
          </a:ln>
          <a:effectLst/>
        </p:spPr>
        <p:txBody>
          <a:bodyPr wrap="none" lIns="84985" tIns="42493" rIns="84985" bIns="42493">
            <a:spAutoFit/>
          </a:bodyPr>
          <a:lstStyle>
            <a:lvl1pPr marL="457200" indent="-457200">
              <a:defRPr sz="2400">
                <a:solidFill>
                  <a:schemeClr val="tx1"/>
                </a:solidFill>
                <a:latin typeface="Times New Roman" pitchFamily="18" charset="0"/>
              </a:defRPr>
            </a:lvl1pPr>
            <a:lvl2pPr indent="-457200">
              <a:defRPr sz="2400">
                <a:solidFill>
                  <a:schemeClr val="tx1"/>
                </a:solidFill>
                <a:latin typeface="Times New Roman" pitchFamily="18" charset="0"/>
              </a:defRPr>
            </a:lvl2pPr>
            <a:lvl3pPr marL="457200" indent="-457200">
              <a:defRPr sz="2400">
                <a:solidFill>
                  <a:schemeClr val="tx1"/>
                </a:solidFill>
                <a:latin typeface="Times New Roman" pitchFamily="18" charset="0"/>
              </a:defRPr>
            </a:lvl3pPr>
            <a:lvl4pPr marL="457200" indent="-457200">
              <a:defRPr sz="2400">
                <a:solidFill>
                  <a:schemeClr val="tx1"/>
                </a:solidFill>
                <a:latin typeface="Times New Roman" pitchFamily="18" charset="0"/>
              </a:defRPr>
            </a:lvl4pPr>
            <a:lvl5pPr marL="457200" indent="-457200">
              <a:defRPr sz="2400">
                <a:solidFill>
                  <a:schemeClr val="tx1"/>
                </a:solidFill>
                <a:latin typeface="Times New Roman" pitchFamily="18" charset="0"/>
              </a:defRPr>
            </a:lvl5pPr>
            <a:lvl6pPr marL="914400" indent="-457200" fontAlgn="base">
              <a:spcBef>
                <a:spcPct val="0"/>
              </a:spcBef>
              <a:spcAft>
                <a:spcPct val="0"/>
              </a:spcAft>
              <a:defRPr sz="2400">
                <a:solidFill>
                  <a:schemeClr val="tx1"/>
                </a:solidFill>
                <a:latin typeface="Times New Roman" pitchFamily="18" charset="0"/>
              </a:defRPr>
            </a:lvl6pPr>
            <a:lvl7pPr marL="1371600" indent="-457200" fontAlgn="base">
              <a:spcBef>
                <a:spcPct val="0"/>
              </a:spcBef>
              <a:spcAft>
                <a:spcPct val="0"/>
              </a:spcAft>
              <a:defRPr sz="2400">
                <a:solidFill>
                  <a:schemeClr val="tx1"/>
                </a:solidFill>
                <a:latin typeface="Times New Roman" pitchFamily="18" charset="0"/>
              </a:defRPr>
            </a:lvl7pPr>
            <a:lvl8pPr marL="1828800" indent="-457200" fontAlgn="base">
              <a:spcBef>
                <a:spcPct val="0"/>
              </a:spcBef>
              <a:spcAft>
                <a:spcPct val="0"/>
              </a:spcAft>
              <a:defRPr sz="2400">
                <a:solidFill>
                  <a:schemeClr val="tx1"/>
                </a:solidFill>
                <a:latin typeface="Times New Roman" pitchFamily="18" charset="0"/>
              </a:defRPr>
            </a:lvl8pPr>
            <a:lvl9pPr marL="2286000" indent="-457200" fontAlgn="base">
              <a:spcBef>
                <a:spcPct val="0"/>
              </a:spcBef>
              <a:spcAft>
                <a:spcPct val="0"/>
              </a:spcAft>
              <a:defRPr sz="2400">
                <a:solidFill>
                  <a:schemeClr val="tx1"/>
                </a:solidFill>
                <a:latin typeface="Times New Roman" pitchFamily="18" charset="0"/>
              </a:defRPr>
            </a:lvl9pPr>
          </a:lstStyle>
          <a:p>
            <a:pPr fontAlgn="base">
              <a:lnSpc>
                <a:spcPct val="120000"/>
              </a:lnSpc>
              <a:spcBef>
                <a:spcPct val="0"/>
              </a:spcBef>
              <a:spcAft>
                <a:spcPct val="0"/>
              </a:spcAft>
            </a:pPr>
            <a:r>
              <a:rPr lang="en-US" altLang="en-US" sz="3600">
                <a:solidFill>
                  <a:prstClr val="black"/>
                </a:solidFill>
                <a:latin typeface="Arial Narrow" pitchFamily="34" charset="0"/>
                <a:cs typeface="Arial" charset="0"/>
              </a:rPr>
              <a:t>Have in mind:</a:t>
            </a:r>
          </a:p>
          <a:p>
            <a:pPr fontAlgn="base">
              <a:lnSpc>
                <a:spcPct val="120000"/>
              </a:lnSpc>
              <a:spcBef>
                <a:spcPct val="0"/>
              </a:spcBef>
              <a:spcAft>
                <a:spcPct val="0"/>
              </a:spcAft>
            </a:pPr>
            <a:r>
              <a:rPr lang="en-US" altLang="en-US" sz="3600">
                <a:solidFill>
                  <a:prstClr val="black"/>
                </a:solidFill>
                <a:latin typeface="Arial Narrow" pitchFamily="34" charset="0"/>
                <a:cs typeface="Arial" charset="0"/>
              </a:rPr>
              <a:t>- plenty of new ideas emerge!</a:t>
            </a:r>
          </a:p>
          <a:p>
            <a:pPr fontAlgn="base">
              <a:lnSpc>
                <a:spcPct val="120000"/>
              </a:lnSpc>
              <a:spcBef>
                <a:spcPct val="0"/>
              </a:spcBef>
              <a:spcAft>
                <a:spcPct val="0"/>
              </a:spcAft>
            </a:pPr>
            <a:r>
              <a:rPr lang="en-US" altLang="en-US" sz="3600">
                <a:solidFill>
                  <a:prstClr val="black"/>
                </a:solidFill>
                <a:latin typeface="Arial Narrow" pitchFamily="34" charset="0"/>
                <a:cs typeface="Arial" charset="0"/>
              </a:rPr>
              <a:t>- experiments will be done, </a:t>
            </a:r>
          </a:p>
          <a:p>
            <a:pPr fontAlgn="base">
              <a:lnSpc>
                <a:spcPct val="120000"/>
              </a:lnSpc>
              <a:spcBef>
                <a:spcPct val="0"/>
              </a:spcBef>
              <a:spcAft>
                <a:spcPct val="0"/>
              </a:spcAft>
            </a:pPr>
            <a:r>
              <a:rPr lang="en-US" altLang="en-US" sz="3600">
                <a:solidFill>
                  <a:prstClr val="black"/>
                </a:solidFill>
                <a:latin typeface="Arial Narrow" pitchFamily="34" charset="0"/>
                <a:cs typeface="Arial" charset="0"/>
              </a:rPr>
              <a:t>   not even envisioned today !</a:t>
            </a:r>
          </a:p>
        </p:txBody>
      </p:sp>
    </p:spTree>
    <p:extLst>
      <p:ext uri="{BB962C8B-B14F-4D97-AF65-F5344CB8AC3E}">
        <p14:creationId xmlns:p14="http://schemas.microsoft.com/office/powerpoint/2010/main" val="4286789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696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69686"/>
                                        </p:tgtEl>
                                        <p:attrNameLst>
                                          <p:attrName>style.visibility</p:attrName>
                                        </p:attrNameLst>
                                      </p:cBhvr>
                                      <p:to>
                                        <p:strVal val="visible"/>
                                      </p:to>
                                    </p:set>
                                    <p:animEffect transition="in" filter="fade">
                                      <p:cBhvr>
                                        <p:cTn id="11" dur="2000"/>
                                        <p:tgtEl>
                                          <p:spTgt spid="36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84" grpId="0" animBg="1"/>
      <p:bldP spid="3696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84" y="1694999"/>
            <a:ext cx="5377772" cy="3671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Diagonal liegende Ecken des Rechtecks schneiden 11"/>
          <p:cNvSpPr/>
          <p:nvPr/>
        </p:nvSpPr>
        <p:spPr bwMode="auto">
          <a:xfrm rot="16200000">
            <a:off x="4806411" y="1436305"/>
            <a:ext cx="3929070" cy="4746108"/>
          </a:xfrm>
          <a:prstGeom prst="snip2DiagRect">
            <a:avLst>
              <a:gd name="adj1" fmla="val 386"/>
              <a:gd name="adj2" fmla="val 35631"/>
            </a:avLst>
          </a:prstGeom>
          <a:solidFill>
            <a:srgbClr val="FFC000">
              <a:alpha val="35000"/>
            </a:srgbClr>
          </a:solidFill>
          <a:ln>
            <a:noFill/>
          </a:ln>
          <a:effectLst/>
          <a:extLst/>
        </p:spPr>
        <p:txBody>
          <a:bodyPr wrap="none"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8434" name="Text Box 7"/>
          <p:cNvSpPr txBox="1">
            <a:spLocks noChangeArrowheads="1"/>
          </p:cNvSpPr>
          <p:nvPr/>
        </p:nvSpPr>
        <p:spPr bwMode="auto">
          <a:xfrm>
            <a:off x="-13684" y="261878"/>
            <a:ext cx="9157683" cy="523220"/>
          </a:xfrm>
          <a:prstGeom prst="rect">
            <a:avLst/>
          </a:prstGeom>
          <a:noFill/>
          <a:ln w="9525">
            <a:noFill/>
            <a:miter lim="800000"/>
            <a:headEnd/>
            <a:tailEnd/>
          </a:ln>
        </p:spPr>
        <p:txBody>
          <a:bodyPr wrap="square">
            <a:spAutoFit/>
          </a:bodyPr>
          <a:lstStyle/>
          <a:p>
            <a:pPr algn="ctr" eaLnBrk="0" fontAlgn="base" hangingPunct="0">
              <a:spcBef>
                <a:spcPct val="0"/>
              </a:spcBef>
              <a:spcAft>
                <a:spcPct val="0"/>
              </a:spcAft>
            </a:pPr>
            <a:r>
              <a:rPr lang="en-US" sz="2800" dirty="0" smtClean="0">
                <a:solidFill>
                  <a:schemeClr val="bg1"/>
                </a:solidFill>
                <a:latin typeface="Arial Narrow" panose="020B0606020202030204" pitchFamily="34" charset="0"/>
                <a:ea typeface="ＭＳ Ｐゴシック"/>
                <a:cs typeface="Arial" charset="0"/>
              </a:rPr>
              <a:t>Beam </a:t>
            </a:r>
            <a:r>
              <a:rPr lang="en-US" sz="2800" dirty="0">
                <a:solidFill>
                  <a:schemeClr val="bg1"/>
                </a:solidFill>
                <a:latin typeface="Arial Narrow" panose="020B0606020202030204" pitchFamily="34" charset="0"/>
                <a:ea typeface="ＭＳ Ｐゴシック"/>
                <a:cs typeface="Arial" charset="0"/>
              </a:rPr>
              <a:t>Facilities / Trapping &amp; Storage</a:t>
            </a:r>
          </a:p>
        </p:txBody>
      </p:sp>
      <p:sp>
        <p:nvSpPr>
          <p:cNvPr id="73" name="Text Box 41"/>
          <p:cNvSpPr txBox="1">
            <a:spLocks noChangeArrowheads="1"/>
          </p:cNvSpPr>
          <p:nvPr/>
        </p:nvSpPr>
        <p:spPr bwMode="auto">
          <a:xfrm>
            <a:off x="5592276" y="1844824"/>
            <a:ext cx="3913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en-US" dirty="0" err="1" smtClean="0">
                <a:latin typeface="Arial" panose="020B0604020202020204" pitchFamily="34" charset="0"/>
                <a:cs typeface="Arial" panose="020B0604020202020204" pitchFamily="34" charset="0"/>
              </a:rPr>
              <a:t>Cooling</a:t>
            </a:r>
            <a:r>
              <a:rPr lang="de-DE" altLang="en-US" dirty="0" smtClean="0">
                <a:latin typeface="Arial" panose="020B0604020202020204" pitchFamily="34" charset="0"/>
                <a:cs typeface="Arial" panose="020B0604020202020204" pitchFamily="34" charset="0"/>
              </a:rPr>
              <a:t>: </a:t>
            </a:r>
            <a:r>
              <a:rPr lang="de-DE" altLang="en-US" dirty="0">
                <a:latin typeface="Arial" panose="020B0604020202020204" pitchFamily="34" charset="0"/>
                <a:cs typeface="Arial" panose="020B0604020202020204" pitchFamily="34" charset="0"/>
              </a:rPr>
              <a:t>T</a:t>
            </a:r>
            <a:r>
              <a:rPr lang="de-DE" altLang="en-US" dirty="0" smtClean="0">
                <a:latin typeface="Arial" panose="020B0604020202020204" pitchFamily="34" charset="0"/>
                <a:cs typeface="Arial" panose="020B0604020202020204" pitchFamily="34" charset="0"/>
              </a:rPr>
              <a:t>he Key for Precision</a:t>
            </a:r>
            <a:endParaRPr lang="de-DE" altLang="en-US" dirty="0">
              <a:latin typeface="Arial" panose="020B0604020202020204" pitchFamily="34" charset="0"/>
              <a:cs typeface="Arial" panose="020B0604020202020204" pitchFamily="34" charset="0"/>
            </a:endParaRPr>
          </a:p>
        </p:txBody>
      </p:sp>
      <p:graphicFrame>
        <p:nvGraphicFramePr>
          <p:cNvPr id="75" name="Object 13"/>
          <p:cNvGraphicFramePr>
            <a:graphicFrameLocks noChangeAspect="1"/>
          </p:cNvGraphicFramePr>
          <p:nvPr>
            <p:extLst/>
          </p:nvPr>
        </p:nvGraphicFramePr>
        <p:xfrm>
          <a:off x="5592276" y="1961120"/>
          <a:ext cx="3049588" cy="1979612"/>
        </p:xfrm>
        <a:graphic>
          <a:graphicData uri="http://schemas.openxmlformats.org/presentationml/2006/ole">
            <mc:AlternateContent xmlns:mc="http://schemas.openxmlformats.org/markup-compatibility/2006">
              <mc:Choice xmlns:v="urn:schemas-microsoft-com:vml" Requires="v">
                <p:oleObj spid="_x0000_s8201" name="Graph" r:id="rId5" imgW="3941640" imgH="2921040" progId="Origin50.Graph">
                  <p:embed/>
                </p:oleObj>
              </mc:Choice>
              <mc:Fallback>
                <p:oleObj name="Graph" r:id="rId5" imgW="3941640" imgH="2921040" progId="Origin50.Graph">
                  <p:embed/>
                  <p:pic>
                    <p:nvPicPr>
                      <p:cNvPr id="0" name=""/>
                      <p:cNvPicPr>
                        <a:picLocks noChangeAspect="1" noChangeArrowheads="1"/>
                      </p:cNvPicPr>
                      <p:nvPr/>
                    </p:nvPicPr>
                    <p:blipFill>
                      <a:blip r:embed="rId6"/>
                      <a:srcRect/>
                      <a:stretch>
                        <a:fillRect/>
                      </a:stretch>
                    </p:blipFill>
                    <p:spPr bwMode="auto">
                      <a:xfrm>
                        <a:off x="5592276" y="1961120"/>
                        <a:ext cx="3049588" cy="1979612"/>
                      </a:xfrm>
                      <a:prstGeom prst="rect">
                        <a:avLst/>
                      </a:prstGeom>
                      <a:noFill/>
                      <a:ln>
                        <a:noFill/>
                      </a:ln>
                      <a:effectLst/>
                    </p:spPr>
                  </p:pic>
                </p:oleObj>
              </mc:Fallback>
            </mc:AlternateContent>
          </a:graphicData>
        </a:graphic>
      </p:graphicFrame>
      <p:pic>
        <p:nvPicPr>
          <p:cNvPr id="76" name="Picture 19" descr="ec192PbTl_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1381" y="4178691"/>
            <a:ext cx="3457003" cy="1399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 Box 41"/>
          <p:cNvSpPr txBox="1">
            <a:spLocks noChangeArrowheads="1"/>
          </p:cNvSpPr>
          <p:nvPr/>
        </p:nvSpPr>
        <p:spPr bwMode="auto">
          <a:xfrm>
            <a:off x="4215152" y="3817350"/>
            <a:ext cx="511256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e-DE" altLang="en-US" dirty="0" smtClean="0">
                <a:latin typeface="Arial" panose="020B0604020202020204" pitchFamily="34" charset="0"/>
                <a:cs typeface="Arial" panose="020B0604020202020204" pitchFamily="34" charset="0"/>
              </a:rPr>
              <a:t>From Single </a:t>
            </a:r>
            <a:r>
              <a:rPr lang="de-DE" altLang="en-US" dirty="0" err="1" smtClean="0">
                <a:latin typeface="Arial" panose="020B0604020202020204" pitchFamily="34" charset="0"/>
                <a:cs typeface="Arial" panose="020B0604020202020204" pitchFamily="34" charset="0"/>
              </a:rPr>
              <a:t>Particles</a:t>
            </a:r>
            <a:r>
              <a:rPr lang="de-DE" altLang="en-US" dirty="0" smtClean="0">
                <a:latin typeface="Arial" panose="020B0604020202020204" pitchFamily="34" charset="0"/>
                <a:cs typeface="Arial" panose="020B0604020202020204" pitchFamily="34" charset="0"/>
              </a:rPr>
              <a:t> to Highest </a:t>
            </a:r>
            <a:r>
              <a:rPr lang="de-DE" altLang="en-US" dirty="0" err="1" smtClean="0">
                <a:latin typeface="Arial" panose="020B0604020202020204" pitchFamily="34" charset="0"/>
                <a:cs typeface="Arial" panose="020B0604020202020204" pitchFamily="34" charset="0"/>
              </a:rPr>
              <a:t>Intensities</a:t>
            </a:r>
            <a:endParaRPr lang="de-DE"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350413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74638"/>
            <a:ext cx="9144000" cy="1143000"/>
          </a:xfrm>
        </p:spPr>
        <p:txBody>
          <a:bodyPr/>
          <a:lstStyle/>
          <a:p>
            <a:pPr algn="l"/>
            <a:r>
              <a:rPr lang="de-DE" sz="2800" dirty="0" smtClean="0">
                <a:solidFill>
                  <a:schemeClr val="bg1"/>
                </a:solidFill>
              </a:rPr>
              <a:t>TOP 2 	       Berichte von den Zentren / Helmholtz</a:t>
            </a:r>
            <a:endParaRPr lang="de-DE" sz="2800" dirty="0">
              <a:solidFill>
                <a:schemeClr val="bg1"/>
              </a:solidFill>
            </a:endParaRPr>
          </a:p>
        </p:txBody>
      </p:sp>
      <p:sp>
        <p:nvSpPr>
          <p:cNvPr id="7" name="Textfeld 6"/>
          <p:cNvSpPr txBox="1"/>
          <p:nvPr/>
        </p:nvSpPr>
        <p:spPr>
          <a:xfrm>
            <a:off x="-46713" y="476672"/>
            <a:ext cx="6718506" cy="1533753"/>
          </a:xfrm>
          <a:prstGeom prst="rect">
            <a:avLst/>
          </a:prstGeom>
          <a:noFill/>
        </p:spPr>
        <p:txBody>
          <a:bodyPr wrap="none" rtlCol="0">
            <a:spAutoFit/>
          </a:bodyPr>
          <a:lstStyle/>
          <a:p>
            <a:pPr>
              <a:spcAft>
                <a:spcPts val="200"/>
              </a:spcAft>
            </a:pPr>
            <a:r>
              <a:rPr lang="de-DE" sz="2000" b="1" dirty="0" smtClean="0"/>
              <a:t>Nomination </a:t>
            </a:r>
            <a:r>
              <a:rPr lang="de-DE" sz="2000" b="1" dirty="0" err="1" smtClean="0"/>
              <a:t>of</a:t>
            </a:r>
            <a:r>
              <a:rPr lang="de-DE" sz="2000" b="1" dirty="0"/>
              <a:t> </a:t>
            </a:r>
            <a:r>
              <a:rPr lang="de-DE" sz="2000" b="1" dirty="0" smtClean="0"/>
              <a:t>New Joint </a:t>
            </a:r>
            <a:r>
              <a:rPr lang="de-DE" sz="2000" b="1" dirty="0"/>
              <a:t>Scientific Managing Director</a:t>
            </a:r>
          </a:p>
          <a:p>
            <a:endParaRPr lang="de-DE" dirty="0" smtClean="0"/>
          </a:p>
          <a:p>
            <a:endParaRPr lang="de-DE" dirty="0"/>
          </a:p>
          <a:p>
            <a:r>
              <a:rPr lang="de-DE" b="1" dirty="0" smtClean="0"/>
              <a:t>Paolo </a:t>
            </a:r>
            <a:r>
              <a:rPr lang="de-DE" b="1" dirty="0" err="1" smtClean="0"/>
              <a:t>Giubellino</a:t>
            </a:r>
            <a:r>
              <a:rPr lang="de-DE" dirty="0"/>
              <a:t> </a:t>
            </a:r>
            <a:r>
              <a:rPr lang="de-DE" dirty="0" smtClean="0"/>
              <a:t>(Spokesperson </a:t>
            </a:r>
            <a:r>
              <a:rPr lang="de-DE" dirty="0" err="1" smtClean="0"/>
              <a:t>of</a:t>
            </a:r>
            <a:r>
              <a:rPr lang="de-DE" dirty="0" smtClean="0"/>
              <a:t> </a:t>
            </a:r>
            <a:r>
              <a:rPr lang="de-DE" dirty="0" err="1" smtClean="0"/>
              <a:t>the</a:t>
            </a:r>
            <a:endParaRPr lang="de-DE" dirty="0" smtClean="0"/>
          </a:p>
          <a:p>
            <a:r>
              <a:rPr lang="de-DE" dirty="0" smtClean="0"/>
              <a:t> ALICE </a:t>
            </a:r>
            <a:r>
              <a:rPr lang="de-DE" dirty="0" err="1" smtClean="0"/>
              <a:t>experiment</a:t>
            </a:r>
            <a:r>
              <a:rPr lang="de-DE" dirty="0" smtClean="0"/>
              <a:t> at CERN)</a:t>
            </a:r>
            <a:endParaRPr lang="de-DE" dirty="0"/>
          </a:p>
        </p:txBody>
      </p:sp>
      <p:pic>
        <p:nvPicPr>
          <p:cNvPr id="8" name="Grafik 7"/>
          <p:cNvPicPr>
            <a:picLocks noChangeAspect="1"/>
          </p:cNvPicPr>
          <p:nvPr/>
        </p:nvPicPr>
        <p:blipFill>
          <a:blip r:embed="rId2"/>
          <a:stretch>
            <a:fillRect/>
          </a:stretch>
        </p:blipFill>
        <p:spPr>
          <a:xfrm>
            <a:off x="0" y="2726046"/>
            <a:ext cx="5505450" cy="392430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1052736"/>
            <a:ext cx="3247159" cy="2170052"/>
          </a:xfrm>
          <a:prstGeom prst="rect">
            <a:avLst/>
          </a:prstGeom>
        </p:spPr>
      </p:pic>
    </p:spTree>
    <p:extLst>
      <p:ext uri="{BB962C8B-B14F-4D97-AF65-F5344CB8AC3E}">
        <p14:creationId xmlns:p14="http://schemas.microsoft.com/office/powerpoint/2010/main" val="2720631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smtClean="0"/>
              <a:t>BMBF </a:t>
            </a:r>
            <a:r>
              <a:rPr lang="de-DE" dirty="0" err="1" smtClean="0"/>
              <a:t>gives</a:t>
            </a:r>
            <a:r>
              <a:rPr lang="de-DE" dirty="0" smtClean="0"/>
              <a:t> </a:t>
            </a:r>
            <a:r>
              <a:rPr lang="de-DE" dirty="0" err="1" smtClean="0"/>
              <a:t>green</a:t>
            </a:r>
            <a:r>
              <a:rPr lang="de-DE" dirty="0" smtClean="0"/>
              <a:t> light </a:t>
            </a:r>
            <a:r>
              <a:rPr lang="en-US" dirty="0" smtClean="0"/>
              <a:t>for </a:t>
            </a:r>
            <a:r>
              <a:rPr lang="en-US" dirty="0"/>
              <a:t>the civil engineering of FAIR</a:t>
            </a:r>
            <a:endParaRPr lang="de-DE" dirty="0"/>
          </a:p>
        </p:txBody>
      </p:sp>
      <p:sp>
        <p:nvSpPr>
          <p:cNvPr id="3" name="Inhaltsplatzhalter 2"/>
          <p:cNvSpPr>
            <a:spLocks noGrp="1"/>
          </p:cNvSpPr>
          <p:nvPr>
            <p:ph idx="1"/>
          </p:nvPr>
        </p:nvSpPr>
        <p:spPr>
          <a:xfrm>
            <a:off x="107504" y="1268760"/>
            <a:ext cx="5472608" cy="4903585"/>
          </a:xfrm>
        </p:spPr>
        <p:txBody>
          <a:bodyPr>
            <a:noAutofit/>
          </a:bodyPr>
          <a:lstStyle/>
          <a:p>
            <a:pPr marL="0" indent="0">
              <a:buNone/>
            </a:pPr>
            <a:r>
              <a:rPr lang="en-US" sz="1600" dirty="0"/>
              <a:t>Dear FAIR and GSI employees,</a:t>
            </a:r>
            <a:endParaRPr lang="de-DE" sz="1600" dirty="0"/>
          </a:p>
          <a:p>
            <a:pPr marL="0" indent="0">
              <a:buNone/>
            </a:pPr>
            <a:r>
              <a:rPr lang="en-US" sz="1600" dirty="0"/>
              <a:t> </a:t>
            </a:r>
            <a:endParaRPr lang="de-DE" sz="1600" dirty="0"/>
          </a:p>
          <a:p>
            <a:pPr marL="0" indent="0">
              <a:buNone/>
            </a:pPr>
            <a:r>
              <a:rPr lang="en-US" sz="1600" dirty="0"/>
              <a:t>We are happy to announce that we have achieved a major step towards the </a:t>
            </a:r>
            <a:r>
              <a:rPr lang="en-US" sz="1600" dirty="0" err="1"/>
              <a:t>realisation</a:t>
            </a:r>
            <a:r>
              <a:rPr lang="en-US" sz="1600" dirty="0"/>
              <a:t> of FAIR. The BMBF cleared financial means for the civil engineering of FAIR, construction section north, yesterday after a coordination meeting with the FAIR/GSI management in Bonn.</a:t>
            </a:r>
            <a:endParaRPr lang="de-DE" sz="1600" dirty="0"/>
          </a:p>
          <a:p>
            <a:pPr marL="0" indent="0">
              <a:buNone/>
            </a:pPr>
            <a:r>
              <a:rPr lang="en-US" sz="1600" dirty="0"/>
              <a:t>Thanks to the clearance actual contracting of construction work can start for the northern building site of FAIR including the ring tunnel and further buildings and infrastructures. Already in September first calls for tender for excavation and sheeting will start.</a:t>
            </a:r>
            <a:endParaRPr lang="de-DE" sz="1600" dirty="0"/>
          </a:p>
          <a:p>
            <a:pPr marL="0" indent="0">
              <a:buNone/>
            </a:pPr>
            <a:r>
              <a:rPr lang="en-US" sz="1600" dirty="0"/>
              <a:t>Presuming a smooth progress of the tendering procedure we will be able to start construction works midyear 2017. </a:t>
            </a:r>
            <a:endParaRPr lang="de-DE" sz="1600" dirty="0"/>
          </a:p>
          <a:p>
            <a:pPr marL="0" indent="0">
              <a:buNone/>
            </a:pPr>
            <a:r>
              <a:rPr lang="en-US" sz="1600" dirty="0"/>
              <a:t> </a:t>
            </a:r>
            <a:endParaRPr lang="de-DE" sz="1600" dirty="0"/>
          </a:p>
          <a:p>
            <a:pPr marL="0" indent="0">
              <a:buNone/>
            </a:pPr>
            <a:r>
              <a:rPr lang="en-US" sz="1600" dirty="0"/>
              <a:t>With best regards</a:t>
            </a:r>
            <a:endParaRPr lang="de-DE" sz="1600" dirty="0"/>
          </a:p>
          <a:p>
            <a:pPr marL="0" indent="0">
              <a:buNone/>
            </a:pPr>
            <a:r>
              <a:rPr lang="en-US" sz="1600" dirty="0"/>
              <a:t>Your FAIR and GSI Management Boards</a:t>
            </a:r>
            <a:endParaRPr lang="de-DE" sz="1600" dirty="0"/>
          </a:p>
          <a:p>
            <a:pPr marL="0" indent="0">
              <a:buNone/>
            </a:pPr>
            <a:r>
              <a:rPr lang="de-DE" sz="1600" dirty="0"/>
              <a:t>Joerg Blaurock, Ursula Weyrich, Boris Sharkov, Karlheinz Langanke</a:t>
            </a:r>
          </a:p>
          <a:p>
            <a:pPr marL="0" indent="0">
              <a:buNone/>
            </a:pPr>
            <a:r>
              <a:rPr lang="de-DE" sz="1600" dirty="0"/>
              <a:t> </a:t>
            </a:r>
          </a:p>
        </p:txBody>
      </p:sp>
      <p:sp>
        <p:nvSpPr>
          <p:cNvPr id="4" name="Foliennummernplatzhalter 3"/>
          <p:cNvSpPr>
            <a:spLocks noGrp="1"/>
          </p:cNvSpPr>
          <p:nvPr>
            <p:ph type="sldNum" sz="quarter" idx="12"/>
          </p:nvPr>
        </p:nvSpPr>
        <p:spPr/>
        <p:txBody>
          <a:bodyPr/>
          <a:lstStyle/>
          <a:p>
            <a:fld id="{125CBDDA-5CCF-8748-8988-9DC6C8981774}" type="slidenum">
              <a:rPr lang="de-DE" smtClean="0"/>
              <a:pPr/>
              <a:t>5</a:t>
            </a:fld>
            <a:endParaRPr lang="de-DE"/>
          </a:p>
        </p:txBody>
      </p:sp>
      <p:pic>
        <p:nvPicPr>
          <p:cNvPr id="6" name="Grafik 5"/>
          <p:cNvPicPr>
            <a:picLocks noChangeAspect="1"/>
          </p:cNvPicPr>
          <p:nvPr/>
        </p:nvPicPr>
        <p:blipFill rotWithShape="1">
          <a:blip r:embed="rId2" cstate="print">
            <a:extLst>
              <a:ext uri="{28A0092B-C50C-407E-A947-70E740481C1C}">
                <a14:useLocalDpi xmlns:a14="http://schemas.microsoft.com/office/drawing/2010/main" val="0"/>
              </a:ext>
            </a:extLst>
          </a:blip>
          <a:srcRect r="27699"/>
          <a:stretch/>
        </p:blipFill>
        <p:spPr>
          <a:xfrm>
            <a:off x="5796136" y="1916832"/>
            <a:ext cx="3253179" cy="2999656"/>
          </a:xfrm>
          <a:prstGeom prst="rect">
            <a:avLst/>
          </a:prstGeom>
        </p:spPr>
      </p:pic>
    </p:spTree>
    <p:extLst>
      <p:ext uri="{BB962C8B-B14F-4D97-AF65-F5344CB8AC3E}">
        <p14:creationId xmlns:p14="http://schemas.microsoft.com/office/powerpoint/2010/main" val="34896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i="1" dirty="0" smtClean="0"/>
              <a:t>New</a:t>
            </a:r>
            <a:r>
              <a:rPr lang="de-DE" dirty="0" smtClean="0"/>
              <a:t> Joint Management </a:t>
            </a:r>
            <a:r>
              <a:rPr lang="de-DE" dirty="0" err="1" smtClean="0"/>
              <a:t>for</a:t>
            </a:r>
            <a:r>
              <a:rPr lang="de-DE" dirty="0" smtClean="0"/>
              <a:t> GSI </a:t>
            </a:r>
            <a:r>
              <a:rPr lang="de-DE" dirty="0" err="1" smtClean="0"/>
              <a:t>and</a:t>
            </a:r>
            <a:r>
              <a:rPr lang="de-DE" dirty="0" smtClean="0"/>
              <a:t> FAIR</a:t>
            </a:r>
            <a:endParaRPr lang="de-DE" dirty="0"/>
          </a:p>
        </p:txBody>
      </p:sp>
      <p:sp>
        <p:nvSpPr>
          <p:cNvPr id="10" name="Foliennummernplatzhalter 9"/>
          <p:cNvSpPr>
            <a:spLocks noGrp="1"/>
          </p:cNvSpPr>
          <p:nvPr>
            <p:ph type="sldNum" sz="quarter" idx="12"/>
          </p:nvPr>
        </p:nvSpPr>
        <p:spPr/>
        <p:txBody>
          <a:bodyPr/>
          <a:lstStyle/>
          <a:p>
            <a:fld id="{125CBDDA-5CCF-8748-8988-9DC6C8981774}" type="slidenum">
              <a:rPr lang="de-DE" smtClean="0"/>
              <a:pPr/>
              <a:t>6</a:t>
            </a:fld>
            <a:endParaRPr lang="de-DE"/>
          </a:p>
        </p:txBody>
      </p:sp>
      <p:sp>
        <p:nvSpPr>
          <p:cNvPr id="7" name="Inhaltsplatzhalter 2"/>
          <p:cNvSpPr>
            <a:spLocks noGrp="1"/>
          </p:cNvSpPr>
          <p:nvPr>
            <p:ph idx="1"/>
          </p:nvPr>
        </p:nvSpPr>
        <p:spPr>
          <a:xfrm>
            <a:off x="251520" y="1450685"/>
            <a:ext cx="8892480" cy="4714619"/>
          </a:xfrm>
        </p:spPr>
        <p:txBody>
          <a:bodyPr>
            <a:normAutofit/>
          </a:bodyPr>
          <a:lstStyle/>
          <a:p>
            <a:pPr>
              <a:spcAft>
                <a:spcPts val="200"/>
              </a:spcAft>
            </a:pPr>
            <a:r>
              <a:rPr lang="de-DE" sz="2600" dirty="0" smtClean="0"/>
              <a:t>Joint Scientific </a:t>
            </a:r>
            <a:r>
              <a:rPr lang="de-DE" sz="2600" dirty="0"/>
              <a:t>Managing </a:t>
            </a:r>
            <a:r>
              <a:rPr lang="de-DE" sz="2600" dirty="0" err="1" smtClean="0"/>
              <a:t>Director</a:t>
            </a:r>
            <a:endParaRPr lang="de-DE" sz="2600" dirty="0" smtClean="0"/>
          </a:p>
          <a:p>
            <a:pPr marL="0" indent="0">
              <a:spcBef>
                <a:spcPts val="0"/>
              </a:spcBef>
              <a:spcAft>
                <a:spcPts val="600"/>
              </a:spcAft>
              <a:buNone/>
            </a:pPr>
            <a:r>
              <a:rPr lang="de-DE" dirty="0" smtClean="0"/>
              <a:t>	</a:t>
            </a:r>
            <a:r>
              <a:rPr lang="de-DE" sz="2200" dirty="0" smtClean="0"/>
              <a:t>Paolo </a:t>
            </a:r>
            <a:r>
              <a:rPr lang="de-DE" sz="2200" dirty="0" err="1" smtClean="0"/>
              <a:t>Giubellino</a:t>
            </a:r>
            <a:r>
              <a:rPr lang="de-DE" sz="2200" dirty="0" smtClean="0"/>
              <a:t> </a:t>
            </a:r>
            <a:br>
              <a:rPr lang="de-DE" sz="2200" dirty="0" smtClean="0"/>
            </a:br>
            <a:r>
              <a:rPr lang="de-DE" sz="2200" dirty="0" smtClean="0"/>
              <a:t>	will </a:t>
            </a:r>
            <a:r>
              <a:rPr lang="de-DE" sz="2200" dirty="0" err="1" smtClean="0"/>
              <a:t>start</a:t>
            </a:r>
            <a:r>
              <a:rPr lang="de-DE" sz="2200" dirty="0" smtClean="0"/>
              <a:t> </a:t>
            </a:r>
            <a:r>
              <a:rPr lang="de-DE" sz="2200" dirty="0" err="1" smtClean="0"/>
              <a:t>his</a:t>
            </a:r>
            <a:r>
              <a:rPr lang="de-DE" sz="2200" dirty="0" smtClean="0"/>
              <a:t> </a:t>
            </a:r>
            <a:r>
              <a:rPr lang="de-DE" sz="2200" dirty="0" err="1" smtClean="0"/>
              <a:t>term</a:t>
            </a:r>
            <a:r>
              <a:rPr lang="de-DE" sz="2200" dirty="0" smtClean="0"/>
              <a:t> 1</a:t>
            </a:r>
            <a:r>
              <a:rPr lang="de-DE" sz="2200" baseline="30000" dirty="0" smtClean="0"/>
              <a:t>st</a:t>
            </a:r>
            <a:r>
              <a:rPr lang="de-DE" sz="2200" dirty="0" smtClean="0"/>
              <a:t> </a:t>
            </a:r>
            <a:r>
              <a:rPr lang="de-DE" sz="2200" dirty="0" err="1" smtClean="0"/>
              <a:t>January</a:t>
            </a:r>
            <a:r>
              <a:rPr lang="de-DE" sz="2200" dirty="0" smtClean="0"/>
              <a:t> 2017 </a:t>
            </a:r>
            <a:endParaRPr lang="de-DE" sz="2200" dirty="0"/>
          </a:p>
          <a:p>
            <a:pPr>
              <a:spcAft>
                <a:spcPts val="200"/>
              </a:spcAft>
            </a:pPr>
            <a:r>
              <a:rPr lang="de-DE" sz="2600" dirty="0"/>
              <a:t>Joint Administrative Managing </a:t>
            </a:r>
            <a:r>
              <a:rPr lang="de-DE" sz="2600" dirty="0" err="1"/>
              <a:t>Director</a:t>
            </a:r>
            <a:r>
              <a:rPr lang="de-DE" sz="2600" dirty="0" smtClean="0"/>
              <a:t>	</a:t>
            </a:r>
            <a:endParaRPr lang="de-DE" sz="2600" dirty="0"/>
          </a:p>
          <a:p>
            <a:pPr marL="0" indent="0">
              <a:spcBef>
                <a:spcPts val="0"/>
              </a:spcBef>
              <a:spcAft>
                <a:spcPts val="600"/>
              </a:spcAft>
              <a:buNone/>
            </a:pPr>
            <a:r>
              <a:rPr lang="de-DE" sz="2300" dirty="0" smtClean="0"/>
              <a:t>	</a:t>
            </a:r>
            <a:r>
              <a:rPr lang="de-DE" sz="2200" dirty="0" smtClean="0"/>
              <a:t>U. Weyrich </a:t>
            </a:r>
            <a:r>
              <a:rPr lang="de-DE" sz="2200" dirty="0" err="1" smtClean="0"/>
              <a:t>as</a:t>
            </a:r>
            <a:r>
              <a:rPr lang="de-DE" sz="2200" dirty="0" smtClean="0"/>
              <a:t> </a:t>
            </a:r>
            <a:r>
              <a:rPr lang="de-DE" sz="2200" dirty="0" err="1" smtClean="0"/>
              <a:t>of</a:t>
            </a:r>
            <a:r>
              <a:rPr lang="de-DE" sz="2200" dirty="0" smtClean="0"/>
              <a:t> </a:t>
            </a:r>
            <a:r>
              <a:rPr lang="de-DE" sz="2200" dirty="0"/>
              <a:t>1</a:t>
            </a:r>
            <a:r>
              <a:rPr lang="de-DE" sz="2200" baseline="30000" dirty="0" smtClean="0"/>
              <a:t>st</a:t>
            </a:r>
            <a:r>
              <a:rPr lang="de-DE" sz="2200" dirty="0" smtClean="0"/>
              <a:t> Nov. 2014 </a:t>
            </a:r>
          </a:p>
          <a:p>
            <a:pPr>
              <a:spcAft>
                <a:spcPts val="200"/>
              </a:spcAft>
            </a:pPr>
            <a:r>
              <a:rPr lang="de-DE" sz="2600" dirty="0"/>
              <a:t>Joint Technical Managing </a:t>
            </a:r>
            <a:r>
              <a:rPr lang="de-DE" sz="2600" dirty="0" err="1"/>
              <a:t>Director</a:t>
            </a:r>
            <a:endParaRPr lang="de-DE" sz="2600" dirty="0"/>
          </a:p>
          <a:p>
            <a:pPr marL="0" indent="0">
              <a:spcBef>
                <a:spcPts val="0"/>
              </a:spcBef>
              <a:spcAft>
                <a:spcPts val="300"/>
              </a:spcAft>
              <a:buNone/>
            </a:pPr>
            <a:r>
              <a:rPr lang="de-DE" sz="2300" dirty="0"/>
              <a:t>	</a:t>
            </a:r>
            <a:r>
              <a:rPr lang="de-DE" sz="2200" dirty="0"/>
              <a:t>Jörg Blaurock </a:t>
            </a:r>
            <a:r>
              <a:rPr lang="de-DE" sz="2200" dirty="0" err="1"/>
              <a:t>as</a:t>
            </a:r>
            <a:r>
              <a:rPr lang="de-DE" sz="2200" dirty="0"/>
              <a:t> </a:t>
            </a:r>
            <a:r>
              <a:rPr lang="de-DE" sz="2200" dirty="0" err="1"/>
              <a:t>of</a:t>
            </a:r>
            <a:r>
              <a:rPr lang="de-DE" sz="2200" dirty="0"/>
              <a:t> 1st </a:t>
            </a:r>
            <a:r>
              <a:rPr lang="de-DE" sz="2200" dirty="0" err="1"/>
              <a:t>February</a:t>
            </a:r>
            <a:r>
              <a:rPr lang="de-DE" sz="2200" dirty="0"/>
              <a:t> </a:t>
            </a:r>
            <a:r>
              <a:rPr lang="de-DE" sz="2200" dirty="0" smtClean="0"/>
              <a:t>2016</a:t>
            </a:r>
          </a:p>
          <a:p>
            <a:pPr marL="0" indent="0">
              <a:spcBef>
                <a:spcPts val="0"/>
              </a:spcBef>
              <a:spcAft>
                <a:spcPts val="600"/>
              </a:spcAft>
              <a:buNone/>
            </a:pPr>
            <a:r>
              <a:rPr lang="de-DE" sz="2200" dirty="0"/>
              <a:t>	</a:t>
            </a:r>
            <a:r>
              <a:rPr lang="de-DE" sz="2200" dirty="0" smtClean="0">
                <a:sym typeface="Wingdings" panose="05000000000000000000" pitchFamily="2" charset="2"/>
              </a:rPr>
              <a:t></a:t>
            </a:r>
            <a:r>
              <a:rPr lang="de-DE" sz="2200" i="1" dirty="0" smtClean="0"/>
              <a:t>Expert </a:t>
            </a:r>
            <a:r>
              <a:rPr lang="de-DE" sz="2200" i="1" dirty="0" err="1"/>
              <a:t>for</a:t>
            </a:r>
            <a:r>
              <a:rPr lang="de-DE" sz="2200" i="1" dirty="0"/>
              <a:t> large </a:t>
            </a:r>
            <a:r>
              <a:rPr lang="de-DE" sz="2200" i="1" dirty="0" err="1"/>
              <a:t>scale</a:t>
            </a:r>
            <a:r>
              <a:rPr lang="de-DE" sz="2200" i="1" dirty="0"/>
              <a:t> plant </a:t>
            </a:r>
            <a:r>
              <a:rPr lang="de-DE" sz="2200" i="1" dirty="0" err="1"/>
              <a:t>engineering</a:t>
            </a:r>
            <a:r>
              <a:rPr lang="de-DE" sz="2200" i="1" dirty="0"/>
              <a:t> </a:t>
            </a:r>
            <a:r>
              <a:rPr lang="de-DE" sz="2200" i="1" dirty="0" smtClean="0"/>
              <a:t/>
            </a:r>
            <a:br>
              <a:rPr lang="de-DE" sz="2200" i="1" dirty="0" smtClean="0"/>
            </a:br>
            <a:r>
              <a:rPr lang="de-DE" sz="2200" i="1" dirty="0" smtClean="0"/>
              <a:t>	    </a:t>
            </a:r>
            <a:r>
              <a:rPr lang="de-DE" sz="2200" i="1" dirty="0" err="1" smtClean="0"/>
              <a:t>and</a:t>
            </a:r>
            <a:r>
              <a:rPr lang="de-DE" sz="2200" i="1" dirty="0" smtClean="0"/>
              <a:t> </a:t>
            </a:r>
            <a:r>
              <a:rPr lang="de-DE" sz="2200" i="1" dirty="0" err="1"/>
              <a:t>construction</a:t>
            </a:r>
            <a:endParaRPr lang="de-DE" sz="2200" i="1" dirty="0"/>
          </a:p>
          <a:p>
            <a:endParaRPr lang="de-DE" sz="2800" dirty="0"/>
          </a:p>
        </p:txBody>
      </p:sp>
      <p:sp>
        <p:nvSpPr>
          <p:cNvPr id="8" name="Textfeld 7"/>
          <p:cNvSpPr txBox="1"/>
          <p:nvPr/>
        </p:nvSpPr>
        <p:spPr>
          <a:xfrm>
            <a:off x="6896926" y="2564904"/>
            <a:ext cx="529725" cy="553998"/>
          </a:xfrm>
          <a:prstGeom prst="rect">
            <a:avLst/>
          </a:prstGeom>
        </p:spPr>
        <p:txBody>
          <a:bodyPr vert="horz" wrap="square" lIns="91440" tIns="45720" rIns="91440" bIns="45720" rtlCol="0" anchor="t">
            <a:spAutoFit/>
          </a:bodyPr>
          <a:lstStyle/>
          <a:p>
            <a:pPr algn="l"/>
            <a:r>
              <a:rPr lang="de-DE" sz="3000" b="1" dirty="0" smtClean="0">
                <a:solidFill>
                  <a:srgbClr val="00B050"/>
                </a:solidFill>
                <a:sym typeface="Wingdings"/>
              </a:rPr>
              <a:t></a:t>
            </a:r>
          </a:p>
        </p:txBody>
      </p:sp>
      <p:sp>
        <p:nvSpPr>
          <p:cNvPr id="9" name="Textfeld 8"/>
          <p:cNvSpPr txBox="1"/>
          <p:nvPr/>
        </p:nvSpPr>
        <p:spPr>
          <a:xfrm>
            <a:off x="6896926" y="3573016"/>
            <a:ext cx="529725" cy="553998"/>
          </a:xfrm>
          <a:prstGeom prst="rect">
            <a:avLst/>
          </a:prstGeom>
        </p:spPr>
        <p:txBody>
          <a:bodyPr vert="horz" wrap="square" lIns="91440" tIns="45720" rIns="91440" bIns="45720" rtlCol="0" anchor="t">
            <a:spAutoFit/>
          </a:bodyPr>
          <a:lstStyle/>
          <a:p>
            <a:pPr algn="l"/>
            <a:r>
              <a:rPr lang="de-DE" sz="3000" b="1" dirty="0" smtClean="0">
                <a:solidFill>
                  <a:srgbClr val="00B050"/>
                </a:solidFill>
                <a:sym typeface="Wingdings"/>
              </a:rPr>
              <a:t></a:t>
            </a:r>
          </a:p>
        </p:txBody>
      </p:sp>
      <p:sp>
        <p:nvSpPr>
          <p:cNvPr id="12" name="Textfeld 11"/>
          <p:cNvSpPr txBox="1"/>
          <p:nvPr/>
        </p:nvSpPr>
        <p:spPr>
          <a:xfrm>
            <a:off x="6922595" y="1412776"/>
            <a:ext cx="529725" cy="553998"/>
          </a:xfrm>
          <a:prstGeom prst="rect">
            <a:avLst/>
          </a:prstGeom>
          <a:solidFill>
            <a:schemeClr val="bg1"/>
          </a:solidFill>
          <a:ln>
            <a:noFill/>
          </a:ln>
        </p:spPr>
        <p:txBody>
          <a:bodyPr vert="horz" wrap="square" lIns="91440" tIns="45720" rIns="91440" bIns="45720" rtlCol="0" anchor="t">
            <a:spAutoFit/>
          </a:bodyPr>
          <a:lstStyle/>
          <a:p>
            <a:pPr algn="l"/>
            <a:r>
              <a:rPr lang="de-DE" sz="3000" b="1" dirty="0" smtClean="0">
                <a:solidFill>
                  <a:srgbClr val="00B050"/>
                </a:solidFill>
                <a:sym typeface="Wingdings"/>
              </a:rPr>
              <a:t></a:t>
            </a:r>
          </a:p>
        </p:txBody>
      </p:sp>
    </p:spTree>
    <p:extLst>
      <p:ext uri="{BB962C8B-B14F-4D97-AF65-F5344CB8AC3E}">
        <p14:creationId xmlns:p14="http://schemas.microsoft.com/office/powerpoint/2010/main" val="209664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el 1"/>
          <p:cNvSpPr>
            <a:spLocks noGrp="1"/>
          </p:cNvSpPr>
          <p:nvPr>
            <p:ph type="title"/>
          </p:nvPr>
        </p:nvSpPr>
        <p:spPr>
          <a:xfrm>
            <a:off x="107504" y="188640"/>
            <a:ext cx="7272808" cy="787400"/>
          </a:xfrm>
        </p:spPr>
        <p:txBody>
          <a:bodyPr>
            <a:noAutofit/>
          </a:bodyPr>
          <a:lstStyle/>
          <a:p>
            <a:r>
              <a:rPr lang="en-US" altLang="en-US" dirty="0" smtClean="0">
                <a:solidFill>
                  <a:schemeClr val="tx1"/>
                </a:solidFill>
                <a:latin typeface="Arial" pitchFamily="34" charset="0"/>
                <a:cs typeface="Arial" pitchFamily="34" charset="0"/>
              </a:rPr>
              <a:t>Intermediate Research Program “FAIR Phase 0”</a:t>
            </a:r>
          </a:p>
        </p:txBody>
      </p:sp>
      <p:sp>
        <p:nvSpPr>
          <p:cNvPr id="48131" name="Inhaltsplatzhalter 3"/>
          <p:cNvSpPr>
            <a:spLocks noGrp="1"/>
          </p:cNvSpPr>
          <p:nvPr>
            <p:ph idx="1"/>
          </p:nvPr>
        </p:nvSpPr>
        <p:spPr>
          <a:xfrm>
            <a:off x="0" y="1112838"/>
            <a:ext cx="8975725" cy="4570412"/>
          </a:xfrm>
        </p:spPr>
        <p:txBody>
          <a:bodyPr/>
          <a:lstStyle/>
          <a:p>
            <a:r>
              <a:rPr lang="en-US" altLang="en-US" sz="2200" dirty="0" smtClean="0">
                <a:solidFill>
                  <a:schemeClr val="tx1"/>
                </a:solidFill>
                <a:latin typeface="Arial" pitchFamily="34" charset="0"/>
                <a:cs typeface="Arial" pitchFamily="34" charset="0"/>
              </a:rPr>
              <a:t>Goals</a:t>
            </a:r>
          </a:p>
          <a:p>
            <a:pPr lvl="1"/>
            <a:r>
              <a:rPr lang="en-US" altLang="en-US" sz="1700" dirty="0" smtClean="0">
                <a:solidFill>
                  <a:schemeClr val="tx1"/>
                </a:solidFill>
                <a:latin typeface="Arial" pitchFamily="34" charset="0"/>
                <a:cs typeface="Arial" pitchFamily="34" charset="0"/>
              </a:rPr>
              <a:t>forefront research by employing and testing new FAIR detectors </a:t>
            </a:r>
          </a:p>
          <a:p>
            <a:pPr lvl="1"/>
            <a:r>
              <a:rPr lang="en-US" altLang="en-US" sz="1700" dirty="0" smtClean="0">
                <a:solidFill>
                  <a:schemeClr val="tx1"/>
                </a:solidFill>
                <a:latin typeface="Arial" pitchFamily="34" charset="0"/>
                <a:cs typeface="Arial" pitchFamily="34" charset="0"/>
              </a:rPr>
              <a:t>exploiting upgraded GSI accelerator facilities</a:t>
            </a:r>
          </a:p>
          <a:p>
            <a:pPr lvl="1"/>
            <a:r>
              <a:rPr lang="en-US" altLang="en-US" sz="1700" dirty="0" smtClean="0">
                <a:solidFill>
                  <a:schemeClr val="tx1"/>
                </a:solidFill>
                <a:latin typeface="Arial" pitchFamily="34" charset="0"/>
                <a:cs typeface="Arial" pitchFamily="34" charset="0"/>
              </a:rPr>
              <a:t>education of young scientists </a:t>
            </a:r>
          </a:p>
          <a:p>
            <a:pPr lvl="1"/>
            <a:r>
              <a:rPr lang="en-US" altLang="en-US" sz="1700" dirty="0" smtClean="0">
                <a:solidFill>
                  <a:schemeClr val="tx1"/>
                </a:solidFill>
                <a:latin typeface="Arial" pitchFamily="34" charset="0"/>
                <a:cs typeface="Arial" pitchFamily="34" charset="0"/>
              </a:rPr>
              <a:t>maintain skills and expertise</a:t>
            </a:r>
          </a:p>
          <a:p>
            <a:pPr lvl="1"/>
            <a:r>
              <a:rPr lang="en-US" altLang="en-US" sz="1700" dirty="0" smtClean="0">
                <a:solidFill>
                  <a:schemeClr val="tx1"/>
                </a:solidFill>
                <a:latin typeface="Arial" pitchFamily="34" charset="0"/>
                <a:cs typeface="Arial" pitchFamily="34" charset="0"/>
              </a:rPr>
              <a:t>serve national and international user community</a:t>
            </a:r>
          </a:p>
          <a:p>
            <a:endParaRPr lang="en-US" altLang="en-US" dirty="0" smtClean="0">
              <a:latin typeface="Arial" pitchFamily="34" charset="0"/>
              <a:cs typeface="Arial" pitchFamily="34" charset="0"/>
            </a:endParaRPr>
          </a:p>
        </p:txBody>
      </p:sp>
      <p:sp>
        <p:nvSpPr>
          <p:cNvPr id="48132" name="Foliennummernplatzhalter 6"/>
          <p:cNvSpPr>
            <a:spLocks noGrp="1"/>
          </p:cNvSpPr>
          <p:nvPr>
            <p:ph type="sldNum" sz="quarter" idx="4294967295"/>
          </p:nvPr>
        </p:nvSpPr>
        <p:spPr bwMode="auto">
          <a:xfrm>
            <a:off x="7964488" y="6553200"/>
            <a:ext cx="746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902EF735-D8D7-44D6-AF8A-11AE4AD27DE6}" type="slidenum">
              <a:rPr lang="de-DE" altLang="en-US" sz="1000">
                <a:solidFill>
                  <a:srgbClr val="333333"/>
                </a:solidFill>
                <a:cs typeface="Arial" pitchFamily="34" charset="0"/>
              </a:rPr>
              <a:pPr eaLnBrk="1" hangingPunct="1"/>
              <a:t>7</a:t>
            </a:fld>
            <a:endParaRPr lang="de-DE" altLang="en-US" sz="1000">
              <a:solidFill>
                <a:srgbClr val="333333"/>
              </a:solidFill>
              <a:cs typeface="Arial" pitchFamily="34" charset="0"/>
            </a:endParaRPr>
          </a:p>
        </p:txBody>
      </p:sp>
      <p:sp>
        <p:nvSpPr>
          <p:cNvPr id="3" name="Pfeil nach rechts 2"/>
          <p:cNvSpPr/>
          <p:nvPr/>
        </p:nvSpPr>
        <p:spPr>
          <a:xfrm>
            <a:off x="254893" y="4178995"/>
            <a:ext cx="381386" cy="336550"/>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8134" name="Textfeld 4"/>
          <p:cNvSpPr txBox="1">
            <a:spLocks noChangeArrowheads="1"/>
          </p:cNvSpPr>
          <p:nvPr/>
        </p:nvSpPr>
        <p:spPr bwMode="auto">
          <a:xfrm>
            <a:off x="683567" y="4077072"/>
            <a:ext cx="593430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Clr>
                <a:srgbClr val="FDBB63"/>
              </a:buClr>
            </a:pPr>
            <a:r>
              <a:rPr lang="en-US" altLang="en-US" sz="2200" dirty="0">
                <a:cs typeface="Arial" pitchFamily="34" charset="0"/>
              </a:rPr>
              <a:t>Start of “FAIR Phase 0”</a:t>
            </a:r>
          </a:p>
        </p:txBody>
      </p:sp>
      <p:sp>
        <p:nvSpPr>
          <p:cNvPr id="48135" name="Textfeld 7"/>
          <p:cNvSpPr txBox="1">
            <a:spLocks noChangeArrowheads="1"/>
          </p:cNvSpPr>
          <p:nvPr/>
        </p:nvSpPr>
        <p:spPr bwMode="auto">
          <a:xfrm>
            <a:off x="284163" y="4894128"/>
            <a:ext cx="8513762" cy="7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Aft>
                <a:spcPts val="900"/>
              </a:spcAft>
            </a:pPr>
            <a:r>
              <a:rPr lang="en-US" altLang="en-US" sz="1700" dirty="0">
                <a:solidFill>
                  <a:srgbClr val="000000"/>
                </a:solidFill>
              </a:rPr>
              <a:t>works at GSI Campus for APPA, NUSTAR and </a:t>
            </a:r>
            <a:r>
              <a:rPr lang="en-US" altLang="en-US" sz="1700" dirty="0" smtClean="0">
                <a:solidFill>
                  <a:srgbClr val="000000"/>
                </a:solidFill>
              </a:rPr>
              <a:t>partly for </a:t>
            </a:r>
            <a:r>
              <a:rPr lang="en-US" altLang="en-US" sz="1700" dirty="0">
                <a:solidFill>
                  <a:srgbClr val="000000"/>
                </a:solidFill>
              </a:rPr>
              <a:t>CBM (HADES)</a:t>
            </a:r>
          </a:p>
          <a:p>
            <a:pPr eaLnBrk="1" hangingPunct="1">
              <a:spcAft>
                <a:spcPts val="900"/>
              </a:spcAft>
            </a:pPr>
            <a:r>
              <a:rPr lang="en-US" altLang="en-US" sz="1700" dirty="0" smtClean="0">
                <a:solidFill>
                  <a:srgbClr val="000000"/>
                </a:solidFill>
              </a:rPr>
              <a:t>CBM </a:t>
            </a:r>
            <a:r>
              <a:rPr lang="en-US" altLang="en-US" sz="1700" dirty="0">
                <a:solidFill>
                  <a:srgbClr val="000000"/>
                </a:solidFill>
              </a:rPr>
              <a:t>and PANDA need participation also in experiments at external research </a:t>
            </a:r>
            <a:r>
              <a:rPr lang="en-US" altLang="en-US" sz="1700" dirty="0" smtClean="0">
                <a:solidFill>
                  <a:srgbClr val="000000"/>
                </a:solidFill>
              </a:rPr>
              <a:t>facilities</a:t>
            </a:r>
            <a:endParaRPr lang="en-US" altLang="en-US" sz="1700" dirty="0">
              <a:solidFill>
                <a:srgbClr val="000000"/>
              </a:solidFill>
            </a:endParaRPr>
          </a:p>
        </p:txBody>
      </p:sp>
      <p:pic>
        <p:nvPicPr>
          <p:cNvPr id="4813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3861048"/>
            <a:ext cx="2569740" cy="949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Pfeil nach rechts 8"/>
          <p:cNvSpPr/>
          <p:nvPr/>
        </p:nvSpPr>
        <p:spPr>
          <a:xfrm>
            <a:off x="251520" y="3212976"/>
            <a:ext cx="381386" cy="336550"/>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Textfeld 4"/>
          <p:cNvSpPr txBox="1">
            <a:spLocks noChangeArrowheads="1"/>
          </p:cNvSpPr>
          <p:nvPr/>
        </p:nvSpPr>
        <p:spPr bwMode="auto">
          <a:xfrm>
            <a:off x="683568" y="3140968"/>
            <a:ext cx="831277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spcBef>
                <a:spcPct val="20000"/>
              </a:spcBef>
              <a:buClr>
                <a:srgbClr val="FDBB63"/>
              </a:buClr>
            </a:pPr>
            <a:r>
              <a:rPr lang="en-US" altLang="en-US" sz="2200" dirty="0" smtClean="0">
                <a:cs typeface="Arial" pitchFamily="34" charset="0"/>
              </a:rPr>
              <a:t>Strongly recommended by Int. Review Committee</a:t>
            </a:r>
            <a:br>
              <a:rPr lang="en-US" altLang="en-US" sz="2200" dirty="0" smtClean="0">
                <a:cs typeface="Arial" pitchFamily="34" charset="0"/>
              </a:rPr>
            </a:br>
            <a:r>
              <a:rPr lang="en-US" altLang="en-US" sz="2200" dirty="0" smtClean="0">
                <a:cs typeface="Arial" pitchFamily="34" charset="0"/>
              </a:rPr>
              <a:t>and endorsed by FAIR Council and GSI Supervisory Board</a:t>
            </a:r>
            <a:endParaRPr lang="en-US" altLang="en-US" sz="2200" dirty="0">
              <a:cs typeface="Arial" pitchFamily="34" charset="0"/>
            </a:endParaRPr>
          </a:p>
        </p:txBody>
      </p:sp>
    </p:spTree>
    <p:extLst>
      <p:ext uri="{BB962C8B-B14F-4D97-AF65-F5344CB8AC3E}">
        <p14:creationId xmlns:p14="http://schemas.microsoft.com/office/powerpoint/2010/main" val="23530452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a:xfrm>
            <a:off x="284163" y="271463"/>
            <a:ext cx="6942137" cy="787400"/>
          </a:xfrm>
        </p:spPr>
        <p:txBody>
          <a:bodyPr/>
          <a:lstStyle/>
          <a:p>
            <a:r>
              <a:rPr lang="en-US" altLang="en-US" dirty="0" smtClean="0">
                <a:solidFill>
                  <a:schemeClr val="tx1"/>
                </a:solidFill>
                <a:latin typeface="Arial" pitchFamily="34" charset="0"/>
                <a:cs typeface="Arial" pitchFamily="34" charset="0"/>
              </a:rPr>
              <a:t>FAIR Phase 0</a:t>
            </a:r>
          </a:p>
        </p:txBody>
      </p:sp>
      <p:sp>
        <p:nvSpPr>
          <p:cNvPr id="49155" name="Inhaltsplatzhalter 3"/>
          <p:cNvSpPr>
            <a:spLocks noGrp="1"/>
          </p:cNvSpPr>
          <p:nvPr>
            <p:ph idx="1"/>
          </p:nvPr>
        </p:nvSpPr>
        <p:spPr>
          <a:xfrm>
            <a:off x="134938" y="1381125"/>
            <a:ext cx="8974137" cy="4903788"/>
          </a:xfrm>
        </p:spPr>
        <p:txBody>
          <a:bodyPr>
            <a:normAutofit lnSpcReduction="10000"/>
          </a:bodyPr>
          <a:lstStyle/>
          <a:p>
            <a:r>
              <a:rPr lang="en-US" altLang="en-US" sz="2800" dirty="0" smtClean="0">
                <a:solidFill>
                  <a:schemeClr val="tx1"/>
                </a:solidFill>
                <a:latin typeface="Arial" pitchFamily="34" charset="0"/>
                <a:cs typeface="Arial" pitchFamily="34" charset="0"/>
              </a:rPr>
              <a:t>APPA </a:t>
            </a:r>
          </a:p>
          <a:p>
            <a:pPr lvl="1"/>
            <a:r>
              <a:rPr lang="en-US" altLang="en-US" sz="2800" dirty="0" smtClean="0">
                <a:solidFill>
                  <a:schemeClr val="tx1"/>
                </a:solidFill>
                <a:latin typeface="Arial" pitchFamily="34" charset="0"/>
                <a:cs typeface="Arial" pitchFamily="34" charset="0"/>
              </a:rPr>
              <a:t>using </a:t>
            </a:r>
            <a:r>
              <a:rPr lang="en-US" altLang="en-US" sz="2800" dirty="0" err="1" smtClean="0">
                <a:solidFill>
                  <a:schemeClr val="tx1"/>
                </a:solidFill>
                <a:latin typeface="Arial" pitchFamily="34" charset="0"/>
                <a:cs typeface="Arial" pitchFamily="34" charset="0"/>
              </a:rPr>
              <a:t>Cryring</a:t>
            </a:r>
            <a:r>
              <a:rPr lang="en-US" altLang="en-US" sz="2800" dirty="0" smtClean="0">
                <a:solidFill>
                  <a:schemeClr val="tx1"/>
                </a:solidFill>
                <a:latin typeface="Arial" pitchFamily="34" charset="0"/>
                <a:cs typeface="Arial" pitchFamily="34" charset="0"/>
              </a:rPr>
              <a:t>, UNILAC, SIS18, ESR and new APPA detectors for FAIR plus PHELIX</a:t>
            </a:r>
          </a:p>
          <a:p>
            <a:r>
              <a:rPr lang="en-US" altLang="en-US" sz="2200" dirty="0" smtClean="0">
                <a:solidFill>
                  <a:schemeClr val="tx1"/>
                </a:solidFill>
                <a:latin typeface="Arial" pitchFamily="34" charset="0"/>
                <a:cs typeface="Arial" pitchFamily="34" charset="0"/>
              </a:rPr>
              <a:t>NUSTAR</a:t>
            </a:r>
            <a:endParaRPr lang="en-US" altLang="en-US" sz="2200" dirty="0">
              <a:solidFill>
                <a:schemeClr val="tx1"/>
              </a:solidFill>
              <a:latin typeface="Arial" pitchFamily="34" charset="0"/>
              <a:cs typeface="Arial" pitchFamily="34" charset="0"/>
            </a:endParaRPr>
          </a:p>
          <a:p>
            <a:pPr lvl="1"/>
            <a:r>
              <a:rPr lang="en-US" altLang="en-US" dirty="0" smtClean="0">
                <a:solidFill>
                  <a:schemeClr val="tx1"/>
                </a:solidFill>
                <a:latin typeface="Arial" pitchFamily="34" charset="0"/>
                <a:cs typeface="Arial" pitchFamily="34" charset="0"/>
              </a:rPr>
              <a:t>using higher intensities at SIS18/ESR and NUSTAR instrumentation for FAIR (e.g. </a:t>
            </a:r>
            <a:r>
              <a:rPr lang="en-US" altLang="en-US" dirty="0" err="1" smtClean="0">
                <a:solidFill>
                  <a:schemeClr val="tx1"/>
                </a:solidFill>
                <a:latin typeface="Arial" pitchFamily="34" charset="0"/>
                <a:cs typeface="Arial" pitchFamily="34" charset="0"/>
              </a:rPr>
              <a:t>kinematically</a:t>
            </a:r>
            <a:r>
              <a:rPr lang="en-US" altLang="en-US" dirty="0" smtClean="0">
                <a:solidFill>
                  <a:schemeClr val="tx1"/>
                </a:solidFill>
                <a:latin typeface="Arial" pitchFamily="34" charset="0"/>
                <a:cs typeface="Arial" pitchFamily="34" charset="0"/>
              </a:rPr>
              <a:t> complete reaction studies with R3B set-up)</a:t>
            </a:r>
          </a:p>
          <a:p>
            <a:r>
              <a:rPr lang="en-US" altLang="en-US" sz="2200" dirty="0">
                <a:solidFill>
                  <a:schemeClr val="tx1"/>
                </a:solidFill>
                <a:latin typeface="Arial" pitchFamily="34" charset="0"/>
                <a:cs typeface="Arial" pitchFamily="34" charset="0"/>
              </a:rPr>
              <a:t>CBM / HADES</a:t>
            </a:r>
          </a:p>
          <a:p>
            <a:pPr lvl="1"/>
            <a:r>
              <a:rPr lang="en-US" altLang="en-US" dirty="0" smtClean="0">
                <a:solidFill>
                  <a:schemeClr val="tx1"/>
                </a:solidFill>
                <a:latin typeface="Arial" pitchFamily="34" charset="0"/>
                <a:cs typeface="Arial" pitchFamily="34" charset="0"/>
              </a:rPr>
              <a:t>HADES using pion beam at SIS18 and partly CBM detectors </a:t>
            </a:r>
          </a:p>
          <a:p>
            <a:pPr lvl="1"/>
            <a:r>
              <a:rPr lang="en-US" altLang="en-US" dirty="0" smtClean="0">
                <a:solidFill>
                  <a:schemeClr val="tx1"/>
                </a:solidFill>
                <a:latin typeface="Arial" pitchFamily="34" charset="0"/>
                <a:cs typeface="Arial" pitchFamily="34" charset="0"/>
              </a:rPr>
              <a:t>CBM </a:t>
            </a:r>
            <a:r>
              <a:rPr lang="en-US" altLang="en-US" dirty="0" smtClean="0">
                <a:solidFill>
                  <a:schemeClr val="tx1"/>
                </a:solidFill>
                <a:latin typeface="Arial" pitchFamily="34" charset="0"/>
                <a:cs typeface="Arial" pitchFamily="34" charset="0"/>
                <a:sym typeface="Wingdings" pitchFamily="2" charset="2"/>
              </a:rPr>
              <a:t> exploiting CBM detector components at STAR/RHIC and NICA</a:t>
            </a:r>
          </a:p>
          <a:p>
            <a:r>
              <a:rPr lang="en-US" altLang="en-US" sz="2200" dirty="0">
                <a:solidFill>
                  <a:schemeClr val="tx1"/>
                </a:solidFill>
                <a:latin typeface="Arial" pitchFamily="34" charset="0"/>
                <a:cs typeface="Arial" pitchFamily="34" charset="0"/>
                <a:sym typeface="Wingdings" pitchFamily="2" charset="2"/>
              </a:rPr>
              <a:t>PANDA / Hadron Physics</a:t>
            </a:r>
          </a:p>
          <a:p>
            <a:pPr lvl="1"/>
            <a:r>
              <a:rPr lang="en-US" altLang="en-US" dirty="0" smtClean="0">
                <a:solidFill>
                  <a:schemeClr val="tx1"/>
                </a:solidFill>
                <a:latin typeface="Arial" pitchFamily="34" charset="0"/>
                <a:cs typeface="Arial" pitchFamily="34" charset="0"/>
                <a:sym typeface="Wingdings" pitchFamily="2" charset="2"/>
              </a:rPr>
              <a:t>HADES using PANDA detector components</a:t>
            </a:r>
          </a:p>
          <a:p>
            <a:pPr lvl="1"/>
            <a:r>
              <a:rPr lang="en-US" altLang="en-US" dirty="0" smtClean="0">
                <a:solidFill>
                  <a:schemeClr val="tx1"/>
                </a:solidFill>
                <a:latin typeface="Arial" pitchFamily="34" charset="0"/>
                <a:cs typeface="Arial" pitchFamily="34" charset="0"/>
                <a:sym typeface="Wingdings" pitchFamily="2" charset="2"/>
              </a:rPr>
              <a:t>Participation in experiments at BES III</a:t>
            </a:r>
            <a:r>
              <a:rPr lang="de-DE" altLang="en-US" dirty="0" smtClean="0">
                <a:solidFill>
                  <a:schemeClr val="tx1"/>
                </a:solidFill>
                <a:latin typeface="Arial" pitchFamily="34" charset="0"/>
                <a:cs typeface="Arial" pitchFamily="34" charset="0"/>
              </a:rPr>
              <a:t>@IHEP/ Beijing </a:t>
            </a:r>
            <a:r>
              <a:rPr lang="de-DE" altLang="en-US" dirty="0" err="1" smtClean="0">
                <a:solidFill>
                  <a:schemeClr val="tx1"/>
                </a:solidFill>
                <a:latin typeface="Arial" pitchFamily="34" charset="0"/>
                <a:cs typeface="Arial" pitchFamily="34" charset="0"/>
              </a:rPr>
              <a:t>and</a:t>
            </a:r>
            <a:r>
              <a:rPr lang="de-DE" altLang="en-US" dirty="0" smtClean="0">
                <a:solidFill>
                  <a:schemeClr val="tx1"/>
                </a:solidFill>
                <a:latin typeface="Arial" pitchFamily="34" charset="0"/>
                <a:cs typeface="Arial" pitchFamily="34" charset="0"/>
              </a:rPr>
              <a:t> JLAB/Newport</a:t>
            </a:r>
            <a:endParaRPr lang="en-US" altLang="en-US" dirty="0" smtClean="0">
              <a:solidFill>
                <a:schemeClr val="tx1"/>
              </a:solidFill>
              <a:latin typeface="Arial" pitchFamily="34" charset="0"/>
              <a:cs typeface="Arial" pitchFamily="34" charset="0"/>
            </a:endParaRPr>
          </a:p>
        </p:txBody>
      </p:sp>
      <p:sp>
        <p:nvSpPr>
          <p:cNvPr id="49156" name="Foliennummernplatzhalter 6"/>
          <p:cNvSpPr>
            <a:spLocks noGrp="1"/>
          </p:cNvSpPr>
          <p:nvPr>
            <p:ph type="sldNum" sz="quarter" idx="4294967295"/>
          </p:nvPr>
        </p:nvSpPr>
        <p:spPr bwMode="auto">
          <a:xfrm>
            <a:off x="7964488" y="6553200"/>
            <a:ext cx="7461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fld id="{B028B7F9-E6C7-4DE2-BE3F-36AE1E3D8F82}" type="slidenum">
              <a:rPr lang="de-DE" altLang="en-US" sz="1000">
                <a:solidFill>
                  <a:srgbClr val="333333"/>
                </a:solidFill>
                <a:cs typeface="Arial" pitchFamily="34" charset="0"/>
              </a:rPr>
              <a:pPr eaLnBrk="1" hangingPunct="1"/>
              <a:t>8</a:t>
            </a:fld>
            <a:endParaRPr lang="de-DE" altLang="en-US" sz="1000" dirty="0">
              <a:solidFill>
                <a:srgbClr val="333333"/>
              </a:solidFill>
              <a:cs typeface="Arial" pitchFamily="34" charset="0"/>
            </a:endParaRPr>
          </a:p>
        </p:txBody>
      </p:sp>
      <p:sp>
        <p:nvSpPr>
          <p:cNvPr id="2" name="Ellipse 1"/>
          <p:cNvSpPr/>
          <p:nvPr/>
        </p:nvSpPr>
        <p:spPr>
          <a:xfrm>
            <a:off x="-1836712" y="1196752"/>
            <a:ext cx="12961440" cy="1656184"/>
          </a:xfrm>
          <a:prstGeom prst="ellipse">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60767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pPr/>
              <a:t>9</a:t>
            </a:fld>
            <a:endParaRPr lang="de-DE" dirty="0"/>
          </a:p>
        </p:txBody>
      </p:sp>
      <p:sp>
        <p:nvSpPr>
          <p:cNvPr id="7" name="Titel 1"/>
          <p:cNvSpPr>
            <a:spLocks noGrp="1"/>
          </p:cNvSpPr>
          <p:nvPr>
            <p:ph type="title"/>
          </p:nvPr>
        </p:nvSpPr>
        <p:spPr>
          <a:xfrm>
            <a:off x="179512" y="271335"/>
            <a:ext cx="6242342" cy="787557"/>
          </a:xfrm>
        </p:spPr>
        <p:txBody>
          <a:bodyPr>
            <a:normAutofit fontScale="90000"/>
          </a:bodyPr>
          <a:lstStyle/>
          <a:p>
            <a:r>
              <a:rPr lang="en-US" dirty="0" smtClean="0">
                <a:solidFill>
                  <a:schemeClr val="tx1"/>
                </a:solidFill>
              </a:rPr>
              <a:t>GSI Accelerator and Experimental Facilities</a:t>
            </a:r>
            <a:endParaRPr lang="en-US" i="1" dirty="0">
              <a:solidFill>
                <a:schemeClr val="tx1"/>
              </a:solidFill>
            </a:endParaRPr>
          </a:p>
        </p:txBody>
      </p:sp>
      <p:grpSp>
        <p:nvGrpSpPr>
          <p:cNvPr id="5" name="Gruppieren 4"/>
          <p:cNvGrpSpPr/>
          <p:nvPr/>
        </p:nvGrpSpPr>
        <p:grpSpPr>
          <a:xfrm>
            <a:off x="139180" y="1340768"/>
            <a:ext cx="9257356" cy="5256584"/>
            <a:chOff x="139180" y="1340768"/>
            <a:chExt cx="9257356" cy="5256584"/>
          </a:xfrm>
        </p:grpSpPr>
        <p:grpSp>
          <p:nvGrpSpPr>
            <p:cNvPr id="17" name="Gruppieren 16"/>
            <p:cNvGrpSpPr/>
            <p:nvPr/>
          </p:nvGrpSpPr>
          <p:grpSpPr>
            <a:xfrm>
              <a:off x="139180" y="1340768"/>
              <a:ext cx="9257356" cy="5256584"/>
              <a:chOff x="139180" y="1340768"/>
              <a:chExt cx="9257356" cy="5256584"/>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80" y="1340768"/>
                <a:ext cx="925735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4767858" y="5877272"/>
                <a:ext cx="357156" cy="360040"/>
              </a:xfrm>
              <a:prstGeom prst="ellipse">
                <a:avLst/>
              </a:prstGeom>
              <a:solidFill>
                <a:schemeClr val="bg2"/>
              </a:solid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feld 2"/>
              <p:cNvSpPr txBox="1"/>
              <p:nvPr/>
            </p:nvSpPr>
            <p:spPr>
              <a:xfrm>
                <a:off x="3748236" y="5877272"/>
                <a:ext cx="1975892" cy="677108"/>
              </a:xfrm>
              <a:prstGeom prst="rect">
                <a:avLst/>
              </a:prstGeom>
            </p:spPr>
            <p:txBody>
              <a:bodyPr vert="horz" wrap="square" lIns="91440" tIns="45720" rIns="91440" bIns="45720" rtlCol="0" anchor="t">
                <a:spAutoFit/>
              </a:bodyPr>
              <a:lstStyle/>
              <a:p>
                <a:pPr algn="l"/>
                <a:r>
                  <a:rPr lang="en-US" sz="1400" b="1" dirty="0" smtClean="0"/>
                  <a:t>CRYRING</a:t>
                </a:r>
                <a:br>
                  <a:rPr lang="en-US" sz="1400" b="1" dirty="0" smtClean="0"/>
                </a:br>
                <a:r>
                  <a:rPr lang="en-US" sz="1200" b="1" dirty="0" smtClean="0"/>
                  <a:t>(Swedish</a:t>
                </a:r>
                <a:br>
                  <a:rPr lang="en-US" sz="1200" b="1" dirty="0" smtClean="0"/>
                </a:br>
                <a:r>
                  <a:rPr lang="en-US" sz="1200" b="1" dirty="0" smtClean="0"/>
                  <a:t>in-kind to FAIR)</a:t>
                </a:r>
              </a:p>
            </p:txBody>
          </p:sp>
          <p:cxnSp>
            <p:nvCxnSpPr>
              <p:cNvPr id="10" name="Gerade Verbindung mit Pfeil 9"/>
              <p:cNvCxnSpPr/>
              <p:nvPr/>
            </p:nvCxnSpPr>
            <p:spPr>
              <a:xfrm flipH="1">
                <a:off x="4946436" y="4869160"/>
                <a:ext cx="1281748" cy="1162000"/>
              </a:xfrm>
              <a:prstGeom prst="straightConnector1">
                <a:avLst/>
              </a:prstGeom>
              <a:ln w="15875">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18" name="Textfeld 17"/>
            <p:cNvSpPr txBox="1"/>
            <p:nvPr/>
          </p:nvSpPr>
          <p:spPr>
            <a:xfrm>
              <a:off x="7646400" y="4554000"/>
              <a:ext cx="216024" cy="369332"/>
            </a:xfrm>
            <a:prstGeom prst="rect">
              <a:avLst/>
            </a:prstGeom>
          </p:spPr>
          <p:txBody>
            <a:bodyPr vert="horz" wrap="square" lIns="91440" tIns="45720" rIns="91440" bIns="45720" rtlCol="0" anchor="t">
              <a:spAutoFit/>
            </a:bodyPr>
            <a:lstStyle/>
            <a:p>
              <a:r>
                <a:rPr lang="en-US" b="1" dirty="0" smtClean="0"/>
                <a:t>s</a:t>
              </a:r>
            </a:p>
          </p:txBody>
        </p:sp>
      </p:grpSp>
      <p:sp>
        <p:nvSpPr>
          <p:cNvPr id="6" name="Textfeld 5"/>
          <p:cNvSpPr txBox="1"/>
          <p:nvPr/>
        </p:nvSpPr>
        <p:spPr>
          <a:xfrm>
            <a:off x="6192000" y="2556000"/>
            <a:ext cx="720080" cy="323165"/>
          </a:xfrm>
          <a:prstGeom prst="rect">
            <a:avLst/>
          </a:prstGeom>
        </p:spPr>
        <p:txBody>
          <a:bodyPr vert="horz" wrap="square" lIns="91440" tIns="45720" rIns="91440" bIns="45720" rtlCol="0" anchor="t">
            <a:spAutoFit/>
          </a:bodyPr>
          <a:lstStyle/>
          <a:p>
            <a:pPr algn="l"/>
            <a:r>
              <a:rPr lang="en-US" sz="1500" b="1" dirty="0" smtClean="0"/>
              <a:t>18</a:t>
            </a:r>
          </a:p>
        </p:txBody>
      </p:sp>
      <p:sp>
        <p:nvSpPr>
          <p:cNvPr id="12" name="Textfeld 11"/>
          <p:cNvSpPr txBox="1"/>
          <p:nvPr/>
        </p:nvSpPr>
        <p:spPr>
          <a:xfrm>
            <a:off x="5508104" y="5733256"/>
            <a:ext cx="1975892" cy="677108"/>
          </a:xfrm>
          <a:prstGeom prst="rect">
            <a:avLst/>
          </a:prstGeom>
        </p:spPr>
        <p:txBody>
          <a:bodyPr vert="horz" wrap="square" lIns="91440" tIns="45720" rIns="91440" bIns="45720" rtlCol="0" anchor="t">
            <a:spAutoFit/>
          </a:bodyPr>
          <a:lstStyle/>
          <a:p>
            <a:pPr algn="l"/>
            <a:r>
              <a:rPr lang="en-US" sz="1400" b="1" dirty="0" smtClean="0"/>
              <a:t>GLAD Magnet</a:t>
            </a:r>
            <a:br>
              <a:rPr lang="en-US" sz="1400" b="1" dirty="0" smtClean="0"/>
            </a:br>
            <a:r>
              <a:rPr lang="en-US" sz="1200" b="1" dirty="0" smtClean="0"/>
              <a:t>(French</a:t>
            </a:r>
            <a:br>
              <a:rPr lang="en-US" sz="1200" b="1" dirty="0" smtClean="0"/>
            </a:br>
            <a:r>
              <a:rPr lang="en-US" sz="1200" b="1" dirty="0" smtClean="0"/>
              <a:t>in-kind to FAIR)</a:t>
            </a:r>
          </a:p>
        </p:txBody>
      </p:sp>
      <p:pic>
        <p:nvPicPr>
          <p:cNvPr id="13" name="Bild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376246">
            <a:off x="5175614" y="5795759"/>
            <a:ext cx="321463" cy="24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115296"/>
      </p:ext>
    </p:extLst>
  </p:cSld>
  <p:clrMapOvr>
    <a:masterClrMapping/>
  </p:clrMapOvr>
  <p:timing>
    <p:tnLst>
      <p:par>
        <p:cTn id="1" dur="indefinite" restart="never" nodeType="tmRoot"/>
      </p:par>
    </p:tnLst>
  </p:timing>
</p:sld>
</file>

<file path=ppt/theme/theme1.xml><?xml version="1.0" encoding="utf-8"?>
<a:theme xmlns:a="http://schemas.openxmlformats.org/drawingml/2006/main" name="gsi-folienmaster">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333399"/>
            </a:gs>
            <a:gs pos="100000">
              <a:srgbClr val="FFFFFF">
                <a:alpha val="44000"/>
              </a:srgbClr>
            </a:gs>
          </a:gsLst>
          <a:lin ang="5400000" scaled="1"/>
        </a:gradFill>
        <a:ln>
          <a:noFill/>
        </a:ln>
        <a:effectLst/>
        <a:extLst>
          <a:ext uri="{91240B29-F687-4F45-9708-019B960494DF}">
            <a14:hiddenLine xmlns:a14="http://schemas.microsoft.com/office/drawing/2010/main" w="12573">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wrap="none" anchor="ctr"/>
      <a:lstStyle>
        <a:defPPr marL="0" marR="0" indent="0"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ysClr val="windowText" lastClr="000000"/>
            </a:solidFill>
            <a:effectLst/>
            <a:uLnTx/>
            <a:uFillTx/>
          </a:defRPr>
        </a:defPPr>
      </a:lstStyle>
    </a:spDef>
  </a:objectDefaults>
  <a:extraClrScheme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1">
          <a:gsLst>
            <a:gs pos="0">
              <a:srgbClr val="333399"/>
            </a:gs>
            <a:gs pos="100000">
              <a:srgbClr val="FFFFFF">
                <a:alpha val="44000"/>
              </a:srgbClr>
            </a:gs>
          </a:gsLst>
          <a:lin ang="5400000" scaled="1"/>
        </a:gradFill>
        <a:ln>
          <a:noFill/>
        </a:ln>
        <a:effectLst/>
        <a:extLst>
          <a:ext uri="{91240B29-F687-4F45-9708-019B960494DF}">
            <a14:hiddenLine xmlns:a14="http://schemas.microsoft.com/office/drawing/2010/main" w="12573">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wrap="none" anchor="ctr"/>
      <a:lstStyle>
        <a:defPPr marL="0" marR="0" indent="0"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smtClean="0">
            <a:ln>
              <a:noFill/>
            </a:ln>
            <a:solidFill>
              <a:sysClr val="windowText" lastClr="000000"/>
            </a:solidFill>
            <a:effectLst/>
            <a:uLnTx/>
            <a:uFillTx/>
          </a:defRPr>
        </a:defPPr>
      </a:lstStyle>
    </a:spDef>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968</Words>
  <Application>Microsoft Office PowerPoint</Application>
  <PresentationFormat>Bildschirmpräsentation (4:3)</PresentationFormat>
  <Paragraphs>254</Paragraphs>
  <Slides>25</Slides>
  <Notes>6</Notes>
  <HiddenSlides>0</HiddenSlides>
  <MMClips>0</MMClips>
  <ScaleCrop>false</ScaleCrop>
  <HeadingPairs>
    <vt:vector size="8" baseType="variant">
      <vt:variant>
        <vt:lpstr>Verwendete Schriftarten</vt:lpstr>
      </vt:variant>
      <vt:variant>
        <vt:i4>12</vt:i4>
      </vt:variant>
      <vt:variant>
        <vt:lpstr>Design</vt:lpstr>
      </vt:variant>
      <vt:variant>
        <vt:i4>5</vt:i4>
      </vt:variant>
      <vt:variant>
        <vt:lpstr>Eingebettete OLE-Server</vt:lpstr>
      </vt:variant>
      <vt:variant>
        <vt:i4>3</vt:i4>
      </vt:variant>
      <vt:variant>
        <vt:lpstr>Folientitel</vt:lpstr>
      </vt:variant>
      <vt:variant>
        <vt:i4>25</vt:i4>
      </vt:variant>
    </vt:vector>
  </HeadingPairs>
  <TitlesOfParts>
    <vt:vector size="45" baseType="lpstr">
      <vt:lpstr>ＭＳ Ｐゴシック</vt:lpstr>
      <vt:lpstr>ＭＳ Ｐゴシック</vt:lpstr>
      <vt:lpstr>Arial</vt:lpstr>
      <vt:lpstr>Arial Narrow</vt:lpstr>
      <vt:lpstr>Calibri</vt:lpstr>
      <vt:lpstr>Cambria Math</vt:lpstr>
      <vt:lpstr>Courier New</vt:lpstr>
      <vt:lpstr>Gill Sans</vt:lpstr>
      <vt:lpstr>Symbol</vt:lpstr>
      <vt:lpstr>Times New Roman</vt:lpstr>
      <vt:lpstr>Verdana</vt:lpstr>
      <vt:lpstr>Wingdings</vt:lpstr>
      <vt:lpstr>gsi-folienmaster</vt:lpstr>
      <vt:lpstr>Office-Design</vt:lpstr>
      <vt:lpstr>1_Office Theme</vt:lpstr>
      <vt:lpstr>Office Theme</vt:lpstr>
      <vt:lpstr>2_Office Theme</vt:lpstr>
      <vt:lpstr>Graph</vt:lpstr>
      <vt:lpstr>Arbeitsblatt</vt:lpstr>
      <vt:lpstr>CorelPHOTOPAINT.Image.16</vt:lpstr>
      <vt:lpstr>PowerPoint-Präsentation</vt:lpstr>
      <vt:lpstr>PowerPoint-Präsentation</vt:lpstr>
      <vt:lpstr>PowerPoint-Präsentation</vt:lpstr>
      <vt:lpstr>TOP 2         Berichte von den Zentren / Helmholtz</vt:lpstr>
      <vt:lpstr>BMBF gives green light for the civil engineering of FAIR</vt:lpstr>
      <vt:lpstr>New Joint Management for GSI and FAIR</vt:lpstr>
      <vt:lpstr>Intermediate Research Program “FAIR Phase 0”</vt:lpstr>
      <vt:lpstr>FAIR Phase 0</vt:lpstr>
      <vt:lpstr>GSI Accelerator and Experimental Facilities</vt:lpstr>
      <vt:lpstr>GSI Accelerator Facilities - increased intensities after upgrade</vt:lpstr>
      <vt:lpstr>Anticipated Beam Times</vt:lpstr>
      <vt:lpstr> Preparation for FAIR Phase 0</vt:lpstr>
      <vt:lpstr>ESR beam time June/July 2016 Atomic Physics test of instrumentation</vt:lpstr>
      <vt:lpstr>ESR beam time June/July 2016 Atomic Physics test of instrumentation</vt:lpstr>
      <vt:lpstr>Motivation</vt:lpstr>
      <vt:lpstr>PowerPoint-Präsentation</vt:lpstr>
      <vt:lpstr>PowerPoint-Präsentation</vt:lpstr>
      <vt:lpstr>Novel Compton polarimeter</vt:lpstr>
      <vt:lpstr>ESR beam time June/July 2016 Nuclear and Atomic Physics: 124Xe(p,g) Nucleosynthesis</vt:lpstr>
      <vt:lpstr>CRYRING / FAIR </vt:lpstr>
      <vt:lpstr>CRYRING: First transfer of ions from ESR to CYRING</vt:lpstr>
      <vt:lpstr>PowerPoint-Präsentation</vt:lpstr>
      <vt:lpstr>APPA R&amp;D Web Pages</vt:lpstr>
      <vt:lpstr>APPA R&amp;D  Funded Projects  (6.8 M€)</vt:lpstr>
      <vt:lpstr>PowerPoint-Präsentation</vt:lpstr>
    </vt:vector>
  </TitlesOfParts>
  <Company>GSI Helmholzzentrum für Schwerionenforschung 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Herberz, Ruth</dc:creator>
  <cp:lastModifiedBy>Thomas St</cp:lastModifiedBy>
  <cp:revision>365</cp:revision>
  <cp:lastPrinted>2016-04-19T12:13:34Z</cp:lastPrinted>
  <dcterms:created xsi:type="dcterms:W3CDTF">2015-05-08T06:50:32Z</dcterms:created>
  <dcterms:modified xsi:type="dcterms:W3CDTF">2016-09-17T06:32:58Z</dcterms:modified>
</cp:coreProperties>
</file>