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8"/>
  </p:notesMasterIdLst>
  <p:handoutMasterIdLst>
    <p:handoutMasterId r:id="rId19"/>
  </p:handoutMasterIdLst>
  <p:sldIdLst>
    <p:sldId id="616" r:id="rId3"/>
    <p:sldId id="581" r:id="rId4"/>
    <p:sldId id="604" r:id="rId5"/>
    <p:sldId id="605" r:id="rId6"/>
    <p:sldId id="578" r:id="rId7"/>
    <p:sldId id="595" r:id="rId8"/>
    <p:sldId id="608" r:id="rId9"/>
    <p:sldId id="606" r:id="rId10"/>
    <p:sldId id="607" r:id="rId11"/>
    <p:sldId id="602" r:id="rId12"/>
    <p:sldId id="609" r:id="rId13"/>
    <p:sldId id="610" r:id="rId14"/>
    <p:sldId id="611" r:id="rId15"/>
    <p:sldId id="613" r:id="rId16"/>
    <p:sldId id="614" r:id="rId17"/>
  </p:sldIdLst>
  <p:sldSz cx="9144000" cy="6858000" type="screen4x3"/>
  <p:notesSz cx="9926638" cy="67976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eyrich, Ursula" initials="WU" lastIdx="10" clrIdx="0"/>
  <p:cmAuthor id="1" name="Gross, Klaus-Dieter Dr." initials="GKD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A50021"/>
    <a:srgbClr val="CC00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60" autoAdjust="0"/>
    <p:restoredTop sz="93381" autoAdjust="0"/>
  </p:normalViewPr>
  <p:slideViewPr>
    <p:cSldViewPr>
      <p:cViewPr>
        <p:scale>
          <a:sx n="43" d="100"/>
          <a:sy n="43" d="100"/>
        </p:scale>
        <p:origin x="2390" y="5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" d="4"/>
        <a:sy n="3" d="4"/>
      </p:scale>
      <p:origin x="0" y="-2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625" cy="340210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1697" y="1"/>
            <a:ext cx="4302625" cy="340210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r">
              <a:defRPr sz="1200"/>
            </a:lvl1pPr>
          </a:lstStyle>
          <a:p>
            <a:fld id="{D122C284-A2CA-4D9F-85EC-AE5195EFA02C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456378"/>
            <a:ext cx="4302625" cy="340210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1697" y="6456378"/>
            <a:ext cx="4302625" cy="340210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1200"/>
            </a:lvl1pPr>
          </a:lstStyle>
          <a:p>
            <a:fld id="{FEFCD687-BC03-46B9-B067-D8947190B6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98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7" y="0"/>
            <a:ext cx="4301542" cy="339884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805" y="0"/>
            <a:ext cx="4301542" cy="339884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r">
              <a:defRPr sz="1200"/>
            </a:lvl1pPr>
          </a:lstStyle>
          <a:p>
            <a:fld id="{306E7ED7-452A-406E-BD35-3CBFBF9EAA41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2" rIns="91423" bIns="45712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5" y="3228897"/>
            <a:ext cx="7941310" cy="3058954"/>
          </a:xfrm>
          <a:prstGeom prst="rect">
            <a:avLst/>
          </a:prstGeom>
        </p:spPr>
        <p:txBody>
          <a:bodyPr vert="horz" lIns="91423" tIns="45712" rIns="91423" bIns="45712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7" y="6456613"/>
            <a:ext cx="4301542" cy="339884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805" y="6456613"/>
            <a:ext cx="4301542" cy="339884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1200"/>
            </a:lvl1pPr>
          </a:lstStyle>
          <a:p>
            <a:fld id="{5F4C129A-DC95-4BC2-8544-B511BE38F72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15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BE055BE2-C4B2-41AB-A5D4-EC46A3814AC9}" type="slidenum">
              <a:rPr lang="en-GB" sz="1300">
                <a:solidFill>
                  <a:srgbClr val="000000"/>
                </a:solidFill>
              </a:rPr>
              <a:pPr eaLnBrk="1" hangingPunct="1">
                <a:defRPr/>
              </a:pPr>
              <a:t>2</a:t>
            </a:fld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67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117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arenR"/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2560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A54A164-FC81-4BB9-BFDF-6E78297A43FA}" type="slidenum">
              <a:rPr lang="de-DE" altLang="en-U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de-DE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4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arenR"/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1854B9-398C-4A8F-92CF-D8955A6A8E35}" type="slidenum">
              <a:rPr lang="de-DE" altLang="en-U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de-DE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02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39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048671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xfrm>
            <a:off x="457200" y="1116012"/>
            <a:ext cx="4040188" cy="10588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19159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3274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188306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Titeltext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36037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Titeltext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737939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790191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564625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3937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520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06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200025"/>
            <a:ext cx="8557895" cy="96837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555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78435"/>
            <a:ext cx="8557895" cy="96837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2250" y="6588760"/>
            <a:ext cx="2133600" cy="476250"/>
          </a:xfrm>
          <a:prstGeom prst="rect">
            <a:avLst/>
          </a:prstGeom>
          <a:ln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de-DE" sz="900" kern="120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35164B6-5B5C-4D57-91C6-379885D5A5F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6015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olien_foot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567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olien_footer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6375" y="260350"/>
            <a:ext cx="82296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de-DE" smtClean="0"/>
              <a:t>TITELMASTERFORMAT</a:t>
            </a:r>
            <a:br>
              <a:rPr lang="de-DE" smtClean="0"/>
            </a:br>
            <a:r>
              <a:rPr lang="de-DE" smtClean="0"/>
              <a:t>Unterzeile manuell auf Seite umfärben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altLang="en-US"/>
              <a:t>SEITE </a:t>
            </a:r>
            <a:fld id="{9B14225E-B2DA-43B6-9B80-085A9BF077B3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19054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792806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668786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/>
            </a:lvl1pPr>
          </a:lstStyle>
          <a:p>
            <a:r>
              <a:t>Titeltext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971509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639" y="164037"/>
            <a:ext cx="2271361" cy="73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9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78" r:id="rId4"/>
    <p:sldLayoutId id="2147483679" r:id="rId5"/>
    <p:sldLayoutId id="2147483680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25400" y="120650"/>
            <a:ext cx="9175750" cy="869950"/>
          </a:xfrm>
          <a:prstGeom prst="rect">
            <a:avLst/>
          </a:prstGeom>
          <a:solidFill>
            <a:srgbClr val="00437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" name="Shape 3"/>
          <p:cNvSpPr/>
          <p:nvPr/>
        </p:nvSpPr>
        <p:spPr>
          <a:xfrm>
            <a:off x="-1" y="6738938"/>
            <a:ext cx="2865440" cy="119063"/>
          </a:xfrm>
          <a:prstGeom prst="rect">
            <a:avLst/>
          </a:prstGeom>
          <a:solidFill>
            <a:srgbClr val="00437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hape 4"/>
          <p:cNvSpPr/>
          <p:nvPr/>
        </p:nvSpPr>
        <p:spPr>
          <a:xfrm>
            <a:off x="4762" y="6618288"/>
            <a:ext cx="5732464" cy="120651"/>
          </a:xfrm>
          <a:prstGeom prst="rect">
            <a:avLst/>
          </a:prstGeom>
          <a:solidFill>
            <a:srgbClr val="DC6C2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5" name="Shape 5"/>
          <p:cNvSpPr/>
          <p:nvPr/>
        </p:nvSpPr>
        <p:spPr>
          <a:xfrm>
            <a:off x="5724525" y="6738938"/>
            <a:ext cx="3425825" cy="119063"/>
          </a:xfrm>
          <a:prstGeom prst="rect">
            <a:avLst/>
          </a:prstGeom>
          <a:solidFill>
            <a:srgbClr val="767878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" name="Shape 6"/>
          <p:cNvSpPr/>
          <p:nvPr/>
        </p:nvSpPr>
        <p:spPr>
          <a:xfrm>
            <a:off x="3049588" y="871537"/>
            <a:ext cx="6094413" cy="119063"/>
          </a:xfrm>
          <a:prstGeom prst="rect">
            <a:avLst/>
          </a:prstGeom>
          <a:solidFill>
            <a:srgbClr val="DC6C2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7" name="Shape 7"/>
          <p:cNvSpPr/>
          <p:nvPr/>
        </p:nvSpPr>
        <p:spPr>
          <a:xfrm>
            <a:off x="-1" y="0"/>
            <a:ext cx="6094415" cy="119063"/>
          </a:xfrm>
          <a:prstGeom prst="rect">
            <a:avLst/>
          </a:prstGeom>
          <a:solidFill>
            <a:srgbClr val="A4A7A6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8" name="Shape 8"/>
          <p:cNvSpPr/>
          <p:nvPr/>
        </p:nvSpPr>
        <p:spPr>
          <a:xfrm>
            <a:off x="6099175" y="0"/>
            <a:ext cx="3044825" cy="119063"/>
          </a:xfrm>
          <a:prstGeom prst="rect">
            <a:avLst/>
          </a:prstGeom>
          <a:solidFill>
            <a:srgbClr val="002E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447675" y="-2698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hangingPunct="0"/>
            <a:fld id="{86CB4B4D-7CA3-9044-876B-883B54F8677D}" type="slidenum">
              <a:rPr kern="0">
                <a:latin typeface="Calibri"/>
                <a:cs typeface="Calibri"/>
                <a:sym typeface="Calibri"/>
              </a:rPr>
              <a:pPr hangingPunct="0"/>
              <a:t>‹Nr.›</a:t>
            </a:fld>
            <a:endParaRPr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972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91680" y="2564904"/>
            <a:ext cx="6120680" cy="37240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/>
              <a:t>Recent tests of the Heidelberg </a:t>
            </a:r>
            <a:r>
              <a:rPr lang="en-US" sz="3600" dirty="0" err="1"/>
              <a:t>microcalorimeter</a:t>
            </a:r>
            <a:r>
              <a:rPr lang="en-US" sz="3600" dirty="0"/>
              <a:t> at the </a:t>
            </a:r>
            <a:r>
              <a:rPr lang="en-US" sz="3600" dirty="0" smtClean="0"/>
              <a:t>ESR</a:t>
            </a:r>
          </a:p>
          <a:p>
            <a:pPr algn="ctr"/>
            <a:endParaRPr lang="en-US" sz="3600" dirty="0"/>
          </a:p>
          <a:p>
            <a:pPr algn="ctr"/>
            <a:r>
              <a:rPr lang="en-US" sz="2800" dirty="0" smtClean="0"/>
              <a:t>Andreas Fleischmann</a:t>
            </a:r>
          </a:p>
          <a:p>
            <a:pPr algn="ctr"/>
            <a:endParaRPr lang="en-US" sz="3600" dirty="0"/>
          </a:p>
          <a:p>
            <a:pPr algn="ctr"/>
            <a:r>
              <a:rPr lang="en-US" sz="2400" dirty="0" smtClean="0"/>
              <a:t>University of Heidelberg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3477417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Xe</a:t>
            </a:r>
            <a:r>
              <a:rPr lang="de-DE" baseline="30000" dirty="0"/>
              <a:t>54+ </a:t>
            </a:r>
            <a:r>
              <a:rPr lang="de-DE" dirty="0"/>
              <a:t>=&gt;</a:t>
            </a:r>
            <a:r>
              <a:rPr lang="de-DE" dirty="0" err="1" smtClean="0"/>
              <a:t>Xe</a:t>
            </a:r>
            <a:r>
              <a:rPr lang="de-DE" dirty="0" smtClean="0"/>
              <a:t> @ 50 </a:t>
            </a:r>
            <a:r>
              <a:rPr lang="de-DE" dirty="0" err="1" smtClean="0"/>
              <a:t>keV</a:t>
            </a:r>
            <a:r>
              <a:rPr lang="de-DE" dirty="0" smtClean="0"/>
              <a:t>    (2014)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r="4887"/>
          <a:stretch/>
        </p:blipFill>
        <p:spPr>
          <a:xfrm>
            <a:off x="4217683" y="1196752"/>
            <a:ext cx="4894448" cy="323815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9559"/>
            <a:ext cx="4680520" cy="237606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220072" y="6021288"/>
            <a:ext cx="375846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T. Gassner et al., </a:t>
            </a:r>
            <a:r>
              <a:rPr lang="de-DE" dirty="0" err="1" smtClean="0"/>
              <a:t>PhD</a:t>
            </a:r>
            <a:r>
              <a:rPr lang="de-DE" dirty="0" smtClean="0"/>
              <a:t> Thesis 2016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4176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6837"/>
            <a:ext cx="6228184" cy="661349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717668" y="1772816"/>
            <a:ext cx="3318827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Evaluation will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place</a:t>
            </a:r>
            <a:r>
              <a:rPr lang="de-DE" dirty="0" smtClean="0"/>
              <a:t> Nov. 1st, 2016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1892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KAPTURE: </a:t>
            </a:r>
            <a:r>
              <a:rPr lang="de-DE" dirty="0" err="1" smtClean="0"/>
              <a:t>KA</a:t>
            </a:r>
            <a:r>
              <a:rPr lang="de-DE" b="0" dirty="0" err="1" smtClean="0"/>
              <a:t>rlsruhe</a:t>
            </a:r>
            <a:r>
              <a:rPr lang="de-DE" b="0" dirty="0" smtClean="0"/>
              <a:t> </a:t>
            </a:r>
            <a:r>
              <a:rPr lang="de-DE" dirty="0" smtClean="0"/>
              <a:t>P</a:t>
            </a:r>
            <a:r>
              <a:rPr lang="de-DE" b="0" dirty="0" smtClean="0"/>
              <a:t>ulse </a:t>
            </a:r>
            <a:r>
              <a:rPr lang="de-DE" dirty="0" err="1" smtClean="0"/>
              <a:t>T</a:t>
            </a:r>
            <a:r>
              <a:rPr lang="de-DE" b="0" dirty="0" err="1" smtClean="0"/>
              <a:t>aking</a:t>
            </a:r>
            <a:r>
              <a:rPr lang="de-DE" b="0" dirty="0" smtClean="0"/>
              <a:t> </a:t>
            </a:r>
            <a:r>
              <a:rPr lang="de-DE" dirty="0" smtClean="0"/>
              <a:t>U</a:t>
            </a:r>
            <a:r>
              <a:rPr lang="de-DE" b="0" dirty="0" smtClean="0"/>
              <a:t>ltra-Fast </a:t>
            </a:r>
            <a:r>
              <a:rPr lang="de-DE" dirty="0" err="1" smtClean="0"/>
              <a:t>R</a:t>
            </a:r>
            <a:r>
              <a:rPr lang="de-DE" b="0" dirty="0" err="1" smtClean="0"/>
              <a:t>eadout</a:t>
            </a:r>
            <a:r>
              <a:rPr lang="de-DE" b="0" dirty="0" smtClean="0"/>
              <a:t> </a:t>
            </a:r>
            <a:r>
              <a:rPr lang="de-DE" dirty="0" smtClean="0"/>
              <a:t>E</a:t>
            </a:r>
            <a:r>
              <a:rPr lang="de-DE" b="0" dirty="0" smtClean="0"/>
              <a:t>lectronics</a:t>
            </a:r>
            <a:endParaRPr lang="de-DE" b="0" dirty="0"/>
          </a:p>
        </p:txBody>
      </p:sp>
      <p:pic>
        <p:nvPicPr>
          <p:cNvPr id="4" name="Picture 14" descr="D:\HEB\documents\RT 2014\IEEE-TNS-submitted\Figure_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98" y="4229817"/>
            <a:ext cx="2789707" cy="229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3773210" y="1371513"/>
            <a:ext cx="52896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10000"/>
              <a:defRPr/>
            </a:pPr>
            <a:r>
              <a:rPr lang="en-GB" sz="14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Readout system compatible with: YBCO, HEB, and Schottky diode detectors</a:t>
            </a:r>
          </a:p>
          <a:p>
            <a:pPr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10000"/>
              <a:defRPr/>
            </a:pPr>
            <a:r>
              <a:rPr lang="en-GB" sz="14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Simultaneous acquisition of all buckets turn-by-turn in streaming mode</a:t>
            </a:r>
          </a:p>
          <a:p>
            <a:pPr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10000"/>
              <a:defRPr/>
            </a:pPr>
            <a:r>
              <a:rPr lang="en-GB" sz="14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Continuous acquisition for long observation time. </a:t>
            </a:r>
          </a:p>
          <a:p>
            <a:pPr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10000"/>
              <a:defRPr/>
            </a:pPr>
            <a:r>
              <a:rPr lang="en-GB" sz="14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Pulse amplitude and arrive time measurements with “mv” and “</a:t>
            </a:r>
            <a:r>
              <a:rPr lang="en-GB" sz="1400" dirty="0" err="1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psec</a:t>
            </a:r>
            <a:r>
              <a:rPr lang="en-GB" sz="14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” accuracy</a:t>
            </a:r>
          </a:p>
          <a:p>
            <a:pPr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10000"/>
              <a:defRPr/>
            </a:pPr>
            <a:r>
              <a:rPr lang="en-US" sz="14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Real-time data elaboration by GPUs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3834171" y="3925387"/>
            <a:ext cx="44386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GB" sz="12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Frequency behaviour of CSR @ different bunch current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79689" y="4541156"/>
            <a:ext cx="2541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just" eaLnBrk="1" hangingPunct="1"/>
            <a:r>
              <a:rPr lang="en-GB" altLang="en-US" sz="1200">
                <a:solidFill>
                  <a:schemeClr val="bg1"/>
                </a:solidFill>
                <a:latin typeface="Verdana" pitchFamily="34" charset="0"/>
              </a:rPr>
              <a:t>CSR fluctuation (time domain)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252751" y="4847543"/>
            <a:ext cx="1714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just" eaLnBrk="1" hangingPunct="1"/>
            <a:r>
              <a:rPr lang="en-GB" altLang="en-US" sz="1200">
                <a:solidFill>
                  <a:schemeClr val="bg1"/>
                </a:solidFill>
                <a:latin typeface="Verdana" pitchFamily="34" charset="0"/>
              </a:rPr>
              <a:t>With YBCO detector</a:t>
            </a:r>
          </a:p>
        </p:txBody>
      </p:sp>
      <p:pic>
        <p:nvPicPr>
          <p:cNvPr id="10" name="Picture 10" descr="C:\Users\caselle\Desktop\HEB\Prod_Board\system photo\P5221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725" y="1381096"/>
            <a:ext cx="3687446" cy="2360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caselle\Desktop\HEB\documents\IPAC_2013\proceeding\pulse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78" y="4247468"/>
            <a:ext cx="3198812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5"/>
          <p:cNvSpPr/>
          <p:nvPr/>
        </p:nvSpPr>
        <p:spPr bwMode="auto">
          <a:xfrm>
            <a:off x="1635615" y="5471431"/>
            <a:ext cx="74613" cy="71437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3" name="Oval 17"/>
          <p:cNvSpPr/>
          <p:nvPr/>
        </p:nvSpPr>
        <p:spPr bwMode="auto">
          <a:xfrm>
            <a:off x="1711815" y="4749118"/>
            <a:ext cx="76200" cy="73025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4" name="Oval 18"/>
          <p:cNvSpPr/>
          <p:nvPr/>
        </p:nvSpPr>
        <p:spPr bwMode="auto">
          <a:xfrm>
            <a:off x="1829290" y="4563381"/>
            <a:ext cx="74613" cy="73025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5" name="TextBox 97"/>
          <p:cNvSpPr txBox="1"/>
          <p:nvPr/>
        </p:nvSpPr>
        <p:spPr bwMode="auto">
          <a:xfrm>
            <a:off x="2059478" y="4631643"/>
            <a:ext cx="1458912" cy="306388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 smtClean="0">
                <a:solidFill>
                  <a:srgbClr val="1F497D">
                    <a:lumMod val="50000"/>
                  </a:srgbClr>
                </a:solidFill>
              </a:rPr>
              <a:t>Sampling points</a:t>
            </a:r>
            <a:endParaRPr lang="en-GB" sz="1400" kern="0" dirty="0">
              <a:solidFill>
                <a:srgbClr val="1F497D">
                  <a:lumMod val="50000"/>
                </a:srgbClr>
              </a:solidFill>
            </a:endParaRPr>
          </a:p>
        </p:txBody>
      </p:sp>
      <p:cxnSp>
        <p:nvCxnSpPr>
          <p:cNvPr id="16" name="Straight Arrow Connector 13"/>
          <p:cNvCxnSpPr>
            <a:cxnSpLocks noChangeShapeType="1"/>
            <a:stCxn id="15" idx="1"/>
          </p:cNvCxnSpPr>
          <p:nvPr/>
        </p:nvCxnSpPr>
        <p:spPr bwMode="auto">
          <a:xfrm flipH="1" flipV="1">
            <a:off x="1924540" y="4682443"/>
            <a:ext cx="134938" cy="103188"/>
          </a:xfrm>
          <a:prstGeom prst="straightConnector1">
            <a:avLst/>
          </a:prstGeom>
          <a:noFill/>
          <a:ln w="9525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Oval 21"/>
          <p:cNvSpPr/>
          <p:nvPr/>
        </p:nvSpPr>
        <p:spPr bwMode="auto">
          <a:xfrm>
            <a:off x="1899140" y="5050743"/>
            <a:ext cx="76200" cy="71438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23"/>
          <p:cNvSpPr>
            <a:spLocks/>
          </p:cNvSpPr>
          <p:nvPr/>
        </p:nvSpPr>
        <p:spPr bwMode="auto">
          <a:xfrm>
            <a:off x="1400665" y="5376181"/>
            <a:ext cx="187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kern="0" dirty="0" smtClean="0">
                <a:solidFill>
                  <a:srgbClr val="FF2712"/>
                </a:solidFill>
                <a:ea typeface="Gill Sans" charset="0"/>
                <a:cs typeface="Gill Sans" charset="0"/>
              </a:rPr>
              <a:t>S</a:t>
            </a:r>
            <a:r>
              <a:rPr lang="en-US" altLang="en-US" sz="1400" kern="0" baseline="-25000" dirty="0" smtClean="0">
                <a:solidFill>
                  <a:srgbClr val="FF2712"/>
                </a:solidFill>
                <a:ea typeface="Gill Sans" charset="0"/>
                <a:cs typeface="Gill Sans" charset="0"/>
              </a:rPr>
              <a:t>1</a:t>
            </a:r>
            <a:endParaRPr lang="en-US" altLang="en-US" sz="1400" kern="0" baseline="-25000" dirty="0">
              <a:solidFill>
                <a:srgbClr val="FF2712"/>
              </a:solidFill>
              <a:ea typeface="Gill Sans" charset="0"/>
              <a:cs typeface="Gill Sans" charset="0"/>
            </a:endParaRPr>
          </a:p>
        </p:txBody>
      </p:sp>
      <p:sp>
        <p:nvSpPr>
          <p:cNvPr id="19" name="Rectangle 24"/>
          <p:cNvSpPr>
            <a:spLocks/>
          </p:cNvSpPr>
          <p:nvPr/>
        </p:nvSpPr>
        <p:spPr bwMode="auto">
          <a:xfrm>
            <a:off x="1456228" y="4679268"/>
            <a:ext cx="1889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kern="0" dirty="0" smtClean="0">
                <a:solidFill>
                  <a:srgbClr val="FF2712"/>
                </a:solidFill>
                <a:ea typeface="Gill Sans" charset="0"/>
                <a:cs typeface="Gill Sans" charset="0"/>
              </a:rPr>
              <a:t>S</a:t>
            </a:r>
            <a:r>
              <a:rPr lang="en-US" altLang="en-US" sz="1400" kern="0" baseline="-25000" dirty="0" smtClean="0">
                <a:solidFill>
                  <a:srgbClr val="FF2712"/>
                </a:solidFill>
                <a:ea typeface="Gill Sans" charset="0"/>
                <a:cs typeface="Gill Sans" charset="0"/>
              </a:rPr>
              <a:t>2</a:t>
            </a:r>
            <a:endParaRPr lang="en-US" altLang="en-US" sz="1400" kern="0" baseline="-25000" dirty="0">
              <a:solidFill>
                <a:srgbClr val="FF2712"/>
              </a:solidFill>
              <a:ea typeface="Gill Sans" charset="0"/>
              <a:cs typeface="Gill Sans" charset="0"/>
            </a:endParaRPr>
          </a:p>
        </p:txBody>
      </p:sp>
      <p:sp>
        <p:nvSpPr>
          <p:cNvPr id="20" name="Rectangle 25"/>
          <p:cNvSpPr>
            <a:spLocks/>
          </p:cNvSpPr>
          <p:nvPr/>
        </p:nvSpPr>
        <p:spPr bwMode="auto">
          <a:xfrm>
            <a:off x="1918190" y="4412568"/>
            <a:ext cx="187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kern="0" dirty="0" smtClean="0">
                <a:solidFill>
                  <a:srgbClr val="FF2712"/>
                </a:solidFill>
                <a:ea typeface="Gill Sans" charset="0"/>
                <a:cs typeface="Gill Sans" charset="0"/>
              </a:rPr>
              <a:t>S</a:t>
            </a:r>
            <a:r>
              <a:rPr lang="en-US" altLang="en-US" sz="1400" kern="0" baseline="-25000" dirty="0" smtClean="0">
                <a:solidFill>
                  <a:srgbClr val="FF2712"/>
                </a:solidFill>
                <a:ea typeface="Gill Sans" charset="0"/>
                <a:cs typeface="Gill Sans" charset="0"/>
              </a:rPr>
              <a:t>3</a:t>
            </a:r>
            <a:endParaRPr lang="en-US" altLang="en-US" sz="1400" kern="0" baseline="-25000" dirty="0">
              <a:solidFill>
                <a:srgbClr val="FF2712"/>
              </a:solidFill>
              <a:ea typeface="Gill Sans" charset="0"/>
              <a:cs typeface="Gill Sans" charset="0"/>
            </a:endParaRPr>
          </a:p>
        </p:txBody>
      </p:sp>
      <p:sp>
        <p:nvSpPr>
          <p:cNvPr id="21" name="Rectangle 26"/>
          <p:cNvSpPr>
            <a:spLocks/>
          </p:cNvSpPr>
          <p:nvPr/>
        </p:nvSpPr>
        <p:spPr bwMode="auto">
          <a:xfrm>
            <a:off x="2051540" y="4995181"/>
            <a:ext cx="187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kern="0" dirty="0" smtClean="0">
                <a:solidFill>
                  <a:srgbClr val="FF2712"/>
                </a:solidFill>
                <a:ea typeface="Gill Sans" charset="0"/>
                <a:cs typeface="Gill Sans" charset="0"/>
              </a:rPr>
              <a:t>S</a:t>
            </a:r>
            <a:r>
              <a:rPr lang="en-US" altLang="en-US" sz="1400" kern="0" baseline="-25000" dirty="0" smtClean="0">
                <a:solidFill>
                  <a:srgbClr val="FF2712"/>
                </a:solidFill>
                <a:ea typeface="Gill Sans" charset="0"/>
                <a:cs typeface="Gill Sans" charset="0"/>
              </a:rPr>
              <a:t>4</a:t>
            </a:r>
            <a:endParaRPr lang="en-US" altLang="en-US" sz="1400" kern="0" baseline="-25000" dirty="0">
              <a:solidFill>
                <a:srgbClr val="FF2712"/>
              </a:solidFill>
              <a:ea typeface="Gill Sans" charset="0"/>
              <a:cs typeface="Gill Sans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231493" y="3256505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KAPTURE system</a:t>
            </a:r>
          </a:p>
        </p:txBody>
      </p:sp>
      <p:sp>
        <p:nvSpPr>
          <p:cNvPr id="23" name="TextBox 2"/>
          <p:cNvSpPr txBox="1"/>
          <p:nvPr/>
        </p:nvSpPr>
        <p:spPr>
          <a:xfrm>
            <a:off x="4209476" y="3626128"/>
            <a:ext cx="3688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589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Spectrogram analysis (10 – 15 hours) </a:t>
            </a:r>
          </a:p>
        </p:txBody>
      </p:sp>
      <p:sp>
        <p:nvSpPr>
          <p:cNvPr id="24" name="TextBox 3"/>
          <p:cNvSpPr txBox="1"/>
          <p:nvPr/>
        </p:nvSpPr>
        <p:spPr>
          <a:xfrm>
            <a:off x="822678" y="3937348"/>
            <a:ext cx="2457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589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KAPTURE - Basic concept</a:t>
            </a:r>
          </a:p>
        </p:txBody>
      </p:sp>
      <p:sp>
        <p:nvSpPr>
          <p:cNvPr id="25" name="Shape 149"/>
          <p:cNvSpPr/>
          <p:nvPr/>
        </p:nvSpPr>
        <p:spPr>
          <a:xfrm>
            <a:off x="3811054" y="5122181"/>
            <a:ext cx="370345" cy="2370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589C"/>
          </a:solidFill>
          <a:ln>
            <a:noFill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515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Fabrication</a:t>
            </a:r>
            <a:r>
              <a:rPr lang="de-DE" dirty="0" smtClean="0"/>
              <a:t> </a:t>
            </a:r>
            <a:r>
              <a:rPr lang="de-DE" dirty="0" err="1"/>
              <a:t>i</a:t>
            </a:r>
            <a:r>
              <a:rPr lang="de-DE" dirty="0" err="1" smtClean="0"/>
              <a:t>nfrastructure</a:t>
            </a:r>
            <a:r>
              <a:rPr lang="de-DE" dirty="0" smtClean="0"/>
              <a:t> at KIP</a:t>
            </a:r>
            <a:endParaRPr lang="de-DE" dirty="0"/>
          </a:p>
        </p:txBody>
      </p:sp>
      <p:pic>
        <p:nvPicPr>
          <p:cNvPr id="4" name="Picture 2" descr="K:\projects\f4\doc\publications\Tagungen\LTD\LTD16\maXs-Vortrag\HighRR Vortrag\20150825_133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913" y="1089485"/>
            <a:ext cx="7283303" cy="4866723"/>
          </a:xfrm>
          <a:prstGeom prst="rect">
            <a:avLst/>
          </a:prstGeom>
          <a:noFill/>
        </p:spPr>
      </p:pic>
      <p:sp>
        <p:nvSpPr>
          <p:cNvPr id="21" name="Rechteck 20"/>
          <p:cNvSpPr/>
          <p:nvPr/>
        </p:nvSpPr>
        <p:spPr bwMode="auto">
          <a:xfrm>
            <a:off x="7382576" y="6071195"/>
            <a:ext cx="1426144" cy="7180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pitchFamily="34" charset="0"/>
            </a:endParaRPr>
          </a:p>
        </p:txBody>
      </p:sp>
      <p:grpSp>
        <p:nvGrpSpPr>
          <p:cNvPr id="5" name="Gruppieren 18"/>
          <p:cNvGrpSpPr/>
          <p:nvPr/>
        </p:nvGrpSpPr>
        <p:grpSpPr>
          <a:xfrm>
            <a:off x="612123" y="4649118"/>
            <a:ext cx="8100901" cy="1908480"/>
            <a:chOff x="179512" y="1748801"/>
            <a:chExt cx="8883844" cy="2064000"/>
          </a:xfrm>
        </p:grpSpPr>
        <p:grpSp>
          <p:nvGrpSpPr>
            <p:cNvPr id="6" name="Gruppieren 9"/>
            <p:cNvGrpSpPr/>
            <p:nvPr/>
          </p:nvGrpSpPr>
          <p:grpSpPr>
            <a:xfrm>
              <a:off x="179512" y="1748801"/>
              <a:ext cx="8883844" cy="1752207"/>
              <a:chOff x="260156" y="1748801"/>
              <a:chExt cx="8883844" cy="1752207"/>
            </a:xfrm>
          </p:grpSpPr>
          <p:pic>
            <p:nvPicPr>
              <p:cNvPr id="13" name="Picture 9" descr="D:\andreas\bilder\2014_Cleanroom\pictures_of_the_cleanroom\s_DSC0050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2298" y="1988840"/>
                <a:ext cx="2099462" cy="1401193"/>
              </a:xfrm>
              <a:prstGeom prst="rect">
                <a:avLst/>
              </a:prstGeom>
              <a:noFill/>
            </p:spPr>
          </p:pic>
          <p:pic>
            <p:nvPicPr>
              <p:cNvPr id="14" name="Picture 2" descr="D:\andreas\bilder\2014_Cleanroom\pictures_of_the_cleanroom\s_DSC00495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812360" y="1844823"/>
                <a:ext cx="1066024" cy="1601364"/>
              </a:xfrm>
              <a:prstGeom prst="rect">
                <a:avLst/>
              </a:prstGeom>
              <a:noFill/>
            </p:spPr>
          </p:pic>
          <p:pic>
            <p:nvPicPr>
              <p:cNvPr id="15" name="Picture 4" descr="D:\andreas\bilder\2014_Cleanroom\pictures_of_the_cleanroom\s_DSC00497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660232" y="1770300"/>
                <a:ext cx="1152128" cy="1730708"/>
              </a:xfrm>
              <a:prstGeom prst="rect">
                <a:avLst/>
              </a:prstGeom>
              <a:noFill/>
            </p:spPr>
          </p:pic>
          <p:pic>
            <p:nvPicPr>
              <p:cNvPr id="16" name="Picture 5" descr="D:\andreas\bilder\2014_Cleanroom\pictures_of_the_cleanroom\s_DSC00498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493792" y="1748801"/>
                <a:ext cx="1166440" cy="1752207"/>
              </a:xfrm>
              <a:prstGeom prst="rect">
                <a:avLst/>
              </a:prstGeom>
              <a:noFill/>
            </p:spPr>
          </p:pic>
          <p:pic>
            <p:nvPicPr>
              <p:cNvPr id="17" name="Picture 7" descr="D:\andreas\bilder\2014_Cleanroom\pictures_of_the_cleanroom\s_DSC00500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250368" y="1928524"/>
                <a:ext cx="2257736" cy="1508261"/>
              </a:xfrm>
              <a:prstGeom prst="rect">
                <a:avLst/>
              </a:prstGeom>
              <a:noFill/>
            </p:spPr>
          </p:pic>
          <p:pic>
            <p:nvPicPr>
              <p:cNvPr id="18" name="Picture 8" descr="D:\andreas\bilder\2014_Cleanroom\pictures_of_the_cleanroom\s_DSC00501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9395" r="7579"/>
              <a:stretch>
                <a:fillRect/>
              </a:stretch>
            </p:blipFill>
            <p:spPr bwMode="auto">
              <a:xfrm>
                <a:off x="2390775" y="1772816"/>
                <a:ext cx="885081" cy="1601364"/>
              </a:xfrm>
              <a:prstGeom prst="rect">
                <a:avLst/>
              </a:prstGeom>
              <a:noFill/>
            </p:spPr>
          </p:pic>
          <p:sp>
            <p:nvSpPr>
              <p:cNvPr id="19" name="Rechteck 12"/>
              <p:cNvSpPr/>
              <p:nvPr/>
            </p:nvSpPr>
            <p:spPr>
              <a:xfrm>
                <a:off x="262558" y="1752600"/>
                <a:ext cx="8615826" cy="2419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hteck 13"/>
              <p:cNvSpPr/>
              <p:nvPr/>
            </p:nvSpPr>
            <p:spPr>
              <a:xfrm>
                <a:off x="260156" y="3364967"/>
                <a:ext cx="8883844" cy="1360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Textfeld 10"/>
            <p:cNvSpPr txBox="1"/>
            <p:nvPr/>
          </p:nvSpPr>
          <p:spPr>
            <a:xfrm>
              <a:off x="284936" y="3328198"/>
              <a:ext cx="1315565" cy="29957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Mask writer</a:t>
              </a:r>
              <a:endPara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Textfeld 11"/>
            <p:cNvSpPr txBox="1"/>
            <p:nvPr/>
          </p:nvSpPr>
          <p:spPr>
            <a:xfrm>
              <a:off x="5452098" y="3351222"/>
              <a:ext cx="1152128" cy="29957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Wet bench</a:t>
              </a:r>
            </a:p>
          </p:txBody>
        </p:sp>
        <p:sp>
          <p:nvSpPr>
            <p:cNvPr id="9" name="Textfeld 14"/>
            <p:cNvSpPr txBox="1"/>
            <p:nvPr/>
          </p:nvSpPr>
          <p:spPr>
            <a:xfrm>
              <a:off x="6547902" y="3346199"/>
              <a:ext cx="1080120" cy="29957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Chemistry</a:t>
              </a:r>
            </a:p>
          </p:txBody>
        </p:sp>
        <p:sp>
          <p:nvSpPr>
            <p:cNvPr id="10" name="Textfeld 15"/>
            <p:cNvSpPr txBox="1"/>
            <p:nvPr/>
          </p:nvSpPr>
          <p:spPr>
            <a:xfrm>
              <a:off x="7731716" y="3313516"/>
              <a:ext cx="1016748" cy="49928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Dry etching</a:t>
              </a:r>
            </a:p>
          </p:txBody>
        </p:sp>
        <p:sp>
          <p:nvSpPr>
            <p:cNvPr id="11" name="Textfeld 16"/>
            <p:cNvSpPr txBox="1"/>
            <p:nvPr/>
          </p:nvSpPr>
          <p:spPr>
            <a:xfrm>
              <a:off x="2138495" y="3364908"/>
              <a:ext cx="1365916" cy="29957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Mask aligner</a:t>
              </a:r>
              <a:endPara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extfeld 17"/>
            <p:cNvSpPr txBox="1"/>
            <p:nvPr/>
          </p:nvSpPr>
          <p:spPr>
            <a:xfrm>
              <a:off x="3385436" y="3377360"/>
              <a:ext cx="2257736" cy="29957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UHV sputtering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913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206375" y="139700"/>
            <a:ext cx="8229600" cy="423863"/>
          </a:xfrm>
          <a:ln/>
        </p:spPr>
        <p:txBody>
          <a:bodyPr>
            <a:normAutofit fontScale="90000"/>
          </a:bodyPr>
          <a:lstStyle/>
          <a:p>
            <a:pPr algn="ctr"/>
            <a:r>
              <a:rPr lang="de-DE" altLang="en-US" smtClean="0">
                <a:ea typeface="ＭＳ Ｐゴシック" panose="020B0600070205080204" pitchFamily="34" charset="-128"/>
              </a:rPr>
              <a:t>Innovative Detektoren</a:t>
            </a:r>
          </a:p>
        </p:txBody>
      </p:sp>
      <p:sp>
        <p:nvSpPr>
          <p:cNvPr id="24579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en-US" sz="800">
                <a:solidFill>
                  <a:schemeClr val="bg1"/>
                </a:solidFill>
              </a:rPr>
              <a:t>SEITE </a:t>
            </a:r>
            <a:fld id="{0D3E526E-ACA6-446E-BDC3-DB84CA999D98}" type="slidenum">
              <a:rPr lang="de-DE" altLang="en-US" sz="80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14</a:t>
            </a:fld>
            <a:endParaRPr lang="de-DE" altLang="en-US" sz="800">
              <a:solidFill>
                <a:schemeClr val="bg1"/>
              </a:solidFill>
            </a:endParaRPr>
          </a:p>
        </p:txBody>
      </p:sp>
      <p:sp>
        <p:nvSpPr>
          <p:cNvPr id="24580" name="Textfeld 1"/>
          <p:cNvSpPr txBox="1">
            <a:spLocks noChangeArrowheads="1"/>
          </p:cNvSpPr>
          <p:nvPr/>
        </p:nvSpPr>
        <p:spPr bwMode="auto">
          <a:xfrm>
            <a:off x="469900" y="946150"/>
            <a:ext cx="81915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685800" indent="-28575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de-DE" altLang="en-US" sz="2000" b="1">
                <a:solidFill>
                  <a:srgbClr val="404040"/>
                </a:solidFill>
              </a:rPr>
              <a:t>Forschungsbereich Materie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de-DE" altLang="en-US" sz="2000" b="1">
              <a:solidFill>
                <a:srgbClr val="40404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de-DE" altLang="en-US" sz="1800" b="1">
                <a:solidFill>
                  <a:srgbClr val="404040"/>
                </a:solidFill>
              </a:rPr>
              <a:t>Zentren: </a:t>
            </a:r>
            <a:r>
              <a:rPr lang="de-DE" altLang="en-US" sz="1800">
                <a:solidFill>
                  <a:srgbClr val="404040"/>
                </a:solidFill>
              </a:rPr>
              <a:t>KIT (federführend), DESY, HI-Jena/GSI</a:t>
            </a:r>
            <a:endParaRPr lang="de-DE" altLang="en-US" sz="2000" b="1">
              <a:solidFill>
                <a:srgbClr val="40404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de-DE" altLang="en-US" sz="1800" b="1">
                <a:solidFill>
                  <a:srgbClr val="404040"/>
                </a:solidFill>
              </a:rPr>
              <a:t>Sprecher: </a:t>
            </a:r>
            <a:r>
              <a:rPr lang="de-DE" altLang="en-US" sz="1800">
                <a:solidFill>
                  <a:srgbClr val="404040"/>
                </a:solidFill>
              </a:rPr>
              <a:t>Prof. M. Weber (KIT, Topic-Sprecher DTS)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de-DE" altLang="en-US" sz="1800">
              <a:solidFill>
                <a:srgbClr val="40404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de-DE" altLang="en-US" sz="1800" b="1">
                <a:solidFill>
                  <a:srgbClr val="404040"/>
                </a:solidFill>
              </a:rPr>
              <a:t>PIs: </a:t>
            </a:r>
            <a:r>
              <a:rPr lang="de-DE" altLang="en-US" sz="1800">
                <a:solidFill>
                  <a:srgbClr val="404040"/>
                </a:solidFill>
              </a:rPr>
              <a:t>Prof. H. Graafsma, Dr. C. Wunderer (DESY), Prof. Th. Stöhlker </a:t>
            </a:r>
            <a:br>
              <a:rPr lang="de-DE" altLang="en-US" sz="1800">
                <a:solidFill>
                  <a:srgbClr val="404040"/>
                </a:solidFill>
              </a:rPr>
            </a:br>
            <a:r>
              <a:rPr lang="de-DE" altLang="en-US" sz="1800">
                <a:solidFill>
                  <a:srgbClr val="404040"/>
                </a:solidFill>
              </a:rPr>
              <a:t>(HI-Jena/GSI, Direktor HI-J, Programmsprecher MML), </a:t>
            </a:r>
            <a:r>
              <a:rPr lang="de-DE" altLang="en-US" sz="1800"/>
              <a:t>C.J. Schmidt </a:t>
            </a:r>
            <a:br>
              <a:rPr lang="de-DE" altLang="en-US" sz="1800"/>
            </a:br>
            <a:r>
              <a:rPr lang="de-DE" altLang="en-US" sz="1800"/>
              <a:t>(HI-Jena/GSI, Leiter des Detektorlabors),</a:t>
            </a:r>
            <a:r>
              <a:rPr lang="de-DE" altLang="en-US" sz="1800">
                <a:solidFill>
                  <a:srgbClr val="404040"/>
                </a:solidFill>
              </a:rPr>
              <a:t> Prof. J. Becker, Prof. M. Siegel, Prof. A.-S. Müller (KIT)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de-DE" altLang="en-US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de-DE" altLang="en-US" sz="1800" b="1">
                <a:solidFill>
                  <a:srgbClr val="404040"/>
                </a:solidFill>
              </a:rPr>
              <a:t>Assoziierte Partner: 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</a:pPr>
            <a:r>
              <a:rPr lang="de-DE" altLang="en-US" sz="1800">
                <a:ea typeface="ＭＳ Ｐゴシック" panose="020B0600070205080204" pitchFamily="34" charset="-128"/>
              </a:rPr>
              <a:t> Universität Heidelberg, Kirchhoff-Institut für Physik 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</a:pPr>
            <a:r>
              <a:rPr lang="de-DE" altLang="en-US" sz="1800">
                <a:ea typeface="ＭＳ Ｐゴシック" panose="020B0600070205080204" pitchFamily="34" charset="-128"/>
              </a:rPr>
              <a:t> IPHT: Leibniz-Institut für Photonische Technologien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</a:pPr>
            <a:r>
              <a:rPr lang="de-DE" altLang="en-US" sz="1800">
                <a:solidFill>
                  <a:srgbClr val="404040"/>
                </a:solidFill>
                <a:ea typeface="ＭＳ Ｐゴシック" panose="020B0600070205080204" pitchFamily="34" charset="-128"/>
              </a:rPr>
              <a:t> MPG-HLL: Halbleiterlabor der Max Planck Gesellschaft, München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</a:pPr>
            <a:r>
              <a:rPr lang="de-DE" altLang="en-US" sz="1800">
                <a:ea typeface="ＭＳ Ｐゴシック" panose="020B0600070205080204" pitchFamily="34" charset="-128"/>
              </a:rPr>
              <a:t> PTB: Physikalisch-technische Bundesanstalt, Braunschweig und Berlin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</a:pPr>
            <a:endParaRPr lang="de-DE" altLang="en-US" sz="1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de-DE" altLang="en-US" sz="1800" b="1">
                <a:solidFill>
                  <a:srgbClr val="404040"/>
                </a:solidFill>
              </a:rPr>
              <a:t>PIs der Partner: </a:t>
            </a:r>
            <a:r>
              <a:rPr lang="de-DE" altLang="en-US" sz="1800">
                <a:solidFill>
                  <a:srgbClr val="404040"/>
                </a:solidFill>
              </a:rPr>
              <a:t>Prof. C. Enss (U. Heidelberg), Dr. D. Arnold (PTB), </a:t>
            </a:r>
            <a:br>
              <a:rPr lang="de-DE" altLang="en-US" sz="1800">
                <a:solidFill>
                  <a:srgbClr val="404040"/>
                </a:solidFill>
              </a:rPr>
            </a:br>
            <a:r>
              <a:rPr lang="de-DE" altLang="en-US" sz="1800">
                <a:solidFill>
                  <a:srgbClr val="404040"/>
                </a:solidFill>
              </a:rPr>
              <a:t>Dr. R. Scholz (IPHT), J. Ninkovic (MPG-HLL) </a:t>
            </a:r>
          </a:p>
        </p:txBody>
      </p:sp>
      <p:cxnSp>
        <p:nvCxnSpPr>
          <p:cNvPr id="7" name="Gerade Verbindung 6"/>
          <p:cNvCxnSpPr/>
          <p:nvPr/>
        </p:nvCxnSpPr>
        <p:spPr>
          <a:xfrm>
            <a:off x="469900" y="681038"/>
            <a:ext cx="8191500" cy="1587"/>
          </a:xfrm>
          <a:prstGeom prst="line">
            <a:avLst/>
          </a:prstGeom>
          <a:ln w="9525">
            <a:solidFill>
              <a:srgbClr val="0047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0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uppierung 1"/>
          <p:cNvGrpSpPr>
            <a:grpSpLocks/>
          </p:cNvGrpSpPr>
          <p:nvPr/>
        </p:nvGrpSpPr>
        <p:grpSpPr bwMode="auto">
          <a:xfrm>
            <a:off x="252413" y="3078163"/>
            <a:ext cx="2667000" cy="2835275"/>
            <a:chOff x="491948" y="4050775"/>
            <a:chExt cx="1633537" cy="1566862"/>
          </a:xfrm>
        </p:grpSpPr>
        <p:pic>
          <p:nvPicPr>
            <p:cNvPr id="266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3" t="-46" r="29253" b="-46"/>
            <a:stretch>
              <a:fillRect/>
            </a:stretch>
          </p:blipFill>
          <p:spPr bwMode="auto">
            <a:xfrm>
              <a:off x="491948" y="4050775"/>
              <a:ext cx="1633537" cy="156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643" name="Gerade Verbindung mit Pfeil 2"/>
            <p:cNvCxnSpPr>
              <a:cxnSpLocks noChangeShapeType="1"/>
            </p:cNvCxnSpPr>
            <p:nvPr/>
          </p:nvCxnSpPr>
          <p:spPr bwMode="auto">
            <a:xfrm>
              <a:off x="1290673" y="4769912"/>
              <a:ext cx="21886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44" name="Gerade Verbindung mit Pfeil 23"/>
            <p:cNvCxnSpPr>
              <a:cxnSpLocks noChangeShapeType="1"/>
            </p:cNvCxnSpPr>
            <p:nvPr/>
          </p:nvCxnSpPr>
          <p:spPr bwMode="auto">
            <a:xfrm flipH="1" flipV="1">
              <a:off x="1622249" y="4769912"/>
              <a:ext cx="213190" cy="611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6627" name="Picture 2" descr="Airy_1pu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152775"/>
            <a:ext cx="2924175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itel 1"/>
          <p:cNvSpPr>
            <a:spLocks noGrp="1"/>
          </p:cNvSpPr>
          <p:nvPr>
            <p:ph type="title"/>
          </p:nvPr>
        </p:nvSpPr>
        <p:spPr>
          <a:xfrm>
            <a:off x="206375" y="139700"/>
            <a:ext cx="8229600" cy="423863"/>
          </a:xfrm>
          <a:ln/>
        </p:spPr>
        <p:txBody>
          <a:bodyPr>
            <a:normAutofit fontScale="90000"/>
          </a:bodyPr>
          <a:lstStyle/>
          <a:p>
            <a:pPr algn="ctr"/>
            <a:r>
              <a:rPr lang="de-DE" altLang="en-US" smtClean="0">
                <a:ea typeface="ＭＳ Ｐゴシック" panose="020B0600070205080204" pitchFamily="34" charset="-128"/>
              </a:rPr>
              <a:t>Zusammenfassung: Innovative Detektoren</a:t>
            </a:r>
          </a:p>
        </p:txBody>
      </p:sp>
      <p:sp>
        <p:nvSpPr>
          <p:cNvPr id="26629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250825" y="6578600"/>
            <a:ext cx="679450" cy="279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en-US" sz="800">
                <a:solidFill>
                  <a:schemeClr val="bg1"/>
                </a:solidFill>
              </a:rPr>
              <a:t>SEITE </a:t>
            </a:r>
            <a:fld id="{228992BB-9CD0-4BBF-8245-0E18428964D4}" type="slidenum">
              <a:rPr lang="de-DE" altLang="en-US" sz="80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15</a:t>
            </a:fld>
            <a:endParaRPr lang="de-DE" altLang="en-US" sz="800">
              <a:solidFill>
                <a:schemeClr val="bg1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469900" y="695325"/>
            <a:ext cx="8191500" cy="1588"/>
          </a:xfrm>
          <a:prstGeom prst="line">
            <a:avLst/>
          </a:prstGeom>
          <a:ln w="9525">
            <a:solidFill>
              <a:srgbClr val="0047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3268219" y="984052"/>
            <a:ext cx="2479474" cy="547226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66700">
              <a:srgbClr val="FFFF00"/>
            </a:glow>
          </a:effectLst>
          <a:extLst/>
        </p:spPr>
        <p:txBody>
          <a:bodyPr lIns="0" tIns="0" rIns="0" bIns="0">
            <a:spAutoFit/>
          </a:bodyPr>
          <a:lstStyle>
            <a:lvl1pPr marL="171450">
              <a:defRPr sz="2400">
                <a:solidFill>
                  <a:srgbClr val="51515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rgbClr val="51515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rgbClr val="51515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rgbClr val="51515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rgbClr val="51515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de-DE" altLang="en-US" sz="1600" b="1" i="1" dirty="0" smtClean="0">
                <a:solidFill>
                  <a:srgbClr val="404040"/>
                </a:solidFill>
              </a:rPr>
              <a:t>Hightech-Infrastruktur &amp; Systemkompetenz aufbauen!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de-DE" altLang="en-US" sz="1600" b="1" i="1" dirty="0" smtClean="0">
                <a:solidFill>
                  <a:srgbClr val="404040"/>
                </a:solidFill>
              </a:rPr>
              <a:t> </a:t>
            </a:r>
            <a:br>
              <a:rPr lang="de-DE" altLang="en-US" sz="1600" b="1" i="1" dirty="0" smtClean="0">
                <a:solidFill>
                  <a:srgbClr val="404040"/>
                </a:solidFill>
              </a:rPr>
            </a:br>
            <a:r>
              <a:rPr lang="de-DE" altLang="en-US" sz="1600" i="1" dirty="0" smtClean="0">
                <a:solidFill>
                  <a:srgbClr val="404040"/>
                </a:solidFill>
              </a:rPr>
              <a:t>Von Einzelsensoren zu  Vielpixelkameras und</a:t>
            </a:r>
          </a:p>
          <a:p>
            <a:pPr algn="ctr" eaLnBrk="1" hangingPunct="1">
              <a:defRPr/>
            </a:pPr>
            <a:r>
              <a:rPr lang="de-DE" altLang="en-US" sz="1600" i="1" dirty="0" smtClean="0">
                <a:solidFill>
                  <a:srgbClr val="404040"/>
                </a:solidFill>
              </a:rPr>
              <a:t>großen, komplexen Detektorsystemen </a:t>
            </a:r>
          </a:p>
          <a:p>
            <a:pPr algn="ctr" eaLnBrk="1" hangingPunct="1">
              <a:defRPr/>
            </a:pPr>
            <a:endParaRPr lang="de-DE" altLang="en-US" sz="1600" b="1" i="1" dirty="0" smtClean="0">
              <a:solidFill>
                <a:srgbClr val="404040"/>
              </a:solidFill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de-DE" altLang="en-US" sz="1600" b="1" i="1" dirty="0" smtClean="0">
                <a:solidFill>
                  <a:srgbClr val="404040"/>
                </a:solidFill>
              </a:rPr>
              <a:t>Bedarfe: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de-DE" altLang="de-DE" sz="1600" dirty="0" smtClean="0"/>
              <a:t>Photonenspektroskopie, Experimente an </a:t>
            </a:r>
            <a:r>
              <a:rPr lang="de-DE" altLang="de-DE" sz="1600" dirty="0" err="1" smtClean="0"/>
              <a:t>Synchrotronquellen</a:t>
            </a:r>
            <a:r>
              <a:rPr lang="de-DE" altLang="de-DE" sz="1600" dirty="0" smtClean="0"/>
              <a:t>, Astrophysik, Teilchen- und Astroteilchenphysik, Materialanalyse, nukleare Forensik, Metrologie, Atom- und Quantenphysik, Zellstudien im Wasserfenster</a:t>
            </a:r>
            <a:endParaRPr lang="de-DE" altLang="en-US" sz="1600" b="1" i="1" dirty="0" smtClean="0">
              <a:solidFill>
                <a:srgbClr val="404040"/>
              </a:solidFill>
            </a:endParaRPr>
          </a:p>
        </p:txBody>
      </p:sp>
      <p:sp>
        <p:nvSpPr>
          <p:cNvPr id="26634" name="Textfeld 7"/>
          <p:cNvSpPr txBox="1">
            <a:spLocks noChangeArrowheads="1"/>
          </p:cNvSpPr>
          <p:nvPr/>
        </p:nvSpPr>
        <p:spPr bwMode="auto">
          <a:xfrm>
            <a:off x="469900" y="5967413"/>
            <a:ext cx="2087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en-US" sz="1600">
                <a:solidFill>
                  <a:srgbClr val="00589C"/>
                </a:solidFill>
              </a:rPr>
              <a:t>µ-Kalorimeter für Röntgenstrahlung </a:t>
            </a:r>
          </a:p>
        </p:txBody>
      </p:sp>
      <p:sp>
        <p:nvSpPr>
          <p:cNvPr id="26635" name="Textfeld 3"/>
          <p:cNvSpPr txBox="1">
            <a:spLocks noChangeArrowheads="1"/>
          </p:cNvSpPr>
          <p:nvPr/>
        </p:nvSpPr>
        <p:spPr bwMode="auto">
          <a:xfrm>
            <a:off x="6156325" y="850900"/>
            <a:ext cx="303371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de-DE" altLang="en-US" sz="1600" b="1">
                <a:solidFill>
                  <a:srgbClr val="00589C"/>
                </a:solidFill>
                <a:ea typeface="ＭＳ Ｐゴシック" panose="020B0600070205080204" pitchFamily="34" charset="-128"/>
              </a:rPr>
              <a:t>Optimierte Halbleiterdetektoren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de-DE" altLang="en-US" sz="1600" b="1" i="1">
                <a:solidFill>
                  <a:srgbClr val="404040"/>
                </a:solidFill>
                <a:ea typeface="ＭＳ Ｐゴシック" panose="020B0600070205080204" pitchFamily="34" charset="-128"/>
              </a:rPr>
              <a:t>Massive Steigerung der Empfindlichkeit </a:t>
            </a:r>
            <a:br>
              <a:rPr lang="de-DE" altLang="en-US" sz="1600" b="1" i="1">
                <a:solidFill>
                  <a:srgbClr val="404040"/>
                </a:solidFill>
                <a:ea typeface="ＭＳ Ｐゴシック" panose="020B0600070205080204" pitchFamily="34" charset="-128"/>
              </a:rPr>
            </a:br>
            <a:r>
              <a:rPr lang="de-DE" altLang="en-US" sz="1600" b="1" i="1">
                <a:solidFill>
                  <a:srgbClr val="404040"/>
                </a:solidFill>
                <a:ea typeface="ＭＳ Ｐゴシック" panose="020B0600070205080204" pitchFamily="34" charset="-128"/>
              </a:rPr>
              <a:t>von CMOS-Sensoren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en-US" sz="1600" b="1" i="1">
                <a:solidFill>
                  <a:srgbClr val="404040"/>
                </a:solidFill>
                <a:ea typeface="ＭＳ Ｐゴシック" panose="020B0600070205080204" pitchFamily="34" charset="-128"/>
              </a:rPr>
              <a:t>„Postprocessing“: </a:t>
            </a:r>
            <a:br>
              <a:rPr lang="de-DE" altLang="en-US" sz="1600" b="1" i="1">
                <a:solidFill>
                  <a:srgbClr val="404040"/>
                </a:solidFill>
                <a:ea typeface="ＭＳ Ｐゴシック" panose="020B0600070205080204" pitchFamily="34" charset="-128"/>
              </a:rPr>
            </a:br>
            <a:r>
              <a:rPr lang="de-DE" altLang="en-US" sz="1600" i="1">
                <a:solidFill>
                  <a:srgbClr val="404040"/>
                </a:solidFill>
                <a:ea typeface="ＭＳ Ｐゴシック" panose="020B0600070205080204" pitchFamily="34" charset="-128"/>
              </a:rPr>
              <a:t>Dünne Eintrittsfenster für spezifische Experimente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DE" altLang="en-US" sz="2400">
              <a:solidFill>
                <a:srgbClr val="515151"/>
              </a:solidFill>
            </a:endParaRPr>
          </a:p>
        </p:txBody>
      </p:sp>
      <p:sp>
        <p:nvSpPr>
          <p:cNvPr id="26636" name="Textfeld 15"/>
          <p:cNvSpPr txBox="1">
            <a:spLocks noChangeArrowheads="1"/>
          </p:cNvSpPr>
          <p:nvPr/>
        </p:nvSpPr>
        <p:spPr bwMode="auto">
          <a:xfrm>
            <a:off x="163513" y="860425"/>
            <a:ext cx="2998787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de-DE" altLang="en-US" sz="1600" b="1">
                <a:solidFill>
                  <a:srgbClr val="00589C"/>
                </a:solidFill>
              </a:rPr>
              <a:t>Tieftemperatursensoren</a:t>
            </a:r>
            <a:endParaRPr lang="de-DE" altLang="en-US" sz="2000" b="1" i="1">
              <a:solidFill>
                <a:srgbClr val="00589C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de-DE" altLang="en-US" sz="1600" b="1" i="1">
                <a:solidFill>
                  <a:srgbClr val="404040"/>
                </a:solidFill>
              </a:rPr>
              <a:t>Energie- und Zeitauflösung um Größenordnungen besser als Alternativen, z.B.</a:t>
            </a:r>
            <a:br>
              <a:rPr lang="de-DE" altLang="en-US" sz="1600" b="1" i="1">
                <a:solidFill>
                  <a:srgbClr val="404040"/>
                </a:solidFill>
              </a:rPr>
            </a:br>
            <a:r>
              <a:rPr lang="de-DE" altLang="en-US" sz="1600" b="1" i="1">
                <a:solidFill>
                  <a:srgbClr val="404040"/>
                </a:solidFill>
              </a:rPr>
              <a:t/>
            </a:r>
            <a:br>
              <a:rPr lang="de-DE" altLang="en-US" sz="1600" b="1" i="1">
                <a:solidFill>
                  <a:srgbClr val="404040"/>
                </a:solidFill>
              </a:rPr>
            </a:br>
            <a:r>
              <a:rPr lang="de-DE" altLang="en-US" sz="1600" i="1">
                <a:solidFill>
                  <a:srgbClr val="404040"/>
                </a:solidFill>
              </a:rPr>
              <a:t>Energieauflösung „eV“</a:t>
            </a:r>
            <a:r>
              <a:rPr lang="de-DE" altLang="en-US" sz="1600" i="1"/>
              <a:t/>
            </a:r>
            <a:br>
              <a:rPr lang="de-DE" altLang="en-US" sz="1600" i="1"/>
            </a:br>
            <a:r>
              <a:rPr lang="de-DE" altLang="en-US" sz="1600" i="1">
                <a:solidFill>
                  <a:srgbClr val="404040"/>
                </a:solidFill>
              </a:rPr>
              <a:t>Zeitauflösung Pikosekunden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de-DE" altLang="en-US" sz="2400">
              <a:solidFill>
                <a:srgbClr val="515151"/>
              </a:solidFill>
            </a:endParaRPr>
          </a:p>
        </p:txBody>
      </p:sp>
      <p:sp>
        <p:nvSpPr>
          <p:cNvPr id="26637" name="Rechteck 5"/>
          <p:cNvSpPr>
            <a:spLocks noChangeArrowheads="1"/>
          </p:cNvSpPr>
          <p:nvPr/>
        </p:nvSpPr>
        <p:spPr bwMode="auto">
          <a:xfrm>
            <a:off x="6432550" y="5967413"/>
            <a:ext cx="2322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en-US" sz="1600">
                <a:solidFill>
                  <a:srgbClr val="00589C"/>
                </a:solidFill>
              </a:rPr>
              <a:t>92 eV Einzelpuls-verteilung bei FLASH </a:t>
            </a:r>
            <a:endParaRPr lang="de-DE" altLang="en-US" sz="1600">
              <a:solidFill>
                <a:srgbClr val="515151"/>
              </a:solidFill>
            </a:endParaRPr>
          </a:p>
        </p:txBody>
      </p:sp>
      <p:sp>
        <p:nvSpPr>
          <p:cNvPr id="26638" name="Rectangle 8"/>
          <p:cNvSpPr>
            <a:spLocks noChangeArrowheads="1"/>
          </p:cNvSpPr>
          <p:nvPr/>
        </p:nvSpPr>
        <p:spPr bwMode="auto">
          <a:xfrm>
            <a:off x="1943100" y="5602288"/>
            <a:ext cx="296863" cy="320675"/>
          </a:xfrm>
          <a:prstGeom prst="rect">
            <a:avLst/>
          </a:prstGeom>
          <a:solidFill>
            <a:srgbClr val="FFFF00">
              <a:alpha val="4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indent="1270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20000"/>
              </a:spcBef>
            </a:pPr>
            <a:endParaRPr lang="en-US" altLang="de-DE"/>
          </a:p>
        </p:txBody>
      </p:sp>
      <p:sp>
        <p:nvSpPr>
          <p:cNvPr id="26639" name="Rectangle 2"/>
          <p:cNvSpPr>
            <a:spLocks noChangeArrowheads="1"/>
          </p:cNvSpPr>
          <p:nvPr/>
        </p:nvSpPr>
        <p:spPr bwMode="auto">
          <a:xfrm>
            <a:off x="2408238" y="3282950"/>
            <a:ext cx="309562" cy="195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indent="1270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20000"/>
              </a:spcBef>
            </a:pPr>
            <a:endParaRPr lang="en-US" altLang="de-DE"/>
          </a:p>
        </p:txBody>
      </p:sp>
      <p:sp>
        <p:nvSpPr>
          <p:cNvPr id="26640" name="Rectangle 26"/>
          <p:cNvSpPr>
            <a:spLocks noChangeArrowheads="1"/>
          </p:cNvSpPr>
          <p:nvPr/>
        </p:nvSpPr>
        <p:spPr bwMode="auto">
          <a:xfrm>
            <a:off x="825500" y="3790950"/>
            <a:ext cx="1089025" cy="219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indent="1270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20000"/>
              </a:spcBef>
            </a:pPr>
            <a:endParaRPr lang="en-US" altLang="de-DE" sz="2000"/>
          </a:p>
        </p:txBody>
      </p:sp>
      <p:sp>
        <p:nvSpPr>
          <p:cNvPr id="26641" name="TextBox 5"/>
          <p:cNvSpPr txBox="1">
            <a:spLocks noChangeArrowheads="1"/>
          </p:cNvSpPr>
          <p:nvPr/>
        </p:nvSpPr>
        <p:spPr bwMode="auto">
          <a:xfrm>
            <a:off x="862013" y="4186238"/>
            <a:ext cx="665162" cy="317500"/>
          </a:xfrm>
          <a:prstGeom prst="rect">
            <a:avLst/>
          </a:prstGeom>
          <a:solidFill>
            <a:srgbClr val="FFFF00">
              <a:alpha val="4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de-DE" sz="1600">
                <a:solidFill>
                  <a:schemeClr val="tx1"/>
                </a:solidFill>
              </a:rPr>
              <a:t>1.6 eV</a:t>
            </a:r>
          </a:p>
        </p:txBody>
      </p:sp>
    </p:spTree>
    <p:extLst>
      <p:ext uri="{BB962C8B-B14F-4D97-AF65-F5344CB8AC3E}">
        <p14:creationId xmlns:p14="http://schemas.microsoft.com/office/powerpoint/2010/main" val="7859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 txBox="1">
            <a:spLocks noChangeArrowheads="1"/>
          </p:cNvSpPr>
          <p:nvPr/>
        </p:nvSpPr>
        <p:spPr bwMode="auto">
          <a:xfrm>
            <a:off x="248427" y="4725144"/>
            <a:ext cx="91440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5725" indent="-85725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Aft>
                <a:spcPct val="0"/>
              </a:spcAft>
              <a:buClr>
                <a:srgbClr val="0066CC"/>
              </a:buClr>
              <a:buFont typeface="Wingdings" pitchFamily="2" charset="2"/>
              <a:buNone/>
            </a:pPr>
            <a:r>
              <a:rPr lang="en-GB" altLang="en-US" sz="1800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Thomas </a:t>
            </a:r>
            <a:r>
              <a:rPr lang="en-GB" altLang="en-US" sz="18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Stöhlker </a:t>
            </a:r>
            <a:endParaRPr lang="en-GB" altLang="en-US" sz="1800" dirty="0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  <a:p>
            <a:pPr algn="ctr" eaLnBrk="1" fontAlgn="base" hangingPunct="1">
              <a:lnSpc>
                <a:spcPct val="80000"/>
              </a:lnSpc>
              <a:spcAft>
                <a:spcPct val="0"/>
              </a:spcAft>
              <a:buClr>
                <a:srgbClr val="0066CC"/>
              </a:buClr>
              <a:buFont typeface="Wingdings" pitchFamily="2" charset="2"/>
              <a:buNone/>
            </a:pPr>
            <a:r>
              <a:rPr lang="en-GB" altLang="en-US" sz="1800" i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Helmholtz </a:t>
            </a:r>
            <a:r>
              <a:rPr lang="en-GB" altLang="en-US" sz="1800" i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Institute </a:t>
            </a:r>
            <a:r>
              <a:rPr lang="en-GB" altLang="en-US" sz="1800" i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Jena, GSI, &amp; Friedrich </a:t>
            </a:r>
            <a:r>
              <a:rPr lang="en-GB" altLang="en-US" sz="1800" i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Schiller University, Jena</a:t>
            </a:r>
          </a:p>
        </p:txBody>
      </p:sp>
      <p:pic>
        <p:nvPicPr>
          <p:cNvPr id="39940" name="Picture 13" descr="FAIR_Logo_rgb_fre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91" y="5559744"/>
            <a:ext cx="1051949" cy="87558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7504" y="268486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New Initiative Towards a National Detector Laboratory</a:t>
            </a:r>
            <a:endParaRPr lang="en-US" sz="40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57" y="3702206"/>
            <a:ext cx="1314083" cy="625754"/>
          </a:xfrm>
          <a:prstGeom prst="rect">
            <a:avLst/>
          </a:prstGeom>
        </p:spPr>
      </p:pic>
      <p:pic>
        <p:nvPicPr>
          <p:cNvPr id="8" name="Picture 2" descr="C:\Users\Thomas Stoehlker\Pictures\HI-Logos\Logo transp_HI Jen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21652"/>
            <a:ext cx="1265991" cy="5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6060252" y="3690106"/>
            <a:ext cx="774553" cy="896291"/>
            <a:chOff x="1837" y="2659"/>
            <a:chExt cx="703" cy="916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2659"/>
              <a:ext cx="703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2166" y="3407"/>
              <a:ext cx="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642938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2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642938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20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642938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642938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16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642938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de-DE" sz="1700">
                <a:solidFill>
                  <a:srgbClr val="000000"/>
                </a:solidFill>
                <a:latin typeface="Gill Sans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71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259" name="Shape 259"/>
          <p:cNvSpPr/>
          <p:nvPr/>
        </p:nvSpPr>
        <p:spPr>
          <a:xfrm rot="28533">
            <a:off x="337736" y="234820"/>
            <a:ext cx="84709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>
              <a:defRPr sz="30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hangingPunct="0"/>
            <a:r>
              <a:rPr kern="0"/>
              <a:t>Low-temperature micro-calorimeters</a:t>
            </a:r>
          </a:p>
        </p:txBody>
      </p:sp>
      <p:grpSp>
        <p:nvGrpSpPr>
          <p:cNvPr id="269" name="Group 269"/>
          <p:cNvGrpSpPr/>
          <p:nvPr/>
        </p:nvGrpSpPr>
        <p:grpSpPr>
          <a:xfrm>
            <a:off x="176237" y="1462087"/>
            <a:ext cx="3925036" cy="3956051"/>
            <a:chOff x="0" y="0"/>
            <a:chExt cx="3925034" cy="3956050"/>
          </a:xfrm>
        </p:grpSpPr>
        <p:pic>
          <p:nvPicPr>
            <p:cNvPr id="260" name="MC_coil.png" descr="M:\Eigene Dateien\Universität\Diplomarbeit\Präsentationen\2015-11-20 Advanced Seminar on Condensed Matter Physics Heidelberg\MC_coil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69047" y="317500"/>
              <a:ext cx="3455988" cy="3638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" name="Shape 261"/>
            <p:cNvSpPr/>
            <p:nvPr/>
          </p:nvSpPr>
          <p:spPr>
            <a:xfrm>
              <a:off x="1908909" y="0"/>
              <a:ext cx="1368426" cy="3133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457200">
                <a:spcBef>
                  <a:spcPts val="900"/>
                </a:spcBef>
                <a:defRPr sz="16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</a:rPr>
                <a:t>X-ray photon</a:t>
              </a:r>
            </a:p>
          </p:txBody>
        </p:sp>
        <p:sp>
          <p:nvSpPr>
            <p:cNvPr id="262" name="Shape 262"/>
            <p:cNvSpPr/>
            <p:nvPr/>
          </p:nvSpPr>
          <p:spPr>
            <a:xfrm>
              <a:off x="0" y="967253"/>
              <a:ext cx="1391801" cy="541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457200" hangingPunct="0"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r>
                <a:rPr sz="1600" kern="0">
                  <a:solidFill>
                    <a:srgbClr val="000000"/>
                  </a:solidFill>
                  <a:latin typeface="Arial"/>
                  <a:ea typeface="+mj-ea"/>
                  <a:cs typeface="Arial"/>
                  <a:sym typeface="Arial"/>
                </a:rPr>
                <a:t>paramagnetic </a:t>
              </a:r>
              <a:br>
                <a:rPr sz="1600" kern="0">
                  <a:solidFill>
                    <a:srgbClr val="000000"/>
                  </a:solidFill>
                  <a:latin typeface="Arial"/>
                  <a:ea typeface="+mj-ea"/>
                  <a:cs typeface="Arial"/>
                  <a:sym typeface="Arial"/>
                </a:rPr>
              </a:br>
              <a:r>
                <a:rPr sz="1600" kern="0">
                  <a:solidFill>
                    <a:srgbClr val="000000"/>
                  </a:solidFill>
                  <a:latin typeface="Arial"/>
                  <a:ea typeface="+mj-ea"/>
                  <a:cs typeface="Arial"/>
                  <a:sym typeface="Arial"/>
                </a:rPr>
                <a:t>sensor Ag:Er </a:t>
              </a:r>
            </a:p>
          </p:txBody>
        </p:sp>
        <p:sp>
          <p:nvSpPr>
            <p:cNvPr id="263" name="Shape 263"/>
            <p:cNvSpPr/>
            <p:nvPr/>
          </p:nvSpPr>
          <p:spPr>
            <a:xfrm>
              <a:off x="3082072" y="2700337"/>
              <a:ext cx="747674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457200">
                <a:defRPr sz="16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</a:rPr>
                <a:t>SQUID</a:t>
              </a:r>
            </a:p>
          </p:txBody>
        </p:sp>
        <p:sp>
          <p:nvSpPr>
            <p:cNvPr id="264" name="Shape 264"/>
            <p:cNvSpPr/>
            <p:nvPr/>
          </p:nvSpPr>
          <p:spPr>
            <a:xfrm>
              <a:off x="253147" y="2282825"/>
              <a:ext cx="239674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457200">
                <a:defRPr sz="16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265" name="Shape 265"/>
            <p:cNvSpPr/>
            <p:nvPr/>
          </p:nvSpPr>
          <p:spPr>
            <a:xfrm>
              <a:off x="2243872" y="3135312"/>
              <a:ext cx="1439863" cy="5419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457200" hangingPunct="0">
                <a:spcBef>
                  <a:spcPts val="900"/>
                </a:spcBef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r>
                <a:rPr sz="1600" kern="0">
                  <a:solidFill>
                    <a:srgbClr val="000000"/>
                  </a:solidFill>
                  <a:latin typeface="Arial"/>
                  <a:ea typeface="+mj-ea"/>
                  <a:cs typeface="Arial"/>
                  <a:sym typeface="Arial"/>
                </a:rPr>
                <a:t>Thermal bath</a:t>
              </a:r>
              <a:br>
                <a:rPr sz="1600" kern="0">
                  <a:solidFill>
                    <a:srgbClr val="000000"/>
                  </a:solidFill>
                  <a:latin typeface="Arial"/>
                  <a:ea typeface="+mj-ea"/>
                  <a:cs typeface="Arial"/>
                  <a:sym typeface="Arial"/>
                </a:rPr>
              </a:br>
              <a:r>
                <a:rPr sz="1600" kern="0">
                  <a:solidFill>
                    <a:srgbClr val="000000"/>
                  </a:solidFill>
                  <a:latin typeface="Arial"/>
                  <a:ea typeface="+mj-ea"/>
                  <a:cs typeface="Arial"/>
                  <a:sym typeface="Arial"/>
                </a:rPr>
                <a:t>(</a:t>
              </a:r>
              <a:r>
                <a:rPr sz="1600" i="1" kern="0">
                  <a:solidFill>
                    <a:srgbClr val="000000"/>
                  </a:solidFill>
                  <a:latin typeface="Arial"/>
                  <a:ea typeface="+mj-ea"/>
                  <a:cs typeface="Arial"/>
                  <a:sym typeface="Arial"/>
                </a:rPr>
                <a:t>T</a:t>
              </a:r>
              <a:r>
                <a:rPr sz="1600" kern="0">
                  <a:solidFill>
                    <a:srgbClr val="000000"/>
                  </a:solidFill>
                  <a:latin typeface="Arial"/>
                  <a:ea typeface="+mj-ea"/>
                  <a:cs typeface="Arial"/>
                  <a:sym typeface="Arial"/>
                </a:rPr>
                <a:t> &lt; 50 mK)</a:t>
              </a:r>
            </a:p>
          </p:txBody>
        </p:sp>
        <p:sp>
          <p:nvSpPr>
            <p:cNvPr id="266" name="Shape 266"/>
            <p:cNvSpPr/>
            <p:nvPr/>
          </p:nvSpPr>
          <p:spPr>
            <a:xfrm>
              <a:off x="589605" y="1516133"/>
              <a:ext cx="609508" cy="8552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 sz="24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2441152" y="913930"/>
              <a:ext cx="1368426" cy="31339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457200" hangingPunct="0">
                <a:spcBef>
                  <a:spcPts val="900"/>
                </a:spcBef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r>
                <a:rPr sz="1600" kern="0">
                  <a:solidFill>
                    <a:srgbClr val="000000"/>
                  </a:solidFill>
                  <a:latin typeface="Arial"/>
                  <a:ea typeface="+mj-ea"/>
                  <a:cs typeface="Arial"/>
                  <a:sym typeface="Arial"/>
                </a:rPr>
                <a:t>Absorber Au</a:t>
              </a:r>
            </a:p>
          </p:txBody>
        </p:sp>
        <p:sp>
          <p:nvSpPr>
            <p:cNvPr id="268" name="Shape 268"/>
            <p:cNvSpPr/>
            <p:nvPr/>
          </p:nvSpPr>
          <p:spPr>
            <a:xfrm flipH="1">
              <a:off x="1889205" y="1253470"/>
              <a:ext cx="615672" cy="6156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 sz="24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endParaRPr>
            </a:p>
          </p:txBody>
        </p:sp>
      </p:grpSp>
      <p:sp>
        <p:nvSpPr>
          <p:cNvPr id="270" name="Shape 270"/>
          <p:cNvSpPr/>
          <p:nvPr/>
        </p:nvSpPr>
        <p:spPr>
          <a:xfrm>
            <a:off x="4332707" y="1323806"/>
            <a:ext cx="4703807" cy="4933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 hangingPunct="0">
              <a:spcBef>
                <a:spcPts val="900"/>
              </a:spcBef>
              <a:defRPr sz="2000" b="1">
                <a:latin typeface="+mj-lt"/>
                <a:ea typeface="+mj-ea"/>
                <a:cs typeface="+mj-cs"/>
                <a:sym typeface="Arial"/>
              </a:defRPr>
            </a:pPr>
            <a:r>
              <a:rPr sz="2000" b="1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Univ. Heidelberg</a:t>
            </a:r>
          </a:p>
          <a:p>
            <a:pPr defTabSz="457200" hangingPunct="0">
              <a:spcBef>
                <a:spcPts val="9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C. Enss, A. Fleischmann</a:t>
            </a:r>
          </a:p>
          <a:p>
            <a:pPr defTabSz="457200" hangingPunct="0">
              <a:spcBef>
                <a:spcPts val="9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  <a:p>
            <a:pPr defTabSz="457200" hangingPunct="0">
              <a:spcBef>
                <a:spcPts val="900"/>
              </a:spcBef>
              <a:defRPr sz="1600" b="1">
                <a:latin typeface="+mj-lt"/>
                <a:ea typeface="+mj-ea"/>
                <a:cs typeface="+mj-cs"/>
                <a:sym typeface="Arial"/>
              </a:defRPr>
            </a:pPr>
            <a:r>
              <a:rPr sz="1600" b="1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Metallic Magnetic calorimeter</a:t>
            </a:r>
          </a:p>
          <a:p>
            <a:pPr marL="160421" indent="-160421" defTabSz="457200" hangingPunct="0">
              <a:spcBef>
                <a:spcPts val="900"/>
              </a:spcBef>
              <a:buSzPct val="100000"/>
              <a:buFontTx/>
              <a:buChar char="•"/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photon heats absorber</a:t>
            </a:r>
          </a:p>
          <a:p>
            <a:pPr marL="160421" indent="-160421" defTabSz="457200" hangingPunct="0">
              <a:spcBef>
                <a:spcPts val="900"/>
              </a:spcBef>
              <a:buSzPct val="100000"/>
              <a:buFontTx/>
              <a:buChar char="•"/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change of magnetization in paramagnetic sensor</a:t>
            </a:r>
          </a:p>
          <a:p>
            <a:pPr marL="160421" indent="-160421" defTabSz="457200" hangingPunct="0">
              <a:spcBef>
                <a:spcPts val="900"/>
              </a:spcBef>
              <a:buSzPct val="100000"/>
              <a:buFontTx/>
              <a:buChar char="•"/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change of induced current measured by SQUID</a:t>
            </a:r>
          </a:p>
          <a:p>
            <a:pPr defTabSz="457200" hangingPunct="0">
              <a:spcBef>
                <a:spcPts val="900"/>
              </a:spcBef>
              <a:defRPr sz="1600" b="1">
                <a:latin typeface="+mj-lt"/>
                <a:ea typeface="+mj-ea"/>
                <a:cs typeface="+mj-cs"/>
                <a:sym typeface="Arial"/>
              </a:defRPr>
            </a:pPr>
            <a:endParaRPr sz="1600" b="1" kern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  <a:p>
            <a:pPr defTabSz="457200" hangingPunct="0">
              <a:spcBef>
                <a:spcPts val="900"/>
              </a:spcBef>
              <a:defRPr sz="1600" b="1">
                <a:latin typeface="+mj-lt"/>
                <a:ea typeface="+mj-ea"/>
                <a:cs typeface="+mj-cs"/>
                <a:sym typeface="Arial"/>
              </a:defRPr>
            </a:pPr>
            <a:r>
              <a:rPr sz="1600" b="1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Features (maXs-30)</a:t>
            </a:r>
          </a:p>
          <a:p>
            <a:pPr defTabSz="457200" hangingPunct="0">
              <a:spcBef>
                <a:spcPts val="9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number of pixels:          64</a:t>
            </a:r>
          </a:p>
          <a:p>
            <a:pPr defTabSz="457200" hangingPunct="0">
              <a:spcBef>
                <a:spcPts val="9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pixel absorber size:      0.5 x 0.5 mm</a:t>
            </a:r>
            <a:r>
              <a:rPr sz="1600" kern="0" baseline="31999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2</a:t>
            </a:r>
          </a:p>
          <a:p>
            <a:pPr defTabSz="457200" hangingPunct="0">
              <a:spcBef>
                <a:spcPts val="9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energy range:               2 - 30 keV</a:t>
            </a:r>
          </a:p>
          <a:p>
            <a:pPr defTabSz="457200" hangingPunct="0">
              <a:spcBef>
                <a:spcPts val="9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energy resolution:         &lt; 10 eV</a:t>
            </a:r>
          </a:p>
          <a:p>
            <a:pPr defTabSz="457200" hangingPunct="0">
              <a:spcBef>
                <a:spcPts val="9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  (e.g. Ge(Li) detector: 200 eV @ 6 keV)</a:t>
            </a:r>
          </a:p>
        </p:txBody>
      </p:sp>
      <p:sp>
        <p:nvSpPr>
          <p:cNvPr id="271" name="Shape 271"/>
          <p:cNvSpPr/>
          <p:nvPr/>
        </p:nvSpPr>
        <p:spPr>
          <a:xfrm>
            <a:off x="463087" y="6260879"/>
            <a:ext cx="3571588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hangingPunct="0">
              <a:defRPr sz="1200" i="1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sz="1200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+mj-ea"/>
                <a:cs typeface="Arial"/>
                <a:sym typeface="Arial"/>
              </a:rPr>
              <a:t>D. Hengstler et al. Phys. Scr. </a:t>
            </a:r>
            <a:r>
              <a:rPr sz="12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+mj-ea"/>
                <a:cs typeface="Arial"/>
                <a:sym typeface="Arial"/>
              </a:rPr>
              <a:t>T166</a:t>
            </a:r>
            <a:r>
              <a:rPr sz="1200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+mj-ea"/>
                <a:cs typeface="Arial"/>
                <a:sym typeface="Arial"/>
              </a:rPr>
              <a:t>, 014054 (2015)</a:t>
            </a:r>
          </a:p>
        </p:txBody>
      </p:sp>
    </p:spTree>
    <p:extLst>
      <p:ext uri="{BB962C8B-B14F-4D97-AF65-F5344CB8AC3E}">
        <p14:creationId xmlns:p14="http://schemas.microsoft.com/office/powerpoint/2010/main" val="15054898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/>
          </a:p>
        </p:txBody>
      </p:sp>
      <p:pic>
        <p:nvPicPr>
          <p:cNvPr id="274" name="20160610_111503.jpeg" descr="M:\Eigene Dateien\Universität\Diplomarbeit\Bilder\2016-05 Beam Time May-June\After Beamtime\20160610_1115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089" y="-8510"/>
            <a:ext cx="9166178" cy="687502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hape 275"/>
          <p:cNvSpPr/>
          <p:nvPr/>
        </p:nvSpPr>
        <p:spPr>
          <a:xfrm>
            <a:off x="5203481" y="1618424"/>
            <a:ext cx="1786627" cy="469901"/>
          </a:xfrm>
          <a:prstGeom prst="rect">
            <a:avLst/>
          </a:prstGeom>
          <a:solidFill>
            <a:srgbClr val="F5F5F5">
              <a:alpha val="70000"/>
            </a:srgbClr>
          </a:solidFill>
          <a:ln w="12700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457200">
              <a:buClr>
                <a:srgbClr val="6095C9"/>
              </a:buClr>
              <a:defRPr sz="2500">
                <a:solidFill>
                  <a:srgbClr val="FF2B19"/>
                </a:solidFill>
                <a:uFill>
                  <a:solidFill>
                    <a:srgbClr val="6095C9"/>
                  </a:solidFill>
                </a:uFill>
              </a:defRPr>
            </a:lvl1pPr>
          </a:lstStyle>
          <a:p>
            <a:pPr hangingPunct="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kern="0">
                <a:latin typeface="Calibri"/>
                <a:cs typeface="Calibri"/>
                <a:sym typeface="Calibri"/>
              </a:rPr>
              <a:t>gas-jet target</a:t>
            </a:r>
          </a:p>
        </p:txBody>
      </p:sp>
      <p:sp>
        <p:nvSpPr>
          <p:cNvPr id="276" name="Shape 276"/>
          <p:cNvSpPr/>
          <p:nvPr/>
        </p:nvSpPr>
        <p:spPr>
          <a:xfrm>
            <a:off x="5758355" y="2284348"/>
            <a:ext cx="1" cy="1600372"/>
          </a:xfrm>
          <a:prstGeom prst="line">
            <a:avLst/>
          </a:prstGeom>
          <a:ln w="25400">
            <a:solidFill>
              <a:srgbClr val="FF2B19"/>
            </a:solidFill>
            <a:prstDash val="sysDash"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7200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1133803" y="5310972"/>
            <a:ext cx="2408914" cy="1257301"/>
          </a:xfrm>
          <a:prstGeom prst="rect">
            <a:avLst/>
          </a:prstGeom>
          <a:solidFill>
            <a:srgbClr val="F5F5F5">
              <a:alpha val="70000"/>
            </a:srgbClr>
          </a:solidFill>
          <a:ln w="12700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defTabSz="457200" hangingPunct="0">
              <a:buClr>
                <a:srgbClr val="6095C9"/>
              </a:buClr>
              <a:defRPr sz="2500">
                <a:solidFill>
                  <a:srgbClr val="FF2B19"/>
                </a:solidFill>
                <a:uFill>
                  <a:solidFill>
                    <a:srgbClr val="6095C9"/>
                  </a:solidFill>
                </a:uFill>
              </a:defRPr>
            </a:pPr>
            <a:r>
              <a:rPr sz="2500" kern="0">
                <a:solidFill>
                  <a:srgbClr val="FF2B19"/>
                </a:solidFill>
                <a:uFill>
                  <a:solidFill>
                    <a:srgbClr val="6095C9"/>
                  </a:solidFill>
                </a:uFill>
                <a:latin typeface="Calibri"/>
                <a:cs typeface="Calibri"/>
                <a:sym typeface="Calibri"/>
              </a:rPr>
              <a:t>micro-calorimeter</a:t>
            </a:r>
            <a:br>
              <a:rPr sz="2500" kern="0">
                <a:solidFill>
                  <a:srgbClr val="FF2B19"/>
                </a:solidFill>
                <a:uFill>
                  <a:solidFill>
                    <a:srgbClr val="6095C9"/>
                  </a:solidFill>
                </a:uFill>
                <a:latin typeface="Calibri"/>
                <a:cs typeface="Calibri"/>
                <a:sym typeface="Calibri"/>
              </a:rPr>
            </a:br>
            <a:r>
              <a:rPr sz="2500" kern="0">
                <a:solidFill>
                  <a:srgbClr val="FF2B19"/>
                </a:solidFill>
                <a:uFill>
                  <a:solidFill>
                    <a:srgbClr val="6095C9"/>
                  </a:solidFill>
                </a:uFill>
                <a:latin typeface="Calibri"/>
                <a:cs typeface="Calibri"/>
                <a:sym typeface="Calibri"/>
              </a:rPr>
              <a:t>Univ. Heidelberg</a:t>
            </a:r>
          </a:p>
          <a:p>
            <a:pPr defTabSz="457200" hangingPunct="0">
              <a:buClr>
                <a:srgbClr val="6095C9"/>
              </a:buClr>
              <a:defRPr sz="2500">
                <a:solidFill>
                  <a:srgbClr val="FF2B19"/>
                </a:solidFill>
                <a:uFill>
                  <a:solidFill>
                    <a:srgbClr val="6095C9"/>
                  </a:solidFill>
                </a:uFill>
              </a:defRPr>
            </a:pPr>
            <a:r>
              <a:rPr sz="2500" kern="0">
                <a:solidFill>
                  <a:srgbClr val="FF2B19"/>
                </a:solidFill>
                <a:uFill>
                  <a:solidFill>
                    <a:srgbClr val="6095C9"/>
                  </a:solidFill>
                </a:uFill>
                <a:latin typeface="Calibri"/>
                <a:cs typeface="Calibri"/>
                <a:sym typeface="Calibri"/>
              </a:rPr>
              <a:t>90° to beam</a:t>
            </a:r>
          </a:p>
        </p:txBody>
      </p:sp>
      <p:sp>
        <p:nvSpPr>
          <p:cNvPr id="278" name="Shape 278"/>
          <p:cNvSpPr/>
          <p:nvPr/>
        </p:nvSpPr>
        <p:spPr>
          <a:xfrm flipH="1" flipV="1">
            <a:off x="7045793" y="4456583"/>
            <a:ext cx="2029036" cy="476588"/>
          </a:xfrm>
          <a:prstGeom prst="line">
            <a:avLst/>
          </a:prstGeom>
          <a:ln w="25400">
            <a:solidFill>
              <a:srgbClr val="FF2B19"/>
            </a:solidFill>
            <a:prstDash val="sysDash"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7200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7574412" y="3999212"/>
            <a:ext cx="1361382" cy="469901"/>
          </a:xfrm>
          <a:prstGeom prst="rect">
            <a:avLst/>
          </a:prstGeom>
          <a:solidFill>
            <a:srgbClr val="F5F5F5">
              <a:alpha val="70000"/>
            </a:srgbClr>
          </a:solidFill>
          <a:ln w="12700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457200">
              <a:buClr>
                <a:srgbClr val="6095C9"/>
              </a:buClr>
              <a:defRPr sz="2500">
                <a:solidFill>
                  <a:srgbClr val="FF2B19"/>
                </a:solidFill>
                <a:uFill>
                  <a:solidFill>
                    <a:srgbClr val="6095C9"/>
                  </a:solidFill>
                </a:uFill>
              </a:defRPr>
            </a:lvl1pPr>
          </a:lstStyle>
          <a:p>
            <a:pPr hangingPunct="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kern="0">
                <a:latin typeface="Calibri"/>
                <a:cs typeface="Calibri"/>
                <a:sym typeface="Calibri"/>
              </a:rPr>
              <a:t>ESR beam</a:t>
            </a:r>
          </a:p>
        </p:txBody>
      </p:sp>
      <p:sp>
        <p:nvSpPr>
          <p:cNvPr id="280" name="Shape 280"/>
          <p:cNvSpPr/>
          <p:nvPr/>
        </p:nvSpPr>
        <p:spPr>
          <a:xfrm>
            <a:off x="6207580" y="5298272"/>
            <a:ext cx="2408915" cy="1257301"/>
          </a:xfrm>
          <a:prstGeom prst="rect">
            <a:avLst/>
          </a:prstGeom>
          <a:solidFill>
            <a:srgbClr val="F5F5F5">
              <a:alpha val="70000"/>
            </a:srgbClr>
          </a:solidFill>
          <a:ln w="12700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defTabSz="457200" hangingPunct="0">
              <a:buClr>
                <a:srgbClr val="6095C9"/>
              </a:buClr>
              <a:defRPr sz="2500">
                <a:solidFill>
                  <a:srgbClr val="FF2B19"/>
                </a:solidFill>
                <a:uFill>
                  <a:solidFill>
                    <a:srgbClr val="6095C9"/>
                  </a:solidFill>
                </a:uFill>
              </a:defRPr>
            </a:pPr>
            <a:r>
              <a:rPr sz="2500" kern="0">
                <a:solidFill>
                  <a:srgbClr val="FF2B19"/>
                </a:solidFill>
                <a:uFill>
                  <a:solidFill>
                    <a:srgbClr val="6095C9"/>
                  </a:solidFill>
                </a:uFill>
                <a:latin typeface="Calibri"/>
                <a:cs typeface="Calibri"/>
                <a:sym typeface="Calibri"/>
              </a:rPr>
              <a:t>micro-calorimeter</a:t>
            </a:r>
            <a:br>
              <a:rPr sz="2500" kern="0">
                <a:solidFill>
                  <a:srgbClr val="FF2B19"/>
                </a:solidFill>
                <a:uFill>
                  <a:solidFill>
                    <a:srgbClr val="6095C9"/>
                  </a:solidFill>
                </a:uFill>
                <a:latin typeface="Calibri"/>
                <a:cs typeface="Calibri"/>
                <a:sym typeface="Calibri"/>
              </a:rPr>
            </a:br>
            <a:r>
              <a:rPr sz="2500" kern="0">
                <a:solidFill>
                  <a:srgbClr val="FF2B19"/>
                </a:solidFill>
                <a:uFill>
                  <a:solidFill>
                    <a:srgbClr val="6095C9"/>
                  </a:solidFill>
                </a:uFill>
                <a:latin typeface="Calibri"/>
                <a:cs typeface="Calibri"/>
                <a:sym typeface="Calibri"/>
              </a:rPr>
              <a:t>Univ. Giessen</a:t>
            </a:r>
          </a:p>
          <a:p>
            <a:pPr defTabSz="457200" hangingPunct="0">
              <a:buClr>
                <a:srgbClr val="6095C9"/>
              </a:buClr>
              <a:defRPr sz="2500">
                <a:solidFill>
                  <a:srgbClr val="FF2B19"/>
                </a:solidFill>
                <a:uFill>
                  <a:solidFill>
                    <a:srgbClr val="6095C9"/>
                  </a:solidFill>
                </a:uFill>
              </a:defRPr>
            </a:pPr>
            <a:r>
              <a:rPr sz="2500" kern="0">
                <a:solidFill>
                  <a:srgbClr val="FF2B19"/>
                </a:solidFill>
                <a:uFill>
                  <a:solidFill>
                    <a:srgbClr val="6095C9"/>
                  </a:solidFill>
                </a:uFill>
                <a:latin typeface="Calibri"/>
                <a:cs typeface="Calibri"/>
                <a:sym typeface="Calibri"/>
              </a:rPr>
              <a:t>145° to beam</a:t>
            </a:r>
          </a:p>
        </p:txBody>
      </p:sp>
    </p:spTree>
    <p:extLst>
      <p:ext uri="{BB962C8B-B14F-4D97-AF65-F5344CB8AC3E}">
        <p14:creationId xmlns:p14="http://schemas.microsoft.com/office/powerpoint/2010/main" val="12952411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www.kip.uni-heidelberg.de/design/images/all/schriftzug_ki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192" y="1916832"/>
            <a:ext cx="1182325" cy="4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rafik 26" descr="C:\Users\Thomas Stoehlker\Desktop\logo-giessen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9"/>
          <a:stretch/>
        </p:blipFill>
        <p:spPr bwMode="auto">
          <a:xfrm>
            <a:off x="7991735" y="4081188"/>
            <a:ext cx="1268895" cy="9014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ESR beam time June/</a:t>
            </a:r>
            <a:r>
              <a:rPr lang="de-DE" dirty="0" err="1"/>
              <a:t>July</a:t>
            </a:r>
            <a:r>
              <a:rPr lang="de-DE" dirty="0"/>
              <a:t> 2016</a:t>
            </a:r>
            <a:br>
              <a:rPr lang="de-DE" dirty="0"/>
            </a:br>
            <a:r>
              <a:rPr lang="de-DE" dirty="0" err="1">
                <a:solidFill>
                  <a:srgbClr val="0070C0"/>
                </a:solidFill>
              </a:rPr>
              <a:t>Atomic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Physics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instrumentation</a:t>
            </a:r>
            <a:endParaRPr lang="de-DE" dirty="0"/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1371600" y="4024230"/>
            <a:ext cx="6400800" cy="584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4482913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2" y="1277035"/>
            <a:ext cx="7074102" cy="530379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497191" y="1782372"/>
            <a:ext cx="217239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Heidelberg/HI-Jena</a:t>
            </a:r>
          </a:p>
          <a:p>
            <a:pPr algn="ctr"/>
            <a:r>
              <a:rPr lang="de-DE" dirty="0" smtClean="0"/>
              <a:t>Micro-Cal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789536" y="2644568"/>
            <a:ext cx="104394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Kassel</a:t>
            </a:r>
          </a:p>
          <a:p>
            <a:pPr algn="ctr"/>
            <a:r>
              <a:rPr lang="de-DE" dirty="0" smtClean="0"/>
              <a:t>UV-XUV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482913" y="3434857"/>
            <a:ext cx="117211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Giessen</a:t>
            </a:r>
            <a:endParaRPr lang="de-DE" dirty="0" smtClean="0"/>
          </a:p>
          <a:p>
            <a:r>
              <a:rPr lang="de-DE" dirty="0" smtClean="0"/>
              <a:t>Micro-Cal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5894411" y="2585495"/>
            <a:ext cx="106952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GSI</a:t>
            </a:r>
          </a:p>
          <a:p>
            <a:pPr algn="ctr"/>
            <a:r>
              <a:rPr lang="de-DE" dirty="0" err="1" smtClean="0"/>
              <a:t>Schottky</a:t>
            </a:r>
            <a:endParaRPr lang="de-DE" dirty="0"/>
          </a:p>
        </p:txBody>
      </p:sp>
      <p:sp>
        <p:nvSpPr>
          <p:cNvPr id="14" name="Bogen 13"/>
          <p:cNvSpPr/>
          <p:nvPr/>
        </p:nvSpPr>
        <p:spPr>
          <a:xfrm>
            <a:off x="6083968" y="771526"/>
            <a:ext cx="1052639" cy="94297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3895540" y="1591156"/>
            <a:ext cx="167231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GSI/Frankfurt</a:t>
            </a:r>
          </a:p>
          <a:p>
            <a:pPr algn="ctr"/>
            <a:r>
              <a:rPr lang="de-DE" dirty="0" smtClean="0"/>
              <a:t>Internal-Target</a:t>
            </a:r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894" y="5845311"/>
            <a:ext cx="1112623" cy="762942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755" y="1284470"/>
            <a:ext cx="1907704" cy="61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Thomas Stoehlker\Pictures\HI-Logos\Logo transp_HI Jen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965" y="2660581"/>
            <a:ext cx="1124036" cy="49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"/>
          <p:cNvGrpSpPr>
            <a:grpSpLocks/>
          </p:cNvGrpSpPr>
          <p:nvPr/>
        </p:nvGrpSpPr>
        <p:grpSpPr bwMode="auto">
          <a:xfrm>
            <a:off x="8172564" y="3292450"/>
            <a:ext cx="931112" cy="1109354"/>
            <a:chOff x="1837" y="2659"/>
            <a:chExt cx="703" cy="916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2659"/>
              <a:ext cx="703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2166" y="3407"/>
              <a:ext cx="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642938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2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642938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20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642938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642938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16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642938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tabLst>
                  <a:tab pos="749300" algn="l"/>
                </a:tabLst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de-DE" sz="1700">
                <a:solidFill>
                  <a:srgbClr val="000000"/>
                </a:solidFill>
                <a:latin typeface="Gill Sans"/>
                <a:ea typeface="ＭＳ Ｐゴシック" pitchFamily="34" charset="-128"/>
              </a:endParaRPr>
            </a:p>
          </p:txBody>
        </p:sp>
      </p:grpSp>
      <p:grpSp>
        <p:nvGrpSpPr>
          <p:cNvPr id="28" name="Group 34"/>
          <p:cNvGrpSpPr>
            <a:grpSpLocks/>
          </p:cNvGrpSpPr>
          <p:nvPr/>
        </p:nvGrpSpPr>
        <p:grpSpPr bwMode="auto">
          <a:xfrm>
            <a:off x="8090458" y="5038464"/>
            <a:ext cx="969963" cy="1146175"/>
            <a:chOff x="3631" y="1476"/>
            <a:chExt cx="611" cy="722"/>
          </a:xfrm>
        </p:grpSpPr>
        <p:pic>
          <p:nvPicPr>
            <p:cNvPr id="29" name="Picture 35" descr="goeth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1476"/>
              <a:ext cx="390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36"/>
            <p:cNvSpPr txBox="1">
              <a:spLocks noChangeArrowheads="1"/>
            </p:cNvSpPr>
            <p:nvPr/>
          </p:nvSpPr>
          <p:spPr bwMode="auto">
            <a:xfrm>
              <a:off x="3631" y="2033"/>
              <a:ext cx="61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sz="1700" dirty="0" smtClean="0">
                  <a:solidFill>
                    <a:srgbClr val="000000"/>
                  </a:solidFill>
                  <a:latin typeface="Gill Sans" pitchFamily="34" charset="0"/>
                </a:rPr>
                <a:t> </a:t>
              </a:r>
              <a:endParaRPr lang="en-US" sz="1700" dirty="0">
                <a:solidFill>
                  <a:srgbClr val="000000"/>
                </a:solidFill>
                <a:latin typeface="Gill Sans" pitchFamily="34" charset="0"/>
              </a:endParaRPr>
            </a:p>
          </p:txBody>
        </p:sp>
      </p:grpSp>
      <p:sp>
        <p:nvSpPr>
          <p:cNvPr id="32" name="Textfeld 31"/>
          <p:cNvSpPr txBox="1"/>
          <p:nvPr/>
        </p:nvSpPr>
        <p:spPr>
          <a:xfrm>
            <a:off x="969703" y="3175546"/>
            <a:ext cx="1535998" cy="36933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dirty="0" smtClean="0"/>
              <a:t>µ-</a:t>
            </a:r>
            <a:r>
              <a:rPr lang="de-DE" dirty="0" err="1" smtClean="0"/>
              <a:t>calorimeter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782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ESR beam time June/</a:t>
            </a:r>
            <a:r>
              <a:rPr lang="de-DE" dirty="0" err="1" smtClean="0"/>
              <a:t>July</a:t>
            </a:r>
            <a:r>
              <a:rPr lang="de-DE" dirty="0" smtClean="0"/>
              <a:t> 2016</a:t>
            </a:r>
            <a:br>
              <a:rPr lang="de-DE" dirty="0" smtClean="0"/>
            </a:br>
            <a:r>
              <a:rPr lang="de-DE" dirty="0" smtClean="0">
                <a:solidFill>
                  <a:srgbClr val="0070C0"/>
                </a:solidFill>
              </a:rPr>
              <a:t>Atomic </a:t>
            </a:r>
            <a:r>
              <a:rPr lang="de-DE" dirty="0" err="1" smtClean="0">
                <a:solidFill>
                  <a:srgbClr val="0070C0"/>
                </a:solidFill>
              </a:rPr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instrumentation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07748" y="6539716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098998" y="6576888"/>
            <a:ext cx="849831" cy="365125"/>
          </a:xfrm>
        </p:spPr>
        <p:txBody>
          <a:bodyPr/>
          <a:lstStyle/>
          <a:p>
            <a:r>
              <a:rPr lang="de-DE" dirty="0" smtClean="0"/>
              <a:t>09.06.2015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946" y="4101480"/>
            <a:ext cx="4154447" cy="2378422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3"/>
          <a:srcRect l="567" t="21840" r="55263" b="19356"/>
          <a:stretch/>
        </p:blipFill>
        <p:spPr>
          <a:xfrm>
            <a:off x="61375" y="1846869"/>
            <a:ext cx="2193805" cy="203979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628" y="5827912"/>
            <a:ext cx="1037090" cy="71114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49857" y="1186378"/>
            <a:ext cx="8648515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Precision </a:t>
            </a:r>
            <a:r>
              <a:rPr lang="de-DE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x-</a:t>
            </a:r>
            <a:r>
              <a:rPr lang="de-DE" sz="16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ray</a:t>
            </a:r>
            <a:r>
              <a:rPr lang="de-DE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sz="16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spectroscopy</a:t>
            </a:r>
            <a:r>
              <a:rPr lang="de-DE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for </a:t>
            </a:r>
            <a:r>
              <a:rPr lang="de-DE" sz="16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test</a:t>
            </a:r>
            <a:r>
              <a:rPr lang="de-DE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sz="16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of</a:t>
            </a:r>
            <a:r>
              <a:rPr lang="de-DE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sz="16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bound</a:t>
            </a:r>
            <a:r>
              <a:rPr lang="de-DE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sz="16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state</a:t>
            </a:r>
            <a:r>
              <a:rPr lang="de-DE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QED</a:t>
            </a:r>
            <a:endParaRPr lang="de-DE" sz="1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de-DE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Metallic </a:t>
            </a:r>
            <a:r>
              <a:rPr lang="de-DE" sz="16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magnetic</a:t>
            </a:r>
            <a:r>
              <a:rPr lang="de-DE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sz="16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calorimeter</a:t>
            </a:r>
            <a:r>
              <a:rPr lang="de-DE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maXs-30:  First 2D </a:t>
            </a:r>
            <a:r>
              <a:rPr lang="de-DE" sz="16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array</a:t>
            </a:r>
            <a:r>
              <a:rPr lang="de-DE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sz="16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currently</a:t>
            </a:r>
            <a:r>
              <a:rPr lang="de-DE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in </a:t>
            </a:r>
            <a:r>
              <a:rPr lang="de-DE" sz="16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use</a:t>
            </a:r>
            <a:r>
              <a:rPr lang="de-DE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at </a:t>
            </a:r>
            <a:r>
              <a:rPr lang="de-DE" sz="16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the</a:t>
            </a:r>
            <a:r>
              <a:rPr lang="de-DE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ESR  </a:t>
            </a:r>
            <a:r>
              <a:rPr lang="de-DE" sz="16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(40 </a:t>
            </a:r>
            <a:r>
              <a:rPr lang="de-DE" sz="1600" b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pixel</a:t>
            </a:r>
            <a:r>
              <a:rPr lang="de-DE" sz="16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</a:p>
          <a:p>
            <a:pPr algn="ctr"/>
            <a:r>
              <a:rPr lang="de-DE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:</a:t>
            </a:r>
          </a:p>
        </p:txBody>
      </p:sp>
      <p:pic>
        <p:nvPicPr>
          <p:cNvPr id="16" name="Picture 2" descr="K:\projects\f4\doc\publications\Tagungen\LTD\LTD16\maXs-Vortrag\Bilder\MaXs30_v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846869"/>
            <a:ext cx="2109239" cy="2107479"/>
          </a:xfrm>
          <a:prstGeom prst="rect">
            <a:avLst/>
          </a:prstGeom>
          <a:noFill/>
        </p:spPr>
      </p:pic>
      <p:sp>
        <p:nvSpPr>
          <p:cNvPr id="8" name="Rechteck 7"/>
          <p:cNvSpPr/>
          <p:nvPr/>
        </p:nvSpPr>
        <p:spPr>
          <a:xfrm>
            <a:off x="3186784" y="4101480"/>
            <a:ext cx="842291" cy="178608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9" name="Picture 2" descr="C:\Users\Thomas Stoehlker\Pictures\HI-Logos\Logo transp_HI Jen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62" y="5501146"/>
            <a:ext cx="1186900" cy="52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75" y="4280961"/>
            <a:ext cx="2243749" cy="1427119"/>
          </a:xfrm>
          <a:prstGeom prst="rect">
            <a:avLst/>
          </a:prstGeom>
        </p:spPr>
      </p:pic>
      <p:pic>
        <p:nvPicPr>
          <p:cNvPr id="8194" name="Picture 2" descr="http://www.kip.uni-heidelberg.de/design/images/all/schriftzug_kip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6" y="4568846"/>
            <a:ext cx="1899086" cy="78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2"/>
          <p:cNvGrpSpPr>
            <a:grpSpLocks/>
          </p:cNvGrpSpPr>
          <p:nvPr/>
        </p:nvGrpSpPr>
        <p:grpSpPr bwMode="auto">
          <a:xfrm>
            <a:off x="8211856" y="5387995"/>
            <a:ext cx="737943" cy="933259"/>
            <a:chOff x="1837" y="2659"/>
            <a:chExt cx="703" cy="916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2659"/>
              <a:ext cx="703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166" y="3407"/>
              <a:ext cx="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sz="1700" dirty="0">
                <a:solidFill>
                  <a:srgbClr val="000000"/>
                </a:solidFill>
                <a:latin typeface="Gill Sans" pitchFamily="34" charset="0"/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5531210" y="4145295"/>
            <a:ext cx="994183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June 2016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1375" y="6169011"/>
            <a:ext cx="203132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D. Hengstler et al.</a:t>
            </a:r>
          </a:p>
        </p:txBody>
      </p:sp>
    </p:spTree>
    <p:extLst>
      <p:ext uri="{BB962C8B-B14F-4D97-AF65-F5344CB8AC3E}">
        <p14:creationId xmlns:p14="http://schemas.microsoft.com/office/powerpoint/2010/main" val="11720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t="4378"/>
          <a:stretch/>
        </p:blipFill>
        <p:spPr>
          <a:xfrm>
            <a:off x="179512" y="1367832"/>
            <a:ext cx="4219778" cy="5085503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 bwMode="auto">
          <a:xfrm>
            <a:off x="467544" y="26064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ESR beam time </a:t>
            </a:r>
            <a:r>
              <a:rPr lang="de-DE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June/</a:t>
            </a:r>
            <a:r>
              <a:rPr lang="de-DE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  <a:b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253536"/>
            <a:ext cx="3777834" cy="2731993"/>
          </a:xfrm>
          <a:prstGeom prst="rect">
            <a:avLst/>
          </a:prstGeom>
        </p:spPr>
      </p:pic>
      <p:cxnSp>
        <p:nvCxnSpPr>
          <p:cNvPr id="45" name="Gerade Verbindung mit Pfeil 44"/>
          <p:cNvCxnSpPr/>
          <p:nvPr/>
        </p:nvCxnSpPr>
        <p:spPr>
          <a:xfrm flipH="1" flipV="1">
            <a:off x="4327133" y="3717032"/>
            <a:ext cx="676915" cy="74255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5076056" y="4463284"/>
            <a:ext cx="319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X. Ma et al., PRA  012704 (2001)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3773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roup 299"/>
          <p:cNvGrpSpPr/>
          <p:nvPr/>
        </p:nvGrpSpPr>
        <p:grpSpPr>
          <a:xfrm>
            <a:off x="676087" y="1213193"/>
            <a:ext cx="4810700" cy="1933875"/>
            <a:chOff x="0" y="0"/>
            <a:chExt cx="4810698" cy="1933874"/>
          </a:xfrm>
        </p:grpSpPr>
        <p:pic>
          <p:nvPicPr>
            <p:cNvPr id="282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77502" y="402500"/>
              <a:ext cx="4445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3" name="Shape 283"/>
            <p:cNvSpPr/>
            <p:nvPr/>
          </p:nvSpPr>
          <p:spPr>
            <a:xfrm flipH="1" flipV="1">
              <a:off x="722305" y="547101"/>
              <a:ext cx="1608530" cy="751479"/>
            </a:xfrm>
            <a:prstGeom prst="line">
              <a:avLst/>
            </a:prstGeom>
            <a:noFill/>
            <a:ln w="12700" cap="flat">
              <a:solidFill>
                <a:srgbClr val="9C9C9C">
                  <a:alpha val="50379"/>
                </a:srgb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endPara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 flipH="1" flipV="1">
              <a:off x="707639" y="546778"/>
              <a:ext cx="1556112" cy="1042873"/>
            </a:xfrm>
            <a:prstGeom prst="line">
              <a:avLst/>
            </a:prstGeom>
            <a:noFill/>
            <a:ln w="12700" cap="flat">
              <a:solidFill>
                <a:srgbClr val="9C9C9C">
                  <a:alpha val="50379"/>
                </a:srgb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endPara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 flipV="1">
              <a:off x="693318" y="507282"/>
              <a:ext cx="1577136" cy="1426593"/>
            </a:xfrm>
            <a:prstGeom prst="line">
              <a:avLst/>
            </a:prstGeom>
            <a:noFill/>
            <a:ln w="12700" cap="flat">
              <a:solidFill>
                <a:srgbClr val="9C9C9C">
                  <a:alpha val="50379"/>
                </a:srgb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endPara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 flipV="1">
              <a:off x="749810" y="215176"/>
              <a:ext cx="1495156" cy="1680140"/>
            </a:xfrm>
            <a:prstGeom prst="line">
              <a:avLst/>
            </a:prstGeom>
            <a:noFill/>
            <a:ln w="12700" cap="flat">
              <a:solidFill>
                <a:srgbClr val="9C9C9C">
                  <a:alpha val="50379"/>
                </a:srgb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endPara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 flipV="1">
              <a:off x="2210090" y="409722"/>
              <a:ext cx="1575501" cy="1167629"/>
            </a:xfrm>
            <a:prstGeom prst="line">
              <a:avLst/>
            </a:prstGeom>
            <a:noFill/>
            <a:ln w="12700" cap="flat">
              <a:solidFill>
                <a:srgbClr val="9C9C9C">
                  <a:alpha val="50379"/>
                </a:srgb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endPara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 flipV="1">
              <a:off x="2291049" y="132479"/>
              <a:ext cx="1507587" cy="1190555"/>
            </a:xfrm>
            <a:prstGeom prst="line">
              <a:avLst/>
            </a:prstGeom>
            <a:noFill/>
            <a:ln w="12700" cap="flat">
              <a:solidFill>
                <a:srgbClr val="9C9C9C">
                  <a:alpha val="50379"/>
                </a:srgb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endPara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89" name="Shape 289"/>
            <p:cNvSpPr/>
            <p:nvPr/>
          </p:nvSpPr>
          <p:spPr>
            <a:xfrm flipV="1">
              <a:off x="2291049" y="387696"/>
              <a:ext cx="1512563" cy="913150"/>
            </a:xfrm>
            <a:prstGeom prst="line">
              <a:avLst/>
            </a:prstGeom>
            <a:noFill/>
            <a:ln w="12700" cap="flat">
              <a:solidFill>
                <a:srgbClr val="9C9C9C">
                  <a:alpha val="50379"/>
                </a:srgb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endPara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90" name="Shape 290"/>
            <p:cNvSpPr/>
            <p:nvPr/>
          </p:nvSpPr>
          <p:spPr>
            <a:xfrm>
              <a:off x="228892" y="553823"/>
              <a:ext cx="1004527" cy="1"/>
            </a:xfrm>
            <a:prstGeom prst="line">
              <a:avLst/>
            </a:prstGeom>
            <a:noFill/>
            <a:ln w="25400" cap="flat">
              <a:solidFill>
                <a:srgbClr val="9C9C9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endPara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91" name="Shape 291"/>
            <p:cNvSpPr/>
            <p:nvPr/>
          </p:nvSpPr>
          <p:spPr>
            <a:xfrm>
              <a:off x="1730005" y="490323"/>
              <a:ext cx="1004527" cy="1"/>
            </a:xfrm>
            <a:prstGeom prst="line">
              <a:avLst/>
            </a:prstGeom>
            <a:noFill/>
            <a:ln w="25400" cap="flat">
              <a:solidFill>
                <a:srgbClr val="9C9C9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endPara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92" name="Shape 292"/>
            <p:cNvSpPr/>
            <p:nvPr/>
          </p:nvSpPr>
          <p:spPr>
            <a:xfrm>
              <a:off x="1730005" y="210467"/>
              <a:ext cx="1004527" cy="1"/>
            </a:xfrm>
            <a:prstGeom prst="line">
              <a:avLst/>
            </a:prstGeom>
            <a:noFill/>
            <a:ln w="25400" cap="flat">
              <a:solidFill>
                <a:srgbClr val="9C9C9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endPara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3261747" y="401195"/>
              <a:ext cx="1004527" cy="1"/>
            </a:xfrm>
            <a:prstGeom prst="line">
              <a:avLst/>
            </a:prstGeom>
            <a:noFill/>
            <a:ln w="25400" cap="flat">
              <a:solidFill>
                <a:srgbClr val="9C9C9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endPara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3261747" y="121339"/>
              <a:ext cx="1004527" cy="1"/>
            </a:xfrm>
            <a:prstGeom prst="line">
              <a:avLst/>
            </a:prstGeom>
            <a:noFill/>
            <a:ln w="25400" cap="flat">
              <a:solidFill>
                <a:srgbClr val="9C9C9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endParaRPr sz="1600" ker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endParaRPr>
            </a:p>
          </p:txBody>
        </p:sp>
        <p:pic>
          <p:nvPicPr>
            <p:cNvPr id="295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78538" y="102517"/>
              <a:ext cx="4445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366198" y="316647"/>
              <a:ext cx="4445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342980" y="0"/>
              <a:ext cx="444501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465208"/>
              <a:ext cx="190500" cy="152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0" name="Shape 3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301" name="Shape 301"/>
          <p:cNvSpPr/>
          <p:nvPr/>
        </p:nvSpPr>
        <p:spPr>
          <a:xfrm rot="28533">
            <a:off x="337736" y="234820"/>
            <a:ext cx="84709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hangingPunct="0">
              <a:defRPr sz="30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sz="3000" b="1" kern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+mj-ea"/>
                <a:cs typeface="Arial"/>
                <a:sym typeface="Arial"/>
              </a:rPr>
              <a:t>Atomic structure: L-shell transitions in U</a:t>
            </a:r>
            <a:r>
              <a:rPr sz="3000" b="1" kern="0" baseline="31999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+mj-ea"/>
                <a:cs typeface="Arial"/>
                <a:sym typeface="Arial"/>
              </a:rPr>
              <a:t>89+</a:t>
            </a:r>
          </a:p>
        </p:txBody>
      </p:sp>
      <p:grpSp>
        <p:nvGrpSpPr>
          <p:cNvPr id="317" name="Group 317"/>
          <p:cNvGrpSpPr/>
          <p:nvPr/>
        </p:nvGrpSpPr>
        <p:grpSpPr>
          <a:xfrm>
            <a:off x="463086" y="1134178"/>
            <a:ext cx="8375160" cy="5401116"/>
            <a:chOff x="0" y="0"/>
            <a:chExt cx="8375158" cy="5401115"/>
          </a:xfrm>
        </p:grpSpPr>
        <p:grpSp>
          <p:nvGrpSpPr>
            <p:cNvPr id="305" name="Group 305"/>
            <p:cNvGrpSpPr/>
            <p:nvPr/>
          </p:nvGrpSpPr>
          <p:grpSpPr>
            <a:xfrm>
              <a:off x="5291068" y="-1"/>
              <a:ext cx="3084091" cy="3773449"/>
              <a:chOff x="0" y="0"/>
              <a:chExt cx="3084090" cy="3773447"/>
            </a:xfrm>
          </p:grpSpPr>
          <p:pic>
            <p:nvPicPr>
              <p:cNvPr id="302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15950" y="449061"/>
                <a:ext cx="2734651" cy="33243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3" name="Shape 303"/>
              <p:cNvSpPr/>
              <p:nvPr/>
            </p:nvSpPr>
            <p:spPr>
              <a:xfrm>
                <a:off x="0" y="0"/>
                <a:ext cx="1599882" cy="4670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 hangingPunct="0">
                  <a:defRPr sz="1300" i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300" i="1" kern="0">
                    <a:solidFill>
                      <a:srgbClr val="000000"/>
                    </a:solidFill>
                    <a:latin typeface="Arial"/>
                    <a:ea typeface="+mj-ea"/>
                    <a:cs typeface="Arial"/>
                    <a:sym typeface="Arial"/>
                  </a:rPr>
                  <a:t>screened </a:t>
                </a:r>
                <a:br>
                  <a:rPr sz="1300" i="1" kern="0">
                    <a:solidFill>
                      <a:srgbClr val="000000"/>
                    </a:solidFill>
                    <a:latin typeface="Arial"/>
                    <a:ea typeface="+mj-ea"/>
                    <a:cs typeface="Arial"/>
                    <a:sym typeface="Arial"/>
                  </a:rPr>
                </a:br>
                <a:r>
                  <a:rPr sz="1300" i="1" kern="0">
                    <a:solidFill>
                      <a:srgbClr val="000000"/>
                    </a:solidFill>
                    <a:latin typeface="Arial"/>
                    <a:ea typeface="+mj-ea"/>
                    <a:cs typeface="Arial"/>
                    <a:sym typeface="Arial"/>
                  </a:rPr>
                  <a:t>self-energy</a:t>
                </a:r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1484208" y="12700"/>
                <a:ext cx="1599883" cy="4670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 hangingPunct="0">
                  <a:defRPr sz="1300" i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300" i="1" kern="0">
                    <a:solidFill>
                      <a:srgbClr val="000000"/>
                    </a:solidFill>
                    <a:latin typeface="Arial"/>
                    <a:ea typeface="+mj-ea"/>
                    <a:cs typeface="Arial"/>
                    <a:sym typeface="Arial"/>
                  </a:rPr>
                  <a:t>screened </a:t>
                </a:r>
                <a:br>
                  <a:rPr sz="1300" i="1" kern="0">
                    <a:solidFill>
                      <a:srgbClr val="000000"/>
                    </a:solidFill>
                    <a:latin typeface="Arial"/>
                    <a:ea typeface="+mj-ea"/>
                    <a:cs typeface="Arial"/>
                    <a:sym typeface="Arial"/>
                  </a:rPr>
                </a:br>
                <a:r>
                  <a:rPr sz="1300" i="1" kern="0">
                    <a:solidFill>
                      <a:srgbClr val="000000"/>
                    </a:solidFill>
                    <a:latin typeface="Arial"/>
                    <a:ea typeface="+mj-ea"/>
                    <a:cs typeface="Arial"/>
                    <a:sym typeface="Arial"/>
                  </a:rPr>
                  <a:t>vacuum-polarization</a:t>
                </a:r>
              </a:p>
            </p:txBody>
          </p:sp>
        </p:grpSp>
        <p:grpSp>
          <p:nvGrpSpPr>
            <p:cNvPr id="315" name="Group 315"/>
            <p:cNvGrpSpPr/>
            <p:nvPr/>
          </p:nvGrpSpPr>
          <p:grpSpPr>
            <a:xfrm>
              <a:off x="89552" y="3917026"/>
              <a:ext cx="8025418" cy="1137439"/>
              <a:chOff x="0" y="0"/>
              <a:chExt cx="8025417" cy="1137438"/>
            </a:xfrm>
          </p:grpSpPr>
          <p:grpSp>
            <p:nvGrpSpPr>
              <p:cNvPr id="313" name="Group 313"/>
              <p:cNvGrpSpPr/>
              <p:nvPr/>
            </p:nvGrpSpPr>
            <p:grpSpPr>
              <a:xfrm>
                <a:off x="13303" y="202097"/>
                <a:ext cx="8012115" cy="935342"/>
                <a:chOff x="0" y="0"/>
                <a:chExt cx="8012114" cy="935341"/>
              </a:xfrm>
            </p:grpSpPr>
            <p:sp>
              <p:nvSpPr>
                <p:cNvPr id="306" name="Shape 306"/>
                <p:cNvSpPr/>
                <p:nvPr/>
              </p:nvSpPr>
              <p:spPr>
                <a:xfrm>
                  <a:off x="1117030" y="474378"/>
                  <a:ext cx="606386" cy="353691"/>
                </a:xfrm>
                <a:prstGeom prst="roundRect">
                  <a:avLst>
                    <a:gd name="adj" fmla="val 17714"/>
                  </a:avLst>
                </a:prstGeom>
                <a:solidFill>
                  <a:srgbClr val="FFFD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hangingPunct="0">
                    <a:defRPr sz="1600" b="1">
                      <a:uFill>
                        <a:solidFill>
                          <a:srgbClr val="000000"/>
                        </a:solidFill>
                      </a:uFill>
                      <a:latin typeface="+mj-lt"/>
                      <a:ea typeface="+mj-ea"/>
                      <a:cs typeface="+mj-cs"/>
                      <a:sym typeface="Arial"/>
                    </a:defRPr>
                  </a:pPr>
                  <a:endParaRPr sz="1600" b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+mj-ea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Shape 307"/>
                <p:cNvSpPr/>
                <p:nvPr/>
              </p:nvSpPr>
              <p:spPr>
                <a:xfrm>
                  <a:off x="5622158" y="461678"/>
                  <a:ext cx="1071933" cy="353691"/>
                </a:xfrm>
                <a:prstGeom prst="roundRect">
                  <a:avLst>
                    <a:gd name="adj" fmla="val 17714"/>
                  </a:avLst>
                </a:prstGeom>
                <a:solidFill>
                  <a:srgbClr val="FFFD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hangingPunct="0">
                    <a:defRPr sz="1600" b="1">
                      <a:uFill>
                        <a:solidFill>
                          <a:srgbClr val="000000"/>
                        </a:solidFill>
                      </a:uFill>
                      <a:latin typeface="+mj-lt"/>
                      <a:ea typeface="+mj-ea"/>
                      <a:cs typeface="+mj-cs"/>
                      <a:sym typeface="Arial"/>
                    </a:defRPr>
                  </a:pPr>
                  <a:endParaRPr sz="1600" b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+mj-ea"/>
                    <a:cs typeface="Arial"/>
                    <a:sym typeface="Arial"/>
                  </a:endParaRPr>
                </a:p>
              </p:txBody>
            </p:sp>
            <p:pic>
              <p:nvPicPr>
                <p:cNvPr id="308" name="pasted-image.pdf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8012115" cy="9353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09" name="Shape 309"/>
                <p:cNvSpPr/>
                <p:nvPr/>
              </p:nvSpPr>
              <p:spPr>
                <a:xfrm>
                  <a:off x="3149675" y="180370"/>
                  <a:ext cx="2242255" cy="175454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hangingPunct="0"/>
                  <a:endParaRPr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10" name="pasted-image.pdf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3078604" y="204597"/>
                  <a:ext cx="482601" cy="1270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11" name="pasted-image.pd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4788284" y="200677"/>
                  <a:ext cx="711201" cy="1270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12" name="pasted-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3990594" y="204597"/>
                  <a:ext cx="546101" cy="1270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14" name="Shape 314"/>
              <p:cNvSpPr/>
              <p:nvPr/>
            </p:nvSpPr>
            <p:spPr>
              <a:xfrm>
                <a:off x="0" y="0"/>
                <a:ext cx="4338624" cy="2765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300" i="1">
                    <a:latin typeface="+mj-lt"/>
                    <a:ea typeface="+mj-ea"/>
                    <a:cs typeface="+mj-cs"/>
                    <a:sym typeface="Arial"/>
                  </a:defRPr>
                </a:lvl1pPr>
              </a:lstStyle>
              <a:p>
                <a:pPr hangingPunct="0"/>
                <a:r>
                  <a:rPr kern="0">
                    <a:solidFill>
                      <a:srgbClr val="000000"/>
                    </a:solidFill>
                  </a:rPr>
                  <a:t>electron-electron interaction by n virtual photons</a:t>
                </a:r>
              </a:p>
            </p:txBody>
          </p:sp>
        </p:grpSp>
        <p:sp>
          <p:nvSpPr>
            <p:cNvPr id="316" name="Shape 316"/>
            <p:cNvSpPr/>
            <p:nvPr/>
          </p:nvSpPr>
          <p:spPr>
            <a:xfrm>
              <a:off x="0" y="5126701"/>
              <a:ext cx="3761269" cy="274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hangingPunct="0">
                <a:defRPr sz="1200" i="1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  <a:r>
                <a:rPr sz="1200" i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+mj-ea"/>
                  <a:cs typeface="Arial"/>
                  <a:sym typeface="Arial"/>
                </a:rPr>
                <a:t>Y. S. Kozhedub et al. Phys. Rev. A </a:t>
              </a:r>
              <a:r>
                <a:rPr sz="1200" b="1" i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+mj-ea"/>
                  <a:cs typeface="Arial"/>
                  <a:sym typeface="Arial"/>
                </a:rPr>
                <a:t>81</a:t>
              </a:r>
              <a:r>
                <a:rPr sz="1200" i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+mj-ea"/>
                  <a:cs typeface="Arial"/>
                  <a:sym typeface="Arial"/>
                </a:rPr>
                <a:t>, 042513 (2010)</a:t>
              </a:r>
            </a:p>
          </p:txBody>
        </p:sp>
      </p:grpSp>
      <p:sp>
        <p:nvSpPr>
          <p:cNvPr id="318" name="Shape 318"/>
          <p:cNvSpPr/>
          <p:nvPr/>
        </p:nvSpPr>
        <p:spPr>
          <a:xfrm>
            <a:off x="1079235" y="2461839"/>
            <a:ext cx="1071934" cy="353690"/>
          </a:xfrm>
          <a:prstGeom prst="roundRect">
            <a:avLst>
              <a:gd name="adj" fmla="val 17714"/>
            </a:avLst>
          </a:prstGeom>
          <a:solidFill>
            <a:srgbClr val="FFFD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hangingPunct="0">
              <a:defRPr sz="1600" b="1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sz="1600" b="1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955099" y="4678343"/>
            <a:ext cx="100452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 defTabSz="457200" hangingPunct="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955099" y="3142176"/>
            <a:ext cx="100452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 defTabSz="457200" hangingPunct="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321" name="Shape 321"/>
          <p:cNvSpPr/>
          <p:nvPr/>
        </p:nvSpPr>
        <p:spPr>
          <a:xfrm>
            <a:off x="2406093" y="2803382"/>
            <a:ext cx="100452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 defTabSz="457200" hangingPunct="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1196271" y="3048196"/>
            <a:ext cx="177801" cy="177801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pPr hangingPunct="0"/>
            <a:endParaRPr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23" name="Shape 323"/>
          <p:cNvSpPr/>
          <p:nvPr/>
        </p:nvSpPr>
        <p:spPr>
          <a:xfrm>
            <a:off x="2406093" y="2523526"/>
            <a:ext cx="100452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 defTabSz="457200" hangingPunct="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324" name="Shape 324"/>
          <p:cNvSpPr/>
          <p:nvPr/>
        </p:nvSpPr>
        <p:spPr>
          <a:xfrm flipV="1">
            <a:off x="1413349" y="2792675"/>
            <a:ext cx="1574491" cy="332879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</a:ln>
        </p:spPr>
        <p:txBody>
          <a:bodyPr lIns="45719" rIns="45719"/>
          <a:lstStyle/>
          <a:p>
            <a:pPr defTabSz="457200" hangingPunct="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325" name="Shape 325"/>
          <p:cNvSpPr/>
          <p:nvPr/>
        </p:nvSpPr>
        <p:spPr>
          <a:xfrm flipV="1">
            <a:off x="1395528" y="2528711"/>
            <a:ext cx="1604885" cy="583551"/>
          </a:xfrm>
          <a:prstGeom prst="line">
            <a:avLst/>
          </a:prstGeom>
          <a:ln w="38100">
            <a:solidFill>
              <a:srgbClr val="CF6800"/>
            </a:solidFill>
            <a:miter lim="400000"/>
            <a:headEnd type="triangle"/>
          </a:ln>
        </p:spPr>
        <p:txBody>
          <a:bodyPr lIns="45719" rIns="45719"/>
          <a:lstStyle/>
          <a:p>
            <a:pPr defTabSz="457200" hangingPunct="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326" name="pasted-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18963" y="3027186"/>
            <a:ext cx="2540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pasted-imag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22717" y="4571861"/>
            <a:ext cx="2413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pasted-image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529538" y="2657332"/>
            <a:ext cx="609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asted-imag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529538" y="2377476"/>
            <a:ext cx="6096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1196271" y="4589443"/>
            <a:ext cx="177801" cy="177801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pPr hangingPunct="0"/>
            <a:endParaRPr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31" name="Shape 331"/>
          <p:cNvSpPr/>
          <p:nvPr/>
        </p:nvSpPr>
        <p:spPr>
          <a:xfrm>
            <a:off x="1501199" y="4589443"/>
            <a:ext cx="177801" cy="177801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pPr hangingPunct="0"/>
            <a:endParaRPr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332" name="pasted-image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173527" y="2972028"/>
            <a:ext cx="825501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pasted-image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162804" y="2539438"/>
            <a:ext cx="94996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pasted-image.pd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398222" y="2533400"/>
            <a:ext cx="10668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hape 335"/>
          <p:cNvSpPr/>
          <p:nvPr/>
        </p:nvSpPr>
        <p:spPr>
          <a:xfrm flipV="1">
            <a:off x="4238625" y="2686536"/>
            <a:ext cx="101102" cy="101102"/>
          </a:xfrm>
          <a:prstGeom prst="line">
            <a:avLst/>
          </a:prstGeom>
          <a:ln w="25400">
            <a:solidFill>
              <a:srgbClr val="A7A7A7"/>
            </a:solidFill>
            <a:miter lim="400000"/>
          </a:ln>
        </p:spPr>
        <p:txBody>
          <a:bodyPr lIns="45719" rIns="45719"/>
          <a:lstStyle/>
          <a:p>
            <a:pPr defTabSz="457200" hangingPunct="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336" name="Shape 336"/>
          <p:cNvSpPr/>
          <p:nvPr/>
        </p:nvSpPr>
        <p:spPr>
          <a:xfrm>
            <a:off x="4238625" y="2584727"/>
            <a:ext cx="101102" cy="101102"/>
          </a:xfrm>
          <a:prstGeom prst="line">
            <a:avLst/>
          </a:prstGeom>
          <a:ln w="25400">
            <a:solidFill>
              <a:srgbClr val="A7A7A7"/>
            </a:solidFill>
            <a:miter lim="400000"/>
          </a:ln>
        </p:spPr>
        <p:txBody>
          <a:bodyPr lIns="45719" rIns="45719"/>
          <a:lstStyle/>
          <a:p>
            <a:pPr defTabSz="457200" hangingPunct="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337" name="Shape 337"/>
          <p:cNvSpPr/>
          <p:nvPr/>
        </p:nvSpPr>
        <p:spPr>
          <a:xfrm>
            <a:off x="385903" y="1108778"/>
            <a:ext cx="5365937" cy="3878075"/>
          </a:xfrm>
          <a:prstGeom prst="roundRect">
            <a:avLst>
              <a:gd name="adj" fmla="val 15000"/>
            </a:avLst>
          </a:prstGeom>
          <a:ln w="25400">
            <a:solidFill>
              <a:srgbClr val="003E6E"/>
            </a:solidFill>
            <a:bevel/>
          </a:ln>
        </p:spPr>
        <p:txBody>
          <a:bodyPr lIns="45719" rIns="45719" anchor="ctr"/>
          <a:lstStyle/>
          <a:p>
            <a:pPr hangingPunct="0"/>
            <a:endParaRPr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80318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animBg="1" advAuto="0"/>
      <p:bldP spid="317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sp>
        <p:nvSpPr>
          <p:cNvPr id="340" name="Shape 340"/>
          <p:cNvSpPr/>
          <p:nvPr/>
        </p:nvSpPr>
        <p:spPr>
          <a:xfrm rot="28533">
            <a:off x="337736" y="234820"/>
            <a:ext cx="84709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>
              <a:defRPr sz="30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hangingPunct="0"/>
            <a:r>
              <a:rPr kern="0"/>
              <a:t>Preliminary results</a:t>
            </a:r>
          </a:p>
        </p:txBody>
      </p:sp>
      <p:pic>
        <p:nvPicPr>
          <p:cNvPr id="34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5342" y="1616995"/>
            <a:ext cx="2679701" cy="304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9" name="Group 349"/>
          <p:cNvGrpSpPr/>
          <p:nvPr/>
        </p:nvGrpSpPr>
        <p:grpSpPr>
          <a:xfrm>
            <a:off x="228123" y="5553147"/>
            <a:ext cx="8687754" cy="679754"/>
            <a:chOff x="0" y="0"/>
            <a:chExt cx="8687752" cy="679753"/>
          </a:xfrm>
        </p:grpSpPr>
        <p:sp>
          <p:nvSpPr>
            <p:cNvPr id="342" name="Shape 342"/>
            <p:cNvSpPr/>
            <p:nvPr/>
          </p:nvSpPr>
          <p:spPr>
            <a:xfrm>
              <a:off x="2219146" y="11984"/>
              <a:ext cx="231956" cy="304801"/>
            </a:xfrm>
            <a:prstGeom prst="roundRect">
              <a:avLst>
                <a:gd name="adj" fmla="val 19711"/>
              </a:avLst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hangingPunct="0">
                <a:defRPr sz="1600" b="1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  <a:endParaRPr sz="1600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+mj-ea"/>
                <a:cs typeface="Arial"/>
                <a:sym typeface="Arial"/>
              </a:endParaRPr>
            </a:p>
          </p:txBody>
        </p:sp>
        <p:pic>
          <p:nvPicPr>
            <p:cNvPr id="343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22728" y="48330"/>
              <a:ext cx="2755901" cy="27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4" name="Shape 344"/>
            <p:cNvSpPr/>
            <p:nvPr/>
          </p:nvSpPr>
          <p:spPr>
            <a:xfrm>
              <a:off x="0" y="0"/>
              <a:ext cx="1450961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</a:rPr>
                <a:t>Doppler shift:</a:t>
              </a:r>
            </a:p>
          </p:txBody>
        </p:sp>
        <p:grpSp>
          <p:nvGrpSpPr>
            <p:cNvPr id="348" name="Group 348"/>
            <p:cNvGrpSpPr/>
            <p:nvPr/>
          </p:nvGrpSpPr>
          <p:grpSpPr>
            <a:xfrm>
              <a:off x="25399" y="329092"/>
              <a:ext cx="8662354" cy="350662"/>
              <a:chOff x="0" y="0"/>
              <a:chExt cx="8662352" cy="350661"/>
            </a:xfrm>
          </p:grpSpPr>
          <p:sp>
            <p:nvSpPr>
              <p:cNvPr id="345" name="Shape 345"/>
              <p:cNvSpPr/>
              <p:nvPr/>
            </p:nvSpPr>
            <p:spPr>
              <a:xfrm>
                <a:off x="0" y="0"/>
                <a:ext cx="8662353" cy="350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>
                    <a:latin typeface="+mj-lt"/>
                    <a:ea typeface="+mj-ea"/>
                    <a:cs typeface="+mj-cs"/>
                    <a:sym typeface="Arial"/>
                  </a:defRPr>
                </a:lvl1pPr>
              </a:lstStyle>
              <a:p>
                <a:pPr hangingPunct="0"/>
                <a:r>
                  <a:rPr kern="0">
                    <a:solidFill>
                      <a:srgbClr val="000000"/>
                    </a:solidFill>
                  </a:rPr>
                  <a:t>-&gt; Uncertainties in projectile velocity    and observation angle    propagate into result!</a:t>
                </a:r>
              </a:p>
            </p:txBody>
          </p:sp>
          <p:pic>
            <p:nvPicPr>
              <p:cNvPr id="346" name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/>
              <a:stretch>
                <a:fillRect/>
              </a:stretch>
            </p:blipFill>
            <p:spPr>
              <a:xfrm>
                <a:off x="6254642" y="66143"/>
                <a:ext cx="152401" cy="1905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47" name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54102" y="71916"/>
                <a:ext cx="152401" cy="241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56" name="Group 356"/>
          <p:cNvGrpSpPr/>
          <p:nvPr/>
        </p:nvGrpSpPr>
        <p:grpSpPr>
          <a:xfrm>
            <a:off x="87001" y="2136143"/>
            <a:ext cx="4525601" cy="2896865"/>
            <a:chOff x="0" y="0"/>
            <a:chExt cx="4525600" cy="2896863"/>
          </a:xfrm>
        </p:grpSpPr>
        <p:pic>
          <p:nvPicPr>
            <p:cNvPr id="350" name="N2.png" descr="M:\Eigene Dateien\Universität\Diplomarbeit\Präsentationen\2016-07-01 Scientific Council\N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525601" cy="2896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>
            <a:xfrm rot="18900000">
              <a:off x="615722" y="614475"/>
              <a:ext cx="1065267" cy="1879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178610" y="1639590"/>
              <a:ext cx="734050" cy="223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3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rcRect/>
            <a:stretch>
              <a:fillRect/>
            </a:stretch>
          </p:blipFill>
          <p:spPr>
            <a:xfrm rot="18900000">
              <a:off x="530771" y="859206"/>
              <a:ext cx="1387533" cy="134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058329" y="1420653"/>
              <a:ext cx="1441244" cy="134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5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706726" y="196148"/>
              <a:ext cx="660401" cy="165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0" name="Group 370"/>
          <p:cNvGrpSpPr/>
          <p:nvPr/>
        </p:nvGrpSpPr>
        <p:grpSpPr>
          <a:xfrm>
            <a:off x="4672135" y="1623194"/>
            <a:ext cx="4422923" cy="3359014"/>
            <a:chOff x="0" y="0"/>
            <a:chExt cx="4422921" cy="3359012"/>
          </a:xfrm>
        </p:grpSpPr>
        <p:pic>
          <p:nvPicPr>
            <p:cNvPr id="357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202768" y="0"/>
              <a:ext cx="2679701" cy="304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60" name="Group 360"/>
            <p:cNvGrpSpPr/>
            <p:nvPr/>
          </p:nvGrpSpPr>
          <p:grpSpPr>
            <a:xfrm>
              <a:off x="0" y="462149"/>
              <a:ext cx="4422922" cy="2896864"/>
              <a:chOff x="0" y="0"/>
              <a:chExt cx="4422921" cy="2896863"/>
            </a:xfrm>
          </p:grpSpPr>
          <p:pic>
            <p:nvPicPr>
              <p:cNvPr id="358" name="Xe.png" descr="M:\Eigene Dateien\Universität\Diplomarbeit\Präsentationen\2016-07-01 Scientific Council\Xe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0"/>
                <a:ext cx="4422922" cy="28968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9" name="Shape 359"/>
              <p:cNvSpPr/>
              <p:nvPr/>
            </p:nvSpPr>
            <p:spPr>
              <a:xfrm flipV="1">
                <a:off x="2951418" y="85953"/>
                <a:ext cx="1" cy="2422206"/>
              </a:xfrm>
              <a:prstGeom prst="line">
                <a:avLst/>
              </a:prstGeom>
              <a:noFill/>
              <a:ln w="1524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 hangingPunct="0">
                  <a:defRPr sz="1600">
                    <a:latin typeface="+mj-lt"/>
                    <a:ea typeface="+mj-ea"/>
                    <a:cs typeface="+mj-cs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latin typeface="Arial"/>
                  <a:ea typeface="+mj-ea"/>
                  <a:cs typeface="Arial"/>
                  <a:sym typeface="Arial"/>
                </a:endParaRPr>
              </a:p>
            </p:txBody>
          </p:sp>
        </p:grpSp>
        <p:pic>
          <p:nvPicPr>
            <p:cNvPr id="361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40213" y="1683731"/>
              <a:ext cx="734050" cy="223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2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454831" y="1464794"/>
              <a:ext cx="1441244" cy="134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575737" y="709097"/>
              <a:ext cx="660401" cy="165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" name="pasted-image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18900000">
              <a:off x="472332" y="958762"/>
              <a:ext cx="1168401" cy="203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5" name="pasted-image.pd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8900000">
              <a:off x="478682" y="1234504"/>
              <a:ext cx="1181101" cy="114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6" name="pasted-image.pd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3111019" y="2123726"/>
              <a:ext cx="1168401" cy="203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7" name="pasted-image.pdf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3066569" y="2362224"/>
              <a:ext cx="1206501" cy="139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pasted-image.pdf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3197505" y="2612765"/>
              <a:ext cx="203201" cy="139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pasted-image.pdf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3657691" y="2612765"/>
              <a:ext cx="342901" cy="152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19083128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0" animBg="1" advAuto="0"/>
      <p:bldP spid="370" grpId="0" animBg="1" advAuto="0"/>
    </p:bld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rial"/>
        <a:ea typeface="Arial"/>
        <a:cs typeface="Arial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507</Words>
  <Application>Microsoft Office PowerPoint</Application>
  <PresentationFormat>Bildschirmpräsentation (4:3)</PresentationFormat>
  <Paragraphs>138</Paragraphs>
  <Slides>15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8" baseType="lpstr">
      <vt:lpstr>ＭＳ Ｐゴシック</vt:lpstr>
      <vt:lpstr>ＭＳ Ｐゴシック</vt:lpstr>
      <vt:lpstr>Arial</vt:lpstr>
      <vt:lpstr>Arial Narrow</vt:lpstr>
      <vt:lpstr>Calibri</vt:lpstr>
      <vt:lpstr>Gill Sans</vt:lpstr>
      <vt:lpstr>Helvetica</vt:lpstr>
      <vt:lpstr>Helvetica Neue</vt:lpstr>
      <vt:lpstr>Symbol</vt:lpstr>
      <vt:lpstr>Verdana</vt:lpstr>
      <vt:lpstr>Wingdings</vt:lpstr>
      <vt:lpstr>gsi-folienmaster</vt:lpstr>
      <vt:lpstr>Default</vt:lpstr>
      <vt:lpstr>PowerPoint-Präsentation</vt:lpstr>
      <vt:lpstr>PowerPoint-Präsentation</vt:lpstr>
      <vt:lpstr>PowerPoint-Präsentation</vt:lpstr>
      <vt:lpstr>PowerPoint-Präsentation</vt:lpstr>
      <vt:lpstr>ESR beam time June/July 2016 Atomic Physics test of instrumentation</vt:lpstr>
      <vt:lpstr>ESR beam time June/July 2016 Atomic Physics test of instrumentation</vt:lpstr>
      <vt:lpstr>PowerPoint-Präsentation</vt:lpstr>
      <vt:lpstr>PowerPoint-Präsentation</vt:lpstr>
      <vt:lpstr>PowerPoint-Präsentation</vt:lpstr>
      <vt:lpstr>Xe54+ =&gt;Xe @ 50 keV    (2014)</vt:lpstr>
      <vt:lpstr>PowerPoint-Präsentation</vt:lpstr>
      <vt:lpstr>KAPTURE: KArlsruhe Pulse Taking Ultra-Fast Readout Electronics</vt:lpstr>
      <vt:lpstr>Fabrication infrastructure at KIP</vt:lpstr>
      <vt:lpstr>Innovative Detektoren</vt:lpstr>
      <vt:lpstr>Zusammenfassung: Innovative Detektoren</vt:lpstr>
    </vt:vector>
  </TitlesOfParts>
  <Company>GSI Helmholzzentrum für Schwerionenforschung 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Herberz, Ruth</dc:creator>
  <cp:lastModifiedBy>Thomas St</cp:lastModifiedBy>
  <cp:revision>372</cp:revision>
  <cp:lastPrinted>2016-04-19T12:13:34Z</cp:lastPrinted>
  <dcterms:created xsi:type="dcterms:W3CDTF">2015-05-08T06:50:32Z</dcterms:created>
  <dcterms:modified xsi:type="dcterms:W3CDTF">2016-09-19T08:36:28Z</dcterms:modified>
</cp:coreProperties>
</file>