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93" r:id="rId3"/>
    <p:sldId id="283" r:id="rId4"/>
    <p:sldId id="285" r:id="rId5"/>
    <p:sldId id="284" r:id="rId6"/>
    <p:sldId id="299" r:id="rId7"/>
    <p:sldId id="287" r:id="rId8"/>
    <p:sldId id="268" r:id="rId9"/>
    <p:sldId id="269" r:id="rId10"/>
    <p:sldId id="279" r:id="rId11"/>
    <p:sldId id="263" r:id="rId12"/>
    <p:sldId id="278" r:id="rId13"/>
    <p:sldId id="300" r:id="rId14"/>
    <p:sldId id="265" r:id="rId15"/>
    <p:sldId id="302" r:id="rId16"/>
    <p:sldId id="289" r:id="rId17"/>
    <p:sldId id="262" r:id="rId18"/>
    <p:sldId id="303" r:id="rId19"/>
    <p:sldId id="280" r:id="rId20"/>
    <p:sldId id="275" r:id="rId21"/>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88FBC7D-BBC7-4F87-9D5C-5C87F4145566}" type="datetimeFigureOut">
              <a:rPr lang="de-DE"/>
              <a:pPr>
                <a:defRPr/>
              </a:pPr>
              <a:t>19.09.2016</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3B884E1-3C71-4FAF-969D-ECC38C5B5BE6}"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Willkommen</a:t>
            </a:r>
          </a:p>
          <a:p>
            <a:pPr>
              <a:spcBef>
                <a:spcPct val="0"/>
              </a:spcBef>
            </a:pPr>
            <a:endParaRPr lang="de-DE" altLang="de-DE"/>
          </a:p>
          <a:p>
            <a:pPr>
              <a:spcBef>
                <a:spcPct val="0"/>
              </a:spcBef>
            </a:pPr>
            <a:r>
              <a:rPr lang="de-DE" altLang="de-DE"/>
              <a:t>--- Mehrphasentarget ESR – höhere Dichten für Wasserstoff und Helium</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F0488D-D9CF-44D4-9002-DFABFC3C2627}" type="slidenum">
              <a:rPr lang="de-DE" altLang="de-DE"/>
              <a:pPr fontAlgn="base">
                <a:spcBef>
                  <a:spcPct val="0"/>
                </a:spcBef>
                <a:spcAft>
                  <a:spcPct val="0"/>
                </a:spcAft>
              </a:pPr>
              <a:t>1</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AB4637-EFC4-44AE-8B22-B684497A1D01}" type="slidenum">
              <a:rPr lang="de-DE" altLang="de-DE"/>
              <a:pPr fontAlgn="base">
                <a:spcBef>
                  <a:spcPct val="0"/>
                </a:spcBef>
                <a:spcAft>
                  <a:spcPct val="0"/>
                </a:spcAft>
              </a:pPr>
              <a:t>12</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AB4637-EFC4-44AE-8B22-B684497A1D01}" type="slidenum">
              <a:rPr lang="de-DE" altLang="de-DE"/>
              <a:pPr fontAlgn="base">
                <a:spcBef>
                  <a:spcPct val="0"/>
                </a:spcBef>
                <a:spcAft>
                  <a:spcPct val="0"/>
                </a:spcAft>
              </a:pPr>
              <a:t>13</a:t>
            </a:fld>
            <a:endParaRPr lang="de-DE" altLang="de-DE"/>
          </a:p>
        </p:txBody>
      </p:sp>
    </p:spTree>
    <p:extLst>
      <p:ext uri="{BB962C8B-B14F-4D97-AF65-F5344CB8AC3E}">
        <p14:creationId xmlns:p14="http://schemas.microsoft.com/office/powerpoint/2010/main" val="180492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B6084F-F910-4A37-9437-F3D4ADDC6F84}" type="slidenum">
              <a:rPr lang="de-DE" altLang="de-DE"/>
              <a:pPr fontAlgn="base">
                <a:spcBef>
                  <a:spcPct val="0"/>
                </a:spcBef>
                <a:spcAft>
                  <a:spcPct val="0"/>
                </a:spcAft>
              </a:pPr>
              <a:t>14</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BBCEB0-9C31-4FDB-8847-69A30D2831C7}" type="slidenum">
              <a:rPr lang="de-DE" altLang="de-DE"/>
              <a:pPr fontAlgn="base">
                <a:spcBef>
                  <a:spcPct val="0"/>
                </a:spcBef>
                <a:spcAft>
                  <a:spcPct val="0"/>
                </a:spcAft>
              </a:pPr>
              <a:t>15</a:t>
            </a:fld>
            <a:endParaRPr lang="de-DE" altLang="de-DE"/>
          </a:p>
        </p:txBody>
      </p:sp>
    </p:spTree>
    <p:extLst>
      <p:ext uri="{BB962C8B-B14F-4D97-AF65-F5344CB8AC3E}">
        <p14:creationId xmlns:p14="http://schemas.microsoft.com/office/powerpoint/2010/main" val="190475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AB4637-EFC4-44AE-8B22-B684497A1D01}" type="slidenum">
              <a:rPr lang="de-DE" altLang="de-DE"/>
              <a:pPr fontAlgn="base">
                <a:spcBef>
                  <a:spcPct val="0"/>
                </a:spcBef>
                <a:spcAft>
                  <a:spcPct val="0"/>
                </a:spcAft>
              </a:pPr>
              <a:t>18</a:t>
            </a:fld>
            <a:endParaRPr lang="de-DE" altLang="de-DE"/>
          </a:p>
        </p:txBody>
      </p:sp>
    </p:spTree>
    <p:extLst>
      <p:ext uri="{BB962C8B-B14F-4D97-AF65-F5344CB8AC3E}">
        <p14:creationId xmlns:p14="http://schemas.microsoft.com/office/powerpoint/2010/main" val="4212482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394E84-FAAC-4533-BF2E-D69EA86DE73A}" type="slidenum">
              <a:rPr lang="de-DE" altLang="de-DE"/>
              <a:pPr fontAlgn="base">
                <a:spcBef>
                  <a:spcPct val="0"/>
                </a:spcBef>
                <a:spcAft>
                  <a:spcPct val="0"/>
                </a:spcAft>
              </a:pPr>
              <a:t>19</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CB770E-B000-49C9-BF5F-9D5ACF438630}" type="slidenum">
              <a:rPr lang="de-DE" altLang="de-DE"/>
              <a:pPr fontAlgn="base">
                <a:spcBef>
                  <a:spcPct val="0"/>
                </a:spcBef>
                <a:spcAft>
                  <a:spcPct val="0"/>
                </a:spcAft>
              </a:pPr>
              <a:t>20</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---isentrope Düsenstrahlexpansion</a:t>
            </a:r>
          </a:p>
          <a:p>
            <a:pPr>
              <a:spcBef>
                <a:spcPct val="0"/>
              </a:spcBef>
            </a:pPr>
            <a:endParaRPr lang="de-DE" altLang="de-DE"/>
          </a:p>
          <a:p>
            <a:pPr>
              <a:spcBef>
                <a:spcPct val="0"/>
              </a:spcBef>
            </a:pPr>
            <a:r>
              <a:rPr lang="de-DE" altLang="de-DE"/>
              <a:t>--- Targetmaterial im Reservoir</a:t>
            </a:r>
          </a:p>
          <a:p>
            <a:pPr>
              <a:spcBef>
                <a:spcPct val="0"/>
              </a:spcBef>
            </a:pPr>
            <a:endParaRPr lang="de-DE" altLang="de-DE"/>
          </a:p>
          <a:p>
            <a:pPr>
              <a:spcBef>
                <a:spcPct val="0"/>
              </a:spcBef>
            </a:pPr>
            <a:r>
              <a:rPr lang="de-DE" altLang="de-DE"/>
              <a:t>Am ESR: Target wird mittels einer Düsenstrahlexpansion erzeugt.</a:t>
            </a:r>
          </a:p>
          <a:p>
            <a:pPr>
              <a:spcBef>
                <a:spcPct val="0"/>
              </a:spcBef>
            </a:pPr>
            <a:r>
              <a:rPr lang="de-DE" altLang="de-DE"/>
              <a:t>Targetmaterial bei definierten Bedingungen in der Düse (T, P, d) expandiert in Vakuum und bildet einen Materiestrahl.</a:t>
            </a:r>
          </a:p>
          <a:p>
            <a:pPr>
              <a:spcBef>
                <a:spcPct val="0"/>
              </a:spcBef>
            </a:pPr>
            <a:r>
              <a:rPr lang="de-DE" altLang="de-DE"/>
              <a:t>Dichte des Strahls ist abhängig von Bedingungen der Düse und ihrer Geometrie.</a:t>
            </a:r>
          </a:p>
          <a:p>
            <a:pPr>
              <a:spcBef>
                <a:spcPct val="0"/>
              </a:spcBef>
            </a:pPr>
            <a:endParaRPr lang="de-DE" altLang="de-DE"/>
          </a:p>
          <a:p>
            <a:pPr>
              <a:spcBef>
                <a:spcPct val="0"/>
              </a:spcBef>
            </a:pPr>
            <a:r>
              <a:rPr lang="de-DE" altLang="de-DE"/>
              <a:t>Mit unserer Targetquelle kann das Targetmaterial vor seiner Expansion wahlweise in gasförmiger, superkritischer oder gar flüssiger Phase vorliegen, deswegen der Name Mehrphasentarget.</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373576-AECD-4EEF-B692-F0D081BBD26B}" type="slidenum">
              <a:rPr lang="de-DE" altLang="de-DE"/>
              <a:pPr fontAlgn="base">
                <a:spcBef>
                  <a:spcPct val="0"/>
                </a:spcBef>
                <a:spcAft>
                  <a:spcPct val="0"/>
                </a:spcAft>
              </a:pPr>
              <a:t>2</a:t>
            </a:fld>
            <a:endParaRPr lang="de-DE" altLang="de-DE"/>
          </a:p>
        </p:txBody>
      </p:sp>
    </p:spTree>
    <p:extLst>
      <p:ext uri="{BB962C8B-B14F-4D97-AF65-F5344CB8AC3E}">
        <p14:creationId xmlns:p14="http://schemas.microsoft.com/office/powerpoint/2010/main" val="369366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---isentrope Düsenstrahlexpansion</a:t>
            </a:r>
          </a:p>
          <a:p>
            <a:pPr>
              <a:spcBef>
                <a:spcPct val="0"/>
              </a:spcBef>
            </a:pPr>
            <a:endParaRPr lang="de-DE" altLang="de-DE"/>
          </a:p>
          <a:p>
            <a:pPr>
              <a:spcBef>
                <a:spcPct val="0"/>
              </a:spcBef>
            </a:pPr>
            <a:r>
              <a:rPr lang="de-DE" altLang="de-DE"/>
              <a:t>--- Targetmaterial im Reservoir</a:t>
            </a:r>
          </a:p>
          <a:p>
            <a:pPr>
              <a:spcBef>
                <a:spcPct val="0"/>
              </a:spcBef>
            </a:pPr>
            <a:endParaRPr lang="de-DE" altLang="de-DE"/>
          </a:p>
          <a:p>
            <a:pPr>
              <a:spcBef>
                <a:spcPct val="0"/>
              </a:spcBef>
            </a:pPr>
            <a:r>
              <a:rPr lang="de-DE" altLang="de-DE"/>
              <a:t>Am ESR: Target wird mittels einer Düsenstrahlexpansion erzeugt.</a:t>
            </a:r>
          </a:p>
          <a:p>
            <a:pPr>
              <a:spcBef>
                <a:spcPct val="0"/>
              </a:spcBef>
            </a:pPr>
            <a:r>
              <a:rPr lang="de-DE" altLang="de-DE"/>
              <a:t>Targetmaterial bei definierten Bedingungen in der Düse (T, P, d) expandiert in Vakuum und bildet einen Materiestrahl.</a:t>
            </a:r>
          </a:p>
          <a:p>
            <a:pPr>
              <a:spcBef>
                <a:spcPct val="0"/>
              </a:spcBef>
            </a:pPr>
            <a:r>
              <a:rPr lang="de-DE" altLang="de-DE"/>
              <a:t>Dichte des Strahls ist abhängig von Bedingungen der Düse und ihrer Geometrie.</a:t>
            </a:r>
          </a:p>
          <a:p>
            <a:pPr>
              <a:spcBef>
                <a:spcPct val="0"/>
              </a:spcBef>
            </a:pPr>
            <a:endParaRPr lang="de-DE" altLang="de-DE"/>
          </a:p>
          <a:p>
            <a:pPr>
              <a:spcBef>
                <a:spcPct val="0"/>
              </a:spcBef>
            </a:pPr>
            <a:r>
              <a:rPr lang="de-DE" altLang="de-DE"/>
              <a:t>Mit unserer Targetquelle kann das Targetmaterial vor seiner Expansion wahlweise in gasförmiger, superkritischer oder gar flüssiger Phase vorliegen, deswegen der Name Mehrphasentarget.</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842511F-014C-4375-8251-8F99508B5032}" type="slidenum">
              <a:rPr lang="de-DE" altLang="de-DE"/>
              <a:pPr fontAlgn="base">
                <a:spcBef>
                  <a:spcPct val="0"/>
                </a:spcBef>
                <a:spcAft>
                  <a:spcPct val="0"/>
                </a:spcAft>
              </a:pPr>
              <a:t>3</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---isentrope Düsenstrahlexpansion</a:t>
            </a:r>
          </a:p>
          <a:p>
            <a:pPr>
              <a:spcBef>
                <a:spcPct val="0"/>
              </a:spcBef>
            </a:pPr>
            <a:endParaRPr lang="de-DE" altLang="de-DE"/>
          </a:p>
          <a:p>
            <a:pPr>
              <a:spcBef>
                <a:spcPct val="0"/>
              </a:spcBef>
            </a:pPr>
            <a:r>
              <a:rPr lang="de-DE" altLang="de-DE"/>
              <a:t>--- Targetmaterial im Reservoir</a:t>
            </a:r>
          </a:p>
          <a:p>
            <a:pPr>
              <a:spcBef>
                <a:spcPct val="0"/>
              </a:spcBef>
            </a:pPr>
            <a:endParaRPr lang="de-DE" altLang="de-DE"/>
          </a:p>
          <a:p>
            <a:pPr>
              <a:spcBef>
                <a:spcPct val="0"/>
              </a:spcBef>
            </a:pPr>
            <a:r>
              <a:rPr lang="de-DE" altLang="de-DE"/>
              <a:t>Am ESR: Target wird mittels einer Düsenstrahlexpansion erzeugt.</a:t>
            </a:r>
          </a:p>
          <a:p>
            <a:pPr>
              <a:spcBef>
                <a:spcPct val="0"/>
              </a:spcBef>
            </a:pPr>
            <a:r>
              <a:rPr lang="de-DE" altLang="de-DE"/>
              <a:t>Targetmaterial bei definierten Bedingungen in der Düse (T, P, d) expandiert in Vakuum und bildet einen Materiestrahl.</a:t>
            </a:r>
          </a:p>
          <a:p>
            <a:pPr>
              <a:spcBef>
                <a:spcPct val="0"/>
              </a:spcBef>
            </a:pPr>
            <a:r>
              <a:rPr lang="de-DE" altLang="de-DE"/>
              <a:t>Dichte des Strahls ist abhängig von Bedingungen der Düse und ihrer Geometrie.</a:t>
            </a:r>
          </a:p>
          <a:p>
            <a:pPr>
              <a:spcBef>
                <a:spcPct val="0"/>
              </a:spcBef>
            </a:pPr>
            <a:endParaRPr lang="de-DE" altLang="de-DE"/>
          </a:p>
          <a:p>
            <a:pPr>
              <a:spcBef>
                <a:spcPct val="0"/>
              </a:spcBef>
            </a:pPr>
            <a:r>
              <a:rPr lang="de-DE" altLang="de-DE"/>
              <a:t>Mit unserer Targetquelle kann das Targetmaterial vor seiner Expansion wahlweise in gasförmiger, superkritischer oder gar flüssiger Phase vorliegen, deswegen der Name Mehrphasentarget.</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E3C9EF-766C-45C9-BA62-8DA54900E59A}" type="slidenum">
              <a:rPr lang="de-DE" altLang="de-DE"/>
              <a:pPr fontAlgn="base">
                <a:spcBef>
                  <a:spcPct val="0"/>
                </a:spcBef>
                <a:spcAft>
                  <a:spcPct val="0"/>
                </a:spcAft>
              </a:pPr>
              <a:t>4</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---isentrope Düsenstrahlexpansion</a:t>
            </a:r>
          </a:p>
          <a:p>
            <a:pPr>
              <a:spcBef>
                <a:spcPct val="0"/>
              </a:spcBef>
            </a:pPr>
            <a:endParaRPr lang="de-DE" altLang="de-DE"/>
          </a:p>
          <a:p>
            <a:pPr>
              <a:spcBef>
                <a:spcPct val="0"/>
              </a:spcBef>
            </a:pPr>
            <a:r>
              <a:rPr lang="de-DE" altLang="de-DE"/>
              <a:t>--- Targetmaterial im Reservoir</a:t>
            </a:r>
          </a:p>
          <a:p>
            <a:pPr>
              <a:spcBef>
                <a:spcPct val="0"/>
              </a:spcBef>
            </a:pPr>
            <a:endParaRPr lang="de-DE" altLang="de-DE"/>
          </a:p>
          <a:p>
            <a:pPr>
              <a:spcBef>
                <a:spcPct val="0"/>
              </a:spcBef>
            </a:pPr>
            <a:r>
              <a:rPr lang="de-DE" altLang="de-DE"/>
              <a:t>Am ESR: Target wird mittels einer Düsenstrahlexpansion erzeugt.</a:t>
            </a:r>
          </a:p>
          <a:p>
            <a:pPr>
              <a:spcBef>
                <a:spcPct val="0"/>
              </a:spcBef>
            </a:pPr>
            <a:r>
              <a:rPr lang="de-DE" altLang="de-DE"/>
              <a:t>Targetmaterial bei definierten Bedingungen in der Düse (T, P, d) expandiert in Vakuum und bildet einen Materiestrahl.</a:t>
            </a:r>
          </a:p>
          <a:p>
            <a:pPr>
              <a:spcBef>
                <a:spcPct val="0"/>
              </a:spcBef>
            </a:pPr>
            <a:r>
              <a:rPr lang="de-DE" altLang="de-DE"/>
              <a:t>Dichte des Strahls ist abhängig von Bedingungen der Düse und ihrer Geometrie.</a:t>
            </a:r>
          </a:p>
          <a:p>
            <a:pPr>
              <a:spcBef>
                <a:spcPct val="0"/>
              </a:spcBef>
            </a:pPr>
            <a:endParaRPr lang="de-DE" altLang="de-DE"/>
          </a:p>
          <a:p>
            <a:pPr>
              <a:spcBef>
                <a:spcPct val="0"/>
              </a:spcBef>
            </a:pPr>
            <a:r>
              <a:rPr lang="de-DE" altLang="de-DE"/>
              <a:t>Mit unserer Targetquelle kann das Targetmaterial vor seiner Expansion wahlweise in gasförmiger, superkritischer oder gar flüssiger Phase vorliegen, deswegen der Name Mehrphasentarget.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5DA7FD6-C53D-475C-8F9A-41BEF37C3F19}" type="slidenum">
              <a:rPr lang="de-DE" altLang="de-DE"/>
              <a:pPr fontAlgn="base">
                <a:spcBef>
                  <a:spcPct val="0"/>
                </a:spcBef>
                <a:spcAft>
                  <a:spcPct val="0"/>
                </a:spcAft>
              </a:pPr>
              <a:t>5</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---isentrope Düsenstrahlexpansion</a:t>
            </a:r>
          </a:p>
          <a:p>
            <a:pPr>
              <a:spcBef>
                <a:spcPct val="0"/>
              </a:spcBef>
            </a:pPr>
            <a:endParaRPr lang="de-DE" altLang="de-DE"/>
          </a:p>
          <a:p>
            <a:pPr>
              <a:spcBef>
                <a:spcPct val="0"/>
              </a:spcBef>
            </a:pPr>
            <a:r>
              <a:rPr lang="de-DE" altLang="de-DE"/>
              <a:t>--- Targetmaterial im Reservoir</a:t>
            </a:r>
          </a:p>
          <a:p>
            <a:pPr>
              <a:spcBef>
                <a:spcPct val="0"/>
              </a:spcBef>
            </a:pPr>
            <a:endParaRPr lang="de-DE" altLang="de-DE"/>
          </a:p>
          <a:p>
            <a:pPr>
              <a:spcBef>
                <a:spcPct val="0"/>
              </a:spcBef>
            </a:pPr>
            <a:r>
              <a:rPr lang="de-DE" altLang="de-DE"/>
              <a:t>Am ESR: Target wird mittels einer Düsenstrahlexpansion erzeugt.</a:t>
            </a:r>
          </a:p>
          <a:p>
            <a:pPr>
              <a:spcBef>
                <a:spcPct val="0"/>
              </a:spcBef>
            </a:pPr>
            <a:r>
              <a:rPr lang="de-DE" altLang="de-DE"/>
              <a:t>Targetmaterial bei definierten Bedingungen in der Düse (T, P, d) expandiert in Vakuum und bildet einen Materiestrahl.</a:t>
            </a:r>
          </a:p>
          <a:p>
            <a:pPr>
              <a:spcBef>
                <a:spcPct val="0"/>
              </a:spcBef>
            </a:pPr>
            <a:r>
              <a:rPr lang="de-DE" altLang="de-DE"/>
              <a:t>Dichte des Strahls ist abhängig von Bedingungen der Düse und ihrer Geometrie.</a:t>
            </a:r>
          </a:p>
          <a:p>
            <a:pPr>
              <a:spcBef>
                <a:spcPct val="0"/>
              </a:spcBef>
            </a:pPr>
            <a:endParaRPr lang="de-DE" altLang="de-DE"/>
          </a:p>
          <a:p>
            <a:pPr>
              <a:spcBef>
                <a:spcPct val="0"/>
              </a:spcBef>
            </a:pPr>
            <a:r>
              <a:rPr lang="de-DE" altLang="de-DE"/>
              <a:t>Mit unserer Targetquelle kann das Targetmaterial vor seiner Expansion wahlweise in gasförmiger, superkritischer oder gar flüssiger Phase vorliegen, deswegen der Name Mehrphasentarget.</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373576-AECD-4EEF-B692-F0D081BBD26B}" type="slidenum">
              <a:rPr lang="de-DE" altLang="de-DE"/>
              <a:pPr fontAlgn="base">
                <a:spcBef>
                  <a:spcPct val="0"/>
                </a:spcBef>
                <a:spcAft>
                  <a:spcPct val="0"/>
                </a:spcAft>
              </a:pPr>
              <a:t>6</a:t>
            </a:fld>
            <a:endParaRPr lang="de-DE" altLang="de-DE"/>
          </a:p>
        </p:txBody>
      </p:sp>
    </p:spTree>
    <p:extLst>
      <p:ext uri="{BB962C8B-B14F-4D97-AF65-F5344CB8AC3E}">
        <p14:creationId xmlns:p14="http://schemas.microsoft.com/office/powerpoint/2010/main" val="342294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Hier sehen wir die modifizierte Targetstation am ESR. </a:t>
            </a:r>
          </a:p>
          <a:p>
            <a:pPr>
              <a:spcBef>
                <a:spcPct val="0"/>
              </a:spcBef>
            </a:pPr>
            <a:r>
              <a:rPr lang="de-DE" altLang="de-DE"/>
              <a:t>Düsen werden an einen Kryostaten montiert, der bis zu einer Temperatur von 4K betrieben werden kann. Einlasskammer besteht aus 4 differentiellen Pumpstufen, die durch Skimmer mit unterschiedlichen Öffnungsdurchmessern getrennt sind. Diese definieren den Targetstrahl, der in der Interaktionskammer mit dem Ionenstrahl interagiert.</a:t>
            </a:r>
          </a:p>
          <a:p>
            <a:pPr>
              <a:spcBef>
                <a:spcPct val="0"/>
              </a:spcBef>
            </a:pPr>
            <a:endParaRPr lang="de-DE" altLang="de-DE"/>
          </a:p>
          <a:p>
            <a:pPr>
              <a:spcBef>
                <a:spcPct val="0"/>
              </a:spcBef>
            </a:pPr>
            <a:r>
              <a:rPr lang="de-DE" altLang="de-DE"/>
              <a:t>Die Dichte des Targetstrahls kann durch den gemessenen Druckanstieg in den Sumpfkammern errechnet werden, wenn die Geschwindigkeit und die Interaktionslänge des Targets bekannt sind. Geschwindigkeit kann errechnet werden und Interaktionslänge ist durch die Skimmergeometrie definiert.</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3C6BBD-61ED-4CF5-8F16-B359B0DCB1D1}" type="slidenum">
              <a:rPr lang="de-DE" altLang="de-DE"/>
              <a:pPr fontAlgn="base">
                <a:spcBef>
                  <a:spcPct val="0"/>
                </a:spcBef>
                <a:spcAft>
                  <a:spcPct val="0"/>
                </a:spcAft>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F0C225-913C-41A3-BA61-14E98E79E2DD}" type="slidenum">
              <a:rPr lang="de-DE" altLang="de-DE"/>
              <a:pPr fontAlgn="base">
                <a:spcBef>
                  <a:spcPct val="0"/>
                </a:spcBef>
                <a:spcAft>
                  <a:spcPct val="0"/>
                </a:spcAft>
              </a:pPr>
              <a:t>9</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a:t>--- Um in Zukunft das Potential des Tröpfchentargets besser nutzen zu können…</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BBCEB0-9C31-4FDB-8847-69A30D2831C7}" type="slidenum">
              <a:rPr lang="de-DE" altLang="de-DE"/>
              <a:pPr fontAlgn="base">
                <a:spcBef>
                  <a:spcPct val="0"/>
                </a:spcBef>
                <a:spcAft>
                  <a:spcPct val="0"/>
                </a:spcAft>
              </a:pPr>
              <a:t>11</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fld id="{3D772A8B-7C5D-41DC-8B16-74ECBF57B4F0}" type="datetime1">
              <a:rPr lang="de-DE"/>
              <a:pPr>
                <a:defRPr/>
              </a:pPr>
              <a:t>19.09.2016</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p:txBody>
          <a:bodyPr/>
          <a:lstStyle>
            <a:lvl1pPr>
              <a:defRPr/>
            </a:lvl1pPr>
          </a:lstStyle>
          <a:p>
            <a:pPr>
              <a:defRPr/>
            </a:pPr>
            <a:fld id="{0128D754-42D9-450C-A535-B03754E693CE}" type="slidenum">
              <a:rPr lang="de-DE"/>
              <a:pPr>
                <a:defRPr/>
              </a:pPr>
              <a:t>‹#›</a:t>
            </a:fld>
            <a:endParaRPr lang="de-DE"/>
          </a:p>
        </p:txBody>
      </p:sp>
    </p:spTree>
    <p:extLst>
      <p:ext uri="{BB962C8B-B14F-4D97-AF65-F5344CB8AC3E}">
        <p14:creationId xmlns:p14="http://schemas.microsoft.com/office/powerpoint/2010/main" val="225796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659BE31E-5BC9-424F-9376-6E81324473F5}" type="datetime1">
              <a:rPr lang="de-DE"/>
              <a:pPr>
                <a:defRPr/>
              </a:pPr>
              <a:t>19.09.2016</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p:txBody>
          <a:bodyPr/>
          <a:lstStyle>
            <a:lvl1pPr>
              <a:defRPr/>
            </a:lvl1pPr>
          </a:lstStyle>
          <a:p>
            <a:pPr>
              <a:defRPr/>
            </a:pPr>
            <a:fld id="{49BCB8DD-1DF0-429E-BC22-B78BAB375BB9}" type="slidenum">
              <a:rPr lang="de-DE"/>
              <a:pPr>
                <a:defRPr/>
              </a:pPr>
              <a:t>‹#›</a:t>
            </a:fld>
            <a:endParaRPr lang="de-DE"/>
          </a:p>
        </p:txBody>
      </p:sp>
    </p:spTree>
    <p:extLst>
      <p:ext uri="{BB962C8B-B14F-4D97-AF65-F5344CB8AC3E}">
        <p14:creationId xmlns:p14="http://schemas.microsoft.com/office/powerpoint/2010/main" val="191859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CEB2FC55-6DCE-4BFC-80A3-1FA8C8C1BDC3}" type="datetime1">
              <a:rPr lang="de-DE"/>
              <a:pPr>
                <a:defRPr/>
              </a:pPr>
              <a:t>19.09.2016</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p:txBody>
          <a:bodyPr/>
          <a:lstStyle>
            <a:lvl1pPr>
              <a:defRPr/>
            </a:lvl1pPr>
          </a:lstStyle>
          <a:p>
            <a:pPr>
              <a:defRPr/>
            </a:pPr>
            <a:fld id="{962B4055-BA1C-48E0-8282-71770DCEB55B}" type="slidenum">
              <a:rPr lang="de-DE"/>
              <a:pPr>
                <a:defRPr/>
              </a:pPr>
              <a:t>‹#›</a:t>
            </a:fld>
            <a:endParaRPr lang="de-DE"/>
          </a:p>
        </p:txBody>
      </p:sp>
    </p:spTree>
    <p:extLst>
      <p:ext uri="{BB962C8B-B14F-4D97-AF65-F5344CB8AC3E}">
        <p14:creationId xmlns:p14="http://schemas.microsoft.com/office/powerpoint/2010/main" val="56261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46F8F4D8-5795-4174-B432-38DA3BF18BF2}" type="datetime1">
              <a:rPr lang="de-DE"/>
              <a:pPr>
                <a:defRPr/>
              </a:pPr>
              <a:t>19.09.2016</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p:txBody>
          <a:bodyPr/>
          <a:lstStyle>
            <a:lvl1pPr>
              <a:defRPr/>
            </a:lvl1pPr>
          </a:lstStyle>
          <a:p>
            <a:pPr>
              <a:defRPr/>
            </a:pPr>
            <a:fld id="{4B62045E-BA16-4A78-94A8-DDEA7146A2E4}" type="slidenum">
              <a:rPr lang="de-DE"/>
              <a:pPr>
                <a:defRPr/>
              </a:pPr>
              <a:t>‹#›</a:t>
            </a:fld>
            <a:endParaRPr lang="de-DE"/>
          </a:p>
        </p:txBody>
      </p:sp>
    </p:spTree>
    <p:extLst>
      <p:ext uri="{BB962C8B-B14F-4D97-AF65-F5344CB8AC3E}">
        <p14:creationId xmlns:p14="http://schemas.microsoft.com/office/powerpoint/2010/main" val="163990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1BE5E01-169C-4588-8F72-E6BDEDC82E0B}" type="datetime1">
              <a:rPr lang="de-DE"/>
              <a:pPr>
                <a:defRPr/>
              </a:pPr>
              <a:t>19.09.2016</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p:txBody>
          <a:bodyPr/>
          <a:lstStyle>
            <a:lvl1pPr>
              <a:defRPr/>
            </a:lvl1pPr>
          </a:lstStyle>
          <a:p>
            <a:pPr>
              <a:defRPr/>
            </a:pPr>
            <a:fld id="{12D51D2B-0C90-4639-88BE-53E9A1D91457}" type="slidenum">
              <a:rPr lang="de-DE"/>
              <a:pPr>
                <a:defRPr/>
              </a:pPr>
              <a:t>‹#›</a:t>
            </a:fld>
            <a:endParaRPr lang="de-DE"/>
          </a:p>
        </p:txBody>
      </p:sp>
    </p:spTree>
    <p:extLst>
      <p:ext uri="{BB962C8B-B14F-4D97-AF65-F5344CB8AC3E}">
        <p14:creationId xmlns:p14="http://schemas.microsoft.com/office/powerpoint/2010/main" val="165219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3"/>
          <p:cNvSpPr>
            <a:spLocks noGrp="1"/>
          </p:cNvSpPr>
          <p:nvPr>
            <p:ph type="dt" sz="half" idx="10"/>
          </p:nvPr>
        </p:nvSpPr>
        <p:spPr/>
        <p:txBody>
          <a:bodyPr/>
          <a:lstStyle>
            <a:lvl1pPr>
              <a:defRPr/>
            </a:lvl1pPr>
          </a:lstStyle>
          <a:p>
            <a:pPr>
              <a:defRPr/>
            </a:pPr>
            <a:fld id="{A9DF4621-2E4F-4C0E-9924-8B7B6BC72281}" type="datetime1">
              <a:rPr lang="de-DE"/>
              <a:pPr>
                <a:defRPr/>
              </a:pPr>
              <a:t>19.09.2016</a:t>
            </a:fld>
            <a:endParaRPr lang="de-DE"/>
          </a:p>
        </p:txBody>
      </p:sp>
      <p:sp>
        <p:nvSpPr>
          <p:cNvPr id="6"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pPr>
              <a:defRPr/>
            </a:pPr>
            <a:fld id="{9FCDD028-4083-4300-B020-282DC53D3D56}" type="slidenum">
              <a:rPr lang="de-DE"/>
              <a:pPr>
                <a:defRPr/>
              </a:pPr>
              <a:t>‹#›</a:t>
            </a:fld>
            <a:endParaRPr lang="de-DE"/>
          </a:p>
        </p:txBody>
      </p:sp>
    </p:spTree>
    <p:extLst>
      <p:ext uri="{BB962C8B-B14F-4D97-AF65-F5344CB8AC3E}">
        <p14:creationId xmlns:p14="http://schemas.microsoft.com/office/powerpoint/2010/main" val="243430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3"/>
          <p:cNvSpPr>
            <a:spLocks noGrp="1"/>
          </p:cNvSpPr>
          <p:nvPr>
            <p:ph type="dt" sz="half" idx="10"/>
          </p:nvPr>
        </p:nvSpPr>
        <p:spPr/>
        <p:txBody>
          <a:bodyPr/>
          <a:lstStyle>
            <a:lvl1pPr>
              <a:defRPr/>
            </a:lvl1pPr>
          </a:lstStyle>
          <a:p>
            <a:pPr>
              <a:defRPr/>
            </a:pPr>
            <a:fld id="{239FEE24-38A5-4AA9-BE4C-CAE717F95EA1}" type="datetime1">
              <a:rPr lang="de-DE"/>
              <a:pPr>
                <a:defRPr/>
              </a:pPr>
              <a:t>19.09.2016</a:t>
            </a:fld>
            <a:endParaRPr lang="de-DE"/>
          </a:p>
        </p:txBody>
      </p:sp>
      <p:sp>
        <p:nvSpPr>
          <p:cNvPr id="8" name="Footer Placeholder 4"/>
          <p:cNvSpPr>
            <a:spLocks noGrp="1"/>
          </p:cNvSpPr>
          <p:nvPr>
            <p:ph type="ftr" sz="quarter" idx="11"/>
          </p:nvPr>
        </p:nvSpPr>
        <p:spPr/>
        <p:txBody>
          <a:bodyPr/>
          <a:lstStyle>
            <a:lvl1pPr>
              <a:defRPr/>
            </a:lvl1pPr>
          </a:lstStyle>
          <a:p>
            <a:pPr>
              <a:defRPr/>
            </a:pPr>
            <a:endParaRPr lang="de-DE"/>
          </a:p>
        </p:txBody>
      </p:sp>
      <p:sp>
        <p:nvSpPr>
          <p:cNvPr id="9" name="Slide Number Placeholder 5"/>
          <p:cNvSpPr>
            <a:spLocks noGrp="1"/>
          </p:cNvSpPr>
          <p:nvPr>
            <p:ph type="sldNum" sz="quarter" idx="12"/>
          </p:nvPr>
        </p:nvSpPr>
        <p:spPr/>
        <p:txBody>
          <a:bodyPr/>
          <a:lstStyle>
            <a:lvl1pPr>
              <a:defRPr/>
            </a:lvl1pPr>
          </a:lstStyle>
          <a:p>
            <a:pPr>
              <a:defRPr/>
            </a:pPr>
            <a:fld id="{2FE381BB-A664-4AE2-840A-1FADAA177111}" type="slidenum">
              <a:rPr lang="de-DE"/>
              <a:pPr>
                <a:defRPr/>
              </a:pPr>
              <a:t>‹#›</a:t>
            </a:fld>
            <a:endParaRPr lang="de-DE"/>
          </a:p>
        </p:txBody>
      </p:sp>
    </p:spTree>
    <p:extLst>
      <p:ext uri="{BB962C8B-B14F-4D97-AF65-F5344CB8AC3E}">
        <p14:creationId xmlns:p14="http://schemas.microsoft.com/office/powerpoint/2010/main" val="226959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3"/>
          <p:cNvSpPr>
            <a:spLocks noGrp="1"/>
          </p:cNvSpPr>
          <p:nvPr>
            <p:ph type="dt" sz="half" idx="10"/>
          </p:nvPr>
        </p:nvSpPr>
        <p:spPr/>
        <p:txBody>
          <a:bodyPr/>
          <a:lstStyle>
            <a:lvl1pPr>
              <a:defRPr/>
            </a:lvl1pPr>
          </a:lstStyle>
          <a:p>
            <a:pPr>
              <a:defRPr/>
            </a:pPr>
            <a:fld id="{9F3C5599-C90D-4271-85DF-7646D7899FC8}" type="datetime1">
              <a:rPr lang="de-DE"/>
              <a:pPr>
                <a:defRPr/>
              </a:pPr>
              <a:t>19.09.2016</a:t>
            </a:fld>
            <a:endParaRPr lang="de-DE"/>
          </a:p>
        </p:txBody>
      </p:sp>
      <p:sp>
        <p:nvSpPr>
          <p:cNvPr id="4" name="Footer Placeholder 4"/>
          <p:cNvSpPr>
            <a:spLocks noGrp="1"/>
          </p:cNvSpPr>
          <p:nvPr>
            <p:ph type="ftr" sz="quarter" idx="11"/>
          </p:nvPr>
        </p:nvSpPr>
        <p:spPr/>
        <p:txBody>
          <a:bodyPr/>
          <a:lstStyle>
            <a:lvl1pPr>
              <a:defRPr/>
            </a:lvl1pPr>
          </a:lstStyle>
          <a:p>
            <a:pPr>
              <a:defRPr/>
            </a:pPr>
            <a:endParaRPr lang="de-DE"/>
          </a:p>
        </p:txBody>
      </p:sp>
      <p:sp>
        <p:nvSpPr>
          <p:cNvPr id="5" name="Slide Number Placeholder 5"/>
          <p:cNvSpPr>
            <a:spLocks noGrp="1"/>
          </p:cNvSpPr>
          <p:nvPr>
            <p:ph type="sldNum" sz="quarter" idx="12"/>
          </p:nvPr>
        </p:nvSpPr>
        <p:spPr/>
        <p:txBody>
          <a:bodyPr/>
          <a:lstStyle>
            <a:lvl1pPr>
              <a:defRPr/>
            </a:lvl1pPr>
          </a:lstStyle>
          <a:p>
            <a:pPr>
              <a:defRPr/>
            </a:pPr>
            <a:fld id="{E71EA817-066A-4063-B145-DDD2AAFD61BA}" type="slidenum">
              <a:rPr lang="de-DE"/>
              <a:pPr>
                <a:defRPr/>
              </a:pPr>
              <a:t>‹#›</a:t>
            </a:fld>
            <a:endParaRPr lang="de-DE"/>
          </a:p>
        </p:txBody>
      </p:sp>
    </p:spTree>
    <p:extLst>
      <p:ext uri="{BB962C8B-B14F-4D97-AF65-F5344CB8AC3E}">
        <p14:creationId xmlns:p14="http://schemas.microsoft.com/office/powerpoint/2010/main" val="211128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CF7389-8988-4AA2-9B74-67FC6F5E6E49}" type="datetime1">
              <a:rPr lang="de-DE"/>
              <a:pPr>
                <a:defRPr/>
              </a:pPr>
              <a:t>19.09.2016</a:t>
            </a:fld>
            <a:endParaRPr lang="de-DE"/>
          </a:p>
        </p:txBody>
      </p:sp>
      <p:sp>
        <p:nvSpPr>
          <p:cNvPr id="3" name="Footer Placeholder 4"/>
          <p:cNvSpPr>
            <a:spLocks noGrp="1"/>
          </p:cNvSpPr>
          <p:nvPr>
            <p:ph type="ftr" sz="quarter" idx="11"/>
          </p:nvPr>
        </p:nvSpPr>
        <p:spPr/>
        <p:txBody>
          <a:bodyPr/>
          <a:lstStyle>
            <a:lvl1pPr>
              <a:defRPr/>
            </a:lvl1pPr>
          </a:lstStyle>
          <a:p>
            <a:pPr>
              <a:defRPr/>
            </a:pPr>
            <a:endParaRPr lang="de-DE"/>
          </a:p>
        </p:txBody>
      </p:sp>
      <p:sp>
        <p:nvSpPr>
          <p:cNvPr id="4" name="Slide Number Placeholder 5"/>
          <p:cNvSpPr>
            <a:spLocks noGrp="1"/>
          </p:cNvSpPr>
          <p:nvPr>
            <p:ph type="sldNum" sz="quarter" idx="12"/>
          </p:nvPr>
        </p:nvSpPr>
        <p:spPr/>
        <p:txBody>
          <a:bodyPr/>
          <a:lstStyle>
            <a:lvl1pPr>
              <a:defRPr/>
            </a:lvl1pPr>
          </a:lstStyle>
          <a:p>
            <a:pPr>
              <a:defRPr/>
            </a:pPr>
            <a:fld id="{C55CD9CF-5E85-4E19-8D95-D215DE6A120C}" type="slidenum">
              <a:rPr lang="de-DE"/>
              <a:pPr>
                <a:defRPr/>
              </a:pPr>
              <a:t>‹#›</a:t>
            </a:fld>
            <a:endParaRPr lang="de-DE"/>
          </a:p>
        </p:txBody>
      </p:sp>
    </p:spTree>
    <p:extLst>
      <p:ext uri="{BB962C8B-B14F-4D97-AF65-F5344CB8AC3E}">
        <p14:creationId xmlns:p14="http://schemas.microsoft.com/office/powerpoint/2010/main" val="352183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CD2281-1341-4B81-85C6-97AC6995650F}" type="datetime1">
              <a:rPr lang="de-DE"/>
              <a:pPr>
                <a:defRPr/>
              </a:pPr>
              <a:t>19.09.2016</a:t>
            </a:fld>
            <a:endParaRPr lang="de-DE"/>
          </a:p>
        </p:txBody>
      </p:sp>
      <p:sp>
        <p:nvSpPr>
          <p:cNvPr id="6"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pPr>
              <a:defRPr/>
            </a:pPr>
            <a:fld id="{07D58E27-D13C-424E-AE5A-2E275FA2AEC6}" type="slidenum">
              <a:rPr lang="de-DE"/>
              <a:pPr>
                <a:defRPr/>
              </a:pPr>
              <a:t>‹#›</a:t>
            </a:fld>
            <a:endParaRPr lang="de-DE"/>
          </a:p>
        </p:txBody>
      </p:sp>
    </p:spTree>
    <p:extLst>
      <p:ext uri="{BB962C8B-B14F-4D97-AF65-F5344CB8AC3E}">
        <p14:creationId xmlns:p14="http://schemas.microsoft.com/office/powerpoint/2010/main" val="2407450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0F343-7936-45AE-B98B-EEAF75B784BF}" type="datetime1">
              <a:rPr lang="de-DE"/>
              <a:pPr>
                <a:defRPr/>
              </a:pPr>
              <a:t>19.09.2016</a:t>
            </a:fld>
            <a:endParaRPr lang="de-DE"/>
          </a:p>
        </p:txBody>
      </p:sp>
      <p:sp>
        <p:nvSpPr>
          <p:cNvPr id="6"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pPr>
              <a:defRPr/>
            </a:pPr>
            <a:fld id="{31DB982B-3AA8-481E-B30A-CD93FFC1476C}" type="slidenum">
              <a:rPr lang="de-DE"/>
              <a:pPr>
                <a:defRPr/>
              </a:pPr>
              <a:t>‹#›</a:t>
            </a:fld>
            <a:endParaRPr lang="de-DE"/>
          </a:p>
        </p:txBody>
      </p:sp>
    </p:spTree>
    <p:extLst>
      <p:ext uri="{BB962C8B-B14F-4D97-AF65-F5344CB8AC3E}">
        <p14:creationId xmlns:p14="http://schemas.microsoft.com/office/powerpoint/2010/main" val="100249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de-DE" altLang="de-DE"/>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de-DE" alt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0A42AF3-CBE8-4924-A2E0-F246E3647DA0}" type="datetime1">
              <a:rPr lang="de-DE"/>
              <a:pPr>
                <a:defRPr/>
              </a:pPr>
              <a:t>19.09.2016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98383E2-A477-4681-B1D1-5431B63E9EC4}"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775"/>
            <a:ext cx="9144000" cy="2387600"/>
          </a:xfrm>
        </p:spPr>
        <p:txBody>
          <a:bodyPr rtlCol="0">
            <a:normAutofit/>
          </a:bodyPr>
          <a:lstStyle/>
          <a:p>
            <a:pPr fontAlgn="auto">
              <a:spcAft>
                <a:spcPts val="0"/>
              </a:spcAft>
              <a:defRPr/>
            </a:pPr>
            <a:r>
              <a:rPr lang="de-DE" sz="5200" b="1" dirty="0">
                <a:latin typeface="+mn-lt"/>
              </a:rPr>
              <a:t>Internal </a:t>
            </a:r>
            <a:r>
              <a:rPr lang="de-DE" sz="5200" b="1" dirty="0" err="1">
                <a:latin typeface="+mn-lt"/>
              </a:rPr>
              <a:t>targets</a:t>
            </a:r>
            <a:br>
              <a:rPr lang="de-DE" sz="5200" b="1" dirty="0">
                <a:latin typeface="+mn-lt"/>
              </a:rPr>
            </a:br>
            <a:r>
              <a:rPr lang="de-DE" sz="5200" b="1" dirty="0" err="1">
                <a:latin typeface="+mn-lt"/>
              </a:rPr>
              <a:t>for</a:t>
            </a:r>
            <a:r>
              <a:rPr lang="de-DE" sz="5200" b="1" dirty="0">
                <a:latin typeface="+mn-lt"/>
              </a:rPr>
              <a:t> </a:t>
            </a:r>
            <a:r>
              <a:rPr lang="de-DE" sz="5200" b="1" dirty="0" err="1">
                <a:latin typeface="+mn-lt"/>
              </a:rPr>
              <a:t>the</a:t>
            </a:r>
            <a:r>
              <a:rPr lang="de-DE" sz="5200" b="1" dirty="0">
                <a:latin typeface="+mn-lt"/>
              </a:rPr>
              <a:t> FAIR </a:t>
            </a:r>
            <a:r>
              <a:rPr lang="de-DE" sz="5200" b="1" dirty="0" err="1">
                <a:latin typeface="+mn-lt"/>
              </a:rPr>
              <a:t>storage</a:t>
            </a:r>
            <a:r>
              <a:rPr lang="de-DE" sz="5200" b="1" dirty="0">
                <a:latin typeface="+mn-lt"/>
              </a:rPr>
              <a:t> rings</a:t>
            </a:r>
            <a:endParaRPr lang="de-DE" sz="5200" dirty="0">
              <a:latin typeface="+mn-lt"/>
            </a:endParaRPr>
          </a:p>
        </p:txBody>
      </p:sp>
      <p:sp>
        <p:nvSpPr>
          <p:cNvPr id="3" name="Subtitle 2"/>
          <p:cNvSpPr>
            <a:spLocks noGrp="1"/>
          </p:cNvSpPr>
          <p:nvPr>
            <p:ph type="subTitle" idx="1"/>
          </p:nvPr>
        </p:nvSpPr>
        <p:spPr>
          <a:xfrm>
            <a:off x="1524000" y="3630613"/>
            <a:ext cx="9144000" cy="1655762"/>
          </a:xfrm>
        </p:spPr>
        <p:txBody>
          <a:bodyPr rtlCol="0">
            <a:normAutofit fontScale="92500" lnSpcReduction="10000"/>
          </a:bodyPr>
          <a:lstStyle/>
          <a:p>
            <a:pPr fontAlgn="auto">
              <a:spcAft>
                <a:spcPts val="0"/>
              </a:spcAft>
              <a:defRPr/>
            </a:pPr>
            <a:r>
              <a:rPr lang="de-DE" b="1" dirty="0"/>
              <a:t>SPARC </a:t>
            </a:r>
            <a:r>
              <a:rPr lang="de-DE" b="1" dirty="0" err="1"/>
              <a:t>Topical</a:t>
            </a:r>
            <a:r>
              <a:rPr lang="de-DE" b="1" dirty="0"/>
              <a:t> Workshop 2016, Kraków</a:t>
            </a:r>
          </a:p>
          <a:p>
            <a:pPr fontAlgn="auto">
              <a:spcAft>
                <a:spcPts val="0"/>
              </a:spcAft>
              <a:defRPr/>
            </a:pPr>
            <a:r>
              <a:rPr lang="de-DE" dirty="0"/>
              <a:t>Nikolaos Petridis</a:t>
            </a:r>
          </a:p>
          <a:p>
            <a:pPr fontAlgn="auto">
              <a:spcAft>
                <a:spcPts val="0"/>
              </a:spcAft>
              <a:defRPr/>
            </a:pPr>
            <a:endParaRPr lang="de-DE" dirty="0"/>
          </a:p>
          <a:p>
            <a:pPr fontAlgn="auto">
              <a:spcAft>
                <a:spcPts val="0"/>
              </a:spcAft>
              <a:defRPr/>
            </a:pPr>
            <a:r>
              <a:rPr lang="de-DE" b="1" dirty="0"/>
              <a:t>19.09.2016</a:t>
            </a:r>
          </a:p>
        </p:txBody>
      </p:sp>
      <p:sp>
        <p:nvSpPr>
          <p:cNvPr id="4" name="Slide Number Placeholder 3"/>
          <p:cNvSpPr>
            <a:spLocks noGrp="1"/>
          </p:cNvSpPr>
          <p:nvPr>
            <p:ph type="sldNum" sz="quarter" idx="12"/>
          </p:nvPr>
        </p:nvSpPr>
        <p:spPr/>
        <p:txBody>
          <a:bodyPr/>
          <a:lstStyle/>
          <a:p>
            <a:pPr>
              <a:defRPr/>
            </a:pPr>
            <a:fld id="{BDFBCE88-3B76-42E5-A50E-A25A0B931F51}" type="slidenum">
              <a:rPr lang="de-DE"/>
              <a:pPr>
                <a:defRPr/>
              </a:pPr>
              <a:t>1</a:t>
            </a:fld>
            <a:endParaRPr lang="de-DE"/>
          </a:p>
        </p:txBody>
      </p:sp>
      <p:grpSp>
        <p:nvGrpSpPr>
          <p:cNvPr id="5" name="Group 10"/>
          <p:cNvGrpSpPr>
            <a:grpSpLocks noChangeAspect="1"/>
          </p:cNvGrpSpPr>
          <p:nvPr/>
        </p:nvGrpSpPr>
        <p:grpSpPr bwMode="auto">
          <a:xfrm>
            <a:off x="1524000" y="4894729"/>
            <a:ext cx="3357285" cy="1080000"/>
            <a:chOff x="-1475" y="2457"/>
            <a:chExt cx="1374" cy="442"/>
          </a:xfrm>
        </p:grpSpPr>
        <p:sp>
          <p:nvSpPr>
            <p:cNvPr id="6" name="Oval 11"/>
            <p:cNvSpPr>
              <a:spLocks noChangeArrowheads="1"/>
            </p:cNvSpPr>
            <p:nvPr/>
          </p:nvSpPr>
          <p:spPr bwMode="auto">
            <a:xfrm>
              <a:off x="-772" y="2523"/>
              <a:ext cx="317" cy="293"/>
            </a:xfrm>
            <a:prstGeom prst="ellipse">
              <a:avLst/>
            </a:prstGeom>
            <a:solidFill>
              <a:srgbClr val="FFFFFF"/>
            </a:solidFill>
            <a:ln w="9525">
              <a:solidFill>
                <a:schemeClr val="tx1"/>
              </a:solidFill>
              <a:round/>
              <a:headEnd/>
              <a:tailEnd/>
            </a:ln>
          </p:spPr>
          <p:txBody>
            <a:bodyPr wrap="none" anchor="ctr"/>
            <a:lstStyle/>
            <a:p>
              <a:endParaRPr lang="de-DE" sz="2000">
                <a:solidFill>
                  <a:srgbClr val="FFFFFF"/>
                </a:solidFill>
              </a:endParaRPr>
            </a:p>
          </p:txBody>
        </p:sp>
        <p:pic>
          <p:nvPicPr>
            <p:cNvPr id="7" name="Picture 12" descr="logo_blauer_leichtviolett_im_c"/>
            <p:cNvPicPr>
              <a:picLocks noChangeAspect="1" noChangeArrowheads="1"/>
            </p:cNvPicPr>
            <p:nvPr/>
          </p:nvPicPr>
          <p:blipFill>
            <a:blip r:embed="rId3">
              <a:clrChange>
                <a:clrFrom>
                  <a:srgbClr val="FFFFFF"/>
                </a:clrFrom>
                <a:clrTo>
                  <a:srgbClr val="FFFFFF">
                    <a:alpha val="0"/>
                  </a:srgbClr>
                </a:clrTo>
              </a:clrChange>
            </a:blip>
            <a:srcRect l="14799" t="19600" r="22267" b="19600"/>
            <a:stretch>
              <a:fillRect/>
            </a:stretch>
          </p:blipFill>
          <p:spPr bwMode="auto">
            <a:xfrm>
              <a:off x="-1475" y="2457"/>
              <a:ext cx="1374" cy="442"/>
            </a:xfrm>
            <a:prstGeom prst="rect">
              <a:avLst/>
            </a:prstGeom>
            <a:noFill/>
            <a:ln w="9525">
              <a:noFill/>
              <a:miter lim="800000"/>
              <a:headEnd/>
              <a:tailEnd/>
            </a:ln>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8000" y="4894729"/>
            <a:ext cx="3240000" cy="108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38200" y="0"/>
            <a:ext cx="10515600" cy="1325563"/>
          </a:xfrm>
        </p:spPr>
        <p:txBody>
          <a:bodyPr/>
          <a:lstStyle/>
          <a:p>
            <a:r>
              <a:rPr lang="de-DE" altLang="de-DE" i="1"/>
              <a:t>Currently achievable cluster target densities</a:t>
            </a:r>
          </a:p>
        </p:txBody>
      </p:sp>
      <p:sp>
        <p:nvSpPr>
          <p:cNvPr id="31" name="Slide Number Placeholder 30"/>
          <p:cNvSpPr>
            <a:spLocks noGrp="1"/>
          </p:cNvSpPr>
          <p:nvPr>
            <p:ph type="sldNum" sz="quarter" idx="12"/>
          </p:nvPr>
        </p:nvSpPr>
        <p:spPr/>
        <p:txBody>
          <a:bodyPr/>
          <a:lstStyle/>
          <a:p>
            <a:pPr>
              <a:defRPr/>
            </a:pPr>
            <a:fld id="{9E70C6B9-93A3-4C7E-B71C-21AC0A0024A2}" type="slidenum">
              <a:rPr lang="de-DE"/>
              <a:pPr>
                <a:defRPr/>
              </a:pPr>
              <a:t>10</a:t>
            </a:fld>
            <a:endParaRPr lang="de-DE"/>
          </a:p>
        </p:txBody>
      </p:sp>
      <p:sp>
        <p:nvSpPr>
          <p:cNvPr id="22" name="Content Placeholder 2"/>
          <p:cNvSpPr>
            <a:spLocks noGrp="1"/>
          </p:cNvSpPr>
          <p:nvPr>
            <p:ph idx="1"/>
          </p:nvPr>
        </p:nvSpPr>
        <p:spPr>
          <a:xfrm>
            <a:off x="6670675" y="1576388"/>
            <a:ext cx="4683125" cy="4529137"/>
          </a:xfrm>
        </p:spPr>
        <p:txBody>
          <a:bodyPr rtlCol="0">
            <a:normAutofit fontScale="92500"/>
          </a:bodyPr>
          <a:lstStyle/>
          <a:p>
            <a:pPr fontAlgn="auto">
              <a:spcAft>
                <a:spcPts val="0"/>
              </a:spcAft>
              <a:defRPr/>
            </a:pPr>
            <a:r>
              <a:rPr lang="de-DE" dirty="0"/>
              <a:t>Area </a:t>
            </a:r>
            <a:r>
              <a:rPr lang="de-DE" dirty="0" err="1"/>
              <a:t>target</a:t>
            </a:r>
            <a:r>
              <a:rPr lang="de-DE" dirty="0"/>
              <a:t> </a:t>
            </a:r>
            <a:r>
              <a:rPr lang="de-DE" dirty="0" err="1"/>
              <a:t>densities</a:t>
            </a:r>
            <a:r>
              <a:rPr lang="de-DE" dirty="0"/>
              <a:t> </a:t>
            </a:r>
            <a:r>
              <a:rPr lang="de-DE" dirty="0" err="1"/>
              <a:t>shown</a:t>
            </a:r>
            <a:r>
              <a:rPr lang="de-DE" dirty="0"/>
              <a:t> </a:t>
            </a:r>
            <a:r>
              <a:rPr lang="de-DE" dirty="0" err="1"/>
              <a:t>here</a:t>
            </a:r>
            <a:r>
              <a:rPr lang="de-DE" dirty="0"/>
              <a:t> valid </a:t>
            </a:r>
            <a:r>
              <a:rPr lang="de-DE" dirty="0" err="1"/>
              <a:t>for</a:t>
            </a:r>
            <a:r>
              <a:rPr lang="de-DE" dirty="0"/>
              <a:t> a </a:t>
            </a:r>
            <a:r>
              <a:rPr lang="de-DE" dirty="0" err="1"/>
              <a:t>target</a:t>
            </a:r>
            <a:r>
              <a:rPr lang="de-DE" dirty="0"/>
              <a:t> </a:t>
            </a:r>
            <a:r>
              <a:rPr lang="de-DE" dirty="0" err="1"/>
              <a:t>width</a:t>
            </a:r>
            <a:r>
              <a:rPr lang="de-DE" dirty="0"/>
              <a:t> </a:t>
            </a:r>
            <a:br>
              <a:rPr lang="de-DE" dirty="0"/>
            </a:br>
            <a:r>
              <a:rPr lang="de-DE" dirty="0" err="1"/>
              <a:t>of</a:t>
            </a:r>
            <a:r>
              <a:rPr lang="de-DE" dirty="0"/>
              <a:t> 5 mm</a:t>
            </a:r>
          </a:p>
          <a:p>
            <a:pPr fontAlgn="auto">
              <a:spcAft>
                <a:spcPts val="0"/>
              </a:spcAft>
              <a:defRPr/>
            </a:pPr>
            <a:endParaRPr lang="de-DE" dirty="0"/>
          </a:p>
          <a:p>
            <a:pPr fontAlgn="auto">
              <a:spcAft>
                <a:spcPts val="0"/>
              </a:spcAft>
              <a:defRPr/>
            </a:pPr>
            <a:r>
              <a:rPr lang="de-DE" dirty="0"/>
              <a:t>Even </a:t>
            </a:r>
            <a:r>
              <a:rPr lang="de-DE" dirty="0" err="1"/>
              <a:t>higher</a:t>
            </a:r>
            <a:r>
              <a:rPr lang="de-DE" dirty="0"/>
              <a:t> </a:t>
            </a:r>
            <a:r>
              <a:rPr lang="de-DE" dirty="0" err="1"/>
              <a:t>densities</a:t>
            </a:r>
            <a:r>
              <a:rPr lang="de-DE" dirty="0"/>
              <a:t> </a:t>
            </a:r>
            <a:r>
              <a:rPr lang="de-DE" dirty="0" err="1"/>
              <a:t>possible</a:t>
            </a:r>
            <a:r>
              <a:rPr lang="de-DE" dirty="0"/>
              <a:t> </a:t>
            </a:r>
            <a:r>
              <a:rPr lang="de-DE" dirty="0" err="1"/>
              <a:t>for</a:t>
            </a:r>
            <a:r>
              <a:rPr lang="de-DE" dirty="0"/>
              <a:t> </a:t>
            </a:r>
            <a:r>
              <a:rPr lang="de-DE" dirty="0" err="1"/>
              <a:t>some</a:t>
            </a:r>
            <a:r>
              <a:rPr lang="de-DE" dirty="0"/>
              <a:t> </a:t>
            </a:r>
            <a:r>
              <a:rPr lang="de-DE" dirty="0" err="1"/>
              <a:t>gases</a:t>
            </a:r>
            <a:r>
              <a:rPr lang="de-DE" dirty="0"/>
              <a:t> at </a:t>
            </a:r>
            <a:r>
              <a:rPr lang="de-DE" dirty="0" err="1"/>
              <a:t>lower</a:t>
            </a:r>
            <a:r>
              <a:rPr lang="de-DE" dirty="0"/>
              <a:t> </a:t>
            </a:r>
            <a:r>
              <a:rPr lang="de-DE" dirty="0" err="1"/>
              <a:t>temperatures</a:t>
            </a:r>
            <a:r>
              <a:rPr lang="de-DE" dirty="0"/>
              <a:t>, but not </a:t>
            </a:r>
            <a:r>
              <a:rPr lang="de-DE" dirty="0" err="1"/>
              <a:t>desirable</a:t>
            </a:r>
            <a:r>
              <a:rPr lang="de-DE" dirty="0"/>
              <a:t> due </a:t>
            </a:r>
            <a:r>
              <a:rPr lang="de-DE" dirty="0" err="1"/>
              <a:t>to</a:t>
            </a:r>
            <a:r>
              <a:rPr lang="de-DE" dirty="0"/>
              <a:t> </a:t>
            </a:r>
            <a:r>
              <a:rPr lang="de-DE" dirty="0" err="1"/>
              <a:t>short</a:t>
            </a:r>
            <a:r>
              <a:rPr lang="de-DE" dirty="0"/>
              <a:t> beam </a:t>
            </a:r>
            <a:r>
              <a:rPr lang="de-DE" dirty="0" err="1"/>
              <a:t>lifetimes</a:t>
            </a:r>
            <a:endParaRPr lang="de-DE" dirty="0"/>
          </a:p>
          <a:p>
            <a:pPr fontAlgn="auto">
              <a:spcAft>
                <a:spcPts val="0"/>
              </a:spcAft>
              <a:defRPr/>
            </a:pPr>
            <a:endParaRPr lang="de-DE" dirty="0"/>
          </a:p>
          <a:p>
            <a:pPr fontAlgn="auto">
              <a:spcAft>
                <a:spcPts val="0"/>
              </a:spcAft>
              <a:defRPr/>
            </a:pPr>
            <a:r>
              <a:rPr lang="de-DE" dirty="0" err="1"/>
              <a:t>Extremely</a:t>
            </a:r>
            <a:r>
              <a:rPr lang="de-DE" dirty="0"/>
              <a:t> </a:t>
            </a:r>
            <a:r>
              <a:rPr lang="de-DE" dirty="0" err="1"/>
              <a:t>stable</a:t>
            </a:r>
            <a:r>
              <a:rPr lang="de-DE" dirty="0"/>
              <a:t> (</a:t>
            </a:r>
            <a:r>
              <a:rPr lang="de-DE" dirty="0" err="1"/>
              <a:t>long</a:t>
            </a:r>
            <a:r>
              <a:rPr lang="de-DE" dirty="0"/>
              <a:t>-term), </a:t>
            </a:r>
            <a:r>
              <a:rPr lang="de-DE" dirty="0" err="1"/>
              <a:t>no</a:t>
            </a:r>
            <a:r>
              <a:rPr lang="de-DE" dirty="0"/>
              <a:t> </a:t>
            </a:r>
            <a:r>
              <a:rPr lang="de-DE" dirty="0" err="1"/>
              <a:t>target</a:t>
            </a:r>
            <a:r>
              <a:rPr lang="de-DE" dirty="0"/>
              <a:t> </a:t>
            </a:r>
            <a:r>
              <a:rPr lang="de-DE" dirty="0" err="1"/>
              <a:t>density</a:t>
            </a:r>
            <a:r>
              <a:rPr lang="de-DE" dirty="0"/>
              <a:t> </a:t>
            </a:r>
            <a:r>
              <a:rPr lang="de-DE" dirty="0" err="1"/>
              <a:t>fluctuations</a:t>
            </a:r>
            <a:endParaRPr lang="de-DE" dirty="0"/>
          </a:p>
          <a:p>
            <a:pPr fontAlgn="auto">
              <a:spcAft>
                <a:spcPts val="0"/>
              </a:spcAft>
              <a:defRPr/>
            </a:pPr>
            <a:endParaRPr lang="de-DE" dirty="0"/>
          </a:p>
          <a:p>
            <a:pPr fontAlgn="auto">
              <a:spcAft>
                <a:spcPts val="0"/>
              </a:spcAft>
              <a:defRPr/>
            </a:pPr>
            <a:endParaRPr lang="de-DE" dirty="0"/>
          </a:p>
        </p:txBody>
      </p:sp>
      <p:graphicFrame>
        <p:nvGraphicFramePr>
          <p:cNvPr id="2" name="Table 1"/>
          <p:cNvGraphicFramePr>
            <a:graphicFrameLocks noGrp="1"/>
          </p:cNvGraphicFramePr>
          <p:nvPr>
            <p:extLst>
              <p:ext uri="{D42A27DB-BD31-4B8C-83A1-F6EECF244321}">
                <p14:modId xmlns:p14="http://schemas.microsoft.com/office/powerpoint/2010/main" val="2924665607"/>
              </p:ext>
            </p:extLst>
          </p:nvPr>
        </p:nvGraphicFramePr>
        <p:xfrm>
          <a:off x="1199506" y="2240756"/>
          <a:ext cx="5201294" cy="3200400"/>
        </p:xfrm>
        <a:graphic>
          <a:graphicData uri="http://schemas.openxmlformats.org/drawingml/2006/table">
            <a:tbl>
              <a:tblPr firstRow="1" bandRow="1">
                <a:tableStyleId>{5C22544A-7EE6-4342-B048-85BDC9FD1C3A}</a:tableStyleId>
              </a:tblPr>
              <a:tblGrid>
                <a:gridCol w="1629755">
                  <a:extLst>
                    <a:ext uri="{9D8B030D-6E8A-4147-A177-3AD203B41FA5}">
                      <a16:colId xmlns:a16="http://schemas.microsoft.com/office/drawing/2014/main" val="2197317342"/>
                    </a:ext>
                  </a:extLst>
                </a:gridCol>
                <a:gridCol w="2700170">
                  <a:extLst>
                    <a:ext uri="{9D8B030D-6E8A-4147-A177-3AD203B41FA5}">
                      <a16:colId xmlns:a16="http://schemas.microsoft.com/office/drawing/2014/main" val="3353263006"/>
                    </a:ext>
                  </a:extLst>
                </a:gridCol>
                <a:gridCol w="871369">
                  <a:extLst>
                    <a:ext uri="{9D8B030D-6E8A-4147-A177-3AD203B41FA5}">
                      <a16:colId xmlns:a16="http://schemas.microsoft.com/office/drawing/2014/main" val="3227553058"/>
                    </a:ext>
                  </a:extLst>
                </a:gridCol>
              </a:tblGrid>
              <a:tr h="370840">
                <a:tc>
                  <a:txBody>
                    <a:bodyPr/>
                    <a:lstStyle/>
                    <a:p>
                      <a:pPr algn="l"/>
                      <a:r>
                        <a:rPr lang="de-DE" sz="2400" dirty="0"/>
                        <a:t>Target gas</a:t>
                      </a:r>
                    </a:p>
                  </a:txBody>
                  <a:tcPr/>
                </a:tc>
                <a:tc>
                  <a:txBody>
                    <a:bodyPr/>
                    <a:lstStyle/>
                    <a:p>
                      <a:pPr algn="ctr"/>
                      <a:r>
                        <a:rPr lang="de-DE" sz="2400" dirty="0"/>
                        <a:t>Area </a:t>
                      </a:r>
                      <a:r>
                        <a:rPr lang="de-DE" sz="2400" dirty="0" err="1"/>
                        <a:t>density</a:t>
                      </a:r>
                      <a:r>
                        <a:rPr lang="de-DE" sz="2400" dirty="0"/>
                        <a:t> [cm</a:t>
                      </a:r>
                      <a:r>
                        <a:rPr lang="de-DE" sz="2400" baseline="30000" dirty="0"/>
                        <a:t>-2</a:t>
                      </a:r>
                      <a:r>
                        <a:rPr lang="de-DE" sz="2400" baseline="0" dirty="0"/>
                        <a:t>]</a:t>
                      </a:r>
                    </a:p>
                  </a:txBody>
                  <a:tcPr/>
                </a:tc>
                <a:tc>
                  <a:txBody>
                    <a:bodyPr/>
                    <a:lstStyle/>
                    <a:p>
                      <a:pPr algn="ctr"/>
                      <a:r>
                        <a:rPr lang="de-DE" sz="2400" dirty="0"/>
                        <a:t>T</a:t>
                      </a:r>
                      <a:r>
                        <a:rPr lang="de-DE" sz="2400" baseline="-25000" dirty="0"/>
                        <a:t>0</a:t>
                      </a:r>
                      <a:r>
                        <a:rPr lang="de-DE" sz="2400" dirty="0"/>
                        <a:t> [K]</a:t>
                      </a:r>
                    </a:p>
                  </a:txBody>
                  <a:tcPr/>
                </a:tc>
                <a:extLst>
                  <a:ext uri="{0D108BD9-81ED-4DB2-BD59-A6C34878D82A}">
                    <a16:rowId xmlns:a16="http://schemas.microsoft.com/office/drawing/2014/main" val="2676981663"/>
                  </a:ext>
                </a:extLst>
              </a:tr>
              <a:tr h="370840">
                <a:tc>
                  <a:txBody>
                    <a:bodyPr/>
                    <a:lstStyle/>
                    <a:p>
                      <a:r>
                        <a:rPr lang="de-DE" sz="2400" dirty="0"/>
                        <a:t>Helium</a:t>
                      </a:r>
                    </a:p>
                  </a:txBody>
                  <a:tcPr/>
                </a:tc>
                <a:tc>
                  <a:txBody>
                    <a:bodyPr/>
                    <a:lstStyle/>
                    <a:p>
                      <a:pPr algn="ctr"/>
                      <a:r>
                        <a:rPr lang="de-DE" sz="2400" dirty="0"/>
                        <a:t>1 x 10</a:t>
                      </a:r>
                      <a:r>
                        <a:rPr lang="de-DE" sz="2400" baseline="30000" dirty="0"/>
                        <a:t>13</a:t>
                      </a:r>
                    </a:p>
                  </a:txBody>
                  <a:tcPr/>
                </a:tc>
                <a:tc>
                  <a:txBody>
                    <a:bodyPr/>
                    <a:lstStyle/>
                    <a:p>
                      <a:pPr algn="ctr"/>
                      <a:r>
                        <a:rPr lang="de-DE" sz="2400" dirty="0"/>
                        <a:t>20</a:t>
                      </a:r>
                    </a:p>
                  </a:txBody>
                  <a:tcPr/>
                </a:tc>
                <a:extLst>
                  <a:ext uri="{0D108BD9-81ED-4DB2-BD59-A6C34878D82A}">
                    <a16:rowId xmlns:a16="http://schemas.microsoft.com/office/drawing/2014/main" val="1570233675"/>
                  </a:ext>
                </a:extLst>
              </a:tr>
              <a:tr h="370840">
                <a:tc>
                  <a:txBody>
                    <a:bodyPr/>
                    <a:lstStyle/>
                    <a:p>
                      <a:r>
                        <a:rPr lang="de-DE" sz="2400" dirty="0"/>
                        <a:t>Hydrogen</a:t>
                      </a:r>
                    </a:p>
                  </a:txBody>
                  <a:tcPr/>
                </a:tc>
                <a:tc>
                  <a:txBody>
                    <a:bodyPr/>
                    <a:lstStyle/>
                    <a:p>
                      <a:pPr algn="ctr"/>
                      <a:r>
                        <a:rPr lang="de-DE" sz="2400" dirty="0"/>
                        <a:t>1</a:t>
                      </a:r>
                      <a:r>
                        <a:rPr lang="de-DE" sz="2400" baseline="0" dirty="0"/>
                        <a:t> x 10</a:t>
                      </a:r>
                      <a:r>
                        <a:rPr lang="de-DE" sz="2400" baseline="30000" dirty="0"/>
                        <a:t>14</a:t>
                      </a:r>
                    </a:p>
                  </a:txBody>
                  <a:tcPr/>
                </a:tc>
                <a:tc>
                  <a:txBody>
                    <a:bodyPr/>
                    <a:lstStyle/>
                    <a:p>
                      <a:pPr algn="ctr"/>
                      <a:r>
                        <a:rPr lang="de-DE" sz="2400" dirty="0"/>
                        <a:t>40</a:t>
                      </a:r>
                    </a:p>
                  </a:txBody>
                  <a:tcPr/>
                </a:tc>
                <a:extLst>
                  <a:ext uri="{0D108BD9-81ED-4DB2-BD59-A6C34878D82A}">
                    <a16:rowId xmlns:a16="http://schemas.microsoft.com/office/drawing/2014/main" val="2135767393"/>
                  </a:ext>
                </a:extLst>
              </a:tr>
              <a:tr h="370840">
                <a:tc>
                  <a:txBody>
                    <a:bodyPr/>
                    <a:lstStyle/>
                    <a:p>
                      <a:r>
                        <a:rPr lang="de-DE" sz="2400" dirty="0"/>
                        <a:t>Nitrogen</a:t>
                      </a:r>
                    </a:p>
                  </a:txBody>
                  <a:tcPr/>
                </a:tc>
                <a:tc>
                  <a:txBody>
                    <a:bodyPr/>
                    <a:lstStyle/>
                    <a:p>
                      <a:pPr algn="ctr"/>
                      <a:r>
                        <a:rPr lang="de-DE" sz="2400" dirty="0"/>
                        <a:t>8 x 10</a:t>
                      </a:r>
                      <a:r>
                        <a:rPr lang="de-DE" sz="2400" baseline="30000" dirty="0"/>
                        <a:t>12</a:t>
                      </a:r>
                    </a:p>
                  </a:txBody>
                  <a:tcPr/>
                </a:tc>
                <a:tc>
                  <a:txBody>
                    <a:bodyPr/>
                    <a:lstStyle/>
                    <a:p>
                      <a:pPr algn="ctr"/>
                      <a:r>
                        <a:rPr lang="de-DE" sz="2400" dirty="0"/>
                        <a:t>130</a:t>
                      </a:r>
                    </a:p>
                  </a:txBody>
                  <a:tcPr/>
                </a:tc>
                <a:extLst>
                  <a:ext uri="{0D108BD9-81ED-4DB2-BD59-A6C34878D82A}">
                    <a16:rowId xmlns:a16="http://schemas.microsoft.com/office/drawing/2014/main" val="1306038095"/>
                  </a:ext>
                </a:extLst>
              </a:tr>
              <a:tr h="370840">
                <a:tc>
                  <a:txBody>
                    <a:bodyPr/>
                    <a:lstStyle/>
                    <a:p>
                      <a:r>
                        <a:rPr lang="de-DE" sz="2400" dirty="0"/>
                        <a:t>Argon</a:t>
                      </a:r>
                    </a:p>
                  </a:txBody>
                  <a:tcPr/>
                </a:tc>
                <a:tc>
                  <a:txBody>
                    <a:bodyPr/>
                    <a:lstStyle/>
                    <a:p>
                      <a:pPr algn="ctr"/>
                      <a:r>
                        <a:rPr lang="de-DE" sz="2400" dirty="0"/>
                        <a:t>3.5 x 10</a:t>
                      </a:r>
                      <a:r>
                        <a:rPr lang="de-DE" sz="2400" baseline="30000" dirty="0"/>
                        <a:t>12</a:t>
                      </a:r>
                    </a:p>
                  </a:txBody>
                  <a:tcPr/>
                </a:tc>
                <a:tc>
                  <a:txBody>
                    <a:bodyPr/>
                    <a:lstStyle/>
                    <a:p>
                      <a:pPr algn="ctr"/>
                      <a:r>
                        <a:rPr lang="de-DE" sz="2400" dirty="0"/>
                        <a:t>300</a:t>
                      </a:r>
                    </a:p>
                  </a:txBody>
                  <a:tcPr/>
                </a:tc>
                <a:extLst>
                  <a:ext uri="{0D108BD9-81ED-4DB2-BD59-A6C34878D82A}">
                    <a16:rowId xmlns:a16="http://schemas.microsoft.com/office/drawing/2014/main" val="2802417196"/>
                  </a:ext>
                </a:extLst>
              </a:tr>
              <a:tr h="370840">
                <a:tc>
                  <a:txBody>
                    <a:bodyPr/>
                    <a:lstStyle/>
                    <a:p>
                      <a:r>
                        <a:rPr lang="de-DE" sz="2400" dirty="0"/>
                        <a:t>Krypton</a:t>
                      </a:r>
                    </a:p>
                  </a:txBody>
                  <a:tcPr/>
                </a:tc>
                <a:tc>
                  <a:txBody>
                    <a:bodyPr/>
                    <a:lstStyle/>
                    <a:p>
                      <a:pPr algn="ctr"/>
                      <a:r>
                        <a:rPr lang="de-DE" sz="2400" dirty="0"/>
                        <a:t>1.5 x 10</a:t>
                      </a:r>
                      <a:r>
                        <a:rPr lang="de-DE" sz="2400" baseline="30000" dirty="0"/>
                        <a:t>12</a:t>
                      </a:r>
                    </a:p>
                  </a:txBody>
                  <a:tcPr/>
                </a:tc>
                <a:tc>
                  <a:txBody>
                    <a:bodyPr/>
                    <a:lstStyle/>
                    <a:p>
                      <a:pPr algn="ctr"/>
                      <a:r>
                        <a:rPr lang="de-DE" sz="2400" dirty="0"/>
                        <a:t>300</a:t>
                      </a:r>
                    </a:p>
                  </a:txBody>
                  <a:tcPr/>
                </a:tc>
                <a:extLst>
                  <a:ext uri="{0D108BD9-81ED-4DB2-BD59-A6C34878D82A}">
                    <a16:rowId xmlns:a16="http://schemas.microsoft.com/office/drawing/2014/main" val="3628847300"/>
                  </a:ext>
                </a:extLst>
              </a:tr>
              <a:tr h="370840">
                <a:tc>
                  <a:txBody>
                    <a:bodyPr/>
                    <a:lstStyle/>
                    <a:p>
                      <a:r>
                        <a:rPr lang="de-DE" sz="2400" dirty="0"/>
                        <a:t>Xenon</a:t>
                      </a:r>
                    </a:p>
                  </a:txBody>
                  <a:tcPr/>
                </a:tc>
                <a:tc>
                  <a:txBody>
                    <a:bodyPr/>
                    <a:lstStyle/>
                    <a:p>
                      <a:pPr algn="ctr"/>
                      <a:r>
                        <a:rPr lang="de-DE" sz="2400" dirty="0"/>
                        <a:t>6 x 10</a:t>
                      </a:r>
                      <a:r>
                        <a:rPr lang="de-DE" sz="2400" baseline="30000" dirty="0"/>
                        <a:t>12</a:t>
                      </a:r>
                    </a:p>
                  </a:txBody>
                  <a:tcPr/>
                </a:tc>
                <a:tc>
                  <a:txBody>
                    <a:bodyPr/>
                    <a:lstStyle/>
                    <a:p>
                      <a:pPr algn="ctr"/>
                      <a:r>
                        <a:rPr lang="de-DE" sz="2400" dirty="0"/>
                        <a:t>300</a:t>
                      </a:r>
                    </a:p>
                  </a:txBody>
                  <a:tcPr/>
                </a:tc>
                <a:extLst>
                  <a:ext uri="{0D108BD9-81ED-4DB2-BD59-A6C34878D82A}">
                    <a16:rowId xmlns:a16="http://schemas.microsoft.com/office/drawing/2014/main" val="225328274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0"/>
            <a:ext cx="10515600" cy="1325563"/>
          </a:xfrm>
        </p:spPr>
        <p:txBody>
          <a:bodyPr/>
          <a:lstStyle/>
          <a:p>
            <a:r>
              <a:rPr lang="de-DE" altLang="de-DE" i="1" dirty="0"/>
              <a:t>New </a:t>
            </a:r>
            <a:r>
              <a:rPr lang="de-DE" altLang="de-DE" i="1" dirty="0" err="1"/>
              <a:t>inlet</a:t>
            </a:r>
            <a:r>
              <a:rPr lang="de-DE" altLang="de-DE" i="1" dirty="0"/>
              <a:t> </a:t>
            </a:r>
            <a:r>
              <a:rPr lang="de-DE" altLang="de-DE" i="1" dirty="0" err="1"/>
              <a:t>chamber</a:t>
            </a:r>
            <a:r>
              <a:rPr lang="de-DE" altLang="de-DE" i="1" dirty="0"/>
              <a:t> design</a:t>
            </a:r>
          </a:p>
        </p:txBody>
      </p:sp>
      <p:sp>
        <p:nvSpPr>
          <p:cNvPr id="4" name="Slide Number Placeholder 3"/>
          <p:cNvSpPr>
            <a:spLocks noGrp="1"/>
          </p:cNvSpPr>
          <p:nvPr>
            <p:ph type="sldNum" sz="quarter" idx="12"/>
          </p:nvPr>
        </p:nvSpPr>
        <p:spPr/>
        <p:txBody>
          <a:bodyPr/>
          <a:lstStyle/>
          <a:p>
            <a:pPr>
              <a:defRPr/>
            </a:pPr>
            <a:fld id="{D8464E08-4055-4705-856E-D1AFEBDF5FB4}" type="slidenum">
              <a:rPr lang="de-DE"/>
              <a:pPr>
                <a:defRPr/>
              </a:pPr>
              <a:t>11</a:t>
            </a:fld>
            <a:endParaRPr lang="de-DE"/>
          </a:p>
        </p:txBody>
      </p:sp>
      <p:pic>
        <p:nvPicPr>
          <p:cNvPr id="235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936625"/>
            <a:ext cx="7896225"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D496E3-090D-4F10-B71C-53C4A68755A3}" type="slidenum">
              <a:rPr lang="de-DE"/>
              <a:pPr>
                <a:defRPr/>
              </a:pPr>
              <a:t>12</a:t>
            </a:fld>
            <a:endParaRPr lang="de-DE"/>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31850"/>
            <a:ext cx="5584718" cy="5524500"/>
          </a:xfrm>
          <a:prstGeom prst="rect">
            <a:avLst/>
          </a:prstGeom>
        </p:spPr>
      </p:pic>
      <p:sp>
        <p:nvSpPr>
          <p:cNvPr id="3" name="Content Placeholder 2"/>
          <p:cNvSpPr>
            <a:spLocks noGrp="1"/>
          </p:cNvSpPr>
          <p:nvPr>
            <p:ph idx="1"/>
          </p:nvPr>
        </p:nvSpPr>
        <p:spPr>
          <a:xfrm>
            <a:off x="838200" y="1709738"/>
            <a:ext cx="10515600" cy="4351337"/>
          </a:xfrm>
        </p:spPr>
        <p:txBody>
          <a:bodyPr rtlCol="0">
            <a:normAutofit fontScale="77500" lnSpcReduction="20000"/>
          </a:bodyPr>
          <a:lstStyle/>
          <a:p>
            <a:pPr fontAlgn="auto">
              <a:spcAft>
                <a:spcPts val="0"/>
              </a:spcAft>
              <a:defRPr/>
            </a:pPr>
            <a:r>
              <a:rPr lang="de-DE" dirty="0"/>
              <a:t>Modular, </a:t>
            </a:r>
            <a:r>
              <a:rPr lang="de-DE" dirty="0" err="1"/>
              <a:t>accessible</a:t>
            </a:r>
            <a:r>
              <a:rPr lang="de-DE" dirty="0"/>
              <a:t> </a:t>
            </a:r>
            <a:r>
              <a:rPr lang="de-DE" dirty="0" err="1"/>
              <a:t>and</a:t>
            </a:r>
            <a:r>
              <a:rPr lang="de-DE" dirty="0"/>
              <a:t> </a:t>
            </a:r>
            <a:r>
              <a:rPr lang="de-DE" dirty="0" err="1"/>
              <a:t>compact</a:t>
            </a:r>
            <a:endParaRPr lang="de-DE" dirty="0"/>
          </a:p>
          <a:p>
            <a:pPr marL="0" indent="0" fontAlgn="auto">
              <a:spcAft>
                <a:spcPts val="0"/>
              </a:spcAft>
              <a:buFont typeface="Arial" panose="020B0604020202020204" pitchFamily="34" charset="0"/>
              <a:buNone/>
              <a:defRPr/>
            </a:pPr>
            <a:r>
              <a:rPr lang="de-DE" dirty="0"/>
              <a:t>   (</a:t>
            </a:r>
            <a:r>
              <a:rPr lang="de-DE" dirty="0" err="1"/>
              <a:t>distance</a:t>
            </a:r>
            <a:r>
              <a:rPr lang="de-DE" dirty="0"/>
              <a:t> </a:t>
            </a:r>
            <a:r>
              <a:rPr lang="de-DE" dirty="0" err="1"/>
              <a:t>between</a:t>
            </a:r>
            <a:r>
              <a:rPr lang="de-DE" dirty="0"/>
              <a:t> </a:t>
            </a:r>
            <a:r>
              <a:rPr lang="de-DE" dirty="0" err="1"/>
              <a:t>nozzle</a:t>
            </a:r>
            <a:r>
              <a:rPr lang="de-DE" dirty="0"/>
              <a:t> </a:t>
            </a:r>
            <a:r>
              <a:rPr lang="de-DE" dirty="0" err="1"/>
              <a:t>and</a:t>
            </a:r>
            <a:r>
              <a:rPr lang="de-DE" dirty="0"/>
              <a:t> </a:t>
            </a:r>
          </a:p>
          <a:p>
            <a:pPr marL="0" indent="0" fontAlgn="auto">
              <a:spcAft>
                <a:spcPts val="0"/>
              </a:spcAft>
              <a:buFont typeface="Arial" panose="020B0604020202020204" pitchFamily="34" charset="0"/>
              <a:buNone/>
              <a:defRPr/>
            </a:pPr>
            <a:r>
              <a:rPr lang="de-DE" dirty="0"/>
              <a:t>   </a:t>
            </a:r>
            <a:r>
              <a:rPr lang="de-DE" dirty="0" err="1"/>
              <a:t>interaction</a:t>
            </a:r>
            <a:r>
              <a:rPr lang="de-DE" dirty="0"/>
              <a:t> </a:t>
            </a:r>
            <a:r>
              <a:rPr lang="de-DE" dirty="0" err="1"/>
              <a:t>point</a:t>
            </a:r>
            <a:r>
              <a:rPr lang="de-DE" dirty="0"/>
              <a:t> </a:t>
            </a:r>
            <a:r>
              <a:rPr lang="de-DE" dirty="0" err="1"/>
              <a:t>reduced</a:t>
            </a:r>
            <a:r>
              <a:rPr lang="de-DE" dirty="0"/>
              <a:t> </a:t>
            </a:r>
            <a:r>
              <a:rPr lang="de-DE" dirty="0" err="1"/>
              <a:t>by</a:t>
            </a:r>
            <a:r>
              <a:rPr lang="de-DE" dirty="0"/>
              <a:t> 30% </a:t>
            </a:r>
            <a:r>
              <a:rPr lang="de-DE" dirty="0" err="1"/>
              <a:t>to</a:t>
            </a:r>
            <a:r>
              <a:rPr lang="de-DE" dirty="0"/>
              <a:t> </a:t>
            </a:r>
          </a:p>
          <a:p>
            <a:pPr marL="0" indent="0" fontAlgn="auto">
              <a:spcAft>
                <a:spcPts val="0"/>
              </a:spcAft>
              <a:buFont typeface="Arial" panose="020B0604020202020204" pitchFamily="34" charset="0"/>
              <a:buNone/>
              <a:defRPr/>
            </a:pPr>
            <a:r>
              <a:rPr lang="de-DE" dirty="0"/>
              <a:t>   </a:t>
            </a:r>
            <a:r>
              <a:rPr lang="de-DE" b="1" dirty="0"/>
              <a:t>40 cm</a:t>
            </a:r>
            <a:r>
              <a:rPr lang="de-DE" dirty="0"/>
              <a:t> in </a:t>
            </a:r>
            <a:r>
              <a:rPr lang="de-DE" dirty="0" err="1"/>
              <a:t>comparison</a:t>
            </a:r>
            <a:r>
              <a:rPr lang="de-DE" dirty="0"/>
              <a:t> </a:t>
            </a:r>
            <a:r>
              <a:rPr lang="de-DE" dirty="0" err="1"/>
              <a:t>to</a:t>
            </a:r>
            <a:r>
              <a:rPr lang="de-DE" dirty="0"/>
              <a:t> </a:t>
            </a:r>
            <a:r>
              <a:rPr lang="de-DE" dirty="0" err="1"/>
              <a:t>present</a:t>
            </a:r>
            <a:r>
              <a:rPr lang="de-DE" dirty="0"/>
              <a:t> </a:t>
            </a:r>
            <a:r>
              <a:rPr lang="de-DE" dirty="0" err="1"/>
              <a:t>chamber</a:t>
            </a:r>
            <a:r>
              <a:rPr lang="de-DE" dirty="0"/>
              <a:t>)</a:t>
            </a:r>
          </a:p>
          <a:p>
            <a:pPr lvl="1" fontAlgn="auto">
              <a:spcAft>
                <a:spcPts val="0"/>
              </a:spcAft>
              <a:buFont typeface="Wingdings" panose="05000000000000000000" pitchFamily="2" charset="2"/>
              <a:buChar char="Ø"/>
              <a:defRPr/>
            </a:pPr>
            <a:endParaRPr lang="de-DE" dirty="0"/>
          </a:p>
          <a:p>
            <a:pPr fontAlgn="auto">
              <a:spcAft>
                <a:spcPts val="0"/>
              </a:spcAft>
              <a:defRPr/>
            </a:pPr>
            <a:r>
              <a:rPr lang="de-DE" dirty="0"/>
              <a:t>Applied </a:t>
            </a:r>
            <a:r>
              <a:rPr lang="de-DE" dirty="0" err="1"/>
              <a:t>turbomolecular</a:t>
            </a:r>
            <a:r>
              <a:rPr lang="de-DE" dirty="0"/>
              <a:t> </a:t>
            </a:r>
            <a:r>
              <a:rPr lang="de-DE" dirty="0" err="1"/>
              <a:t>pumps</a:t>
            </a:r>
            <a:r>
              <a:rPr lang="de-DE" dirty="0"/>
              <a:t> </a:t>
            </a:r>
          </a:p>
          <a:p>
            <a:pPr marL="0" indent="0" fontAlgn="auto">
              <a:spcAft>
                <a:spcPts val="0"/>
              </a:spcAft>
              <a:buFont typeface="Arial" panose="020B0604020202020204" pitchFamily="34" charset="0"/>
              <a:buNone/>
              <a:defRPr/>
            </a:pPr>
            <a:r>
              <a:rPr lang="de-DE" dirty="0"/>
              <a:t>   (</a:t>
            </a:r>
            <a:r>
              <a:rPr lang="de-DE" dirty="0" err="1"/>
              <a:t>HiPace</a:t>
            </a:r>
            <a:r>
              <a:rPr lang="de-DE" dirty="0"/>
              <a:t> 700) </a:t>
            </a:r>
            <a:r>
              <a:rPr lang="de-DE" dirty="0" err="1"/>
              <a:t>have</a:t>
            </a:r>
            <a:r>
              <a:rPr lang="de-DE" dirty="0"/>
              <a:t> </a:t>
            </a:r>
            <a:r>
              <a:rPr lang="de-DE" dirty="0" err="1"/>
              <a:t>higher</a:t>
            </a:r>
            <a:r>
              <a:rPr lang="de-DE" dirty="0"/>
              <a:t> </a:t>
            </a:r>
            <a:r>
              <a:rPr lang="de-DE" dirty="0" err="1"/>
              <a:t>compression</a:t>
            </a:r>
            <a:r>
              <a:rPr lang="de-DE" dirty="0"/>
              <a:t> </a:t>
            </a:r>
            <a:r>
              <a:rPr lang="de-DE" dirty="0" err="1"/>
              <a:t>ratio</a:t>
            </a:r>
            <a:endParaRPr lang="de-DE" dirty="0"/>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Applied </a:t>
            </a:r>
            <a:r>
              <a:rPr lang="de-DE" dirty="0" err="1"/>
              <a:t>nozzle</a:t>
            </a:r>
            <a:r>
              <a:rPr lang="de-DE" dirty="0"/>
              <a:t> </a:t>
            </a:r>
            <a:r>
              <a:rPr lang="de-DE" dirty="0" err="1"/>
              <a:t>has</a:t>
            </a:r>
            <a:r>
              <a:rPr lang="de-DE" dirty="0"/>
              <a:t> </a:t>
            </a:r>
            <a:r>
              <a:rPr lang="de-DE" dirty="0" err="1"/>
              <a:t>smaller</a:t>
            </a:r>
            <a:r>
              <a:rPr lang="de-DE" dirty="0"/>
              <a:t> </a:t>
            </a:r>
            <a:r>
              <a:rPr lang="de-DE" dirty="0" err="1"/>
              <a:t>orifice</a:t>
            </a:r>
            <a:r>
              <a:rPr lang="de-DE" dirty="0"/>
              <a:t> </a:t>
            </a:r>
          </a:p>
          <a:p>
            <a:pPr marL="0" indent="0" fontAlgn="auto">
              <a:spcAft>
                <a:spcPts val="0"/>
              </a:spcAft>
              <a:buFont typeface="Arial" panose="020B0604020202020204" pitchFamily="34" charset="0"/>
              <a:buNone/>
              <a:defRPr/>
            </a:pPr>
            <a:r>
              <a:rPr lang="de-DE" dirty="0"/>
              <a:t>   </a:t>
            </a:r>
            <a:r>
              <a:rPr lang="de-DE" dirty="0" err="1"/>
              <a:t>diameter</a:t>
            </a:r>
            <a:endParaRPr lang="de-DE" dirty="0"/>
          </a:p>
          <a:p>
            <a:pPr marL="0" indent="0" fontAlgn="auto">
              <a:spcAft>
                <a:spcPts val="0"/>
              </a:spcAft>
              <a:buFont typeface="Arial" panose="020B0604020202020204" pitchFamily="34" charset="0"/>
              <a:buNone/>
              <a:defRPr/>
            </a:pPr>
            <a:endParaRPr lang="de-DE" dirty="0">
              <a:sym typeface="Wingdings" panose="05000000000000000000" pitchFamily="2" charset="2"/>
            </a:endParaRPr>
          </a:p>
          <a:p>
            <a:pPr lvl="1" fontAlgn="auto">
              <a:spcAft>
                <a:spcPts val="0"/>
              </a:spcAft>
              <a:buFont typeface="Wingdings" panose="05000000000000000000" pitchFamily="2" charset="2"/>
              <a:buChar char="Ø"/>
              <a:defRPr/>
            </a:pPr>
            <a:r>
              <a:rPr lang="de-DE" sz="2800" dirty="0" err="1">
                <a:sym typeface="Wingdings" panose="05000000000000000000" pitchFamily="2" charset="2"/>
              </a:rPr>
              <a:t>improved</a:t>
            </a:r>
            <a:r>
              <a:rPr lang="de-DE" sz="2800" dirty="0">
                <a:sym typeface="Wingdings" panose="05000000000000000000" pitchFamily="2" charset="2"/>
              </a:rPr>
              <a:t> </a:t>
            </a:r>
            <a:r>
              <a:rPr lang="de-DE" sz="2800" dirty="0" err="1">
                <a:sym typeface="Wingdings" panose="05000000000000000000" pitchFamily="2" charset="2"/>
              </a:rPr>
              <a:t>vacuum</a:t>
            </a:r>
            <a:r>
              <a:rPr lang="de-DE" sz="2800" dirty="0">
                <a:sym typeface="Wingdings" panose="05000000000000000000" pitchFamily="2" charset="2"/>
              </a:rPr>
              <a:t> </a:t>
            </a:r>
            <a:r>
              <a:rPr lang="de-DE" sz="2800" dirty="0" err="1">
                <a:sym typeface="Wingdings" panose="05000000000000000000" pitchFamily="2" charset="2"/>
              </a:rPr>
              <a:t>conditions</a:t>
            </a:r>
            <a:endParaRPr lang="de-DE" sz="2800" dirty="0"/>
          </a:p>
        </p:txBody>
      </p:sp>
      <p:sp>
        <p:nvSpPr>
          <p:cNvPr id="25604" name="Title 1"/>
          <p:cNvSpPr>
            <a:spLocks noGrp="1"/>
          </p:cNvSpPr>
          <p:nvPr>
            <p:ph type="title"/>
          </p:nvPr>
        </p:nvSpPr>
        <p:spPr>
          <a:xfrm>
            <a:off x="838200" y="0"/>
            <a:ext cx="10515600" cy="1325563"/>
          </a:xfrm>
        </p:spPr>
        <p:txBody>
          <a:bodyPr/>
          <a:lstStyle/>
          <a:p>
            <a:r>
              <a:rPr lang="de-DE" altLang="de-DE" i="1" dirty="0"/>
              <a:t>New </a:t>
            </a:r>
            <a:r>
              <a:rPr lang="de-DE" altLang="de-DE" i="1" dirty="0" err="1"/>
              <a:t>inlet</a:t>
            </a:r>
            <a:r>
              <a:rPr lang="de-DE" altLang="de-DE" i="1" dirty="0"/>
              <a:t> </a:t>
            </a:r>
            <a:r>
              <a:rPr lang="de-DE" altLang="de-DE" i="1" dirty="0" err="1"/>
              <a:t>chamber</a:t>
            </a:r>
            <a:r>
              <a:rPr lang="de-DE" altLang="de-DE" i="1" dirty="0"/>
              <a:t> design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31850"/>
            <a:ext cx="5584718" cy="5524500"/>
          </a:xfrm>
          <a:prstGeom prst="rect">
            <a:avLst/>
          </a:prstGeom>
        </p:spPr>
      </p:pic>
      <p:sp>
        <p:nvSpPr>
          <p:cNvPr id="4" name="Slide Number Placeholder 3"/>
          <p:cNvSpPr>
            <a:spLocks noGrp="1"/>
          </p:cNvSpPr>
          <p:nvPr>
            <p:ph type="sldNum" sz="quarter" idx="12"/>
          </p:nvPr>
        </p:nvSpPr>
        <p:spPr/>
        <p:txBody>
          <a:bodyPr/>
          <a:lstStyle/>
          <a:p>
            <a:pPr>
              <a:defRPr/>
            </a:pPr>
            <a:fld id="{47D496E3-090D-4F10-B71C-53C4A68755A3}" type="slidenum">
              <a:rPr lang="de-DE"/>
              <a:pPr>
                <a:defRPr/>
              </a:pPr>
              <a:t>13</a:t>
            </a:fld>
            <a:endParaRPr lang="de-DE"/>
          </a:p>
        </p:txBody>
      </p:sp>
      <p:sp>
        <p:nvSpPr>
          <p:cNvPr id="3" name="Content Placeholder 2"/>
          <p:cNvSpPr>
            <a:spLocks noGrp="1"/>
          </p:cNvSpPr>
          <p:nvPr>
            <p:ph idx="1"/>
          </p:nvPr>
        </p:nvSpPr>
        <p:spPr>
          <a:xfrm>
            <a:off x="838200" y="1709738"/>
            <a:ext cx="10515600" cy="4351337"/>
          </a:xfrm>
        </p:spPr>
        <p:txBody>
          <a:bodyPr rtlCol="0">
            <a:normAutofit fontScale="77500" lnSpcReduction="20000"/>
          </a:bodyPr>
          <a:lstStyle/>
          <a:p>
            <a:pPr fontAlgn="auto">
              <a:spcAft>
                <a:spcPts val="0"/>
              </a:spcAft>
              <a:defRPr/>
            </a:pPr>
            <a:r>
              <a:rPr lang="de-DE" dirty="0"/>
              <a:t>Modular, </a:t>
            </a:r>
            <a:r>
              <a:rPr lang="de-DE" dirty="0" err="1"/>
              <a:t>accessible</a:t>
            </a:r>
            <a:r>
              <a:rPr lang="de-DE" dirty="0"/>
              <a:t> </a:t>
            </a:r>
            <a:r>
              <a:rPr lang="de-DE" dirty="0" err="1"/>
              <a:t>and</a:t>
            </a:r>
            <a:r>
              <a:rPr lang="de-DE" dirty="0"/>
              <a:t> </a:t>
            </a:r>
            <a:r>
              <a:rPr lang="de-DE" dirty="0" err="1"/>
              <a:t>compact</a:t>
            </a:r>
            <a:endParaRPr lang="de-DE" dirty="0"/>
          </a:p>
          <a:p>
            <a:pPr marL="0" indent="0" fontAlgn="auto">
              <a:spcAft>
                <a:spcPts val="0"/>
              </a:spcAft>
              <a:buFont typeface="Arial" panose="020B0604020202020204" pitchFamily="34" charset="0"/>
              <a:buNone/>
              <a:defRPr/>
            </a:pPr>
            <a:r>
              <a:rPr lang="de-DE" dirty="0"/>
              <a:t>   (</a:t>
            </a:r>
            <a:r>
              <a:rPr lang="de-DE" dirty="0" err="1"/>
              <a:t>distance</a:t>
            </a:r>
            <a:r>
              <a:rPr lang="de-DE" dirty="0"/>
              <a:t> </a:t>
            </a:r>
            <a:r>
              <a:rPr lang="de-DE" dirty="0" err="1"/>
              <a:t>between</a:t>
            </a:r>
            <a:r>
              <a:rPr lang="de-DE" dirty="0"/>
              <a:t> </a:t>
            </a:r>
            <a:r>
              <a:rPr lang="de-DE" dirty="0" err="1"/>
              <a:t>nozzle</a:t>
            </a:r>
            <a:r>
              <a:rPr lang="de-DE" dirty="0"/>
              <a:t> </a:t>
            </a:r>
            <a:r>
              <a:rPr lang="de-DE" dirty="0" err="1"/>
              <a:t>and</a:t>
            </a:r>
            <a:r>
              <a:rPr lang="de-DE" dirty="0"/>
              <a:t> </a:t>
            </a:r>
          </a:p>
          <a:p>
            <a:pPr marL="0" indent="0" fontAlgn="auto">
              <a:spcAft>
                <a:spcPts val="0"/>
              </a:spcAft>
              <a:buFont typeface="Arial" panose="020B0604020202020204" pitchFamily="34" charset="0"/>
              <a:buNone/>
              <a:defRPr/>
            </a:pPr>
            <a:r>
              <a:rPr lang="de-DE" dirty="0"/>
              <a:t>   </a:t>
            </a:r>
            <a:r>
              <a:rPr lang="de-DE" dirty="0" err="1"/>
              <a:t>interaction</a:t>
            </a:r>
            <a:r>
              <a:rPr lang="de-DE" dirty="0"/>
              <a:t> </a:t>
            </a:r>
            <a:r>
              <a:rPr lang="de-DE" dirty="0" err="1"/>
              <a:t>point</a:t>
            </a:r>
            <a:r>
              <a:rPr lang="de-DE" dirty="0"/>
              <a:t> </a:t>
            </a:r>
            <a:r>
              <a:rPr lang="de-DE" dirty="0" err="1"/>
              <a:t>reduced</a:t>
            </a:r>
            <a:r>
              <a:rPr lang="de-DE" dirty="0"/>
              <a:t> </a:t>
            </a:r>
            <a:r>
              <a:rPr lang="de-DE" dirty="0" err="1"/>
              <a:t>by</a:t>
            </a:r>
            <a:r>
              <a:rPr lang="de-DE" dirty="0"/>
              <a:t> 30% </a:t>
            </a:r>
            <a:r>
              <a:rPr lang="de-DE" dirty="0" err="1"/>
              <a:t>to</a:t>
            </a:r>
            <a:r>
              <a:rPr lang="de-DE" dirty="0"/>
              <a:t> </a:t>
            </a:r>
          </a:p>
          <a:p>
            <a:pPr marL="0" indent="0" fontAlgn="auto">
              <a:spcAft>
                <a:spcPts val="0"/>
              </a:spcAft>
              <a:buFont typeface="Arial" panose="020B0604020202020204" pitchFamily="34" charset="0"/>
              <a:buNone/>
              <a:defRPr/>
            </a:pPr>
            <a:r>
              <a:rPr lang="de-DE" dirty="0"/>
              <a:t>   </a:t>
            </a:r>
            <a:r>
              <a:rPr lang="de-DE" b="1" dirty="0"/>
              <a:t>40 cm </a:t>
            </a:r>
            <a:r>
              <a:rPr lang="de-DE" dirty="0"/>
              <a:t>in </a:t>
            </a:r>
            <a:r>
              <a:rPr lang="de-DE" dirty="0" err="1"/>
              <a:t>comparison</a:t>
            </a:r>
            <a:r>
              <a:rPr lang="de-DE" dirty="0"/>
              <a:t> </a:t>
            </a:r>
            <a:r>
              <a:rPr lang="de-DE" dirty="0" err="1"/>
              <a:t>to</a:t>
            </a:r>
            <a:r>
              <a:rPr lang="de-DE" dirty="0"/>
              <a:t> </a:t>
            </a:r>
            <a:r>
              <a:rPr lang="de-DE" dirty="0" err="1"/>
              <a:t>present</a:t>
            </a:r>
            <a:r>
              <a:rPr lang="de-DE" dirty="0"/>
              <a:t> </a:t>
            </a:r>
            <a:r>
              <a:rPr lang="de-DE" dirty="0" err="1"/>
              <a:t>chamber</a:t>
            </a:r>
            <a:r>
              <a:rPr lang="de-DE" dirty="0"/>
              <a:t>)</a:t>
            </a:r>
          </a:p>
          <a:p>
            <a:pPr lvl="1" fontAlgn="auto">
              <a:spcAft>
                <a:spcPts val="0"/>
              </a:spcAft>
              <a:buFont typeface="Wingdings" panose="05000000000000000000" pitchFamily="2" charset="2"/>
              <a:buChar char="Ø"/>
              <a:defRPr/>
            </a:pPr>
            <a:endParaRPr lang="de-DE" dirty="0"/>
          </a:p>
          <a:p>
            <a:pPr fontAlgn="auto">
              <a:spcAft>
                <a:spcPts val="0"/>
              </a:spcAft>
              <a:defRPr/>
            </a:pPr>
            <a:r>
              <a:rPr lang="de-DE" dirty="0"/>
              <a:t>Applied </a:t>
            </a:r>
            <a:r>
              <a:rPr lang="de-DE" dirty="0" err="1"/>
              <a:t>turbomolecular</a:t>
            </a:r>
            <a:r>
              <a:rPr lang="de-DE" dirty="0"/>
              <a:t> </a:t>
            </a:r>
            <a:r>
              <a:rPr lang="de-DE" dirty="0" err="1"/>
              <a:t>pumps</a:t>
            </a:r>
            <a:r>
              <a:rPr lang="de-DE" dirty="0"/>
              <a:t> </a:t>
            </a:r>
          </a:p>
          <a:p>
            <a:pPr marL="0" indent="0" fontAlgn="auto">
              <a:spcAft>
                <a:spcPts val="0"/>
              </a:spcAft>
              <a:buFont typeface="Arial" panose="020B0604020202020204" pitchFamily="34" charset="0"/>
              <a:buNone/>
              <a:defRPr/>
            </a:pPr>
            <a:r>
              <a:rPr lang="de-DE" dirty="0"/>
              <a:t>   (</a:t>
            </a:r>
            <a:r>
              <a:rPr lang="de-DE" dirty="0" err="1"/>
              <a:t>HiPace</a:t>
            </a:r>
            <a:r>
              <a:rPr lang="de-DE" dirty="0"/>
              <a:t> 700) </a:t>
            </a:r>
            <a:r>
              <a:rPr lang="de-DE" dirty="0" err="1"/>
              <a:t>have</a:t>
            </a:r>
            <a:r>
              <a:rPr lang="de-DE" dirty="0"/>
              <a:t> </a:t>
            </a:r>
            <a:r>
              <a:rPr lang="de-DE" dirty="0" err="1"/>
              <a:t>higher</a:t>
            </a:r>
            <a:r>
              <a:rPr lang="de-DE" dirty="0"/>
              <a:t> </a:t>
            </a:r>
            <a:r>
              <a:rPr lang="de-DE" dirty="0" err="1"/>
              <a:t>compression</a:t>
            </a:r>
            <a:r>
              <a:rPr lang="de-DE" dirty="0"/>
              <a:t> </a:t>
            </a:r>
            <a:r>
              <a:rPr lang="de-DE" dirty="0" err="1"/>
              <a:t>ratio</a:t>
            </a:r>
            <a:endParaRPr lang="de-DE" dirty="0"/>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Applied </a:t>
            </a:r>
            <a:r>
              <a:rPr lang="de-DE" dirty="0" err="1"/>
              <a:t>nozzle</a:t>
            </a:r>
            <a:r>
              <a:rPr lang="de-DE" dirty="0"/>
              <a:t> </a:t>
            </a:r>
            <a:r>
              <a:rPr lang="de-DE" dirty="0" err="1"/>
              <a:t>has</a:t>
            </a:r>
            <a:r>
              <a:rPr lang="de-DE" dirty="0"/>
              <a:t> </a:t>
            </a:r>
            <a:r>
              <a:rPr lang="de-DE" dirty="0" err="1"/>
              <a:t>smaller</a:t>
            </a:r>
            <a:r>
              <a:rPr lang="de-DE" dirty="0"/>
              <a:t> </a:t>
            </a:r>
            <a:r>
              <a:rPr lang="de-DE" dirty="0" err="1"/>
              <a:t>orifice</a:t>
            </a:r>
            <a:r>
              <a:rPr lang="de-DE" dirty="0"/>
              <a:t> </a:t>
            </a:r>
          </a:p>
          <a:p>
            <a:pPr marL="0" indent="0" fontAlgn="auto">
              <a:spcAft>
                <a:spcPts val="0"/>
              </a:spcAft>
              <a:buFont typeface="Arial" panose="020B0604020202020204" pitchFamily="34" charset="0"/>
              <a:buNone/>
              <a:defRPr/>
            </a:pPr>
            <a:r>
              <a:rPr lang="de-DE" dirty="0"/>
              <a:t>   </a:t>
            </a:r>
            <a:r>
              <a:rPr lang="de-DE" dirty="0" err="1"/>
              <a:t>diameter</a:t>
            </a:r>
            <a:endParaRPr lang="de-DE" dirty="0"/>
          </a:p>
          <a:p>
            <a:pPr marL="0" indent="0" fontAlgn="auto">
              <a:spcAft>
                <a:spcPts val="0"/>
              </a:spcAft>
              <a:buFont typeface="Arial" panose="020B0604020202020204" pitchFamily="34" charset="0"/>
              <a:buNone/>
              <a:defRPr/>
            </a:pPr>
            <a:endParaRPr lang="de-DE" dirty="0">
              <a:sym typeface="Wingdings" panose="05000000000000000000" pitchFamily="2" charset="2"/>
            </a:endParaRPr>
          </a:p>
          <a:p>
            <a:pPr lvl="1" fontAlgn="auto">
              <a:spcAft>
                <a:spcPts val="0"/>
              </a:spcAft>
              <a:buFont typeface="Wingdings" panose="05000000000000000000" pitchFamily="2" charset="2"/>
              <a:buChar char="Ø"/>
              <a:defRPr/>
            </a:pPr>
            <a:r>
              <a:rPr lang="de-DE" sz="2800" dirty="0" err="1">
                <a:sym typeface="Wingdings" panose="05000000000000000000" pitchFamily="2" charset="2"/>
              </a:rPr>
              <a:t>improved</a:t>
            </a:r>
            <a:r>
              <a:rPr lang="de-DE" sz="2800" dirty="0">
                <a:sym typeface="Wingdings" panose="05000000000000000000" pitchFamily="2" charset="2"/>
              </a:rPr>
              <a:t> </a:t>
            </a:r>
            <a:r>
              <a:rPr lang="de-DE" sz="2800" dirty="0" err="1">
                <a:sym typeface="Wingdings" panose="05000000000000000000" pitchFamily="2" charset="2"/>
              </a:rPr>
              <a:t>vacuum</a:t>
            </a:r>
            <a:r>
              <a:rPr lang="de-DE" sz="2800" dirty="0">
                <a:sym typeface="Wingdings" panose="05000000000000000000" pitchFamily="2" charset="2"/>
              </a:rPr>
              <a:t> </a:t>
            </a:r>
            <a:r>
              <a:rPr lang="de-DE" sz="2800" dirty="0" err="1">
                <a:sym typeface="Wingdings" panose="05000000000000000000" pitchFamily="2" charset="2"/>
              </a:rPr>
              <a:t>conditions</a:t>
            </a:r>
            <a:endParaRPr lang="de-DE" sz="2800" dirty="0"/>
          </a:p>
        </p:txBody>
      </p:sp>
      <p:sp>
        <p:nvSpPr>
          <p:cNvPr id="25604" name="Title 1"/>
          <p:cNvSpPr>
            <a:spLocks noGrp="1"/>
          </p:cNvSpPr>
          <p:nvPr>
            <p:ph type="title"/>
          </p:nvPr>
        </p:nvSpPr>
        <p:spPr>
          <a:xfrm>
            <a:off x="838200" y="0"/>
            <a:ext cx="10515600" cy="1325563"/>
          </a:xfrm>
        </p:spPr>
        <p:txBody>
          <a:bodyPr/>
          <a:lstStyle/>
          <a:p>
            <a:r>
              <a:rPr lang="de-DE" altLang="de-DE" i="1" dirty="0"/>
              <a:t>New </a:t>
            </a:r>
            <a:r>
              <a:rPr lang="de-DE" altLang="de-DE" i="1" dirty="0" err="1"/>
              <a:t>inlet</a:t>
            </a:r>
            <a:r>
              <a:rPr lang="de-DE" altLang="de-DE" i="1" dirty="0"/>
              <a:t> </a:t>
            </a:r>
            <a:r>
              <a:rPr lang="de-DE" altLang="de-DE" i="1" dirty="0" err="1"/>
              <a:t>chamber</a:t>
            </a:r>
            <a:r>
              <a:rPr lang="de-DE" altLang="de-DE" i="1" dirty="0"/>
              <a:t> design</a:t>
            </a:r>
          </a:p>
        </p:txBody>
      </p:sp>
    </p:spTree>
    <p:extLst>
      <p:ext uri="{BB962C8B-B14F-4D97-AF65-F5344CB8AC3E}">
        <p14:creationId xmlns:p14="http://schemas.microsoft.com/office/powerpoint/2010/main" val="126740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a:xfrm>
            <a:off x="838200" y="0"/>
            <a:ext cx="10515600" cy="1325563"/>
          </a:xfrm>
        </p:spPr>
        <p:txBody>
          <a:bodyPr/>
          <a:lstStyle/>
          <a:p>
            <a:r>
              <a:rPr lang="de-DE" altLang="de-DE" i="1"/>
              <a:t>Variable target width</a:t>
            </a:r>
          </a:p>
        </p:txBody>
      </p:sp>
      <p:sp>
        <p:nvSpPr>
          <p:cNvPr id="4" name="Slide Number Placeholder 3"/>
          <p:cNvSpPr>
            <a:spLocks noGrp="1"/>
          </p:cNvSpPr>
          <p:nvPr>
            <p:ph type="sldNum" sz="quarter" idx="12"/>
          </p:nvPr>
        </p:nvSpPr>
        <p:spPr/>
        <p:txBody>
          <a:bodyPr/>
          <a:lstStyle/>
          <a:p>
            <a:pPr>
              <a:defRPr/>
            </a:pPr>
            <a:fld id="{C8BF00DB-B97D-42B2-9BAB-B409478E5806}" type="slidenum">
              <a:rPr lang="de-DE"/>
              <a:pPr>
                <a:defRPr/>
              </a:pPr>
              <a:t>14</a:t>
            </a:fld>
            <a:endParaRPr 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734" y="2635623"/>
            <a:ext cx="5967732" cy="2296818"/>
          </a:xfrm>
          <a:prstGeom prst="rect">
            <a:avLst/>
          </a:prstGeom>
        </p:spPr>
      </p:pic>
      <p:sp>
        <p:nvSpPr>
          <p:cNvPr id="3" name="Content Placeholder 2"/>
          <p:cNvSpPr>
            <a:spLocks noGrp="1"/>
          </p:cNvSpPr>
          <p:nvPr>
            <p:ph idx="1"/>
          </p:nvPr>
        </p:nvSpPr>
        <p:spPr>
          <a:xfrm>
            <a:off x="838200" y="1709738"/>
            <a:ext cx="10515600" cy="4351337"/>
          </a:xfrm>
        </p:spPr>
        <p:txBody>
          <a:bodyPr rtlCol="0">
            <a:normAutofit fontScale="77500" lnSpcReduction="20000"/>
          </a:bodyPr>
          <a:lstStyle/>
          <a:p>
            <a:pPr fontAlgn="auto">
              <a:spcAft>
                <a:spcPts val="0"/>
              </a:spcAft>
              <a:defRPr/>
            </a:pPr>
            <a:r>
              <a:rPr lang="de-DE" dirty="0"/>
              <a:t>Variable </a:t>
            </a:r>
            <a:r>
              <a:rPr lang="de-DE" dirty="0" err="1"/>
              <a:t>target</a:t>
            </a:r>
            <a:r>
              <a:rPr lang="de-DE" dirty="0"/>
              <a:t> </a:t>
            </a:r>
            <a:r>
              <a:rPr lang="de-DE" dirty="0" err="1"/>
              <a:t>width</a:t>
            </a:r>
            <a:r>
              <a:rPr lang="de-DE" dirty="0"/>
              <a:t> </a:t>
            </a:r>
            <a:r>
              <a:rPr lang="de-DE" dirty="0" err="1"/>
              <a:t>possible</a:t>
            </a:r>
            <a:endParaRPr lang="de-DE" dirty="0"/>
          </a:p>
          <a:p>
            <a:pPr marL="0" indent="0" fontAlgn="auto">
              <a:spcAft>
                <a:spcPts val="0"/>
              </a:spcAft>
              <a:buFont typeface="Arial" panose="020B0604020202020204" pitchFamily="34" charset="0"/>
              <a:buNone/>
              <a:defRPr/>
            </a:pPr>
            <a:r>
              <a:rPr lang="de-DE" dirty="0"/>
              <a:t>   (</a:t>
            </a:r>
            <a:r>
              <a:rPr lang="de-DE" dirty="0" err="1"/>
              <a:t>remotably</a:t>
            </a:r>
            <a:r>
              <a:rPr lang="de-DE" dirty="0"/>
              <a:t> </a:t>
            </a:r>
            <a:r>
              <a:rPr lang="de-DE" dirty="0" err="1"/>
              <a:t>movable</a:t>
            </a:r>
            <a:r>
              <a:rPr lang="de-DE" dirty="0"/>
              <a:t> </a:t>
            </a:r>
            <a:r>
              <a:rPr lang="de-DE" dirty="0" err="1"/>
              <a:t>panel</a:t>
            </a:r>
            <a:r>
              <a:rPr lang="de-DE" dirty="0"/>
              <a:t> </a:t>
            </a:r>
            <a:r>
              <a:rPr lang="de-DE" dirty="0" err="1"/>
              <a:t>and</a:t>
            </a:r>
            <a:endParaRPr lang="de-DE" dirty="0"/>
          </a:p>
          <a:p>
            <a:pPr marL="0" indent="0" fontAlgn="auto">
              <a:spcAft>
                <a:spcPts val="0"/>
              </a:spcAft>
              <a:buFont typeface="Arial" panose="020B0604020202020204" pitchFamily="34" charset="0"/>
              <a:buNone/>
              <a:defRPr/>
            </a:pPr>
            <a:r>
              <a:rPr lang="de-DE" dirty="0"/>
              <a:t>   </a:t>
            </a:r>
            <a:r>
              <a:rPr lang="de-DE" dirty="0" err="1"/>
              <a:t>interchangeable</a:t>
            </a:r>
            <a:r>
              <a:rPr lang="de-DE" dirty="0"/>
              <a:t> </a:t>
            </a:r>
            <a:r>
              <a:rPr lang="de-DE" dirty="0" err="1"/>
              <a:t>skimmers</a:t>
            </a:r>
            <a:r>
              <a:rPr lang="de-DE" dirty="0"/>
              <a:t>)</a:t>
            </a:r>
          </a:p>
          <a:p>
            <a:pPr marL="0" indent="0" fontAlgn="auto">
              <a:spcAft>
                <a:spcPts val="0"/>
              </a:spcAft>
              <a:buFont typeface="Arial" panose="020B0604020202020204" pitchFamily="34" charset="0"/>
              <a:buNone/>
              <a:defRPr/>
            </a:pPr>
            <a:endParaRPr lang="de-DE" dirty="0"/>
          </a:p>
          <a:p>
            <a:pPr fontAlgn="auto">
              <a:spcAft>
                <a:spcPts val="0"/>
              </a:spcAft>
              <a:defRPr/>
            </a:pPr>
            <a:r>
              <a:rPr lang="de-DE" dirty="0" err="1"/>
              <a:t>Enabling</a:t>
            </a:r>
            <a:r>
              <a:rPr lang="de-DE" dirty="0"/>
              <a:t> </a:t>
            </a:r>
            <a:r>
              <a:rPr lang="de-DE" dirty="0" err="1"/>
              <a:t>target</a:t>
            </a:r>
            <a:r>
              <a:rPr lang="de-DE" dirty="0"/>
              <a:t> </a:t>
            </a:r>
            <a:r>
              <a:rPr lang="de-DE" dirty="0" err="1"/>
              <a:t>width</a:t>
            </a:r>
            <a:r>
              <a:rPr lang="de-DE" dirty="0"/>
              <a:t> </a:t>
            </a:r>
            <a:r>
              <a:rPr lang="de-DE" dirty="0" err="1"/>
              <a:t>below</a:t>
            </a:r>
            <a:r>
              <a:rPr lang="de-DE" dirty="0"/>
              <a:t> </a:t>
            </a:r>
          </a:p>
          <a:p>
            <a:pPr marL="0" indent="0" fontAlgn="auto">
              <a:spcAft>
                <a:spcPts val="0"/>
              </a:spcAft>
              <a:buFont typeface="Arial" panose="020B0604020202020204" pitchFamily="34" charset="0"/>
              <a:buNone/>
              <a:defRPr/>
            </a:pPr>
            <a:r>
              <a:rPr lang="de-DE" dirty="0"/>
              <a:t>   </a:t>
            </a:r>
            <a:r>
              <a:rPr lang="de-DE" b="1" dirty="0"/>
              <a:t>1 mm </a:t>
            </a:r>
            <a:r>
              <a:rPr lang="de-DE" dirty="0"/>
              <a:t>due </a:t>
            </a:r>
            <a:r>
              <a:rPr lang="de-DE" dirty="0" err="1"/>
              <a:t>to</a:t>
            </a:r>
            <a:r>
              <a:rPr lang="de-DE" dirty="0"/>
              <a:t> </a:t>
            </a:r>
            <a:r>
              <a:rPr lang="de-DE" dirty="0" err="1"/>
              <a:t>the</a:t>
            </a:r>
            <a:r>
              <a:rPr lang="de-DE" dirty="0"/>
              <a:t> </a:t>
            </a:r>
            <a:r>
              <a:rPr lang="de-DE" dirty="0" err="1"/>
              <a:t>higher</a:t>
            </a:r>
            <a:endParaRPr lang="de-DE" dirty="0"/>
          </a:p>
          <a:p>
            <a:pPr marL="0" indent="0" fontAlgn="auto">
              <a:spcAft>
                <a:spcPts val="0"/>
              </a:spcAft>
              <a:buFont typeface="Arial" panose="020B0604020202020204" pitchFamily="34" charset="0"/>
              <a:buNone/>
              <a:defRPr/>
            </a:pPr>
            <a:r>
              <a:rPr lang="de-DE" dirty="0"/>
              <a:t>   </a:t>
            </a:r>
            <a:r>
              <a:rPr lang="de-DE" dirty="0" err="1"/>
              <a:t>achievable</a:t>
            </a:r>
            <a:r>
              <a:rPr lang="de-DE" dirty="0"/>
              <a:t> </a:t>
            </a:r>
            <a:r>
              <a:rPr lang="de-DE" dirty="0" err="1"/>
              <a:t>target</a:t>
            </a:r>
            <a:r>
              <a:rPr lang="de-DE" dirty="0"/>
              <a:t> </a:t>
            </a:r>
            <a:r>
              <a:rPr lang="de-DE" dirty="0" err="1"/>
              <a:t>volume</a:t>
            </a:r>
            <a:r>
              <a:rPr lang="de-DE" dirty="0"/>
              <a:t> </a:t>
            </a:r>
            <a:r>
              <a:rPr lang="de-DE" dirty="0" err="1"/>
              <a:t>densities</a:t>
            </a:r>
            <a:endParaRPr lang="de-DE" dirty="0"/>
          </a:p>
          <a:p>
            <a:pPr marL="0" indent="0" fontAlgn="auto">
              <a:spcAft>
                <a:spcPts val="0"/>
              </a:spcAft>
              <a:buFont typeface="Arial" panose="020B0604020202020204" pitchFamily="34" charset="0"/>
              <a:buNone/>
              <a:defRPr/>
            </a:pPr>
            <a:endParaRPr lang="de-DE" dirty="0"/>
          </a:p>
          <a:p>
            <a:pPr lvl="1" fontAlgn="auto">
              <a:spcAft>
                <a:spcPts val="0"/>
              </a:spcAft>
              <a:buFont typeface="Wingdings" panose="05000000000000000000" pitchFamily="2" charset="2"/>
              <a:buChar char="Ø"/>
              <a:defRPr/>
            </a:pPr>
            <a:r>
              <a:rPr lang="de-DE" sz="2800" dirty="0" err="1">
                <a:sym typeface="Wingdings" panose="05000000000000000000" pitchFamily="2" charset="2"/>
              </a:rPr>
              <a:t>improved</a:t>
            </a:r>
            <a:r>
              <a:rPr lang="de-DE" sz="2800" dirty="0">
                <a:sym typeface="Wingdings" panose="05000000000000000000" pitchFamily="2" charset="2"/>
              </a:rPr>
              <a:t> longitudinal </a:t>
            </a:r>
          </a:p>
          <a:p>
            <a:pPr marL="0" indent="0" fontAlgn="auto">
              <a:spcAft>
                <a:spcPts val="0"/>
              </a:spcAft>
              <a:buFont typeface="Arial" panose="020B0604020202020204" pitchFamily="34" charset="0"/>
              <a:buNone/>
              <a:defRPr/>
            </a:pPr>
            <a:r>
              <a:rPr lang="de-DE" dirty="0">
                <a:sym typeface="Wingdings" panose="05000000000000000000" pitchFamily="2" charset="2"/>
              </a:rPr>
              <a:t>          </a:t>
            </a:r>
            <a:r>
              <a:rPr lang="de-DE" dirty="0" err="1">
                <a:sym typeface="Wingdings" panose="05000000000000000000" pitchFamily="2" charset="2"/>
              </a:rPr>
              <a:t>measurement</a:t>
            </a:r>
            <a:r>
              <a:rPr lang="de-DE" dirty="0">
                <a:sym typeface="Wingdings" panose="05000000000000000000" pitchFamily="2" charset="2"/>
              </a:rPr>
              <a:t> </a:t>
            </a:r>
            <a:r>
              <a:rPr lang="de-DE" dirty="0" err="1">
                <a:sym typeface="Wingdings" panose="05000000000000000000" pitchFamily="2" charset="2"/>
              </a:rPr>
              <a:t>precision</a:t>
            </a:r>
            <a:endParaRPr lang="de-DE" dirty="0">
              <a:sym typeface="Wingdings" panose="05000000000000000000" pitchFamily="2" charset="2"/>
            </a:endParaRPr>
          </a:p>
          <a:p>
            <a:pPr marL="0" indent="0" fontAlgn="auto">
              <a:spcAft>
                <a:spcPts val="0"/>
              </a:spcAft>
              <a:buFont typeface="Arial" panose="020B0604020202020204" pitchFamily="34" charset="0"/>
              <a:buNone/>
              <a:defRPr/>
            </a:pPr>
            <a:endParaRPr lang="de-DE" dirty="0">
              <a:sym typeface="Wingdings" panose="05000000000000000000" pitchFamily="2" charset="2"/>
            </a:endParaRPr>
          </a:p>
          <a:p>
            <a:pPr fontAlgn="auto">
              <a:spcAft>
                <a:spcPts val="0"/>
              </a:spcAft>
              <a:defRPr/>
            </a:pPr>
            <a:r>
              <a:rPr lang="de-DE" dirty="0" err="1">
                <a:sym typeface="Wingdings" panose="05000000000000000000" pitchFamily="2" charset="2"/>
              </a:rPr>
              <a:t>Under</a:t>
            </a:r>
            <a:r>
              <a:rPr lang="de-DE" dirty="0">
                <a:sym typeface="Wingdings" panose="05000000000000000000" pitchFamily="2" charset="2"/>
              </a:rPr>
              <a:t> </a:t>
            </a:r>
            <a:r>
              <a:rPr lang="de-DE" dirty="0" err="1">
                <a:sym typeface="Wingdings" panose="05000000000000000000" pitchFamily="2" charset="2"/>
              </a:rPr>
              <a:t>construction</a:t>
            </a:r>
            <a:r>
              <a:rPr lang="de-DE" dirty="0">
                <a:sym typeface="Wingdings" panose="05000000000000000000" pitchFamily="2" charset="2"/>
              </a:rPr>
              <a:t>, </a:t>
            </a:r>
            <a:r>
              <a:rPr lang="de-DE" dirty="0" err="1">
                <a:sym typeface="Wingdings" panose="05000000000000000000" pitchFamily="2" charset="2"/>
              </a:rPr>
              <a:t>delivery</a:t>
            </a:r>
            <a:r>
              <a:rPr lang="de-DE" dirty="0">
                <a:sym typeface="Wingdings" panose="05000000000000000000" pitchFamily="2" charset="2"/>
              </a:rPr>
              <a:t> in </a:t>
            </a:r>
            <a:r>
              <a:rPr lang="de-DE" dirty="0" err="1">
                <a:sym typeface="Wingdings" panose="05000000000000000000" pitchFamily="2" charset="2"/>
              </a:rPr>
              <a:t>autumn</a:t>
            </a:r>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0"/>
            <a:ext cx="10515600" cy="1325563"/>
          </a:xfrm>
        </p:spPr>
        <p:txBody>
          <a:bodyPr/>
          <a:lstStyle/>
          <a:p>
            <a:r>
              <a:rPr lang="de-DE" altLang="de-DE" i="1" dirty="0" err="1"/>
              <a:t>Currents</a:t>
            </a:r>
            <a:r>
              <a:rPr lang="de-DE" altLang="de-DE" i="1" dirty="0"/>
              <a:t> </a:t>
            </a:r>
            <a:r>
              <a:rPr lang="de-DE" altLang="de-DE" i="1" dirty="0" err="1"/>
              <a:t>status</a:t>
            </a:r>
            <a:r>
              <a:rPr lang="de-DE" altLang="de-DE" i="1" dirty="0"/>
              <a:t> </a:t>
            </a:r>
            <a:r>
              <a:rPr lang="de-DE" altLang="de-DE" i="1" dirty="0" err="1"/>
              <a:t>and</a:t>
            </a:r>
            <a:r>
              <a:rPr lang="de-DE" altLang="de-DE" i="1" dirty="0"/>
              <a:t> </a:t>
            </a:r>
            <a:r>
              <a:rPr lang="de-DE" altLang="de-DE" i="1" dirty="0" err="1"/>
              <a:t>assembly</a:t>
            </a:r>
            <a:endParaRPr lang="de-DE" altLang="de-DE" i="1" dirty="0"/>
          </a:p>
        </p:txBody>
      </p:sp>
      <p:sp>
        <p:nvSpPr>
          <p:cNvPr id="4" name="Slide Number Placeholder 3"/>
          <p:cNvSpPr>
            <a:spLocks noGrp="1"/>
          </p:cNvSpPr>
          <p:nvPr>
            <p:ph type="sldNum" sz="quarter" idx="12"/>
          </p:nvPr>
        </p:nvSpPr>
        <p:spPr/>
        <p:txBody>
          <a:bodyPr/>
          <a:lstStyle/>
          <a:p>
            <a:pPr>
              <a:defRPr/>
            </a:pPr>
            <a:fld id="{D8464E08-4055-4705-856E-D1AFEBDF5FB4}" type="slidenum">
              <a:rPr lang="de-DE"/>
              <a:pPr>
                <a:defRPr/>
              </a:pPr>
              <a:t>15</a:t>
            </a:fld>
            <a:endParaRPr lang="de-DE"/>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530" y="4046350"/>
            <a:ext cx="2966141" cy="22246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600" y="1410956"/>
            <a:ext cx="3360000" cy="252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569866" y="2070956"/>
            <a:ext cx="4800000" cy="3600000"/>
          </a:xfrm>
          <a:prstGeom prst="rect">
            <a:avLst/>
          </a:prstGeom>
        </p:spPr>
      </p:pic>
    </p:spTree>
    <p:extLst>
      <p:ext uri="{BB962C8B-B14F-4D97-AF65-F5344CB8AC3E}">
        <p14:creationId xmlns:p14="http://schemas.microsoft.com/office/powerpoint/2010/main" val="245727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0"/>
            <a:ext cx="10515600" cy="1325563"/>
          </a:xfrm>
        </p:spPr>
        <p:txBody>
          <a:bodyPr/>
          <a:lstStyle/>
          <a:p>
            <a:r>
              <a:rPr lang="de-DE" altLang="de-DE" i="1"/>
              <a:t>Prototype target setup</a:t>
            </a:r>
          </a:p>
        </p:txBody>
      </p:sp>
      <p:sp>
        <p:nvSpPr>
          <p:cNvPr id="3" name="Content Placeholder 2"/>
          <p:cNvSpPr>
            <a:spLocks noGrp="1"/>
          </p:cNvSpPr>
          <p:nvPr>
            <p:ph idx="1"/>
          </p:nvPr>
        </p:nvSpPr>
        <p:spPr>
          <a:xfrm>
            <a:off x="838200" y="1709738"/>
            <a:ext cx="10515600" cy="4351337"/>
          </a:xfrm>
        </p:spPr>
        <p:txBody>
          <a:bodyPr rtlCol="0">
            <a:normAutofit fontScale="85000" lnSpcReduction="20000"/>
          </a:bodyPr>
          <a:lstStyle/>
          <a:p>
            <a:pPr marL="0" indent="0" fontAlgn="auto">
              <a:spcAft>
                <a:spcPts val="0"/>
              </a:spcAft>
              <a:buFont typeface="Arial" panose="020B0604020202020204" pitchFamily="34" charset="0"/>
              <a:buNone/>
              <a:defRPr/>
            </a:pPr>
            <a:endParaRPr lang="de-DE" dirty="0"/>
          </a:p>
          <a:p>
            <a:pPr fontAlgn="auto">
              <a:spcAft>
                <a:spcPts val="0"/>
              </a:spcAft>
              <a:defRPr/>
            </a:pPr>
            <a:r>
              <a:rPr lang="de-DE" dirty="0" err="1"/>
              <a:t>Combination</a:t>
            </a:r>
            <a:r>
              <a:rPr lang="de-DE" dirty="0"/>
              <a:t> </a:t>
            </a:r>
            <a:r>
              <a:rPr lang="de-DE" dirty="0" err="1"/>
              <a:t>of</a:t>
            </a:r>
            <a:r>
              <a:rPr lang="de-DE" dirty="0"/>
              <a:t> </a:t>
            </a:r>
            <a:r>
              <a:rPr lang="de-DE" dirty="0" err="1"/>
              <a:t>inlet</a:t>
            </a:r>
            <a:r>
              <a:rPr lang="de-DE" dirty="0"/>
              <a:t>, </a:t>
            </a:r>
            <a:r>
              <a:rPr lang="de-DE" dirty="0" err="1"/>
              <a:t>interaction</a:t>
            </a:r>
            <a:endParaRPr lang="de-DE" dirty="0"/>
          </a:p>
          <a:p>
            <a:pPr marL="0" indent="0" fontAlgn="auto">
              <a:spcAft>
                <a:spcPts val="0"/>
              </a:spcAft>
              <a:buFont typeface="Arial" panose="020B0604020202020204" pitchFamily="34" charset="0"/>
              <a:buNone/>
              <a:defRPr/>
            </a:pPr>
            <a:r>
              <a:rPr lang="de-DE" dirty="0"/>
              <a:t>   </a:t>
            </a:r>
            <a:r>
              <a:rPr lang="de-DE" dirty="0" err="1"/>
              <a:t>and</a:t>
            </a:r>
            <a:r>
              <a:rPr lang="de-DE" dirty="0"/>
              <a:t> </a:t>
            </a:r>
            <a:r>
              <a:rPr lang="de-DE" dirty="0" err="1"/>
              <a:t>dump</a:t>
            </a:r>
            <a:r>
              <a:rPr lang="de-DE" dirty="0"/>
              <a:t> </a:t>
            </a:r>
            <a:r>
              <a:rPr lang="de-DE" dirty="0" err="1"/>
              <a:t>chamber</a:t>
            </a:r>
            <a:r>
              <a:rPr lang="de-DE" dirty="0"/>
              <a:t> in </a:t>
            </a:r>
            <a:r>
              <a:rPr lang="de-DE" dirty="0" err="1"/>
              <a:t>principle</a:t>
            </a:r>
            <a:endParaRPr lang="de-DE" dirty="0"/>
          </a:p>
          <a:p>
            <a:pPr marL="0" indent="0" fontAlgn="auto">
              <a:spcAft>
                <a:spcPts val="0"/>
              </a:spcAft>
              <a:buFont typeface="Arial" panose="020B0604020202020204" pitchFamily="34" charset="0"/>
              <a:buNone/>
              <a:defRPr/>
            </a:pPr>
            <a:r>
              <a:rPr lang="de-DE" dirty="0"/>
              <a:t>   </a:t>
            </a:r>
            <a:r>
              <a:rPr lang="de-DE" dirty="0" err="1"/>
              <a:t>is</a:t>
            </a:r>
            <a:r>
              <a:rPr lang="de-DE" dirty="0"/>
              <a:t> modular </a:t>
            </a:r>
            <a:r>
              <a:rPr lang="de-DE" dirty="0" err="1"/>
              <a:t>and</a:t>
            </a:r>
            <a:r>
              <a:rPr lang="de-DE" dirty="0"/>
              <a:t> </a:t>
            </a:r>
            <a:r>
              <a:rPr lang="de-DE" dirty="0" err="1"/>
              <a:t>interchangeable</a:t>
            </a:r>
            <a:r>
              <a:rPr lang="de-DE" dirty="0"/>
              <a:t>.</a:t>
            </a:r>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Compact </a:t>
            </a:r>
            <a:r>
              <a:rPr lang="de-DE" dirty="0" err="1"/>
              <a:t>inlet</a:t>
            </a:r>
            <a:r>
              <a:rPr lang="de-DE" dirty="0"/>
              <a:t> </a:t>
            </a:r>
            <a:r>
              <a:rPr lang="de-DE" dirty="0" err="1"/>
              <a:t>chamber</a:t>
            </a:r>
            <a:r>
              <a:rPr lang="de-DE" dirty="0"/>
              <a:t> design:</a:t>
            </a:r>
          </a:p>
          <a:p>
            <a:pPr marL="0" indent="0" fontAlgn="auto">
              <a:spcAft>
                <a:spcPts val="0"/>
              </a:spcAft>
              <a:buNone/>
              <a:defRPr/>
            </a:pPr>
            <a:r>
              <a:rPr lang="de-DE" dirty="0"/>
              <a:t>    </a:t>
            </a:r>
            <a:r>
              <a:rPr lang="de-DE" b="1" dirty="0"/>
              <a:t>90 cm</a:t>
            </a:r>
            <a:r>
              <a:rPr lang="de-DE" dirty="0"/>
              <a:t> (</a:t>
            </a:r>
            <a:r>
              <a:rPr lang="de-DE" dirty="0" err="1"/>
              <a:t>height</a:t>
            </a:r>
            <a:r>
              <a:rPr lang="de-DE" dirty="0"/>
              <a:t>) x </a:t>
            </a:r>
            <a:r>
              <a:rPr lang="de-DE" b="1" dirty="0"/>
              <a:t>60 cm</a:t>
            </a:r>
            <a:r>
              <a:rPr lang="de-DE" dirty="0"/>
              <a:t> (</a:t>
            </a:r>
            <a:r>
              <a:rPr lang="de-DE" dirty="0" err="1"/>
              <a:t>width</a:t>
            </a:r>
            <a:r>
              <a:rPr lang="de-DE" dirty="0"/>
              <a:t>)</a:t>
            </a:r>
          </a:p>
          <a:p>
            <a:pPr marL="0" indent="0" fontAlgn="auto">
              <a:spcAft>
                <a:spcPts val="0"/>
              </a:spcAft>
              <a:buFont typeface="Arial" panose="020B0604020202020204" pitchFamily="34" charset="0"/>
              <a:buNone/>
              <a:defRPr/>
            </a:pPr>
            <a:endParaRPr lang="de-DE" dirty="0"/>
          </a:p>
          <a:p>
            <a:pPr fontAlgn="auto">
              <a:spcAft>
                <a:spcPts val="0"/>
              </a:spcAft>
              <a:defRPr/>
            </a:pPr>
            <a:r>
              <a:rPr lang="de-DE" dirty="0" err="1"/>
              <a:t>Four</a:t>
            </a:r>
            <a:r>
              <a:rPr lang="de-DE" dirty="0"/>
              <a:t> differential </a:t>
            </a:r>
            <a:r>
              <a:rPr lang="de-DE" dirty="0" err="1"/>
              <a:t>pumping</a:t>
            </a:r>
            <a:r>
              <a:rPr lang="de-DE" dirty="0"/>
              <a:t> </a:t>
            </a:r>
            <a:r>
              <a:rPr lang="de-DE" dirty="0" err="1"/>
              <a:t>stages</a:t>
            </a:r>
            <a:endParaRPr lang="de-DE" dirty="0"/>
          </a:p>
          <a:p>
            <a:pPr marL="0" indent="0" fontAlgn="auto">
              <a:spcAft>
                <a:spcPts val="0"/>
              </a:spcAft>
              <a:buFont typeface="Arial" panose="020B0604020202020204" pitchFamily="34" charset="0"/>
              <a:buNone/>
              <a:defRPr/>
            </a:pPr>
            <a:r>
              <a:rPr lang="de-DE" dirty="0"/>
              <a:t>   at </a:t>
            </a:r>
            <a:r>
              <a:rPr lang="de-DE" dirty="0" err="1"/>
              <a:t>the</a:t>
            </a:r>
            <a:r>
              <a:rPr lang="de-DE" dirty="0"/>
              <a:t> </a:t>
            </a:r>
            <a:r>
              <a:rPr lang="de-DE" dirty="0" err="1"/>
              <a:t>inlet</a:t>
            </a:r>
            <a:r>
              <a:rPr lang="de-DE" dirty="0"/>
              <a:t> </a:t>
            </a:r>
            <a:r>
              <a:rPr lang="de-DE" dirty="0" err="1"/>
              <a:t>chamber</a:t>
            </a:r>
            <a:r>
              <a:rPr lang="de-DE" dirty="0"/>
              <a:t> </a:t>
            </a:r>
            <a:r>
              <a:rPr lang="de-DE" dirty="0" err="1"/>
              <a:t>are</a:t>
            </a:r>
            <a:r>
              <a:rPr lang="de-DE" dirty="0"/>
              <a:t> </a:t>
            </a:r>
            <a:r>
              <a:rPr lang="de-DE" dirty="0" err="1"/>
              <a:t>needed</a:t>
            </a:r>
            <a:endParaRPr lang="de-DE" dirty="0"/>
          </a:p>
          <a:p>
            <a:pPr marL="0" indent="0" fontAlgn="auto">
              <a:spcAft>
                <a:spcPts val="0"/>
              </a:spcAft>
              <a:buFont typeface="Arial" panose="020B0604020202020204" pitchFamily="34" charset="0"/>
              <a:buNone/>
              <a:defRPr/>
            </a:pPr>
            <a:r>
              <a:rPr lang="de-DE" dirty="0"/>
              <a:t>   </a:t>
            </a:r>
            <a:r>
              <a:rPr lang="de-DE" dirty="0" err="1"/>
              <a:t>for</a:t>
            </a:r>
            <a:r>
              <a:rPr lang="de-DE" dirty="0"/>
              <a:t> in-ring </a:t>
            </a:r>
            <a:r>
              <a:rPr lang="de-DE" dirty="0" err="1"/>
              <a:t>vacuum</a:t>
            </a:r>
            <a:r>
              <a:rPr lang="de-DE" dirty="0"/>
              <a:t> </a:t>
            </a:r>
            <a:r>
              <a:rPr lang="de-DE" dirty="0" err="1"/>
              <a:t>preservation</a:t>
            </a:r>
            <a:endParaRPr lang="de-DE" dirty="0"/>
          </a:p>
        </p:txBody>
      </p:sp>
      <p:pic>
        <p:nvPicPr>
          <p:cNvPr id="30724" name="Picture 2" descr="C:\Users\Petridis\Desktop\Target_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7513"/>
            <a:ext cx="52578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D85075F7-B819-4DEC-8542-3D5C806B12CA}" type="slidenum">
              <a:rPr lang="de-DE"/>
              <a:pPr>
                <a:defRPr/>
              </a:pPr>
              <a:t>16</a:t>
            </a:fld>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descr="C:\Users\Petridis\Desktop\Target_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7513"/>
            <a:ext cx="52578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a:xfrm>
            <a:off x="838200" y="0"/>
            <a:ext cx="10515600" cy="1325563"/>
          </a:xfrm>
        </p:spPr>
        <p:txBody>
          <a:bodyPr/>
          <a:lstStyle/>
          <a:p>
            <a:r>
              <a:rPr lang="de-DE" altLang="de-DE" i="1"/>
              <a:t>Prototype target setup</a:t>
            </a:r>
          </a:p>
        </p:txBody>
      </p:sp>
      <p:sp>
        <p:nvSpPr>
          <p:cNvPr id="3" name="Content Placeholder 2"/>
          <p:cNvSpPr>
            <a:spLocks noGrp="1"/>
          </p:cNvSpPr>
          <p:nvPr>
            <p:ph idx="1"/>
          </p:nvPr>
        </p:nvSpPr>
        <p:spPr>
          <a:xfrm>
            <a:off x="838200" y="1709738"/>
            <a:ext cx="10515600" cy="4351337"/>
          </a:xfrm>
        </p:spPr>
        <p:txBody>
          <a:bodyPr rtlCol="0">
            <a:normAutofit lnSpcReduction="10000"/>
          </a:bodyPr>
          <a:lstStyle/>
          <a:p>
            <a:pPr fontAlgn="auto">
              <a:spcAft>
                <a:spcPts val="0"/>
              </a:spcAft>
              <a:defRPr/>
            </a:pPr>
            <a:r>
              <a:rPr lang="de-DE" dirty="0" err="1"/>
              <a:t>Closed</a:t>
            </a:r>
            <a:r>
              <a:rPr lang="de-DE" dirty="0"/>
              <a:t> </a:t>
            </a:r>
            <a:r>
              <a:rPr lang="de-DE" dirty="0" err="1"/>
              <a:t>cycle</a:t>
            </a:r>
            <a:r>
              <a:rPr lang="de-DE" dirty="0"/>
              <a:t> </a:t>
            </a:r>
            <a:r>
              <a:rPr lang="de-DE" dirty="0" err="1"/>
              <a:t>cryostat</a:t>
            </a:r>
            <a:endParaRPr lang="de-DE" dirty="0"/>
          </a:p>
          <a:p>
            <a:pPr marL="0" indent="0" fontAlgn="auto">
              <a:spcAft>
                <a:spcPts val="0"/>
              </a:spcAft>
              <a:buFont typeface="Arial" panose="020B0604020202020204" pitchFamily="34" charset="0"/>
              <a:buNone/>
              <a:defRPr/>
            </a:pPr>
            <a:r>
              <a:rPr lang="de-DE" dirty="0"/>
              <a:t>   (Sumitomo Refrigerator RDK-415D)</a:t>
            </a:r>
          </a:p>
          <a:p>
            <a:pPr fontAlgn="auto">
              <a:spcAft>
                <a:spcPts val="0"/>
              </a:spcAft>
              <a:defRPr/>
            </a:pPr>
            <a:endParaRPr lang="de-DE" dirty="0"/>
          </a:p>
          <a:p>
            <a:pPr lvl="1" fontAlgn="auto">
              <a:spcAft>
                <a:spcPts val="0"/>
              </a:spcAft>
              <a:buFont typeface="Wingdings" panose="05000000000000000000" pitchFamily="2" charset="2"/>
              <a:buChar char="Ø"/>
              <a:defRPr/>
            </a:pPr>
            <a:r>
              <a:rPr lang="de-DE" dirty="0"/>
              <a:t>push-button </a:t>
            </a:r>
            <a:r>
              <a:rPr lang="de-DE" dirty="0" err="1"/>
              <a:t>operation</a:t>
            </a:r>
            <a:endParaRPr lang="de-DE" dirty="0"/>
          </a:p>
          <a:p>
            <a:pPr lvl="1" fontAlgn="auto">
              <a:spcAft>
                <a:spcPts val="0"/>
              </a:spcAft>
              <a:buFont typeface="Wingdings" panose="05000000000000000000" pitchFamily="2" charset="2"/>
              <a:buChar char="Ø"/>
              <a:defRPr/>
            </a:pPr>
            <a:r>
              <a:rPr lang="de-DE" dirty="0" err="1"/>
              <a:t>Cooling</a:t>
            </a:r>
            <a:r>
              <a:rPr lang="de-DE" dirty="0"/>
              <a:t> power </a:t>
            </a:r>
            <a:r>
              <a:rPr lang="de-DE" dirty="0" err="1"/>
              <a:t>of</a:t>
            </a:r>
            <a:r>
              <a:rPr lang="de-DE" dirty="0"/>
              <a:t> 1.5 W at 4.2 K</a:t>
            </a:r>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Target </a:t>
            </a:r>
            <a:r>
              <a:rPr lang="de-DE" dirty="0" err="1"/>
              <a:t>dump</a:t>
            </a:r>
            <a:r>
              <a:rPr lang="de-DE" dirty="0"/>
              <a:t> </a:t>
            </a:r>
            <a:r>
              <a:rPr lang="de-DE" dirty="0" err="1"/>
              <a:t>chamber</a:t>
            </a:r>
            <a:endParaRPr lang="de-DE" dirty="0"/>
          </a:p>
          <a:p>
            <a:pPr lvl="1" fontAlgn="auto">
              <a:spcAft>
                <a:spcPts val="0"/>
              </a:spcAft>
              <a:defRPr/>
            </a:pPr>
            <a:endParaRPr lang="de-DE" dirty="0"/>
          </a:p>
          <a:p>
            <a:pPr lvl="1" fontAlgn="auto">
              <a:spcAft>
                <a:spcPts val="0"/>
              </a:spcAft>
              <a:buFont typeface="Wingdings" panose="05000000000000000000" pitchFamily="2" charset="2"/>
              <a:buChar char="Ø"/>
              <a:defRPr/>
            </a:pPr>
            <a:r>
              <a:rPr lang="de-DE" dirty="0"/>
              <a:t>PANDA design</a:t>
            </a:r>
          </a:p>
          <a:p>
            <a:pPr marL="457200" lvl="1" indent="0" fontAlgn="auto">
              <a:spcAft>
                <a:spcPts val="0"/>
              </a:spcAft>
              <a:buFont typeface="Arial" panose="020B0604020202020204" pitchFamily="34" charset="0"/>
              <a:buNone/>
              <a:defRPr/>
            </a:pPr>
            <a:r>
              <a:rPr lang="de-DE" dirty="0"/>
              <a:t>    (Andrea </a:t>
            </a:r>
            <a:r>
              <a:rPr lang="de-DE" dirty="0" err="1"/>
              <a:t>Bersani</a:t>
            </a:r>
            <a:r>
              <a:rPr lang="de-DE" dirty="0"/>
              <a:t>, Genova, </a:t>
            </a:r>
            <a:r>
              <a:rPr lang="de-DE" dirty="0" err="1"/>
              <a:t>Italy</a:t>
            </a:r>
            <a:r>
              <a:rPr lang="de-DE" dirty="0"/>
              <a:t>)</a:t>
            </a:r>
          </a:p>
          <a:p>
            <a:pPr marL="457200" lvl="1" indent="0" fontAlgn="auto">
              <a:spcAft>
                <a:spcPts val="0"/>
              </a:spcAft>
              <a:buFont typeface="Arial" panose="020B0604020202020204" pitchFamily="34" charset="0"/>
              <a:buNone/>
              <a:defRPr/>
            </a:pPr>
            <a:endParaRPr lang="de-DE" dirty="0"/>
          </a:p>
          <a:p>
            <a:pPr marL="457200" lvl="1" indent="0" fontAlgn="auto">
              <a:spcAft>
                <a:spcPts val="0"/>
              </a:spcAft>
              <a:buFont typeface="Arial" panose="020B0604020202020204" pitchFamily="34" charset="0"/>
              <a:buNone/>
              <a:defRPr/>
            </a:pPr>
            <a:endParaRPr lang="de-DE" dirty="0"/>
          </a:p>
          <a:p>
            <a:pPr fontAlgn="auto">
              <a:spcAft>
                <a:spcPts val="0"/>
              </a:spcAft>
              <a:defRPr/>
            </a:pPr>
            <a:endParaRPr lang="de-DE" dirty="0"/>
          </a:p>
        </p:txBody>
      </p:sp>
      <p:sp>
        <p:nvSpPr>
          <p:cNvPr id="5" name="Slide Number Placeholder 4"/>
          <p:cNvSpPr>
            <a:spLocks noGrp="1"/>
          </p:cNvSpPr>
          <p:nvPr>
            <p:ph type="sldNum" sz="quarter" idx="12"/>
          </p:nvPr>
        </p:nvSpPr>
        <p:spPr/>
        <p:txBody>
          <a:bodyPr/>
          <a:lstStyle/>
          <a:p>
            <a:pPr>
              <a:defRPr/>
            </a:pPr>
            <a:fld id="{287B11AF-1B7E-4D5E-9644-11256850ADE4}" type="slidenum">
              <a:rPr lang="de-DE"/>
              <a:pPr>
                <a:defRPr/>
              </a:pPr>
              <a:t>17</a:t>
            </a:fld>
            <a:endParaRPr lang="de-DE"/>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226825" y="3744480"/>
            <a:ext cx="2833680" cy="279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D496E3-090D-4F10-B71C-53C4A68755A3}" type="slidenum">
              <a:rPr lang="de-DE"/>
              <a:pPr>
                <a:defRPr/>
              </a:pPr>
              <a:t>18</a:t>
            </a:fld>
            <a:endParaRPr lang="de-DE"/>
          </a:p>
        </p:txBody>
      </p:sp>
      <p:sp>
        <p:nvSpPr>
          <p:cNvPr id="3" name="Content Placeholder 2"/>
          <p:cNvSpPr>
            <a:spLocks noGrp="1"/>
          </p:cNvSpPr>
          <p:nvPr>
            <p:ph idx="1"/>
          </p:nvPr>
        </p:nvSpPr>
        <p:spPr>
          <a:xfrm>
            <a:off x="838200" y="1709738"/>
            <a:ext cx="5400000" cy="4351337"/>
          </a:xfrm>
        </p:spPr>
        <p:txBody>
          <a:bodyPr rtlCol="0">
            <a:normAutofit fontScale="70000" lnSpcReduction="20000"/>
          </a:bodyPr>
          <a:lstStyle/>
          <a:p>
            <a:pPr fontAlgn="auto">
              <a:spcAft>
                <a:spcPts val="0"/>
              </a:spcAft>
              <a:defRPr/>
            </a:pPr>
            <a:r>
              <a:rPr lang="de-DE" dirty="0"/>
              <a:t>Higher </a:t>
            </a:r>
            <a:r>
              <a:rPr lang="de-DE" dirty="0" err="1"/>
              <a:t>cooling</a:t>
            </a:r>
            <a:r>
              <a:rPr lang="de-DE" dirty="0"/>
              <a:t> power </a:t>
            </a:r>
            <a:r>
              <a:rPr lang="de-DE" dirty="0" err="1"/>
              <a:t>of</a:t>
            </a:r>
            <a:r>
              <a:rPr lang="de-DE" dirty="0"/>
              <a:t> </a:t>
            </a:r>
            <a:r>
              <a:rPr lang="de-DE" dirty="0" err="1"/>
              <a:t>the</a:t>
            </a:r>
            <a:r>
              <a:rPr lang="de-DE" dirty="0"/>
              <a:t> </a:t>
            </a:r>
            <a:r>
              <a:rPr lang="de-DE" dirty="0" err="1"/>
              <a:t>cryostat</a:t>
            </a:r>
            <a:endParaRPr lang="de-DE" dirty="0"/>
          </a:p>
          <a:p>
            <a:pPr fontAlgn="auto">
              <a:spcAft>
                <a:spcPts val="0"/>
              </a:spcAft>
              <a:defRPr/>
            </a:pPr>
            <a:r>
              <a:rPr lang="de-DE" dirty="0" err="1"/>
              <a:t>Smaller</a:t>
            </a:r>
            <a:r>
              <a:rPr lang="de-DE" dirty="0"/>
              <a:t> </a:t>
            </a:r>
            <a:r>
              <a:rPr lang="de-DE" dirty="0" err="1"/>
              <a:t>distance</a:t>
            </a:r>
            <a:r>
              <a:rPr lang="de-DE" dirty="0"/>
              <a:t> </a:t>
            </a:r>
            <a:r>
              <a:rPr lang="de-DE" dirty="0" err="1"/>
              <a:t>between</a:t>
            </a:r>
            <a:r>
              <a:rPr lang="de-DE" dirty="0"/>
              <a:t> </a:t>
            </a:r>
            <a:r>
              <a:rPr lang="de-DE" dirty="0" err="1"/>
              <a:t>nozzle</a:t>
            </a:r>
            <a:r>
              <a:rPr lang="de-DE" dirty="0"/>
              <a:t> </a:t>
            </a:r>
            <a:r>
              <a:rPr lang="de-DE" dirty="0" err="1"/>
              <a:t>and</a:t>
            </a:r>
            <a:r>
              <a:rPr lang="de-DE" dirty="0"/>
              <a:t> </a:t>
            </a:r>
            <a:r>
              <a:rPr lang="de-DE" dirty="0" err="1"/>
              <a:t>interaction</a:t>
            </a:r>
            <a:r>
              <a:rPr lang="de-DE" dirty="0"/>
              <a:t> </a:t>
            </a:r>
            <a:r>
              <a:rPr lang="de-DE" dirty="0" err="1"/>
              <a:t>point</a:t>
            </a:r>
            <a:endParaRPr lang="de-DE" dirty="0"/>
          </a:p>
          <a:p>
            <a:pPr marL="0" indent="0" fontAlgn="auto">
              <a:spcAft>
                <a:spcPts val="0"/>
              </a:spcAft>
              <a:buNone/>
              <a:defRPr/>
            </a:pPr>
            <a:endParaRPr lang="de-DE" dirty="0"/>
          </a:p>
          <a:p>
            <a:pPr marL="0" indent="0" fontAlgn="auto">
              <a:spcAft>
                <a:spcPts val="0"/>
              </a:spcAft>
              <a:buNone/>
              <a:defRPr/>
            </a:pPr>
            <a:endParaRPr lang="de-DE" dirty="0"/>
          </a:p>
          <a:p>
            <a:pPr fontAlgn="auto">
              <a:spcAft>
                <a:spcPts val="0"/>
              </a:spcAft>
              <a:defRPr/>
            </a:pPr>
            <a:r>
              <a:rPr lang="de-DE" dirty="0" err="1"/>
              <a:t>Interchangeable</a:t>
            </a:r>
            <a:r>
              <a:rPr lang="de-DE" dirty="0"/>
              <a:t> </a:t>
            </a:r>
            <a:r>
              <a:rPr lang="de-DE" dirty="0" err="1"/>
              <a:t>skimmer</a:t>
            </a:r>
            <a:r>
              <a:rPr lang="de-DE" dirty="0"/>
              <a:t> </a:t>
            </a:r>
            <a:r>
              <a:rPr lang="de-DE" dirty="0" err="1"/>
              <a:t>diameters</a:t>
            </a:r>
            <a:endParaRPr lang="de-DE" dirty="0"/>
          </a:p>
          <a:p>
            <a:pPr fontAlgn="auto">
              <a:spcAft>
                <a:spcPts val="0"/>
              </a:spcAft>
              <a:defRPr/>
            </a:pPr>
            <a:r>
              <a:rPr lang="de-DE" dirty="0"/>
              <a:t>Modular </a:t>
            </a:r>
            <a:r>
              <a:rPr lang="de-DE" dirty="0" err="1"/>
              <a:t>buildup</a:t>
            </a:r>
            <a:r>
              <a:rPr lang="de-DE" dirty="0"/>
              <a:t> </a:t>
            </a:r>
            <a:r>
              <a:rPr lang="de-DE" dirty="0" err="1"/>
              <a:t>and</a:t>
            </a:r>
            <a:r>
              <a:rPr lang="de-DE" dirty="0"/>
              <a:t> </a:t>
            </a:r>
            <a:r>
              <a:rPr lang="de-DE" dirty="0" err="1"/>
              <a:t>accessibilty</a:t>
            </a:r>
            <a:r>
              <a:rPr lang="de-DE" dirty="0"/>
              <a:t> </a:t>
            </a:r>
            <a:r>
              <a:rPr lang="de-DE" dirty="0" err="1"/>
              <a:t>of</a:t>
            </a:r>
            <a:r>
              <a:rPr lang="de-DE" dirty="0"/>
              <a:t> </a:t>
            </a:r>
            <a:r>
              <a:rPr lang="de-DE" dirty="0" err="1"/>
              <a:t>the</a:t>
            </a:r>
            <a:r>
              <a:rPr lang="de-DE" dirty="0"/>
              <a:t> </a:t>
            </a:r>
            <a:r>
              <a:rPr lang="de-DE" dirty="0" err="1"/>
              <a:t>new</a:t>
            </a:r>
            <a:r>
              <a:rPr lang="de-DE" dirty="0"/>
              <a:t> </a:t>
            </a:r>
            <a:r>
              <a:rPr lang="de-DE" dirty="0" err="1"/>
              <a:t>inlet</a:t>
            </a:r>
            <a:r>
              <a:rPr lang="de-DE" dirty="0"/>
              <a:t> </a:t>
            </a:r>
            <a:r>
              <a:rPr lang="de-DE" dirty="0" err="1"/>
              <a:t>chamber</a:t>
            </a:r>
            <a:endParaRPr lang="de-DE" dirty="0"/>
          </a:p>
          <a:p>
            <a:pPr fontAlgn="auto">
              <a:spcAft>
                <a:spcPts val="0"/>
              </a:spcAft>
              <a:defRPr/>
            </a:pPr>
            <a:endParaRPr lang="de-DE" dirty="0"/>
          </a:p>
          <a:p>
            <a:pPr fontAlgn="auto">
              <a:spcAft>
                <a:spcPts val="0"/>
              </a:spcAft>
              <a:defRPr/>
            </a:pPr>
            <a:r>
              <a:rPr lang="de-DE" dirty="0"/>
              <a:t>Higher </a:t>
            </a:r>
            <a:r>
              <a:rPr lang="de-DE" dirty="0" err="1"/>
              <a:t>compression</a:t>
            </a:r>
            <a:r>
              <a:rPr lang="de-DE" dirty="0"/>
              <a:t> </a:t>
            </a:r>
            <a:r>
              <a:rPr lang="de-DE" dirty="0" err="1"/>
              <a:t>ratio</a:t>
            </a:r>
            <a:r>
              <a:rPr lang="de-DE" dirty="0"/>
              <a:t> </a:t>
            </a:r>
            <a:r>
              <a:rPr lang="de-DE" dirty="0" err="1"/>
              <a:t>of</a:t>
            </a:r>
            <a:r>
              <a:rPr lang="de-DE" dirty="0"/>
              <a:t> </a:t>
            </a:r>
            <a:r>
              <a:rPr lang="de-DE" dirty="0" err="1"/>
              <a:t>applied</a:t>
            </a:r>
            <a:r>
              <a:rPr lang="de-DE" dirty="0"/>
              <a:t> </a:t>
            </a:r>
            <a:r>
              <a:rPr lang="de-DE" dirty="0" err="1"/>
              <a:t>turbomolecular</a:t>
            </a:r>
            <a:r>
              <a:rPr lang="de-DE" dirty="0"/>
              <a:t> </a:t>
            </a:r>
            <a:r>
              <a:rPr lang="de-DE" dirty="0" err="1"/>
              <a:t>pumps</a:t>
            </a:r>
            <a:endParaRPr lang="de-DE" dirty="0"/>
          </a:p>
          <a:p>
            <a:pPr fontAlgn="auto">
              <a:spcAft>
                <a:spcPts val="0"/>
              </a:spcAft>
              <a:defRPr/>
            </a:pPr>
            <a:endParaRPr lang="de-DE" dirty="0"/>
          </a:p>
          <a:p>
            <a:pPr fontAlgn="auto">
              <a:spcAft>
                <a:spcPts val="0"/>
              </a:spcAft>
              <a:defRPr/>
            </a:pPr>
            <a:r>
              <a:rPr lang="de-DE" dirty="0"/>
              <a:t>Compact, flexible </a:t>
            </a:r>
            <a:r>
              <a:rPr lang="de-DE" dirty="0" err="1"/>
              <a:t>and</a:t>
            </a:r>
            <a:r>
              <a:rPr lang="de-DE" dirty="0"/>
              <a:t> mobile design </a:t>
            </a:r>
            <a:r>
              <a:rPr lang="de-DE" dirty="0" err="1"/>
              <a:t>of</a:t>
            </a:r>
            <a:r>
              <a:rPr lang="de-DE" dirty="0"/>
              <a:t> </a:t>
            </a:r>
            <a:r>
              <a:rPr lang="de-DE" dirty="0" err="1"/>
              <a:t>the</a:t>
            </a:r>
            <a:r>
              <a:rPr lang="de-DE" dirty="0"/>
              <a:t> </a:t>
            </a:r>
            <a:r>
              <a:rPr lang="de-DE" dirty="0" err="1"/>
              <a:t>target</a:t>
            </a:r>
            <a:r>
              <a:rPr lang="de-DE" dirty="0"/>
              <a:t> </a:t>
            </a:r>
            <a:r>
              <a:rPr lang="de-DE" dirty="0" err="1"/>
              <a:t>station</a:t>
            </a:r>
            <a:r>
              <a:rPr lang="de-DE" dirty="0"/>
              <a:t> </a:t>
            </a:r>
          </a:p>
          <a:p>
            <a:pPr fontAlgn="auto">
              <a:spcAft>
                <a:spcPts val="0"/>
              </a:spcAft>
              <a:defRPr/>
            </a:pPr>
            <a:endParaRPr lang="de-DE" dirty="0"/>
          </a:p>
        </p:txBody>
      </p:sp>
      <p:sp>
        <p:nvSpPr>
          <p:cNvPr id="25604" name="Title 1"/>
          <p:cNvSpPr>
            <a:spLocks noGrp="1"/>
          </p:cNvSpPr>
          <p:nvPr>
            <p:ph type="title"/>
          </p:nvPr>
        </p:nvSpPr>
        <p:spPr>
          <a:xfrm>
            <a:off x="838200" y="0"/>
            <a:ext cx="10515600" cy="1325563"/>
          </a:xfrm>
        </p:spPr>
        <p:txBody>
          <a:bodyPr/>
          <a:lstStyle/>
          <a:p>
            <a:r>
              <a:rPr lang="de-DE" altLang="de-DE" i="1" dirty="0" err="1"/>
              <a:t>Expected</a:t>
            </a:r>
            <a:r>
              <a:rPr lang="de-DE" altLang="de-DE" i="1" dirty="0"/>
              <a:t> </a:t>
            </a:r>
            <a:r>
              <a:rPr lang="de-DE" altLang="de-DE" i="1" dirty="0" err="1"/>
              <a:t>properties</a:t>
            </a:r>
            <a:r>
              <a:rPr lang="de-DE" altLang="de-DE" i="1" dirty="0"/>
              <a:t> after </a:t>
            </a:r>
            <a:r>
              <a:rPr lang="de-DE" altLang="de-DE" i="1" dirty="0" err="1"/>
              <a:t>optimizations</a:t>
            </a:r>
            <a:endParaRPr lang="de-DE" altLang="de-DE" i="1" dirty="0"/>
          </a:p>
        </p:txBody>
      </p:sp>
      <p:sp>
        <p:nvSpPr>
          <p:cNvPr id="6" name="Content Placeholder 2"/>
          <p:cNvSpPr txBox="1">
            <a:spLocks/>
          </p:cNvSpPr>
          <p:nvPr/>
        </p:nvSpPr>
        <p:spPr bwMode="auto">
          <a:xfrm>
            <a:off x="6238200" y="1709738"/>
            <a:ext cx="5400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Ø"/>
              <a:defRPr/>
            </a:pPr>
            <a:r>
              <a:rPr lang="de-DE" sz="2000" dirty="0" err="1"/>
              <a:t>Increased</a:t>
            </a:r>
            <a:r>
              <a:rPr lang="de-DE" sz="2000" dirty="0"/>
              <a:t> </a:t>
            </a:r>
            <a:r>
              <a:rPr lang="de-DE" sz="2000" dirty="0" err="1"/>
              <a:t>maximum</a:t>
            </a:r>
            <a:r>
              <a:rPr lang="de-DE" sz="2000" dirty="0"/>
              <a:t> </a:t>
            </a:r>
            <a:r>
              <a:rPr lang="de-DE" sz="2000" dirty="0" err="1"/>
              <a:t>target</a:t>
            </a:r>
            <a:r>
              <a:rPr lang="de-DE" sz="2000" dirty="0"/>
              <a:t> </a:t>
            </a:r>
            <a:r>
              <a:rPr lang="de-DE" sz="2000" dirty="0" err="1"/>
              <a:t>area</a:t>
            </a:r>
            <a:r>
              <a:rPr lang="de-DE" sz="2000" dirty="0"/>
              <a:t> </a:t>
            </a:r>
            <a:r>
              <a:rPr lang="de-DE" sz="2000" dirty="0" err="1"/>
              <a:t>densities</a:t>
            </a:r>
            <a:r>
              <a:rPr lang="de-DE" sz="2000" dirty="0"/>
              <a:t> (</a:t>
            </a:r>
            <a:r>
              <a:rPr lang="de-DE" sz="2000" dirty="0" err="1"/>
              <a:t>reliable</a:t>
            </a:r>
            <a:r>
              <a:rPr lang="de-DE" sz="2000" dirty="0"/>
              <a:t> </a:t>
            </a:r>
            <a:r>
              <a:rPr lang="de-DE" sz="2000" dirty="0" err="1"/>
              <a:t>operation</a:t>
            </a:r>
            <a:r>
              <a:rPr lang="de-DE" sz="2000" dirty="0"/>
              <a:t> </a:t>
            </a:r>
            <a:r>
              <a:rPr lang="de-DE" sz="2000" dirty="0" err="1"/>
              <a:t>for</a:t>
            </a:r>
            <a:r>
              <a:rPr lang="de-DE" sz="2000" dirty="0"/>
              <a:t> different </a:t>
            </a:r>
            <a:r>
              <a:rPr lang="de-DE" sz="2000" dirty="0" err="1"/>
              <a:t>gases</a:t>
            </a:r>
            <a:r>
              <a:rPr lang="de-DE" sz="2000" dirty="0"/>
              <a:t> ranging </a:t>
            </a:r>
            <a:r>
              <a:rPr lang="de-DE" sz="2000" dirty="0" err="1"/>
              <a:t>from</a:t>
            </a:r>
            <a:r>
              <a:rPr lang="de-DE" sz="2000" dirty="0"/>
              <a:t> </a:t>
            </a:r>
            <a:r>
              <a:rPr lang="de-DE" sz="2000" b="1" dirty="0">
                <a:solidFill>
                  <a:srgbClr val="00B050"/>
                </a:solidFill>
              </a:rPr>
              <a:t>H</a:t>
            </a:r>
            <a:r>
              <a:rPr lang="de-DE" sz="2000" b="1" baseline="-25000" dirty="0">
                <a:solidFill>
                  <a:srgbClr val="00B050"/>
                </a:solidFill>
              </a:rPr>
              <a:t>2</a:t>
            </a:r>
            <a:r>
              <a:rPr lang="de-DE" sz="2000" b="1" dirty="0">
                <a:solidFill>
                  <a:srgbClr val="00B050"/>
                </a:solidFill>
              </a:rPr>
              <a:t> </a:t>
            </a:r>
            <a:r>
              <a:rPr lang="de-DE" sz="2000" b="1" dirty="0" err="1">
                <a:solidFill>
                  <a:srgbClr val="00B050"/>
                </a:solidFill>
              </a:rPr>
              <a:t>to</a:t>
            </a:r>
            <a:r>
              <a:rPr lang="de-DE" sz="2000" b="1" dirty="0">
                <a:solidFill>
                  <a:srgbClr val="00B050"/>
                </a:solidFill>
              </a:rPr>
              <a:t> </a:t>
            </a:r>
            <a:r>
              <a:rPr lang="de-DE" sz="2000" b="1" dirty="0" err="1">
                <a:solidFill>
                  <a:srgbClr val="00B050"/>
                </a:solidFill>
              </a:rPr>
              <a:t>Xe</a:t>
            </a:r>
            <a:r>
              <a:rPr lang="de-DE" sz="2000" b="1" dirty="0">
                <a:solidFill>
                  <a:srgbClr val="00B050"/>
                </a:solidFill>
              </a:rPr>
              <a:t> at 10</a:t>
            </a:r>
            <a:r>
              <a:rPr lang="de-DE" sz="2000" b="1" baseline="30000" dirty="0">
                <a:solidFill>
                  <a:srgbClr val="00B050"/>
                </a:solidFill>
              </a:rPr>
              <a:t>14</a:t>
            </a:r>
            <a:r>
              <a:rPr lang="de-DE" sz="2000" b="1" dirty="0">
                <a:solidFill>
                  <a:srgbClr val="00B050"/>
                </a:solidFill>
              </a:rPr>
              <a:t> cm</a:t>
            </a:r>
            <a:r>
              <a:rPr lang="de-DE" sz="2000" b="1" baseline="30000" dirty="0">
                <a:solidFill>
                  <a:srgbClr val="00B050"/>
                </a:solidFill>
              </a:rPr>
              <a:t>-2</a:t>
            </a:r>
            <a:r>
              <a:rPr lang="de-DE" sz="2000" dirty="0"/>
              <a:t>)</a:t>
            </a:r>
          </a:p>
          <a:p>
            <a:pPr eaLnBrk="1" fontAlgn="auto" hangingPunct="1">
              <a:spcAft>
                <a:spcPts val="0"/>
              </a:spcAft>
              <a:buFont typeface="Wingdings" panose="05000000000000000000" pitchFamily="2" charset="2"/>
              <a:buChar char="Ø"/>
              <a:defRPr/>
            </a:pPr>
            <a:endParaRPr lang="de-DE" sz="2000" dirty="0"/>
          </a:p>
          <a:p>
            <a:pPr eaLnBrk="1" fontAlgn="auto" hangingPunct="1">
              <a:spcAft>
                <a:spcPts val="0"/>
              </a:spcAft>
              <a:buFont typeface="Wingdings" panose="05000000000000000000" pitchFamily="2" charset="2"/>
              <a:buChar char="Ø"/>
              <a:defRPr/>
            </a:pPr>
            <a:endParaRPr lang="de-DE" sz="2000" dirty="0"/>
          </a:p>
          <a:p>
            <a:pPr eaLnBrk="1" fontAlgn="auto" hangingPunct="1">
              <a:spcAft>
                <a:spcPts val="0"/>
              </a:spcAft>
              <a:buFont typeface="Wingdings" panose="05000000000000000000" pitchFamily="2" charset="2"/>
              <a:buChar char="Ø"/>
              <a:defRPr/>
            </a:pPr>
            <a:r>
              <a:rPr lang="de-DE" sz="2000" dirty="0" err="1"/>
              <a:t>Smaller</a:t>
            </a:r>
            <a:r>
              <a:rPr lang="de-DE" sz="2000" dirty="0"/>
              <a:t> </a:t>
            </a:r>
            <a:r>
              <a:rPr lang="de-DE" sz="2000" dirty="0" err="1"/>
              <a:t>and</a:t>
            </a:r>
            <a:r>
              <a:rPr lang="de-DE" sz="2000" dirty="0"/>
              <a:t> variable </a:t>
            </a:r>
            <a:r>
              <a:rPr lang="de-DE" sz="2000" dirty="0" err="1"/>
              <a:t>target</a:t>
            </a:r>
            <a:r>
              <a:rPr lang="de-DE" sz="2000" dirty="0"/>
              <a:t> </a:t>
            </a:r>
            <a:r>
              <a:rPr lang="de-DE" sz="2000" dirty="0" err="1"/>
              <a:t>width</a:t>
            </a:r>
            <a:r>
              <a:rPr lang="de-DE" sz="2000" dirty="0"/>
              <a:t> at </a:t>
            </a:r>
            <a:r>
              <a:rPr lang="de-DE" sz="2000" dirty="0" err="1"/>
              <a:t>the</a:t>
            </a:r>
            <a:r>
              <a:rPr lang="de-DE" sz="2000" dirty="0"/>
              <a:t> </a:t>
            </a:r>
            <a:r>
              <a:rPr lang="de-DE" sz="2000" dirty="0" err="1"/>
              <a:t>interaction</a:t>
            </a:r>
            <a:r>
              <a:rPr lang="de-DE" sz="2000" dirty="0"/>
              <a:t> </a:t>
            </a:r>
            <a:r>
              <a:rPr lang="de-DE" sz="2000" dirty="0" err="1"/>
              <a:t>point</a:t>
            </a:r>
            <a:r>
              <a:rPr lang="de-DE" sz="2000" dirty="0"/>
              <a:t> ( </a:t>
            </a:r>
            <a:r>
              <a:rPr lang="de-DE" sz="2000" b="1" dirty="0">
                <a:solidFill>
                  <a:srgbClr val="00B050"/>
                </a:solidFill>
              </a:rPr>
              <a:t>≥ 1 mm</a:t>
            </a:r>
            <a:r>
              <a:rPr lang="de-DE" sz="2000" dirty="0"/>
              <a:t>)</a:t>
            </a:r>
          </a:p>
          <a:p>
            <a:pPr eaLnBrk="1" fontAlgn="auto" hangingPunct="1">
              <a:spcAft>
                <a:spcPts val="0"/>
              </a:spcAft>
              <a:buFont typeface="Wingdings" panose="05000000000000000000" pitchFamily="2" charset="2"/>
              <a:buChar char="Ø"/>
              <a:defRPr/>
            </a:pPr>
            <a:endParaRPr lang="de-DE" sz="2000" dirty="0"/>
          </a:p>
          <a:p>
            <a:pPr eaLnBrk="1" fontAlgn="auto" hangingPunct="1">
              <a:spcAft>
                <a:spcPts val="0"/>
              </a:spcAft>
              <a:buFont typeface="Wingdings" panose="05000000000000000000" pitchFamily="2" charset="2"/>
              <a:buChar char="Ø"/>
              <a:defRPr/>
            </a:pPr>
            <a:r>
              <a:rPr lang="de-DE" sz="2000" dirty="0" err="1"/>
              <a:t>Improved</a:t>
            </a:r>
            <a:r>
              <a:rPr lang="de-DE" sz="2000" dirty="0"/>
              <a:t> </a:t>
            </a:r>
            <a:r>
              <a:rPr lang="de-DE" sz="2000" dirty="0" err="1"/>
              <a:t>vacuum</a:t>
            </a:r>
            <a:r>
              <a:rPr lang="de-DE" sz="2000" dirty="0"/>
              <a:t> </a:t>
            </a:r>
            <a:r>
              <a:rPr lang="de-DE" sz="2000" dirty="0" err="1"/>
              <a:t>conditions</a:t>
            </a:r>
            <a:endParaRPr lang="de-DE" sz="2000" dirty="0"/>
          </a:p>
          <a:p>
            <a:pPr eaLnBrk="1" fontAlgn="auto" hangingPunct="1">
              <a:spcAft>
                <a:spcPts val="0"/>
              </a:spcAft>
              <a:buFont typeface="Wingdings" panose="05000000000000000000" pitchFamily="2" charset="2"/>
              <a:buChar char="Ø"/>
              <a:defRPr/>
            </a:pPr>
            <a:endParaRPr lang="de-DE" sz="2000" dirty="0"/>
          </a:p>
          <a:p>
            <a:pPr eaLnBrk="1" fontAlgn="auto" hangingPunct="1">
              <a:spcAft>
                <a:spcPts val="0"/>
              </a:spcAft>
              <a:buFont typeface="Wingdings" panose="05000000000000000000" pitchFamily="2" charset="2"/>
              <a:buChar char="Ø"/>
              <a:defRPr/>
            </a:pPr>
            <a:r>
              <a:rPr lang="de-DE" sz="2000" dirty="0" err="1"/>
              <a:t>Applicability</a:t>
            </a:r>
            <a:r>
              <a:rPr lang="de-DE" sz="2000" dirty="0"/>
              <a:t> in </a:t>
            </a:r>
            <a:r>
              <a:rPr lang="de-DE" sz="2000" dirty="0" err="1"/>
              <a:t>various</a:t>
            </a:r>
            <a:r>
              <a:rPr lang="de-DE" sz="2000" dirty="0"/>
              <a:t> experimental </a:t>
            </a:r>
            <a:r>
              <a:rPr lang="de-DE" sz="2000" dirty="0" err="1"/>
              <a:t>conditions</a:t>
            </a:r>
            <a:r>
              <a:rPr lang="de-DE" sz="2000" dirty="0"/>
              <a:t> at different </a:t>
            </a:r>
            <a:r>
              <a:rPr lang="de-DE" sz="2000" dirty="0" err="1"/>
              <a:t>places</a:t>
            </a:r>
            <a:endParaRPr lang="de-DE" sz="2000" dirty="0"/>
          </a:p>
          <a:p>
            <a:pPr eaLnBrk="1" fontAlgn="auto" hangingPunct="1">
              <a:spcAft>
                <a:spcPts val="0"/>
              </a:spcAft>
              <a:buFont typeface="Wingdings" panose="05000000000000000000" pitchFamily="2" charset="2"/>
              <a:buChar char="Ø"/>
              <a:defRPr/>
            </a:pPr>
            <a:endParaRPr lang="de-DE" sz="2000" dirty="0"/>
          </a:p>
        </p:txBody>
      </p:sp>
    </p:spTree>
    <p:extLst>
      <p:ext uri="{BB962C8B-B14F-4D97-AF65-F5344CB8AC3E}">
        <p14:creationId xmlns:p14="http://schemas.microsoft.com/office/powerpoint/2010/main" val="401728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838200" y="0"/>
            <a:ext cx="10515600" cy="1325563"/>
          </a:xfrm>
        </p:spPr>
        <p:txBody>
          <a:bodyPr/>
          <a:lstStyle/>
          <a:p>
            <a:r>
              <a:rPr lang="de-DE" altLang="de-DE" i="1"/>
              <a:t>Summary</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Wingdings" panose="05000000000000000000" pitchFamily="2" charset="2"/>
              <a:buChar char="ü"/>
              <a:defRPr/>
            </a:pPr>
            <a:r>
              <a:rPr lang="de-DE" dirty="0"/>
              <a:t> </a:t>
            </a:r>
            <a:r>
              <a:rPr lang="de-DE" dirty="0" err="1"/>
              <a:t>Two</a:t>
            </a:r>
            <a:r>
              <a:rPr lang="de-DE" dirty="0"/>
              <a:t> potential internal </a:t>
            </a:r>
            <a:r>
              <a:rPr lang="de-DE" dirty="0" err="1"/>
              <a:t>target</a:t>
            </a:r>
            <a:r>
              <a:rPr lang="de-DE" dirty="0"/>
              <a:t> </a:t>
            </a:r>
            <a:r>
              <a:rPr lang="de-DE" dirty="0" err="1"/>
              <a:t>designs</a:t>
            </a:r>
            <a:r>
              <a:rPr lang="de-DE" dirty="0"/>
              <a:t> will </a:t>
            </a:r>
            <a:r>
              <a:rPr lang="de-DE" dirty="0" err="1"/>
              <a:t>be</a:t>
            </a:r>
            <a:r>
              <a:rPr lang="de-DE" dirty="0"/>
              <a:t> </a:t>
            </a:r>
            <a:r>
              <a:rPr lang="de-DE" dirty="0" err="1"/>
              <a:t>available</a:t>
            </a:r>
            <a:r>
              <a:rPr lang="de-DE" dirty="0"/>
              <a:t> </a:t>
            </a:r>
            <a:r>
              <a:rPr lang="de-DE" dirty="0" err="1"/>
              <a:t>for</a:t>
            </a:r>
            <a:r>
              <a:rPr lang="de-DE" dirty="0"/>
              <a:t> CRYRING</a:t>
            </a:r>
          </a:p>
          <a:p>
            <a:pPr lvl="1" fontAlgn="auto">
              <a:spcAft>
                <a:spcPts val="0"/>
              </a:spcAft>
              <a:buFont typeface="Wingdings" panose="05000000000000000000" pitchFamily="2" charset="2"/>
              <a:buChar char="Ø"/>
              <a:defRPr/>
            </a:pPr>
            <a:r>
              <a:rPr lang="de-DE" dirty="0" err="1"/>
              <a:t>Swedish</a:t>
            </a:r>
            <a:r>
              <a:rPr lang="de-DE" dirty="0"/>
              <a:t> in-kind </a:t>
            </a:r>
            <a:r>
              <a:rPr lang="de-DE" dirty="0" err="1"/>
              <a:t>contribution</a:t>
            </a:r>
            <a:r>
              <a:rPr lang="de-DE" dirty="0"/>
              <a:t> CRYJET</a:t>
            </a:r>
          </a:p>
          <a:p>
            <a:pPr lvl="1" fontAlgn="auto">
              <a:spcAft>
                <a:spcPts val="0"/>
              </a:spcAft>
              <a:buFont typeface="Wingdings" panose="05000000000000000000" pitchFamily="2" charset="2"/>
              <a:buChar char="Ø"/>
              <a:defRPr/>
            </a:pPr>
            <a:r>
              <a:rPr lang="de-DE" dirty="0"/>
              <a:t>New SPARC@HESR internal </a:t>
            </a:r>
            <a:r>
              <a:rPr lang="de-DE" dirty="0" err="1"/>
              <a:t>target</a:t>
            </a:r>
            <a:endParaRPr lang="de-DE" dirty="0"/>
          </a:p>
          <a:p>
            <a:pPr fontAlgn="auto">
              <a:spcAft>
                <a:spcPts val="0"/>
              </a:spcAft>
              <a:buFont typeface="Wingdings" panose="05000000000000000000" pitchFamily="2" charset="2"/>
              <a:buChar char="ü"/>
              <a:defRPr/>
            </a:pPr>
            <a:r>
              <a:rPr lang="de-DE" dirty="0"/>
              <a:t> SPARC </a:t>
            </a:r>
            <a:r>
              <a:rPr lang="de-DE" dirty="0" err="1"/>
              <a:t>target</a:t>
            </a:r>
            <a:r>
              <a:rPr lang="de-DE" dirty="0"/>
              <a:t> </a:t>
            </a:r>
            <a:r>
              <a:rPr lang="de-DE" dirty="0" err="1"/>
              <a:t>station</a:t>
            </a:r>
            <a:r>
              <a:rPr lang="de-DE" dirty="0"/>
              <a:t> prototype </a:t>
            </a:r>
            <a:r>
              <a:rPr lang="de-DE" dirty="0" err="1"/>
              <a:t>is</a:t>
            </a:r>
            <a:r>
              <a:rPr lang="de-DE" dirty="0"/>
              <a:t> </a:t>
            </a:r>
            <a:r>
              <a:rPr lang="de-DE" dirty="0" err="1"/>
              <a:t>currently</a:t>
            </a:r>
            <a:r>
              <a:rPr lang="de-DE" dirty="0"/>
              <a:t> </a:t>
            </a:r>
            <a:r>
              <a:rPr lang="de-DE" dirty="0" err="1"/>
              <a:t>being</a:t>
            </a:r>
            <a:r>
              <a:rPr lang="de-DE" dirty="0"/>
              <a:t> </a:t>
            </a:r>
            <a:r>
              <a:rPr lang="de-DE" dirty="0" err="1"/>
              <a:t>assembled</a:t>
            </a:r>
            <a:r>
              <a:rPr lang="de-DE" dirty="0"/>
              <a:t> at GSI / </a:t>
            </a:r>
            <a:r>
              <a:rPr lang="de-DE" dirty="0" err="1"/>
              <a:t>commissioning</a:t>
            </a:r>
            <a:r>
              <a:rPr lang="de-DE" dirty="0"/>
              <a:t> </a:t>
            </a:r>
            <a:r>
              <a:rPr lang="de-DE" dirty="0" err="1"/>
              <a:t>phase</a:t>
            </a:r>
            <a:r>
              <a:rPr lang="de-DE" dirty="0"/>
              <a:t> </a:t>
            </a:r>
            <a:r>
              <a:rPr lang="de-DE" dirty="0" err="1"/>
              <a:t>until</a:t>
            </a:r>
            <a:r>
              <a:rPr lang="de-DE" dirty="0"/>
              <a:t> 2017</a:t>
            </a:r>
          </a:p>
          <a:p>
            <a:pPr lvl="1" fontAlgn="auto">
              <a:spcAft>
                <a:spcPts val="0"/>
              </a:spcAft>
              <a:buFont typeface="Symbol" panose="05050102010706020507" pitchFamily="18" charset="2"/>
              <a:buChar char="-"/>
              <a:defRPr/>
            </a:pPr>
            <a:r>
              <a:rPr lang="de-DE" dirty="0" err="1"/>
              <a:t>Implement</a:t>
            </a:r>
            <a:r>
              <a:rPr lang="de-DE" dirty="0"/>
              <a:t> </a:t>
            </a:r>
            <a:r>
              <a:rPr lang="de-DE" dirty="0" err="1"/>
              <a:t>target</a:t>
            </a:r>
            <a:r>
              <a:rPr lang="de-DE" dirty="0"/>
              <a:t> </a:t>
            </a:r>
            <a:r>
              <a:rPr lang="de-DE" dirty="0" err="1"/>
              <a:t>station</a:t>
            </a:r>
            <a:r>
              <a:rPr lang="de-DE" dirty="0"/>
              <a:t> </a:t>
            </a:r>
            <a:r>
              <a:rPr lang="de-DE" dirty="0" err="1"/>
              <a:t>into</a:t>
            </a:r>
            <a:r>
              <a:rPr lang="de-DE" dirty="0"/>
              <a:t> </a:t>
            </a:r>
            <a:r>
              <a:rPr lang="de-DE" dirty="0" err="1"/>
              <a:t>new</a:t>
            </a:r>
            <a:r>
              <a:rPr lang="de-DE" dirty="0"/>
              <a:t> </a:t>
            </a:r>
            <a:r>
              <a:rPr lang="de-DE" dirty="0" err="1"/>
              <a:t>control</a:t>
            </a:r>
            <a:r>
              <a:rPr lang="de-DE" dirty="0"/>
              <a:t> </a:t>
            </a:r>
            <a:r>
              <a:rPr lang="de-DE" dirty="0" err="1"/>
              <a:t>system</a:t>
            </a:r>
            <a:endParaRPr lang="de-DE" dirty="0"/>
          </a:p>
          <a:p>
            <a:pPr fontAlgn="auto">
              <a:spcAft>
                <a:spcPts val="0"/>
              </a:spcAft>
              <a:buFont typeface="Wingdings" panose="05000000000000000000" pitchFamily="2" charset="2"/>
              <a:buChar char="ü"/>
              <a:defRPr/>
            </a:pPr>
            <a:r>
              <a:rPr lang="de-DE" dirty="0"/>
              <a:t> Modular design </a:t>
            </a:r>
            <a:r>
              <a:rPr lang="de-DE" dirty="0" err="1"/>
              <a:t>of</a:t>
            </a:r>
            <a:r>
              <a:rPr lang="de-DE" dirty="0"/>
              <a:t> </a:t>
            </a:r>
            <a:r>
              <a:rPr lang="de-DE" dirty="0" err="1"/>
              <a:t>the</a:t>
            </a:r>
            <a:r>
              <a:rPr lang="de-DE" dirty="0"/>
              <a:t> prototype </a:t>
            </a:r>
            <a:r>
              <a:rPr lang="de-DE" dirty="0" err="1"/>
              <a:t>inlet</a:t>
            </a:r>
            <a:r>
              <a:rPr lang="de-DE" dirty="0"/>
              <a:t> </a:t>
            </a:r>
            <a:r>
              <a:rPr lang="de-DE" dirty="0" err="1"/>
              <a:t>chamber</a:t>
            </a:r>
            <a:r>
              <a:rPr lang="de-DE" dirty="0"/>
              <a:t> </a:t>
            </a:r>
            <a:r>
              <a:rPr lang="de-DE" dirty="0" err="1"/>
              <a:t>offers</a:t>
            </a:r>
            <a:r>
              <a:rPr lang="de-DE" dirty="0"/>
              <a:t> </a:t>
            </a:r>
            <a:r>
              <a:rPr lang="de-DE" dirty="0" err="1"/>
              <a:t>more</a:t>
            </a:r>
            <a:r>
              <a:rPr lang="de-DE" dirty="0"/>
              <a:t> potential </a:t>
            </a:r>
            <a:r>
              <a:rPr lang="de-DE" dirty="0" err="1"/>
              <a:t>for</a:t>
            </a:r>
            <a:r>
              <a:rPr lang="de-DE" dirty="0"/>
              <a:t> </a:t>
            </a:r>
            <a:r>
              <a:rPr lang="de-DE" dirty="0" err="1"/>
              <a:t>future</a:t>
            </a:r>
            <a:r>
              <a:rPr lang="de-DE" dirty="0"/>
              <a:t> </a:t>
            </a:r>
            <a:r>
              <a:rPr lang="de-DE" dirty="0" err="1"/>
              <a:t>experiments</a:t>
            </a:r>
            <a:r>
              <a:rPr lang="de-DE" dirty="0"/>
              <a:t>, </a:t>
            </a:r>
            <a:r>
              <a:rPr lang="de-DE" dirty="0" err="1"/>
              <a:t>including</a:t>
            </a:r>
            <a:r>
              <a:rPr lang="de-DE" dirty="0"/>
              <a:t> a </a:t>
            </a:r>
            <a:r>
              <a:rPr lang="de-DE" dirty="0" err="1"/>
              <a:t>smaller</a:t>
            </a:r>
            <a:r>
              <a:rPr lang="de-DE" dirty="0"/>
              <a:t> </a:t>
            </a:r>
            <a:r>
              <a:rPr lang="de-DE" dirty="0" err="1"/>
              <a:t>target</a:t>
            </a:r>
            <a:r>
              <a:rPr lang="de-DE" dirty="0"/>
              <a:t> </a:t>
            </a:r>
            <a:r>
              <a:rPr lang="de-DE" dirty="0" err="1"/>
              <a:t>width</a:t>
            </a:r>
            <a:r>
              <a:rPr lang="de-DE" dirty="0"/>
              <a:t> </a:t>
            </a:r>
            <a:r>
              <a:rPr lang="de-DE" dirty="0" err="1"/>
              <a:t>and</a:t>
            </a:r>
            <a:r>
              <a:rPr lang="de-DE" dirty="0"/>
              <a:t> different </a:t>
            </a:r>
            <a:r>
              <a:rPr lang="de-DE" dirty="0" err="1"/>
              <a:t>interaction</a:t>
            </a:r>
            <a:r>
              <a:rPr lang="de-DE" dirty="0"/>
              <a:t> </a:t>
            </a:r>
            <a:r>
              <a:rPr lang="de-DE" dirty="0" err="1"/>
              <a:t>regimes</a:t>
            </a:r>
            <a:r>
              <a:rPr lang="de-DE" dirty="0"/>
              <a:t> (</a:t>
            </a:r>
            <a:r>
              <a:rPr lang="de-DE" dirty="0" err="1"/>
              <a:t>multiphase</a:t>
            </a:r>
            <a:r>
              <a:rPr lang="de-DE" dirty="0"/>
              <a:t> </a:t>
            </a:r>
            <a:r>
              <a:rPr lang="de-DE" dirty="0" err="1"/>
              <a:t>target</a:t>
            </a:r>
            <a:r>
              <a:rPr lang="de-DE" dirty="0"/>
              <a:t>)</a:t>
            </a:r>
          </a:p>
          <a:p>
            <a:pPr fontAlgn="auto">
              <a:spcAft>
                <a:spcPts val="0"/>
              </a:spcAft>
              <a:buFont typeface="Wingdings" panose="05000000000000000000" pitchFamily="2" charset="2"/>
              <a:buChar char="ü"/>
              <a:defRPr/>
            </a:pPr>
            <a:r>
              <a:rPr lang="de-DE" dirty="0"/>
              <a:t> The </a:t>
            </a:r>
            <a:r>
              <a:rPr lang="de-DE" dirty="0" err="1"/>
              <a:t>multiphase</a:t>
            </a:r>
            <a:r>
              <a:rPr lang="de-DE" dirty="0"/>
              <a:t> </a:t>
            </a:r>
            <a:r>
              <a:rPr lang="de-DE" dirty="0" err="1"/>
              <a:t>target</a:t>
            </a:r>
            <a:r>
              <a:rPr lang="de-DE" dirty="0"/>
              <a:t> </a:t>
            </a:r>
            <a:r>
              <a:rPr lang="de-DE" dirty="0" err="1"/>
              <a:t>station</a:t>
            </a:r>
            <a:r>
              <a:rPr lang="de-DE" dirty="0"/>
              <a:t> </a:t>
            </a:r>
            <a:r>
              <a:rPr lang="de-DE" dirty="0" err="1"/>
              <a:t>is</a:t>
            </a:r>
            <a:r>
              <a:rPr lang="de-DE" dirty="0"/>
              <a:t> </a:t>
            </a:r>
            <a:r>
              <a:rPr lang="de-DE" dirty="0" err="1"/>
              <a:t>designed</a:t>
            </a:r>
            <a:r>
              <a:rPr lang="de-DE" dirty="0"/>
              <a:t> </a:t>
            </a:r>
            <a:r>
              <a:rPr lang="de-DE" dirty="0" err="1"/>
              <a:t>to</a:t>
            </a:r>
            <a:r>
              <a:rPr lang="de-DE" dirty="0"/>
              <a:t> </a:t>
            </a:r>
            <a:r>
              <a:rPr lang="de-DE" dirty="0" err="1"/>
              <a:t>be</a:t>
            </a:r>
            <a:r>
              <a:rPr lang="de-DE" dirty="0"/>
              <a:t> </a:t>
            </a:r>
            <a:r>
              <a:rPr lang="de-DE" dirty="0" err="1"/>
              <a:t>suitable</a:t>
            </a:r>
            <a:r>
              <a:rPr lang="de-DE" dirty="0"/>
              <a:t> </a:t>
            </a:r>
            <a:r>
              <a:rPr lang="de-DE" dirty="0" err="1"/>
              <a:t>for</a:t>
            </a:r>
            <a:r>
              <a:rPr lang="de-DE" dirty="0"/>
              <a:t> </a:t>
            </a:r>
            <a:r>
              <a:rPr lang="de-DE" dirty="0" err="1"/>
              <a:t>the</a:t>
            </a:r>
            <a:r>
              <a:rPr lang="de-DE" dirty="0"/>
              <a:t> </a:t>
            </a:r>
            <a:r>
              <a:rPr lang="de-DE" dirty="0" err="1"/>
              <a:t>implementation</a:t>
            </a:r>
            <a:r>
              <a:rPr lang="de-DE" dirty="0"/>
              <a:t> in </a:t>
            </a:r>
            <a:r>
              <a:rPr lang="de-DE" dirty="0" err="1"/>
              <a:t>any</a:t>
            </a:r>
            <a:r>
              <a:rPr lang="de-DE" dirty="0"/>
              <a:t> </a:t>
            </a:r>
            <a:r>
              <a:rPr lang="de-DE" dirty="0" err="1"/>
              <a:t>storage</a:t>
            </a:r>
            <a:r>
              <a:rPr lang="de-DE" dirty="0"/>
              <a:t> ring at FAIR</a:t>
            </a:r>
          </a:p>
        </p:txBody>
      </p:sp>
      <p:sp>
        <p:nvSpPr>
          <p:cNvPr id="4" name="Slide Number Placeholder 3"/>
          <p:cNvSpPr>
            <a:spLocks noGrp="1"/>
          </p:cNvSpPr>
          <p:nvPr>
            <p:ph type="sldNum" sz="quarter" idx="12"/>
          </p:nvPr>
        </p:nvSpPr>
        <p:spPr/>
        <p:txBody>
          <a:bodyPr/>
          <a:lstStyle/>
          <a:p>
            <a:pPr>
              <a:defRPr/>
            </a:pPr>
            <a:fld id="{826E7610-319E-460C-85F1-78EFA4956C24}" type="slidenum">
              <a:rPr lang="de-DE"/>
              <a:pPr>
                <a:defRPr/>
              </a:pPr>
              <a:t>19</a:t>
            </a:fld>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38200" y="0"/>
            <a:ext cx="10515600" cy="1325563"/>
          </a:xfrm>
        </p:spPr>
        <p:txBody>
          <a:bodyPr/>
          <a:lstStyle/>
          <a:p>
            <a:r>
              <a:rPr lang="de-DE" altLang="de-DE" i="1"/>
              <a:t>CRYRING environment</a:t>
            </a:r>
          </a:p>
        </p:txBody>
      </p:sp>
      <p:sp>
        <p:nvSpPr>
          <p:cNvPr id="4" name="Slide Number Placeholder 3"/>
          <p:cNvSpPr>
            <a:spLocks noGrp="1"/>
          </p:cNvSpPr>
          <p:nvPr>
            <p:ph type="sldNum" sz="quarter" idx="12"/>
          </p:nvPr>
        </p:nvSpPr>
        <p:spPr/>
        <p:txBody>
          <a:bodyPr/>
          <a:lstStyle/>
          <a:p>
            <a:pPr>
              <a:defRPr/>
            </a:pPr>
            <a:fld id="{CA1D6358-5C2A-471D-A96A-1D5DBD065335}" type="slidenum">
              <a:rPr lang="de-DE"/>
              <a:pPr>
                <a:defRPr/>
              </a:pPr>
              <a:t>2</a:t>
            </a:fld>
            <a:endParaRPr lang="de-DE"/>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r="27892"/>
          <a:stretch>
            <a:fillRect/>
          </a:stretch>
        </p:blipFill>
        <p:spPr bwMode="auto">
          <a:xfrm>
            <a:off x="6132513" y="1325563"/>
            <a:ext cx="522128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8"/>
          <p:cNvSpPr>
            <a:spLocks noGrp="1"/>
          </p:cNvSpPr>
          <p:nvPr>
            <p:ph idx="1"/>
          </p:nvPr>
        </p:nvSpPr>
        <p:spPr>
          <a:xfrm>
            <a:off x="838200" y="1709738"/>
            <a:ext cx="10515600" cy="4351337"/>
          </a:xfrm>
        </p:spPr>
        <p:txBody>
          <a:bodyPr rtlCol="0">
            <a:normAutofit fontScale="92500" lnSpcReduction="20000"/>
          </a:bodyPr>
          <a:lstStyle/>
          <a:p>
            <a:pPr fontAlgn="auto">
              <a:spcAft>
                <a:spcPts val="0"/>
              </a:spcAft>
              <a:defRPr/>
            </a:pPr>
            <a:r>
              <a:rPr lang="de-DE" dirty="0"/>
              <a:t>The </a:t>
            </a:r>
            <a:r>
              <a:rPr lang="de-DE" dirty="0" err="1"/>
              <a:t>distance</a:t>
            </a:r>
            <a:r>
              <a:rPr lang="de-DE" dirty="0"/>
              <a:t> </a:t>
            </a:r>
            <a:r>
              <a:rPr lang="de-DE" dirty="0" err="1"/>
              <a:t>from</a:t>
            </a:r>
            <a:r>
              <a:rPr lang="de-DE" dirty="0"/>
              <a:t> </a:t>
            </a:r>
            <a:r>
              <a:rPr lang="de-DE" dirty="0" err="1"/>
              <a:t>the</a:t>
            </a:r>
            <a:r>
              <a:rPr lang="de-DE" dirty="0"/>
              <a:t> beam </a:t>
            </a:r>
            <a:r>
              <a:rPr lang="de-DE" dirty="0" err="1"/>
              <a:t>axis</a:t>
            </a:r>
            <a:endParaRPr lang="de-DE" dirty="0"/>
          </a:p>
          <a:p>
            <a:pPr marL="0" indent="0" fontAlgn="auto">
              <a:spcAft>
                <a:spcPts val="0"/>
              </a:spcAft>
              <a:buFont typeface="Arial" panose="020B0604020202020204" pitchFamily="34" charset="0"/>
              <a:buNone/>
              <a:defRPr/>
            </a:pPr>
            <a:r>
              <a:rPr lang="de-DE" b="1" i="1" dirty="0"/>
              <a:t>   </a:t>
            </a:r>
            <a:r>
              <a:rPr lang="de-DE" dirty="0" err="1"/>
              <a:t>to</a:t>
            </a:r>
            <a:r>
              <a:rPr lang="de-DE" dirty="0"/>
              <a:t> </a:t>
            </a:r>
            <a:r>
              <a:rPr lang="de-DE" dirty="0" err="1"/>
              <a:t>the</a:t>
            </a:r>
            <a:r>
              <a:rPr lang="de-DE" dirty="0"/>
              <a:t> </a:t>
            </a:r>
            <a:r>
              <a:rPr lang="de-DE" dirty="0" err="1"/>
              <a:t>floor</a:t>
            </a:r>
            <a:r>
              <a:rPr lang="de-DE" dirty="0"/>
              <a:t> </a:t>
            </a:r>
            <a:r>
              <a:rPr lang="de-DE" dirty="0" err="1"/>
              <a:t>is</a:t>
            </a:r>
            <a:r>
              <a:rPr lang="de-DE" dirty="0"/>
              <a:t> </a:t>
            </a:r>
            <a:r>
              <a:rPr lang="de-DE" b="1" dirty="0"/>
              <a:t>2.00 m</a:t>
            </a:r>
            <a:endParaRPr lang="de-DE" b="1" i="1" dirty="0"/>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A </a:t>
            </a:r>
            <a:r>
              <a:rPr lang="de-DE" dirty="0" err="1"/>
              <a:t>vacuum</a:t>
            </a:r>
            <a:r>
              <a:rPr lang="de-DE" dirty="0"/>
              <a:t> </a:t>
            </a:r>
            <a:r>
              <a:rPr lang="de-DE" dirty="0" err="1"/>
              <a:t>of</a:t>
            </a:r>
            <a:r>
              <a:rPr lang="de-DE" dirty="0"/>
              <a:t> </a:t>
            </a:r>
            <a:r>
              <a:rPr lang="de-DE" b="1" dirty="0"/>
              <a:t>&lt; 10</a:t>
            </a:r>
            <a:r>
              <a:rPr lang="de-DE" b="1" baseline="30000" dirty="0"/>
              <a:t>-11</a:t>
            </a:r>
            <a:r>
              <a:rPr lang="de-DE" b="1" dirty="0"/>
              <a:t> mbar </a:t>
            </a:r>
            <a:r>
              <a:rPr lang="de-DE" dirty="0" err="1"/>
              <a:t>is</a:t>
            </a:r>
            <a:r>
              <a:rPr lang="de-DE" dirty="0"/>
              <a:t> </a:t>
            </a:r>
          </a:p>
          <a:p>
            <a:pPr marL="0" indent="0" fontAlgn="auto">
              <a:spcAft>
                <a:spcPts val="0"/>
              </a:spcAft>
              <a:buFont typeface="Arial" panose="020B0604020202020204" pitchFamily="34" charset="0"/>
              <a:buNone/>
              <a:defRPr/>
            </a:pPr>
            <a:r>
              <a:rPr lang="de-DE" b="1" i="1" dirty="0"/>
              <a:t>   </a:t>
            </a:r>
            <a:r>
              <a:rPr lang="de-DE" dirty="0" err="1"/>
              <a:t>desirable</a:t>
            </a:r>
            <a:r>
              <a:rPr lang="de-DE" dirty="0"/>
              <a:t> in </a:t>
            </a:r>
            <a:r>
              <a:rPr lang="de-DE" dirty="0" err="1"/>
              <a:t>the</a:t>
            </a:r>
            <a:r>
              <a:rPr lang="de-DE" dirty="0"/>
              <a:t> </a:t>
            </a:r>
            <a:r>
              <a:rPr lang="de-DE" dirty="0" err="1"/>
              <a:t>storage</a:t>
            </a:r>
            <a:r>
              <a:rPr lang="de-DE" dirty="0"/>
              <a:t> ring</a:t>
            </a:r>
          </a:p>
          <a:p>
            <a:pPr marL="0" indent="0" fontAlgn="auto">
              <a:spcAft>
                <a:spcPts val="0"/>
              </a:spcAft>
              <a:buFont typeface="Arial" panose="020B0604020202020204" pitchFamily="34" charset="0"/>
              <a:buNone/>
              <a:defRPr/>
            </a:pPr>
            <a:endParaRPr lang="de-DE" b="1" i="1" dirty="0"/>
          </a:p>
          <a:p>
            <a:pPr fontAlgn="auto">
              <a:spcAft>
                <a:spcPts val="0"/>
              </a:spcAft>
              <a:defRPr/>
            </a:pPr>
            <a:r>
              <a:rPr lang="de-DE" dirty="0"/>
              <a:t>Target </a:t>
            </a:r>
            <a:r>
              <a:rPr lang="de-DE" dirty="0" err="1"/>
              <a:t>densities</a:t>
            </a:r>
            <a:r>
              <a:rPr lang="de-DE" dirty="0"/>
              <a:t> in </a:t>
            </a:r>
            <a:r>
              <a:rPr lang="de-DE" dirty="0" err="1"/>
              <a:t>the</a:t>
            </a:r>
            <a:r>
              <a:rPr lang="de-DE" dirty="0"/>
              <a:t> </a:t>
            </a:r>
            <a:r>
              <a:rPr lang="de-DE" dirty="0" err="1"/>
              <a:t>range</a:t>
            </a:r>
            <a:r>
              <a:rPr lang="de-DE" dirty="0"/>
              <a:t> </a:t>
            </a:r>
          </a:p>
          <a:p>
            <a:pPr marL="0" indent="0" fontAlgn="auto">
              <a:spcAft>
                <a:spcPts val="0"/>
              </a:spcAft>
              <a:buFont typeface="Arial" panose="020B0604020202020204" pitchFamily="34" charset="0"/>
              <a:buNone/>
              <a:defRPr/>
            </a:pPr>
            <a:r>
              <a:rPr lang="de-DE" dirty="0"/>
              <a:t>   </a:t>
            </a:r>
            <a:r>
              <a:rPr lang="de-DE" dirty="0" err="1"/>
              <a:t>of</a:t>
            </a:r>
            <a:r>
              <a:rPr lang="de-DE" dirty="0"/>
              <a:t> </a:t>
            </a:r>
            <a:r>
              <a:rPr lang="de-DE" b="1" dirty="0"/>
              <a:t>10</a:t>
            </a:r>
            <a:r>
              <a:rPr lang="de-DE" b="1" baseline="30000" dirty="0"/>
              <a:t>10</a:t>
            </a:r>
            <a:r>
              <a:rPr lang="de-DE" b="1" dirty="0"/>
              <a:t> </a:t>
            </a:r>
            <a:r>
              <a:rPr lang="de-DE" b="1" dirty="0" err="1"/>
              <a:t>to</a:t>
            </a:r>
            <a:r>
              <a:rPr lang="de-DE" b="1" dirty="0"/>
              <a:t> 10</a:t>
            </a:r>
            <a:r>
              <a:rPr lang="de-DE" b="1" baseline="30000" dirty="0"/>
              <a:t>12 </a:t>
            </a:r>
            <a:r>
              <a:rPr lang="de-DE" b="1" dirty="0"/>
              <a:t>cm</a:t>
            </a:r>
            <a:r>
              <a:rPr lang="de-DE" b="1" baseline="30000" dirty="0"/>
              <a:t>-2</a:t>
            </a:r>
            <a:r>
              <a:rPr lang="de-DE" b="1" dirty="0"/>
              <a:t> </a:t>
            </a:r>
            <a:r>
              <a:rPr lang="de-DE" dirty="0" err="1"/>
              <a:t>for</a:t>
            </a:r>
            <a:r>
              <a:rPr lang="de-DE" dirty="0"/>
              <a:t> </a:t>
            </a:r>
            <a:r>
              <a:rPr lang="de-DE" dirty="0" err="1"/>
              <a:t>various</a:t>
            </a:r>
            <a:r>
              <a:rPr lang="de-DE" dirty="0"/>
              <a:t> </a:t>
            </a:r>
          </a:p>
          <a:p>
            <a:pPr marL="0" indent="0" fontAlgn="auto">
              <a:spcAft>
                <a:spcPts val="0"/>
              </a:spcAft>
              <a:buFont typeface="Arial" panose="020B0604020202020204" pitchFamily="34" charset="0"/>
              <a:buNone/>
              <a:defRPr/>
            </a:pPr>
            <a:r>
              <a:rPr lang="de-DE" dirty="0"/>
              <a:t>   gas </a:t>
            </a:r>
            <a:r>
              <a:rPr lang="de-DE" dirty="0" err="1"/>
              <a:t>species</a:t>
            </a:r>
            <a:r>
              <a:rPr lang="de-DE" dirty="0"/>
              <a:t> </a:t>
            </a:r>
            <a:r>
              <a:rPr lang="de-DE" dirty="0" err="1"/>
              <a:t>are</a:t>
            </a:r>
            <a:r>
              <a:rPr lang="de-DE" dirty="0"/>
              <a:t> </a:t>
            </a:r>
            <a:r>
              <a:rPr lang="de-DE" dirty="0" err="1"/>
              <a:t>required</a:t>
            </a:r>
            <a:r>
              <a:rPr lang="de-DE" dirty="0"/>
              <a:t> </a:t>
            </a:r>
            <a:r>
              <a:rPr lang="de-DE" dirty="0" err="1"/>
              <a:t>for</a:t>
            </a:r>
            <a:r>
              <a:rPr lang="de-DE" dirty="0"/>
              <a:t> </a:t>
            </a:r>
          </a:p>
          <a:p>
            <a:pPr marL="0" indent="0" fontAlgn="auto">
              <a:spcAft>
                <a:spcPts val="0"/>
              </a:spcAft>
              <a:buFont typeface="Arial" panose="020B0604020202020204" pitchFamily="34" charset="0"/>
              <a:buNone/>
              <a:defRPr/>
            </a:pPr>
            <a:r>
              <a:rPr lang="de-DE" dirty="0"/>
              <a:t>   </a:t>
            </a:r>
            <a:r>
              <a:rPr lang="de-DE" dirty="0" err="1"/>
              <a:t>future</a:t>
            </a:r>
            <a:r>
              <a:rPr lang="de-DE" dirty="0"/>
              <a:t> experimental </a:t>
            </a:r>
            <a:r>
              <a:rPr lang="de-DE" dirty="0" err="1"/>
              <a:t>campaigns</a:t>
            </a:r>
            <a:endParaRPr lang="de-DE" dirty="0"/>
          </a:p>
        </p:txBody>
      </p:sp>
    </p:spTree>
    <p:extLst>
      <p:ext uri="{BB962C8B-B14F-4D97-AF65-F5344CB8AC3E}">
        <p14:creationId xmlns:p14="http://schemas.microsoft.com/office/powerpoint/2010/main" val="405676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BD35737-D6FA-424A-8EC5-55824A914E0D}" type="slidenum">
              <a:rPr lang="de-DE"/>
              <a:pPr>
                <a:defRPr/>
              </a:pPr>
              <a:t>20</a:t>
            </a:fld>
            <a:endParaRPr lang="de-DE"/>
          </a:p>
        </p:txBody>
      </p:sp>
      <p:sp>
        <p:nvSpPr>
          <p:cNvPr id="45061" name="Title 1"/>
          <p:cNvSpPr txBox="1">
            <a:spLocks/>
          </p:cNvSpPr>
          <p:nvPr/>
        </p:nvSpPr>
        <p:spPr bwMode="auto">
          <a:xfrm>
            <a:off x="838200" y="53546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de-DE" altLang="de-DE" sz="4400" i="1">
                <a:latin typeface="Calibri Light" panose="020F0302020204030204" pitchFamily="34" charset="0"/>
              </a:rPr>
              <a:t>Thank you for your attention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0"/>
            <a:ext cx="10515600" cy="1325563"/>
          </a:xfrm>
        </p:spPr>
        <p:txBody>
          <a:bodyPr/>
          <a:lstStyle/>
          <a:p>
            <a:r>
              <a:rPr lang="de-DE" altLang="de-DE" i="1"/>
              <a:t> CRYJET – the CRYRING gas-jet target</a:t>
            </a:r>
          </a:p>
        </p:txBody>
      </p:sp>
      <p:sp>
        <p:nvSpPr>
          <p:cNvPr id="4" name="Slide Number Placeholder 3"/>
          <p:cNvSpPr>
            <a:spLocks noGrp="1"/>
          </p:cNvSpPr>
          <p:nvPr>
            <p:ph type="sldNum" sz="quarter" idx="12"/>
          </p:nvPr>
        </p:nvSpPr>
        <p:spPr/>
        <p:txBody>
          <a:bodyPr/>
          <a:lstStyle/>
          <a:p>
            <a:pPr>
              <a:defRPr/>
            </a:pPr>
            <a:fld id="{5446A5AE-3B11-43A2-8603-784523FABC7B}" type="slidenum">
              <a:rPr lang="de-DE"/>
              <a:pPr>
                <a:defRPr/>
              </a:pPr>
              <a:t>3</a:t>
            </a:fld>
            <a:endParaRPr lang="de-DE"/>
          </a:p>
        </p:txBody>
      </p:sp>
      <p:pic>
        <p:nvPicPr>
          <p:cNvPr id="717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1620838"/>
            <a:ext cx="5356225"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8"/>
          <p:cNvSpPr>
            <a:spLocks noGrp="1"/>
          </p:cNvSpPr>
          <p:nvPr>
            <p:ph idx="1"/>
          </p:nvPr>
        </p:nvSpPr>
        <p:spPr>
          <a:xfrm>
            <a:off x="838200" y="1709738"/>
            <a:ext cx="10515600" cy="4351337"/>
          </a:xfrm>
        </p:spPr>
        <p:txBody>
          <a:bodyPr rtlCol="0">
            <a:normAutofit fontScale="92500" lnSpcReduction="20000"/>
          </a:bodyPr>
          <a:lstStyle/>
          <a:p>
            <a:pPr fontAlgn="auto">
              <a:spcAft>
                <a:spcPts val="0"/>
              </a:spcAft>
              <a:defRPr/>
            </a:pPr>
            <a:r>
              <a:rPr lang="de-DE" dirty="0"/>
              <a:t>The CRYJET was </a:t>
            </a:r>
            <a:r>
              <a:rPr lang="de-DE" dirty="0" err="1"/>
              <a:t>designed</a:t>
            </a:r>
            <a:r>
              <a:rPr lang="de-DE" dirty="0"/>
              <a:t> </a:t>
            </a:r>
            <a:r>
              <a:rPr lang="de-DE" dirty="0" err="1"/>
              <a:t>for</a:t>
            </a:r>
            <a:r>
              <a:rPr lang="de-DE" dirty="0"/>
              <a:t> </a:t>
            </a:r>
          </a:p>
          <a:p>
            <a:pPr marL="0" indent="0" fontAlgn="auto">
              <a:spcAft>
                <a:spcPts val="0"/>
              </a:spcAft>
              <a:buFont typeface="Arial" panose="020B0604020202020204" pitchFamily="34" charset="0"/>
              <a:buNone/>
              <a:defRPr/>
            </a:pPr>
            <a:r>
              <a:rPr lang="de-DE" dirty="0"/>
              <a:t>   </a:t>
            </a:r>
            <a:r>
              <a:rPr lang="de-DE" dirty="0" err="1"/>
              <a:t>target</a:t>
            </a:r>
            <a:r>
              <a:rPr lang="de-DE" dirty="0"/>
              <a:t> </a:t>
            </a:r>
            <a:r>
              <a:rPr lang="de-DE" dirty="0" err="1"/>
              <a:t>densities</a:t>
            </a:r>
            <a:r>
              <a:rPr lang="de-DE" dirty="0"/>
              <a:t> </a:t>
            </a:r>
            <a:r>
              <a:rPr lang="de-DE" dirty="0" err="1"/>
              <a:t>of</a:t>
            </a:r>
            <a:r>
              <a:rPr lang="de-DE" dirty="0"/>
              <a:t> </a:t>
            </a:r>
            <a:r>
              <a:rPr lang="de-DE" b="1" i="1" dirty="0"/>
              <a:t>10</a:t>
            </a:r>
            <a:r>
              <a:rPr lang="de-DE" b="1" i="1" baseline="30000" dirty="0"/>
              <a:t>11</a:t>
            </a:r>
            <a:r>
              <a:rPr lang="de-DE" b="1" i="1" dirty="0"/>
              <a:t> cm</a:t>
            </a:r>
            <a:r>
              <a:rPr lang="de-DE" b="1" i="1" baseline="30000" dirty="0"/>
              <a:t>-2</a:t>
            </a:r>
            <a:endParaRPr lang="de-DE" baseline="30000" dirty="0"/>
          </a:p>
          <a:p>
            <a:pPr marL="0" indent="0" fontAlgn="auto">
              <a:spcAft>
                <a:spcPts val="0"/>
              </a:spcAft>
              <a:buFont typeface="Arial" panose="020B0604020202020204" pitchFamily="34" charset="0"/>
              <a:buNone/>
              <a:defRPr/>
            </a:pPr>
            <a:endParaRPr lang="de-DE" b="1" i="1" dirty="0"/>
          </a:p>
          <a:p>
            <a:pPr fontAlgn="auto">
              <a:spcAft>
                <a:spcPts val="0"/>
              </a:spcAft>
              <a:defRPr/>
            </a:pPr>
            <a:r>
              <a:rPr lang="de-DE" dirty="0" err="1"/>
              <a:t>Inlet</a:t>
            </a:r>
            <a:r>
              <a:rPr lang="de-DE" dirty="0"/>
              <a:t> </a:t>
            </a:r>
            <a:r>
              <a:rPr lang="de-DE" dirty="0" err="1"/>
              <a:t>chamber</a:t>
            </a:r>
            <a:r>
              <a:rPr lang="de-DE" dirty="0"/>
              <a:t> </a:t>
            </a:r>
            <a:r>
              <a:rPr lang="de-DE" dirty="0" err="1"/>
              <a:t>with</a:t>
            </a:r>
            <a:r>
              <a:rPr lang="de-DE" dirty="0"/>
              <a:t> </a:t>
            </a:r>
            <a:r>
              <a:rPr lang="de-DE" b="1" dirty="0" err="1"/>
              <a:t>four</a:t>
            </a:r>
            <a:r>
              <a:rPr lang="de-DE" dirty="0"/>
              <a:t> differential</a:t>
            </a:r>
          </a:p>
          <a:p>
            <a:pPr marL="0" indent="0" fontAlgn="auto">
              <a:spcAft>
                <a:spcPts val="0"/>
              </a:spcAft>
              <a:buFont typeface="Arial" panose="020B0604020202020204" pitchFamily="34" charset="0"/>
              <a:buNone/>
              <a:defRPr/>
            </a:pPr>
            <a:r>
              <a:rPr lang="de-DE" dirty="0"/>
              <a:t>   </a:t>
            </a:r>
            <a:r>
              <a:rPr lang="de-DE" dirty="0" err="1"/>
              <a:t>pumping</a:t>
            </a:r>
            <a:r>
              <a:rPr lang="de-DE" dirty="0"/>
              <a:t> </a:t>
            </a:r>
            <a:r>
              <a:rPr lang="de-DE" dirty="0" err="1"/>
              <a:t>stages</a:t>
            </a:r>
            <a:endParaRPr lang="de-DE" dirty="0"/>
          </a:p>
          <a:p>
            <a:pPr fontAlgn="auto">
              <a:spcAft>
                <a:spcPts val="0"/>
              </a:spcAft>
              <a:defRPr/>
            </a:pPr>
            <a:endParaRPr lang="de-DE" dirty="0"/>
          </a:p>
          <a:p>
            <a:pPr fontAlgn="auto">
              <a:spcAft>
                <a:spcPts val="0"/>
              </a:spcAft>
              <a:defRPr/>
            </a:pPr>
            <a:r>
              <a:rPr lang="de-DE" dirty="0"/>
              <a:t>Special </a:t>
            </a:r>
            <a:r>
              <a:rPr lang="de-DE" dirty="0" err="1"/>
              <a:t>target</a:t>
            </a:r>
            <a:r>
              <a:rPr lang="de-DE" dirty="0"/>
              <a:t> </a:t>
            </a:r>
            <a:r>
              <a:rPr lang="de-DE" dirty="0" err="1"/>
              <a:t>dump</a:t>
            </a:r>
            <a:r>
              <a:rPr lang="de-DE" dirty="0"/>
              <a:t> design </a:t>
            </a:r>
          </a:p>
          <a:p>
            <a:pPr marL="0" indent="0" fontAlgn="auto">
              <a:spcAft>
                <a:spcPts val="0"/>
              </a:spcAft>
              <a:buFont typeface="Arial" panose="020B0604020202020204" pitchFamily="34" charset="0"/>
              <a:buNone/>
              <a:defRPr/>
            </a:pPr>
            <a:r>
              <a:rPr lang="de-DE" dirty="0"/>
              <a:t>   (e.g. </a:t>
            </a:r>
            <a:r>
              <a:rPr lang="de-DE" dirty="0" err="1"/>
              <a:t>tilted</a:t>
            </a:r>
            <a:r>
              <a:rPr lang="de-DE" dirty="0"/>
              <a:t> </a:t>
            </a:r>
            <a:r>
              <a:rPr lang="de-DE" dirty="0" err="1"/>
              <a:t>bottom</a:t>
            </a:r>
            <a:r>
              <a:rPr lang="de-DE" dirty="0"/>
              <a:t> </a:t>
            </a:r>
            <a:r>
              <a:rPr lang="de-DE" dirty="0" err="1"/>
              <a:t>turbomolecular</a:t>
            </a:r>
            <a:endParaRPr lang="de-DE" dirty="0"/>
          </a:p>
          <a:p>
            <a:pPr marL="0" indent="0" fontAlgn="auto">
              <a:spcAft>
                <a:spcPts val="0"/>
              </a:spcAft>
              <a:buFont typeface="Arial" panose="020B0604020202020204" pitchFamily="34" charset="0"/>
              <a:buNone/>
              <a:defRPr/>
            </a:pPr>
            <a:r>
              <a:rPr lang="de-DE" dirty="0"/>
              <a:t>   pump) in </a:t>
            </a:r>
            <a:r>
              <a:rPr lang="de-DE" dirty="0" err="1"/>
              <a:t>order</a:t>
            </a:r>
            <a:r>
              <a:rPr lang="de-DE" dirty="0"/>
              <a:t> </a:t>
            </a:r>
            <a:r>
              <a:rPr lang="de-DE" dirty="0" err="1"/>
              <a:t>to</a:t>
            </a:r>
            <a:r>
              <a:rPr lang="de-DE" dirty="0"/>
              <a:t> </a:t>
            </a:r>
            <a:r>
              <a:rPr lang="de-DE" dirty="0" err="1"/>
              <a:t>preserve</a:t>
            </a:r>
            <a:r>
              <a:rPr lang="de-DE" dirty="0"/>
              <a:t> </a:t>
            </a:r>
            <a:r>
              <a:rPr lang="de-DE" dirty="0" err="1"/>
              <a:t>the</a:t>
            </a:r>
            <a:r>
              <a:rPr lang="de-DE" dirty="0"/>
              <a:t> ring</a:t>
            </a:r>
          </a:p>
          <a:p>
            <a:pPr marL="0" indent="0" fontAlgn="auto">
              <a:spcAft>
                <a:spcPts val="0"/>
              </a:spcAft>
              <a:buFont typeface="Arial" panose="020B0604020202020204" pitchFamily="34" charset="0"/>
              <a:buNone/>
              <a:defRPr/>
            </a:pPr>
            <a:r>
              <a:rPr lang="de-DE" dirty="0"/>
              <a:t>   </a:t>
            </a:r>
            <a:r>
              <a:rPr lang="de-DE" dirty="0" err="1"/>
              <a:t>vacuum</a:t>
            </a:r>
            <a:endParaRPr lang="de-D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0"/>
            <a:ext cx="10515600" cy="1325563"/>
          </a:xfrm>
        </p:spPr>
        <p:txBody>
          <a:bodyPr/>
          <a:lstStyle/>
          <a:p>
            <a:r>
              <a:rPr lang="de-DE" altLang="de-DE" i="1"/>
              <a:t> CRYJET – the CRYRING gas-jet target</a:t>
            </a:r>
          </a:p>
        </p:txBody>
      </p:sp>
      <p:sp>
        <p:nvSpPr>
          <p:cNvPr id="4" name="Slide Number Placeholder 3"/>
          <p:cNvSpPr>
            <a:spLocks noGrp="1"/>
          </p:cNvSpPr>
          <p:nvPr>
            <p:ph type="sldNum" sz="quarter" idx="12"/>
          </p:nvPr>
        </p:nvSpPr>
        <p:spPr/>
        <p:txBody>
          <a:bodyPr/>
          <a:lstStyle/>
          <a:p>
            <a:pPr>
              <a:defRPr/>
            </a:pPr>
            <a:fld id="{8911F8D9-2047-40CF-969F-9A97A54F9F30}" type="slidenum">
              <a:rPr lang="de-DE"/>
              <a:pPr>
                <a:defRPr/>
              </a:pPr>
              <a:t>4</a:t>
            </a:fld>
            <a:endParaRPr lang="de-DE"/>
          </a:p>
        </p:txBody>
      </p:sp>
      <p:pic>
        <p:nvPicPr>
          <p:cNvPr id="922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1620838"/>
            <a:ext cx="5356225"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8"/>
          <p:cNvSpPr>
            <a:spLocks noGrp="1"/>
          </p:cNvSpPr>
          <p:nvPr>
            <p:ph idx="1"/>
          </p:nvPr>
        </p:nvSpPr>
        <p:spPr>
          <a:xfrm>
            <a:off x="838200" y="1709738"/>
            <a:ext cx="10515600" cy="4351337"/>
          </a:xfrm>
        </p:spPr>
        <p:txBody>
          <a:bodyPr rtlCol="0">
            <a:normAutofit/>
          </a:bodyPr>
          <a:lstStyle/>
          <a:p>
            <a:pPr fontAlgn="auto">
              <a:spcAft>
                <a:spcPts val="0"/>
              </a:spcAft>
              <a:defRPr/>
            </a:pPr>
            <a:r>
              <a:rPr lang="de-DE" dirty="0"/>
              <a:t>The </a:t>
            </a:r>
            <a:r>
              <a:rPr lang="de-DE" dirty="0" err="1"/>
              <a:t>cryostat</a:t>
            </a:r>
            <a:r>
              <a:rPr lang="de-DE" dirty="0"/>
              <a:t> </a:t>
            </a:r>
            <a:r>
              <a:rPr lang="de-DE" dirty="0" err="1"/>
              <a:t>can</a:t>
            </a:r>
            <a:r>
              <a:rPr lang="de-DE" dirty="0"/>
              <a:t> </a:t>
            </a:r>
            <a:r>
              <a:rPr lang="de-DE" dirty="0" err="1"/>
              <a:t>be</a:t>
            </a:r>
            <a:r>
              <a:rPr lang="de-DE" dirty="0"/>
              <a:t> </a:t>
            </a:r>
            <a:r>
              <a:rPr lang="de-DE" dirty="0" err="1"/>
              <a:t>operated</a:t>
            </a:r>
            <a:r>
              <a:rPr lang="de-DE" dirty="0"/>
              <a:t> at a</a:t>
            </a:r>
          </a:p>
          <a:p>
            <a:pPr marL="0" indent="0" fontAlgn="auto">
              <a:spcAft>
                <a:spcPts val="0"/>
              </a:spcAft>
              <a:buFont typeface="Arial" panose="020B0604020202020204" pitchFamily="34" charset="0"/>
              <a:buNone/>
              <a:defRPr/>
            </a:pPr>
            <a:r>
              <a:rPr lang="de-DE" dirty="0"/>
              <a:t>   </a:t>
            </a:r>
            <a:r>
              <a:rPr lang="de-DE" dirty="0" err="1"/>
              <a:t>temperature</a:t>
            </a:r>
            <a:r>
              <a:rPr lang="de-DE" dirty="0"/>
              <a:t> down </a:t>
            </a:r>
            <a:r>
              <a:rPr lang="de-DE" dirty="0" err="1"/>
              <a:t>to</a:t>
            </a:r>
            <a:r>
              <a:rPr lang="de-DE" dirty="0"/>
              <a:t> </a:t>
            </a:r>
            <a:r>
              <a:rPr lang="de-DE" b="1" i="1" dirty="0"/>
              <a:t>30 K</a:t>
            </a:r>
          </a:p>
          <a:p>
            <a:pPr fontAlgn="auto">
              <a:spcAft>
                <a:spcPts val="0"/>
              </a:spcAft>
              <a:defRPr/>
            </a:pPr>
            <a:endParaRPr lang="de-DE" dirty="0"/>
          </a:p>
          <a:p>
            <a:pPr fontAlgn="auto">
              <a:spcAft>
                <a:spcPts val="0"/>
              </a:spcAft>
              <a:defRPr/>
            </a:pPr>
            <a:r>
              <a:rPr lang="de-DE" dirty="0"/>
              <a:t>The </a:t>
            </a:r>
            <a:r>
              <a:rPr lang="de-DE" dirty="0" err="1"/>
              <a:t>nozzle</a:t>
            </a:r>
            <a:r>
              <a:rPr lang="de-DE" dirty="0"/>
              <a:t> </a:t>
            </a:r>
            <a:r>
              <a:rPr lang="de-DE" dirty="0" err="1"/>
              <a:t>has</a:t>
            </a:r>
            <a:r>
              <a:rPr lang="de-DE" dirty="0"/>
              <a:t> a </a:t>
            </a:r>
            <a:r>
              <a:rPr lang="de-DE" dirty="0" err="1"/>
              <a:t>diameter</a:t>
            </a:r>
            <a:r>
              <a:rPr lang="de-DE" dirty="0"/>
              <a:t> </a:t>
            </a:r>
            <a:r>
              <a:rPr lang="de-DE" dirty="0" err="1"/>
              <a:t>of</a:t>
            </a:r>
            <a:r>
              <a:rPr lang="de-DE" dirty="0"/>
              <a:t> </a:t>
            </a:r>
          </a:p>
          <a:p>
            <a:pPr marL="0" indent="0" fontAlgn="auto">
              <a:spcAft>
                <a:spcPts val="0"/>
              </a:spcAft>
              <a:buFont typeface="Arial" panose="020B0604020202020204" pitchFamily="34" charset="0"/>
              <a:buNone/>
              <a:defRPr/>
            </a:pPr>
            <a:r>
              <a:rPr lang="de-DE" dirty="0"/>
              <a:t>   </a:t>
            </a:r>
            <a:r>
              <a:rPr lang="de-DE" dirty="0" err="1"/>
              <a:t>about</a:t>
            </a:r>
            <a:r>
              <a:rPr lang="de-DE" dirty="0"/>
              <a:t> </a:t>
            </a:r>
            <a:r>
              <a:rPr lang="de-DE" b="1" i="1" dirty="0"/>
              <a:t>30 µm</a:t>
            </a:r>
          </a:p>
          <a:p>
            <a:pPr marL="0" indent="0" fontAlgn="auto">
              <a:spcAft>
                <a:spcPts val="0"/>
              </a:spcAft>
              <a:buFont typeface="Arial" panose="020B0604020202020204" pitchFamily="34" charset="0"/>
              <a:buNone/>
              <a:defRPr/>
            </a:pPr>
            <a:endParaRPr lang="de-DE" b="1" i="1" dirty="0"/>
          </a:p>
          <a:p>
            <a:pPr fontAlgn="auto">
              <a:spcAft>
                <a:spcPts val="0"/>
              </a:spcAft>
              <a:defRPr/>
            </a:pPr>
            <a:r>
              <a:rPr lang="de-DE" dirty="0"/>
              <a:t>The </a:t>
            </a:r>
            <a:r>
              <a:rPr lang="de-DE" dirty="0" err="1"/>
              <a:t>target</a:t>
            </a:r>
            <a:r>
              <a:rPr lang="de-DE" dirty="0"/>
              <a:t> </a:t>
            </a:r>
            <a:r>
              <a:rPr lang="de-DE" dirty="0" err="1"/>
              <a:t>width</a:t>
            </a:r>
            <a:r>
              <a:rPr lang="de-DE" dirty="0"/>
              <a:t> at </a:t>
            </a:r>
            <a:r>
              <a:rPr lang="de-DE" dirty="0" err="1"/>
              <a:t>the</a:t>
            </a:r>
            <a:r>
              <a:rPr lang="de-DE" dirty="0"/>
              <a:t> inter-</a:t>
            </a:r>
          </a:p>
          <a:p>
            <a:pPr marL="0" indent="0" fontAlgn="auto">
              <a:spcAft>
                <a:spcPts val="0"/>
              </a:spcAft>
              <a:buFont typeface="Arial" panose="020B0604020202020204" pitchFamily="34" charset="0"/>
              <a:buNone/>
              <a:defRPr/>
            </a:pPr>
            <a:r>
              <a:rPr lang="de-DE" dirty="0"/>
              <a:t>   </a:t>
            </a:r>
            <a:r>
              <a:rPr lang="de-DE" dirty="0" err="1"/>
              <a:t>action</a:t>
            </a:r>
            <a:r>
              <a:rPr lang="de-DE" dirty="0"/>
              <a:t> </a:t>
            </a:r>
            <a:r>
              <a:rPr lang="de-DE" dirty="0" err="1"/>
              <a:t>point</a:t>
            </a:r>
            <a:r>
              <a:rPr lang="de-DE" dirty="0"/>
              <a:t> </a:t>
            </a:r>
            <a:r>
              <a:rPr lang="de-DE" dirty="0" err="1"/>
              <a:t>is</a:t>
            </a:r>
            <a:r>
              <a:rPr lang="de-DE" b="1" i="1" dirty="0"/>
              <a:t> 1 mm</a:t>
            </a:r>
            <a:endParaRPr lang="de-DE" dirty="0"/>
          </a:p>
          <a:p>
            <a:pPr fontAlgn="auto">
              <a:spcAft>
                <a:spcPts val="0"/>
              </a:spcAft>
              <a:defRPr/>
            </a:pPr>
            <a:endParaRPr lang="de-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0"/>
            <a:ext cx="10515600" cy="1325563"/>
          </a:xfrm>
        </p:spPr>
        <p:txBody>
          <a:bodyPr/>
          <a:lstStyle/>
          <a:p>
            <a:r>
              <a:rPr lang="de-DE" altLang="de-DE" i="1"/>
              <a:t> CRYJET – the CRYRING gas-jet target</a:t>
            </a:r>
          </a:p>
        </p:txBody>
      </p:sp>
      <p:sp>
        <p:nvSpPr>
          <p:cNvPr id="4" name="Slide Number Placeholder 3"/>
          <p:cNvSpPr>
            <a:spLocks noGrp="1"/>
          </p:cNvSpPr>
          <p:nvPr>
            <p:ph type="sldNum" sz="quarter" idx="12"/>
          </p:nvPr>
        </p:nvSpPr>
        <p:spPr/>
        <p:txBody>
          <a:bodyPr/>
          <a:lstStyle/>
          <a:p>
            <a:pPr>
              <a:defRPr/>
            </a:pPr>
            <a:fld id="{6F83E2CD-FD16-4A1E-ADB1-F8E58ECF00AD}" type="slidenum">
              <a:rPr lang="de-DE"/>
              <a:pPr>
                <a:defRPr/>
              </a:pPr>
              <a:t>5</a:t>
            </a:fld>
            <a:endParaRPr lang="de-DE"/>
          </a:p>
        </p:txBody>
      </p:sp>
      <p:pic>
        <p:nvPicPr>
          <p:cNvPr id="1126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1620838"/>
            <a:ext cx="5356225"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8"/>
          <p:cNvSpPr>
            <a:spLocks noGrp="1"/>
          </p:cNvSpPr>
          <p:nvPr>
            <p:ph idx="1"/>
          </p:nvPr>
        </p:nvSpPr>
        <p:spPr>
          <a:xfrm>
            <a:off x="838200" y="1709738"/>
            <a:ext cx="10515600" cy="4351337"/>
          </a:xfrm>
        </p:spPr>
        <p:txBody>
          <a:bodyPr rtlCol="0">
            <a:normAutofit lnSpcReduction="10000"/>
          </a:bodyPr>
          <a:lstStyle/>
          <a:p>
            <a:pPr fontAlgn="auto">
              <a:spcAft>
                <a:spcPts val="0"/>
              </a:spcAft>
              <a:defRPr/>
            </a:pPr>
            <a:r>
              <a:rPr lang="de-DE" dirty="0" err="1"/>
              <a:t>Swedish</a:t>
            </a:r>
            <a:r>
              <a:rPr lang="de-DE" dirty="0"/>
              <a:t> in-kind </a:t>
            </a:r>
            <a:r>
              <a:rPr lang="de-DE" dirty="0" err="1"/>
              <a:t>contribution</a:t>
            </a:r>
            <a:endParaRPr lang="de-DE" dirty="0"/>
          </a:p>
          <a:p>
            <a:pPr fontAlgn="auto">
              <a:spcAft>
                <a:spcPts val="0"/>
              </a:spcAft>
              <a:defRPr/>
            </a:pPr>
            <a:endParaRPr lang="de-DE" dirty="0"/>
          </a:p>
          <a:p>
            <a:pPr fontAlgn="auto">
              <a:spcAft>
                <a:spcPts val="0"/>
              </a:spcAft>
              <a:defRPr/>
            </a:pPr>
            <a:r>
              <a:rPr lang="de-DE" dirty="0"/>
              <a:t>The CRYJET </a:t>
            </a:r>
            <a:r>
              <a:rPr lang="de-DE" dirty="0" err="1"/>
              <a:t>hardware</a:t>
            </a:r>
            <a:r>
              <a:rPr lang="de-DE" dirty="0"/>
              <a:t> was</a:t>
            </a:r>
          </a:p>
          <a:p>
            <a:pPr marL="0" indent="0" fontAlgn="auto">
              <a:spcAft>
                <a:spcPts val="0"/>
              </a:spcAft>
              <a:buFont typeface="Arial" panose="020B0604020202020204" pitchFamily="34" charset="0"/>
              <a:buNone/>
              <a:defRPr/>
            </a:pPr>
            <a:r>
              <a:rPr lang="de-DE" dirty="0"/>
              <a:t>   </a:t>
            </a:r>
            <a:r>
              <a:rPr lang="de-DE" dirty="0" err="1"/>
              <a:t>shipped</a:t>
            </a:r>
            <a:r>
              <a:rPr lang="de-DE" dirty="0"/>
              <a:t> </a:t>
            </a:r>
            <a:r>
              <a:rPr lang="de-DE" dirty="0" err="1"/>
              <a:t>to</a:t>
            </a:r>
            <a:r>
              <a:rPr lang="de-DE" dirty="0"/>
              <a:t> GSI </a:t>
            </a:r>
          </a:p>
          <a:p>
            <a:pPr lvl="1" fontAlgn="auto">
              <a:spcAft>
                <a:spcPts val="0"/>
              </a:spcAft>
              <a:buFont typeface="Wingdings" panose="05000000000000000000" pitchFamily="2" charset="2"/>
              <a:buChar char="§"/>
              <a:defRPr/>
            </a:pPr>
            <a:r>
              <a:rPr lang="de-DE" dirty="0" err="1"/>
              <a:t>most</a:t>
            </a:r>
            <a:r>
              <a:rPr lang="de-DE" dirty="0"/>
              <a:t> turbo-</a:t>
            </a:r>
            <a:r>
              <a:rPr lang="de-DE" dirty="0" err="1"/>
              <a:t>molecular</a:t>
            </a:r>
            <a:r>
              <a:rPr lang="de-DE" dirty="0"/>
              <a:t> </a:t>
            </a:r>
            <a:r>
              <a:rPr lang="de-DE" dirty="0" err="1"/>
              <a:t>pumps</a:t>
            </a:r>
            <a:br>
              <a:rPr lang="de-DE" dirty="0"/>
            </a:br>
            <a:r>
              <a:rPr lang="de-DE" dirty="0" err="1"/>
              <a:t>are</a:t>
            </a:r>
            <a:r>
              <a:rPr lang="de-DE" dirty="0"/>
              <a:t> </a:t>
            </a:r>
            <a:r>
              <a:rPr lang="de-DE" dirty="0" err="1"/>
              <a:t>missing</a:t>
            </a:r>
            <a:r>
              <a:rPr lang="de-DE" dirty="0"/>
              <a:t> </a:t>
            </a:r>
            <a:r>
              <a:rPr lang="de-DE" dirty="0" err="1"/>
              <a:t>and</a:t>
            </a:r>
            <a:r>
              <a:rPr lang="de-DE" dirty="0"/>
              <a:t> </a:t>
            </a:r>
            <a:r>
              <a:rPr lang="de-DE" dirty="0" err="1"/>
              <a:t>have</a:t>
            </a:r>
            <a:r>
              <a:rPr lang="de-DE" dirty="0"/>
              <a:t> </a:t>
            </a:r>
            <a:r>
              <a:rPr lang="de-DE" dirty="0" err="1"/>
              <a:t>to</a:t>
            </a:r>
            <a:r>
              <a:rPr lang="de-DE" dirty="0"/>
              <a:t> </a:t>
            </a:r>
            <a:r>
              <a:rPr lang="de-DE" dirty="0" err="1"/>
              <a:t>be</a:t>
            </a:r>
            <a:r>
              <a:rPr lang="de-DE" dirty="0"/>
              <a:t> </a:t>
            </a:r>
            <a:br>
              <a:rPr lang="de-DE" dirty="0"/>
            </a:br>
            <a:r>
              <a:rPr lang="de-DE" dirty="0" err="1"/>
              <a:t>purchased</a:t>
            </a:r>
            <a:endParaRPr lang="de-DE" dirty="0"/>
          </a:p>
          <a:p>
            <a:pPr marL="457200" lvl="1" indent="0" fontAlgn="auto">
              <a:spcAft>
                <a:spcPts val="0"/>
              </a:spcAft>
              <a:buNone/>
              <a:defRPr/>
            </a:pPr>
            <a:endParaRPr lang="de-DE" dirty="0"/>
          </a:p>
          <a:p>
            <a:pPr lvl="1" fontAlgn="auto">
              <a:spcAft>
                <a:spcPts val="0"/>
              </a:spcAft>
              <a:buFont typeface="Wingdings" panose="05000000000000000000" pitchFamily="2" charset="2"/>
              <a:buChar char="§"/>
              <a:defRPr/>
            </a:pPr>
            <a:r>
              <a:rPr lang="de-DE" dirty="0"/>
              <a:t>TDR </a:t>
            </a:r>
            <a:r>
              <a:rPr lang="de-DE" dirty="0" err="1"/>
              <a:t>for</a:t>
            </a:r>
            <a:r>
              <a:rPr lang="de-DE" dirty="0"/>
              <a:t> </a:t>
            </a:r>
            <a:r>
              <a:rPr lang="de-DE" dirty="0" err="1"/>
              <a:t>the</a:t>
            </a:r>
            <a:r>
              <a:rPr lang="de-DE" dirty="0"/>
              <a:t> </a:t>
            </a:r>
            <a:r>
              <a:rPr lang="de-DE" dirty="0" err="1"/>
              <a:t>funding</a:t>
            </a:r>
            <a:r>
              <a:rPr lang="de-DE" dirty="0"/>
              <a:t> </a:t>
            </a:r>
            <a:r>
              <a:rPr lang="de-DE" dirty="0" err="1"/>
              <a:t>of</a:t>
            </a:r>
            <a:r>
              <a:rPr lang="de-DE" dirty="0"/>
              <a:t> </a:t>
            </a:r>
            <a:r>
              <a:rPr lang="de-DE" dirty="0" err="1"/>
              <a:t>missing</a:t>
            </a:r>
            <a:br>
              <a:rPr lang="de-DE" dirty="0"/>
            </a:br>
            <a:r>
              <a:rPr lang="de-DE" dirty="0" err="1"/>
              <a:t>components</a:t>
            </a:r>
            <a:r>
              <a:rPr lang="de-DE" dirty="0"/>
              <a:t> </a:t>
            </a:r>
            <a:r>
              <a:rPr lang="de-DE" dirty="0" err="1"/>
              <a:t>required</a:t>
            </a:r>
            <a:r>
              <a:rPr lang="de-DE" dirty="0"/>
              <a:t> </a:t>
            </a:r>
            <a:r>
              <a:rPr lang="de-DE" dirty="0" err="1"/>
              <a:t>and</a:t>
            </a:r>
            <a:r>
              <a:rPr lang="de-DE" dirty="0"/>
              <a:t> </a:t>
            </a:r>
            <a:r>
              <a:rPr lang="de-DE" dirty="0" err="1"/>
              <a:t>currently</a:t>
            </a:r>
            <a:br>
              <a:rPr lang="de-DE" dirty="0"/>
            </a:br>
            <a:r>
              <a:rPr lang="de-DE" dirty="0" err="1"/>
              <a:t>work</a:t>
            </a:r>
            <a:r>
              <a:rPr lang="de-DE" dirty="0"/>
              <a:t> in </a:t>
            </a:r>
            <a:r>
              <a:rPr lang="de-DE" dirty="0" err="1"/>
              <a:t>progress</a:t>
            </a:r>
            <a:endParaRPr lang="de-DE" dirty="0"/>
          </a:p>
          <a:p>
            <a:pPr marL="0" indent="0" fontAlgn="auto">
              <a:spcAft>
                <a:spcPts val="0"/>
              </a:spcAft>
              <a:buFont typeface="Arial" panose="020B0604020202020204" pitchFamily="34" charset="0"/>
              <a:buNone/>
              <a:defRPr/>
            </a:pPr>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38200" y="0"/>
            <a:ext cx="10515600" cy="1325563"/>
          </a:xfrm>
        </p:spPr>
        <p:txBody>
          <a:bodyPr/>
          <a:lstStyle/>
          <a:p>
            <a:r>
              <a:rPr lang="de-DE" altLang="de-DE" i="1" dirty="0"/>
              <a:t>HESR </a:t>
            </a:r>
            <a:r>
              <a:rPr lang="de-DE" altLang="de-DE" i="1" dirty="0" err="1"/>
              <a:t>environment</a:t>
            </a:r>
            <a:endParaRPr lang="de-DE" altLang="de-DE" i="1" dirty="0"/>
          </a:p>
        </p:txBody>
      </p:sp>
      <p:sp>
        <p:nvSpPr>
          <p:cNvPr id="4" name="Slide Number Placeholder 3"/>
          <p:cNvSpPr>
            <a:spLocks noGrp="1"/>
          </p:cNvSpPr>
          <p:nvPr>
            <p:ph type="sldNum" sz="quarter" idx="12"/>
          </p:nvPr>
        </p:nvSpPr>
        <p:spPr/>
        <p:txBody>
          <a:bodyPr/>
          <a:lstStyle/>
          <a:p>
            <a:pPr>
              <a:defRPr/>
            </a:pPr>
            <a:fld id="{CA1D6358-5C2A-471D-A96A-1D5DBD065335}" type="slidenum">
              <a:rPr lang="de-DE"/>
              <a:pPr>
                <a:defRPr/>
              </a:pPr>
              <a:t>6</a:t>
            </a:fld>
            <a:endParaRPr lang="de-DE"/>
          </a:p>
        </p:txBody>
      </p:sp>
      <p:pic>
        <p:nvPicPr>
          <p:cNvPr id="6" name="Bild 3" descr="HESR_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6172" y="1938725"/>
            <a:ext cx="5968856" cy="351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4"/>
          <p:cNvSpPr txBox="1">
            <a:spLocks noChangeArrowheads="1"/>
          </p:cNvSpPr>
          <p:nvPr/>
        </p:nvSpPr>
        <p:spPr bwMode="auto">
          <a:xfrm>
            <a:off x="7989823" y="2732087"/>
            <a:ext cx="1482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de-DE" altLang="de-DE" sz="1400" b="1" dirty="0">
                <a:solidFill>
                  <a:srgbClr val="FF0000"/>
                </a:solidFill>
                <a:latin typeface="Arial" panose="020B0604020202020204" pitchFamily="34" charset="0"/>
                <a:cs typeface="Arial" panose="020B0604020202020204" pitchFamily="34" charset="0"/>
              </a:rPr>
              <a:t>SPARC@HESR</a:t>
            </a:r>
          </a:p>
        </p:txBody>
      </p:sp>
      <p:cxnSp>
        <p:nvCxnSpPr>
          <p:cNvPr id="8" name="Gerade Verbindung mit Pfeil 6"/>
          <p:cNvCxnSpPr/>
          <p:nvPr/>
        </p:nvCxnSpPr>
        <p:spPr>
          <a:xfrm flipH="1" flipV="1">
            <a:off x="6981246" y="2313830"/>
            <a:ext cx="1001864" cy="564542"/>
          </a:xfrm>
          <a:prstGeom prst="straightConnector1">
            <a:avLst/>
          </a:prstGeom>
          <a:ln>
            <a:solidFill>
              <a:srgbClr val="FF0000"/>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9" name="Gerade Verbindung mit Pfeil 6"/>
          <p:cNvCxnSpPr/>
          <p:nvPr/>
        </p:nvCxnSpPr>
        <p:spPr>
          <a:xfrm flipV="1">
            <a:off x="9477955" y="2305879"/>
            <a:ext cx="962108" cy="580444"/>
          </a:xfrm>
          <a:prstGeom prst="straightConnector1">
            <a:avLst/>
          </a:prstGeom>
          <a:ln>
            <a:solidFill>
              <a:srgbClr val="FF0000"/>
            </a:solidFill>
            <a:tailEnd type="arrow" w="sm" len="med"/>
          </a:ln>
          <a:effectLst/>
        </p:spPr>
        <p:style>
          <a:lnRef idx="2">
            <a:schemeClr val="accent1"/>
          </a:lnRef>
          <a:fillRef idx="0">
            <a:schemeClr val="accent1"/>
          </a:fillRef>
          <a:effectRef idx="1">
            <a:schemeClr val="accent1"/>
          </a:effectRef>
          <a:fontRef idx="minor">
            <a:schemeClr val="tx1"/>
          </a:fontRef>
        </p:style>
      </p:cxnSp>
      <p:sp>
        <p:nvSpPr>
          <p:cNvPr id="17" name="Content Placeholder 8"/>
          <p:cNvSpPr>
            <a:spLocks noGrp="1"/>
          </p:cNvSpPr>
          <p:nvPr>
            <p:ph idx="1"/>
          </p:nvPr>
        </p:nvSpPr>
        <p:spPr>
          <a:xfrm>
            <a:off x="838200" y="1709738"/>
            <a:ext cx="10515600" cy="4351337"/>
          </a:xfrm>
        </p:spPr>
        <p:txBody>
          <a:bodyPr rtlCol="0">
            <a:normAutofit/>
          </a:bodyPr>
          <a:lstStyle/>
          <a:p>
            <a:pPr fontAlgn="auto">
              <a:spcAft>
                <a:spcPts val="0"/>
              </a:spcAft>
              <a:defRPr/>
            </a:pPr>
            <a:r>
              <a:rPr lang="de-DE" dirty="0" err="1"/>
              <a:t>Two</a:t>
            </a:r>
            <a:r>
              <a:rPr lang="de-DE" dirty="0"/>
              <a:t> potential SPARC </a:t>
            </a:r>
            <a:r>
              <a:rPr lang="de-DE" dirty="0" err="1"/>
              <a:t>experiment</a:t>
            </a:r>
            <a:br>
              <a:rPr lang="de-DE" dirty="0"/>
            </a:br>
            <a:r>
              <a:rPr lang="de-DE" dirty="0" err="1"/>
              <a:t>positions</a:t>
            </a:r>
            <a:endParaRPr lang="de-DE" b="1" i="1" dirty="0"/>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Technical design </a:t>
            </a:r>
            <a:r>
              <a:rPr lang="de-DE" dirty="0" err="1"/>
              <a:t>report</a:t>
            </a:r>
            <a:r>
              <a:rPr lang="de-DE" dirty="0"/>
              <a:t> </a:t>
            </a:r>
            <a:r>
              <a:rPr lang="de-DE" dirty="0" err="1"/>
              <a:t>for</a:t>
            </a:r>
            <a:br>
              <a:rPr lang="de-DE" dirty="0"/>
            </a:br>
            <a:r>
              <a:rPr lang="de-DE" dirty="0"/>
              <a:t>internal </a:t>
            </a:r>
            <a:r>
              <a:rPr lang="de-DE" dirty="0" err="1"/>
              <a:t>target</a:t>
            </a:r>
            <a:r>
              <a:rPr lang="de-DE" dirty="0"/>
              <a:t> design </a:t>
            </a:r>
            <a:r>
              <a:rPr lang="de-DE" dirty="0" err="1"/>
              <a:t>written</a:t>
            </a:r>
            <a:br>
              <a:rPr lang="de-DE" dirty="0"/>
            </a:br>
            <a:r>
              <a:rPr lang="de-DE" dirty="0" err="1"/>
              <a:t>and</a:t>
            </a:r>
            <a:r>
              <a:rPr lang="de-DE" dirty="0"/>
              <a:t> </a:t>
            </a:r>
            <a:r>
              <a:rPr lang="de-DE" dirty="0" err="1"/>
              <a:t>approved</a:t>
            </a:r>
            <a:endParaRPr lang="de-DE" dirty="0"/>
          </a:p>
          <a:p>
            <a:pPr marL="0" indent="0" fontAlgn="auto">
              <a:spcAft>
                <a:spcPts val="0"/>
              </a:spcAft>
              <a:buFont typeface="Arial" panose="020B0604020202020204" pitchFamily="34" charset="0"/>
              <a:buNone/>
              <a:defRPr/>
            </a:pPr>
            <a:endParaRPr lang="de-DE" b="1" i="1" dirty="0"/>
          </a:p>
          <a:p>
            <a:pPr fontAlgn="auto">
              <a:spcAft>
                <a:spcPts val="0"/>
              </a:spcAft>
              <a:defRPr/>
            </a:pPr>
            <a:r>
              <a:rPr lang="de-DE" dirty="0"/>
              <a:t>Change </a:t>
            </a:r>
            <a:r>
              <a:rPr lang="de-DE" dirty="0" err="1"/>
              <a:t>request</a:t>
            </a:r>
            <a:r>
              <a:rPr lang="de-DE" dirty="0"/>
              <a:t> </a:t>
            </a:r>
            <a:r>
              <a:rPr lang="de-DE" dirty="0" err="1"/>
              <a:t>submitted</a:t>
            </a:r>
            <a:br>
              <a:rPr lang="de-DE" dirty="0"/>
            </a:br>
            <a:r>
              <a:rPr lang="de-DE" dirty="0"/>
              <a:t>(</a:t>
            </a:r>
            <a:r>
              <a:rPr lang="de-DE" dirty="0" err="1"/>
              <a:t>work</a:t>
            </a:r>
            <a:r>
              <a:rPr lang="de-DE" dirty="0"/>
              <a:t> in </a:t>
            </a:r>
            <a:r>
              <a:rPr lang="de-DE" dirty="0" err="1"/>
              <a:t>progress</a:t>
            </a:r>
            <a:r>
              <a:rPr lang="de-DE" dirty="0"/>
              <a:t>)</a:t>
            </a:r>
          </a:p>
        </p:txBody>
      </p:sp>
    </p:spTree>
    <p:extLst>
      <p:ext uri="{BB962C8B-B14F-4D97-AF65-F5344CB8AC3E}">
        <p14:creationId xmlns:p14="http://schemas.microsoft.com/office/powerpoint/2010/main" val="242131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38200" y="0"/>
            <a:ext cx="10515600" cy="1325563"/>
          </a:xfrm>
        </p:spPr>
        <p:txBody>
          <a:bodyPr/>
          <a:lstStyle/>
          <a:p>
            <a:r>
              <a:rPr lang="de-DE" altLang="de-DE" i="1"/>
              <a:t>Non-optimized chamber</a:t>
            </a:r>
          </a:p>
        </p:txBody>
      </p:sp>
      <p:sp>
        <p:nvSpPr>
          <p:cNvPr id="3" name="Content Placeholder 2"/>
          <p:cNvSpPr>
            <a:spLocks noGrp="1"/>
          </p:cNvSpPr>
          <p:nvPr>
            <p:ph idx="1"/>
          </p:nvPr>
        </p:nvSpPr>
        <p:spPr>
          <a:xfrm>
            <a:off x="838200" y="1709738"/>
            <a:ext cx="10515600" cy="4351337"/>
          </a:xfrm>
        </p:spPr>
        <p:txBody>
          <a:bodyPr rtlCol="0">
            <a:normAutofit fontScale="77500" lnSpcReduction="20000"/>
          </a:bodyPr>
          <a:lstStyle/>
          <a:p>
            <a:pPr fontAlgn="auto">
              <a:spcAft>
                <a:spcPts val="0"/>
              </a:spcAft>
              <a:defRPr/>
            </a:pPr>
            <a:r>
              <a:rPr lang="de-DE" dirty="0"/>
              <a:t>The </a:t>
            </a:r>
            <a:r>
              <a:rPr lang="de-DE" dirty="0" err="1"/>
              <a:t>target</a:t>
            </a:r>
            <a:r>
              <a:rPr lang="de-DE" dirty="0"/>
              <a:t> </a:t>
            </a:r>
            <a:r>
              <a:rPr lang="de-DE" dirty="0" err="1"/>
              <a:t>width</a:t>
            </a:r>
            <a:r>
              <a:rPr lang="de-DE" dirty="0"/>
              <a:t> </a:t>
            </a:r>
            <a:r>
              <a:rPr lang="de-DE" dirty="0" err="1"/>
              <a:t>is</a:t>
            </a:r>
            <a:r>
              <a:rPr lang="de-DE" dirty="0"/>
              <a:t> </a:t>
            </a:r>
            <a:r>
              <a:rPr lang="de-DE" dirty="0" err="1"/>
              <a:t>fixed</a:t>
            </a:r>
            <a:r>
              <a:rPr lang="de-DE" dirty="0"/>
              <a:t> </a:t>
            </a:r>
            <a:r>
              <a:rPr lang="de-DE" dirty="0" err="1"/>
              <a:t>to</a:t>
            </a:r>
            <a:r>
              <a:rPr lang="de-DE" dirty="0"/>
              <a:t> </a:t>
            </a:r>
            <a:r>
              <a:rPr lang="de-DE" b="1" i="1" dirty="0"/>
              <a:t>0,5 cm</a:t>
            </a:r>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The </a:t>
            </a:r>
            <a:r>
              <a:rPr lang="de-DE" dirty="0" err="1"/>
              <a:t>target</a:t>
            </a:r>
            <a:r>
              <a:rPr lang="de-DE" dirty="0"/>
              <a:t> </a:t>
            </a:r>
            <a:r>
              <a:rPr lang="de-DE" dirty="0" err="1"/>
              <a:t>inlet</a:t>
            </a:r>
            <a:r>
              <a:rPr lang="de-DE" dirty="0"/>
              <a:t> </a:t>
            </a:r>
            <a:r>
              <a:rPr lang="de-DE" dirty="0" err="1"/>
              <a:t>chamber</a:t>
            </a:r>
            <a:r>
              <a:rPr lang="de-DE" dirty="0"/>
              <a:t> </a:t>
            </a:r>
            <a:r>
              <a:rPr lang="de-DE" dirty="0" err="1"/>
              <a:t>is</a:t>
            </a:r>
            <a:r>
              <a:rPr lang="de-DE" dirty="0"/>
              <a:t> not </a:t>
            </a:r>
            <a:r>
              <a:rPr lang="de-DE" dirty="0" err="1"/>
              <a:t>accessible</a:t>
            </a:r>
            <a:r>
              <a:rPr lang="de-DE" dirty="0"/>
              <a:t>, </a:t>
            </a:r>
          </a:p>
          <a:p>
            <a:pPr marL="0" indent="0" fontAlgn="auto">
              <a:spcAft>
                <a:spcPts val="0"/>
              </a:spcAft>
              <a:buFont typeface="Arial" panose="020B0604020202020204" pitchFamily="34" charset="0"/>
              <a:buNone/>
              <a:defRPr/>
            </a:pPr>
            <a:r>
              <a:rPr lang="de-DE" dirty="0"/>
              <a:t>   </a:t>
            </a:r>
            <a:r>
              <a:rPr lang="de-DE" dirty="0" err="1"/>
              <a:t>neither</a:t>
            </a:r>
            <a:r>
              <a:rPr lang="de-DE" dirty="0"/>
              <a:t> </a:t>
            </a:r>
            <a:r>
              <a:rPr lang="de-DE" dirty="0" err="1"/>
              <a:t>optically</a:t>
            </a:r>
            <a:r>
              <a:rPr lang="de-DE" dirty="0"/>
              <a:t> </a:t>
            </a:r>
            <a:r>
              <a:rPr lang="de-DE" dirty="0" err="1"/>
              <a:t>nor</a:t>
            </a:r>
            <a:r>
              <a:rPr lang="de-DE" dirty="0"/>
              <a:t> </a:t>
            </a:r>
            <a:r>
              <a:rPr lang="de-DE" dirty="0" err="1"/>
              <a:t>mechanically</a:t>
            </a:r>
            <a:endParaRPr lang="de-DE" dirty="0"/>
          </a:p>
          <a:p>
            <a:pPr marL="0" indent="0" fontAlgn="auto">
              <a:spcAft>
                <a:spcPts val="0"/>
              </a:spcAft>
              <a:buFont typeface="Arial" panose="020B0604020202020204" pitchFamily="34" charset="0"/>
              <a:buNone/>
              <a:defRPr/>
            </a:pPr>
            <a:endParaRPr lang="de-DE" dirty="0"/>
          </a:p>
          <a:p>
            <a:pPr fontAlgn="auto">
              <a:spcAft>
                <a:spcPts val="0"/>
              </a:spcAft>
              <a:defRPr/>
            </a:pPr>
            <a:r>
              <a:rPr lang="de-DE" dirty="0"/>
              <a:t>The </a:t>
            </a:r>
            <a:r>
              <a:rPr lang="de-DE" dirty="0" err="1"/>
              <a:t>inlet</a:t>
            </a:r>
            <a:r>
              <a:rPr lang="de-DE" dirty="0"/>
              <a:t> </a:t>
            </a:r>
            <a:r>
              <a:rPr lang="de-DE" dirty="0" err="1"/>
              <a:t>chamber</a:t>
            </a:r>
            <a:r>
              <a:rPr lang="de-DE" dirty="0"/>
              <a:t> </a:t>
            </a:r>
            <a:r>
              <a:rPr lang="de-DE" dirty="0" err="1"/>
              <a:t>is</a:t>
            </a:r>
            <a:r>
              <a:rPr lang="de-DE" dirty="0"/>
              <a:t> </a:t>
            </a:r>
            <a:r>
              <a:rPr lang="de-DE" dirty="0" err="1"/>
              <a:t>huge</a:t>
            </a:r>
            <a:r>
              <a:rPr lang="de-DE" dirty="0"/>
              <a:t>, </a:t>
            </a:r>
            <a:r>
              <a:rPr lang="de-DE" dirty="0" err="1"/>
              <a:t>the</a:t>
            </a:r>
            <a:r>
              <a:rPr lang="de-DE" dirty="0"/>
              <a:t> </a:t>
            </a:r>
            <a:r>
              <a:rPr lang="de-DE" dirty="0" err="1"/>
              <a:t>distance</a:t>
            </a:r>
            <a:endParaRPr lang="de-DE" dirty="0"/>
          </a:p>
          <a:p>
            <a:pPr marL="0" indent="0" fontAlgn="auto">
              <a:spcAft>
                <a:spcPts val="0"/>
              </a:spcAft>
              <a:buFont typeface="Arial" panose="020B0604020202020204" pitchFamily="34" charset="0"/>
              <a:buNone/>
              <a:defRPr/>
            </a:pPr>
            <a:r>
              <a:rPr lang="de-DE" dirty="0"/>
              <a:t>   </a:t>
            </a:r>
            <a:r>
              <a:rPr lang="de-DE" dirty="0" err="1"/>
              <a:t>of</a:t>
            </a:r>
            <a:r>
              <a:rPr lang="de-DE" dirty="0"/>
              <a:t> </a:t>
            </a:r>
            <a:r>
              <a:rPr lang="de-DE" dirty="0" err="1"/>
              <a:t>the</a:t>
            </a:r>
            <a:r>
              <a:rPr lang="de-DE" dirty="0"/>
              <a:t> </a:t>
            </a:r>
            <a:r>
              <a:rPr lang="de-DE" dirty="0" err="1"/>
              <a:t>nozzle</a:t>
            </a:r>
            <a:r>
              <a:rPr lang="de-DE" dirty="0"/>
              <a:t> </a:t>
            </a:r>
            <a:r>
              <a:rPr lang="de-DE" dirty="0" err="1"/>
              <a:t>to</a:t>
            </a:r>
            <a:r>
              <a:rPr lang="de-DE" dirty="0"/>
              <a:t> </a:t>
            </a:r>
            <a:r>
              <a:rPr lang="de-DE" dirty="0" err="1"/>
              <a:t>the</a:t>
            </a:r>
            <a:r>
              <a:rPr lang="de-DE" dirty="0"/>
              <a:t> </a:t>
            </a:r>
            <a:r>
              <a:rPr lang="de-DE" dirty="0" err="1"/>
              <a:t>interaction</a:t>
            </a:r>
            <a:r>
              <a:rPr lang="de-DE" dirty="0"/>
              <a:t> </a:t>
            </a:r>
            <a:r>
              <a:rPr lang="de-DE" dirty="0" err="1"/>
              <a:t>point</a:t>
            </a:r>
            <a:endParaRPr lang="de-DE" dirty="0"/>
          </a:p>
          <a:p>
            <a:pPr marL="0" indent="0" fontAlgn="auto">
              <a:spcAft>
                <a:spcPts val="0"/>
              </a:spcAft>
              <a:buFont typeface="Arial" panose="020B0604020202020204" pitchFamily="34" charset="0"/>
              <a:buNone/>
              <a:defRPr/>
            </a:pPr>
            <a:r>
              <a:rPr lang="de-DE" dirty="0"/>
              <a:t>   </a:t>
            </a:r>
            <a:r>
              <a:rPr lang="de-DE" dirty="0" err="1"/>
              <a:t>is</a:t>
            </a:r>
            <a:r>
              <a:rPr lang="de-DE" dirty="0"/>
              <a:t> </a:t>
            </a:r>
            <a:r>
              <a:rPr lang="de-DE" dirty="0" err="1"/>
              <a:t>relatively</a:t>
            </a:r>
            <a:r>
              <a:rPr lang="de-DE" dirty="0"/>
              <a:t> large (</a:t>
            </a:r>
            <a:r>
              <a:rPr lang="de-DE" b="1" dirty="0"/>
              <a:t>60 cm</a:t>
            </a:r>
            <a:r>
              <a:rPr lang="de-DE" dirty="0"/>
              <a:t>)</a:t>
            </a:r>
          </a:p>
          <a:p>
            <a:pPr marL="0" indent="0" fontAlgn="auto">
              <a:spcAft>
                <a:spcPts val="0"/>
              </a:spcAft>
              <a:buFont typeface="Arial" panose="020B0604020202020204" pitchFamily="34" charset="0"/>
              <a:buNone/>
              <a:defRPr/>
            </a:pPr>
            <a:endParaRPr lang="de-DE" b="1" i="1" dirty="0"/>
          </a:p>
          <a:p>
            <a:pPr fontAlgn="auto">
              <a:spcAft>
                <a:spcPts val="0"/>
              </a:spcAft>
              <a:defRPr/>
            </a:pPr>
            <a:r>
              <a:rPr lang="de-DE" dirty="0"/>
              <a:t>The </a:t>
            </a:r>
            <a:r>
              <a:rPr lang="de-DE" dirty="0" err="1"/>
              <a:t>pumps</a:t>
            </a:r>
            <a:r>
              <a:rPr lang="de-DE" dirty="0"/>
              <a:t> </a:t>
            </a:r>
            <a:r>
              <a:rPr lang="de-DE" dirty="0" err="1"/>
              <a:t>are</a:t>
            </a:r>
            <a:r>
              <a:rPr lang="de-DE" dirty="0"/>
              <a:t> </a:t>
            </a:r>
            <a:r>
              <a:rPr lang="de-DE" dirty="0" err="1"/>
              <a:t>optimized</a:t>
            </a:r>
            <a:r>
              <a:rPr lang="de-DE" dirty="0"/>
              <a:t> </a:t>
            </a:r>
            <a:r>
              <a:rPr lang="de-DE" dirty="0" err="1"/>
              <a:t>for</a:t>
            </a:r>
            <a:r>
              <a:rPr lang="de-DE" dirty="0"/>
              <a:t> </a:t>
            </a:r>
            <a:r>
              <a:rPr lang="de-DE" dirty="0" err="1"/>
              <a:t>throughput</a:t>
            </a:r>
            <a:r>
              <a:rPr lang="de-DE" dirty="0"/>
              <a:t>, </a:t>
            </a:r>
          </a:p>
          <a:p>
            <a:pPr marL="0" indent="0" fontAlgn="auto">
              <a:spcAft>
                <a:spcPts val="0"/>
              </a:spcAft>
              <a:buFont typeface="Arial" panose="020B0604020202020204" pitchFamily="34" charset="0"/>
              <a:buNone/>
              <a:defRPr/>
            </a:pPr>
            <a:r>
              <a:rPr lang="de-DE" dirty="0"/>
              <a:t>   not </a:t>
            </a:r>
            <a:r>
              <a:rPr lang="de-DE" dirty="0" err="1"/>
              <a:t>for</a:t>
            </a:r>
            <a:r>
              <a:rPr lang="de-DE" dirty="0"/>
              <a:t> </a:t>
            </a:r>
            <a:r>
              <a:rPr lang="de-DE" dirty="0" err="1"/>
              <a:t>compression</a:t>
            </a:r>
            <a:r>
              <a:rPr lang="de-DE" dirty="0"/>
              <a:t> </a:t>
            </a:r>
            <a:r>
              <a:rPr lang="de-DE" dirty="0" err="1"/>
              <a:t>ratio</a:t>
            </a:r>
            <a:r>
              <a:rPr lang="de-DE" dirty="0"/>
              <a:t>, </a:t>
            </a:r>
            <a:r>
              <a:rPr lang="de-DE" dirty="0" err="1"/>
              <a:t>which</a:t>
            </a:r>
            <a:r>
              <a:rPr lang="de-DE" dirty="0"/>
              <a:t> </a:t>
            </a:r>
            <a:r>
              <a:rPr lang="de-DE" dirty="0" err="1"/>
              <a:t>leads</a:t>
            </a:r>
            <a:r>
              <a:rPr lang="de-DE" dirty="0"/>
              <a:t> </a:t>
            </a:r>
            <a:r>
              <a:rPr lang="de-DE" dirty="0" err="1"/>
              <a:t>to</a:t>
            </a:r>
            <a:endParaRPr lang="de-DE" dirty="0"/>
          </a:p>
          <a:p>
            <a:pPr marL="0" indent="0" fontAlgn="auto">
              <a:spcAft>
                <a:spcPts val="0"/>
              </a:spcAft>
              <a:buFont typeface="Arial" panose="020B0604020202020204" pitchFamily="34" charset="0"/>
              <a:buNone/>
              <a:defRPr/>
            </a:pPr>
            <a:r>
              <a:rPr lang="de-DE" dirty="0"/>
              <a:t>   not optimal </a:t>
            </a:r>
            <a:r>
              <a:rPr lang="de-DE" dirty="0" err="1"/>
              <a:t>vacuum</a:t>
            </a:r>
            <a:r>
              <a:rPr lang="de-DE" dirty="0"/>
              <a:t> </a:t>
            </a:r>
            <a:r>
              <a:rPr lang="de-DE" dirty="0" err="1"/>
              <a:t>conditions</a:t>
            </a:r>
            <a:endParaRPr lang="de-DE" dirty="0"/>
          </a:p>
        </p:txBody>
      </p:sp>
      <p:pic>
        <p:nvPicPr>
          <p:cNvPr id="2150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0"/>
            <a:ext cx="47053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A7171047-2B18-4009-8F28-9979A4BAAD83}" type="slidenum">
              <a:rPr lang="de-DE"/>
              <a:pPr>
                <a:defRPr/>
              </a:pPr>
              <a:t>7</a:t>
            </a:fld>
            <a:endParaRPr lang="de-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0"/>
            <a:ext cx="10515600" cy="1325563"/>
          </a:xfrm>
        </p:spPr>
        <p:txBody>
          <a:bodyPr/>
          <a:lstStyle/>
          <a:p>
            <a:r>
              <a:rPr lang="de-DE" altLang="de-DE" i="1"/>
              <a:t>Measured cluster target densities</a:t>
            </a:r>
          </a:p>
        </p:txBody>
      </p:sp>
      <p:sp>
        <p:nvSpPr>
          <p:cNvPr id="4" name="Slide Number Placeholder 3"/>
          <p:cNvSpPr>
            <a:spLocks noGrp="1"/>
          </p:cNvSpPr>
          <p:nvPr>
            <p:ph type="sldNum" sz="quarter" idx="12"/>
          </p:nvPr>
        </p:nvSpPr>
        <p:spPr/>
        <p:txBody>
          <a:bodyPr/>
          <a:lstStyle/>
          <a:p>
            <a:pPr>
              <a:defRPr/>
            </a:pPr>
            <a:fld id="{ED9A69A8-379E-4ECD-B3AD-04D4DD5519AA}" type="slidenum">
              <a:rPr lang="de-DE"/>
              <a:pPr>
                <a:defRPr/>
              </a:pPr>
              <a:t>8</a:t>
            </a:fld>
            <a:endParaRPr lang="de-DE"/>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1860550"/>
            <a:ext cx="61150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0550"/>
            <a:ext cx="604043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2"/>
          <p:cNvSpPr txBox="1">
            <a:spLocks noChangeArrowheads="1"/>
          </p:cNvSpPr>
          <p:nvPr/>
        </p:nvSpPr>
        <p:spPr bwMode="auto">
          <a:xfrm>
            <a:off x="1089025" y="2185988"/>
            <a:ext cx="1646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solidFill>
                  <a:srgbClr val="FF0000"/>
                </a:solidFill>
              </a:rPr>
              <a:t>H</a:t>
            </a:r>
            <a:r>
              <a:rPr lang="de-DE" altLang="de-DE" sz="3200" i="1" baseline="-25000">
                <a:solidFill>
                  <a:srgbClr val="FF0000"/>
                </a:solidFill>
              </a:rPr>
              <a:t>2</a:t>
            </a:r>
            <a:r>
              <a:rPr lang="de-DE" altLang="de-DE" sz="3200" i="1">
                <a:solidFill>
                  <a:srgbClr val="FF0000"/>
                </a:solidFill>
              </a:rPr>
              <a:t> (40 K)</a:t>
            </a:r>
          </a:p>
        </p:txBody>
      </p:sp>
      <p:sp>
        <p:nvSpPr>
          <p:cNvPr id="19463" name="TextBox 6"/>
          <p:cNvSpPr txBox="1">
            <a:spLocks noChangeArrowheads="1"/>
          </p:cNvSpPr>
          <p:nvPr/>
        </p:nvSpPr>
        <p:spPr bwMode="auto">
          <a:xfrm>
            <a:off x="4008438" y="3087688"/>
            <a:ext cx="186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solidFill>
                  <a:srgbClr val="0070C0"/>
                </a:solidFill>
              </a:rPr>
              <a:t>N</a:t>
            </a:r>
            <a:r>
              <a:rPr lang="de-DE" altLang="de-DE" sz="3200" i="1" baseline="-25000">
                <a:solidFill>
                  <a:srgbClr val="0070C0"/>
                </a:solidFill>
              </a:rPr>
              <a:t>2</a:t>
            </a:r>
            <a:r>
              <a:rPr lang="de-DE" altLang="de-DE" sz="3200" i="1">
                <a:solidFill>
                  <a:srgbClr val="0070C0"/>
                </a:solidFill>
              </a:rPr>
              <a:t> (130 K)</a:t>
            </a:r>
          </a:p>
        </p:txBody>
      </p:sp>
      <p:sp>
        <p:nvSpPr>
          <p:cNvPr id="19464" name="TextBox 7"/>
          <p:cNvSpPr txBox="1">
            <a:spLocks noChangeArrowheads="1"/>
          </p:cNvSpPr>
          <p:nvPr/>
        </p:nvSpPr>
        <p:spPr bwMode="auto">
          <a:xfrm>
            <a:off x="7037388" y="3975100"/>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solidFill>
                  <a:srgbClr val="00B050"/>
                </a:solidFill>
              </a:rPr>
              <a:t>Xe</a:t>
            </a:r>
          </a:p>
        </p:txBody>
      </p:sp>
      <p:sp>
        <p:nvSpPr>
          <p:cNvPr id="19465" name="TextBox 8"/>
          <p:cNvSpPr txBox="1">
            <a:spLocks noChangeArrowheads="1"/>
          </p:cNvSpPr>
          <p:nvPr/>
        </p:nvSpPr>
        <p:spPr bwMode="auto">
          <a:xfrm>
            <a:off x="8489950" y="3975100"/>
            <a:ext cx="53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solidFill>
                  <a:srgbClr val="0070C0"/>
                </a:solidFill>
              </a:rPr>
              <a:t>Kr</a:t>
            </a:r>
          </a:p>
        </p:txBody>
      </p:sp>
      <p:sp>
        <p:nvSpPr>
          <p:cNvPr id="19466" name="TextBox 9"/>
          <p:cNvSpPr txBox="1">
            <a:spLocks noChangeArrowheads="1"/>
          </p:cNvSpPr>
          <p:nvPr/>
        </p:nvSpPr>
        <p:spPr bwMode="auto">
          <a:xfrm>
            <a:off x="9893300" y="3975100"/>
            <a:ext cx="56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solidFill>
                  <a:srgbClr val="FF0000"/>
                </a:solidFill>
              </a:rPr>
              <a:t>Ar</a:t>
            </a:r>
          </a:p>
        </p:txBody>
      </p:sp>
      <p:sp>
        <p:nvSpPr>
          <p:cNvPr id="19467" name="TextBox 10"/>
          <p:cNvSpPr txBox="1">
            <a:spLocks noChangeArrowheads="1"/>
          </p:cNvSpPr>
          <p:nvPr/>
        </p:nvSpPr>
        <p:spPr bwMode="auto">
          <a:xfrm>
            <a:off x="7059613" y="2185988"/>
            <a:ext cx="1116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3200" i="1"/>
              <a:t>300 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838200" y="0"/>
            <a:ext cx="10515600" cy="1325563"/>
          </a:xfrm>
        </p:spPr>
        <p:txBody>
          <a:bodyPr/>
          <a:lstStyle/>
          <a:p>
            <a:r>
              <a:rPr lang="de-DE" altLang="de-DE" i="1"/>
              <a:t>Microdroplet target beam: H</a:t>
            </a:r>
            <a:r>
              <a:rPr lang="de-DE" altLang="de-DE" i="1" baseline="-25000"/>
              <a:t>2</a:t>
            </a:r>
            <a:r>
              <a:rPr lang="de-DE" altLang="de-DE" i="1"/>
              <a:t> area density</a:t>
            </a:r>
          </a:p>
        </p:txBody>
      </p:sp>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238500"/>
            <a:ext cx="46402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5013" y="1325563"/>
            <a:ext cx="377983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8463" y="1325563"/>
            <a:ext cx="37750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 y="1325563"/>
            <a:ext cx="37798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8"/>
          <p:cNvSpPr txBox="1">
            <a:spLocks noChangeArrowheads="1"/>
          </p:cNvSpPr>
          <p:nvPr/>
        </p:nvSpPr>
        <p:spPr bwMode="auto">
          <a:xfrm>
            <a:off x="1325563" y="6064250"/>
            <a:ext cx="41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28</a:t>
            </a:r>
          </a:p>
        </p:txBody>
      </p:sp>
      <p:sp>
        <p:nvSpPr>
          <p:cNvPr id="38920" name="TextBox 9"/>
          <p:cNvSpPr txBox="1">
            <a:spLocks noChangeArrowheads="1"/>
          </p:cNvSpPr>
          <p:nvPr/>
        </p:nvSpPr>
        <p:spPr bwMode="auto">
          <a:xfrm>
            <a:off x="2476500" y="6064250"/>
            <a:ext cx="417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30</a:t>
            </a:r>
          </a:p>
        </p:txBody>
      </p:sp>
      <p:sp>
        <p:nvSpPr>
          <p:cNvPr id="38921" name="TextBox 11"/>
          <p:cNvSpPr txBox="1">
            <a:spLocks noChangeArrowheads="1"/>
          </p:cNvSpPr>
          <p:nvPr/>
        </p:nvSpPr>
        <p:spPr bwMode="auto">
          <a:xfrm>
            <a:off x="3627438" y="6064250"/>
            <a:ext cx="41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32</a:t>
            </a:r>
          </a:p>
        </p:txBody>
      </p:sp>
      <p:sp>
        <p:nvSpPr>
          <p:cNvPr id="38922" name="TextBox 12"/>
          <p:cNvSpPr txBox="1">
            <a:spLocks noChangeArrowheads="1"/>
          </p:cNvSpPr>
          <p:nvPr/>
        </p:nvSpPr>
        <p:spPr bwMode="auto">
          <a:xfrm>
            <a:off x="4779963" y="6064250"/>
            <a:ext cx="41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34</a:t>
            </a:r>
          </a:p>
        </p:txBody>
      </p:sp>
      <p:sp>
        <p:nvSpPr>
          <p:cNvPr id="38923" name="TextBox 13"/>
          <p:cNvSpPr txBox="1">
            <a:spLocks noChangeArrowheads="1"/>
          </p:cNvSpPr>
          <p:nvPr/>
        </p:nvSpPr>
        <p:spPr bwMode="auto">
          <a:xfrm>
            <a:off x="2076450" y="6386513"/>
            <a:ext cx="2373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b="1"/>
              <a:t>nozzle temperature [K]</a:t>
            </a:r>
          </a:p>
        </p:txBody>
      </p:sp>
      <p:sp>
        <p:nvSpPr>
          <p:cNvPr id="38924" name="TextBox 14"/>
          <p:cNvSpPr txBox="1">
            <a:spLocks noChangeArrowheads="1"/>
          </p:cNvSpPr>
          <p:nvPr/>
        </p:nvSpPr>
        <p:spPr bwMode="auto">
          <a:xfrm>
            <a:off x="423863" y="3609975"/>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10</a:t>
            </a:r>
            <a:r>
              <a:rPr lang="de-DE" altLang="de-DE" baseline="30000"/>
              <a:t>14</a:t>
            </a:r>
          </a:p>
        </p:txBody>
      </p:sp>
      <p:sp>
        <p:nvSpPr>
          <p:cNvPr id="38925" name="TextBox 15"/>
          <p:cNvSpPr txBox="1">
            <a:spLocks noChangeArrowheads="1"/>
          </p:cNvSpPr>
          <p:nvPr/>
        </p:nvSpPr>
        <p:spPr bwMode="auto">
          <a:xfrm>
            <a:off x="423863" y="437832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10</a:t>
            </a:r>
            <a:r>
              <a:rPr lang="de-DE" altLang="de-DE" baseline="30000"/>
              <a:t>13</a:t>
            </a:r>
          </a:p>
        </p:txBody>
      </p:sp>
      <p:sp>
        <p:nvSpPr>
          <p:cNvPr id="38926" name="TextBox 16"/>
          <p:cNvSpPr txBox="1">
            <a:spLocks noChangeArrowheads="1"/>
          </p:cNvSpPr>
          <p:nvPr/>
        </p:nvSpPr>
        <p:spPr bwMode="auto">
          <a:xfrm>
            <a:off x="423863" y="514667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a:t>10</a:t>
            </a:r>
            <a:r>
              <a:rPr lang="de-DE" altLang="de-DE" baseline="30000"/>
              <a:t>12</a:t>
            </a:r>
          </a:p>
        </p:txBody>
      </p:sp>
      <p:sp>
        <p:nvSpPr>
          <p:cNvPr id="38927" name="TextBox 17"/>
          <p:cNvSpPr txBox="1">
            <a:spLocks noChangeArrowheads="1"/>
          </p:cNvSpPr>
          <p:nvPr/>
        </p:nvSpPr>
        <p:spPr bwMode="auto">
          <a:xfrm rot="-5400000">
            <a:off x="-1055688" y="4494213"/>
            <a:ext cx="259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b="1"/>
              <a:t>target area density [cm</a:t>
            </a:r>
            <a:r>
              <a:rPr lang="de-DE" altLang="de-DE" b="1" baseline="30000"/>
              <a:t>-2</a:t>
            </a:r>
            <a:r>
              <a:rPr lang="de-DE" altLang="de-DE" b="1"/>
              <a:t>]</a:t>
            </a:r>
          </a:p>
        </p:txBody>
      </p:sp>
      <p:sp>
        <p:nvSpPr>
          <p:cNvPr id="38928" name="TextBox 18"/>
          <p:cNvSpPr txBox="1">
            <a:spLocks noChangeArrowheads="1"/>
          </p:cNvSpPr>
          <p:nvPr/>
        </p:nvSpPr>
        <p:spPr bwMode="auto">
          <a:xfrm>
            <a:off x="4254500" y="1368425"/>
            <a:ext cx="5984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b="1"/>
              <a:t>29 K</a:t>
            </a:r>
          </a:p>
        </p:txBody>
      </p:sp>
      <p:sp>
        <p:nvSpPr>
          <p:cNvPr id="38929" name="TextBox 19"/>
          <p:cNvSpPr txBox="1">
            <a:spLocks noChangeArrowheads="1"/>
          </p:cNvSpPr>
          <p:nvPr/>
        </p:nvSpPr>
        <p:spPr bwMode="auto">
          <a:xfrm>
            <a:off x="98425" y="1368425"/>
            <a:ext cx="596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b="1"/>
              <a:t>26 K</a:t>
            </a:r>
          </a:p>
        </p:txBody>
      </p:sp>
      <p:sp>
        <p:nvSpPr>
          <p:cNvPr id="38930" name="TextBox 20"/>
          <p:cNvSpPr txBox="1">
            <a:spLocks noChangeArrowheads="1"/>
          </p:cNvSpPr>
          <p:nvPr/>
        </p:nvSpPr>
        <p:spPr bwMode="auto">
          <a:xfrm>
            <a:off x="8397875" y="1368425"/>
            <a:ext cx="5984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de-DE" altLang="de-DE" b="1"/>
              <a:t>31 K</a:t>
            </a:r>
          </a:p>
        </p:txBody>
      </p:sp>
      <p:cxnSp>
        <p:nvCxnSpPr>
          <p:cNvPr id="24" name="Straight Arrow Connector 23"/>
          <p:cNvCxnSpPr>
            <a:stCxn id="38917" idx="2"/>
          </p:cNvCxnSpPr>
          <p:nvPr/>
        </p:nvCxnSpPr>
        <p:spPr>
          <a:xfrm flipH="1">
            <a:off x="2192338" y="2586038"/>
            <a:ext cx="3903662" cy="1392237"/>
          </a:xfrm>
          <a:prstGeom prst="straightConnector1">
            <a:avLst/>
          </a:prstGeom>
          <a:ln w="38100" cap="rnd">
            <a:solidFill>
              <a:srgbClr val="0070C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8916" idx="2"/>
          </p:cNvCxnSpPr>
          <p:nvPr/>
        </p:nvCxnSpPr>
        <p:spPr>
          <a:xfrm flipH="1">
            <a:off x="3367088" y="2586038"/>
            <a:ext cx="6877050" cy="1792287"/>
          </a:xfrm>
          <a:prstGeom prst="straightConnector1">
            <a:avLst/>
          </a:prstGeom>
          <a:ln w="38100" cap="rnd">
            <a:solidFill>
              <a:srgbClr val="0070C0"/>
            </a:solidFill>
            <a:prstDash val="sysDash"/>
            <a:tailEnd type="triangle" w="med" len="lg"/>
          </a:ln>
        </p:spPr>
        <p:style>
          <a:lnRef idx="1">
            <a:schemeClr val="accent1"/>
          </a:lnRef>
          <a:fillRef idx="0">
            <a:schemeClr val="accent1"/>
          </a:fillRef>
          <a:effectRef idx="0">
            <a:schemeClr val="accent1"/>
          </a:effectRef>
          <a:fontRef idx="minor">
            <a:schemeClr val="tx1"/>
          </a:fontRef>
        </p:style>
      </p:cxnSp>
      <p:pic>
        <p:nvPicPr>
          <p:cNvPr id="38933"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6013" y="3238500"/>
            <a:ext cx="30162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p:cNvCxnSpPr/>
          <p:nvPr/>
        </p:nvCxnSpPr>
        <p:spPr>
          <a:xfrm flipH="1">
            <a:off x="9477375" y="3794125"/>
            <a:ext cx="406400" cy="0"/>
          </a:xfrm>
          <a:prstGeom prst="straightConnector1">
            <a:avLst/>
          </a:prstGeom>
          <a:ln w="25400">
            <a:solidFill>
              <a:srgbClr val="00B05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45" name="Slide Number Placeholder 44"/>
          <p:cNvSpPr>
            <a:spLocks noGrp="1"/>
          </p:cNvSpPr>
          <p:nvPr>
            <p:ph type="sldNum" sz="quarter" idx="12"/>
          </p:nvPr>
        </p:nvSpPr>
        <p:spPr/>
        <p:txBody>
          <a:bodyPr/>
          <a:lstStyle/>
          <a:p>
            <a:pPr>
              <a:defRPr/>
            </a:pPr>
            <a:fld id="{23A67D1B-D82C-465D-8253-C815DDD5B163}" type="slidenum">
              <a:rPr lang="de-DE"/>
              <a:pPr>
                <a:defRPr/>
              </a:pPr>
              <a:t>9</a:t>
            </a:fld>
            <a:endParaRPr lang="de-DE"/>
          </a:p>
        </p:txBody>
      </p:sp>
      <p:sp>
        <p:nvSpPr>
          <p:cNvPr id="38936" name="TextBox 1"/>
          <p:cNvSpPr txBox="1">
            <a:spLocks noChangeArrowheads="1"/>
          </p:cNvSpPr>
          <p:nvPr/>
        </p:nvSpPr>
        <p:spPr bwMode="auto">
          <a:xfrm>
            <a:off x="1044575" y="5516563"/>
            <a:ext cx="981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2400"/>
              <a:t>40 bar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1399</Words>
  <Application>Microsoft Office PowerPoint</Application>
  <PresentationFormat>Widescreen</PresentationFormat>
  <Paragraphs>299</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ＭＳ Ｐゴシック</vt:lpstr>
      <vt:lpstr>Arial</vt:lpstr>
      <vt:lpstr>Calibri</vt:lpstr>
      <vt:lpstr>Calibri Light</vt:lpstr>
      <vt:lpstr>Symbol</vt:lpstr>
      <vt:lpstr>Wingdings</vt:lpstr>
      <vt:lpstr>Office Theme</vt:lpstr>
      <vt:lpstr>Internal targets for the FAIR storage rings</vt:lpstr>
      <vt:lpstr>CRYRING environment</vt:lpstr>
      <vt:lpstr> CRYJET – the CRYRING gas-jet target</vt:lpstr>
      <vt:lpstr> CRYJET – the CRYRING gas-jet target</vt:lpstr>
      <vt:lpstr> CRYJET – the CRYRING gas-jet target</vt:lpstr>
      <vt:lpstr>HESR environment</vt:lpstr>
      <vt:lpstr>Non-optimized chamber</vt:lpstr>
      <vt:lpstr>Measured cluster target densities</vt:lpstr>
      <vt:lpstr>Microdroplet target beam: H2 area density</vt:lpstr>
      <vt:lpstr>Currently achievable cluster target densities</vt:lpstr>
      <vt:lpstr>New inlet chamber design</vt:lpstr>
      <vt:lpstr>New inlet chamber design</vt:lpstr>
      <vt:lpstr>New inlet chamber design</vt:lpstr>
      <vt:lpstr>Variable target width</vt:lpstr>
      <vt:lpstr>Currents status and assembly</vt:lpstr>
      <vt:lpstr>Prototype target setup</vt:lpstr>
      <vt:lpstr>Prototype target setup</vt:lpstr>
      <vt:lpstr>Expected properties after optimizations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Nikos Petridis</dc:creator>
  <cp:lastModifiedBy>Nikos Petridis</cp:lastModifiedBy>
  <cp:revision>143</cp:revision>
  <dcterms:created xsi:type="dcterms:W3CDTF">2014-09-30T23:43:27Z</dcterms:created>
  <dcterms:modified xsi:type="dcterms:W3CDTF">2016-09-19T09:32:26Z</dcterms:modified>
</cp:coreProperties>
</file>