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76" r:id="rId3"/>
    <p:sldId id="409" r:id="rId4"/>
    <p:sldId id="407" r:id="rId5"/>
    <p:sldId id="408" r:id="rId6"/>
    <p:sldId id="411" r:id="rId7"/>
    <p:sldId id="410" r:id="rId8"/>
    <p:sldId id="414" r:id="rId9"/>
    <p:sldId id="413" r:id="rId10"/>
    <p:sldId id="400" r:id="rId11"/>
    <p:sldId id="399" r:id="rId12"/>
    <p:sldId id="384" r:id="rId13"/>
    <p:sldId id="398" r:id="rId14"/>
    <p:sldId id="403" r:id="rId1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1E1"/>
    <a:srgbClr val="00589C"/>
    <a:srgbClr val="E6AF11"/>
    <a:srgbClr val="FF9966"/>
    <a:srgbClr val="003E6E"/>
    <a:srgbClr val="FF7C80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7288" autoAdjust="0"/>
  </p:normalViewPr>
  <p:slideViewPr>
    <p:cSldViewPr snapToGrid="0">
      <p:cViewPr varScale="1">
        <p:scale>
          <a:sx n="91" d="100"/>
          <a:sy n="91" d="100"/>
        </p:scale>
        <p:origin x="-2214" y="-96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96" y="-90"/>
      </p:cViewPr>
      <p:guideLst>
        <p:guide orient="horz" pos="3223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5" tIns="47533" rIns="95065" bIns="4753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1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5" tIns="47533" rIns="95065" bIns="4753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55"/>
            <a:ext cx="3077137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5" tIns="47533" rIns="95065" bIns="4753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1155"/>
            <a:ext cx="3077137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5" tIns="47533" rIns="95065" bIns="4753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4" tIns="47525" rIns="95054" bIns="4752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4" tIns="47525" rIns="95054" bIns="4752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59754"/>
            <a:ext cx="5680103" cy="46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4" tIns="47525" rIns="95054" bIns="47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55"/>
            <a:ext cx="3077137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4" tIns="47525" rIns="95054" bIns="4752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1155"/>
            <a:ext cx="3077137" cy="5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4" tIns="47525" rIns="95054" bIns="4752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going</a:t>
            </a:r>
            <a:r>
              <a:rPr lang="en-US" baseline="0" dirty="0" smtClean="0"/>
              <a:t> to talk about gaseous detectors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3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an example of our developments.</a:t>
            </a:r>
          </a:p>
          <a:p>
            <a:r>
              <a:rPr lang="en-US" baseline="0" dirty="0" smtClean="0"/>
              <a:t>Ceramic  RPC has been developed for Time Of Flight, and achieved an excellent time resolution of 70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and outstanding rate capability of 500 MHz as a world record.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5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</a:t>
            </a:r>
            <a:r>
              <a:rPr lang="en-US" baseline="0" dirty="0" smtClean="0"/>
              <a:t> example,</a:t>
            </a:r>
          </a:p>
          <a:p>
            <a:r>
              <a:rPr lang="en-US" dirty="0" smtClean="0"/>
              <a:t>GEM-TPC prototype has been developed and</a:t>
            </a:r>
            <a:r>
              <a:rPr lang="en-US" baseline="0" dirty="0" smtClean="0"/>
              <a:t> tested with ion-beams. It works very well.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was all, thank you for your attention.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9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9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9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9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going</a:t>
            </a:r>
            <a:r>
              <a:rPr lang="en-US" baseline="0" dirty="0" smtClean="0"/>
              <a:t> to talk about gaseous detectors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3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 smtClean="0"/>
              <a:t>Let me start with </a:t>
            </a:r>
            <a:r>
              <a:rPr lang="en-US" baseline="0" dirty="0" smtClean="0"/>
              <a:t>Beauty and Essence of Gaseous Detectors.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defTabSz="950793">
              <a:defRPr/>
            </a:pPr>
            <a:r>
              <a:rPr lang="en-US" baseline="0" dirty="0" smtClean="0"/>
              <a:t>For radiation detections for example in accelerator control, basic-science, medical imaging, or any other application, one may imagine an ideal detector detecting all radiation with high-rate, or nice resolution without disturbing radiation track, and so on..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baseline="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aseline="0" dirty="0" smtClean="0"/>
              <a:t>Gaseous detectors serve most needs.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omnipotent measuring most of observables and </a:t>
            </a:r>
            <a:r>
              <a:rPr lang="en-US" b="1" baseline="0" dirty="0" smtClean="0"/>
              <a:t>omnipresent existing in any radiation facility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defTabSz="950793">
              <a:defRPr/>
            </a:pPr>
            <a:r>
              <a:rPr lang="en-US" baseline="0" dirty="0" smtClean="0"/>
              <a:t>The beauty of gaseous detectors is its flexibility and </a:t>
            </a:r>
            <a:r>
              <a:rPr lang="en-US" baseline="0" dirty="0" err="1" smtClean="0"/>
              <a:t>tunability</a:t>
            </a:r>
            <a:r>
              <a:rPr lang="en-US" baseline="0" dirty="0" smtClean="0"/>
              <a:t> in all aspects. Its shape can be well customized.  The volume can be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large. </a:t>
            </a:r>
          </a:p>
          <a:p>
            <a:pPr defTabSz="950793">
              <a:defRPr/>
            </a:pPr>
            <a:endParaRPr lang="en-US" baseline="0" dirty="0" smtClean="0"/>
          </a:p>
          <a:p>
            <a:pPr defTabSz="950793">
              <a:defRPr/>
            </a:pPr>
            <a:r>
              <a:rPr lang="en-US" baseline="0" dirty="0" smtClean="0"/>
              <a:t>In addition to that, affordability, low material budget (0.1%), radiation hardness (10Mrad), stability with nice precision and resolutions are all beauty of the gaseous detectors.</a:t>
            </a:r>
          </a:p>
          <a:p>
            <a:pPr defTabSz="950793">
              <a:defRPr/>
            </a:pPr>
            <a:endParaRPr lang="en-US" baseline="0" dirty="0" smtClean="0"/>
          </a:p>
          <a:p>
            <a:pPr defTabSz="950793">
              <a:defRPr/>
            </a:pPr>
            <a:r>
              <a:rPr lang="en-US" baseline="0" dirty="0" smtClean="0"/>
              <a:t>An example of gaseous detector is the [c] “ALICE-TPC”. </a:t>
            </a:r>
          </a:p>
          <a:p>
            <a:pPr defTabSz="950793">
              <a:defRPr/>
            </a:pPr>
            <a:r>
              <a:rPr lang="en-US" baseline="0" dirty="0" smtClean="0"/>
              <a:t>Its active volume is in the order of 100 cubic meters. If you imagine a solid state detector for such a volume, it would not be feasible…</a:t>
            </a:r>
          </a:p>
          <a:p>
            <a:pPr defTabSz="950793">
              <a:defRPr/>
            </a:pPr>
            <a:endParaRPr lang="en-US" baseline="0" dirty="0" smtClean="0"/>
          </a:p>
          <a:p>
            <a:r>
              <a:rPr lang="en-US" baseline="0" dirty="0" smtClean="0"/>
              <a:t>In this sense, one may say, gaseous detectors are complementing solid sate detectors in realization.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4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tell you about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B</a:t>
            </a:r>
            <a:r>
              <a:rPr lang="en-US" baseline="0" dirty="0" smtClean="0"/>
              <a:t>RIGHT</a:t>
            </a:r>
            <a:r>
              <a:rPr lang="en-US" dirty="0" smtClean="0"/>
              <a:t> future o</a:t>
            </a:r>
            <a:r>
              <a:rPr lang="en-US" baseline="0" dirty="0" smtClean="0"/>
              <a:t>f gaseous detectors….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history of gaseous detectors, the groups in DTS </a:t>
            </a:r>
            <a:r>
              <a:rPr lang="en-US" dirty="0" smtClean="0"/>
              <a:t>have </a:t>
            </a:r>
            <a:r>
              <a:rPr lang="en-US" dirty="0"/>
              <a:t>always been at the </a:t>
            </a:r>
            <a:r>
              <a:rPr lang="en-US" dirty="0" smtClean="0"/>
              <a:t>forefront. To </a:t>
            </a:r>
            <a:r>
              <a:rPr lang="en-US" dirty="0"/>
              <a:t>keep </a:t>
            </a:r>
            <a:r>
              <a:rPr lang="en-US" dirty="0" smtClean="0"/>
              <a:t>going at the forefront,</a:t>
            </a:r>
            <a:r>
              <a:rPr lang="en-US" baseline="0" dirty="0" smtClean="0"/>
              <a:t> we do </a:t>
            </a:r>
            <a:r>
              <a:rPr lang="en-US" dirty="0" smtClean="0"/>
              <a:t>synchronized </a:t>
            </a:r>
            <a:r>
              <a:rPr lang="en-US" dirty="0"/>
              <a:t>developments in all </a:t>
            </a:r>
            <a:r>
              <a:rPr lang="en-US" dirty="0" smtClean="0"/>
              <a:t>fields.</a:t>
            </a:r>
            <a:r>
              <a:rPr lang="en-US" baseline="0" dirty="0" smtClean="0"/>
              <a:t> It means, f</a:t>
            </a:r>
            <a:r>
              <a:rPr lang="en-US" dirty="0" smtClean="0"/>
              <a:t>or example,</a:t>
            </a:r>
            <a:r>
              <a:rPr lang="en-US" baseline="0" dirty="0" smtClean="0"/>
              <a:t> an a</a:t>
            </a:r>
            <a:r>
              <a:rPr lang="en-US" dirty="0" smtClean="0"/>
              <a:t>ccelerator upgrade</a:t>
            </a:r>
            <a:r>
              <a:rPr lang="en-US" baseline="0" dirty="0" smtClean="0"/>
              <a:t> </a:t>
            </a:r>
            <a:r>
              <a:rPr lang="en-US" dirty="0" smtClean="0"/>
              <a:t>requires us</a:t>
            </a:r>
            <a:r>
              <a:rPr lang="en-US" baseline="0" dirty="0" smtClean="0"/>
              <a:t> </a:t>
            </a:r>
            <a:r>
              <a:rPr lang="en-US" dirty="0" smtClean="0"/>
              <a:t>higher </a:t>
            </a:r>
            <a:r>
              <a:rPr lang="en-US" dirty="0"/>
              <a:t>performances of </a:t>
            </a:r>
            <a:r>
              <a:rPr lang="en-US" dirty="0" smtClean="0"/>
              <a:t>detectors,</a:t>
            </a:r>
            <a:r>
              <a:rPr lang="en-US" baseline="0" dirty="0" smtClean="0"/>
              <a:t> so</a:t>
            </a:r>
            <a:r>
              <a:rPr lang="en-US" dirty="0" smtClean="0"/>
              <a:t> we cope by further developing cutting </a:t>
            </a:r>
            <a:r>
              <a:rPr lang="en-US" dirty="0"/>
              <a:t>edge technologies. </a:t>
            </a:r>
            <a:endParaRPr lang="en-US" dirty="0" smtClean="0"/>
          </a:p>
          <a:p>
            <a:pPr defTabSz="950793">
              <a:defRPr/>
            </a:pPr>
            <a:endParaRPr lang="en-US" dirty="0" smtClean="0"/>
          </a:p>
          <a:p>
            <a:pPr defTabSz="950793"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that</a:t>
            </a:r>
            <a:r>
              <a:rPr lang="en-US" dirty="0" smtClean="0"/>
              <a:t>, R&amp;D </a:t>
            </a:r>
            <a:r>
              <a:rPr lang="en-US" dirty="0"/>
              <a:t>on the sensor </a:t>
            </a:r>
            <a:r>
              <a:rPr lang="en-US" dirty="0" smtClean="0"/>
              <a:t>material is needed. Improvements of the gas </a:t>
            </a:r>
            <a:r>
              <a:rPr lang="en-US" u="none" dirty="0" smtClean="0"/>
              <a:t>mixtures will be done for higher rate and</a:t>
            </a:r>
            <a:r>
              <a:rPr lang="en-US" u="none" baseline="0" dirty="0" smtClean="0"/>
              <a:t> better resolution</a:t>
            </a:r>
            <a:r>
              <a:rPr lang="en-US" u="none" dirty="0" smtClean="0"/>
              <a:t>.</a:t>
            </a:r>
          </a:p>
          <a:p>
            <a:pPr defTabSz="950793">
              <a:defRPr/>
            </a:pPr>
            <a:endParaRPr lang="en-US" dirty="0"/>
          </a:p>
          <a:p>
            <a:pPr defTabSz="950793">
              <a:defRPr/>
            </a:pPr>
            <a:r>
              <a:rPr lang="en-US" baseline="0" dirty="0" smtClean="0"/>
              <a:t>D</a:t>
            </a:r>
            <a:r>
              <a:rPr lang="en-US" dirty="0" smtClean="0"/>
              <a:t>evelopment </a:t>
            </a:r>
            <a:r>
              <a:rPr lang="en-US" dirty="0"/>
              <a:t>of micro-patterned </a:t>
            </a:r>
            <a:r>
              <a:rPr lang="en-US" dirty="0" smtClean="0"/>
              <a:t>structures </a:t>
            </a:r>
            <a:r>
              <a:rPr lang="en-US" dirty="0"/>
              <a:t>and </a:t>
            </a:r>
            <a:r>
              <a:rPr lang="en-US" dirty="0">
                <a:sym typeface="Wingdings" panose="05000000000000000000" pitchFamily="2" charset="2"/>
              </a:rPr>
              <a:t>fast </a:t>
            </a:r>
            <a:r>
              <a:rPr lang="en-US" dirty="0" smtClean="0">
                <a:sym typeface="Wingdings" panose="05000000000000000000" pitchFamily="2" charset="2"/>
              </a:rPr>
              <a:t>systems</a:t>
            </a:r>
            <a:r>
              <a:rPr lang="en-US" baseline="0" dirty="0" smtClean="0">
                <a:sym typeface="Wingdings" panose="05000000000000000000" pitchFamily="2" charset="2"/>
              </a:rPr>
              <a:t> are </a:t>
            </a:r>
            <a:r>
              <a:rPr lang="en-US" dirty="0" smtClean="0">
                <a:sym typeface="Wingdings" panose="05000000000000000000" pitchFamily="2" charset="2"/>
              </a:rPr>
              <a:t>also needed. Here</a:t>
            </a:r>
            <a:r>
              <a:rPr lang="en-US" baseline="0" dirty="0" smtClean="0">
                <a:sym typeface="Wingdings" panose="05000000000000000000" pitchFamily="2" charset="2"/>
              </a:rPr>
              <a:t> I show base technologies, RPC is suitable for fast response. I will show later our outstanding development of ceramic RPC. These are technologies with micro patterned structures,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Micromegas</a:t>
            </a:r>
            <a:r>
              <a:rPr lang="en-US" dirty="0" smtClean="0">
                <a:sym typeface="Wingdings" panose="05000000000000000000" pitchFamily="2" charset="2"/>
              </a:rPr>
              <a:t> and GEMs are used </a:t>
            </a: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dirty="0" smtClean="0">
                <a:sym typeface="Wingdings" panose="05000000000000000000" pitchFamily="2" charset="2"/>
              </a:rPr>
              <a:t>amplification for</a:t>
            </a:r>
            <a:r>
              <a:rPr lang="en-US" baseline="0" dirty="0" smtClean="0">
                <a:sym typeface="Wingdings" panose="05000000000000000000" pitchFamily="2" charset="2"/>
              </a:rPr>
              <a:t> example for </a:t>
            </a:r>
            <a:r>
              <a:rPr lang="en-US" b="1" baseline="0" dirty="0" smtClean="0">
                <a:sym typeface="Wingdings" panose="05000000000000000000" pitchFamily="2" charset="2"/>
              </a:rPr>
              <a:t>high rate TPCs</a:t>
            </a:r>
            <a:r>
              <a:rPr lang="en-US" baseline="0" dirty="0" smtClean="0">
                <a:sym typeface="Wingdings" panose="05000000000000000000" pitchFamily="2" charset="2"/>
              </a:rPr>
              <a:t>.  </a:t>
            </a:r>
            <a:r>
              <a:rPr lang="en-US" dirty="0" smtClean="0">
                <a:sym typeface="Wingdings" panose="05000000000000000000" pitchFamily="2" charset="2"/>
              </a:rPr>
              <a:t>Ingrid</a:t>
            </a:r>
            <a:r>
              <a:rPr lang="en-US" baseline="0" dirty="0" smtClean="0">
                <a:sym typeface="Wingdings" panose="05000000000000000000" pitchFamily="2" charset="2"/>
              </a:rPr>
              <a:t> uses Si as gaseous detector, there we have</a:t>
            </a:r>
            <a:r>
              <a:rPr lang="en-US" dirty="0" smtClean="0">
                <a:sym typeface="Wingdings" panose="05000000000000000000" pitchFamily="2" charset="2"/>
              </a:rPr>
              <a:t> a link to the solid-state detectors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</a:p>
          <a:p>
            <a:pPr defTabSz="950793"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The </a:t>
            </a:r>
            <a:r>
              <a:rPr lang="en-US" dirty="0" smtClean="0">
                <a:sym typeface="Wingdings" panose="05000000000000000000" pitchFamily="2" charset="2"/>
              </a:rPr>
              <a:t>micro-PIC uses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PCB technology</a:t>
            </a:r>
            <a:r>
              <a:rPr lang="en-US" baseline="0" dirty="0" smtClean="0">
                <a:sym typeface="Wingdings" panose="05000000000000000000" pitchFamily="2" charset="2"/>
              </a:rPr>
              <a:t>, and it </a:t>
            </a:r>
            <a:r>
              <a:rPr lang="en-US" dirty="0" smtClean="0">
                <a:sym typeface="Wingdings" panose="05000000000000000000" pitchFamily="2" charset="2"/>
              </a:rPr>
              <a:t>has large potential to</a:t>
            </a:r>
            <a:r>
              <a:rPr lang="en-US" baseline="0" dirty="0" smtClean="0">
                <a:sym typeface="Wingdings" panose="05000000000000000000" pitchFamily="2" charset="2"/>
              </a:rPr>
              <a:t> be a key technology i</a:t>
            </a:r>
            <a:r>
              <a:rPr lang="en-US" dirty="0" smtClean="0">
                <a:sym typeface="Wingdings" panose="05000000000000000000" pitchFamily="2" charset="2"/>
              </a:rPr>
              <a:t>n </a:t>
            </a:r>
            <a:r>
              <a:rPr lang="en-US" dirty="0">
                <a:sym typeface="Wingdings" panose="05000000000000000000" pitchFamily="2" charset="2"/>
              </a:rPr>
              <a:t>future </a:t>
            </a:r>
            <a:r>
              <a:rPr lang="en-US" dirty="0" smtClean="0">
                <a:sym typeface="Wingdings" panose="05000000000000000000" pitchFamily="2" charset="2"/>
              </a:rPr>
              <a:t>projects due to its simple and compact structure.</a:t>
            </a:r>
            <a:endParaRPr lang="en-US" dirty="0">
              <a:sym typeface="Wingdings" panose="05000000000000000000" pitchFamily="2" charset="2"/>
            </a:endParaRPr>
          </a:p>
          <a:p>
            <a:pPr defTabSz="950793">
              <a:defRPr/>
            </a:pPr>
            <a:endParaRPr lang="en-US" dirty="0">
              <a:sym typeface="Wingdings" panose="05000000000000000000" pitchFamily="2" charset="2"/>
            </a:endParaRPr>
          </a:p>
          <a:p>
            <a:pPr defTabSz="950793"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hese </a:t>
            </a:r>
            <a:r>
              <a:rPr lang="en-US" dirty="0">
                <a:sym typeface="Wingdings" panose="05000000000000000000" pitchFamily="2" charset="2"/>
              </a:rPr>
              <a:t>micro-patterned structures </a:t>
            </a:r>
            <a:r>
              <a:rPr lang="en-US" dirty="0" smtClean="0">
                <a:sym typeface="Wingdings" panose="05000000000000000000" pitchFamily="2" charset="2"/>
              </a:rPr>
              <a:t>have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been realized, but NOT on a </a:t>
            </a:r>
            <a:r>
              <a:rPr lang="en-US" baseline="0" dirty="0" smtClean="0">
                <a:sym typeface="Wingdings" panose="05000000000000000000" pitchFamily="2" charset="2"/>
              </a:rPr>
              <a:t>large scale. </a:t>
            </a:r>
            <a:r>
              <a:rPr lang="en-US" dirty="0" smtClean="0"/>
              <a:t>So </a:t>
            </a:r>
            <a:r>
              <a:rPr lang="en-US" dirty="0"/>
              <a:t>we </a:t>
            </a:r>
            <a:r>
              <a:rPr lang="en-US" dirty="0" smtClean="0"/>
              <a:t>need a BIG </a:t>
            </a:r>
            <a:r>
              <a:rPr lang="en-US" dirty="0"/>
              <a:t>step to expand the size of micro-patterned structures to </a:t>
            </a:r>
            <a:r>
              <a:rPr lang="en-US" dirty="0" smtClean="0"/>
              <a:t>meter </a:t>
            </a:r>
            <a:r>
              <a:rPr lang="en-US" dirty="0"/>
              <a:t>scale </a:t>
            </a:r>
            <a:r>
              <a:rPr lang="en-US" b="0" dirty="0" smtClean="0"/>
              <a:t>inheriting fab-type industry. </a:t>
            </a:r>
            <a:r>
              <a:rPr lang="en-US" b="1" dirty="0" smtClean="0"/>
              <a:t>Such a big step</a:t>
            </a:r>
            <a:r>
              <a:rPr lang="en-US" b="1" baseline="0" dirty="0" smtClean="0"/>
              <a:t> will manifest a new standard of radiation detector for future applications.</a:t>
            </a:r>
            <a:endParaRPr lang="en-US" b="1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aseline="0" dirty="0" smtClean="0"/>
              <a:t>For that</a:t>
            </a:r>
            <a:r>
              <a:rPr lang="en-US" dirty="0" smtClean="0"/>
              <a:t>, we need to strengthen collaborations </a:t>
            </a:r>
            <a:r>
              <a:rPr lang="en-US" dirty="0"/>
              <a:t>with </a:t>
            </a:r>
            <a:r>
              <a:rPr lang="en-US" dirty="0" smtClean="0"/>
              <a:t>related</a:t>
            </a:r>
            <a:r>
              <a:rPr lang="en-US" baseline="0" dirty="0" smtClean="0"/>
              <a:t> </a:t>
            </a:r>
            <a:r>
              <a:rPr lang="en-US" dirty="0" smtClean="0"/>
              <a:t>fields</a:t>
            </a:r>
            <a:r>
              <a:rPr lang="en-US" dirty="0"/>
              <a:t>, </a:t>
            </a:r>
            <a:r>
              <a:rPr lang="en-US" dirty="0" smtClean="0"/>
              <a:t>like material science.</a:t>
            </a:r>
          </a:p>
          <a:p>
            <a:pPr defTabSz="950793">
              <a:defRPr/>
            </a:pPr>
            <a:endParaRPr lang="en-US" dirty="0"/>
          </a:p>
          <a:p>
            <a:pPr defTabSz="950793">
              <a:defRPr/>
            </a:pPr>
            <a:r>
              <a:rPr lang="en-US" dirty="0"/>
              <a:t>Matter and </a:t>
            </a:r>
            <a:r>
              <a:rPr lang="en-US" dirty="0" smtClean="0"/>
              <a:t>Technology is the </a:t>
            </a:r>
            <a:r>
              <a:rPr lang="en-US" b="1" dirty="0" smtClean="0"/>
              <a:t>knowledge </a:t>
            </a:r>
            <a:r>
              <a:rPr lang="en-US" b="1" dirty="0"/>
              <a:t>holder </a:t>
            </a:r>
            <a:r>
              <a:rPr lang="en-US" dirty="0" smtClean="0"/>
              <a:t>on </a:t>
            </a:r>
            <a:r>
              <a:rPr lang="en-US" b="1" dirty="0" smtClean="0"/>
              <a:t>gaseous detector systems</a:t>
            </a:r>
            <a:r>
              <a:rPr lang="en-US" dirty="0" smtClean="0"/>
              <a:t>.</a:t>
            </a:r>
            <a:r>
              <a:rPr lang="en-US" baseline="0" dirty="0" smtClean="0"/>
              <a:t> S</a:t>
            </a:r>
            <a:r>
              <a:rPr lang="en-US" dirty="0" smtClean="0"/>
              <a:t>o WE do coaching </a:t>
            </a:r>
            <a:r>
              <a:rPr lang="en-US" dirty="0"/>
              <a:t>&amp; teaching </a:t>
            </a:r>
            <a:r>
              <a:rPr lang="en-US" dirty="0" smtClean="0"/>
              <a:t>our</a:t>
            </a:r>
            <a:r>
              <a:rPr lang="en-US" baseline="0" dirty="0" smtClean="0"/>
              <a:t> </a:t>
            </a:r>
            <a:r>
              <a:rPr lang="en-US" dirty="0" smtClean="0"/>
              <a:t>partners especially in industry.</a:t>
            </a:r>
          </a:p>
          <a:p>
            <a:pPr defTabSz="950793">
              <a:defRPr/>
            </a:pPr>
            <a:endParaRPr lang="en-US" dirty="0"/>
          </a:p>
          <a:p>
            <a:pPr defTabSz="950793">
              <a:defRPr/>
            </a:pPr>
            <a:r>
              <a:rPr lang="en-US" dirty="0"/>
              <a:t>And </a:t>
            </a:r>
            <a:r>
              <a:rPr lang="en-US" dirty="0" smtClean="0"/>
              <a:t>of course we </a:t>
            </a:r>
            <a:r>
              <a:rPr lang="en-US" dirty="0"/>
              <a:t>need to </a:t>
            </a:r>
            <a:r>
              <a:rPr lang="en-US" dirty="0" smtClean="0"/>
              <a:t>push more collaborations </a:t>
            </a:r>
            <a:r>
              <a:rPr lang="en-US" dirty="0"/>
              <a:t>and </a:t>
            </a:r>
            <a:r>
              <a:rPr lang="en-US" dirty="0" smtClean="0"/>
              <a:t>the knowledge exchange </a:t>
            </a:r>
            <a:r>
              <a:rPr lang="en-US" dirty="0"/>
              <a:t>within Matter and </a:t>
            </a:r>
            <a:r>
              <a:rPr lang="en-US" dirty="0" smtClean="0"/>
              <a:t>Technologies for the bright future</a:t>
            </a:r>
            <a:r>
              <a:rPr lang="en-US" baseline="0" dirty="0" smtClean="0"/>
              <a:t>.</a:t>
            </a: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-------------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to do R&amp;D on the sensor material itself, improve on gas </a:t>
            </a:r>
            <a:r>
              <a:rPr lang="en-US" u="sng" dirty="0"/>
              <a:t>mixtures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micro-patterned structures (which we already did</a:t>
            </a:r>
            <a:r>
              <a:rPr lang="en-US" dirty="0">
                <a:sym typeface="Wingdings" panose="05000000000000000000" pitchFamily="2" charset="2"/>
              </a:rPr>
              <a:t> GEM-TPC)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fast systems (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r>
              <a:rPr lang="en-US" dirty="0">
                <a:sym typeface="Wingdings" panose="05000000000000000000" pitchFamily="2" charset="2"/>
              </a:rPr>
              <a:t>) which we already did (</a:t>
            </a:r>
            <a:r>
              <a:rPr lang="en-US" dirty="0" err="1">
                <a:sym typeface="Wingdings" panose="05000000000000000000" pitchFamily="2" charset="2"/>
              </a:rPr>
              <a:t>cRPC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quantum step:  expand micro scale to cubic meters inheriting fab-type industry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MT is knowledge holder coaching &amp; teaching partners, out-house experts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strengthen interdisciplinary work (e.g. on material science)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have manifold loose collaborations but we need to go beyond, push collaborations and exchange (HZDR, HIM </a:t>
            </a:r>
            <a:r>
              <a:rPr lang="en-US" dirty="0" err="1"/>
              <a:t>det</a:t>
            </a:r>
            <a:r>
              <a:rPr lang="en-US" dirty="0"/>
              <a:t> lab)</a:t>
            </a:r>
          </a:p>
          <a:p>
            <a:endParaRPr lang="en-US" dirty="0" smtClean="0"/>
          </a:p>
          <a:p>
            <a:r>
              <a:rPr lang="en-US" dirty="0" smtClean="0"/>
              <a:t>-------------</a:t>
            </a:r>
          </a:p>
          <a:p>
            <a:r>
              <a:rPr lang="en-US" dirty="0" smtClean="0"/>
              <a:t>Bright Future of Gaseous Detectors</a:t>
            </a:r>
          </a:p>
          <a:p>
            <a:r>
              <a:rPr lang="en-US" dirty="0" smtClean="0"/>
              <a:t>Past and future challenges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There is a synchronization task:  we have always been at the forefront of leading &amp; cutting edge and need to stay and not fall behind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quantum step is that we have to expand micro scale to cubic meters thus no longer have manual interactions but need to inherit fab-type industry!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Since MT are knowledge holder, coaching &amp; teaching (of partners, out-house experts like TECHTRA, CERN, Universities)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44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collaborative</a:t>
            </a:r>
            <a:r>
              <a:rPr lang="en-US" baseline="0" dirty="0" smtClean="0"/>
              <a:t> works</a:t>
            </a:r>
            <a:r>
              <a:rPr lang="en-US" dirty="0" smtClean="0"/>
              <a:t> </a:t>
            </a:r>
            <a:r>
              <a:rPr lang="en-US" baseline="0" dirty="0" smtClean="0"/>
              <a:t>we have common infrastructures </a:t>
            </a:r>
            <a:r>
              <a:rPr lang="en-US" dirty="0" smtClean="0"/>
              <a:t>in Matter and Technology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the examples, </a:t>
            </a:r>
          </a:p>
          <a:p>
            <a:r>
              <a:rPr lang="en-US" baseline="0" dirty="0" smtClean="0"/>
              <a:t>gas investigation with chromatography, basic response tests with Laser, aging test with X-ray, and detailed inspection with scan-system.</a:t>
            </a:r>
          </a:p>
          <a:p>
            <a:r>
              <a:rPr lang="en-US" baseline="0" dirty="0" smtClean="0"/>
              <a:t>and facilities, to assemble under professional conditions, test with extreme magnetic field, and a patented e-beam facility for performance tests.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---------------------------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at infrastructures available within MT.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Lighthouse facilities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88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 bwMode="auto">
          <a:xfrm>
            <a:off x="0" y="-10160"/>
            <a:ext cx="9144000" cy="883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0996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130594" y="158448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0069D1"/>
                </a:solidFill>
              </a:rPr>
              <a:t>Matter and </a:t>
            </a:r>
            <a:br>
              <a:rPr lang="en-US" sz="1400" b="1" baseline="0" dirty="0" smtClean="0">
                <a:solidFill>
                  <a:srgbClr val="0069D1"/>
                </a:solidFill>
              </a:rPr>
            </a:br>
            <a:r>
              <a:rPr lang="en-US" sz="1400" b="1" baseline="0" dirty="0" smtClean="0">
                <a:solidFill>
                  <a:srgbClr val="0069D1"/>
                </a:solidFill>
              </a:rPr>
              <a:t>Technologies</a:t>
            </a:r>
            <a:endParaRPr lang="en-US" sz="1400" b="1" baseline="0" dirty="0">
              <a:solidFill>
                <a:srgbClr val="0069D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155599" y="6512243"/>
            <a:ext cx="1909762" cy="274637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95120" y="213360"/>
            <a:ext cx="4539453" cy="457200"/>
            <a:chOff x="1013231" y="3338791"/>
            <a:chExt cx="4886347" cy="51424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9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7698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7698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0F503262-1E4F-464B-B8B6-0E5D639F4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78" r:id="rId2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76492"/>
            <a:ext cx="8798582" cy="129688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Technologies and Systems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Gaseous Detectors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Bernd Voss (GSI)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2" y="2671087"/>
            <a:ext cx="2610523" cy="2652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0" y="3209958"/>
            <a:ext cx="3033656" cy="2275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95" y="3540439"/>
            <a:ext cx="2825859" cy="2119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56" y="3962487"/>
            <a:ext cx="2484685" cy="18635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535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825" y="334992"/>
            <a:ext cx="8557895" cy="968375"/>
          </a:xfrm>
        </p:spPr>
        <p:txBody>
          <a:bodyPr/>
          <a:lstStyle/>
          <a:p>
            <a:r>
              <a:rPr lang="en-US" dirty="0" smtClean="0"/>
              <a:t>Bright Future of Gaseous Detectors</a:t>
            </a:r>
            <a:br>
              <a:rPr lang="en-US" dirty="0" smtClean="0"/>
            </a:br>
            <a:r>
              <a:rPr lang="en-US" sz="2800" b="0" dirty="0"/>
              <a:t>S</a:t>
            </a:r>
            <a:r>
              <a:rPr lang="en-US" sz="2800" b="0" dirty="0" smtClean="0"/>
              <a:t>tay at forefront, synchronize developments</a:t>
            </a:r>
            <a:endParaRPr lang="en-US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4" y="1480811"/>
            <a:ext cx="8634588" cy="5156563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800" dirty="0" smtClean="0"/>
              <a:t>Past and future challenges: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R&amp;D on the sensor material itself, improve on gas </a:t>
            </a:r>
            <a:r>
              <a:rPr lang="en-US" sz="1800" u="sng" dirty="0" smtClean="0"/>
              <a:t>mixtures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of micro-patterned structures and </a:t>
            </a:r>
            <a:r>
              <a:rPr lang="en-US" sz="1800" dirty="0" smtClean="0">
                <a:sym typeface="Wingdings" panose="05000000000000000000" pitchFamily="2" charset="2"/>
              </a:rPr>
              <a:t>fast systems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>
              <a:lnSpc>
                <a:spcPct val="100000"/>
              </a:lnSpc>
            </a:pPr>
            <a:r>
              <a:rPr lang="en-US" sz="800" dirty="0" smtClean="0"/>
              <a:t>  </a:t>
            </a:r>
            <a:endParaRPr lang="en-US" sz="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Quantum step:  expand to meter scale detector inheriting fab-type industry</a:t>
            </a:r>
          </a:p>
          <a:p>
            <a:pPr marL="0" indent="0">
              <a:lnSpc>
                <a:spcPct val="100000"/>
              </a:lnSpc>
            </a:pPr>
            <a:r>
              <a:rPr lang="en-US" sz="100" dirty="0" smtClean="0"/>
              <a:t> </a:t>
            </a:r>
            <a:endParaRPr lang="en-US" sz="1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Strengthen interdisciplinary work</a:t>
            </a:r>
          </a:p>
          <a:p>
            <a:pPr marL="0" indent="0">
              <a:lnSpc>
                <a:spcPct val="100000"/>
              </a:lnSpc>
            </a:pPr>
            <a:r>
              <a:rPr lang="en-US" sz="300" dirty="0" smtClean="0"/>
              <a:t>  </a:t>
            </a:r>
          </a:p>
          <a:p>
            <a:pPr marL="0" indent="0">
              <a:lnSpc>
                <a:spcPct val="100000"/>
              </a:lnSpc>
            </a:pPr>
            <a:r>
              <a:rPr lang="en-US" sz="1800" dirty="0" smtClean="0"/>
              <a:t>     MT... </a:t>
            </a:r>
            <a:r>
              <a:rPr lang="en-US" sz="1800" dirty="0"/>
              <a:t>extensive know how exists within Helmholtz </a:t>
            </a:r>
            <a:endParaRPr lang="en-US" sz="1800" dirty="0" smtClean="0"/>
          </a:p>
          <a:p>
            <a:pPr marL="0" indent="0">
              <a:lnSpc>
                <a:spcPct val="100000"/>
              </a:lnSpc>
            </a:pPr>
            <a:r>
              <a:rPr lang="en-US" sz="1800" dirty="0" smtClean="0"/>
              <a:t>     MT... </a:t>
            </a:r>
            <a:r>
              <a:rPr lang="en-GB" sz="1800" dirty="0" smtClean="0"/>
              <a:t>expands and fosters closer collaboration between the centres </a:t>
            </a:r>
          </a:p>
          <a:p>
            <a:pPr marL="0" indent="0">
              <a:lnSpc>
                <a:spcPct val="100000"/>
              </a:lnSpc>
            </a:pPr>
            <a:r>
              <a:rPr lang="en-GB" sz="1800" dirty="0" smtClean="0"/>
              <a:t>	to build-up cross-community cooperation</a:t>
            </a:r>
          </a:p>
          <a:p>
            <a:pPr marL="0" indent="0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>
              <a:lnSpc>
                <a:spcPct val="100000"/>
              </a:lnSpc>
            </a:pPr>
            <a:endParaRPr lang="en-US" sz="1800" dirty="0" smtClean="0"/>
          </a:p>
          <a:p>
            <a:pPr marL="0" indent="0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pic>
        <p:nvPicPr>
          <p:cNvPr id="12" name="Picture 6" descr="http://rd51-public.web.cern.ch/RD51-Public/Images/Ingr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62" y="2781184"/>
            <a:ext cx="1660884" cy="11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7"/>
          <a:stretch/>
        </p:blipFill>
        <p:spPr bwMode="auto">
          <a:xfrm>
            <a:off x="7101936" y="2972575"/>
            <a:ext cx="1783476" cy="10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79" y="2787874"/>
            <a:ext cx="1577187" cy="11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" descr="http://rd51-public.web.cern.ch/RD51-Public/Images/Micromeg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93" y="2774642"/>
            <a:ext cx="1545599" cy="11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972576"/>
            <a:ext cx="1656493" cy="82907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2700" y="3986305"/>
            <a:ext cx="91313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7790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         R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esistive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late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hamber 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Micro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Me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sh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seous    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as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lectron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ultiplier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tegrated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Grid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Si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Micro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Pi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xel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hamber                                                            		           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tructure 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Common infrastructure		Examples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sp>
        <p:nvSpPr>
          <p:cNvPr id="45" name="AutoShape 4" descr="http://pr.desy.de/sites2009/site_pr/content/e223/e228/infoboxContent283/DESY-Logo-cyan-RGB_ger.jpg"/>
          <p:cNvSpPr>
            <a:spLocks noChangeAspect="1" noChangeArrowheads="1"/>
          </p:cNvSpPr>
          <p:nvPr/>
        </p:nvSpPr>
        <p:spPr bwMode="auto">
          <a:xfrm>
            <a:off x="63500" y="-136525"/>
            <a:ext cx="696277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5776" y="1193569"/>
            <a:ext cx="2075676" cy="1986398"/>
            <a:chOff x="842010" y="3872514"/>
            <a:chExt cx="3212592" cy="26265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10" y="3872514"/>
              <a:ext cx="3212592" cy="22736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03853" y="6174917"/>
              <a:ext cx="1904688" cy="324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Gas chromatography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52886" y="1024863"/>
            <a:ext cx="3515770" cy="2515023"/>
            <a:chOff x="4197194" y="3694475"/>
            <a:chExt cx="4786787" cy="34327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7462" r="24251" b="10905"/>
            <a:stretch/>
          </p:blipFill>
          <p:spPr>
            <a:xfrm>
              <a:off x="4999661" y="3694475"/>
              <a:ext cx="3108019" cy="25772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97194" y="6119012"/>
              <a:ext cx="4786787" cy="100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2D-scan system </a:t>
              </a:r>
            </a:p>
            <a:p>
              <a:pPr algn="ctr"/>
              <a:r>
                <a:rPr lang="en-US" sz="1400" dirty="0" smtClean="0"/>
                <a:t>(Microscope, X-ray, </a:t>
              </a:r>
            </a:p>
            <a:p>
              <a:pPr algn="ctr"/>
              <a:r>
                <a:rPr lang="en-US" sz="1400" dirty="0" smtClean="0"/>
                <a:t>LASER, scintillator)</a:t>
              </a:r>
              <a:endParaRPr lang="en-US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11452" y="1184259"/>
            <a:ext cx="2336726" cy="2083204"/>
            <a:chOff x="4865549" y="1252887"/>
            <a:chExt cx="3391000" cy="3029581"/>
          </a:xfrm>
        </p:grpSpPr>
        <p:sp>
          <p:nvSpPr>
            <p:cNvPr id="20" name="TextBox 19"/>
            <p:cNvSpPr txBox="1"/>
            <p:nvPr/>
          </p:nvSpPr>
          <p:spPr>
            <a:xfrm>
              <a:off x="4865549" y="3834871"/>
              <a:ext cx="3391000" cy="44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LASER </a:t>
              </a:r>
              <a:r>
                <a:rPr lang="en-US" sz="1400" dirty="0" smtClean="0"/>
                <a:t> </a:t>
              </a:r>
              <a:r>
                <a:rPr lang="en-US" sz="1400" dirty="0"/>
                <a:t>t</a:t>
              </a:r>
              <a:r>
                <a:rPr lang="en-US" sz="1400" dirty="0" smtClean="0"/>
                <a:t>est bench</a:t>
              </a:r>
              <a:endParaRPr lang="en-US" sz="1400" dirty="0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0" t="6219" r="5561" b="5803"/>
            <a:stretch/>
          </p:blipFill>
          <p:spPr bwMode="auto">
            <a:xfrm>
              <a:off x="4885360" y="1252887"/>
              <a:ext cx="3256887" cy="2514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110654" y="5854091"/>
            <a:ext cx="2799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High-quality production sites  </a:t>
            </a:r>
            <a:r>
              <a:rPr lang="en-US" sz="1200" dirty="0" smtClean="0"/>
              <a:t>(GSI)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"/>
          <a:stretch/>
        </p:blipFill>
        <p:spPr>
          <a:xfrm>
            <a:off x="110654" y="3715528"/>
            <a:ext cx="2799929" cy="21086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10219" y="1184259"/>
            <a:ext cx="2406616" cy="2084979"/>
            <a:chOff x="864870" y="1273302"/>
            <a:chExt cx="3230880" cy="28131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70" y="1273302"/>
              <a:ext cx="3230880" cy="233265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22972" y="3671220"/>
              <a:ext cx="2666452" cy="415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X-ray </a:t>
              </a:r>
              <a:r>
                <a:rPr lang="en-US" sz="1400" dirty="0" smtClean="0"/>
                <a:t> Aging test stand</a:t>
              </a:r>
              <a:endParaRPr lang="en-US" sz="1400" dirty="0"/>
            </a:p>
          </p:txBody>
        </p:sp>
      </p:grpSp>
      <p:sp>
        <p:nvSpPr>
          <p:cNvPr id="26" name="TextBox 24"/>
          <p:cNvSpPr txBox="1"/>
          <p:nvPr/>
        </p:nvSpPr>
        <p:spPr>
          <a:xfrm>
            <a:off x="5993217" y="5854091"/>
            <a:ext cx="3036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e-beam facility    </a:t>
            </a:r>
            <a:r>
              <a:rPr lang="en-US" sz="1200" dirty="0" smtClean="0"/>
              <a:t> (HZDR)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19226" y="5838702"/>
            <a:ext cx="297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Detector </a:t>
            </a:r>
            <a:r>
              <a:rPr lang="en-US" sz="1400" dirty="0" smtClean="0"/>
              <a:t>test in </a:t>
            </a:r>
            <a:r>
              <a:rPr lang="en-US" sz="1400" dirty="0"/>
              <a:t>strong </a:t>
            </a:r>
            <a:endParaRPr lang="en-US" sz="1400" dirty="0" smtClean="0"/>
          </a:p>
          <a:p>
            <a:pPr algn="ctr"/>
            <a:r>
              <a:rPr lang="en-US" sz="1400" dirty="0" smtClean="0"/>
              <a:t>magnetic fields </a:t>
            </a:r>
            <a:r>
              <a:rPr lang="en-US" sz="1200" dirty="0" smtClean="0"/>
              <a:t>(DESY)</a:t>
            </a:r>
            <a:endParaRPr lang="en-US" sz="1200" dirty="0"/>
          </a:p>
        </p:txBody>
      </p:sp>
      <p:pic>
        <p:nvPicPr>
          <p:cNvPr id="28" name="Picture 3" descr="C:\Users\wagnera\Desktop\PoF III MT rehearsal\HZDR-testbeam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22723"/>
          <a:stretch/>
        </p:blipFill>
        <p:spPr bwMode="auto">
          <a:xfrm>
            <a:off x="5993217" y="3716349"/>
            <a:ext cx="3036277" cy="21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/>
          <a:stretch/>
        </p:blipFill>
        <p:spPr>
          <a:xfrm>
            <a:off x="2971287" y="3716351"/>
            <a:ext cx="2973991" cy="21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Ceramic  Resistive Plate Chamber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417320"/>
            <a:ext cx="6099210" cy="4571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920" y="5989669"/>
            <a:ext cx="609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Ceramic RPC: active area 20x20cm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(HZDR)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330960" y="2926080"/>
            <a:ext cx="281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cRPC</a:t>
            </a:r>
            <a:r>
              <a:rPr lang="en-US" dirty="0" smtClean="0">
                <a:solidFill>
                  <a:srgbClr val="FFFF00"/>
                </a:solidFill>
              </a:rPr>
              <a:t> for TOF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70 </a:t>
            </a:r>
            <a:r>
              <a:rPr lang="en-US" dirty="0" err="1" smtClean="0">
                <a:solidFill>
                  <a:srgbClr val="FFFF00"/>
                </a:solidFill>
              </a:rPr>
              <a:t>ps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500 MHz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4978" y="4424837"/>
            <a:ext cx="3843470" cy="2133217"/>
            <a:chOff x="676949" y="4614864"/>
            <a:chExt cx="3843470" cy="1966653"/>
          </a:xfrm>
        </p:grpSpPr>
        <p:grpSp>
          <p:nvGrpSpPr>
            <p:cNvPr id="4" name="Group 3"/>
            <p:cNvGrpSpPr/>
            <p:nvPr/>
          </p:nvGrpSpPr>
          <p:grpSpPr>
            <a:xfrm>
              <a:off x="676949" y="4614864"/>
              <a:ext cx="3843470" cy="1660155"/>
              <a:chOff x="552684" y="4211952"/>
              <a:chExt cx="4563017" cy="2143295"/>
            </a:xfrm>
          </p:grpSpPr>
          <p:pic>
            <p:nvPicPr>
              <p:cNvPr id="20" name="Picture 19" descr="C:\Users\ketzer\graphics\panda\tpc\prototype\test_beam\Au_tracks_FOPI14.pn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" t="11086" r="65806" b="13914"/>
              <a:stretch/>
            </p:blipFill>
            <p:spPr bwMode="auto">
              <a:xfrm>
                <a:off x="552684" y="4211952"/>
                <a:ext cx="2262596" cy="214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0" descr="C:\Users\ketzer\graphics\panda\tpc\prototype\test_beam\Au_tracks_FOPI14.pn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47" t="11647" b="13395"/>
              <a:stretch/>
            </p:blipFill>
            <p:spPr bwMode="auto">
              <a:xfrm>
                <a:off x="2847620" y="4211952"/>
                <a:ext cx="2268081" cy="214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1452537" y="6242963"/>
              <a:ext cx="2081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dirty="0">
                  <a:solidFill>
                    <a:schemeClr val="tx1"/>
                  </a:solidFill>
                </a:rPr>
                <a:t>Tracks with Au beam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GEM-TPC prototype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sp>
        <p:nvSpPr>
          <p:cNvPr id="18" name="TextBox 3"/>
          <p:cNvSpPr txBox="1"/>
          <p:nvPr/>
        </p:nvSpPr>
        <p:spPr>
          <a:xfrm>
            <a:off x="4577496" y="4541222"/>
            <a:ext cx="388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10000 channels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..</a:t>
            </a:r>
            <a:r>
              <a:rPr lang="en-US" dirty="0" smtClean="0">
                <a:solidFill>
                  <a:srgbClr val="0070C0"/>
                </a:solidFill>
              </a:rPr>
              <a:t>100  </a:t>
            </a:r>
            <a:r>
              <a:rPr lang="en-US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First TPC operated </a:t>
            </a:r>
            <a:r>
              <a:rPr lang="en-US" dirty="0" smtClean="0">
                <a:solidFill>
                  <a:srgbClr val="0070C0"/>
                </a:solidFill>
              </a:rPr>
              <a:t>                  in </a:t>
            </a:r>
            <a:r>
              <a:rPr lang="en-US" dirty="0">
                <a:solidFill>
                  <a:srgbClr val="0070C0"/>
                </a:solidFill>
              </a:rPr>
              <a:t>heavy-ion beam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871418" y="762111"/>
            <a:ext cx="3378639" cy="3810551"/>
            <a:chOff x="4427570" y="1562400"/>
            <a:chExt cx="3902616" cy="4401508"/>
          </a:xfrm>
        </p:grpSpPr>
        <p:sp>
          <p:nvSpPr>
            <p:cNvPr id="10" name="TextBox 9"/>
            <p:cNvSpPr txBox="1"/>
            <p:nvPr/>
          </p:nvSpPr>
          <p:spPr>
            <a:xfrm>
              <a:off x="5041379" y="5288444"/>
              <a:ext cx="2581508" cy="675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Multi-layered pixelated</a:t>
              </a:r>
            </a:p>
            <a:p>
              <a:pPr algn="ctr"/>
              <a:r>
                <a:rPr lang="en-US" sz="1600" dirty="0" smtClean="0"/>
                <a:t>pad-plane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27570" y="1562400"/>
              <a:ext cx="3902616" cy="3906000"/>
              <a:chOff x="4427570" y="1562400"/>
              <a:chExt cx="3902616" cy="3906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570" y="1609898"/>
                <a:ext cx="3733800" cy="37338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4" b="99213" l="11172" r="54723">
                            <a14:foregroundMark x1="33197" y1="27801" x2="32470" y2="68625"/>
                            <a14:foregroundMark x1="32698" y1="49182" x2="15985" y2="48879"/>
                            <a14:foregroundMark x1="43460" y1="12174" x2="26476" y2="13810"/>
                            <a14:foregroundMark x1="26249" y1="14113" x2="16440" y2="33858"/>
                            <a14:foregroundMark x1="16213" y1="33858" x2="14759" y2="53664"/>
                            <a14:foregroundMark x1="15486" y1="60024" x2="29837" y2="87159"/>
                            <a14:foregroundMark x1="26748" y1="84252" x2="26476" y2="82677"/>
                            <a14:foregroundMark x1="22888" y1="79467" x2="17166" y2="66081"/>
                            <a14:foregroundMark x1="43733" y1="83949" x2="44187" y2="61599"/>
                            <a14:foregroundMark x1="43960" y1="61599" x2="36058" y2="49485"/>
                            <a14:foregroundMark x1="36058" y1="49182" x2="40599" y2="34222"/>
                            <a14:foregroundMark x1="40599" y1="34222" x2="49228" y2="33253"/>
                            <a14:foregroundMark x1="49001" y1="33858" x2="48728" y2="4846"/>
                            <a14:foregroundMark x1="49001" y1="20170" x2="51862" y2="19867"/>
                            <a14:foregroundMark x1="43733" y1="73107" x2="53043" y2="73410"/>
                            <a14:foregroundMark x1="43733" y1="83646" x2="54723" y2="83343"/>
                            <a14:foregroundMark x1="53769" y1="95457" x2="38692" y2="93216"/>
                            <a14:foregroundMark x1="33197" y1="7087" x2="26748" y2="13446"/>
                            <a14:foregroundMark x1="48728" y1="27498" x2="54496" y2="26893"/>
                            <a14:foregroundMark x1="48274" y1="14113" x2="54496" y2="14113"/>
                            <a14:foregroundMark x1="49455" y1="66747" x2="54496" y2="651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8" r="50000"/>
              <a:stretch/>
            </p:blipFill>
            <p:spPr>
              <a:xfrm flipH="1">
                <a:off x="6259900" y="1562400"/>
                <a:ext cx="2070286" cy="390600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762557" y="1052826"/>
            <a:ext cx="3594587" cy="3348721"/>
            <a:chOff x="5561561" y="2737290"/>
            <a:chExt cx="3808301" cy="3577465"/>
          </a:xfrm>
        </p:grpSpPr>
        <p:pic>
          <p:nvPicPr>
            <p:cNvPr id="22" name="Picture 20" descr="IMG_6931cor"/>
            <p:cNvPicPr>
              <a:picLocks noGrp="1" noChangeAspect="1" noChangeArrowheads="1"/>
            </p:cNvPicPr>
            <p:nvPr>
              <p:ph sz="quarter" idx="1"/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561561" y="2737290"/>
              <a:ext cx="3808301" cy="3577465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613724" y="583516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dirty="0" smtClean="0">
                  <a:solidFill>
                    <a:schemeClr val="bg1"/>
                  </a:solidFill>
                </a:rPr>
                <a:t>(GSI)</a:t>
              </a:r>
              <a:endParaRPr lang="en-US" altLang="de-DE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11006" r="22248" b="16968"/>
          <a:stretch/>
        </p:blipFill>
        <p:spPr>
          <a:xfrm>
            <a:off x="7445824" y="3099464"/>
            <a:ext cx="1306286" cy="13422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5" name="Curved Connector 24"/>
          <p:cNvCxnSpPr/>
          <p:nvPr/>
        </p:nvCxnSpPr>
        <p:spPr bwMode="auto">
          <a:xfrm rot="16200000" flipH="1">
            <a:off x="7455325" y="2820272"/>
            <a:ext cx="175324" cy="699743"/>
          </a:xfrm>
          <a:prstGeom prst="curvedConnector3">
            <a:avLst>
              <a:gd name="adj1" fmla="val -78448"/>
            </a:avLst>
          </a:prstGeom>
          <a:noFill/>
          <a:ln w="25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7113303" y="3064855"/>
            <a:ext cx="108000" cy="108000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agenda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14:00 </a:t>
            </a:r>
            <a:r>
              <a:rPr lang="en-US" dirty="0"/>
              <a:t>- 14:15  Introduction to HGF/DTS </a:t>
            </a:r>
            <a:r>
              <a:rPr lang="en-US" dirty="0" smtClean="0"/>
              <a:t>		15'</a:t>
            </a:r>
            <a:endParaRPr lang="en-US" dirty="0"/>
          </a:p>
          <a:p>
            <a:pPr marL="0" indent="0"/>
            <a:r>
              <a:rPr lang="en-US" dirty="0" smtClean="0"/>
              <a:t>14:15 </a:t>
            </a:r>
            <a:r>
              <a:rPr lang="en-US" dirty="0"/>
              <a:t>- 14:35  Round of introductions </a:t>
            </a:r>
            <a:r>
              <a:rPr lang="en-US" dirty="0" smtClean="0"/>
              <a:t>		20'</a:t>
            </a:r>
            <a:endParaRPr lang="en-US" dirty="0"/>
          </a:p>
          <a:p>
            <a:pPr marL="0" indent="0"/>
            <a:r>
              <a:rPr lang="en-US" dirty="0" smtClean="0"/>
              <a:t>14:35 </a:t>
            </a:r>
            <a:r>
              <a:rPr lang="en-US" dirty="0"/>
              <a:t>- 15:20  Brainstorming and discussions </a:t>
            </a:r>
            <a:r>
              <a:rPr lang="en-US" dirty="0" smtClean="0"/>
              <a:t>	45</a:t>
            </a:r>
            <a:r>
              <a:rPr lang="en-US" dirty="0"/>
              <a:t>' </a:t>
            </a:r>
          </a:p>
          <a:p>
            <a:pPr marL="0" indent="0"/>
            <a:r>
              <a:rPr lang="en-US" dirty="0" smtClean="0"/>
              <a:t>15:20 </a:t>
            </a:r>
            <a:r>
              <a:rPr lang="en-US" dirty="0"/>
              <a:t>- 15:30  Organizational issues </a:t>
            </a:r>
            <a:r>
              <a:rPr lang="en-US" dirty="0" smtClean="0"/>
              <a:t>		</a:t>
            </a:r>
            <a:r>
              <a:rPr lang="en-US" dirty="0" smtClean="0"/>
              <a:t>10‘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This is an informal meeting – so let’s discuss…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Participants (announced via DOODLE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Take </a:t>
            </a:r>
            <a:r>
              <a:rPr lang="en-US" dirty="0"/>
              <a:t>Saito 	</a:t>
            </a:r>
            <a:r>
              <a:rPr lang="en-US" dirty="0" smtClean="0"/>
              <a:t> 	(</a:t>
            </a:r>
            <a:r>
              <a:rPr lang="en-US" dirty="0"/>
              <a:t>GSI)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Oliver </a:t>
            </a:r>
            <a:r>
              <a:rPr lang="en-US" dirty="0" err="1"/>
              <a:t>Schäfer</a:t>
            </a:r>
            <a:r>
              <a:rPr lang="en-US" dirty="0"/>
              <a:t> 	</a:t>
            </a:r>
            <a:r>
              <a:rPr lang="en-US" dirty="0" smtClean="0"/>
              <a:t> 	(</a:t>
            </a:r>
            <a:r>
              <a:rPr lang="en-US" dirty="0"/>
              <a:t>DESY)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Andreas Wagner </a:t>
            </a:r>
            <a:r>
              <a:rPr lang="en-US" dirty="0" smtClean="0"/>
              <a:t>	(</a:t>
            </a:r>
            <a:r>
              <a:rPr lang="en-US" dirty="0"/>
              <a:t>HZDR)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Lothar</a:t>
            </a:r>
            <a:r>
              <a:rPr lang="en-US" dirty="0"/>
              <a:t> </a:t>
            </a:r>
            <a:r>
              <a:rPr lang="en-US" dirty="0" err="1" smtClean="0"/>
              <a:t>Naumann</a:t>
            </a:r>
            <a:r>
              <a:rPr lang="en-US" dirty="0" smtClean="0"/>
              <a:t>	 	(</a:t>
            </a:r>
            <a:r>
              <a:rPr lang="en-US" dirty="0"/>
              <a:t>HZDR)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Quirin</a:t>
            </a:r>
            <a:r>
              <a:rPr lang="en-US" dirty="0"/>
              <a:t> </a:t>
            </a:r>
            <a:r>
              <a:rPr lang="en-US" dirty="0" err="1"/>
              <a:t>Weitzel</a:t>
            </a:r>
            <a:r>
              <a:rPr lang="en-US" dirty="0"/>
              <a:t> 	</a:t>
            </a:r>
            <a:r>
              <a:rPr lang="en-US" dirty="0" smtClean="0"/>
              <a:t> 	(</a:t>
            </a:r>
            <a:r>
              <a:rPr lang="en-US" dirty="0"/>
              <a:t>U Mainz)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Peter </a:t>
            </a:r>
            <a:r>
              <a:rPr lang="en-US" dirty="0" err="1"/>
              <a:t>Wintz</a:t>
            </a:r>
            <a:r>
              <a:rPr lang="en-US" dirty="0"/>
              <a:t> 	</a:t>
            </a:r>
            <a:r>
              <a:rPr lang="en-US" dirty="0" smtClean="0"/>
              <a:t> 	(</a:t>
            </a:r>
            <a:r>
              <a:rPr lang="en-US" dirty="0"/>
              <a:t>FZJ)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Ties </a:t>
            </a:r>
            <a:r>
              <a:rPr lang="en-US" dirty="0" err="1"/>
              <a:t>Behnke</a:t>
            </a:r>
            <a:r>
              <a:rPr lang="en-US" dirty="0"/>
              <a:t> 	</a:t>
            </a:r>
            <a:r>
              <a:rPr lang="en-US" dirty="0" smtClean="0"/>
              <a:t> 	(</a:t>
            </a:r>
            <a:r>
              <a:rPr lang="en-US" dirty="0"/>
              <a:t>DESY)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Stefan Roth 	</a:t>
            </a:r>
            <a:r>
              <a:rPr lang="en-US" dirty="0" smtClean="0"/>
              <a:t> 	(</a:t>
            </a:r>
            <a:r>
              <a:rPr lang="en-US" dirty="0"/>
              <a:t>RWTH Aachen)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Jochen Kaminski </a:t>
            </a:r>
            <a:r>
              <a:rPr lang="en-US" dirty="0" smtClean="0"/>
              <a:t>	(</a:t>
            </a:r>
            <a:r>
              <a:rPr lang="en-US" dirty="0"/>
              <a:t>U Bonn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Participants (present </a:t>
            </a:r>
            <a:r>
              <a:rPr lang="en-US" dirty="0" smtClean="0"/>
              <a:t>in addition)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Beata </a:t>
            </a:r>
            <a:r>
              <a:rPr lang="en-US" dirty="0" err="1" smtClean="0"/>
              <a:t>Walasek-Höhne</a:t>
            </a:r>
            <a:r>
              <a:rPr lang="en-US" dirty="0" smtClean="0"/>
              <a:t>	(GSI, Accelerator)</a:t>
            </a:r>
            <a:endParaRPr lang="en-US" dirty="0"/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André Ehret		(GSI, PANDA)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Ingo Kaufeld		(GSI, HICT)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Dariusz Miskowiec	(GSI, ALICE)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Uli</a:t>
            </a:r>
            <a:r>
              <a:rPr lang="en-US" dirty="0" smtClean="0"/>
              <a:t> Weber		(GSI, Biology)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André </a:t>
            </a:r>
            <a:r>
              <a:rPr lang="en-US" dirty="0" err="1" smtClean="0"/>
              <a:t>Prochatzka</a:t>
            </a:r>
            <a:r>
              <a:rPr lang="en-US" dirty="0" smtClean="0"/>
              <a:t>	(GSI, SuperFRS)</a:t>
            </a:r>
            <a:endParaRPr lang="en-US" dirty="0"/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/>
              <a:t>Christoph </a:t>
            </a:r>
            <a:r>
              <a:rPr lang="en-US" dirty="0" smtClean="0"/>
              <a:t>Caesar	(GSI, RBDL-Electronics)</a:t>
            </a:r>
          </a:p>
          <a:p>
            <a:pPr lvl="1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Lars Schmitt		(GSI, PANDA)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250824" y="1324304"/>
            <a:ext cx="8893176" cy="48018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Networking &amp; Sharing…                                                                            …</a:t>
            </a:r>
            <a:r>
              <a:rPr lang="en-US" dirty="0" smtClean="0"/>
              <a:t>of</a:t>
            </a:r>
            <a:r>
              <a:rPr lang="en-US" b="1" dirty="0" smtClean="0"/>
              <a:t> </a:t>
            </a:r>
            <a:r>
              <a:rPr lang="en-US" dirty="0" smtClean="0"/>
              <a:t>information, knowledge, skills, infrastructure, hard- and software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Infrastructure</a:t>
            </a:r>
            <a:r>
              <a:rPr lang="en-US" dirty="0" smtClean="0"/>
              <a:t> </a:t>
            </a:r>
            <a:r>
              <a:rPr lang="en-US" dirty="0"/>
              <a:t>locally available at the sites which might be shareable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Student </a:t>
            </a:r>
            <a:r>
              <a:rPr lang="en-US" b="1" dirty="0"/>
              <a:t>exchange </a:t>
            </a:r>
            <a:r>
              <a:rPr lang="en-US" dirty="0"/>
              <a:t>and other networking platforms (workshops, on-site trainings, wiki pages, data bases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Knowledge </a:t>
            </a:r>
            <a:r>
              <a:rPr lang="en-US" b="1" dirty="0"/>
              <a:t>base</a:t>
            </a:r>
            <a:r>
              <a:rPr lang="en-US" dirty="0"/>
              <a:t>, esp. on topics relevant to gaseous detector systems (</a:t>
            </a:r>
            <a:r>
              <a:rPr lang="en-US" dirty="0" smtClean="0"/>
              <a:t>literature</a:t>
            </a:r>
            <a:r>
              <a:rPr lang="en-US" dirty="0"/>
              <a:t>, </a:t>
            </a:r>
            <a:r>
              <a:rPr lang="en-US" dirty="0" smtClean="0"/>
              <a:t>basic </a:t>
            </a:r>
            <a:r>
              <a:rPr lang="en-US" dirty="0"/>
              <a:t>data, tutorials etc</a:t>
            </a:r>
            <a:r>
              <a:rPr lang="en-US" dirty="0" smtClean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Wish list </a:t>
            </a:r>
            <a:r>
              <a:rPr lang="en-US" dirty="0" smtClean="0"/>
              <a:t>to HGF structure (e.g. from the requirements of future experiments)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separate DOODLE call to find a niche for ‘regular’ communication offering generic days/time-slots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Frequency of meeting, perhaps monthly, quarterly?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we need a mailing list? (KIT / GSI(Listserv))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Minutes of Video meeting January 13</a:t>
            </a:r>
            <a:r>
              <a:rPr lang="en-US" baseline="30000" dirty="0" smtClean="0"/>
              <a:t>th</a:t>
            </a:r>
            <a:r>
              <a:rPr lang="en-US" dirty="0" smtClean="0"/>
              <a:t> 2016 will be distributed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032" y="2781054"/>
            <a:ext cx="6771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Backup </a:t>
            </a:r>
          </a:p>
          <a:p>
            <a:pPr algn="ctr"/>
            <a:r>
              <a:rPr lang="en-US" dirty="0" smtClean="0"/>
              <a:t>(Introductory talk to the gaseous detectors topic)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76492"/>
            <a:ext cx="8229600" cy="129688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 Saito (GSI/HIM)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2" y="2671087"/>
            <a:ext cx="2610523" cy="2652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0" y="3209958"/>
            <a:ext cx="3033656" cy="2275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95" y="3540439"/>
            <a:ext cx="2825859" cy="2119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56" y="3962487"/>
            <a:ext cx="2484685" cy="18635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928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t="4347" r="24539" b="11226"/>
          <a:stretch/>
        </p:blipFill>
        <p:spPr>
          <a:xfrm>
            <a:off x="5184309" y="801286"/>
            <a:ext cx="3630509" cy="36270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and Essence of Gaseous Detectors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6" y="1113609"/>
            <a:ext cx="6035674" cy="541144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 smtClean="0"/>
              <a:t>We need an </a:t>
            </a:r>
            <a:r>
              <a:rPr lang="en-US" b="1" dirty="0" smtClean="0"/>
              <a:t>ideal</a:t>
            </a:r>
            <a:r>
              <a:rPr lang="en-US" dirty="0" smtClean="0"/>
              <a:t> detector...</a:t>
            </a:r>
          </a:p>
          <a:p>
            <a:pPr marL="0" indent="0">
              <a:lnSpc>
                <a:spcPct val="100000"/>
              </a:lnSpc>
            </a:pPr>
            <a:r>
              <a:rPr lang="en-US" dirty="0" smtClean="0"/>
              <a:t>in accelerator control, basic science,                 variety of applications</a:t>
            </a:r>
          </a:p>
          <a:p>
            <a:pPr marL="0" indent="0">
              <a:lnSpc>
                <a:spcPct val="100000"/>
              </a:lnSpc>
            </a:pPr>
            <a:r>
              <a:rPr lang="en-US" sz="600" dirty="0" smtClean="0"/>
              <a:t>  </a:t>
            </a:r>
          </a:p>
          <a:p>
            <a:pPr marL="0" indent="0">
              <a:lnSpc>
                <a:spcPct val="100000"/>
              </a:lnSpc>
            </a:pPr>
            <a:r>
              <a:rPr lang="en-US" dirty="0" smtClean="0"/>
              <a:t>Gaseous detectors serve most needs: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‘Omnipotent’ and </a:t>
            </a:r>
            <a:r>
              <a:rPr lang="en-US" dirty="0"/>
              <a:t>o</a:t>
            </a:r>
            <a:r>
              <a:rPr lang="en-US" dirty="0" smtClean="0"/>
              <a:t>mnipresent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Beauty of gaseous detectors                                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</a:t>
            </a:r>
            <a:r>
              <a:rPr lang="en-US" b="1" dirty="0" smtClean="0">
                <a:solidFill>
                  <a:srgbClr val="0070C0"/>
                </a:solidFill>
              </a:rPr>
              <a:t>flexibility &amp; </a:t>
            </a:r>
            <a:r>
              <a:rPr lang="en-US" b="1" dirty="0" err="1" smtClean="0">
                <a:solidFill>
                  <a:srgbClr val="0070C0"/>
                </a:solidFill>
              </a:rPr>
              <a:t>tunability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shape conformity, volume coverage                 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affordability                                                         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low material budget, radiation hardness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durability, stability                                             </a:t>
            </a:r>
          </a:p>
          <a:p>
            <a:pPr marL="477838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/>
              <a:t>- high precision, excellent resolution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omplementing solid state detectors</a:t>
            </a:r>
          </a:p>
          <a:p>
            <a:pPr marL="0" indent="0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100000"/>
              </a:lnSpc>
            </a:pPr>
            <a:endParaRPr lang="en-US" dirty="0" smtClean="0"/>
          </a:p>
          <a:p>
            <a:pPr marL="0" indent="0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Gaseous Detectors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Nami Saito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/>
          <a:stretch/>
        </p:blipFill>
        <p:spPr>
          <a:xfrm>
            <a:off x="5176472" y="1132174"/>
            <a:ext cx="3530273" cy="290037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21615" y="4559618"/>
            <a:ext cx="1713138" cy="1687511"/>
            <a:chOff x="5462954" y="4785536"/>
            <a:chExt cx="1713138" cy="16875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" t="12093" r="-1" b="11721"/>
            <a:stretch/>
          </p:blipFill>
          <p:spPr>
            <a:xfrm rot="6058783">
              <a:off x="5475767" y="4772723"/>
              <a:ext cx="1687511" cy="1713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06831" y="4954772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0496" y="5799602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Solid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48383" y="3724774"/>
            <a:ext cx="3539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harged particle tracks in </a:t>
            </a:r>
            <a:r>
              <a:rPr lang="en-US" sz="1400" dirty="0" err="1" smtClean="0">
                <a:solidFill>
                  <a:schemeClr val="bg1"/>
                </a:solidFill>
              </a:rPr>
              <a:t>Pb-Pb</a:t>
            </a:r>
            <a:r>
              <a:rPr lang="en-US" sz="1400" dirty="0" smtClean="0">
                <a:solidFill>
                  <a:schemeClr val="bg1"/>
                </a:solidFill>
              </a:rPr>
              <a:t> collisions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1331</Words>
  <Application>Microsoft Office PowerPoint</Application>
  <PresentationFormat>Bildschirmpräsentation (4:3)</PresentationFormat>
  <Paragraphs>217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Title Matter and Technology</vt:lpstr>
      <vt:lpstr>Slide FB Matter and Technologies</vt:lpstr>
      <vt:lpstr>Detector Technologies and Systems Gaseous Detectors  Bernd Voss (GSI)</vt:lpstr>
      <vt:lpstr>Tentative agenda</vt:lpstr>
      <vt:lpstr>List of Participants (announced via DOODLE)</vt:lpstr>
      <vt:lpstr>List of Participants (present in addition)</vt:lpstr>
      <vt:lpstr>Potential topics</vt:lpstr>
      <vt:lpstr>Organizational</vt:lpstr>
      <vt:lpstr>PowerPoint-Präsentation</vt:lpstr>
      <vt:lpstr>Gaseous Detectors  Nami Saito (GSI/HIM)</vt:lpstr>
      <vt:lpstr>Beauty and Essence of Gaseous Detectors</vt:lpstr>
      <vt:lpstr>Bright Future of Gaseous Detectors Stay at forefront, synchronize developments</vt:lpstr>
      <vt:lpstr>MT Common infrastructure  Examples </vt:lpstr>
      <vt:lpstr>Ceramic  Resistive Plate Chamber</vt:lpstr>
      <vt:lpstr>GEM-TPC prototype 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Dr. Bernd Voss</cp:lastModifiedBy>
  <cp:revision>2170</cp:revision>
  <cp:lastPrinted>2014-03-01T09:01:32Z</cp:lastPrinted>
  <dcterms:created xsi:type="dcterms:W3CDTF">2006-03-03T09:51:24Z</dcterms:created>
  <dcterms:modified xsi:type="dcterms:W3CDTF">2016-01-13T12:51:54Z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