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24EBD-A462-43C1-92A0-B6CDB7EB0659}" type="datetimeFigureOut">
              <a:rPr lang="en-US" smtClean="0"/>
              <a:pPr/>
              <a:t>5/30/2009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0977C-86DC-4205-8119-3005D444E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C76EC3-1B65-4BF1-AC97-A3181592B136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C46D-22A0-44CC-8EF9-F1C1E83579D2}" type="datetimeFigureOut">
              <a:rPr lang="en-US" smtClean="0"/>
              <a:pPr/>
              <a:t>5/30/2009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7F0E-B862-4440-9D29-7DDBB17F6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C46D-22A0-44CC-8EF9-F1C1E83579D2}" type="datetimeFigureOut">
              <a:rPr lang="en-US" smtClean="0"/>
              <a:pPr/>
              <a:t>5/30/2009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7F0E-B862-4440-9D29-7DDBB17F6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C46D-22A0-44CC-8EF9-F1C1E83579D2}" type="datetimeFigureOut">
              <a:rPr lang="en-US" smtClean="0"/>
              <a:pPr/>
              <a:t>5/30/2009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7F0E-B862-4440-9D29-7DDBB17F6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C46D-22A0-44CC-8EF9-F1C1E83579D2}" type="datetimeFigureOut">
              <a:rPr lang="en-US" smtClean="0"/>
              <a:pPr/>
              <a:t>5/30/2009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7F0E-B862-4440-9D29-7DDBB17F6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C46D-22A0-44CC-8EF9-F1C1E83579D2}" type="datetimeFigureOut">
              <a:rPr lang="en-US" smtClean="0"/>
              <a:pPr/>
              <a:t>5/30/2009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7F0E-B862-4440-9D29-7DDBB17F6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C46D-22A0-44CC-8EF9-F1C1E83579D2}" type="datetimeFigureOut">
              <a:rPr lang="en-US" smtClean="0"/>
              <a:pPr/>
              <a:t>5/30/2009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7F0E-B862-4440-9D29-7DDBB17F6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C46D-22A0-44CC-8EF9-F1C1E83579D2}" type="datetimeFigureOut">
              <a:rPr lang="en-US" smtClean="0"/>
              <a:pPr/>
              <a:t>5/30/2009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7F0E-B862-4440-9D29-7DDBB17F6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C46D-22A0-44CC-8EF9-F1C1E83579D2}" type="datetimeFigureOut">
              <a:rPr lang="en-US" smtClean="0"/>
              <a:pPr/>
              <a:t>5/30/2009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7F0E-B862-4440-9D29-7DDBB17F6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C46D-22A0-44CC-8EF9-F1C1E83579D2}" type="datetimeFigureOut">
              <a:rPr lang="en-US" smtClean="0"/>
              <a:pPr/>
              <a:t>5/30/2009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7F0E-B862-4440-9D29-7DDBB17F6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C46D-22A0-44CC-8EF9-F1C1E83579D2}" type="datetimeFigureOut">
              <a:rPr lang="en-US" smtClean="0"/>
              <a:pPr/>
              <a:t>5/30/2009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7F0E-B862-4440-9D29-7DDBB17F6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C46D-22A0-44CC-8EF9-F1C1E83579D2}" type="datetimeFigureOut">
              <a:rPr lang="en-US" smtClean="0"/>
              <a:pPr/>
              <a:t>5/30/2009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7F0E-B862-4440-9D29-7DDBB17F6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BC46D-22A0-44CC-8EF9-F1C1E83579D2}" type="datetimeFigureOut">
              <a:rPr lang="en-US" smtClean="0"/>
              <a:pPr/>
              <a:t>5/30/2009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17F0E-B862-4440-9D29-7DDBB17F6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14399"/>
          </a:xfrm>
        </p:spPr>
        <p:txBody>
          <a:bodyPr>
            <a:normAutofit/>
          </a:bodyPr>
          <a:lstStyle/>
          <a:p>
            <a:r>
              <a:rPr lang="en-US" b="1" dirty="0" smtClean="0"/>
              <a:t>Joint ENC/EIC Workshop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90600"/>
            <a:ext cx="8991600" cy="5943600"/>
          </a:xfrm>
        </p:spPr>
        <p:txBody>
          <a:bodyPr>
            <a:normAutofit fontScale="32500" lnSpcReduction="20000"/>
          </a:bodyPr>
          <a:lstStyle/>
          <a:p>
            <a:pPr algn="l"/>
            <a:endParaRPr lang="en-US" dirty="0" smtClean="0"/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7000" dirty="0" smtClean="0">
                <a:solidFill>
                  <a:schemeClr val="tx1"/>
                </a:solidFill>
              </a:rPr>
              <a:t> </a:t>
            </a:r>
            <a:r>
              <a:rPr lang="en-US" sz="8600" dirty="0" smtClean="0">
                <a:solidFill>
                  <a:schemeClr val="tx1"/>
                </a:solidFill>
              </a:rPr>
              <a:t>There is an international community seeking to realize a high luminosity electron-ion collider to pursue the study of QCD.</a:t>
            </a:r>
          </a:p>
          <a:p>
            <a:pPr algn="l">
              <a:buFont typeface="Arial" pitchFamily="34" charset="0"/>
              <a:buChar char="•"/>
            </a:pPr>
            <a:r>
              <a:rPr lang="en-US" sz="8600" dirty="0" smtClean="0">
                <a:solidFill>
                  <a:schemeClr val="tx1"/>
                </a:solidFill>
              </a:rPr>
              <a:t>  Four concepts are being pursued at present: </a:t>
            </a:r>
          </a:p>
          <a:p>
            <a:pPr algn="l"/>
            <a:r>
              <a:rPr lang="en-US" sz="8600" dirty="0" smtClean="0">
                <a:solidFill>
                  <a:schemeClr val="tx1"/>
                </a:solidFill>
              </a:rPr>
              <a:t>           BNL/</a:t>
            </a:r>
            <a:r>
              <a:rPr lang="en-US" sz="8600" dirty="0" err="1" smtClean="0">
                <a:solidFill>
                  <a:schemeClr val="tx1"/>
                </a:solidFill>
              </a:rPr>
              <a:t>eRHIC</a:t>
            </a:r>
            <a:r>
              <a:rPr lang="en-US" sz="8600" dirty="0" smtClean="0">
                <a:solidFill>
                  <a:schemeClr val="tx1"/>
                </a:solidFill>
              </a:rPr>
              <a:t>, CERN/</a:t>
            </a:r>
            <a:r>
              <a:rPr lang="en-US" sz="8600" dirty="0" err="1" smtClean="0">
                <a:solidFill>
                  <a:schemeClr val="tx1"/>
                </a:solidFill>
              </a:rPr>
              <a:t>LHeC</a:t>
            </a:r>
            <a:r>
              <a:rPr lang="en-US" sz="8600" dirty="0" smtClean="0">
                <a:solidFill>
                  <a:schemeClr val="tx1"/>
                </a:solidFill>
              </a:rPr>
              <a:t>, GSI/ENC, and </a:t>
            </a:r>
            <a:r>
              <a:rPr lang="en-US" sz="8600" dirty="0" err="1" smtClean="0">
                <a:solidFill>
                  <a:schemeClr val="tx1"/>
                </a:solidFill>
              </a:rPr>
              <a:t>JLab</a:t>
            </a:r>
            <a:r>
              <a:rPr lang="en-US" sz="8600" dirty="0" smtClean="0">
                <a:solidFill>
                  <a:schemeClr val="tx1"/>
                </a:solidFill>
              </a:rPr>
              <a:t>/ELIC.  </a:t>
            </a:r>
          </a:p>
          <a:p>
            <a:pPr algn="l">
              <a:buFont typeface="Arial" pitchFamily="34" charset="0"/>
              <a:buChar char="•"/>
            </a:pPr>
            <a:r>
              <a:rPr lang="en-US" sz="7000" dirty="0">
                <a:solidFill>
                  <a:schemeClr val="tx1"/>
                </a:solidFill>
              </a:rPr>
              <a:t> </a:t>
            </a:r>
            <a:r>
              <a:rPr lang="en-US" sz="8600" dirty="0" smtClean="0">
                <a:solidFill>
                  <a:schemeClr val="tx1"/>
                </a:solidFill>
              </a:rPr>
              <a:t>Our community should pursue realization of these electron-ion colliders in a coherent way.  </a:t>
            </a:r>
          </a:p>
          <a:p>
            <a:pPr algn="l">
              <a:buFont typeface="Arial" pitchFamily="34" charset="0"/>
              <a:buChar char="•"/>
            </a:pPr>
            <a:r>
              <a:rPr lang="en-US" sz="7000" dirty="0">
                <a:solidFill>
                  <a:schemeClr val="tx1"/>
                </a:solidFill>
              </a:rPr>
              <a:t> </a:t>
            </a:r>
            <a:r>
              <a:rPr lang="en-US" sz="8600" dirty="0" smtClean="0">
                <a:solidFill>
                  <a:schemeClr val="tx1"/>
                </a:solidFill>
              </a:rPr>
              <a:t>Competition is necessary and healthy.</a:t>
            </a:r>
          </a:p>
          <a:p>
            <a:pPr algn="l">
              <a:buFont typeface="Arial" pitchFamily="34" charset="0"/>
              <a:buChar char="•"/>
            </a:pPr>
            <a:r>
              <a:rPr lang="en-US" sz="7000" dirty="0">
                <a:solidFill>
                  <a:schemeClr val="tx1"/>
                </a:solidFill>
              </a:rPr>
              <a:t> </a:t>
            </a:r>
            <a:r>
              <a:rPr lang="en-US" sz="8600" dirty="0" smtClean="0">
                <a:solidFill>
                  <a:schemeClr val="tx1"/>
                </a:solidFill>
              </a:rPr>
              <a:t>We should work cooperatively, continue to schedule joint meetings and be mutually supportive.</a:t>
            </a:r>
          </a:p>
          <a:p>
            <a:pPr algn="l">
              <a:buFont typeface="Arial" pitchFamily="34" charset="0"/>
              <a:buChar char="•"/>
            </a:pPr>
            <a:r>
              <a:rPr lang="en-US" sz="7000" dirty="0" smtClean="0">
                <a:solidFill>
                  <a:schemeClr val="tx1"/>
                </a:solidFill>
              </a:rPr>
              <a:t> </a:t>
            </a:r>
            <a:r>
              <a:rPr lang="en-US" sz="8600" dirty="0" smtClean="0">
                <a:solidFill>
                  <a:schemeClr val="tx1"/>
                </a:solidFill>
              </a:rPr>
              <a:t>Next EIC collaboration meeting is anticipated to take place in December 2009 at Stony Brook University, New York (subject to approval by EICC steering committee). </a:t>
            </a:r>
            <a:endParaRPr lang="en-US" sz="8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Machine design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 U.S. EIC roadmap: Convergence to a unified machine design by September 2011 is critical to be ready for next long range plan in nuclear physics.</a:t>
            </a:r>
          </a:p>
          <a:p>
            <a:r>
              <a:rPr lang="en-US" dirty="0" smtClean="0"/>
              <a:t>ENC machine design also has to converge at this time  </a:t>
            </a:r>
          </a:p>
          <a:p>
            <a:r>
              <a:rPr lang="en-US" dirty="0" smtClean="0"/>
              <a:t>Unified, coherent accelerator design effort is absolutely needed.</a:t>
            </a:r>
          </a:p>
          <a:p>
            <a:r>
              <a:rPr lang="en-US" dirty="0" smtClean="0"/>
              <a:t>Convergence to the strongest proposal requires optimization of the science, the machine design, and the cost.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914399"/>
          </a:xfrm>
        </p:spPr>
        <p:txBody>
          <a:bodyPr/>
          <a:lstStyle/>
          <a:p>
            <a:r>
              <a:rPr lang="en-US" b="1" dirty="0" smtClean="0"/>
              <a:t>Physics Agenda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534400" cy="49530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Detailed consideration of a handful of key `golden experiments’ is a high priority.</a:t>
            </a:r>
          </a:p>
          <a:p>
            <a:pPr algn="l"/>
            <a:endParaRPr lang="en-US" sz="3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The combination of lattice calculations &amp; </a:t>
            </a:r>
            <a:r>
              <a:rPr lang="en-US" sz="4000" dirty="0" err="1" smtClean="0">
                <a:solidFill>
                  <a:schemeClr val="tx1"/>
                </a:solidFill>
              </a:rPr>
              <a:t>pQCD</a:t>
            </a:r>
            <a:r>
              <a:rPr lang="en-US" sz="4000" dirty="0" smtClean="0">
                <a:solidFill>
                  <a:schemeClr val="tx1"/>
                </a:solidFill>
              </a:rPr>
              <a:t> &amp; precision electron-ion collider experiments will give  dramatically more detailed understanding of hadrons, e.g. spin structure of nucleon</a:t>
            </a:r>
          </a:p>
          <a:p>
            <a:pPr algn="l"/>
            <a:endParaRPr lang="en-US" sz="3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Transverse spin and momentum distributions and correlations are not understood. The electron-ion collider has enormous potential to investigate this rich area.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8077200" y="6400800"/>
            <a:ext cx="11448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alibri" pitchFamily="34" charset="0"/>
              </a:rPr>
              <a:t>∫L </a:t>
            </a:r>
            <a:r>
              <a:rPr lang="en-US" b="1" dirty="0" err="1">
                <a:latin typeface="Calibri" pitchFamily="34" charset="0"/>
              </a:rPr>
              <a:t>dt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b="1" dirty="0" smtClean="0">
                <a:latin typeface="Calibri" pitchFamily="34" charset="0"/>
              </a:rPr>
              <a:t>(fb</a:t>
            </a:r>
            <a:r>
              <a:rPr lang="en-US" b="1" baseline="30000" dirty="0" smtClean="0">
                <a:latin typeface="Calibri" pitchFamily="34" charset="0"/>
              </a:rPr>
              <a:t>-1</a:t>
            </a:r>
            <a:r>
              <a:rPr lang="en-US" b="1" dirty="0">
                <a:latin typeface="Calibri" pitchFamily="34" charset="0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838200"/>
            <a:ext cx="461665" cy="1031501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E</a:t>
            </a:r>
            <a:r>
              <a:rPr lang="en-US" b="1" baseline="-25000" dirty="0">
                <a:latin typeface="+mn-lt"/>
              </a:rPr>
              <a:t>CM  </a:t>
            </a:r>
            <a:r>
              <a:rPr lang="en-US" b="1" dirty="0">
                <a:latin typeface="+mn-lt"/>
              </a:rPr>
              <a:t>(</a:t>
            </a:r>
            <a:r>
              <a:rPr lang="en-US" b="1" dirty="0" err="1">
                <a:latin typeface="+mn-lt"/>
              </a:rPr>
              <a:t>GeV</a:t>
            </a:r>
            <a:r>
              <a:rPr lang="en-US" b="1" dirty="0">
                <a:latin typeface="+mn-lt"/>
              </a:rPr>
              <a:t>)</a:t>
            </a:r>
            <a:endParaRPr lang="en-US" b="1" baseline="-25000" dirty="0">
              <a:latin typeface="+mn-lt"/>
            </a:endParaRPr>
          </a:p>
        </p:txBody>
      </p:sp>
      <p:sp>
        <p:nvSpPr>
          <p:cNvPr id="3078" name="TextBox 10"/>
          <p:cNvSpPr txBox="1">
            <a:spLocks noChangeArrowheads="1"/>
          </p:cNvSpPr>
          <p:nvPr/>
        </p:nvSpPr>
        <p:spPr bwMode="auto">
          <a:xfrm>
            <a:off x="914400" y="6324600"/>
            <a:ext cx="377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0</a:t>
            </a:r>
          </a:p>
        </p:txBody>
      </p:sp>
      <p:sp>
        <p:nvSpPr>
          <p:cNvPr id="3079" name="TextBox 11"/>
          <p:cNvSpPr txBox="1">
            <a:spLocks noChangeArrowheads="1"/>
          </p:cNvSpPr>
          <p:nvPr/>
        </p:nvSpPr>
        <p:spPr bwMode="auto">
          <a:xfrm>
            <a:off x="838200" y="5497513"/>
            <a:ext cx="457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20</a:t>
            </a:r>
          </a:p>
        </p:txBody>
      </p:sp>
      <p:sp>
        <p:nvSpPr>
          <p:cNvPr id="3080" name="TextBox 12"/>
          <p:cNvSpPr txBox="1">
            <a:spLocks noChangeArrowheads="1"/>
          </p:cNvSpPr>
          <p:nvPr/>
        </p:nvSpPr>
        <p:spPr bwMode="auto">
          <a:xfrm>
            <a:off x="838200" y="450691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40</a:t>
            </a:r>
          </a:p>
        </p:txBody>
      </p:sp>
      <p:sp>
        <p:nvSpPr>
          <p:cNvPr id="3081" name="TextBox 13"/>
          <p:cNvSpPr txBox="1">
            <a:spLocks noChangeArrowheads="1"/>
          </p:cNvSpPr>
          <p:nvPr/>
        </p:nvSpPr>
        <p:spPr bwMode="auto">
          <a:xfrm>
            <a:off x="838200" y="359251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60</a:t>
            </a:r>
          </a:p>
        </p:txBody>
      </p:sp>
      <p:sp>
        <p:nvSpPr>
          <p:cNvPr id="3082" name="TextBox 14"/>
          <p:cNvSpPr txBox="1">
            <a:spLocks noChangeArrowheads="1"/>
          </p:cNvSpPr>
          <p:nvPr/>
        </p:nvSpPr>
        <p:spPr bwMode="auto">
          <a:xfrm>
            <a:off x="838200" y="2678113"/>
            <a:ext cx="495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80</a:t>
            </a:r>
          </a:p>
        </p:txBody>
      </p:sp>
      <p:sp>
        <p:nvSpPr>
          <p:cNvPr id="3083" name="TextBox 16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800" b="1" dirty="0" smtClean="0">
                <a:latin typeface="Calibri" pitchFamily="34" charset="0"/>
              </a:rPr>
              <a:t>Science </a:t>
            </a:r>
            <a:r>
              <a:rPr lang="en-US" sz="2800" b="1" dirty="0">
                <a:latin typeface="Calibri" pitchFamily="34" charset="0"/>
              </a:rPr>
              <a:t>reach </a:t>
            </a:r>
            <a:r>
              <a:rPr lang="en-US" sz="2800" b="1" dirty="0" smtClean="0">
                <a:latin typeface="Calibri" pitchFamily="34" charset="0"/>
              </a:rPr>
              <a:t>as </a:t>
            </a:r>
            <a:r>
              <a:rPr lang="en-US" sz="2800" b="1" dirty="0">
                <a:latin typeface="Calibri" pitchFamily="34" charset="0"/>
              </a:rPr>
              <a:t>a function of E</a:t>
            </a:r>
            <a:r>
              <a:rPr lang="en-US" sz="2800" b="1" baseline="-25000" dirty="0">
                <a:latin typeface="Calibri" pitchFamily="34" charset="0"/>
              </a:rPr>
              <a:t>CM</a:t>
            </a:r>
            <a:r>
              <a:rPr lang="en-US" sz="2800" b="1" dirty="0">
                <a:latin typeface="Calibri" pitchFamily="34" charset="0"/>
              </a:rPr>
              <a:t> and integrated luminosity</a:t>
            </a:r>
          </a:p>
        </p:txBody>
      </p:sp>
      <p:pic>
        <p:nvPicPr>
          <p:cNvPr id="3084" name="Picture 21" descr="logarithmic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609600"/>
            <a:ext cx="69342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762000" y="1752600"/>
            <a:ext cx="72231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+mj-lt"/>
              </a:rPr>
              <a:t>100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0413" y="838200"/>
            <a:ext cx="6111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+mj-lt"/>
              </a:rPr>
              <a:t>120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76400" y="6553200"/>
            <a:ext cx="3127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latin typeface="+mj-lt"/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495800" y="6553200"/>
            <a:ext cx="4191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latin typeface="+mj-lt"/>
              </a:rPr>
              <a:t>10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315200" y="6553200"/>
            <a:ext cx="5349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latin typeface="+mj-lt"/>
              </a:rPr>
              <a:t>100</a:t>
            </a:r>
          </a:p>
        </p:txBody>
      </p:sp>
      <p:sp>
        <p:nvSpPr>
          <p:cNvPr id="28" name="Oval 27"/>
          <p:cNvSpPr/>
          <p:nvPr/>
        </p:nvSpPr>
        <p:spPr>
          <a:xfrm>
            <a:off x="2667000" y="1752600"/>
            <a:ext cx="22098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gluon saturation</a:t>
            </a:r>
          </a:p>
        </p:txBody>
      </p:sp>
      <p:sp>
        <p:nvSpPr>
          <p:cNvPr id="29" name="Up Arrow 28"/>
          <p:cNvSpPr/>
          <p:nvPr/>
        </p:nvSpPr>
        <p:spPr>
          <a:xfrm>
            <a:off x="3505200" y="762000"/>
            <a:ext cx="484188" cy="9779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934200" y="5105400"/>
            <a:ext cx="1219200" cy="914400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sin</a:t>
            </a:r>
            <a:r>
              <a:rPr lang="en-US" b="1" baseline="30000" dirty="0">
                <a:solidFill>
                  <a:schemeClr val="tx1"/>
                </a:solidFill>
              </a:rPr>
              <a:t>2</a:t>
            </a:r>
            <a:r>
              <a:rPr lang="el-GR" b="1" dirty="0">
                <a:solidFill>
                  <a:schemeClr val="tx1"/>
                </a:solidFill>
              </a:rPr>
              <a:t>θ</a:t>
            </a:r>
            <a:r>
              <a:rPr lang="en-US" b="1" baseline="-25000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31" name="Right Arrow 30"/>
          <p:cNvSpPr/>
          <p:nvPr/>
        </p:nvSpPr>
        <p:spPr>
          <a:xfrm>
            <a:off x="8153400" y="5307013"/>
            <a:ext cx="977900" cy="48418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343400" y="1066800"/>
            <a:ext cx="1524000" cy="5410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</a:rPr>
              <a:t>DIS      nucleon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structure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5486400" y="1143000"/>
            <a:ext cx="1600200" cy="5334000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exclusive, </a:t>
            </a:r>
            <a:r>
              <a:rPr lang="en-US" b="1" dirty="0" smtClean="0">
                <a:solidFill>
                  <a:schemeClr val="tx1"/>
                </a:solidFill>
              </a:rPr>
              <a:t>electroweak processes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1828800" y="6096000"/>
            <a:ext cx="5715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828800" y="5029200"/>
            <a:ext cx="5715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828800" y="1905000"/>
            <a:ext cx="5715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9" name="TextBox 42"/>
          <p:cNvSpPr txBox="1">
            <a:spLocks noChangeArrowheads="1"/>
          </p:cNvSpPr>
          <p:nvPr/>
        </p:nvSpPr>
        <p:spPr bwMode="auto">
          <a:xfrm>
            <a:off x="1470025" y="5791200"/>
            <a:ext cx="1243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x</a:t>
            </a:r>
            <a:r>
              <a:rPr lang="en-US" b="1" baseline="-25000">
                <a:solidFill>
                  <a:srgbClr val="FF0000"/>
                </a:solidFill>
              </a:rPr>
              <a:t>min</a:t>
            </a:r>
            <a:r>
              <a:rPr lang="en-US" b="1">
                <a:solidFill>
                  <a:srgbClr val="FF0000"/>
                </a:solidFill>
              </a:rPr>
              <a:t> ~ 10</a:t>
            </a:r>
            <a:r>
              <a:rPr lang="en-US" b="1" baseline="30000">
                <a:solidFill>
                  <a:srgbClr val="FF0000"/>
                </a:solidFill>
              </a:rPr>
              <a:t>-2</a:t>
            </a:r>
          </a:p>
        </p:txBody>
      </p:sp>
      <p:sp>
        <p:nvSpPr>
          <p:cNvPr id="3100" name="TextBox 44"/>
          <p:cNvSpPr txBox="1">
            <a:spLocks noChangeArrowheads="1"/>
          </p:cNvSpPr>
          <p:nvPr/>
        </p:nvSpPr>
        <p:spPr bwMode="auto">
          <a:xfrm>
            <a:off x="1470025" y="4648200"/>
            <a:ext cx="1243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x</a:t>
            </a:r>
            <a:r>
              <a:rPr lang="en-US" b="1" baseline="-25000">
                <a:solidFill>
                  <a:srgbClr val="FF0000"/>
                </a:solidFill>
              </a:rPr>
              <a:t>min</a:t>
            </a:r>
            <a:r>
              <a:rPr lang="en-US" b="1">
                <a:solidFill>
                  <a:srgbClr val="FF0000"/>
                </a:solidFill>
              </a:rPr>
              <a:t> ~ 10</a:t>
            </a:r>
            <a:r>
              <a:rPr lang="en-US" b="1" baseline="30000">
                <a:solidFill>
                  <a:srgbClr val="FF0000"/>
                </a:solidFill>
              </a:rPr>
              <a:t>-3</a:t>
            </a:r>
          </a:p>
        </p:txBody>
      </p:sp>
      <p:sp>
        <p:nvSpPr>
          <p:cNvPr id="3101" name="TextBox 46"/>
          <p:cNvSpPr txBox="1">
            <a:spLocks noChangeArrowheads="1"/>
          </p:cNvSpPr>
          <p:nvPr/>
        </p:nvSpPr>
        <p:spPr bwMode="auto">
          <a:xfrm>
            <a:off x="1470025" y="1600200"/>
            <a:ext cx="1243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x</a:t>
            </a:r>
            <a:r>
              <a:rPr lang="en-US" b="1" baseline="-25000">
                <a:solidFill>
                  <a:srgbClr val="FF0000"/>
                </a:solidFill>
              </a:rPr>
              <a:t>min</a:t>
            </a:r>
            <a:r>
              <a:rPr lang="en-US" b="1">
                <a:solidFill>
                  <a:srgbClr val="FF0000"/>
                </a:solidFill>
              </a:rPr>
              <a:t> ~ 10</a:t>
            </a:r>
            <a:r>
              <a:rPr lang="en-US" b="1" baseline="30000">
                <a:solidFill>
                  <a:srgbClr val="FF0000"/>
                </a:solidFill>
              </a:rPr>
              <a:t>-4</a:t>
            </a:r>
          </a:p>
        </p:txBody>
      </p:sp>
      <p:cxnSp>
        <p:nvCxnSpPr>
          <p:cNvPr id="49" name="Straight Connector 48"/>
          <p:cNvCxnSpPr/>
          <p:nvPr/>
        </p:nvCxnSpPr>
        <p:spPr>
          <a:xfrm rot="5400000" flipH="1" flipV="1">
            <a:off x="3962401" y="3810000"/>
            <a:ext cx="5486400" cy="3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3" name="TextBox 50"/>
          <p:cNvSpPr txBox="1">
            <a:spLocks noChangeArrowheads="1"/>
          </p:cNvSpPr>
          <p:nvPr/>
        </p:nvSpPr>
        <p:spPr bwMode="auto">
          <a:xfrm>
            <a:off x="6477000" y="609600"/>
            <a:ext cx="7938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50 </a:t>
            </a:r>
            <a:r>
              <a:rPr lang="en-US" b="1" dirty="0" smtClean="0"/>
              <a:t>fb</a:t>
            </a:r>
            <a:r>
              <a:rPr lang="en-US" b="1" baseline="30000" dirty="0" smtClean="0"/>
              <a:t>-1</a:t>
            </a:r>
            <a:endParaRPr lang="en-US" b="1" baseline="30000" dirty="0"/>
          </a:p>
        </p:txBody>
      </p:sp>
      <p:sp>
        <p:nvSpPr>
          <p:cNvPr id="34" name="Oval 33"/>
          <p:cNvSpPr/>
          <p:nvPr/>
        </p:nvSpPr>
        <p:spPr>
          <a:xfrm>
            <a:off x="3124200" y="2590800"/>
            <a:ext cx="1295400" cy="3886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</a:rPr>
              <a:t>quarks, gluons </a:t>
            </a:r>
            <a:r>
              <a:rPr lang="en-US" b="1" dirty="0">
                <a:solidFill>
                  <a:schemeClr val="tx1"/>
                </a:solidFill>
              </a:rPr>
              <a:t>in nuclei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1828800" y="3581400"/>
            <a:ext cx="5715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467600" y="3429000"/>
            <a:ext cx="1713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 X 250 </a:t>
            </a:r>
            <a:r>
              <a:rPr lang="en-US" b="1" dirty="0" err="1" smtClean="0"/>
              <a:t>MeRHIC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7620000" y="1752600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 X 250 EIC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8001000" y="5791200"/>
            <a:ext cx="120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 X 15 ENC</a:t>
            </a:r>
            <a:endParaRPr lang="en-US" b="1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1828800" y="5867400"/>
            <a:ext cx="5791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324</Words>
  <Application>Microsoft Office PowerPoint</Application>
  <PresentationFormat>On-screen Show (4:3)</PresentationFormat>
  <Paragraphs>48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Joint ENC/EIC Workshop</vt:lpstr>
      <vt:lpstr>Machine design</vt:lpstr>
      <vt:lpstr>Physics Agenda</vt:lpstr>
      <vt:lpstr>Slide 4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ENC/EIC Workshop</dc:title>
  <dc:creator>Campus User</dc:creator>
  <cp:lastModifiedBy>Campus User</cp:lastModifiedBy>
  <cp:revision>18</cp:revision>
  <dcterms:created xsi:type="dcterms:W3CDTF">2009-05-29T09:07:43Z</dcterms:created>
  <dcterms:modified xsi:type="dcterms:W3CDTF">2009-05-30T08:36:42Z</dcterms:modified>
</cp:coreProperties>
</file>